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9" r:id="rId4"/>
    <p:sldId id="261" r:id="rId5"/>
    <p:sldId id="262" r:id="rId6"/>
    <p:sldId id="264" r:id="rId7"/>
    <p:sldId id="266" r:id="rId8"/>
    <p:sldId id="268" r:id="rId9"/>
    <p:sldId id="270" r:id="rId10"/>
    <p:sldId id="272" r:id="rId11"/>
    <p:sldId id="274" r:id="rId12"/>
    <p:sldId id="276" r:id="rId13"/>
    <p:sldId id="278" r:id="rId14"/>
    <p:sldId id="280" r:id="rId15"/>
    <p:sldId id="282" r:id="rId16"/>
    <p:sldId id="284" r:id="rId17"/>
    <p:sldId id="286" r:id="rId18"/>
    <p:sldId id="288"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14806-9F9E-4161-CB01-7D1754533D91}" v="16" dt="2020-01-20T00:27:53.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omi Tress" userId="S::ntress@dal.ca::b6a3b51a-2078-4697-bec1-168e91060ec0" providerId="AD" clId="Web-{52414806-9F9E-4161-CB01-7D1754533D91}"/>
    <pc:docChg chg="delSld">
      <pc:chgData name="Naomi Tress" userId="S::ntress@dal.ca::b6a3b51a-2078-4697-bec1-168e91060ec0" providerId="AD" clId="Web-{52414806-9F9E-4161-CB01-7D1754533D91}" dt="2020-01-20T00:27:53.061" v="15"/>
      <pc:docMkLst>
        <pc:docMk/>
      </pc:docMkLst>
      <pc:sldChg chg="del">
        <pc:chgData name="Naomi Tress" userId="S::ntress@dal.ca::b6a3b51a-2078-4697-bec1-168e91060ec0" providerId="AD" clId="Web-{52414806-9F9E-4161-CB01-7D1754533D91}" dt="2020-01-20T00:27:13.389" v="0"/>
        <pc:sldMkLst>
          <pc:docMk/>
          <pc:sldMk cId="0" sldId="258"/>
        </pc:sldMkLst>
      </pc:sldChg>
      <pc:sldChg chg="del">
        <pc:chgData name="Naomi Tress" userId="S::ntress@dal.ca::b6a3b51a-2078-4697-bec1-168e91060ec0" providerId="AD" clId="Web-{52414806-9F9E-4161-CB01-7D1754533D91}" dt="2020-01-20T00:27:17.451" v="1"/>
        <pc:sldMkLst>
          <pc:docMk/>
          <pc:sldMk cId="0" sldId="260"/>
        </pc:sldMkLst>
      </pc:sldChg>
      <pc:sldChg chg="del">
        <pc:chgData name="Naomi Tress" userId="S::ntress@dal.ca::b6a3b51a-2078-4697-bec1-168e91060ec0" providerId="AD" clId="Web-{52414806-9F9E-4161-CB01-7D1754533D91}" dt="2020-01-20T00:27:22.795" v="2"/>
        <pc:sldMkLst>
          <pc:docMk/>
          <pc:sldMk cId="0" sldId="263"/>
        </pc:sldMkLst>
      </pc:sldChg>
      <pc:sldChg chg="del">
        <pc:chgData name="Naomi Tress" userId="S::ntress@dal.ca::b6a3b51a-2078-4697-bec1-168e91060ec0" providerId="AD" clId="Web-{52414806-9F9E-4161-CB01-7D1754533D91}" dt="2020-01-20T00:27:25.515" v="3"/>
        <pc:sldMkLst>
          <pc:docMk/>
          <pc:sldMk cId="0" sldId="265"/>
        </pc:sldMkLst>
      </pc:sldChg>
      <pc:sldChg chg="del">
        <pc:chgData name="Naomi Tress" userId="S::ntress@dal.ca::b6a3b51a-2078-4697-bec1-168e91060ec0" providerId="AD" clId="Web-{52414806-9F9E-4161-CB01-7D1754533D91}" dt="2020-01-20T00:27:27.873" v="4"/>
        <pc:sldMkLst>
          <pc:docMk/>
          <pc:sldMk cId="0" sldId="267"/>
        </pc:sldMkLst>
      </pc:sldChg>
      <pc:sldChg chg="del">
        <pc:chgData name="Naomi Tress" userId="S::ntress@dal.ca::b6a3b51a-2078-4697-bec1-168e91060ec0" providerId="AD" clId="Web-{52414806-9F9E-4161-CB01-7D1754533D91}" dt="2020-01-20T00:27:30.170" v="5"/>
        <pc:sldMkLst>
          <pc:docMk/>
          <pc:sldMk cId="0" sldId="269"/>
        </pc:sldMkLst>
      </pc:sldChg>
      <pc:sldChg chg="del">
        <pc:chgData name="Naomi Tress" userId="S::ntress@dal.ca::b6a3b51a-2078-4697-bec1-168e91060ec0" providerId="AD" clId="Web-{52414806-9F9E-4161-CB01-7D1754533D91}" dt="2020-01-20T00:27:32.529" v="6"/>
        <pc:sldMkLst>
          <pc:docMk/>
          <pc:sldMk cId="0" sldId="271"/>
        </pc:sldMkLst>
      </pc:sldChg>
      <pc:sldChg chg="del">
        <pc:chgData name="Naomi Tress" userId="S::ntress@dal.ca::b6a3b51a-2078-4697-bec1-168e91060ec0" providerId="AD" clId="Web-{52414806-9F9E-4161-CB01-7D1754533D91}" dt="2020-01-20T00:27:34.326" v="7"/>
        <pc:sldMkLst>
          <pc:docMk/>
          <pc:sldMk cId="0" sldId="273"/>
        </pc:sldMkLst>
      </pc:sldChg>
      <pc:sldChg chg="del">
        <pc:chgData name="Naomi Tress" userId="S::ntress@dal.ca::b6a3b51a-2078-4697-bec1-168e91060ec0" providerId="AD" clId="Web-{52414806-9F9E-4161-CB01-7D1754533D91}" dt="2020-01-20T00:27:36.201" v="8"/>
        <pc:sldMkLst>
          <pc:docMk/>
          <pc:sldMk cId="0" sldId="275"/>
        </pc:sldMkLst>
      </pc:sldChg>
      <pc:sldChg chg="del">
        <pc:chgData name="Naomi Tress" userId="S::ntress@dal.ca::b6a3b51a-2078-4697-bec1-168e91060ec0" providerId="AD" clId="Web-{52414806-9F9E-4161-CB01-7D1754533D91}" dt="2020-01-20T00:27:37.811" v="9"/>
        <pc:sldMkLst>
          <pc:docMk/>
          <pc:sldMk cId="0" sldId="277"/>
        </pc:sldMkLst>
      </pc:sldChg>
      <pc:sldChg chg="del">
        <pc:chgData name="Naomi Tress" userId="S::ntress@dal.ca::b6a3b51a-2078-4697-bec1-168e91060ec0" providerId="AD" clId="Web-{52414806-9F9E-4161-CB01-7D1754533D91}" dt="2020-01-20T00:27:40.326" v="10"/>
        <pc:sldMkLst>
          <pc:docMk/>
          <pc:sldMk cId="0" sldId="279"/>
        </pc:sldMkLst>
      </pc:sldChg>
      <pc:sldChg chg="del">
        <pc:chgData name="Naomi Tress" userId="S::ntress@dal.ca::b6a3b51a-2078-4697-bec1-168e91060ec0" providerId="AD" clId="Web-{52414806-9F9E-4161-CB01-7D1754533D91}" dt="2020-01-20T00:27:42.311" v="11"/>
        <pc:sldMkLst>
          <pc:docMk/>
          <pc:sldMk cId="0" sldId="281"/>
        </pc:sldMkLst>
      </pc:sldChg>
      <pc:sldChg chg="del">
        <pc:chgData name="Naomi Tress" userId="S::ntress@dal.ca::b6a3b51a-2078-4697-bec1-168e91060ec0" providerId="AD" clId="Web-{52414806-9F9E-4161-CB01-7D1754533D91}" dt="2020-01-20T00:27:47.654" v="12"/>
        <pc:sldMkLst>
          <pc:docMk/>
          <pc:sldMk cId="0" sldId="283"/>
        </pc:sldMkLst>
      </pc:sldChg>
      <pc:sldChg chg="del">
        <pc:chgData name="Naomi Tress" userId="S::ntress@dal.ca::b6a3b51a-2078-4697-bec1-168e91060ec0" providerId="AD" clId="Web-{52414806-9F9E-4161-CB01-7D1754533D91}" dt="2020-01-20T00:27:49.998" v="13"/>
        <pc:sldMkLst>
          <pc:docMk/>
          <pc:sldMk cId="0" sldId="285"/>
        </pc:sldMkLst>
      </pc:sldChg>
      <pc:sldChg chg="del">
        <pc:chgData name="Naomi Tress" userId="S::ntress@dal.ca::b6a3b51a-2078-4697-bec1-168e91060ec0" providerId="AD" clId="Web-{52414806-9F9E-4161-CB01-7D1754533D91}" dt="2020-01-20T00:27:51.655" v="14"/>
        <pc:sldMkLst>
          <pc:docMk/>
          <pc:sldMk cId="0" sldId="287"/>
        </pc:sldMkLst>
      </pc:sldChg>
      <pc:sldChg chg="del">
        <pc:chgData name="Naomi Tress" userId="S::ntress@dal.ca::b6a3b51a-2078-4697-bec1-168e91060ec0" providerId="AD" clId="Web-{52414806-9F9E-4161-CB01-7D1754533D91}" dt="2020-01-20T00:27:53.061" v="15"/>
        <pc:sldMkLst>
          <pc:docMk/>
          <pc:sldMk cId="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ca00e375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7ca00e375d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a00e375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7ca00e375d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ca00e375d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7ca00e375d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ca00e375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7ca00e375d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ca00e375d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7ca00e375d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ca00e375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7ca00e375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ca00e375d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7ca00e375d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a00e375d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7ca00e375d_0_2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ca00e375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7ca00e375d_0_3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c9ce2894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7c9ce2894b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ca00e375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7ca00e375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a00e375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7ca00e375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ca00e37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7ca00e375d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a00e375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7ca00e375d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ca00e375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7ca00e375d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ca00e375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7ca00e375d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ca00e375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7ca00e375d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Darwin Core </a:t>
            </a:r>
            <a:endParaRPr dirty="0"/>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Quiz (17 Questions)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9</a:t>
            </a:r>
            <a:endParaRPr b="1">
              <a:solidFill>
                <a:srgbClr val="1E3566"/>
              </a:solidFill>
              <a:latin typeface="Montserrat"/>
              <a:ea typeface="Montserrat"/>
              <a:cs typeface="Montserrat"/>
              <a:sym typeface="Montserrat"/>
            </a:endParaRPr>
          </a:p>
        </p:txBody>
      </p:sp>
      <p:sp>
        <p:nvSpPr>
          <p:cNvPr id="232" name="Google Shape;232;p30"/>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4" name="Google Shape;234;p30"/>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235" name="Google Shape;235;p30"/>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36" name="Google Shape;236;p30"/>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30"/>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Les coordonnées doivent être enregistrées dans des formats décimaux. Quelle est la conversion correcte de 18°30’25”N - 5°15’E en </a:t>
            </a:r>
            <a:r>
              <a:rPr lang="fr-CA" dirty="0" err="1">
                <a:solidFill>
                  <a:schemeClr val="dk1"/>
                </a:solidFill>
              </a:rPr>
              <a:t>decimalLongitude</a:t>
            </a:r>
            <a:r>
              <a:rPr lang="fr-CA" dirty="0">
                <a:solidFill>
                  <a:schemeClr val="dk1"/>
                </a:solidFill>
              </a:rPr>
              <a:t>, </a:t>
            </a:r>
            <a:r>
              <a:rPr lang="fr-CA" dirty="0" err="1">
                <a:solidFill>
                  <a:schemeClr val="dk1"/>
                </a:solidFill>
              </a:rPr>
              <a:t>decimalLatitude</a:t>
            </a:r>
            <a:r>
              <a:rPr lang="fr-CA" dirty="0">
                <a:solidFill>
                  <a:schemeClr val="dk1"/>
                </a:solidFill>
              </a:rPr>
              <a:t>? </a:t>
            </a: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18.50694, -5.25000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18.50694, 5.25000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18.30250, 5.15000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18.30250, -5.15000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e. 18,50694, 5,25000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f. 5.25000, 18.50694 </a:t>
            </a: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10</a:t>
            </a:r>
            <a:endParaRPr b="1">
              <a:solidFill>
                <a:srgbClr val="1E3566"/>
              </a:solidFill>
              <a:latin typeface="Montserrat"/>
              <a:ea typeface="Montserrat"/>
              <a:cs typeface="Montserrat"/>
              <a:sym typeface="Montserrat"/>
            </a:endParaRPr>
          </a:p>
        </p:txBody>
      </p:sp>
      <p:sp>
        <p:nvSpPr>
          <p:cNvPr id="254" name="Google Shape;254;p32"/>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6" name="Google Shape;256;p32"/>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257" name="Google Shape;257;p32"/>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58" name="Google Shape;258;p32"/>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32"/>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Un ensemble de données contient des données sensibles (comme l'abondance d'une espèce commerciale précieuse ou d'une espèce en voie de disparition) et vous n'êtes pas autorisé à rendre ces emplacements publics. Que devriez vous faire?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a:t>
            </a:r>
            <a:r>
              <a:rPr lang="fr-CA" dirty="0">
                <a:solidFill>
                  <a:schemeClr val="dk1"/>
                </a:solidFill>
              </a:rPr>
              <a:t>Vous pouvez les convaincre de publier les données sans abondance</a:t>
            </a:r>
            <a:r>
              <a:rPr lang="en" dirty="0">
                <a:solidFill>
                  <a:schemeClr val="dk1"/>
                </a:solidFill>
              </a:rPr>
              <a:t>.</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a:t>
            </a:r>
            <a:r>
              <a:rPr lang="fr-CA" dirty="0">
                <a:solidFill>
                  <a:schemeClr val="dk1"/>
                </a:solidFill>
              </a:rPr>
              <a:t>Vous n'avez pas à fournir les emplacements exacts, vous pouvez prendre le centre d'une cellule de la grille (comme 1x1 degrés) et mentionner que la position est convertie au centre d'une cellule, vous pouvez donner cette information dans la colonne </a:t>
            </a:r>
            <a:r>
              <a:rPr lang="fr-CA" dirty="0" err="1">
                <a:solidFill>
                  <a:schemeClr val="dk1"/>
                </a:solidFill>
              </a:rPr>
              <a:t>DwC</a:t>
            </a:r>
            <a:r>
              <a:rPr lang="fr-CA" dirty="0">
                <a:solidFill>
                  <a:schemeClr val="dk1"/>
                </a:solidFill>
              </a:rPr>
              <a:t>: </a:t>
            </a:r>
            <a:r>
              <a:rPr lang="fr-CA" dirty="0" err="1">
                <a:solidFill>
                  <a:schemeClr val="dk1"/>
                </a:solidFill>
              </a:rPr>
              <a:t>dataGeneralizations</a:t>
            </a:r>
            <a:r>
              <a:rPr lang="fr-CA" dirty="0">
                <a:solidFill>
                  <a:schemeClr val="dk1"/>
                </a:solidFill>
              </a:rPr>
              <a:t>.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a:t>
            </a:r>
            <a:r>
              <a:rPr lang="fr-CA" dirty="0">
                <a:solidFill>
                  <a:schemeClr val="dk1"/>
                </a:solidFill>
              </a:rPr>
              <a:t>Demandez si les données peuvent être publiées quand elles auront plus de 5 ans.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a:t>
            </a:r>
            <a:r>
              <a:rPr lang="fr-CA" dirty="0">
                <a:solidFill>
                  <a:schemeClr val="dk1"/>
                </a:solidFill>
              </a:rPr>
              <a:t>Vous pensez qu'il est bon que ces données ne soient pas publiques, alors laissez-les telles quelles.</a:t>
            </a: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11</a:t>
            </a:r>
            <a:endParaRPr b="1">
              <a:solidFill>
                <a:srgbClr val="1E3566"/>
              </a:solidFill>
              <a:latin typeface="Montserrat"/>
              <a:ea typeface="Montserrat"/>
              <a:cs typeface="Montserrat"/>
              <a:sym typeface="Montserrat"/>
            </a:endParaRPr>
          </a:p>
        </p:txBody>
      </p:sp>
      <p:sp>
        <p:nvSpPr>
          <p:cNvPr id="276" name="Google Shape;276;p34"/>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4"/>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78" name="Google Shape;278;p34"/>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279" name="Google Shape;279;p34"/>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80" name="Google Shape;280;p34"/>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 name="Google Shape;281;p34"/>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Si vous avez des données sur les observations de dauphins, quel vocabulaire devriez-vous utiliser pour le terme </a:t>
            </a:r>
            <a:r>
              <a:rPr lang="fr-CA" dirty="0" err="1">
                <a:solidFill>
                  <a:schemeClr val="dk1"/>
                </a:solidFill>
              </a:rPr>
              <a:t>DwC:basisOfRecord</a:t>
            </a:r>
            <a:r>
              <a:rPr lang="fr-CA" dirty="0">
                <a:solidFill>
                  <a:schemeClr val="dk1"/>
                </a:solidFill>
              </a:rPr>
              <a:t>?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LivingSpecimen</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Present</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PreservedSpecimen</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HumanObservation</a:t>
            </a:r>
            <a:endParaRPr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12</a:t>
            </a:r>
            <a:endParaRPr b="1">
              <a:solidFill>
                <a:srgbClr val="1E3566"/>
              </a:solidFill>
              <a:latin typeface="Montserrat"/>
              <a:ea typeface="Montserrat"/>
              <a:cs typeface="Montserrat"/>
              <a:sym typeface="Montserrat"/>
            </a:endParaRPr>
          </a:p>
        </p:txBody>
      </p:sp>
      <p:sp>
        <p:nvSpPr>
          <p:cNvPr id="298" name="Google Shape;298;p36"/>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6"/>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00" name="Google Shape;300;p36"/>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301" name="Google Shape;301;p36"/>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302" name="Google Shape;302;p36"/>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3" name="Google Shape;303;p36"/>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Lesquels des termes Darwin </a:t>
            </a:r>
            <a:r>
              <a:rPr lang="fr-CA" dirty="0" err="1">
                <a:solidFill>
                  <a:schemeClr val="dk1"/>
                </a:solidFill>
              </a:rPr>
              <a:t>Core</a:t>
            </a:r>
            <a:r>
              <a:rPr lang="fr-CA" dirty="0">
                <a:solidFill>
                  <a:schemeClr val="dk1"/>
                </a:solidFill>
              </a:rPr>
              <a:t> sont obligatoires pour OBIS? </a:t>
            </a: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occurrenceID, scientificName, scientificNameID, decimalLatitude,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decimalLongitude, dateIdentified, scientificNameAuthorship, basisOfRecord</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occurrenceID, eventID, minimumDepth, eventDate, decimalLatitude,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decimalLongitude, country, identifiedBy</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occurrenceID, scientificName, scientificNameID, decimalLatitude,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decimalLongitude, identificationRemarks, locationID, materialSampleID</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occurrenceID, scientificName, scientificNameID, eventDate, decimalLatitude,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decimalLongitude, basisOfRecord, occurrenceStatus</a:t>
            </a: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13</a:t>
            </a:r>
            <a:endParaRPr b="1">
              <a:solidFill>
                <a:srgbClr val="1E3566"/>
              </a:solidFill>
              <a:latin typeface="Montserrat"/>
              <a:ea typeface="Montserrat"/>
              <a:cs typeface="Montserrat"/>
              <a:sym typeface="Montserrat"/>
            </a:endParaRPr>
          </a:p>
        </p:txBody>
      </p:sp>
      <p:sp>
        <p:nvSpPr>
          <p:cNvPr id="320" name="Google Shape;320;p38"/>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8"/>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22" name="Google Shape;322;p38"/>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323" name="Google Shape;323;p38"/>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324" name="Google Shape;324;p38"/>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 name="Google Shape;325;p38"/>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OBIS nécessite un minimum de 12 termes </a:t>
            </a:r>
            <a:r>
              <a:rPr lang="fr-CA" dirty="0" err="1">
                <a:solidFill>
                  <a:schemeClr val="dk1"/>
                </a:solidFill>
              </a:rPr>
              <a:t>DwC</a:t>
            </a:r>
            <a:r>
              <a:rPr lang="fr-CA" dirty="0">
                <a:solidFill>
                  <a:schemeClr val="dk1"/>
                </a:solidFill>
              </a:rPr>
              <a:t> à remplir afin de publier vos données. </a:t>
            </a: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Vrai</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Faux</a:t>
            </a: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1" name="Google Shape;341;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14</a:t>
            </a:r>
            <a:endParaRPr b="1">
              <a:solidFill>
                <a:srgbClr val="1E3566"/>
              </a:solidFill>
              <a:latin typeface="Montserrat"/>
              <a:ea typeface="Montserrat"/>
              <a:cs typeface="Montserrat"/>
              <a:sym typeface="Montserrat"/>
            </a:endParaRPr>
          </a:p>
        </p:txBody>
      </p:sp>
      <p:sp>
        <p:nvSpPr>
          <p:cNvPr id="342" name="Google Shape;342;p40"/>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0"/>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44" name="Google Shape;344;p40"/>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345" name="Google Shape;345;p40"/>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346" name="Google Shape;346;p40"/>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7" name="Google Shape;347;p40"/>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Qu'est-ce que cela signifie quand </a:t>
            </a:r>
            <a:r>
              <a:rPr lang="fr-CA" dirty="0" err="1">
                <a:solidFill>
                  <a:schemeClr val="dk1"/>
                </a:solidFill>
              </a:rPr>
              <a:t>individualCount</a:t>
            </a:r>
            <a:r>
              <a:rPr lang="fr-CA" dirty="0">
                <a:solidFill>
                  <a:schemeClr val="dk1"/>
                </a:solidFill>
              </a:rPr>
              <a:t> à la valeur suivante? </a:t>
            </a: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individualCount  = 0</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individualCount  = 100</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individualCount  = NULL</a:t>
            </a:r>
          </a:p>
          <a:p>
            <a:pPr marL="285750" lvl="0" indent="-171450" algn="l" rtl="0">
              <a:lnSpc>
                <a:spcPct val="150000"/>
              </a:lnSpc>
              <a:spcBef>
                <a:spcPts val="0"/>
              </a:spcBef>
              <a:spcAft>
                <a:spcPts val="0"/>
              </a:spcAft>
              <a:buClr>
                <a:schemeClr val="dk1"/>
              </a:buClr>
              <a:buSzPts val="1100"/>
              <a:buFont typeface="Arial"/>
              <a:buNone/>
            </a:pPr>
            <a:endParaRPr lang="en"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- 100 individus ont été observés                    </a:t>
            </a:r>
          </a:p>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 Il n'y a pas d'informations sur </a:t>
            </a:r>
            <a:r>
              <a:rPr lang="fr-CA" dirty="0" err="1">
                <a:solidFill>
                  <a:schemeClr val="dk1"/>
                </a:solidFill>
              </a:rPr>
              <a:t>individualCount</a:t>
            </a:r>
            <a:r>
              <a:rPr lang="fr-CA" dirty="0">
                <a:solidFill>
                  <a:schemeClr val="dk1"/>
                </a:solidFill>
              </a:rPr>
              <a:t>                   </a:t>
            </a:r>
          </a:p>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 L'espèce n'a pas été trouvée, l'</a:t>
            </a:r>
            <a:r>
              <a:rPr lang="fr-CA" dirty="0" err="1">
                <a:solidFill>
                  <a:schemeClr val="dk1"/>
                </a:solidFill>
              </a:rPr>
              <a:t>occurrenceStatus</a:t>
            </a:r>
            <a:r>
              <a:rPr lang="fr-CA" dirty="0">
                <a:solidFill>
                  <a:schemeClr val="dk1"/>
                </a:solidFill>
              </a:rPr>
              <a:t> doit être défini sur 'Absent'</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15</a:t>
            </a:r>
            <a:endParaRPr b="1">
              <a:solidFill>
                <a:srgbClr val="1E3566"/>
              </a:solidFill>
              <a:latin typeface="Montserrat"/>
              <a:ea typeface="Montserrat"/>
              <a:cs typeface="Montserrat"/>
              <a:sym typeface="Montserrat"/>
            </a:endParaRPr>
          </a:p>
        </p:txBody>
      </p:sp>
      <p:sp>
        <p:nvSpPr>
          <p:cNvPr id="364" name="Google Shape;364;p42"/>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2"/>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66" name="Google Shape;366;p42"/>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367" name="Google Shape;367;p42"/>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368" name="Google Shape;368;p42"/>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9" name="Google Shape;369;p42"/>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L'ensemble de données que vous traitez indique que «</a:t>
            </a:r>
            <a:r>
              <a:rPr lang="fr-CA" dirty="0" err="1">
                <a:solidFill>
                  <a:schemeClr val="dk1"/>
                </a:solidFill>
              </a:rPr>
              <a:t>Gadus</a:t>
            </a:r>
            <a:r>
              <a:rPr lang="fr-CA" dirty="0">
                <a:solidFill>
                  <a:schemeClr val="dk1"/>
                </a:solidFill>
              </a:rPr>
              <a:t> </a:t>
            </a:r>
            <a:r>
              <a:rPr lang="fr-CA" dirty="0" err="1">
                <a:solidFill>
                  <a:schemeClr val="dk1"/>
                </a:solidFill>
              </a:rPr>
              <a:t>morhua</a:t>
            </a:r>
            <a:r>
              <a:rPr lang="fr-CA" dirty="0">
                <a:solidFill>
                  <a:schemeClr val="dk1"/>
                </a:solidFill>
              </a:rPr>
              <a:t> juvénile» a été observé. Comment cela se traduit-il par Darwin </a:t>
            </a:r>
            <a:r>
              <a:rPr lang="fr-CA" dirty="0" err="1">
                <a:solidFill>
                  <a:schemeClr val="dk1"/>
                </a:solidFill>
              </a:rPr>
              <a:t>Core</a:t>
            </a:r>
            <a:r>
              <a:rPr lang="fr-CA" dirty="0">
                <a:solidFill>
                  <a:schemeClr val="dk1"/>
                </a:solidFill>
              </a:rPr>
              <a:t>? </a:t>
            </a: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a. scientificName: Gadus morhua juvenile</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b. scientificName: Gadus morhua</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    lifestage: juvenile</a:t>
            </a:r>
            <a:endParaRPr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5" name="Google Shape;385;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16</a:t>
            </a:r>
            <a:endParaRPr b="1">
              <a:solidFill>
                <a:srgbClr val="1E3566"/>
              </a:solidFill>
              <a:latin typeface="Montserrat"/>
              <a:ea typeface="Montserrat"/>
              <a:cs typeface="Montserrat"/>
              <a:sym typeface="Montserrat"/>
            </a:endParaRPr>
          </a:p>
        </p:txBody>
      </p:sp>
      <p:sp>
        <p:nvSpPr>
          <p:cNvPr id="386" name="Google Shape;386;p44"/>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4"/>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88" name="Google Shape;388;p44"/>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389" name="Google Shape;389;p44"/>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390" name="Google Shape;390;p44"/>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1" name="Google Shape;391;p44"/>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Le </a:t>
            </a:r>
            <a:r>
              <a:rPr lang="fr-CA" dirty="0" err="1">
                <a:solidFill>
                  <a:schemeClr val="dk1"/>
                </a:solidFill>
              </a:rPr>
              <a:t>ScientificNameID</a:t>
            </a:r>
            <a:r>
              <a:rPr lang="fr-CA" dirty="0">
                <a:solidFill>
                  <a:schemeClr val="dk1"/>
                </a:solidFill>
              </a:rPr>
              <a:t> se trouve dans </a:t>
            </a:r>
            <a:r>
              <a:rPr lang="fr-CA" dirty="0" err="1">
                <a:solidFill>
                  <a:schemeClr val="dk1"/>
                </a:solidFill>
              </a:rPr>
              <a:t>WoRMS</a:t>
            </a:r>
            <a:r>
              <a:rPr lang="fr-CA" dirty="0">
                <a:solidFill>
                  <a:schemeClr val="dk1"/>
                </a:solidFill>
              </a:rPr>
              <a:t> </a:t>
            </a: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fr-CA" dirty="0">
                <a:solidFill>
                  <a:schemeClr val="dk1"/>
                </a:solidFill>
              </a:rPr>
              <a:t>Vrai</a:t>
            </a:r>
            <a:endParaRPr dirty="0">
              <a:solidFill>
                <a:schemeClr val="dk1"/>
              </a:solidFill>
            </a:endParaRPr>
          </a:p>
          <a:p>
            <a:pPr marL="285750" lvl="0" indent="-171450" algn="l" rtl="0">
              <a:lnSpc>
                <a:spcPct val="150000"/>
              </a:lnSpc>
              <a:spcBef>
                <a:spcPts val="0"/>
              </a:spcBef>
              <a:spcAft>
                <a:spcPts val="0"/>
              </a:spcAft>
              <a:buClr>
                <a:schemeClr val="dk1"/>
              </a:buClr>
              <a:buSzPts val="1100"/>
              <a:buFont typeface="Arial"/>
              <a:buNone/>
            </a:pPr>
            <a:r>
              <a:rPr lang="en" dirty="0">
                <a:solidFill>
                  <a:schemeClr val="dk1"/>
                </a:solidFill>
              </a:rPr>
              <a:t>Faux</a:t>
            </a: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6"/>
        <p:cNvGrpSpPr/>
        <p:nvPr/>
      </p:nvGrpSpPr>
      <p:grpSpPr>
        <a:xfrm>
          <a:off x="0" y="0"/>
          <a:ext cx="0" cy="0"/>
          <a:chOff x="0" y="0"/>
          <a:chExt cx="0" cy="0"/>
        </a:xfrm>
      </p:grpSpPr>
      <p:sp>
        <p:nvSpPr>
          <p:cNvPr id="407" name="Google Shape;407;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17</a:t>
            </a:r>
            <a:endParaRPr b="1">
              <a:solidFill>
                <a:srgbClr val="1E3566"/>
              </a:solidFill>
              <a:latin typeface="Montserrat"/>
              <a:ea typeface="Montserrat"/>
              <a:cs typeface="Montserrat"/>
              <a:sym typeface="Montserrat"/>
            </a:endParaRPr>
          </a:p>
        </p:txBody>
      </p:sp>
      <p:sp>
        <p:nvSpPr>
          <p:cNvPr id="408" name="Google Shape;408;p46"/>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6"/>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410" name="Google Shape;410;p46"/>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411" name="Google Shape;411;p46"/>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412" name="Google Shape;412;p46"/>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46"/>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fr-CA" dirty="0"/>
              <a:t>Que représente le terme </a:t>
            </a:r>
            <a:r>
              <a:rPr lang="fr-CA" dirty="0" err="1"/>
              <a:t>DwC:locationID</a:t>
            </a:r>
            <a:r>
              <a:rPr lang="fr-CA" dirty="0"/>
              <a:t>? </a:t>
            </a:r>
          </a:p>
          <a:p>
            <a:pPr marL="0" lvl="0" indent="0" algn="l" rtl="0">
              <a:lnSpc>
                <a:spcPct val="150000"/>
              </a:lnSpc>
              <a:spcBef>
                <a:spcPts val="0"/>
              </a:spcBef>
              <a:spcAft>
                <a:spcPts val="0"/>
              </a:spcAft>
              <a:buClr>
                <a:schemeClr val="dk1"/>
              </a:buClr>
              <a:buSzPts val="1100"/>
              <a:buFont typeface="Arial"/>
              <a:buNone/>
            </a:pPr>
            <a:r>
              <a:rPr lang="en" dirty="0"/>
              <a:t>Choisir une réponse :</a:t>
            </a:r>
            <a:endParaRPr dirty="0"/>
          </a:p>
          <a:p>
            <a:pPr marL="0" lvl="0" indent="0" algn="l" rtl="0">
              <a:lnSpc>
                <a:spcPct val="150000"/>
              </a:lnSpc>
              <a:spcBef>
                <a:spcPts val="0"/>
              </a:spcBef>
              <a:spcAft>
                <a:spcPts val="0"/>
              </a:spcAft>
              <a:buClr>
                <a:schemeClr val="dk1"/>
              </a:buClr>
              <a:buSzPts val="1100"/>
              <a:buFont typeface="Arial"/>
              <a:buNone/>
            </a:pPr>
            <a:r>
              <a:rPr lang="en" dirty="0"/>
              <a:t>a. </a:t>
            </a:r>
            <a:r>
              <a:rPr lang="fr-CA" dirty="0"/>
              <a:t>Le nom de l'endroit où l'échantillon a été prélevé</a:t>
            </a:r>
            <a:r>
              <a:rPr lang="en" dirty="0"/>
              <a:t>.</a:t>
            </a:r>
            <a:endParaRPr dirty="0"/>
          </a:p>
          <a:p>
            <a:pPr marL="0" lvl="0" indent="0" algn="l" rtl="0">
              <a:lnSpc>
                <a:spcPct val="150000"/>
              </a:lnSpc>
              <a:spcBef>
                <a:spcPts val="0"/>
              </a:spcBef>
              <a:spcAft>
                <a:spcPts val="0"/>
              </a:spcAft>
              <a:buClr>
                <a:schemeClr val="dk1"/>
              </a:buClr>
              <a:buSzPts val="1100"/>
              <a:buFont typeface="Arial"/>
              <a:buNone/>
            </a:pPr>
            <a:r>
              <a:rPr lang="en" dirty="0"/>
              <a:t>b. </a:t>
            </a:r>
            <a:r>
              <a:rPr lang="fr-CA" dirty="0"/>
              <a:t>Un code de référence fourni par le service Web de </a:t>
            </a:r>
            <a:r>
              <a:rPr lang="fr-CA" dirty="0" err="1"/>
              <a:t>WoRMS</a:t>
            </a:r>
            <a:r>
              <a:rPr lang="en" dirty="0"/>
              <a:t>.</a:t>
            </a:r>
            <a:endParaRPr dirty="0"/>
          </a:p>
          <a:p>
            <a:pPr marL="0" lvl="0" indent="0" algn="l" rtl="0">
              <a:lnSpc>
                <a:spcPct val="150000"/>
              </a:lnSpc>
              <a:spcBef>
                <a:spcPts val="0"/>
              </a:spcBef>
              <a:spcAft>
                <a:spcPts val="0"/>
              </a:spcAft>
              <a:buClr>
                <a:schemeClr val="dk1"/>
              </a:buClr>
              <a:buSzPts val="1100"/>
              <a:buFont typeface="Arial"/>
              <a:buNone/>
            </a:pPr>
            <a:r>
              <a:rPr lang="en" dirty="0"/>
              <a:t>c. </a:t>
            </a:r>
            <a:r>
              <a:rPr lang="fr-CA" dirty="0"/>
              <a:t>L'identifiant d'événement </a:t>
            </a:r>
          </a:p>
          <a:p>
            <a:pPr marL="0" lvl="0" indent="0" algn="l" rtl="0">
              <a:lnSpc>
                <a:spcPct val="150000"/>
              </a:lnSpc>
              <a:spcBef>
                <a:spcPts val="0"/>
              </a:spcBef>
              <a:spcAft>
                <a:spcPts val="0"/>
              </a:spcAft>
              <a:buClr>
                <a:schemeClr val="dk1"/>
              </a:buClr>
              <a:buSzPts val="1100"/>
              <a:buFont typeface="Arial"/>
              <a:buNone/>
            </a:pPr>
            <a:r>
              <a:rPr lang="en" dirty="0"/>
              <a:t>d. </a:t>
            </a:r>
            <a:r>
              <a:rPr lang="fr-CA" dirty="0"/>
              <a:t>Un identifiant unique et persistant pour l'emplacement de l'enregistrement obtenu à partir d'un service de répertoire géographique, tel que www.marineregions.org.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1</a:t>
            </a:r>
            <a:endParaRPr b="1">
              <a:solidFill>
                <a:srgbClr val="1E3566"/>
              </a:solidFill>
              <a:latin typeface="Montserrat"/>
              <a:ea typeface="Montserrat"/>
              <a:cs typeface="Montserrat"/>
              <a:sym typeface="Montserrat"/>
            </a:endParaRPr>
          </a:p>
        </p:txBody>
      </p:sp>
      <p:sp>
        <p:nvSpPr>
          <p:cNvPr id="67" name="Google Shape;67;p15"/>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9" name="Google Shape;69;p15"/>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70" name="Google Shape;70;p15"/>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71" name="Google Shape;71;p15"/>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15"/>
          <p:cNvSpPr txBox="1"/>
          <p:nvPr/>
        </p:nvSpPr>
        <p:spPr>
          <a:xfrm>
            <a:off x="802797" y="1061366"/>
            <a:ext cx="7854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Votre ensemble de données contient des données d'abondance, par exemple 25 individus par litre. Comment devez-vous enregistrer ceci : </a:t>
            </a:r>
            <a:endParaRPr dirty="0">
              <a:solidFill>
                <a:schemeClr val="dk1"/>
              </a:solidFill>
            </a:endParaRPr>
          </a:p>
          <a:p>
            <a:pPr marL="285750" marR="0" lvl="0" indent="-171450" algn="l" rtl="0">
              <a:lnSpc>
                <a:spcPct val="150000"/>
              </a:lnSpc>
              <a:spcBef>
                <a:spcPts val="0"/>
              </a:spcBef>
              <a:spcAft>
                <a:spcPts val="0"/>
              </a:spcAft>
              <a:buClr>
                <a:schemeClr val="dk1"/>
              </a:buClr>
              <a:buSzPts val="1800"/>
              <a:buFont typeface="Arial"/>
              <a:buNone/>
            </a:pP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DwC:individualCount: 25 par litre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DwC:organismQuantity: 25 et DwC:organismQuantityType: individu par litre.</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MeasurementType: abondance; MeasurementValue: 25 ; MeasurementUnit:</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Individu par litre</a:t>
            </a:r>
            <a:endParaRPr dirty="0">
              <a:solidFill>
                <a:schemeClr val="dk1"/>
              </a:solidFill>
            </a:endParaRPr>
          </a:p>
          <a:p>
            <a:pPr marL="285750" marR="0" lvl="0" indent="-171450" algn="l" rtl="0">
              <a:lnSpc>
                <a:spcPct val="150000"/>
              </a:lnSpc>
              <a:spcBef>
                <a:spcPts val="0"/>
              </a:spcBef>
              <a:spcAft>
                <a:spcPts val="0"/>
              </a:spcAft>
              <a:buClr>
                <a:schemeClr val="dk1"/>
              </a:buClr>
              <a:buSzPts val="1800"/>
              <a:buFont typeface="Arial"/>
              <a:buNone/>
            </a:pPr>
            <a:r>
              <a:rPr lang="en" dirty="0">
                <a:solidFill>
                  <a:schemeClr val="dk1"/>
                </a:solidFill>
              </a:rPr>
              <a:t>d. DwC:abundance: 25 individus par litre</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2</a:t>
            </a:r>
            <a:endParaRPr b="1">
              <a:solidFill>
                <a:srgbClr val="1E3566"/>
              </a:solidFill>
              <a:latin typeface="Montserrat"/>
              <a:ea typeface="Montserrat"/>
              <a:cs typeface="Montserrat"/>
              <a:sym typeface="Montserrat"/>
            </a:endParaRPr>
          </a:p>
        </p:txBody>
      </p:sp>
      <p:sp>
        <p:nvSpPr>
          <p:cNvPr id="89" name="Google Shape;89;p17"/>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1" name="Google Shape;91;p17"/>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92" name="Google Shape;92;p17"/>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93" name="Google Shape;93;p17"/>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17"/>
          <p:cNvSpPr txBox="1"/>
          <p:nvPr/>
        </p:nvSpPr>
        <p:spPr>
          <a:xfrm>
            <a:off x="802796" y="1061366"/>
            <a:ext cx="8029503"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Si vous avez un nom d'espèce qui comprend le mot «</a:t>
            </a:r>
            <a:r>
              <a:rPr lang="fr-CA" dirty="0" err="1">
                <a:solidFill>
                  <a:schemeClr val="dk1"/>
                </a:solidFill>
              </a:rPr>
              <a:t>aff.</a:t>
            </a:r>
            <a:r>
              <a:rPr lang="fr-CA" dirty="0">
                <a:solidFill>
                  <a:schemeClr val="dk1"/>
                </a:solidFill>
              </a:rPr>
              <a:t>», Quel terme </a:t>
            </a:r>
            <a:r>
              <a:rPr lang="fr-CA" dirty="0" err="1">
                <a:solidFill>
                  <a:schemeClr val="dk1"/>
                </a:solidFill>
              </a:rPr>
              <a:t>DwC</a:t>
            </a:r>
            <a:r>
              <a:rPr lang="fr-CA" dirty="0">
                <a:solidFill>
                  <a:schemeClr val="dk1"/>
                </a:solidFill>
              </a:rPr>
              <a:t> peut contenir cette information? </a:t>
            </a:r>
          </a:p>
          <a:p>
            <a:pPr marL="285750" indent="-171450">
              <a:lnSpc>
                <a:spcPct val="150000"/>
              </a:lnSpc>
              <a:buClr>
                <a:schemeClr val="dk1"/>
              </a:buClr>
              <a:buSzPts val="1100"/>
            </a:pPr>
            <a:r>
              <a:rPr lang="fr-CA"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associatedTaxa</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identificationQualifier</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bibliographicCitation</a:t>
            </a:r>
            <a:endParaRPr dirty="0">
              <a:solidFill>
                <a:schemeClr val="dk1"/>
              </a:solidFill>
            </a:endParaRPr>
          </a:p>
          <a:p>
            <a:pPr marL="285750" marR="0" lvl="0" indent="-171450" algn="l" rtl="0">
              <a:lnSpc>
                <a:spcPct val="150000"/>
              </a:lnSpc>
              <a:spcBef>
                <a:spcPts val="0"/>
              </a:spcBef>
              <a:spcAft>
                <a:spcPts val="0"/>
              </a:spcAft>
              <a:buClr>
                <a:schemeClr val="dk1"/>
              </a:buClr>
              <a:buSzPts val="1800"/>
              <a:buFont typeface="Arial"/>
              <a:buNone/>
            </a:pPr>
            <a:r>
              <a:rPr lang="en" dirty="0">
                <a:solidFill>
                  <a:schemeClr val="dk1"/>
                </a:solidFill>
              </a:rPr>
              <a:t>d. identificationReferences</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3</a:t>
            </a:r>
            <a:endParaRPr b="1">
              <a:solidFill>
                <a:srgbClr val="1E3566"/>
              </a:solidFill>
              <a:latin typeface="Montserrat"/>
              <a:ea typeface="Montserrat"/>
              <a:cs typeface="Montserrat"/>
              <a:sym typeface="Montserrat"/>
            </a:endParaRPr>
          </a:p>
        </p:txBody>
      </p:sp>
      <p:sp>
        <p:nvSpPr>
          <p:cNvPr id="111" name="Google Shape;111;p19"/>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9"/>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13" name="Google Shape;113;p19"/>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114" name="Google Shape;114;p19"/>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115" name="Google Shape;115;p19"/>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19"/>
          <p:cNvSpPr txBox="1"/>
          <p:nvPr/>
        </p:nvSpPr>
        <p:spPr>
          <a:xfrm>
            <a:off x="311700" y="106137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Je n'ai que le pays comme information de localisation, pas de coordonnées. Que devrais-je faire?</a:t>
            </a: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a:t>
            </a:r>
            <a:r>
              <a:rPr lang="fr-CA" dirty="0">
                <a:solidFill>
                  <a:schemeClr val="dk1"/>
                </a:solidFill>
              </a:rPr>
              <a:t>Ajoutez le nom du pays dans </a:t>
            </a:r>
            <a:r>
              <a:rPr lang="fr-CA" dirty="0" err="1">
                <a:solidFill>
                  <a:schemeClr val="dk1"/>
                </a:solidFill>
              </a:rPr>
              <a:t>DwC:location</a:t>
            </a:r>
            <a:r>
              <a:rPr lang="fr-CA" dirty="0">
                <a:solidFill>
                  <a:schemeClr val="dk1"/>
                </a:solidFill>
              </a:rPr>
              <a:t>. OBIS ajoute automatiquement les coordonnées</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a:t>
            </a:r>
            <a:r>
              <a:rPr lang="fr-CA" dirty="0">
                <a:solidFill>
                  <a:schemeClr val="dk1"/>
                </a:solidFill>
              </a:rPr>
              <a:t>Ajoutez le nom de la EEZ du pays dans </a:t>
            </a:r>
            <a:r>
              <a:rPr lang="fr-CA" dirty="0" err="1">
                <a:solidFill>
                  <a:schemeClr val="dk1"/>
                </a:solidFill>
              </a:rPr>
              <a:t>DwC:country</a:t>
            </a:r>
            <a:r>
              <a:rPr lang="fr-CA" dirty="0">
                <a:solidFill>
                  <a:schemeClr val="dk1"/>
                </a:solidFill>
              </a:rPr>
              <a:t>. OBIS ajoute automatiquement les coordonnées</a:t>
            </a:r>
            <a:r>
              <a:rPr lang="en" dirty="0">
                <a:solidFill>
                  <a:schemeClr val="dk1"/>
                </a:solidFill>
              </a:rPr>
              <a:t>c.c</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a:t>
            </a:r>
            <a:r>
              <a:rPr lang="fr-CA" dirty="0">
                <a:solidFill>
                  <a:schemeClr val="dk1"/>
                </a:solidFill>
              </a:rPr>
              <a:t>Fournissez le point médian et le rayon du pays EEZ (disponible sur marineregions.org) dans </a:t>
            </a:r>
            <a:r>
              <a:rPr lang="fr-CA" dirty="0" err="1">
                <a:solidFill>
                  <a:schemeClr val="dk1"/>
                </a:solidFill>
              </a:rPr>
              <a:t>DwC:decimalLatitude</a:t>
            </a:r>
            <a:r>
              <a:rPr lang="fr-CA" dirty="0">
                <a:solidFill>
                  <a:schemeClr val="dk1"/>
                </a:solidFill>
              </a:rPr>
              <a:t>, </a:t>
            </a:r>
            <a:r>
              <a:rPr lang="fr-CA" dirty="0" err="1">
                <a:solidFill>
                  <a:schemeClr val="dk1"/>
                </a:solidFill>
              </a:rPr>
              <a:t>DwC:decimalLongitude</a:t>
            </a:r>
            <a:r>
              <a:rPr lang="fr-CA" dirty="0">
                <a:solidFill>
                  <a:schemeClr val="dk1"/>
                </a:solidFill>
              </a:rPr>
              <a:t> et </a:t>
            </a:r>
            <a:r>
              <a:rPr lang="fr-CA" dirty="0" err="1">
                <a:solidFill>
                  <a:schemeClr val="dk1"/>
                </a:solidFill>
              </a:rPr>
              <a:t>DwC:coordinateUncertaintyInMeters</a:t>
            </a:r>
            <a:r>
              <a:rPr lang="fr-CA" dirty="0">
                <a:solidFill>
                  <a:schemeClr val="dk1"/>
                </a:solidFill>
              </a:rPr>
              <a:t> et indiquez le nom de la EEZ du pays dans </a:t>
            </a:r>
            <a:r>
              <a:rPr lang="fr-CA" dirty="0" err="1">
                <a:solidFill>
                  <a:schemeClr val="dk1"/>
                </a:solidFill>
              </a:rPr>
              <a:t>DwC:location</a:t>
            </a:r>
            <a:r>
              <a:rPr lang="fr-CA" dirty="0">
                <a:solidFill>
                  <a:schemeClr val="dk1"/>
                </a:solidFill>
              </a:rPr>
              <a:t> et ajoutez l'ID provenant de </a:t>
            </a:r>
            <a:r>
              <a:rPr lang="fr-CA" dirty="0" err="1">
                <a:solidFill>
                  <a:schemeClr val="dk1"/>
                </a:solidFill>
              </a:rPr>
              <a:t>marineregions</a:t>
            </a:r>
            <a:r>
              <a:rPr lang="fr-CA" dirty="0">
                <a:solidFill>
                  <a:schemeClr val="dk1"/>
                </a:solidFill>
              </a:rPr>
              <a:t> (MRGID) dans </a:t>
            </a:r>
            <a:r>
              <a:rPr lang="fr-CA" dirty="0" err="1">
                <a:solidFill>
                  <a:schemeClr val="dk1"/>
                </a:solidFill>
              </a:rPr>
              <a:t>DwC:locationID</a:t>
            </a:r>
            <a:endParaRPr lang="fr-CA"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a:t>
            </a:r>
            <a:r>
              <a:rPr lang="fr-CA" dirty="0">
                <a:solidFill>
                  <a:schemeClr val="dk1"/>
                </a:solidFill>
              </a:rPr>
              <a:t>Ajoutez le code de pays ISO dans </a:t>
            </a:r>
            <a:r>
              <a:rPr lang="fr-CA" dirty="0" err="1">
                <a:solidFill>
                  <a:schemeClr val="dk1"/>
                </a:solidFill>
              </a:rPr>
              <a:t>DwC:country</a:t>
            </a:r>
            <a:r>
              <a:rPr lang="fr-CA" dirty="0">
                <a:solidFill>
                  <a:schemeClr val="dk1"/>
                </a:solidFill>
              </a:rPr>
              <a:t>. OBIS ajoute automatiquement les coordonnées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4</a:t>
            </a:r>
            <a:endParaRPr b="1">
              <a:solidFill>
                <a:srgbClr val="1E3566"/>
              </a:solidFill>
              <a:latin typeface="Montserrat"/>
              <a:ea typeface="Montserrat"/>
              <a:cs typeface="Montserrat"/>
              <a:sym typeface="Montserrat"/>
            </a:endParaRPr>
          </a:p>
        </p:txBody>
      </p:sp>
      <p:sp>
        <p:nvSpPr>
          <p:cNvPr id="122" name="Google Shape;122;p20"/>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4" name="Google Shape;124;p20"/>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125" name="Google Shape;125;p20"/>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126" name="Google Shape;126;p20"/>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20"/>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Quelles dates et heures sont acceptées pour OBIS? Plusieurs réponses sont possibles</a:t>
            </a:r>
            <a:r>
              <a:rPr lang="en" dirty="0">
                <a:solidFill>
                  <a:schemeClr val="dk1"/>
                </a:solidFill>
              </a:rPr>
              <a:t>.</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ou plusieurs réponses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2010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2013-02-15/2023-02-20</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05-12-2010T10:08:35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2010-6-05</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e. 2010-02</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5</a:t>
            </a:r>
            <a:endParaRPr b="1">
              <a:solidFill>
                <a:srgbClr val="1E3566"/>
              </a:solidFill>
              <a:latin typeface="Montserrat"/>
              <a:ea typeface="Montserrat"/>
              <a:cs typeface="Montserrat"/>
              <a:sym typeface="Montserrat"/>
            </a:endParaRPr>
          </a:p>
        </p:txBody>
      </p:sp>
      <p:sp>
        <p:nvSpPr>
          <p:cNvPr id="144" name="Google Shape;144;p22"/>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2"/>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46" name="Google Shape;146;p22"/>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147" name="Google Shape;147;p22"/>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148" name="Google Shape;148;p22"/>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22"/>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Le </a:t>
            </a:r>
            <a:r>
              <a:rPr lang="fr-CA" dirty="0" err="1">
                <a:solidFill>
                  <a:schemeClr val="dk1"/>
                </a:solidFill>
              </a:rPr>
              <a:t>ScientificNameID</a:t>
            </a:r>
            <a:r>
              <a:rPr lang="fr-CA" dirty="0">
                <a:solidFill>
                  <a:schemeClr val="dk1"/>
                </a:solidFill>
              </a:rPr>
              <a:t> est un terme </a:t>
            </a:r>
            <a:r>
              <a:rPr lang="fr-CA" dirty="0" err="1">
                <a:solidFill>
                  <a:schemeClr val="dk1"/>
                </a:solidFill>
              </a:rPr>
              <a:t>DwC</a:t>
            </a:r>
            <a:r>
              <a:rPr lang="fr-CA" dirty="0">
                <a:solidFill>
                  <a:schemeClr val="dk1"/>
                </a:solidFill>
              </a:rPr>
              <a:t> obligatoire pour OBIS. Il représente un identifiant unique et persistant pour le nom du taxon. OBIS recommande d'utiliser l'identifiant (</a:t>
            </a:r>
            <a:r>
              <a:rPr lang="fr-CA" dirty="0" err="1">
                <a:solidFill>
                  <a:schemeClr val="dk1"/>
                </a:solidFill>
              </a:rPr>
              <a:t>LifeScience</a:t>
            </a:r>
            <a:r>
              <a:rPr lang="fr-CA" dirty="0">
                <a:solidFill>
                  <a:schemeClr val="dk1"/>
                </a:solidFill>
              </a:rPr>
              <a:t> Identifier (LSID)) du Registre mondial des espèces marines (</a:t>
            </a:r>
            <a:r>
              <a:rPr lang="fr-CA" dirty="0" err="1">
                <a:solidFill>
                  <a:schemeClr val="dk1"/>
                </a:solidFill>
              </a:rPr>
              <a:t>WoRMS</a:t>
            </a:r>
            <a:r>
              <a:rPr lang="fr-CA" dirty="0">
                <a:solidFill>
                  <a:schemeClr val="dk1"/>
                </a:solidFill>
              </a:rPr>
              <a:t>). Accédez à </a:t>
            </a:r>
            <a:r>
              <a:rPr lang="fr-CA" dirty="0" err="1">
                <a:solidFill>
                  <a:schemeClr val="dk1"/>
                </a:solidFill>
              </a:rPr>
              <a:t>WoRMS</a:t>
            </a:r>
            <a:r>
              <a:rPr lang="fr-CA" dirty="0">
                <a:solidFill>
                  <a:schemeClr val="dk1"/>
                </a:solidFill>
              </a:rPr>
              <a:t> et recherchez </a:t>
            </a:r>
            <a:r>
              <a:rPr lang="fr-CA" dirty="0" err="1">
                <a:solidFill>
                  <a:schemeClr val="dk1"/>
                </a:solidFill>
              </a:rPr>
              <a:t>Ascidia</a:t>
            </a:r>
            <a:r>
              <a:rPr lang="fr-CA" dirty="0">
                <a:solidFill>
                  <a:schemeClr val="dk1"/>
                </a:solidFill>
              </a:rPr>
              <a:t> </a:t>
            </a:r>
            <a:r>
              <a:rPr lang="fr-CA" dirty="0" err="1">
                <a:solidFill>
                  <a:schemeClr val="dk1"/>
                </a:solidFill>
              </a:rPr>
              <a:t>curvata</a:t>
            </a:r>
            <a:r>
              <a:rPr lang="fr-CA" dirty="0">
                <a:solidFill>
                  <a:schemeClr val="dk1"/>
                </a:solidFill>
              </a:rPr>
              <a:t>. Quel est le </a:t>
            </a:r>
            <a:r>
              <a:rPr lang="fr-CA" dirty="0" err="1">
                <a:solidFill>
                  <a:schemeClr val="dk1"/>
                </a:solidFill>
              </a:rPr>
              <a:t>ScientificNameID</a:t>
            </a:r>
            <a:r>
              <a:rPr lang="fr-CA" dirty="0">
                <a:solidFill>
                  <a:schemeClr val="dk1"/>
                </a:solidFill>
              </a:rPr>
              <a:t> de cette espèce?</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a. urn:lsid:marinespecies.org:taxname:103483</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b. http://www.marinespecies.org/aphia.php?p=taxdetails&amp;id=249981</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 ascidia_curvata_249981</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d. urn:lsid:marinespecies.org:taxname:249981</a:t>
            </a:r>
            <a:endParaRPr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6</a:t>
            </a:r>
            <a:endParaRPr b="1">
              <a:solidFill>
                <a:srgbClr val="1E3566"/>
              </a:solidFill>
              <a:latin typeface="Montserrat"/>
              <a:ea typeface="Montserrat"/>
              <a:cs typeface="Montserrat"/>
              <a:sym typeface="Montserrat"/>
            </a:endParaRPr>
          </a:p>
        </p:txBody>
      </p:sp>
      <p:sp>
        <p:nvSpPr>
          <p:cNvPr id="166" name="Google Shape;166;p24"/>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4"/>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68" name="Google Shape;168;p24"/>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169" name="Google Shape;169;p24"/>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170" name="Google Shape;170;p24"/>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 name="Google Shape;171;p24"/>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Lorsqu'un </a:t>
            </a:r>
            <a:r>
              <a:rPr lang="fr-CA" dirty="0" err="1">
                <a:solidFill>
                  <a:schemeClr val="dk1"/>
                </a:solidFill>
              </a:rPr>
              <a:t>ScientificName</a:t>
            </a:r>
            <a:r>
              <a:rPr lang="fr-CA" dirty="0">
                <a:solidFill>
                  <a:schemeClr val="dk1"/>
                </a:solidFill>
              </a:rPr>
              <a:t> n'est pas dans </a:t>
            </a:r>
            <a:r>
              <a:rPr lang="fr-CA" dirty="0" err="1">
                <a:solidFill>
                  <a:schemeClr val="dk1"/>
                </a:solidFill>
              </a:rPr>
              <a:t>WoRMS</a:t>
            </a:r>
            <a:r>
              <a:rPr lang="fr-CA" dirty="0">
                <a:solidFill>
                  <a:schemeClr val="dk1"/>
                </a:solidFill>
              </a:rPr>
              <a:t>, je peux laisser le </a:t>
            </a:r>
            <a:r>
              <a:rPr lang="fr-CA" dirty="0" err="1">
                <a:solidFill>
                  <a:schemeClr val="dk1"/>
                </a:solidFill>
              </a:rPr>
              <a:t>ScientificNameID</a:t>
            </a:r>
            <a:r>
              <a:rPr lang="fr-CA" dirty="0">
                <a:solidFill>
                  <a:schemeClr val="dk1"/>
                </a:solidFill>
              </a:rPr>
              <a:t> vide, mais contacter l'équipe de gestion des données de </a:t>
            </a:r>
            <a:r>
              <a:rPr lang="fr-CA" dirty="0" err="1">
                <a:solidFill>
                  <a:schemeClr val="dk1"/>
                </a:solidFill>
              </a:rPr>
              <a:t>WoRMS</a:t>
            </a:r>
            <a:r>
              <a:rPr lang="fr-CA" dirty="0">
                <a:solidFill>
                  <a:schemeClr val="dk1"/>
                </a:solidFill>
              </a:rPr>
              <a:t> pour y faire ajouter le nom. J'ajouterai le </a:t>
            </a:r>
            <a:r>
              <a:rPr lang="fr-CA" dirty="0" err="1">
                <a:solidFill>
                  <a:schemeClr val="dk1"/>
                </a:solidFill>
              </a:rPr>
              <a:t>WoRMS</a:t>
            </a:r>
            <a:r>
              <a:rPr lang="fr-CA" dirty="0">
                <a:solidFill>
                  <a:schemeClr val="dk1"/>
                </a:solidFill>
              </a:rPr>
              <a:t> LSID dans la prochaine version de l'ensemble de données.</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Vrai</a:t>
            </a:r>
            <a:endParaRPr dirty="0">
              <a:solidFill>
                <a:schemeClr val="dk1"/>
              </a:solidFill>
            </a:endParaRP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Faux</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7</a:t>
            </a:r>
            <a:endParaRPr b="1">
              <a:solidFill>
                <a:srgbClr val="1E3566"/>
              </a:solidFill>
              <a:latin typeface="Montserrat"/>
              <a:ea typeface="Montserrat"/>
              <a:cs typeface="Montserrat"/>
              <a:sym typeface="Montserrat"/>
            </a:endParaRPr>
          </a:p>
        </p:txBody>
      </p:sp>
      <p:sp>
        <p:nvSpPr>
          <p:cNvPr id="188" name="Google Shape;188;p26"/>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6"/>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0" name="Google Shape;190;p26"/>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191" name="Google Shape;191;p26"/>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192" name="Google Shape;192;p26"/>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26"/>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Mon jeu de données contient des transects de chalut de fond, comment puis-je le publier dans OBIS? </a:t>
            </a:r>
          </a:p>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Choisir une réponse :</a:t>
            </a:r>
            <a:endParaRPr dirty="0">
              <a:solidFill>
                <a:schemeClr val="dk1"/>
              </a:solidFill>
            </a:endParaRPr>
          </a:p>
          <a:p>
            <a:pPr marL="114300" marR="0" lvl="0" algn="l" rtl="0">
              <a:lnSpc>
                <a:spcPct val="150000"/>
              </a:lnSpc>
              <a:spcBef>
                <a:spcPts val="0"/>
              </a:spcBef>
              <a:spcAft>
                <a:spcPts val="0"/>
              </a:spcAft>
              <a:buClr>
                <a:schemeClr val="dk1"/>
              </a:buClr>
              <a:buSzPts val="1100"/>
            </a:pPr>
            <a:r>
              <a:rPr lang="fr-CA" dirty="0">
                <a:solidFill>
                  <a:schemeClr val="dk1"/>
                </a:solidFill>
              </a:rPr>
              <a:t>a. Fournissez les coordonnées suivantes </a:t>
            </a:r>
            <a:r>
              <a:rPr lang="fr-CA" dirty="0" err="1">
                <a:solidFill>
                  <a:schemeClr val="dk1"/>
                </a:solidFill>
              </a:rPr>
              <a:t>DwC:startdecimalLongitude</a:t>
            </a:r>
            <a:r>
              <a:rPr lang="fr-CA" dirty="0">
                <a:solidFill>
                  <a:schemeClr val="dk1"/>
                </a:solidFill>
              </a:rPr>
              <a:t> et </a:t>
            </a:r>
            <a:r>
              <a:rPr lang="fr-CA" dirty="0" err="1">
                <a:solidFill>
                  <a:schemeClr val="dk1"/>
                </a:solidFill>
              </a:rPr>
              <a:t>DwC:startdecimalLatitude</a:t>
            </a:r>
            <a:r>
              <a:rPr lang="fr-CA" dirty="0">
                <a:solidFill>
                  <a:schemeClr val="dk1"/>
                </a:solidFill>
              </a:rPr>
              <a:t> et </a:t>
            </a:r>
            <a:r>
              <a:rPr lang="fr-CA" dirty="0" err="1">
                <a:solidFill>
                  <a:schemeClr val="dk1"/>
                </a:solidFill>
              </a:rPr>
              <a:t>DwC:enddecimalLongitude</a:t>
            </a:r>
            <a:r>
              <a:rPr lang="fr-CA" dirty="0">
                <a:solidFill>
                  <a:schemeClr val="dk1"/>
                </a:solidFill>
              </a:rPr>
              <a:t> et </a:t>
            </a:r>
            <a:r>
              <a:rPr lang="fr-CA" dirty="0" err="1">
                <a:solidFill>
                  <a:schemeClr val="dk1"/>
                </a:solidFill>
              </a:rPr>
              <a:t>DwC:enddecimalLatitude</a:t>
            </a:r>
            <a:r>
              <a:rPr lang="fr-CA" dirty="0">
                <a:solidFill>
                  <a:schemeClr val="dk1"/>
                </a:solidFill>
              </a:rPr>
              <a:t>. </a:t>
            </a:r>
          </a:p>
          <a:p>
            <a:pPr marL="114300" marR="0" lvl="0" algn="l" rtl="0">
              <a:lnSpc>
                <a:spcPct val="150000"/>
              </a:lnSpc>
              <a:spcBef>
                <a:spcPts val="0"/>
              </a:spcBef>
              <a:spcAft>
                <a:spcPts val="0"/>
              </a:spcAft>
              <a:buClr>
                <a:schemeClr val="dk1"/>
              </a:buClr>
              <a:buSzPts val="1100"/>
            </a:pPr>
            <a:r>
              <a:rPr lang="en" dirty="0">
                <a:solidFill>
                  <a:schemeClr val="dk1"/>
                </a:solidFill>
              </a:rPr>
              <a:t>b. </a:t>
            </a:r>
            <a:r>
              <a:rPr lang="fr-CA" dirty="0">
                <a:solidFill>
                  <a:schemeClr val="dk1"/>
                </a:solidFill>
              </a:rPr>
              <a:t>OBIS ne peut pas traiter les transects linéaires, uniquement les données ponctuelles. </a:t>
            </a:r>
          </a:p>
          <a:p>
            <a:pPr marL="114300" marR="0" lvl="0" algn="l" rtl="0">
              <a:lnSpc>
                <a:spcPct val="150000"/>
              </a:lnSpc>
              <a:spcBef>
                <a:spcPts val="0"/>
              </a:spcBef>
              <a:spcAft>
                <a:spcPts val="0"/>
              </a:spcAft>
              <a:buClr>
                <a:schemeClr val="dk1"/>
              </a:buClr>
              <a:buSzPts val="1100"/>
            </a:pPr>
            <a:r>
              <a:rPr lang="en" dirty="0">
                <a:solidFill>
                  <a:schemeClr val="dk1"/>
                </a:solidFill>
              </a:rPr>
              <a:t>c. </a:t>
            </a:r>
            <a:r>
              <a:rPr lang="fr-CA" dirty="0">
                <a:solidFill>
                  <a:schemeClr val="dk1"/>
                </a:solidFill>
              </a:rPr>
              <a:t>Fournissez le transect en tant que </a:t>
            </a:r>
            <a:r>
              <a:rPr lang="fr-CA" dirty="0" err="1">
                <a:solidFill>
                  <a:schemeClr val="dk1"/>
                </a:solidFill>
              </a:rPr>
              <a:t>DwC:footprintWKT</a:t>
            </a:r>
            <a:r>
              <a:rPr lang="fr-CA" dirty="0">
                <a:solidFill>
                  <a:schemeClr val="dk1"/>
                </a:solidFill>
              </a:rPr>
              <a:t>. </a:t>
            </a:r>
          </a:p>
          <a:p>
            <a:pPr marL="114300" marR="0" lvl="0" algn="l" rtl="0">
              <a:lnSpc>
                <a:spcPct val="150000"/>
              </a:lnSpc>
              <a:spcBef>
                <a:spcPts val="0"/>
              </a:spcBef>
              <a:spcAft>
                <a:spcPts val="0"/>
              </a:spcAft>
              <a:buClr>
                <a:schemeClr val="dk1"/>
              </a:buClr>
              <a:buSzPts val="1100"/>
            </a:pPr>
            <a:r>
              <a:rPr lang="en" dirty="0">
                <a:solidFill>
                  <a:schemeClr val="dk1"/>
                </a:solidFill>
              </a:rPr>
              <a:t>d. </a:t>
            </a:r>
            <a:r>
              <a:rPr lang="fr-CA" dirty="0">
                <a:solidFill>
                  <a:schemeClr val="dk1"/>
                </a:solidFill>
              </a:rPr>
              <a:t>Fournissez le point médian ici </a:t>
            </a:r>
            <a:r>
              <a:rPr lang="fr-CA" dirty="0" err="1">
                <a:solidFill>
                  <a:schemeClr val="dk1"/>
                </a:solidFill>
              </a:rPr>
              <a:t>DwC:decimalLatitude</a:t>
            </a:r>
            <a:r>
              <a:rPr lang="fr-CA" dirty="0">
                <a:solidFill>
                  <a:schemeClr val="dk1"/>
                </a:solidFill>
              </a:rPr>
              <a:t> et </a:t>
            </a:r>
            <a:r>
              <a:rPr lang="fr-CA" dirty="0" err="1">
                <a:solidFill>
                  <a:schemeClr val="dk1"/>
                </a:solidFill>
              </a:rPr>
              <a:t>DwC:decimalLongitude</a:t>
            </a:r>
            <a:r>
              <a:rPr lang="fr-CA" dirty="0">
                <a:solidFill>
                  <a:schemeClr val="dk1"/>
                </a:solidFill>
              </a:rPr>
              <a:t> et ajoutez le rayon dans </a:t>
            </a:r>
            <a:r>
              <a:rPr lang="fr-CA" dirty="0" err="1">
                <a:solidFill>
                  <a:schemeClr val="dk1"/>
                </a:solidFill>
              </a:rPr>
              <a:t>DwC:coordinateuncertaintyInMeters</a:t>
            </a:r>
            <a:r>
              <a:rPr lang="fr-CA" dirty="0">
                <a:solidFill>
                  <a:schemeClr val="dk1"/>
                </a:solidFill>
              </a:rPr>
              <a:t>. Le transect en lui-même peut être fourni ici </a:t>
            </a:r>
            <a:r>
              <a:rPr lang="fr-CA" dirty="0" err="1">
                <a:solidFill>
                  <a:schemeClr val="dk1"/>
                </a:solidFill>
              </a:rPr>
              <a:t>DwC:footprintWKT</a:t>
            </a:r>
            <a:r>
              <a:rPr lang="fr-CA" dirty="0">
                <a:solidFill>
                  <a:schemeClr val="dk1"/>
                </a:solidFill>
              </a:rPr>
              <a:t>.</a:t>
            </a:r>
            <a:endParaRPr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Question 8</a:t>
            </a:r>
            <a:endParaRPr b="1">
              <a:solidFill>
                <a:srgbClr val="1E3566"/>
              </a:solidFill>
              <a:latin typeface="Montserrat"/>
              <a:ea typeface="Montserrat"/>
              <a:cs typeface="Montserrat"/>
              <a:sym typeface="Montserrat"/>
            </a:endParaRPr>
          </a:p>
        </p:txBody>
      </p:sp>
      <p:sp>
        <p:nvSpPr>
          <p:cNvPr id="210" name="Google Shape;210;p28"/>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8"/>
          <p:cNvSpPr txBox="1">
            <a:spLocks noGrp="1"/>
          </p:cNvSpPr>
          <p:nvPr>
            <p:ph type="sldNum" idx="12"/>
          </p:nvPr>
        </p:nvSpPr>
        <p:spPr>
          <a:xfrm>
            <a:off x="-1" y="4763150"/>
            <a:ext cx="4032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12" name="Google Shape;212;p28"/>
          <p:cNvSpPr txBox="1"/>
          <p:nvPr/>
        </p:nvSpPr>
        <p:spPr>
          <a:xfrm>
            <a:off x="477000" y="4791950"/>
            <a:ext cx="4663800" cy="3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aleway"/>
                <a:ea typeface="Raleway"/>
                <a:cs typeface="Raleway"/>
                <a:sym typeface="Raleway"/>
              </a:rPr>
              <a:t>OCEAN TRACKING NETWORK</a:t>
            </a:r>
            <a:endParaRPr sz="1000" b="0" i="0" u="none" strike="noStrike" cap="none">
              <a:solidFill>
                <a:srgbClr val="FFFFFF"/>
              </a:solidFill>
              <a:latin typeface="Raleway"/>
              <a:ea typeface="Raleway"/>
              <a:cs typeface="Raleway"/>
              <a:sym typeface="Raleway"/>
            </a:endParaRPr>
          </a:p>
        </p:txBody>
      </p:sp>
      <p:pic>
        <p:nvPicPr>
          <p:cNvPr id="213" name="Google Shape;213;p28"/>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14" name="Google Shape;214;p28"/>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28"/>
          <p:cNvSpPr txBox="1"/>
          <p:nvPr/>
        </p:nvSpPr>
        <p:spPr>
          <a:xfrm>
            <a:off x="403200" y="1017725"/>
            <a:ext cx="8832300" cy="3808800"/>
          </a:xfrm>
          <a:prstGeom prst="rect">
            <a:avLst/>
          </a:prstGeom>
          <a:noFill/>
          <a:ln>
            <a:noFill/>
          </a:ln>
        </p:spPr>
        <p:txBody>
          <a:bodyPr spcFirstLastPara="1" wrap="square" lIns="91425" tIns="45700" rIns="91425" bIns="45700" anchor="t" anchorCtr="0">
            <a:noAutofit/>
          </a:bodyPr>
          <a:lstStyle/>
          <a:p>
            <a:pPr marL="285750" marR="0" lvl="0" indent="-171450" algn="l" rtl="0">
              <a:lnSpc>
                <a:spcPct val="150000"/>
              </a:lnSpc>
              <a:spcBef>
                <a:spcPts val="0"/>
              </a:spcBef>
              <a:spcAft>
                <a:spcPts val="0"/>
              </a:spcAft>
              <a:buClr>
                <a:schemeClr val="dk1"/>
              </a:buClr>
              <a:buSzPts val="1100"/>
              <a:buFont typeface="Arial"/>
              <a:buNone/>
            </a:pPr>
            <a:r>
              <a:rPr lang="fr-CA" dirty="0">
                <a:solidFill>
                  <a:schemeClr val="dk1"/>
                </a:solidFill>
              </a:rPr>
              <a:t>Mon ensemble de données contient des plages de dates. Comment publier ceci dans OBIS? </a:t>
            </a:r>
          </a:p>
          <a:p>
            <a:pPr marL="285750" marR="0" lvl="0" indent="-171450" algn="l" rtl="0">
              <a:lnSpc>
                <a:spcPct val="150000"/>
              </a:lnSpc>
              <a:spcBef>
                <a:spcPts val="0"/>
              </a:spcBef>
              <a:spcAft>
                <a:spcPts val="0"/>
              </a:spcAft>
              <a:buClr>
                <a:schemeClr val="dk1"/>
              </a:buClr>
              <a:buSzPts val="1100"/>
              <a:buFont typeface="Arial"/>
              <a:buNone/>
            </a:pPr>
            <a:r>
              <a:rPr lang="en" dirty="0">
                <a:solidFill>
                  <a:schemeClr val="dk1"/>
                </a:solidFill>
              </a:rPr>
              <a:t>Choisir une réponse :</a:t>
            </a:r>
            <a:endParaRPr dirty="0">
              <a:solidFill>
                <a:schemeClr val="dk1"/>
              </a:solidFill>
            </a:endParaRPr>
          </a:p>
          <a:p>
            <a:pPr marL="114300" marR="0" lvl="0" algn="l" rtl="0">
              <a:lnSpc>
                <a:spcPct val="150000"/>
              </a:lnSpc>
              <a:spcBef>
                <a:spcPts val="0"/>
              </a:spcBef>
              <a:spcAft>
                <a:spcPts val="0"/>
              </a:spcAft>
              <a:buClr>
                <a:schemeClr val="dk1"/>
              </a:buClr>
              <a:buSzPts val="1100"/>
            </a:pPr>
            <a:r>
              <a:rPr lang="fr-CA" dirty="0">
                <a:solidFill>
                  <a:schemeClr val="dk1"/>
                </a:solidFill>
              </a:rPr>
              <a:t>a. Fournissez les dates comme </a:t>
            </a:r>
            <a:r>
              <a:rPr lang="fr-CA" dirty="0" err="1">
                <a:solidFill>
                  <a:schemeClr val="dk1"/>
                </a:solidFill>
              </a:rPr>
              <a:t>DwC:startEventDate</a:t>
            </a:r>
            <a:r>
              <a:rPr lang="fr-CA" dirty="0">
                <a:solidFill>
                  <a:schemeClr val="dk1"/>
                </a:solidFill>
              </a:rPr>
              <a:t> et </a:t>
            </a:r>
            <a:r>
              <a:rPr lang="fr-CA" dirty="0" err="1">
                <a:solidFill>
                  <a:schemeClr val="dk1"/>
                </a:solidFill>
              </a:rPr>
              <a:t>DwC:endEventDate</a:t>
            </a:r>
            <a:r>
              <a:rPr lang="fr-CA" dirty="0">
                <a:solidFill>
                  <a:schemeClr val="dk1"/>
                </a:solidFill>
              </a:rPr>
              <a:t>.</a:t>
            </a:r>
          </a:p>
          <a:p>
            <a:pPr marL="114300" marR="0" lvl="0" algn="l" rtl="0">
              <a:lnSpc>
                <a:spcPct val="150000"/>
              </a:lnSpc>
              <a:spcBef>
                <a:spcPts val="0"/>
              </a:spcBef>
              <a:spcAft>
                <a:spcPts val="0"/>
              </a:spcAft>
              <a:buClr>
                <a:schemeClr val="dk1"/>
              </a:buClr>
              <a:buSzPts val="1100"/>
            </a:pPr>
            <a:r>
              <a:rPr lang="en" dirty="0">
                <a:solidFill>
                  <a:schemeClr val="dk1"/>
                </a:solidFill>
              </a:rPr>
              <a:t>b. </a:t>
            </a:r>
            <a:r>
              <a:rPr lang="fr-CA" dirty="0">
                <a:solidFill>
                  <a:schemeClr val="dk1"/>
                </a:solidFill>
              </a:rPr>
              <a:t>Indiquez la date de début et de fin dans </a:t>
            </a:r>
            <a:r>
              <a:rPr lang="fr-CA" dirty="0" err="1">
                <a:solidFill>
                  <a:schemeClr val="dk1"/>
                </a:solidFill>
              </a:rPr>
              <a:t>DwC:eventDate</a:t>
            </a:r>
            <a:r>
              <a:rPr lang="fr-CA" dirty="0">
                <a:solidFill>
                  <a:schemeClr val="dk1"/>
                </a:solidFill>
              </a:rPr>
              <a:t> avec un / comme séparateur.</a:t>
            </a:r>
          </a:p>
          <a:p>
            <a:pPr marL="114300" marR="0" lvl="0" algn="l" rtl="0">
              <a:lnSpc>
                <a:spcPct val="150000"/>
              </a:lnSpc>
              <a:spcBef>
                <a:spcPts val="0"/>
              </a:spcBef>
              <a:spcAft>
                <a:spcPts val="0"/>
              </a:spcAft>
              <a:buClr>
                <a:schemeClr val="dk1"/>
              </a:buClr>
              <a:buSzPts val="1100"/>
            </a:pPr>
            <a:r>
              <a:rPr lang="en" dirty="0">
                <a:solidFill>
                  <a:schemeClr val="dk1"/>
                </a:solidFill>
              </a:rPr>
              <a:t>c. </a:t>
            </a:r>
            <a:r>
              <a:rPr lang="fr-CA" dirty="0">
                <a:solidFill>
                  <a:schemeClr val="dk1"/>
                </a:solidFill>
              </a:rPr>
              <a:t>Fournissez la date de milieu.</a:t>
            </a:r>
            <a:endParaRPr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1252</Words>
  <Application>Microsoft Office PowerPoint</Application>
  <PresentationFormat>Affichage à l'écran (16:9)</PresentationFormat>
  <Paragraphs>159</Paragraphs>
  <Slides>18</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Raleway</vt:lpstr>
      <vt:lpstr>Montserrat</vt:lpstr>
      <vt:lpstr>Arial</vt:lpstr>
      <vt:lpstr>Simple Light</vt:lpstr>
      <vt:lpstr>Darwin Core </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dc:title>
  <cp:lastModifiedBy>Julie Dionne Lavoie</cp:lastModifiedBy>
  <cp:revision>14</cp:revision>
  <dcterms:modified xsi:type="dcterms:W3CDTF">2021-03-08T22:26:35Z</dcterms:modified>
</cp:coreProperties>
</file>