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82" r:id="rId2"/>
    <p:sldId id="275" r:id="rId3"/>
    <p:sldId id="276" r:id="rId4"/>
    <p:sldId id="277" r:id="rId5"/>
    <p:sldId id="278" r:id="rId6"/>
    <p:sldId id="279" r:id="rId7"/>
    <p:sldId id="280" r:id="rId8"/>
    <p:sldId id="281" r:id="rId9"/>
  </p:sldIdLst>
  <p:sldSz cx="12192000" cy="6858000"/>
  <p:notesSz cx="6858000" cy="9144000"/>
  <p:embeddedFontLst>
    <p:embeddedFont>
      <p:font typeface="Calibri" panose="020F050202020403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39F650-E1D3-432D-80FD-D8F09C15E14C}">
  <a:tblStyle styleId="{C539F650-E1D3-432D-80FD-D8F09C15E14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66030D8-FB6F-479D-9072-007B0289B708}"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FEB"/>
          </a:solidFill>
        </a:fill>
      </a:tcStyle>
    </a:wholeTbl>
    <a:band1H>
      <a:tcTxStyle/>
      <a:tcStyle>
        <a:tcBdr/>
        <a:fill>
          <a:solidFill>
            <a:srgbClr val="CBDDD5"/>
          </a:solidFill>
        </a:fill>
      </a:tcStyle>
    </a:band1H>
    <a:band2H>
      <a:tcTxStyle/>
      <a:tcStyle>
        <a:tcBdr/>
      </a:tcStyle>
    </a:band2H>
    <a:band1V>
      <a:tcTxStyle/>
      <a:tcStyle>
        <a:tcBdr/>
        <a:fill>
          <a:solidFill>
            <a:srgbClr val="CBDDD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378" autoAdjust="0"/>
  </p:normalViewPr>
  <p:slideViewPr>
    <p:cSldViewPr snapToGrid="0">
      <p:cViewPr varScale="1">
        <p:scale>
          <a:sx n="89" d="100"/>
          <a:sy n="89" d="100"/>
        </p:scale>
        <p:origin x="108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1031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7c9c1873d3_3_0: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marR="0" lvl="0" indent="0" algn="l" rtl="0">
              <a:spcBef>
                <a:spcPts val="0"/>
              </a:spcBef>
              <a:spcAft>
                <a:spcPts val="0"/>
              </a:spcAft>
              <a:buNone/>
            </a:pPr>
            <a:r>
              <a:rPr lang="en-CA" sz="1200" dirty="0">
                <a:solidFill>
                  <a:schemeClr val="dk1"/>
                </a:solidFill>
                <a:latin typeface="Calibri"/>
                <a:ea typeface="Calibri"/>
                <a:cs typeface="Calibri"/>
                <a:sym typeface="Calibri"/>
              </a:rPr>
              <a:t>OBIS (and GBIF) uses the Ecological Metadata Language (EML), in more particularly the GBIF EML profile (version 1.1), as its metadata standard.</a:t>
            </a:r>
            <a:endParaRPr lang="en-CA" dirty="0"/>
          </a:p>
          <a:p>
            <a:pPr marL="0" marR="0" lvl="0" indent="0" algn="l" rtl="0">
              <a:spcBef>
                <a:spcPts val="0"/>
              </a:spcBef>
              <a:spcAft>
                <a:spcPts val="0"/>
              </a:spcAft>
              <a:buNone/>
            </a:pPr>
            <a:endParaRPr lang="en-CA" sz="1200" dirty="0">
              <a:solidFill>
                <a:schemeClr val="dk1"/>
              </a:solidFill>
              <a:latin typeface="Calibri"/>
              <a:ea typeface="Calibri"/>
              <a:cs typeface="Calibri"/>
              <a:sym typeface="Calibri"/>
            </a:endParaRPr>
          </a:p>
          <a:p>
            <a:pPr marL="0" marR="0" lvl="0" indent="0" algn="l" rtl="0">
              <a:spcBef>
                <a:spcPts val="0"/>
              </a:spcBef>
              <a:spcAft>
                <a:spcPts val="0"/>
              </a:spcAft>
              <a:buNone/>
            </a:pPr>
            <a:r>
              <a:rPr lang="en-CA" sz="1200" dirty="0">
                <a:solidFill>
                  <a:schemeClr val="dk1"/>
                </a:solidFill>
                <a:latin typeface="Calibri"/>
                <a:ea typeface="Calibri"/>
                <a:cs typeface="Calibri"/>
                <a:sym typeface="Calibri"/>
              </a:rPr>
              <a:t>The Integrated Publishing Toolkit (IPT) developed by GBIF provides an online interface to manually fill in the EML terms.</a:t>
            </a: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This metadata is concerned with discovery, and attribution, it’s what populates the flashy dataset pages on the OBIS website, and how we register </a:t>
            </a:r>
            <a:r>
              <a:rPr lang="en-CA"/>
              <a:t>who funded, collected</a:t>
            </a:r>
            <a:r>
              <a:rPr lang="en-CA" dirty="0"/>
              <a:t>, curated, published, and were the primary users of each dataset.</a:t>
            </a:r>
            <a:endParaRPr dirty="0"/>
          </a:p>
        </p:txBody>
      </p:sp>
      <p:sp>
        <p:nvSpPr>
          <p:cNvPr id="369" name="Google Shape;369;g7c9c1873d3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7c9c1873d3_3_6: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For submitting to OBIS, the following 4 terms are the bare minimum: Title, Citation, Contact and Abstract.</a:t>
            </a:r>
          </a:p>
          <a:p>
            <a:pPr marL="0" lvl="0" indent="0" algn="l" rtl="0">
              <a:spcBef>
                <a:spcPts val="0"/>
              </a:spcBef>
              <a:spcAft>
                <a:spcPts val="0"/>
              </a:spcAft>
              <a:buNone/>
            </a:pPr>
            <a:endParaRPr dirty="0"/>
          </a:p>
        </p:txBody>
      </p:sp>
      <p:sp>
        <p:nvSpPr>
          <p:cNvPr id="376" name="Google Shape;376;g7c9c1873d3_3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c9c1873d3_3_12: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The IPT requires you to provide a </a:t>
            </a:r>
            <a:r>
              <a:rPr lang="en-CA" dirty="0" err="1"/>
              <a:t>Shortname</a:t>
            </a:r>
            <a:r>
              <a:rPr lang="en-CA" dirty="0"/>
              <a:t>. </a:t>
            </a:r>
            <a:r>
              <a:rPr lang="en-CA" dirty="0" err="1"/>
              <a:t>Shortnames</a:t>
            </a:r>
            <a:r>
              <a:rPr lang="en-CA" dirty="0"/>
              <a:t> serve as an identifier for the resource within the IPT installation (so should be unique within your IPT), and will be used as a parameter in the URL to access the resource via the Internet. Please use only alphanumeric characters, hyphens, or underscores. E.g. </a:t>
            </a:r>
            <a:r>
              <a:rPr lang="en-CA" dirty="0" err="1"/>
              <a:t>largenet_im</a:t>
            </a:r>
            <a:r>
              <a:rPr lang="en-CA" dirty="0"/>
              <a:t> in http://ipt.vliz.be/eurobis/resource?r=largenet_im. After creating a new dataset resource, the field title will be filled out with the short name you provided earlier. Please make sure you provide a dataset title following the guidelines below.</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Dataset titles provided to OBIS node managers are often very cryptic, such as an acronym, and often only understandable by the data provider. However, to increase the discoverability and be useful for a larger audience, the dataset title should be as descriptive and complete as possible. OBIS recommends titles to contain information about the taxonomic, geographic and temporal coverage. If the dataset title does not meet these criteria and you believe the title should be changed, then contact the data provider with a suggestion or ask for a more descriptive title. If the dataset has already been published (made publicly available) - and therefore known by that title elsewhere, then the same title should be kept (even if it would not meet the proposed guidelines)! Changing the title of an already published dataset cannot be done, as this will generate confusion and possible duplicates in systems like OBIS or GBIF in a later stage.</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 acronym or working title could still be documented in the metadata, so there is no confusion about how the full title is linked to the originally provided acronym or working title.</a:t>
            </a:r>
            <a:endParaRPr dirty="0"/>
          </a:p>
        </p:txBody>
      </p:sp>
      <p:sp>
        <p:nvSpPr>
          <p:cNvPr id="383" name="Google Shape;383;g7c9c1873d3_3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7c9c1873d3_3_19: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Brief description of the data resource.  Bilingual abstracts are supported with this procedure</a:t>
            </a:r>
          </a:p>
          <a:p>
            <a:pPr marL="0" lvl="0" indent="0" algn="l" rtl="0">
              <a:spcBef>
                <a:spcPts val="0"/>
              </a:spcBef>
              <a:spcAft>
                <a:spcPts val="0"/>
              </a:spcAft>
              <a:buNone/>
            </a:pPr>
            <a:endParaRPr dirty="0"/>
          </a:p>
        </p:txBody>
      </p:sp>
      <p:sp>
        <p:nvSpPr>
          <p:cNvPr id="391" name="Google Shape;391;g7c9c1873d3_3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7c9c1873d3_3_24: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The contact is the person or organization that curates the resource and who should be contacted to get more information or to whom questions with the resource or data should be addressed. Although a number of fields are not required, it is strongly recommend to provide as much information as possible, and in particular the email address. This will also be the contact information that appears on the OBIS metadata pages.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 creator is the person or organization responsible for the original creation of the resource content. When there are multiple creators, the one that bears the greatest responsibility is the resource creator, and other people can be added as associated parties with a role such as ‘originator’, ‘content provider’, ‘principle investigator’, etc.</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Possible functions/roles: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    Originator (person/organization that originally gathered/prepared the dataset)</a:t>
            </a:r>
          </a:p>
          <a:p>
            <a:pPr marL="0" lvl="0" indent="0" algn="l" rtl="0">
              <a:spcBef>
                <a:spcPts val="0"/>
              </a:spcBef>
              <a:spcAft>
                <a:spcPts val="0"/>
              </a:spcAft>
              <a:buNone/>
            </a:pPr>
            <a:r>
              <a:rPr lang="en-CA" dirty="0"/>
              <a:t>    Content provider (principal person/organization that contributed content to the dataset)</a:t>
            </a:r>
          </a:p>
          <a:p>
            <a:pPr marL="0" lvl="0" indent="0" algn="l" rtl="0">
              <a:spcBef>
                <a:spcPts val="0"/>
              </a:spcBef>
              <a:spcAft>
                <a:spcPts val="0"/>
              </a:spcAft>
              <a:buNone/>
            </a:pPr>
            <a:endParaRPr dirty="0"/>
          </a:p>
        </p:txBody>
      </p:sp>
      <p:sp>
        <p:nvSpPr>
          <p:cNvPr id="397" name="Google Shape;397;g7c9c1873d3_3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7c9c1873d3_3_29: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Citations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 dataset citation allows users to properly cite the datasets in further publications or other uses of the data. </a:t>
            </a:r>
          </a:p>
          <a:p>
            <a:pPr marL="0" lvl="0" indent="0" algn="l" rtl="0">
              <a:spcBef>
                <a:spcPts val="0"/>
              </a:spcBef>
              <a:spcAft>
                <a:spcPts val="0"/>
              </a:spcAft>
              <a:buNone/>
            </a:pPr>
            <a:r>
              <a:rPr lang="en-CA" dirty="0"/>
              <a:t>A dataset citation is different from the data source citation (in case the data is digitized from a publication), and these references can be added to the additional metadata. A dataset citation can have the same format of a journal article citation, and should include the authors (contact, creator, principle investigator, data managers, custodians, collectors…), the title of the dataset, the name of the data publisher (or custodian institute), and the access point URL to the resource.</a:t>
            </a:r>
            <a:endParaRPr dirty="0"/>
          </a:p>
        </p:txBody>
      </p:sp>
      <p:sp>
        <p:nvSpPr>
          <p:cNvPr id="403" name="Google Shape;403;g7c9c1873d3_3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7c9c1873d3_3_34: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So, we won’t do this just yet, but it’s worth highlighting that due to their shared understanding of EML we can take a dataset published on an IPT, and register it with a Pensoft journal as a ‘data paper’, simply by exporting the EML and importing it to the appropriate Pensoft journal of our choice.</a:t>
            </a:r>
          </a:p>
        </p:txBody>
      </p:sp>
      <p:sp>
        <p:nvSpPr>
          <p:cNvPr id="409" name="Google Shape;409;g7c9c1873d3_3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obis.org/manual/e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pha.pensoft.net/tips/From-GBIF-IPT-metadata-E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A2D9-132E-49C9-9913-7CEB0C1A15EB}"/>
              </a:ext>
            </a:extLst>
          </p:cNvPr>
          <p:cNvSpPr>
            <a:spLocks noGrp="1"/>
          </p:cNvSpPr>
          <p:nvPr>
            <p:ph type="ctrTitle"/>
          </p:nvPr>
        </p:nvSpPr>
        <p:spPr/>
        <p:txBody>
          <a:bodyPr/>
          <a:lstStyle/>
          <a:p>
            <a:r>
              <a:rPr lang="en-CA" b="1" dirty="0"/>
              <a:t>Ecological Metadata Language</a:t>
            </a:r>
            <a:br>
              <a:rPr lang="en-CA" b="1" dirty="0"/>
            </a:br>
            <a:endParaRPr lang="en-CA" dirty="0"/>
          </a:p>
        </p:txBody>
      </p:sp>
      <p:sp>
        <p:nvSpPr>
          <p:cNvPr id="3" name="Subtitle 2">
            <a:extLst>
              <a:ext uri="{FF2B5EF4-FFF2-40B4-BE49-F238E27FC236}">
                <a16:creationId xmlns:a16="http://schemas.microsoft.com/office/drawing/2014/main" id="{1DC9D013-6819-4223-B6B2-EF7296775342}"/>
              </a:ext>
            </a:extLst>
          </p:cNvPr>
          <p:cNvSpPr>
            <a:spLocks noGrp="1"/>
          </p:cNvSpPr>
          <p:nvPr>
            <p:ph type="subTitle" idx="1"/>
          </p:nvPr>
        </p:nvSpPr>
        <p:spPr/>
        <p:txBody>
          <a:bodyPr/>
          <a:lstStyle/>
          <a:p>
            <a:r>
              <a:rPr lang="en-CA" dirty="0"/>
              <a:t>Metadata Standards</a:t>
            </a:r>
          </a:p>
        </p:txBody>
      </p:sp>
    </p:spTree>
    <p:extLst>
      <p:ext uri="{BB962C8B-B14F-4D97-AF65-F5344CB8AC3E}">
        <p14:creationId xmlns:p14="http://schemas.microsoft.com/office/powerpoint/2010/main" val="942925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3"/>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372" name="Google Shape;372;p33"/>
          <p:cNvSpPr/>
          <p:nvPr/>
        </p:nvSpPr>
        <p:spPr>
          <a:xfrm>
            <a:off x="838200" y="2111515"/>
            <a:ext cx="10058400" cy="147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OBIS (and GBIF) uses the Ecological Metadata Language (EML), in more particularly the GBIF EML profile (version 1.1), as its metadata standard.</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Integrated Publishing Toolkit (IPT) developed by GBIF provides an online interface to manually fill in the EML terms.</a:t>
            </a:r>
            <a:endParaRPr dirty="0"/>
          </a:p>
        </p:txBody>
      </p:sp>
      <p:sp>
        <p:nvSpPr>
          <p:cNvPr id="373" name="Google Shape;373;p33"/>
          <p:cNvSpPr/>
          <p:nvPr/>
        </p:nvSpPr>
        <p:spPr>
          <a:xfrm>
            <a:off x="4684296" y="5256201"/>
            <a:ext cx="74967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chemeClr val="accent1"/>
                </a:solidFill>
                <a:latin typeface="Calibri"/>
                <a:ea typeface="Calibri"/>
                <a:cs typeface="Calibri"/>
                <a:sym typeface="Calibri"/>
              </a:rPr>
              <a:t>OBIS Manual: </a:t>
            </a:r>
            <a:r>
              <a:rPr lang="en-US" sz="2400" u="sng">
                <a:solidFill>
                  <a:schemeClr val="hlink"/>
                </a:solidFill>
                <a:latin typeface="Calibri"/>
                <a:ea typeface="Calibri"/>
                <a:cs typeface="Calibri"/>
                <a:sym typeface="Calibri"/>
                <a:hlinkClick r:id="rId3"/>
              </a:rPr>
              <a:t>https://obis.org/manual/eml</a:t>
            </a:r>
            <a:endParaRPr sz="2400">
              <a:solidFill>
                <a:schemeClr val="accent1"/>
              </a:solidFill>
              <a:latin typeface="Calibri"/>
              <a:ea typeface="Calibri"/>
              <a:cs typeface="Calibri"/>
              <a:sym typeface="Calibri"/>
            </a:endParaRPr>
          </a:p>
          <a:p>
            <a:pPr marL="0" marR="0" lvl="0" indent="0" algn="l" rtl="0">
              <a:spcBef>
                <a:spcPts val="0"/>
              </a:spcBef>
              <a:spcAft>
                <a:spcPts val="0"/>
              </a:spcAft>
              <a:buNone/>
            </a:pPr>
            <a:endParaRPr sz="2400">
              <a:solidFill>
                <a:schemeClr val="accen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34"/>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379" name="Google Shape;379;p34"/>
          <p:cNvSpPr/>
          <p:nvPr/>
        </p:nvSpPr>
        <p:spPr>
          <a:xfrm>
            <a:off x="3252937" y="2890128"/>
            <a:ext cx="2778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rgbClr val="FF0000"/>
                </a:solidFill>
                <a:latin typeface="Calibri"/>
                <a:ea typeface="Calibri"/>
                <a:cs typeface="Calibri"/>
                <a:sym typeface="Calibri"/>
              </a:rPr>
              <a:t>Required by OBIS</a:t>
            </a:r>
            <a:endParaRPr sz="1800" b="1" dirty="0">
              <a:solidFill>
                <a:srgbClr val="FF0000"/>
              </a:solidFill>
              <a:latin typeface="Calibri"/>
              <a:ea typeface="Calibri"/>
              <a:cs typeface="Calibri"/>
              <a:sym typeface="Calibri"/>
            </a:endParaRPr>
          </a:p>
        </p:txBody>
      </p:sp>
      <p:sp>
        <p:nvSpPr>
          <p:cNvPr id="380" name="Google Shape;380;p34"/>
          <p:cNvSpPr/>
          <p:nvPr/>
        </p:nvSpPr>
        <p:spPr>
          <a:xfrm>
            <a:off x="838200" y="2034456"/>
            <a:ext cx="10149900" cy="3693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EML TERMS </a:t>
            </a:r>
            <a:endParaRPr dirty="0"/>
          </a:p>
          <a:p>
            <a:pPr marL="214312" marR="0" lvl="0" indent="-100012"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14312" marR="0" lvl="0" indent="-214312" algn="l" rtl="0">
              <a:spcBef>
                <a:spcPts val="0"/>
              </a:spcBef>
              <a:spcAft>
                <a:spcPts val="0"/>
              </a:spcAft>
              <a:buClr>
                <a:srgbClr val="FF0000"/>
              </a:buClr>
              <a:buSzPts val="1800"/>
              <a:buFont typeface="Arial"/>
              <a:buChar char="-"/>
            </a:pPr>
            <a:r>
              <a:rPr lang="en-US" sz="1800" dirty="0">
                <a:solidFill>
                  <a:srgbClr val="FF0000"/>
                </a:solidFill>
                <a:latin typeface="Calibri"/>
                <a:ea typeface="Calibri"/>
                <a:cs typeface="Calibri"/>
                <a:sym typeface="Calibri"/>
              </a:rPr>
              <a:t>Title</a:t>
            </a:r>
            <a:endParaRPr dirty="0"/>
          </a:p>
          <a:p>
            <a:pPr marL="214312" marR="0" lvl="0" indent="-214312" algn="l" rtl="0">
              <a:spcBef>
                <a:spcPts val="0"/>
              </a:spcBef>
              <a:spcAft>
                <a:spcPts val="0"/>
              </a:spcAft>
              <a:buClr>
                <a:srgbClr val="FF0000"/>
              </a:buClr>
              <a:buSzPts val="1800"/>
              <a:buFont typeface="Arial"/>
              <a:buChar char="-"/>
            </a:pPr>
            <a:r>
              <a:rPr lang="en-US" sz="1800" dirty="0">
                <a:solidFill>
                  <a:srgbClr val="FF0000"/>
                </a:solidFill>
                <a:latin typeface="Calibri"/>
                <a:ea typeface="Calibri"/>
                <a:cs typeface="Calibri"/>
                <a:sym typeface="Calibri"/>
              </a:rPr>
              <a:t>Abstract</a:t>
            </a:r>
            <a:endParaRPr dirty="0"/>
          </a:p>
          <a:p>
            <a:pPr marL="214312" marR="0" lvl="0" indent="-214312" algn="l" rtl="0">
              <a:spcBef>
                <a:spcPts val="0"/>
              </a:spcBef>
              <a:spcAft>
                <a:spcPts val="0"/>
              </a:spcAft>
              <a:buClr>
                <a:srgbClr val="FF0000"/>
              </a:buClr>
              <a:buSzPts val="1800"/>
              <a:buFont typeface="Arial"/>
              <a:buChar char="-"/>
            </a:pPr>
            <a:r>
              <a:rPr lang="en-US" sz="1800" dirty="0">
                <a:solidFill>
                  <a:srgbClr val="FF0000"/>
                </a:solidFill>
                <a:latin typeface="Calibri"/>
                <a:ea typeface="Calibri"/>
                <a:cs typeface="Calibri"/>
                <a:sym typeface="Calibri"/>
              </a:rPr>
              <a:t>Contact</a:t>
            </a:r>
            <a:endParaRPr dirty="0"/>
          </a:p>
          <a:p>
            <a:pPr marL="214312" marR="0" lvl="0" indent="-214312" algn="l" rtl="0">
              <a:spcBef>
                <a:spcPts val="0"/>
              </a:spcBef>
              <a:spcAft>
                <a:spcPts val="0"/>
              </a:spcAft>
              <a:buClr>
                <a:srgbClr val="FF0000"/>
              </a:buClr>
              <a:buSzPts val="1800"/>
              <a:buFont typeface="Arial"/>
              <a:buChar char="-"/>
            </a:pPr>
            <a:r>
              <a:rPr lang="en-US" sz="1800" dirty="0">
                <a:solidFill>
                  <a:srgbClr val="FF0000"/>
                </a:solidFill>
                <a:latin typeface="Calibri"/>
                <a:ea typeface="Calibri"/>
                <a:cs typeface="Calibri"/>
                <a:sym typeface="Calibri"/>
              </a:rPr>
              <a:t>Citation</a:t>
            </a:r>
            <a:endParaRPr dirty="0"/>
          </a:p>
          <a:p>
            <a:pPr marL="214312" marR="0" lvl="0" indent="-214312" algn="l" rtl="0">
              <a:spcBef>
                <a:spcPts val="0"/>
              </a:spcBef>
              <a:spcAft>
                <a:spcPts val="0"/>
              </a:spcAft>
              <a:buClr>
                <a:schemeClr val="dk1"/>
              </a:buClr>
              <a:buSzPts val="1800"/>
              <a:buFont typeface="Arial"/>
              <a:buChar char="-"/>
            </a:pPr>
            <a:r>
              <a:rPr lang="en-US" sz="1800" dirty="0" err="1">
                <a:solidFill>
                  <a:schemeClr val="dk1"/>
                </a:solidFill>
                <a:latin typeface="Calibri"/>
                <a:ea typeface="Calibri"/>
                <a:cs typeface="Calibri"/>
                <a:sym typeface="Calibri"/>
              </a:rPr>
              <a:t>geographicCoverage</a:t>
            </a:r>
            <a:endParaRPr sz="1800" dirty="0">
              <a:solidFill>
                <a:schemeClr val="dk1"/>
              </a:solidFill>
              <a:latin typeface="Calibri"/>
              <a:ea typeface="Calibri"/>
              <a:cs typeface="Calibri"/>
              <a:sym typeface="Calibri"/>
            </a:endParaRPr>
          </a:p>
          <a:p>
            <a:pPr marL="214312" marR="0" lvl="0" indent="-214312" algn="l" rtl="0">
              <a:spcBef>
                <a:spcPts val="0"/>
              </a:spcBef>
              <a:spcAft>
                <a:spcPts val="0"/>
              </a:spcAft>
              <a:buClr>
                <a:schemeClr val="dk1"/>
              </a:buClr>
              <a:buSzPts val="1800"/>
              <a:buFont typeface="Arial"/>
              <a:buChar char="-"/>
            </a:pPr>
            <a:r>
              <a:rPr lang="en-US" sz="1800" dirty="0" err="1">
                <a:solidFill>
                  <a:schemeClr val="dk1"/>
                </a:solidFill>
                <a:latin typeface="Calibri"/>
                <a:ea typeface="Calibri"/>
                <a:cs typeface="Calibri"/>
                <a:sym typeface="Calibri"/>
              </a:rPr>
              <a:t>temporalCoverage</a:t>
            </a:r>
            <a:endParaRPr sz="1800" dirty="0">
              <a:solidFill>
                <a:schemeClr val="dk1"/>
              </a:solidFill>
              <a:latin typeface="Calibri"/>
              <a:ea typeface="Calibri"/>
              <a:cs typeface="Calibri"/>
              <a:sym typeface="Calibri"/>
            </a:endParaRPr>
          </a:p>
          <a:p>
            <a:pPr marL="214312" marR="0" lvl="0" indent="-214312" algn="l" rtl="0">
              <a:spcBef>
                <a:spcPts val="0"/>
              </a:spcBef>
              <a:spcAft>
                <a:spcPts val="0"/>
              </a:spcAft>
              <a:buClr>
                <a:schemeClr val="dk1"/>
              </a:buClr>
              <a:buSzPts val="1800"/>
              <a:buFont typeface="Arial"/>
              <a:buChar char="-"/>
            </a:pPr>
            <a:r>
              <a:rPr lang="en-US" sz="1800" dirty="0" err="1">
                <a:solidFill>
                  <a:schemeClr val="dk1"/>
                </a:solidFill>
                <a:latin typeface="Calibri"/>
                <a:ea typeface="Calibri"/>
                <a:cs typeface="Calibri"/>
                <a:sym typeface="Calibri"/>
              </a:rPr>
              <a:t>taxonomicCoverage</a:t>
            </a:r>
            <a:r>
              <a:rPr lang="en-US" sz="1800" dirty="0">
                <a:solidFill>
                  <a:schemeClr val="dk1"/>
                </a:solidFill>
                <a:latin typeface="Calibri"/>
                <a:ea typeface="Calibri"/>
                <a:cs typeface="Calibri"/>
                <a:sym typeface="Calibri"/>
              </a:rPr>
              <a:t> </a:t>
            </a:r>
            <a:endParaRPr dirty="0"/>
          </a:p>
          <a:p>
            <a:pPr marL="214312" marR="0" lvl="0" indent="-214312"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purpose</a:t>
            </a:r>
            <a:endParaRPr dirty="0"/>
          </a:p>
          <a:p>
            <a:pPr marL="214312" marR="0" lvl="0" indent="-214312"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methods (sampling, QC) </a:t>
            </a:r>
            <a:endParaRPr dirty="0"/>
          </a:p>
          <a:p>
            <a:pPr marL="214312" marR="0" lvl="0" indent="-214312"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project</a:t>
            </a:r>
            <a:endParaRPr dirty="0"/>
          </a:p>
          <a:p>
            <a:pPr marL="214312" marR="0" lvl="0" indent="-214312"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keywords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35"/>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386" name="Google Shape;386;p35"/>
          <p:cNvSpPr txBox="1"/>
          <p:nvPr/>
        </p:nvSpPr>
        <p:spPr>
          <a:xfrm>
            <a:off x="838200" y="1561205"/>
            <a:ext cx="10586400" cy="1080000"/>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800"/>
              <a:buFont typeface="Calibri"/>
              <a:buNone/>
            </a:pPr>
            <a:r>
              <a:rPr lang="en-US" sz="1800" b="1">
                <a:solidFill>
                  <a:schemeClr val="dk1"/>
                </a:solidFill>
                <a:latin typeface="Calibri"/>
                <a:ea typeface="Calibri"/>
                <a:cs typeface="Calibri"/>
                <a:sym typeface="Calibri"/>
              </a:rPr>
              <a:t>Dataset title</a:t>
            </a:r>
            <a:endParaRPr sz="1800" b="1">
              <a:solidFill>
                <a:schemeClr val="dk1"/>
              </a:solidFill>
              <a:latin typeface="Calibri"/>
              <a:ea typeface="Calibri"/>
              <a:cs typeface="Calibri"/>
              <a:sym typeface="Calibri"/>
            </a:endParaRPr>
          </a:p>
          <a:p>
            <a:pPr marL="91440" marR="0" lvl="0" indent="-114300" algn="l" rtl="0">
              <a:lnSpc>
                <a:spcPct val="90000"/>
              </a:lnSpc>
              <a:spcBef>
                <a:spcPts val="1400"/>
              </a:spcBef>
              <a:spcAft>
                <a:spcPts val="0"/>
              </a:spcAft>
              <a:buClr>
                <a:schemeClr val="accent1"/>
              </a:buClr>
              <a:buSzPts val="1800"/>
              <a:buFont typeface="Calibri"/>
              <a:buChar char=" "/>
            </a:pPr>
            <a:r>
              <a:rPr lang="en-US" sz="1800">
                <a:solidFill>
                  <a:srgbClr val="3F3F3F"/>
                </a:solidFill>
                <a:latin typeface="Calibri"/>
                <a:ea typeface="Calibri"/>
                <a:cs typeface="Calibri"/>
                <a:sym typeface="Calibri"/>
              </a:rPr>
              <a:t>Is different from the shortname (which is used to create the DwC-A file and the dataset IPT URL</a:t>
            </a:r>
            <a:endParaRPr/>
          </a:p>
          <a:p>
            <a:pPr marL="91440" marR="0" lvl="0" indent="-114300" algn="l" rtl="0">
              <a:lnSpc>
                <a:spcPct val="90000"/>
              </a:lnSpc>
              <a:spcBef>
                <a:spcPts val="1400"/>
              </a:spcBef>
              <a:spcAft>
                <a:spcPts val="0"/>
              </a:spcAft>
              <a:buClr>
                <a:schemeClr val="accent1"/>
              </a:buClr>
              <a:buSzPts val="1800"/>
              <a:buFont typeface="Calibri"/>
              <a:buChar char=" "/>
            </a:pPr>
            <a:r>
              <a:rPr lang="en-US" sz="1800">
                <a:solidFill>
                  <a:srgbClr val="3F3F3F"/>
                </a:solidFill>
                <a:latin typeface="Calibri"/>
                <a:ea typeface="Calibri"/>
                <a:cs typeface="Calibri"/>
                <a:sym typeface="Calibri"/>
              </a:rPr>
              <a:t>A good, descriptive title is indispensable</a:t>
            </a:r>
            <a:endParaRPr sz="1800">
              <a:solidFill>
                <a:srgbClr val="3F3F3F"/>
              </a:solidFill>
              <a:latin typeface="Calibri"/>
              <a:ea typeface="Calibri"/>
              <a:cs typeface="Calibri"/>
              <a:sym typeface="Calibri"/>
            </a:endParaRPr>
          </a:p>
          <a:p>
            <a:pPr marL="91440" marR="0" lvl="0" indent="-114300" algn="l" rtl="0">
              <a:lnSpc>
                <a:spcPct val="90000"/>
              </a:lnSpc>
              <a:spcBef>
                <a:spcPts val="1400"/>
              </a:spcBef>
              <a:spcAft>
                <a:spcPts val="0"/>
              </a:spcAft>
              <a:buClr>
                <a:schemeClr val="accent1"/>
              </a:buClr>
              <a:buSzPts val="1800"/>
              <a:buFont typeface="Calibri"/>
              <a:buChar char=" "/>
            </a:pPr>
            <a:r>
              <a:rPr lang="en-US" sz="1800">
                <a:solidFill>
                  <a:srgbClr val="3F3F3F"/>
                </a:solidFill>
                <a:latin typeface="Calibri"/>
                <a:ea typeface="Calibri"/>
                <a:cs typeface="Calibri"/>
                <a:sym typeface="Calibri"/>
              </a:rPr>
              <a:t>Provides users with valuable information, making e.g. data screening easier</a:t>
            </a:r>
            <a:endParaRPr sz="1800">
              <a:solidFill>
                <a:srgbClr val="3F3F3F"/>
              </a:solidFill>
              <a:latin typeface="Calibri"/>
              <a:ea typeface="Calibri"/>
              <a:cs typeface="Calibri"/>
              <a:sym typeface="Calibri"/>
            </a:endParaRPr>
          </a:p>
          <a:p>
            <a:pPr marL="91440" marR="0" lvl="0" indent="0" algn="l" rtl="0">
              <a:lnSpc>
                <a:spcPct val="90000"/>
              </a:lnSpc>
              <a:spcBef>
                <a:spcPts val="1400"/>
              </a:spcBef>
              <a:spcAft>
                <a:spcPts val="0"/>
              </a:spcAft>
              <a:buClr>
                <a:schemeClr val="accent1"/>
              </a:buClr>
              <a:buSzPts val="1800"/>
              <a:buFont typeface="Calibri"/>
              <a:buNone/>
            </a:pPr>
            <a:endParaRPr sz="1800">
              <a:solidFill>
                <a:srgbClr val="3F3F3F"/>
              </a:solidFill>
              <a:latin typeface="Calibri"/>
              <a:ea typeface="Calibri"/>
              <a:cs typeface="Calibri"/>
              <a:sym typeface="Calibri"/>
            </a:endParaRPr>
          </a:p>
        </p:txBody>
      </p:sp>
      <p:graphicFrame>
        <p:nvGraphicFramePr>
          <p:cNvPr id="387" name="Google Shape;387;p35"/>
          <p:cNvGraphicFramePr/>
          <p:nvPr/>
        </p:nvGraphicFramePr>
        <p:xfrm>
          <a:off x="1383319" y="3640819"/>
          <a:ext cx="8625600" cy="2103100"/>
        </p:xfrm>
        <a:graphic>
          <a:graphicData uri="http://schemas.openxmlformats.org/drawingml/2006/table">
            <a:tbl>
              <a:tblPr firstRow="1" bandRow="1">
                <a:noFill/>
                <a:tableStyleId>{766030D8-FB6F-479D-9072-007B0289B708}</a:tableStyleId>
              </a:tblPr>
              <a:tblGrid>
                <a:gridCol w="2263575">
                  <a:extLst>
                    <a:ext uri="{9D8B030D-6E8A-4147-A177-3AD203B41FA5}">
                      <a16:colId xmlns:a16="http://schemas.microsoft.com/office/drawing/2014/main" val="20000"/>
                    </a:ext>
                  </a:extLst>
                </a:gridCol>
                <a:gridCol w="6362025">
                  <a:extLst>
                    <a:ext uri="{9D8B030D-6E8A-4147-A177-3AD203B41FA5}">
                      <a16:colId xmlns:a16="http://schemas.microsoft.com/office/drawing/2014/main" val="20001"/>
                    </a:ext>
                  </a:extLst>
                </a:gridCol>
              </a:tblGrid>
              <a:tr h="278125">
                <a:tc>
                  <a:txBody>
                    <a:bodyPr/>
                    <a:lstStyle/>
                    <a:p>
                      <a:pPr marL="0" marR="0" lvl="0" indent="0" algn="l" rtl="0">
                        <a:spcBef>
                          <a:spcPts val="0"/>
                        </a:spcBef>
                        <a:spcAft>
                          <a:spcPts val="0"/>
                        </a:spcAft>
                        <a:buNone/>
                      </a:pPr>
                      <a:r>
                        <a:rPr lang="en-US" sz="1200" u="none" strike="noStrike" cap="none"/>
                        <a:t>Originally received</a:t>
                      </a:r>
                      <a:endParaRPr sz="1200"/>
                    </a:p>
                  </a:txBody>
                  <a:tcPr marL="68575" marR="68575" marT="34300" marB="34300"/>
                </a:tc>
                <a:tc>
                  <a:txBody>
                    <a:bodyPr/>
                    <a:lstStyle/>
                    <a:p>
                      <a:pPr marL="0" marR="0" lvl="0" indent="0" algn="l" rtl="0">
                        <a:spcBef>
                          <a:spcPts val="0"/>
                        </a:spcBef>
                        <a:spcAft>
                          <a:spcPts val="0"/>
                        </a:spcAft>
                        <a:buNone/>
                      </a:pPr>
                      <a:r>
                        <a:rPr lang="en-US" sz="1200"/>
                        <a:t>Recommended title, to be checked with provider</a:t>
                      </a:r>
                      <a:endParaRPr/>
                    </a:p>
                  </a:txBody>
                  <a:tcPr marL="68575" marR="68575" marT="34300" marB="34300"/>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en-US" sz="1200"/>
                        <a:t>Biomôr</a:t>
                      </a:r>
                      <a:endParaRPr sz="1200"/>
                    </a:p>
                  </a:txBody>
                  <a:tcPr marL="68575" marR="68575" marT="34300" marB="34300"/>
                </a:tc>
                <a:tc>
                  <a:txBody>
                    <a:bodyPr/>
                    <a:lstStyle/>
                    <a:p>
                      <a:pPr marL="0" marR="0" lvl="0" indent="0" algn="l" rtl="0">
                        <a:spcBef>
                          <a:spcPts val="0"/>
                        </a:spcBef>
                        <a:spcAft>
                          <a:spcPts val="0"/>
                        </a:spcAft>
                        <a:buNone/>
                      </a:pPr>
                      <a:r>
                        <a:rPr lang="en-US" sz="1200"/>
                        <a:t>Benthic data from the Southern Irish Sea from 1989-1991</a:t>
                      </a:r>
                      <a:endParaRPr sz="1200"/>
                    </a:p>
                  </a:txBody>
                  <a:tcPr marL="68575" marR="68575" marT="34300" marB="34300"/>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en-US" sz="1200"/>
                        <a:t>Kyklades</a:t>
                      </a:r>
                      <a:endParaRPr sz="1200"/>
                    </a:p>
                  </a:txBody>
                  <a:tcPr marL="68575" marR="68575" marT="34300" marB="34300"/>
                </a:tc>
                <a:tc>
                  <a:txBody>
                    <a:bodyPr/>
                    <a:lstStyle/>
                    <a:p>
                      <a:pPr marL="0" marR="0" lvl="0" indent="0" algn="l" rtl="0">
                        <a:spcBef>
                          <a:spcPts val="0"/>
                        </a:spcBef>
                        <a:spcAft>
                          <a:spcPts val="0"/>
                        </a:spcAft>
                        <a:buNone/>
                      </a:pPr>
                      <a:r>
                        <a:rPr lang="en-US" sz="1200"/>
                        <a:t>Zoobenthos of the Kyklades (Aegean Sea) from a survey in 2009</a:t>
                      </a:r>
                      <a:endParaRPr/>
                    </a:p>
                  </a:txBody>
                  <a:tcPr marL="68575" marR="68575" marT="34300" marB="34300"/>
                </a:tc>
                <a:extLst>
                  <a:ext uri="{0D108BD9-81ED-4DB2-BD59-A6C34878D82A}">
                    <a16:rowId xmlns:a16="http://schemas.microsoft.com/office/drawing/2014/main" val="10002"/>
                  </a:ext>
                </a:extLst>
              </a:tr>
              <a:tr h="278125">
                <a:tc>
                  <a:txBody>
                    <a:bodyPr/>
                    <a:lstStyle/>
                    <a:p>
                      <a:pPr marL="0" marR="0" lvl="0" indent="0" algn="l" rtl="0">
                        <a:spcBef>
                          <a:spcPts val="0"/>
                        </a:spcBef>
                        <a:spcAft>
                          <a:spcPts val="0"/>
                        </a:spcAft>
                        <a:buNone/>
                      </a:pPr>
                      <a:r>
                        <a:rPr lang="en-US" sz="1200"/>
                        <a:t>Benthos_NS</a:t>
                      </a:r>
                      <a:endParaRPr/>
                    </a:p>
                  </a:txBody>
                  <a:tcPr marL="68575" marR="68575" marT="34300" marB="34300"/>
                </a:tc>
                <a:tc>
                  <a:txBody>
                    <a:bodyPr/>
                    <a:lstStyle/>
                    <a:p>
                      <a:pPr marL="0" marR="0" lvl="0" indent="0" algn="l" rtl="0">
                        <a:spcBef>
                          <a:spcPts val="0"/>
                        </a:spcBef>
                        <a:spcAft>
                          <a:spcPts val="0"/>
                        </a:spcAft>
                        <a:buNone/>
                      </a:pPr>
                      <a:r>
                        <a:rPr lang="en-US" sz="1200"/>
                        <a:t>The macrobenthos of the North Sea</a:t>
                      </a:r>
                      <a:endParaRPr sz="1200"/>
                    </a:p>
                  </a:txBody>
                  <a:tcPr marL="68575" marR="68575" marT="34300" marB="34300"/>
                </a:tc>
                <a:extLst>
                  <a:ext uri="{0D108BD9-81ED-4DB2-BD59-A6C34878D82A}">
                    <a16:rowId xmlns:a16="http://schemas.microsoft.com/office/drawing/2014/main" val="10003"/>
                  </a:ext>
                </a:extLst>
              </a:tr>
              <a:tr h="278125">
                <a:tc>
                  <a:txBody>
                    <a:bodyPr/>
                    <a:lstStyle/>
                    <a:p>
                      <a:pPr marL="0" marR="0" lvl="0" indent="0" algn="l" rtl="0">
                        <a:spcBef>
                          <a:spcPts val="0"/>
                        </a:spcBef>
                        <a:spcAft>
                          <a:spcPts val="0"/>
                        </a:spcAft>
                        <a:buNone/>
                      </a:pPr>
                      <a:r>
                        <a:rPr lang="en-US" sz="1200"/>
                        <a:t>Dataset_1</a:t>
                      </a:r>
                      <a:endParaRPr/>
                    </a:p>
                  </a:txBody>
                  <a:tcPr marL="68575" marR="68575" marT="34300" marB="34300"/>
                </a:tc>
                <a:tc>
                  <a:txBody>
                    <a:bodyPr/>
                    <a:lstStyle/>
                    <a:p>
                      <a:pPr marL="0" marR="0" lvl="0" indent="0" algn="l" rtl="0">
                        <a:spcBef>
                          <a:spcPts val="0"/>
                        </a:spcBef>
                        <a:spcAft>
                          <a:spcPts val="0"/>
                        </a:spcAft>
                        <a:buNone/>
                      </a:pPr>
                      <a:r>
                        <a:rPr lang="en-US" sz="1200"/>
                        <a:t>Meiofauna of Madagascar</a:t>
                      </a:r>
                      <a:endParaRPr sz="1200"/>
                    </a:p>
                  </a:txBody>
                  <a:tcPr marL="68575" marR="68575" marT="34300" marB="34300"/>
                </a:tc>
                <a:extLst>
                  <a:ext uri="{0D108BD9-81ED-4DB2-BD59-A6C34878D82A}">
                    <a16:rowId xmlns:a16="http://schemas.microsoft.com/office/drawing/2014/main" val="10004"/>
                  </a:ext>
                </a:extLst>
              </a:tr>
              <a:tr h="434350">
                <a:tc>
                  <a:txBody>
                    <a:bodyPr/>
                    <a:lstStyle/>
                    <a:p>
                      <a:pPr marL="0" marR="0" lvl="0" indent="0" algn="l" rtl="0">
                        <a:spcBef>
                          <a:spcPts val="0"/>
                        </a:spcBef>
                        <a:spcAft>
                          <a:spcPts val="0"/>
                        </a:spcAft>
                        <a:buNone/>
                      </a:pPr>
                      <a:r>
                        <a:rPr lang="en-US" sz="1200"/>
                        <a:t>Dataset_for_OBIS</a:t>
                      </a:r>
                      <a:endParaRPr/>
                    </a:p>
                  </a:txBody>
                  <a:tcPr marL="68575" marR="68575" marT="34300" marB="34300"/>
                </a:tc>
                <a:tc>
                  <a:txBody>
                    <a:bodyPr/>
                    <a:lstStyle/>
                    <a:p>
                      <a:pPr marL="0" marR="0" lvl="0" indent="0" algn="l" rtl="0">
                        <a:spcBef>
                          <a:spcPts val="0"/>
                        </a:spcBef>
                        <a:spcAft>
                          <a:spcPts val="0"/>
                        </a:spcAft>
                        <a:buNone/>
                      </a:pPr>
                      <a:r>
                        <a:rPr lang="en-US" sz="1200"/>
                        <a:t>Fish collected during a 3-month survey in the national waters of South Africa in 1975</a:t>
                      </a:r>
                      <a:endParaRPr sz="1200"/>
                    </a:p>
                  </a:txBody>
                  <a:tcPr marL="68575" marR="68575" marT="34300" marB="34300"/>
                </a:tc>
                <a:extLst>
                  <a:ext uri="{0D108BD9-81ED-4DB2-BD59-A6C34878D82A}">
                    <a16:rowId xmlns:a16="http://schemas.microsoft.com/office/drawing/2014/main" val="10005"/>
                  </a:ext>
                </a:extLst>
              </a:tr>
              <a:tr h="278125">
                <a:tc>
                  <a:txBody>
                    <a:bodyPr/>
                    <a:lstStyle/>
                    <a:p>
                      <a:pPr marL="0" marR="0" lvl="0" indent="0" algn="l" rtl="0">
                        <a:spcBef>
                          <a:spcPts val="0"/>
                        </a:spcBef>
                        <a:spcAft>
                          <a:spcPts val="0"/>
                        </a:spcAft>
                        <a:buNone/>
                      </a:pPr>
                      <a:r>
                        <a:rPr lang="en-US" sz="1200"/>
                        <a:t>…</a:t>
                      </a:r>
                      <a:endParaRPr/>
                    </a:p>
                  </a:txBody>
                  <a:tcPr marL="68575" marR="68575" marT="34300" marB="34300"/>
                </a:tc>
                <a:tc>
                  <a:txBody>
                    <a:bodyPr/>
                    <a:lstStyle/>
                    <a:p>
                      <a:pPr marL="0" marR="0" lvl="0" indent="0" algn="l" rtl="0">
                        <a:spcBef>
                          <a:spcPts val="0"/>
                        </a:spcBef>
                        <a:spcAft>
                          <a:spcPts val="0"/>
                        </a:spcAft>
                        <a:buNone/>
                      </a:pPr>
                      <a:endParaRPr sz="1200"/>
                    </a:p>
                  </a:txBody>
                  <a:tcPr marL="68575" marR="68575" marT="34300" marB="34300"/>
                </a:tc>
                <a:extLst>
                  <a:ext uri="{0D108BD9-81ED-4DB2-BD59-A6C34878D82A}">
                    <a16:rowId xmlns:a16="http://schemas.microsoft.com/office/drawing/2014/main" val="10006"/>
                  </a:ext>
                </a:extLst>
              </a:tr>
            </a:tbl>
          </a:graphicData>
        </a:graphic>
      </p:graphicFrame>
      <p:sp>
        <p:nvSpPr>
          <p:cNvPr id="388" name="Google Shape;388;p35"/>
          <p:cNvSpPr/>
          <p:nvPr/>
        </p:nvSpPr>
        <p:spPr>
          <a:xfrm>
            <a:off x="3569996" y="3616390"/>
            <a:ext cx="6521100" cy="2151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1"/>
                                          </p:stCondLst>
                                        </p:cTn>
                                        <p:tgtEl>
                                          <p:spTgt spid="3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6"/>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394" name="Google Shape;394;p36"/>
          <p:cNvSpPr txBox="1"/>
          <p:nvPr/>
        </p:nvSpPr>
        <p:spPr>
          <a:xfrm>
            <a:off x="501014" y="1294448"/>
            <a:ext cx="11140350" cy="4157475"/>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500"/>
              <a:buFont typeface="Calibri"/>
              <a:buNone/>
            </a:pPr>
            <a:r>
              <a:rPr lang="en-US" sz="1500" b="1" dirty="0">
                <a:solidFill>
                  <a:srgbClr val="3F3F3F"/>
                </a:solidFill>
                <a:latin typeface="Calibri"/>
                <a:ea typeface="Calibri"/>
                <a:cs typeface="Calibri"/>
                <a:sym typeface="Calibri"/>
              </a:rPr>
              <a:t>Abstract</a:t>
            </a:r>
            <a:endParaRPr dirty="0"/>
          </a:p>
          <a:p>
            <a:pPr marL="91440" indent="-95250">
              <a:lnSpc>
                <a:spcPct val="90000"/>
              </a:lnSpc>
              <a:spcBef>
                <a:spcPts val="1400"/>
              </a:spcBef>
              <a:buClr>
                <a:schemeClr val="accent1"/>
              </a:buClr>
              <a:buSzPts val="1500"/>
              <a:buFont typeface="Calibri"/>
              <a:buChar char=" "/>
            </a:pPr>
            <a:r>
              <a:rPr lang="en-US" sz="1500" dirty="0">
                <a:solidFill>
                  <a:srgbClr val="3F3F3F"/>
                </a:solidFill>
                <a:latin typeface="Calibri"/>
                <a:ea typeface="Calibri"/>
                <a:cs typeface="Calibri"/>
                <a:sym typeface="Calibri"/>
              </a:rPr>
              <a:t>The abstract or description of a dataset provides basic information on the content of the dataset. The information in the abstract should improve understanding and interpretation of the data. </a:t>
            </a:r>
            <a:endParaRPr dirty="0"/>
          </a:p>
          <a:p>
            <a:pPr marL="91440" marR="0" lvl="0" indent="-95250" algn="l" rtl="0">
              <a:lnSpc>
                <a:spcPct val="90000"/>
              </a:lnSpc>
              <a:spcBef>
                <a:spcPts val="1400"/>
              </a:spcBef>
              <a:spcAft>
                <a:spcPts val="0"/>
              </a:spcAft>
              <a:buClr>
                <a:schemeClr val="accent1"/>
              </a:buClr>
              <a:buSzPts val="1500"/>
              <a:buFont typeface="Calibri"/>
              <a:buChar char=" "/>
            </a:pPr>
            <a:r>
              <a:rPr lang="en-US" sz="1500" dirty="0">
                <a:solidFill>
                  <a:srgbClr val="3F3F3F"/>
                </a:solidFill>
                <a:latin typeface="Calibri"/>
                <a:ea typeface="Calibri"/>
                <a:cs typeface="Calibri"/>
                <a:sym typeface="Calibri"/>
              </a:rPr>
              <a:t>It is recommended that the description indicates whether the dataset is a subset of a larger dataset and – if so – provide a link to the parent metadata and/or dataset.</a:t>
            </a:r>
            <a:endParaRPr dirty="0"/>
          </a:p>
          <a:p>
            <a:pPr marL="91440" marR="0" lvl="0" indent="-95250" algn="l" rtl="0">
              <a:lnSpc>
                <a:spcPct val="90000"/>
              </a:lnSpc>
              <a:spcBef>
                <a:spcPts val="1400"/>
              </a:spcBef>
              <a:spcAft>
                <a:spcPts val="0"/>
              </a:spcAft>
              <a:buClr>
                <a:schemeClr val="accent1"/>
              </a:buClr>
              <a:buSzPts val="1500"/>
              <a:buFont typeface="Calibri"/>
              <a:buChar char=" "/>
            </a:pPr>
            <a:r>
              <a:rPr lang="en-US" sz="1500" dirty="0">
                <a:solidFill>
                  <a:srgbClr val="3F3F3F"/>
                </a:solidFill>
                <a:latin typeface="Calibri"/>
                <a:ea typeface="Calibri"/>
                <a:cs typeface="Calibri"/>
                <a:sym typeface="Calibri"/>
              </a:rPr>
              <a:t>If the data provider or OBIS node require bi- or multilingual entries for the description (e.g. due to national obligations) then the following procedure can be followed:</a:t>
            </a:r>
            <a:endParaRPr dirty="0"/>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a:solidFill>
                  <a:srgbClr val="3F3F3F"/>
                </a:solidFill>
                <a:latin typeface="Calibri"/>
                <a:ea typeface="Calibri"/>
                <a:cs typeface="Calibri"/>
                <a:sym typeface="Calibri"/>
              </a:rPr>
              <a:t>Indicate English as metadata language</a:t>
            </a:r>
            <a:endParaRPr sz="1500" dirty="0">
              <a:solidFill>
                <a:srgbClr val="3F3F3F"/>
              </a:solidFill>
              <a:latin typeface="Calibri"/>
              <a:ea typeface="Calibri"/>
              <a:cs typeface="Calibri"/>
            </a:endParaRPr>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a:solidFill>
                  <a:srgbClr val="3F3F3F"/>
                </a:solidFill>
                <a:latin typeface="Calibri"/>
                <a:ea typeface="Calibri"/>
                <a:cs typeface="Calibri"/>
                <a:sym typeface="Calibri"/>
              </a:rPr>
              <a:t>Enter the English description first</a:t>
            </a:r>
            <a:endParaRPr dirty="0"/>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a:solidFill>
                  <a:srgbClr val="3F3F3F"/>
                </a:solidFill>
                <a:latin typeface="Calibri"/>
                <a:ea typeface="Calibri"/>
                <a:cs typeface="Calibri"/>
                <a:sym typeface="Calibri"/>
              </a:rPr>
              <a:t>Type a slash (/)</a:t>
            </a:r>
            <a:endParaRPr dirty="0"/>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a:solidFill>
                  <a:srgbClr val="3F3F3F"/>
                </a:solidFill>
                <a:latin typeface="Calibri"/>
                <a:ea typeface="Calibri"/>
                <a:cs typeface="Calibri"/>
                <a:sym typeface="Calibri"/>
              </a:rPr>
              <a:t>Enter the description in the second language</a:t>
            </a:r>
            <a:endParaRPr sz="1500" dirty="0">
              <a:solidFill>
                <a:srgbClr val="3F3F3F"/>
              </a:solidFill>
              <a:latin typeface="Calibri"/>
              <a:ea typeface="Calibri"/>
              <a:cs typeface="Calibri"/>
            </a:endParaRPr>
          </a:p>
          <a:p>
            <a:pPr>
              <a:spcBef>
                <a:spcPts val="1100"/>
              </a:spcBef>
              <a:buClr>
                <a:schemeClr val="accent1"/>
              </a:buClr>
              <a:buSzPts val="1500"/>
            </a:pPr>
            <a:endParaRPr lang="en-US" sz="1500" dirty="0">
              <a:solidFill>
                <a:srgbClr val="3F3F3F"/>
              </a:solidFill>
              <a:latin typeface="Calibri"/>
              <a:cs typeface="Calibri"/>
            </a:endParaRPr>
          </a:p>
          <a:p>
            <a:pPr>
              <a:buClr>
                <a:schemeClr val="accent1"/>
              </a:buClr>
              <a:buSzPts val="1500"/>
            </a:pPr>
            <a:r>
              <a:rPr lang="en-US" sz="1500" i="1" dirty="0">
                <a:latin typeface="Calibri"/>
              </a:rPr>
              <a:t>Example</a:t>
            </a:r>
            <a:endParaRPr lang="en-US" sz="1500" dirty="0">
              <a:solidFill>
                <a:srgbClr val="3F3F3F"/>
              </a:solidFill>
              <a:latin typeface="Calibri"/>
              <a:cs typeface="Calibri"/>
            </a:endParaRPr>
          </a:p>
          <a:p>
            <a:pPr>
              <a:buClr>
                <a:schemeClr val="accent1"/>
              </a:buClr>
              <a:buSzPts val="1500"/>
              <a:buChar char="•"/>
            </a:pPr>
            <a:r>
              <a:rPr lang="en-US" sz="1500" dirty="0">
                <a:latin typeface="Calibri"/>
              </a:rPr>
              <a:t>The Louis-Marie herbarium grants a priority to the Arctic-alpine, subarctic and boreal species from the province of Quebec and the northern hemisphere. This dataset is mainly populated with specimens from the province of Quebec. / </a:t>
            </a:r>
            <a:r>
              <a:rPr lang="en-US" sz="1500" dirty="0" err="1">
                <a:latin typeface="Calibri"/>
              </a:rPr>
              <a:t>L’Herbier</a:t>
            </a:r>
            <a:r>
              <a:rPr lang="en-US" sz="1500" dirty="0">
                <a:latin typeface="Calibri"/>
              </a:rPr>
              <a:t> Louis-Marie </a:t>
            </a:r>
            <a:r>
              <a:rPr lang="en-US" sz="1500" dirty="0" err="1">
                <a:latin typeface="Calibri"/>
              </a:rPr>
              <a:t>accorde</a:t>
            </a:r>
            <a:r>
              <a:rPr lang="en-US" sz="1500" dirty="0">
                <a:latin typeface="Calibri"/>
              </a:rPr>
              <a:t> </a:t>
            </a:r>
            <a:r>
              <a:rPr lang="en-US" sz="1500" dirty="0" err="1">
                <a:latin typeface="Calibri"/>
              </a:rPr>
              <a:t>une</a:t>
            </a:r>
            <a:r>
              <a:rPr lang="en-US" sz="1500" dirty="0">
                <a:latin typeface="Calibri"/>
              </a:rPr>
              <a:t> </a:t>
            </a:r>
            <a:r>
              <a:rPr lang="en-US" sz="1500" dirty="0" err="1">
                <a:latin typeface="Calibri"/>
              </a:rPr>
              <a:t>priorité</a:t>
            </a:r>
            <a:r>
              <a:rPr lang="en-US" sz="1500" dirty="0">
                <a:latin typeface="Calibri"/>
              </a:rPr>
              <a:t> aux </a:t>
            </a:r>
            <a:r>
              <a:rPr lang="en-US" sz="1500" dirty="0" err="1">
                <a:latin typeface="Calibri"/>
              </a:rPr>
              <a:t>espèces</a:t>
            </a:r>
            <a:r>
              <a:rPr lang="en-US" sz="1500" dirty="0">
                <a:latin typeface="Calibri"/>
              </a:rPr>
              <a:t> </a:t>
            </a:r>
            <a:r>
              <a:rPr lang="en-US" sz="1500" dirty="0" err="1">
                <a:latin typeface="Calibri"/>
              </a:rPr>
              <a:t>arctiques</a:t>
            </a:r>
            <a:r>
              <a:rPr lang="en-US" sz="1500" dirty="0">
                <a:latin typeface="Calibri"/>
              </a:rPr>
              <a:t>-alpines, </a:t>
            </a:r>
            <a:r>
              <a:rPr lang="en-US" sz="1500" dirty="0" err="1">
                <a:latin typeface="Calibri"/>
              </a:rPr>
              <a:t>subarctiques</a:t>
            </a:r>
            <a:r>
              <a:rPr lang="en-US" sz="1500" dirty="0">
                <a:latin typeface="Calibri"/>
              </a:rPr>
              <a:t> et </a:t>
            </a:r>
            <a:r>
              <a:rPr lang="en-US" sz="1500" dirty="0" err="1">
                <a:latin typeface="Calibri"/>
              </a:rPr>
              <a:t>boréales</a:t>
            </a:r>
            <a:r>
              <a:rPr lang="en-US" sz="1500" dirty="0">
                <a:latin typeface="Calibri"/>
              </a:rPr>
              <a:t> du Québec, du Canada et de </a:t>
            </a:r>
            <a:r>
              <a:rPr lang="en-US" sz="1500" dirty="0" err="1">
                <a:latin typeface="Calibri"/>
              </a:rPr>
              <a:t>l’hémisphère</a:t>
            </a:r>
            <a:r>
              <a:rPr lang="en-US" sz="1500" dirty="0">
                <a:latin typeface="Calibri"/>
              </a:rPr>
              <a:t> </a:t>
            </a:r>
            <a:r>
              <a:rPr lang="en-US" sz="1500" dirty="0" err="1">
                <a:latin typeface="Calibri"/>
              </a:rPr>
              <a:t>nord</a:t>
            </a:r>
            <a:r>
              <a:rPr lang="en-US" sz="1500" dirty="0">
                <a:latin typeface="Calibri"/>
              </a:rPr>
              <a:t>. Ce jeu </a:t>
            </a:r>
            <a:r>
              <a:rPr lang="en-US" sz="1500" dirty="0" err="1">
                <a:latin typeface="Calibri"/>
              </a:rPr>
              <a:t>présente</a:t>
            </a:r>
            <a:r>
              <a:rPr lang="en-US" sz="1500" dirty="0">
                <a:latin typeface="Calibri"/>
              </a:rPr>
              <a:t> </a:t>
            </a:r>
            <a:r>
              <a:rPr lang="en-US" sz="1500" dirty="0" err="1">
                <a:latin typeface="Calibri"/>
              </a:rPr>
              <a:t>principalement</a:t>
            </a:r>
            <a:r>
              <a:rPr lang="en-US" sz="1500" dirty="0">
                <a:latin typeface="Calibri"/>
              </a:rPr>
              <a:t> des </a:t>
            </a:r>
            <a:r>
              <a:rPr lang="en-US" sz="1500" dirty="0" err="1">
                <a:latin typeface="Calibri"/>
              </a:rPr>
              <a:t>spécimens</a:t>
            </a:r>
            <a:r>
              <a:rPr lang="en-US" sz="1500" dirty="0">
                <a:latin typeface="Calibri"/>
              </a:rPr>
              <a:t> </a:t>
            </a:r>
            <a:r>
              <a:rPr lang="en-US" sz="1500" dirty="0" err="1">
                <a:latin typeface="Calibri"/>
              </a:rPr>
              <a:t>provenant</a:t>
            </a:r>
            <a:r>
              <a:rPr lang="en-US" sz="1500" dirty="0">
                <a:latin typeface="Calibri"/>
              </a:rPr>
              <a:t> du Québec.</a:t>
            </a:r>
            <a:endParaRPr lang="en-US" dirty="0">
              <a:latin typeface="Calibri"/>
            </a:endParaRPr>
          </a:p>
          <a:p>
            <a:pPr marL="342900" marR="0" lvl="0" indent="-342900" algn="l">
              <a:spcBef>
                <a:spcPts val="1400"/>
              </a:spcBef>
              <a:spcAft>
                <a:spcPts val="0"/>
              </a:spcAft>
              <a:buClr>
                <a:schemeClr val="accent1"/>
              </a:buClr>
              <a:buSzPts val="1500"/>
              <a:buAutoNum type="arabicPeriod"/>
            </a:pPr>
            <a:endParaRPr lang="en-US" sz="1500" dirty="0">
              <a:solidFill>
                <a:srgbClr val="3F3F3F"/>
              </a:solidFill>
              <a:latin typeface="Calibri"/>
              <a:ea typeface="Calibri"/>
              <a:cs typeface="Calibri"/>
            </a:endParaRPr>
          </a:p>
          <a:p>
            <a:pPr marL="91440" marR="0" indent="-91440" algn="l" rtl="0">
              <a:lnSpc>
                <a:spcPct val="90000"/>
              </a:lnSpc>
              <a:spcBef>
                <a:spcPts val="1400"/>
              </a:spcBef>
              <a:spcAft>
                <a:spcPts val="0"/>
              </a:spcAft>
              <a:buClr>
                <a:schemeClr val="accent1"/>
              </a:buClr>
              <a:buSzPts val="1350"/>
              <a:buFont typeface="Calibri"/>
              <a:buNone/>
            </a:pPr>
            <a:endParaRPr sz="1500" b="1" i="0" u="none" strike="noStrike" cap="none" dirty="0">
              <a:solidFill>
                <a:srgbClr val="3F3F3F"/>
              </a:solidFill>
              <a:latin typeface="Calibri"/>
              <a:ea typeface="Calibri"/>
              <a:cs typeface="Calibri"/>
            </a:endParaRPr>
          </a:p>
          <a:p>
            <a:pPr marL="383540" marR="0" lvl="1" indent="-96520" algn="l" rtl="0">
              <a:lnSpc>
                <a:spcPct val="90000"/>
              </a:lnSpc>
              <a:spcBef>
                <a:spcPts val="4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endParaRPr>
          </a:p>
          <a:p>
            <a:pPr marL="383540" marR="0" lvl="1" indent="-96520"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endParaRPr>
          </a:p>
          <a:p>
            <a:pPr marL="383540" marR="0" lvl="1" indent="-96520"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endParaRPr>
          </a:p>
          <a:p>
            <a:pPr marL="383540" lvl="1" indent="-96520">
              <a:lnSpc>
                <a:spcPct val="90000"/>
              </a:lnSpc>
              <a:spcBef>
                <a:spcPts val="600"/>
              </a:spcBef>
              <a:buClr>
                <a:schemeClr val="accent1"/>
              </a:buClr>
              <a:buSzPts val="1350"/>
            </a:pPr>
            <a:endParaRPr lang="en-US" sz="1350" dirty="0">
              <a:solidFill>
                <a:srgbClr val="3F3F3F"/>
              </a:solidFill>
              <a:latin typeface="Calibri"/>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37"/>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400" name="Google Shape;400;p37"/>
          <p:cNvSpPr txBox="1"/>
          <p:nvPr/>
        </p:nvSpPr>
        <p:spPr>
          <a:xfrm>
            <a:off x="1177289" y="2237423"/>
            <a:ext cx="9978300" cy="3214500"/>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500"/>
              <a:buFont typeface="Calibri"/>
              <a:buNone/>
            </a:pPr>
            <a:r>
              <a:rPr lang="en-US" sz="1500" b="1">
                <a:solidFill>
                  <a:srgbClr val="3F3F3F"/>
                </a:solidFill>
                <a:latin typeface="Calibri"/>
                <a:ea typeface="Calibri"/>
                <a:cs typeface="Calibri"/>
                <a:sym typeface="Calibri"/>
              </a:rPr>
              <a:t>Contact</a:t>
            </a:r>
            <a:endParaRPr/>
          </a:p>
          <a:p>
            <a:pPr marL="91440" marR="0" lvl="0" indent="-91440" algn="l" rtl="0">
              <a:lnSpc>
                <a:spcPct val="90000"/>
              </a:lnSpc>
              <a:spcBef>
                <a:spcPts val="1400"/>
              </a:spcBef>
              <a:spcAft>
                <a:spcPts val="0"/>
              </a:spcAft>
              <a:buClr>
                <a:schemeClr val="accent1"/>
              </a:buClr>
              <a:buSzPts val="1500"/>
              <a:buFont typeface="Calibri"/>
              <a:buNone/>
            </a:pPr>
            <a:r>
              <a:rPr lang="en-US" sz="1500">
                <a:solidFill>
                  <a:srgbClr val="3F3F3F"/>
                </a:solidFill>
                <a:latin typeface="Calibri"/>
                <a:ea typeface="Calibri"/>
                <a:cs typeface="Calibri"/>
                <a:sym typeface="Calibri"/>
              </a:rPr>
              <a:t>Publisher (institution)</a:t>
            </a:r>
            <a:endParaRPr/>
          </a:p>
          <a:p>
            <a:pPr marL="91440" marR="0" lvl="0" indent="-91440" algn="l" rtl="0">
              <a:lnSpc>
                <a:spcPct val="90000"/>
              </a:lnSpc>
              <a:spcBef>
                <a:spcPts val="1400"/>
              </a:spcBef>
              <a:spcAft>
                <a:spcPts val="0"/>
              </a:spcAft>
              <a:buClr>
                <a:schemeClr val="accent1"/>
              </a:buClr>
              <a:buSzPts val="1500"/>
              <a:buFont typeface="Calibri"/>
              <a:buNone/>
            </a:pPr>
            <a:r>
              <a:rPr lang="en-US" sz="1500">
                <a:solidFill>
                  <a:srgbClr val="3F3F3F"/>
                </a:solidFill>
                <a:latin typeface="Calibri"/>
                <a:ea typeface="Calibri"/>
                <a:cs typeface="Calibri"/>
                <a:sym typeface="Calibri"/>
              </a:rPr>
              <a:t>Contact (person + institution)</a:t>
            </a:r>
            <a:endParaRPr/>
          </a:p>
          <a:p>
            <a:pPr marL="91440" marR="0" lvl="0" indent="-91440" algn="l" rtl="0">
              <a:lnSpc>
                <a:spcPct val="90000"/>
              </a:lnSpc>
              <a:spcBef>
                <a:spcPts val="1400"/>
              </a:spcBef>
              <a:spcAft>
                <a:spcPts val="0"/>
              </a:spcAft>
              <a:buClr>
                <a:schemeClr val="accent1"/>
              </a:buClr>
              <a:buSzPts val="1500"/>
              <a:buFont typeface="Calibri"/>
              <a:buNone/>
            </a:pPr>
            <a:r>
              <a:rPr lang="en-US" sz="1500">
                <a:solidFill>
                  <a:srgbClr val="3F3F3F"/>
                </a:solidFill>
                <a:latin typeface="Calibri"/>
                <a:ea typeface="Calibri"/>
                <a:cs typeface="Calibri"/>
                <a:sym typeface="Calibri"/>
              </a:rPr>
              <a:t>Creator (person + institution)</a:t>
            </a:r>
            <a:endParaRPr/>
          </a:p>
          <a:p>
            <a:pPr marL="91440" marR="0" lvl="0" indent="-91440" algn="l" rtl="0">
              <a:lnSpc>
                <a:spcPct val="90000"/>
              </a:lnSpc>
              <a:spcBef>
                <a:spcPts val="1400"/>
              </a:spcBef>
              <a:spcAft>
                <a:spcPts val="0"/>
              </a:spcAft>
              <a:buClr>
                <a:schemeClr val="accent1"/>
              </a:buClr>
              <a:buSzPts val="1500"/>
              <a:buFont typeface="Calibri"/>
              <a:buNone/>
            </a:pPr>
            <a:r>
              <a:rPr lang="en-US" sz="1500">
                <a:solidFill>
                  <a:srgbClr val="3F3F3F"/>
                </a:solidFill>
                <a:latin typeface="Calibri"/>
                <a:ea typeface="Calibri"/>
                <a:cs typeface="Calibri"/>
                <a:sym typeface="Calibri"/>
              </a:rPr>
              <a:t>Associate party (person + institution)</a:t>
            </a:r>
            <a:endParaRPr/>
          </a:p>
          <a:p>
            <a:pPr marL="384048" marR="0" lvl="1" indent="-182880" algn="l" rtl="0">
              <a:lnSpc>
                <a:spcPct val="90000"/>
              </a:lnSpc>
              <a:spcBef>
                <a:spcPts val="4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Originator</a:t>
            </a:r>
            <a:endParaRPr sz="135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Content provider</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Principle investigator</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Custodian steward</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Owner</a:t>
            </a:r>
            <a:endParaRPr sz="135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Point of contact</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a:t>
            </a:r>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8"/>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406" name="Google Shape;406;p38"/>
          <p:cNvSpPr txBox="1"/>
          <p:nvPr/>
        </p:nvSpPr>
        <p:spPr>
          <a:xfrm>
            <a:off x="1177289" y="2237423"/>
            <a:ext cx="9978300" cy="3214500"/>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500"/>
              <a:buFont typeface="Calibri"/>
              <a:buNone/>
            </a:pPr>
            <a:r>
              <a:rPr lang="en-US" sz="1500" b="1">
                <a:solidFill>
                  <a:srgbClr val="3F3F3F"/>
                </a:solidFill>
                <a:latin typeface="Calibri"/>
                <a:ea typeface="Calibri"/>
                <a:cs typeface="Calibri"/>
                <a:sym typeface="Calibri"/>
              </a:rPr>
              <a:t>Citation</a:t>
            </a:r>
            <a:endParaRPr sz="1500" b="1">
              <a:solidFill>
                <a:srgbClr val="3F3F3F"/>
              </a:solidFill>
              <a:latin typeface="Calibri"/>
              <a:ea typeface="Calibri"/>
              <a:cs typeface="Calibri"/>
              <a:sym typeface="Calibri"/>
            </a:endParaRPr>
          </a:p>
          <a:p>
            <a:pPr marL="91440" marR="0" lvl="0" indent="-95250" algn="l" rtl="0">
              <a:lnSpc>
                <a:spcPct val="90000"/>
              </a:lnSpc>
              <a:spcBef>
                <a:spcPts val="1400"/>
              </a:spcBef>
              <a:spcAft>
                <a:spcPts val="0"/>
              </a:spcAft>
              <a:buClr>
                <a:schemeClr val="accent1"/>
              </a:buClr>
              <a:buSzPts val="1500"/>
              <a:buFont typeface="Calibri"/>
              <a:buChar char=" "/>
            </a:pPr>
            <a:r>
              <a:rPr lang="en-US" sz="1500">
                <a:solidFill>
                  <a:srgbClr val="3F3F3F"/>
                </a:solidFill>
                <a:latin typeface="Calibri"/>
                <a:ea typeface="Calibri"/>
                <a:cs typeface="Calibri"/>
                <a:sym typeface="Calibri"/>
              </a:rPr>
              <a:t>Comparable to a publication reference</a:t>
            </a:r>
            <a:endParaRPr sz="1500">
              <a:solidFill>
                <a:srgbClr val="3F3F3F"/>
              </a:solidFill>
              <a:latin typeface="Calibri"/>
              <a:ea typeface="Calibri"/>
              <a:cs typeface="Calibri"/>
              <a:sym typeface="Calibri"/>
            </a:endParaRPr>
          </a:p>
          <a:p>
            <a:pPr marL="91440" marR="0" lvl="0" indent="-95250" algn="l" rtl="0">
              <a:lnSpc>
                <a:spcPct val="90000"/>
              </a:lnSpc>
              <a:spcBef>
                <a:spcPts val="1400"/>
              </a:spcBef>
              <a:spcAft>
                <a:spcPts val="0"/>
              </a:spcAft>
              <a:buClr>
                <a:schemeClr val="accent1"/>
              </a:buClr>
              <a:buSzPts val="1500"/>
              <a:buFont typeface="Calibri"/>
              <a:buChar char=" "/>
            </a:pPr>
            <a:r>
              <a:rPr lang="en-US" sz="1500">
                <a:solidFill>
                  <a:srgbClr val="3F3F3F"/>
                </a:solidFill>
                <a:latin typeface="Calibri"/>
                <a:ea typeface="Calibri"/>
                <a:cs typeface="Calibri"/>
                <a:sym typeface="Calibri"/>
              </a:rPr>
              <a:t>Should contain:</a:t>
            </a:r>
            <a:endParaRPr/>
          </a:p>
          <a:p>
            <a:pPr marL="384048" marR="0" lvl="1" indent="-182880" algn="l" rtl="0">
              <a:lnSpc>
                <a:spcPct val="90000"/>
              </a:lnSpc>
              <a:spcBef>
                <a:spcPts val="4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Authors (e.g. data collectors, responsible researchers, data managers, …)</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Publication year</a:t>
            </a:r>
            <a:endParaRPr sz="135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Dataset title</a:t>
            </a:r>
            <a:endParaRPr sz="135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Name of the organizations involved when different from publisher</a:t>
            </a:r>
            <a:endParaRPr sz="135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Publisher (can be the OBIS node)</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Dataset type (e.g. occurrence, sampling event)</a:t>
            </a:r>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Version number</a:t>
            </a:r>
            <a:endParaRPr sz="1350" b="0" i="0" u="none" strike="noStrike" cap="none">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a:solidFill>
                  <a:srgbClr val="3F3F3F"/>
                </a:solidFill>
                <a:latin typeface="Calibri"/>
                <a:ea typeface="Calibri"/>
                <a:cs typeface="Calibri"/>
                <a:sym typeface="Calibri"/>
              </a:rPr>
              <a:t>IPT dataset url</a:t>
            </a:r>
            <a:endParaRPr sz="1350" b="0" i="0" u="none" strike="noStrike" cap="none">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a:p>
            <a:pPr marL="91440" marR="0" lvl="0" indent="-95250" algn="l" rtl="0">
              <a:lnSpc>
                <a:spcPct val="90000"/>
              </a:lnSpc>
              <a:spcBef>
                <a:spcPts val="1600"/>
              </a:spcBef>
              <a:spcAft>
                <a:spcPts val="0"/>
              </a:spcAft>
              <a:buClr>
                <a:schemeClr val="accent1"/>
              </a:buClr>
              <a:buSzPts val="1500"/>
              <a:buFont typeface="Calibri"/>
              <a:buChar char=" "/>
            </a:pPr>
            <a:r>
              <a:rPr lang="en-US" sz="1500">
                <a:solidFill>
                  <a:srgbClr val="3F3F3F"/>
                </a:solidFill>
                <a:latin typeface="Calibri"/>
                <a:ea typeface="Calibri"/>
                <a:cs typeface="Calibri"/>
                <a:sym typeface="Calibri"/>
              </a:rPr>
              <a:t>Note: IPT has an option to auto-generate the citation based on the metadata.</a:t>
            </a:r>
            <a:endParaRPr/>
          </a:p>
          <a:p>
            <a:pPr marL="384048" marR="0" lvl="1" indent="-97154" algn="l" rtl="0">
              <a:lnSpc>
                <a:spcPct val="90000"/>
              </a:lnSpc>
              <a:spcBef>
                <a:spcPts val="400"/>
              </a:spcBef>
              <a:spcAft>
                <a:spcPts val="0"/>
              </a:spcAft>
              <a:buClr>
                <a:schemeClr val="accent1"/>
              </a:buClr>
              <a:buSzPts val="1350"/>
              <a:buFont typeface="Calibri"/>
              <a:buNone/>
            </a:pPr>
            <a:endParaRPr sz="1350" b="0" i="0" u="none" strike="noStrike" cap="none">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9"/>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412" name="Google Shape;412;p39"/>
          <p:cNvSpPr txBox="1"/>
          <p:nvPr/>
        </p:nvSpPr>
        <p:spPr>
          <a:xfrm>
            <a:off x="1022985" y="2734866"/>
            <a:ext cx="9978300" cy="3214500"/>
          </a:xfrm>
          <a:prstGeom prst="rect">
            <a:avLst/>
          </a:prstGeom>
          <a:noFill/>
          <a:ln>
            <a:noFill/>
          </a:ln>
        </p:spPr>
        <p:txBody>
          <a:bodyPr spcFirstLastPara="1" wrap="square" lIns="91425" tIns="45700" rIns="91425" bIns="45700" anchor="t" anchorCtr="0">
            <a:noAutofit/>
          </a:bodyPr>
          <a:lstStyle/>
          <a:p>
            <a:pPr marL="150876" marR="0" lvl="1" indent="0" algn="l" rtl="0">
              <a:lnSpc>
                <a:spcPct val="90000"/>
              </a:lnSpc>
              <a:spcBef>
                <a:spcPts val="0"/>
              </a:spcBef>
              <a:spcAft>
                <a:spcPts val="0"/>
              </a:spcAft>
              <a:buClr>
                <a:schemeClr val="accent1"/>
              </a:buClr>
              <a:buSzPts val="1800"/>
              <a:buFont typeface="Calibri"/>
              <a:buNone/>
            </a:pPr>
            <a:r>
              <a:rPr lang="en-US" sz="1800" b="1" i="0" u="none" strike="noStrike" cap="none" dirty="0">
                <a:solidFill>
                  <a:srgbClr val="3F3F3F"/>
                </a:solidFill>
                <a:latin typeface="Calibri"/>
                <a:ea typeface="Calibri"/>
                <a:cs typeface="Calibri"/>
                <a:sym typeface="Calibri"/>
              </a:rPr>
              <a:t>Data paper</a:t>
            </a:r>
            <a:endParaRPr dirty="0"/>
          </a:p>
          <a:p>
            <a:pPr marL="150876" marR="0" lvl="1" indent="0" algn="l" rtl="0">
              <a:lnSpc>
                <a:spcPct val="90000"/>
              </a:lnSpc>
              <a:spcBef>
                <a:spcPts val="600"/>
              </a:spcBef>
              <a:spcAft>
                <a:spcPts val="0"/>
              </a:spcAft>
              <a:buClr>
                <a:schemeClr val="accent1"/>
              </a:buClr>
              <a:buSzPts val="1800"/>
              <a:buFont typeface="Calibri"/>
              <a:buNone/>
            </a:pPr>
            <a:endParaRPr sz="1800" b="0" i="0" u="none" strike="noStrike" cap="none" dirty="0">
              <a:solidFill>
                <a:srgbClr val="3F3F3F"/>
              </a:solidFill>
              <a:latin typeface="Calibri"/>
              <a:ea typeface="Calibri"/>
              <a:cs typeface="Calibri"/>
              <a:sym typeface="Calibri"/>
            </a:endParaRPr>
          </a:p>
          <a:p>
            <a:pPr marL="150876" marR="0" lvl="1" indent="0" algn="l" rtl="0">
              <a:lnSpc>
                <a:spcPct val="90000"/>
              </a:lnSpc>
              <a:spcBef>
                <a:spcPts val="600"/>
              </a:spcBef>
              <a:spcAft>
                <a:spcPts val="0"/>
              </a:spcAft>
              <a:buClr>
                <a:schemeClr val="accent1"/>
              </a:buClr>
              <a:buSzPts val="1800"/>
              <a:buFont typeface="Calibri"/>
              <a:buNone/>
            </a:pPr>
            <a:r>
              <a:rPr lang="en-US" sz="1800" b="0" i="0" u="none" strike="noStrike" cap="none" dirty="0">
                <a:solidFill>
                  <a:srgbClr val="3F3F3F"/>
                </a:solidFill>
                <a:latin typeface="Calibri"/>
                <a:ea typeface="Calibri"/>
                <a:cs typeface="Calibri"/>
                <a:sym typeface="Calibri"/>
              </a:rPr>
              <a:t>Fill in as much metadata as possible and publish your metadata as a data paper e.g. in a Pensoft journal, by importing the eml.xml file into their </a:t>
            </a:r>
            <a:r>
              <a:rPr lang="en-US" sz="1800" b="0" i="0" u="none" strike="noStrike" cap="none" dirty="0" err="1">
                <a:solidFill>
                  <a:srgbClr val="3F3F3F"/>
                </a:solidFill>
                <a:latin typeface="Calibri"/>
                <a:ea typeface="Calibri"/>
                <a:cs typeface="Calibri"/>
                <a:sym typeface="Calibri"/>
              </a:rPr>
              <a:t>arpha</a:t>
            </a:r>
            <a:r>
              <a:rPr lang="en-US" sz="1800" b="0" i="0" u="none" strike="noStrike" cap="none" dirty="0">
                <a:solidFill>
                  <a:srgbClr val="3F3F3F"/>
                </a:solidFill>
                <a:latin typeface="Calibri"/>
                <a:ea typeface="Calibri"/>
                <a:cs typeface="Calibri"/>
                <a:sym typeface="Calibri"/>
              </a:rPr>
              <a:t> tool. </a:t>
            </a:r>
            <a:endParaRPr dirty="0"/>
          </a:p>
          <a:p>
            <a:pPr marL="150876" marR="0" lvl="1" indent="0" algn="l" rtl="0">
              <a:lnSpc>
                <a:spcPct val="90000"/>
              </a:lnSpc>
              <a:spcBef>
                <a:spcPts val="600"/>
              </a:spcBef>
              <a:spcAft>
                <a:spcPts val="0"/>
              </a:spcAft>
              <a:buClr>
                <a:schemeClr val="accent1"/>
              </a:buClr>
              <a:buSzPts val="1800"/>
              <a:buFont typeface="Calibri"/>
              <a:buNone/>
            </a:pPr>
            <a:endParaRPr sz="1800" b="0" i="0" u="none" strike="noStrike" cap="none" dirty="0">
              <a:solidFill>
                <a:srgbClr val="3F3F3F"/>
              </a:solidFill>
              <a:latin typeface="Calibri"/>
              <a:ea typeface="Calibri"/>
              <a:cs typeface="Calibri"/>
              <a:sym typeface="Calibri"/>
            </a:endParaRPr>
          </a:p>
          <a:p>
            <a:pPr marL="150876" marR="0" lvl="1" indent="0" algn="l" rtl="0">
              <a:lnSpc>
                <a:spcPct val="90000"/>
              </a:lnSpc>
              <a:spcBef>
                <a:spcPts val="600"/>
              </a:spcBef>
              <a:spcAft>
                <a:spcPts val="0"/>
              </a:spcAft>
              <a:buClr>
                <a:schemeClr val="accent1"/>
              </a:buClr>
              <a:buSzPts val="1800"/>
              <a:buFont typeface="Calibri"/>
              <a:buNone/>
            </a:pPr>
            <a:r>
              <a:rPr lang="en-US" sz="1800" b="0" i="0" u="none" strike="noStrike" cap="none" dirty="0">
                <a:solidFill>
                  <a:srgbClr val="3F3F3F"/>
                </a:solidFill>
                <a:latin typeface="Calibri"/>
                <a:ea typeface="Calibri"/>
                <a:cs typeface="Calibri"/>
                <a:sym typeface="Calibri"/>
              </a:rPr>
              <a:t>Instructions: </a:t>
            </a:r>
            <a:r>
              <a:rPr lang="en-US" sz="1800" b="0" i="0" u="sng" strike="noStrike" cap="none" dirty="0">
                <a:solidFill>
                  <a:schemeClr val="hlink"/>
                </a:solidFill>
                <a:latin typeface="Calibri"/>
                <a:ea typeface="Calibri"/>
                <a:cs typeface="Calibri"/>
                <a:sym typeface="Calibri"/>
                <a:hlinkClick r:id="rId3"/>
              </a:rPr>
              <a:t>https://arpha.pensoft.net/tips/From-GBIF-IPT-metadata-EML</a:t>
            </a:r>
            <a:r>
              <a:rPr lang="en-US" sz="1800" b="0" i="0" u="none" strike="noStrike" cap="none" dirty="0">
                <a:solidFill>
                  <a:srgbClr val="3F3F3F"/>
                </a:solidFill>
                <a:latin typeface="Calibri"/>
                <a:ea typeface="Calibri"/>
                <a:cs typeface="Calibri"/>
                <a:sym typeface="Calibri"/>
              </a:rPr>
              <a:t> </a:t>
            </a:r>
            <a:endParaRPr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1375</Words>
  <Application>Microsoft Office PowerPoint</Application>
  <PresentationFormat>Widescreen</PresentationFormat>
  <Paragraphs>118</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Arial</vt:lpstr>
      <vt:lpstr>Office Theme</vt:lpstr>
      <vt:lpstr>Ecological Metadata Language </vt:lpstr>
      <vt:lpstr>Metadata standards</vt:lpstr>
      <vt:lpstr>Metadata standards</vt:lpstr>
      <vt:lpstr>Metadata standards</vt:lpstr>
      <vt:lpstr>Metadata standards</vt:lpstr>
      <vt:lpstr>Metadata standards</vt:lpstr>
      <vt:lpstr>Metadata standards</vt:lpstr>
      <vt:lpstr>Metadata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Darwin Core Archive</dc:title>
  <cp:lastModifiedBy>Jonathan Pye</cp:lastModifiedBy>
  <cp:revision>23</cp:revision>
  <dcterms:modified xsi:type="dcterms:W3CDTF">2021-02-08T13:31:03Z</dcterms:modified>
</cp:coreProperties>
</file>