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380" r:id="rId3"/>
    <p:sldId id="385" r:id="rId4"/>
    <p:sldId id="381" r:id="rId5"/>
    <p:sldId id="386" r:id="rId6"/>
    <p:sldId id="387" r:id="rId7"/>
    <p:sldId id="382" r:id="rId8"/>
    <p:sldId id="3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C89CB-D539-4171-BA2B-F9856E665941}" type="datetimeFigureOut">
              <a:rPr lang="en-CA" smtClean="0"/>
              <a:t>2021-02-05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D5D7B-93F1-4273-9467-35C97AD177B3}" type="slidenum">
              <a:rPr lang="en-CA" smtClean="0"/>
              <a:t>‹#›</a:t>
            </a:fld>
            <a:endParaRPr lang="en-CA"/>
          </a:p>
        </p:txBody>
      </p:sp>
    </p:spTree>
    <p:extLst>
      <p:ext uri="{BB962C8B-B14F-4D97-AF65-F5344CB8AC3E}">
        <p14:creationId xmlns:p14="http://schemas.microsoft.com/office/powerpoint/2010/main" val="216271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let’s cover off EML and how it relates to the metadata you’re probably handling already.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6EDE30-E21E-364C-AA07-2B1CAC9946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698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OBIS uses the GBIF EML profile just as it uses the GBIF-authored Integrated Publishing Toolkit. There’s a manual on the details of the </a:t>
            </a:r>
            <a:r>
              <a:rPr lang="en-US" dirty="0" err="1"/>
              <a:t>eml</a:t>
            </a:r>
            <a:r>
              <a:rPr lang="en-US" dirty="0"/>
              <a:t> standard, but a useful way to get hands-on with this metadata language, and to get  things into EML as a layperson, is to use the IPT directly to fill in the EML terms.</a:t>
            </a:r>
          </a:p>
          <a:p>
            <a:endParaRPr lang="en-US" dirty="0"/>
          </a:p>
          <a:p>
            <a:r>
              <a:rPr lang="en-US" dirty="0"/>
              <a:t>The first thing you’re going to see on that manual page is that they have a mapping from ISO 19115 to EML 1.1. That could be a good starting point for us during the hands-on sessions, figuring out how to leverage that mapping to quickly have a bash at EML versions of all the biodiversity metadata that I’m sure you’re expressing as ISO 19115 right now.</a:t>
            </a:r>
          </a:p>
        </p:txBody>
      </p:sp>
      <p:sp>
        <p:nvSpPr>
          <p:cNvPr id="4" name="Slide Number Placeholder 3"/>
          <p:cNvSpPr>
            <a:spLocks noGrp="1"/>
          </p:cNvSpPr>
          <p:nvPr>
            <p:ph type="sldNum" sz="quarter" idx="5"/>
          </p:nvPr>
        </p:nvSpPr>
        <p:spPr/>
        <p:txBody>
          <a:bodyPr/>
          <a:lstStyle/>
          <a:p>
            <a:pPr>
              <a:defRPr/>
            </a:pPr>
            <a:fld id="{1DC03E52-B525-ED46-AF80-2C566CE595F1}" type="slidenum">
              <a:rPr lang="en-US" smtClean="0"/>
              <a:pPr>
                <a:defRPr/>
              </a:pPr>
              <a:t>2</a:t>
            </a:fld>
            <a:endParaRPr lang="en-US" dirty="0"/>
          </a:p>
        </p:txBody>
      </p:sp>
    </p:spTree>
    <p:extLst>
      <p:ext uri="{BB962C8B-B14F-4D97-AF65-F5344CB8AC3E}">
        <p14:creationId xmlns:p14="http://schemas.microsoft.com/office/powerpoint/2010/main" val="397762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OBIS only needs a few of the terms in EML to build a project repository. Title, Abstract, Contact, Citation. You have those, you can build an archive. It will be a very undiscoverable archive but you’ll have it. For most things, you’ll also have geographic, temporal, taxonomic dimensions, and some idea of the how and the why of a project, as well as some keywords that people might be using when looking for data of the kind in this repository.</a:t>
            </a:r>
          </a:p>
        </p:txBody>
      </p:sp>
      <p:sp>
        <p:nvSpPr>
          <p:cNvPr id="4" name="Slide Number Placeholder 3"/>
          <p:cNvSpPr>
            <a:spLocks noGrp="1"/>
          </p:cNvSpPr>
          <p:nvPr>
            <p:ph type="sldNum" sz="quarter" idx="5"/>
          </p:nvPr>
        </p:nvSpPr>
        <p:spPr/>
        <p:txBody>
          <a:bodyPr/>
          <a:lstStyle/>
          <a:p>
            <a:pPr>
              <a:defRPr/>
            </a:pPr>
            <a:fld id="{1DC03E52-B525-ED46-AF80-2C566CE595F1}" type="slidenum">
              <a:rPr lang="en-US" smtClean="0"/>
              <a:pPr>
                <a:defRPr/>
              </a:pPr>
              <a:t>3</a:t>
            </a:fld>
            <a:endParaRPr lang="en-US" dirty="0"/>
          </a:p>
        </p:txBody>
      </p:sp>
    </p:spTree>
    <p:extLst>
      <p:ext uri="{BB962C8B-B14F-4D97-AF65-F5344CB8AC3E}">
        <p14:creationId xmlns:p14="http://schemas.microsoft.com/office/powerpoint/2010/main" val="1470265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titles vs. </a:t>
            </a:r>
            <a:r>
              <a:rPr lang="en-US" dirty="0" err="1"/>
              <a:t>shortnames</a:t>
            </a:r>
            <a:r>
              <a:rPr lang="en-US" dirty="0"/>
              <a:t>. </a:t>
            </a:r>
            <a:r>
              <a:rPr lang="en-US" dirty="0" err="1"/>
              <a:t>Shortnames</a:t>
            </a:r>
            <a:r>
              <a:rPr lang="en-US" dirty="0"/>
              <a:t> are like </a:t>
            </a:r>
            <a:r>
              <a:rPr lang="en-US" dirty="0" err="1"/>
              <a:t>Wordpress</a:t>
            </a:r>
            <a:r>
              <a:rPr lang="en-US" dirty="0"/>
              <a:t> slugs, they are unique and used for the filename of the archive itself and the IPT </a:t>
            </a:r>
            <a:r>
              <a:rPr lang="en-US" dirty="0" err="1"/>
              <a:t>url</a:t>
            </a:r>
            <a:r>
              <a:rPr lang="en-US" dirty="0"/>
              <a:t>. Titles are descriptive and contain human-readable words that you can use to guide people to the right datasets. So where your </a:t>
            </a:r>
            <a:r>
              <a:rPr lang="en-US" dirty="0" err="1"/>
              <a:t>shortnames</a:t>
            </a:r>
            <a:r>
              <a:rPr lang="en-US" dirty="0"/>
              <a:t> might look like this [click], you want your titles to be more like this [click]</a:t>
            </a:r>
          </a:p>
        </p:txBody>
      </p:sp>
      <p:sp>
        <p:nvSpPr>
          <p:cNvPr id="4" name="Slide Number Placeholder 3"/>
          <p:cNvSpPr>
            <a:spLocks noGrp="1"/>
          </p:cNvSpPr>
          <p:nvPr>
            <p:ph type="sldNum" sz="quarter" idx="5"/>
          </p:nvPr>
        </p:nvSpPr>
        <p:spPr/>
        <p:txBody>
          <a:bodyPr/>
          <a:lstStyle/>
          <a:p>
            <a:pPr>
              <a:defRPr/>
            </a:pPr>
            <a:fld id="{1DC03E52-B525-ED46-AF80-2C566CE595F1}" type="slidenum">
              <a:rPr lang="en-US" smtClean="0"/>
              <a:pPr>
                <a:defRPr/>
              </a:pPr>
              <a:t>4</a:t>
            </a:fld>
            <a:endParaRPr lang="en-US" dirty="0"/>
          </a:p>
        </p:txBody>
      </p:sp>
    </p:spTree>
    <p:extLst>
      <p:ext uri="{BB962C8B-B14F-4D97-AF65-F5344CB8AC3E}">
        <p14:creationId xmlns:p14="http://schemas.microsoft.com/office/powerpoint/2010/main" val="5422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level above </a:t>
            </a:r>
            <a:r>
              <a:rPr lang="en-US" dirty="0" err="1"/>
              <a:t>shortnames</a:t>
            </a:r>
            <a:r>
              <a:rPr lang="en-US" dirty="0"/>
              <a:t> (though there’s some of us who have </a:t>
            </a:r>
            <a:r>
              <a:rPr lang="en-US" dirty="0" err="1"/>
              <a:t>longnames</a:t>
            </a:r>
            <a:r>
              <a:rPr lang="en-US" dirty="0"/>
              <a:t> in between) is the abstract. Describes the dataset, the content, and generally should help a user understand and interpret the data inside. It’s a great place to tell users if this dataset is a subset of a larger project, say, if an eel tracking dataset was part of the Ocean Tracking Network’s Canadian research initiative. You can link to parent datasets and external information. As some of us find it useful to be descriptive in multiple languages, if you want to write multilingual abstracts, you can add abstracts in more languages separated by slashes. OBIS asks for English as the first in the list, but I don’t know why or what consequences that might allude to.</a:t>
            </a:r>
          </a:p>
        </p:txBody>
      </p:sp>
      <p:sp>
        <p:nvSpPr>
          <p:cNvPr id="4" name="Slide Number Placeholder 3"/>
          <p:cNvSpPr>
            <a:spLocks noGrp="1"/>
          </p:cNvSpPr>
          <p:nvPr>
            <p:ph type="sldNum" sz="quarter" idx="5"/>
          </p:nvPr>
        </p:nvSpPr>
        <p:spPr/>
        <p:txBody>
          <a:bodyPr/>
          <a:lstStyle/>
          <a:p>
            <a:pPr>
              <a:defRPr/>
            </a:pPr>
            <a:fld id="{1DC03E52-B525-ED46-AF80-2C566CE595F1}" type="slidenum">
              <a:rPr lang="en-US" smtClean="0"/>
              <a:pPr>
                <a:defRPr/>
              </a:pPr>
              <a:t>5</a:t>
            </a:fld>
            <a:endParaRPr lang="en-US" dirty="0"/>
          </a:p>
        </p:txBody>
      </p:sp>
    </p:spTree>
    <p:extLst>
      <p:ext uri="{BB962C8B-B14F-4D97-AF65-F5344CB8AC3E}">
        <p14:creationId xmlns:p14="http://schemas.microsoft.com/office/powerpoint/2010/main" val="277345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provide a set of contacts in EML, and associate institutions, personal details, their role within the project, how they’re affiliated to it.</a:t>
            </a:r>
          </a:p>
        </p:txBody>
      </p:sp>
      <p:sp>
        <p:nvSpPr>
          <p:cNvPr id="4" name="Slide Number Placeholder 3"/>
          <p:cNvSpPr>
            <a:spLocks noGrp="1"/>
          </p:cNvSpPr>
          <p:nvPr>
            <p:ph type="sldNum" sz="quarter" idx="5"/>
          </p:nvPr>
        </p:nvSpPr>
        <p:spPr/>
        <p:txBody>
          <a:bodyPr/>
          <a:lstStyle/>
          <a:p>
            <a:pPr>
              <a:defRPr/>
            </a:pPr>
            <a:fld id="{1DC03E52-B525-ED46-AF80-2C566CE595F1}" type="slidenum">
              <a:rPr lang="en-US" smtClean="0"/>
              <a:pPr>
                <a:defRPr/>
              </a:pPr>
              <a:t>6</a:t>
            </a:fld>
            <a:endParaRPr lang="en-US" dirty="0"/>
          </a:p>
        </p:txBody>
      </p:sp>
    </p:spTree>
    <p:extLst>
      <p:ext uri="{BB962C8B-B14F-4D97-AF65-F5344CB8AC3E}">
        <p14:creationId xmlns:p14="http://schemas.microsoft.com/office/powerpoint/2010/main" val="2630571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add guidance on proper citation here, authors, publication year, title of the dataset, if you don’t want to be specific about it the IPT will generate one for you, or if you have other obligations, like we did, you can figure out how to auto-generate your own conformant citation and supply it here.</a:t>
            </a:r>
          </a:p>
        </p:txBody>
      </p:sp>
      <p:sp>
        <p:nvSpPr>
          <p:cNvPr id="4" name="Slide Number Placeholder 3"/>
          <p:cNvSpPr>
            <a:spLocks noGrp="1"/>
          </p:cNvSpPr>
          <p:nvPr>
            <p:ph type="sldNum" sz="quarter" idx="5"/>
          </p:nvPr>
        </p:nvSpPr>
        <p:spPr/>
        <p:txBody>
          <a:bodyPr/>
          <a:lstStyle/>
          <a:p>
            <a:pPr>
              <a:defRPr/>
            </a:pPr>
            <a:fld id="{1DC03E52-B525-ED46-AF80-2C566CE595F1}" type="slidenum">
              <a:rPr lang="en-US" smtClean="0"/>
              <a:pPr>
                <a:defRPr/>
              </a:pPr>
              <a:t>7</a:t>
            </a:fld>
            <a:endParaRPr lang="en-US" dirty="0"/>
          </a:p>
        </p:txBody>
      </p:sp>
    </p:spTree>
    <p:extLst>
      <p:ext uri="{BB962C8B-B14F-4D97-AF65-F5344CB8AC3E}">
        <p14:creationId xmlns:p14="http://schemas.microsoft.com/office/powerpoint/2010/main" val="2183147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this is generally where data collecting individuals taking OBIS training are encouraged to pick up their own datasets and try and mold them into a data paper using Pensoft or some other open publishing journal to prove the utility of the </a:t>
            </a:r>
            <a:r>
              <a:rPr lang="en-US" dirty="0" err="1"/>
              <a:t>eml.xml</a:t>
            </a:r>
            <a:r>
              <a:rPr lang="en-US" dirty="0"/>
              <a:t> metadata file and the </a:t>
            </a:r>
            <a:r>
              <a:rPr lang="en-US" dirty="0" err="1"/>
              <a:t>DarwinCore</a:t>
            </a:r>
            <a:r>
              <a:rPr lang="en-US" dirty="0"/>
              <a:t> archive. We don’t have to do that, but I suggest that as we jump into our hands-on work this afternoon, we think about what sorts of things would be most useful in an auto-generated EML file and associated dataset and what do we want our data providers to be able to do with </a:t>
            </a:r>
            <a:r>
              <a:rPr lang="en-US"/>
              <a:t>this information?</a:t>
            </a:r>
            <a:endParaRPr lang="en-US" dirty="0"/>
          </a:p>
        </p:txBody>
      </p:sp>
      <p:sp>
        <p:nvSpPr>
          <p:cNvPr id="4" name="Slide Number Placeholder 3"/>
          <p:cNvSpPr>
            <a:spLocks noGrp="1"/>
          </p:cNvSpPr>
          <p:nvPr>
            <p:ph type="sldNum" sz="quarter" idx="5"/>
          </p:nvPr>
        </p:nvSpPr>
        <p:spPr/>
        <p:txBody>
          <a:bodyPr/>
          <a:lstStyle/>
          <a:p>
            <a:pPr>
              <a:defRPr/>
            </a:pPr>
            <a:fld id="{1DC03E52-B525-ED46-AF80-2C566CE595F1}" type="slidenum">
              <a:rPr lang="en-US" smtClean="0"/>
              <a:pPr>
                <a:defRPr/>
              </a:pPr>
              <a:t>8</a:t>
            </a:fld>
            <a:endParaRPr lang="en-US" dirty="0"/>
          </a:p>
        </p:txBody>
      </p:sp>
    </p:spTree>
    <p:extLst>
      <p:ext uri="{BB962C8B-B14F-4D97-AF65-F5344CB8AC3E}">
        <p14:creationId xmlns:p14="http://schemas.microsoft.com/office/powerpoint/2010/main" val="3901244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867E2-84E3-40AD-B6D0-821F0264A0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CC92E3C-1EFB-4BFF-861E-00CB8509B0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E944364-F3E8-411A-B9EC-ABA283821865}"/>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5" name="Footer Placeholder 4">
            <a:extLst>
              <a:ext uri="{FF2B5EF4-FFF2-40B4-BE49-F238E27FC236}">
                <a16:creationId xmlns:a16="http://schemas.microsoft.com/office/drawing/2014/main" id="{1DA08E50-9F5F-4B37-A212-6772A16A33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CFED25-F3C3-4411-A2B4-4ACE9499F5B5}"/>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202028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4D7A-0EC8-46A7-A05C-4AD40697271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7410257-0533-44DE-B0C0-2C597CAFD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0C6643-84C1-4207-9447-A859C0725BC0}"/>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5" name="Footer Placeholder 4">
            <a:extLst>
              <a:ext uri="{FF2B5EF4-FFF2-40B4-BE49-F238E27FC236}">
                <a16:creationId xmlns:a16="http://schemas.microsoft.com/office/drawing/2014/main" id="{222059D4-99EF-4610-BAC1-53CD3A094D8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475CC2-CEA6-4F5B-89AF-B79B36B3883C}"/>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351320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76FB03-4273-4719-BE97-DB9B018191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2DFECED-7FA7-43EB-BF72-1CC6C0BAC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2113CF8-FC45-4055-88EF-E565C7F16583}"/>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5" name="Footer Placeholder 4">
            <a:extLst>
              <a:ext uri="{FF2B5EF4-FFF2-40B4-BE49-F238E27FC236}">
                <a16:creationId xmlns:a16="http://schemas.microsoft.com/office/drawing/2014/main" id="{5E5E9A02-EDC2-4299-9D12-EC76A87608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8D865F-3FC5-46C4-A4E8-F5F2657918B7}"/>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17643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17C0-725F-49C4-8F86-D3E9662B821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0B96E71-7B7B-429C-88BD-D58B663D55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0AEC454-A8CC-438C-B1E6-F157F482C213}"/>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5" name="Footer Placeholder 4">
            <a:extLst>
              <a:ext uri="{FF2B5EF4-FFF2-40B4-BE49-F238E27FC236}">
                <a16:creationId xmlns:a16="http://schemas.microsoft.com/office/drawing/2014/main" id="{F27C496A-5A97-4589-8821-236C1962607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97ECDE-4FD9-4D91-AB02-CED69AB53817}"/>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118749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E9ECA-D834-4497-8563-636A11676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238B688-0B42-4D9F-B66A-39D8EB220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C9EFCB-5B8D-425F-AD1B-BCBAC417D836}"/>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5" name="Footer Placeholder 4">
            <a:extLst>
              <a:ext uri="{FF2B5EF4-FFF2-40B4-BE49-F238E27FC236}">
                <a16:creationId xmlns:a16="http://schemas.microsoft.com/office/drawing/2014/main" id="{C5B7227E-0905-4F49-BBD6-EF02421544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4C40331-37A9-4A0D-B6F5-0E95ECB48CD4}"/>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424967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4A3E-ABF2-4931-AA88-8224402576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2ABA8C0-44AA-45C5-9353-3389BD6B54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80C019-EACC-444A-8490-E8F927F366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FCD2D84-C470-4834-B2BB-9597C42A3894}"/>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6" name="Footer Placeholder 5">
            <a:extLst>
              <a:ext uri="{FF2B5EF4-FFF2-40B4-BE49-F238E27FC236}">
                <a16:creationId xmlns:a16="http://schemas.microsoft.com/office/drawing/2014/main" id="{4F891BD2-1169-446A-AF97-A3470017A2D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1150915-B578-443B-96B8-C369A25305E9}"/>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131120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594E-1909-4A8D-ADA6-F57D59A8A11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2032259-7CC9-4056-930F-07F533616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55509-B642-4E6E-B15B-159985DE20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9111F1C-7AA0-4FFE-8611-87F0CD78A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18B023-BE23-4924-A3B2-7097711C19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B372E3B-27A5-4079-B969-8257DF6FC549}"/>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8" name="Footer Placeholder 7">
            <a:extLst>
              <a:ext uri="{FF2B5EF4-FFF2-40B4-BE49-F238E27FC236}">
                <a16:creationId xmlns:a16="http://schemas.microsoft.com/office/drawing/2014/main" id="{6159B044-ED45-40C3-8581-C250F5CC993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6A417E6-D8E4-463D-AFE9-036D37AB1D8C}"/>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222195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5E84-AD28-4B10-B953-B389D943ECC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3F13A48-F6B1-4EAD-BC89-438678A274B7}"/>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4" name="Footer Placeholder 3">
            <a:extLst>
              <a:ext uri="{FF2B5EF4-FFF2-40B4-BE49-F238E27FC236}">
                <a16:creationId xmlns:a16="http://schemas.microsoft.com/office/drawing/2014/main" id="{A41F0564-7338-45B3-8D39-B350E7856BA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C6607ED-10F8-4FE1-A473-3D9C0B16CC8B}"/>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88994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38F5D-C0CC-4DFB-9B3B-98724C2EA065}"/>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3" name="Footer Placeholder 2">
            <a:extLst>
              <a:ext uri="{FF2B5EF4-FFF2-40B4-BE49-F238E27FC236}">
                <a16:creationId xmlns:a16="http://schemas.microsoft.com/office/drawing/2014/main" id="{94F059A3-059A-4A6B-AA73-397C01C6BA4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6FDB961-AAC6-4022-84C7-E12AF777BE0D}"/>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24731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2241-C21F-46D2-9031-9B6E85A13F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F0D993F-7D7D-4277-845A-7C5DC577D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53A9BAB-55E0-4E1E-AC83-2B1ADF5B8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3A98C-9DEC-4EB3-BA84-6DFADBEFC6EE}"/>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6" name="Footer Placeholder 5">
            <a:extLst>
              <a:ext uri="{FF2B5EF4-FFF2-40B4-BE49-F238E27FC236}">
                <a16:creationId xmlns:a16="http://schemas.microsoft.com/office/drawing/2014/main" id="{6716E3D7-19BF-4FB7-A898-957403DAEC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964D468-7865-421D-8B04-A9586A9D7C0E}"/>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376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F8B4-E402-4556-A9FF-044F6247A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B734C0C-EABF-4645-B78B-EE7743724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73EC3BA-91B9-4612-AE52-D180165F1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C2DFD-6386-4537-870E-4D195486484C}"/>
              </a:ext>
            </a:extLst>
          </p:cNvPr>
          <p:cNvSpPr>
            <a:spLocks noGrp="1"/>
          </p:cNvSpPr>
          <p:nvPr>
            <p:ph type="dt" sz="half" idx="10"/>
          </p:nvPr>
        </p:nvSpPr>
        <p:spPr/>
        <p:txBody>
          <a:bodyPr/>
          <a:lstStyle/>
          <a:p>
            <a:fld id="{83BF29C5-BBE5-4051-A33F-466B689653BD}" type="datetimeFigureOut">
              <a:rPr lang="en-CA" smtClean="0"/>
              <a:t>2021-02-05</a:t>
            </a:fld>
            <a:endParaRPr lang="en-CA"/>
          </a:p>
        </p:txBody>
      </p:sp>
      <p:sp>
        <p:nvSpPr>
          <p:cNvPr id="6" name="Footer Placeholder 5">
            <a:extLst>
              <a:ext uri="{FF2B5EF4-FFF2-40B4-BE49-F238E27FC236}">
                <a16:creationId xmlns:a16="http://schemas.microsoft.com/office/drawing/2014/main" id="{132DA90E-8007-4B21-969D-3BFC483D21E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DC33A1E-FF20-48F6-828E-B437292737D4}"/>
              </a:ext>
            </a:extLst>
          </p:cNvPr>
          <p:cNvSpPr>
            <a:spLocks noGrp="1"/>
          </p:cNvSpPr>
          <p:nvPr>
            <p:ph type="sldNum" sz="quarter" idx="12"/>
          </p:nvPr>
        </p:nvSpPr>
        <p:spPr/>
        <p:txBody>
          <a:bodyPr/>
          <a:lstStyle/>
          <a:p>
            <a:fld id="{8492FAD5-502F-4D7A-9A2C-ADA069C97002}" type="slidenum">
              <a:rPr lang="en-CA" smtClean="0"/>
              <a:t>‹#›</a:t>
            </a:fld>
            <a:endParaRPr lang="en-CA"/>
          </a:p>
        </p:txBody>
      </p:sp>
    </p:spTree>
    <p:extLst>
      <p:ext uri="{BB962C8B-B14F-4D97-AF65-F5344CB8AC3E}">
        <p14:creationId xmlns:p14="http://schemas.microsoft.com/office/powerpoint/2010/main" val="348102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36CA31-C7C6-4585-A56B-36E23CD8F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3956474-153F-4620-8802-CD8C413DEC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839B90-639C-4204-81CF-07D2203A29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F29C5-BBE5-4051-A33F-466B689653BD}" type="datetimeFigureOut">
              <a:rPr lang="en-CA" smtClean="0"/>
              <a:t>2021-02-05</a:t>
            </a:fld>
            <a:endParaRPr lang="en-CA"/>
          </a:p>
        </p:txBody>
      </p:sp>
      <p:sp>
        <p:nvSpPr>
          <p:cNvPr id="5" name="Footer Placeholder 4">
            <a:extLst>
              <a:ext uri="{FF2B5EF4-FFF2-40B4-BE49-F238E27FC236}">
                <a16:creationId xmlns:a16="http://schemas.microsoft.com/office/drawing/2014/main" id="{0CEB2472-7050-48AD-AC04-397F3083E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B88EB7D-8928-4AE7-9EFD-DD91D425E8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2FAD5-502F-4D7A-9A2C-ADA069C97002}" type="slidenum">
              <a:rPr lang="en-CA" smtClean="0"/>
              <a:t>‹#›</a:t>
            </a:fld>
            <a:endParaRPr lang="en-CA"/>
          </a:p>
        </p:txBody>
      </p:sp>
    </p:spTree>
    <p:extLst>
      <p:ext uri="{BB962C8B-B14F-4D97-AF65-F5344CB8AC3E}">
        <p14:creationId xmlns:p14="http://schemas.microsoft.com/office/powerpoint/2010/main" val="2434723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rpha.pensoft.net/tips/From-GBIF-IPT-metadata-EML"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2910" y="2459693"/>
            <a:ext cx="2842491" cy="1691282"/>
          </a:xfrm>
          <a:prstGeom prst="rect">
            <a:avLst/>
          </a:prstGeom>
        </p:spPr>
      </p:pic>
      <p:pic>
        <p:nvPicPr>
          <p:cNvPr id="4" name="Picture 3"/>
          <p:cNvPicPr>
            <a:picLocks noChangeAspect="1"/>
          </p:cNvPicPr>
          <p:nvPr/>
        </p:nvPicPr>
        <p:blipFill rotWithShape="1">
          <a:blip r:embed="rId4">
            <a:lum bright="70000" contrast="-70000"/>
            <a:extLst>
              <a:ext uri="{28A0092B-C50C-407E-A947-70E740481C1C}">
                <a14:useLocalDpi xmlns:a14="http://schemas.microsoft.com/office/drawing/2010/main" val="0"/>
              </a:ext>
            </a:extLst>
          </a:blip>
          <a:srcRect b="30726"/>
          <a:stretch/>
        </p:blipFill>
        <p:spPr>
          <a:xfrm>
            <a:off x="9917635" y="5703628"/>
            <a:ext cx="568525" cy="226092"/>
          </a:xfrm>
          <a:prstGeom prst="rect">
            <a:avLst/>
          </a:prstGeom>
        </p:spPr>
      </p:pic>
      <p:sp>
        <p:nvSpPr>
          <p:cNvPr id="2" name="Title 1"/>
          <p:cNvSpPr>
            <a:spLocks noGrp="1"/>
          </p:cNvSpPr>
          <p:nvPr>
            <p:ph type="ctrTitle"/>
          </p:nvPr>
        </p:nvSpPr>
        <p:spPr>
          <a:xfrm>
            <a:off x="2127505" y="2807494"/>
            <a:ext cx="3711321" cy="1988400"/>
          </a:xfrm>
        </p:spPr>
        <p:txBody>
          <a:bodyPr anchor="t">
            <a:normAutofit/>
          </a:bodyPr>
          <a:lstStyle/>
          <a:p>
            <a:pPr algn="l"/>
            <a:r>
              <a:rPr lang="en-US" sz="4050" b="1">
                <a:solidFill>
                  <a:schemeClr val="bg1"/>
                </a:solidFill>
              </a:rPr>
              <a:t>OBIS metadata standards</a:t>
            </a:r>
            <a:br>
              <a:rPr lang="en-US" sz="4050" b="1">
                <a:solidFill>
                  <a:schemeClr val="bg1"/>
                </a:solidFill>
              </a:rPr>
            </a:br>
            <a:endParaRPr lang="en-US" sz="4050" b="1">
              <a:solidFill>
                <a:schemeClr val="bg1"/>
              </a:solidFill>
            </a:endParaRPr>
          </a:p>
        </p:txBody>
      </p:sp>
    </p:spTree>
    <p:extLst>
      <p:ext uri="{BB962C8B-B14F-4D97-AF65-F5344CB8AC3E}">
        <p14:creationId xmlns:p14="http://schemas.microsoft.com/office/powerpoint/2010/main" val="234561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standards</a:t>
            </a:r>
          </a:p>
        </p:txBody>
      </p:sp>
      <p:sp>
        <p:nvSpPr>
          <p:cNvPr id="3" name="Rectangle 2"/>
          <p:cNvSpPr/>
          <p:nvPr/>
        </p:nvSpPr>
        <p:spPr>
          <a:xfrm>
            <a:off x="2152650" y="2111515"/>
            <a:ext cx="7543800" cy="1477328"/>
          </a:xfrm>
          <a:prstGeom prst="rect">
            <a:avLst/>
          </a:prstGeom>
        </p:spPr>
        <p:txBody>
          <a:bodyPr wrap="square">
            <a:spAutoFit/>
          </a:bodyPr>
          <a:lstStyle/>
          <a:p>
            <a:pPr defTabSz="685800"/>
            <a:r>
              <a:rPr lang="en-US" dirty="0">
                <a:solidFill>
                  <a:prstClr val="black"/>
                </a:solidFill>
                <a:latin typeface="Calibri" panose="020F0502020204030204"/>
              </a:rPr>
              <a:t>OBIS (and GBIF) uses the Ecological Metadata Language (EML), in more particularly the GBIF EML profile (version 1.1), as its metadata standard.</a:t>
            </a:r>
          </a:p>
          <a:p>
            <a:pPr defTabSz="685800"/>
            <a:endParaRPr lang="en-US" dirty="0">
              <a:solidFill>
                <a:prstClr val="black"/>
              </a:solidFill>
              <a:latin typeface="Calibri" panose="020F0502020204030204"/>
            </a:endParaRPr>
          </a:p>
          <a:p>
            <a:pPr defTabSz="685800"/>
            <a:r>
              <a:rPr lang="en-US" dirty="0">
                <a:solidFill>
                  <a:prstClr val="black"/>
                </a:solidFill>
                <a:latin typeface="Calibri" panose="020F0502020204030204"/>
              </a:rPr>
              <a:t>The Integrated Publishing Toolkit (IPT) developed by GBIF provides an online interface to manually fill in the EML terms.</a:t>
            </a:r>
          </a:p>
        </p:txBody>
      </p:sp>
      <p:sp>
        <p:nvSpPr>
          <p:cNvPr id="7" name="Rectangle 6"/>
          <p:cNvSpPr/>
          <p:nvPr/>
        </p:nvSpPr>
        <p:spPr>
          <a:xfrm>
            <a:off x="5037223" y="5256201"/>
            <a:ext cx="4307589" cy="369332"/>
          </a:xfrm>
          <a:prstGeom prst="rect">
            <a:avLst/>
          </a:prstGeom>
        </p:spPr>
        <p:txBody>
          <a:bodyPr wrap="none">
            <a:spAutoFit/>
          </a:bodyPr>
          <a:lstStyle/>
          <a:p>
            <a:pPr defTabSz="685800"/>
            <a:r>
              <a:rPr lang="en-US" dirty="0">
                <a:solidFill>
                  <a:srgbClr val="4472C4"/>
                </a:solidFill>
                <a:latin typeface="Calibri" panose="020F0502020204030204"/>
              </a:rPr>
              <a:t>OBIS Manual: https://</a:t>
            </a:r>
            <a:r>
              <a:rPr lang="en-US" dirty="0" err="1">
                <a:solidFill>
                  <a:srgbClr val="4472C4"/>
                </a:solidFill>
                <a:latin typeface="Calibri" panose="020F0502020204030204"/>
              </a:rPr>
              <a:t>obis.org</a:t>
            </a:r>
            <a:r>
              <a:rPr lang="en-US" dirty="0">
                <a:solidFill>
                  <a:srgbClr val="4472C4"/>
                </a:solidFill>
                <a:latin typeface="Calibri" panose="020F0502020204030204"/>
              </a:rPr>
              <a:t>/manual/</a:t>
            </a:r>
            <a:r>
              <a:rPr lang="en-US" dirty="0" err="1">
                <a:solidFill>
                  <a:srgbClr val="4472C4"/>
                </a:solidFill>
                <a:latin typeface="Calibri" panose="020F0502020204030204"/>
              </a:rPr>
              <a:t>eml</a:t>
            </a:r>
            <a:r>
              <a:rPr lang="en-US" dirty="0">
                <a:solidFill>
                  <a:srgbClr val="4472C4"/>
                </a:solidFill>
                <a:latin typeface="Calibri" panose="020F0502020204030204"/>
              </a:rPr>
              <a:t>/</a:t>
            </a:r>
          </a:p>
        </p:txBody>
      </p:sp>
    </p:spTree>
    <p:extLst>
      <p:ext uri="{BB962C8B-B14F-4D97-AF65-F5344CB8AC3E}">
        <p14:creationId xmlns:p14="http://schemas.microsoft.com/office/powerpoint/2010/main" val="353092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standards</a:t>
            </a:r>
          </a:p>
        </p:txBody>
      </p:sp>
      <p:sp>
        <p:nvSpPr>
          <p:cNvPr id="4" name="Rectangle 3"/>
          <p:cNvSpPr/>
          <p:nvPr/>
        </p:nvSpPr>
        <p:spPr>
          <a:xfrm>
            <a:off x="3963704" y="2890128"/>
            <a:ext cx="2084171" cy="369332"/>
          </a:xfrm>
          <a:prstGeom prst="rect">
            <a:avLst/>
          </a:prstGeom>
        </p:spPr>
        <p:txBody>
          <a:bodyPr wrap="square">
            <a:spAutoFit/>
          </a:bodyPr>
          <a:lstStyle/>
          <a:p>
            <a:pPr defTabSz="685800"/>
            <a:r>
              <a:rPr lang="en-US" b="1">
                <a:solidFill>
                  <a:srgbClr val="FF0000"/>
                </a:solidFill>
                <a:latin typeface="Calibri" panose="020F0502020204030204"/>
              </a:rPr>
              <a:t>Required by OBIS</a:t>
            </a:r>
            <a:endParaRPr lang="en-US" b="1" dirty="0">
              <a:solidFill>
                <a:srgbClr val="FF0000"/>
              </a:solidFill>
              <a:latin typeface="Calibri" panose="020F0502020204030204"/>
            </a:endParaRPr>
          </a:p>
        </p:txBody>
      </p:sp>
      <p:sp>
        <p:nvSpPr>
          <p:cNvPr id="5" name="Rectangle 4"/>
          <p:cNvSpPr/>
          <p:nvPr/>
        </p:nvSpPr>
        <p:spPr>
          <a:xfrm>
            <a:off x="2152650" y="2034457"/>
            <a:ext cx="7612380" cy="3693319"/>
          </a:xfrm>
          <a:prstGeom prst="rect">
            <a:avLst/>
          </a:prstGeom>
        </p:spPr>
        <p:txBody>
          <a:bodyPr wrap="square">
            <a:spAutoFit/>
          </a:bodyPr>
          <a:lstStyle/>
          <a:p>
            <a:pPr defTabSz="685800"/>
            <a:r>
              <a:rPr lang="en-US" dirty="0">
                <a:solidFill>
                  <a:prstClr val="black"/>
                </a:solidFill>
                <a:latin typeface="Calibri" panose="020F0502020204030204"/>
              </a:rPr>
              <a:t>EML TERMS </a:t>
            </a:r>
          </a:p>
          <a:p>
            <a:pPr marL="214313" indent="-214313" defTabSz="685800">
              <a:buFont typeface=".AppleSystemUIFont" charset="-120"/>
              <a:buChar char="-"/>
            </a:pPr>
            <a:endParaRPr lang="en-US" dirty="0">
              <a:solidFill>
                <a:prstClr val="black"/>
              </a:solidFill>
              <a:latin typeface="Calibri" panose="020F0502020204030204"/>
            </a:endParaRPr>
          </a:p>
          <a:p>
            <a:pPr marL="214313" indent="-214313" defTabSz="685800">
              <a:buFont typeface=".AppleSystemUIFont" charset="-120"/>
              <a:buChar char="-"/>
            </a:pPr>
            <a:r>
              <a:rPr lang="en-US" dirty="0">
                <a:solidFill>
                  <a:srgbClr val="FF0000"/>
                </a:solidFill>
                <a:latin typeface="Calibri" panose="020F0502020204030204"/>
              </a:rPr>
              <a:t>Title</a:t>
            </a:r>
          </a:p>
          <a:p>
            <a:pPr marL="214313" indent="-214313" defTabSz="685800">
              <a:buFont typeface=".AppleSystemUIFont" charset="-120"/>
              <a:buChar char="-"/>
            </a:pPr>
            <a:r>
              <a:rPr lang="en-US" dirty="0">
                <a:solidFill>
                  <a:srgbClr val="FF0000"/>
                </a:solidFill>
                <a:latin typeface="Calibri" panose="020F0502020204030204"/>
              </a:rPr>
              <a:t>Abstract</a:t>
            </a:r>
          </a:p>
          <a:p>
            <a:pPr marL="214313" indent="-214313" defTabSz="685800">
              <a:buFont typeface=".AppleSystemUIFont" charset="-120"/>
              <a:buChar char="-"/>
            </a:pPr>
            <a:r>
              <a:rPr lang="en-US" dirty="0">
                <a:solidFill>
                  <a:srgbClr val="FF0000"/>
                </a:solidFill>
                <a:latin typeface="Calibri" panose="020F0502020204030204"/>
              </a:rPr>
              <a:t>Contact</a:t>
            </a:r>
          </a:p>
          <a:p>
            <a:pPr marL="214313" indent="-214313" defTabSz="685800">
              <a:buFont typeface=".AppleSystemUIFont" charset="-120"/>
              <a:buChar char="-"/>
            </a:pPr>
            <a:r>
              <a:rPr lang="en-US" dirty="0">
                <a:solidFill>
                  <a:srgbClr val="FF0000"/>
                </a:solidFill>
                <a:latin typeface="Calibri" panose="020F0502020204030204"/>
              </a:rPr>
              <a:t>Citation</a:t>
            </a:r>
          </a:p>
          <a:p>
            <a:pPr marL="214313" indent="-214313" defTabSz="685800">
              <a:buFont typeface=".AppleSystemUIFont" charset="-120"/>
              <a:buChar char="-"/>
            </a:pPr>
            <a:r>
              <a:rPr lang="en-US" dirty="0" err="1">
                <a:solidFill>
                  <a:prstClr val="black"/>
                </a:solidFill>
                <a:latin typeface="Calibri" panose="020F0502020204030204"/>
              </a:rPr>
              <a:t>geographicCoverage</a:t>
            </a:r>
            <a:endParaRPr lang="en-US" dirty="0">
              <a:solidFill>
                <a:prstClr val="black"/>
              </a:solidFill>
              <a:latin typeface="Calibri" panose="020F0502020204030204"/>
            </a:endParaRPr>
          </a:p>
          <a:p>
            <a:pPr marL="214313" indent="-214313" defTabSz="685800">
              <a:buFont typeface=".AppleSystemUIFont" charset="-120"/>
              <a:buChar char="-"/>
            </a:pPr>
            <a:r>
              <a:rPr lang="en-US" dirty="0" err="1">
                <a:solidFill>
                  <a:prstClr val="black"/>
                </a:solidFill>
                <a:latin typeface="Calibri" panose="020F0502020204030204"/>
              </a:rPr>
              <a:t>temporalCoverage</a:t>
            </a:r>
            <a:endParaRPr lang="en-US" dirty="0">
              <a:solidFill>
                <a:prstClr val="black"/>
              </a:solidFill>
              <a:latin typeface="Calibri" panose="020F0502020204030204"/>
            </a:endParaRPr>
          </a:p>
          <a:p>
            <a:pPr marL="214313" indent="-214313" defTabSz="685800">
              <a:buFont typeface=".AppleSystemUIFont" charset="-120"/>
              <a:buChar char="-"/>
            </a:pPr>
            <a:r>
              <a:rPr lang="en-US" dirty="0" err="1">
                <a:solidFill>
                  <a:prstClr val="black"/>
                </a:solidFill>
                <a:latin typeface="Calibri" panose="020F0502020204030204"/>
              </a:rPr>
              <a:t>taxonomicCoverage</a:t>
            </a:r>
            <a:r>
              <a:rPr lang="en-US" dirty="0">
                <a:solidFill>
                  <a:prstClr val="black"/>
                </a:solidFill>
                <a:latin typeface="Calibri" panose="020F0502020204030204"/>
              </a:rPr>
              <a:t> </a:t>
            </a:r>
          </a:p>
          <a:p>
            <a:pPr marL="214313" indent="-214313" defTabSz="685800">
              <a:buFont typeface=".AppleSystemUIFont" charset="-120"/>
              <a:buChar char="-"/>
            </a:pPr>
            <a:r>
              <a:rPr lang="en-US" dirty="0">
                <a:solidFill>
                  <a:prstClr val="black"/>
                </a:solidFill>
                <a:latin typeface="Calibri" panose="020F0502020204030204"/>
              </a:rPr>
              <a:t>purpose</a:t>
            </a:r>
          </a:p>
          <a:p>
            <a:pPr marL="214313" indent="-214313" defTabSz="685800">
              <a:buFont typeface=".AppleSystemUIFont" charset="-120"/>
              <a:buChar char="-"/>
            </a:pPr>
            <a:r>
              <a:rPr lang="en-US" dirty="0">
                <a:solidFill>
                  <a:prstClr val="black"/>
                </a:solidFill>
                <a:latin typeface="Calibri" panose="020F0502020204030204"/>
              </a:rPr>
              <a:t>methods (sampling, QC) </a:t>
            </a:r>
          </a:p>
          <a:p>
            <a:pPr marL="214313" indent="-214313" defTabSz="685800">
              <a:buFont typeface=".AppleSystemUIFont" charset="-120"/>
              <a:buChar char="-"/>
            </a:pPr>
            <a:r>
              <a:rPr lang="en-US" dirty="0">
                <a:solidFill>
                  <a:prstClr val="black"/>
                </a:solidFill>
                <a:latin typeface="Calibri" panose="020F0502020204030204"/>
              </a:rPr>
              <a:t>project</a:t>
            </a:r>
          </a:p>
          <a:p>
            <a:pPr marL="214313" indent="-214313" defTabSz="685800">
              <a:buFont typeface=".AppleSystemUIFont" charset="-120"/>
              <a:buChar char="-"/>
            </a:pPr>
            <a:r>
              <a:rPr lang="en-US" dirty="0">
                <a:solidFill>
                  <a:prstClr val="black"/>
                </a:solidFill>
                <a:latin typeface="Calibri" panose="020F0502020204030204"/>
              </a:rPr>
              <a:t>keywords </a:t>
            </a:r>
          </a:p>
        </p:txBody>
      </p:sp>
    </p:spTree>
    <p:extLst>
      <p:ext uri="{BB962C8B-B14F-4D97-AF65-F5344CB8AC3E}">
        <p14:creationId xmlns:p14="http://schemas.microsoft.com/office/powerpoint/2010/main" val="2135477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standards</a:t>
            </a:r>
          </a:p>
        </p:txBody>
      </p:sp>
      <p:sp>
        <p:nvSpPr>
          <p:cNvPr id="7" name="Content Placeholder 2"/>
          <p:cNvSpPr txBox="1">
            <a:spLocks/>
          </p:cNvSpPr>
          <p:nvPr/>
        </p:nvSpPr>
        <p:spPr>
          <a:xfrm>
            <a:off x="2431144" y="2315458"/>
            <a:ext cx="7939676" cy="1080120"/>
          </a:xfrm>
          <a:prstGeom prst="rect">
            <a:avLst/>
          </a:prstGeom>
        </p:spPr>
        <p:txBody>
          <a:bodyPr>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8580" indent="-68580" defTabSz="685800">
              <a:spcBef>
                <a:spcPts val="900"/>
              </a:spcBef>
              <a:spcAft>
                <a:spcPts val="150"/>
              </a:spcAft>
              <a:buClr>
                <a:srgbClr val="4472C4"/>
              </a:buClr>
              <a:buNone/>
            </a:pPr>
            <a:r>
              <a:rPr lang="nl-NL" sz="1500" b="1" dirty="0">
                <a:solidFill>
                  <a:prstClr val="black"/>
                </a:solidFill>
                <a:latin typeface="Calibri" panose="020F0502020204030204"/>
              </a:rPr>
              <a:t>Dataset </a:t>
            </a:r>
            <a:r>
              <a:rPr lang="nl-NL" sz="1500" b="1" dirty="0" err="1">
                <a:solidFill>
                  <a:prstClr val="black"/>
                </a:solidFill>
                <a:latin typeface="Calibri" panose="020F0502020204030204"/>
              </a:rPr>
              <a:t>title</a:t>
            </a:r>
            <a:endParaRPr lang="nl-NL" sz="1500" b="1" dirty="0">
              <a:solidFill>
                <a:prstClr val="black"/>
              </a:solidFill>
              <a:latin typeface="Calibri" panose="020F0502020204030204"/>
            </a:endParaRPr>
          </a:p>
          <a:p>
            <a:pPr marL="68580" indent="-68580" defTabSz="685800">
              <a:spcBef>
                <a:spcPts val="900"/>
              </a:spcBef>
              <a:spcAft>
                <a:spcPts val="150"/>
              </a:spcAft>
              <a:buClr>
                <a:srgbClr val="4472C4"/>
              </a:buClr>
            </a:pPr>
            <a:r>
              <a:rPr lang="nl-NL" sz="1500" dirty="0">
                <a:solidFill>
                  <a:prstClr val="black">
                    <a:lumMod val="75000"/>
                    <a:lumOff val="25000"/>
                  </a:prstClr>
                </a:solidFill>
                <a:latin typeface="Calibri" panose="020F0502020204030204"/>
              </a:rPr>
              <a:t>Is different </a:t>
            </a:r>
            <a:r>
              <a:rPr lang="nl-NL" sz="1500" dirty="0" err="1">
                <a:solidFill>
                  <a:prstClr val="black">
                    <a:lumMod val="75000"/>
                    <a:lumOff val="25000"/>
                  </a:prstClr>
                </a:solidFill>
                <a:latin typeface="Calibri" panose="020F0502020204030204"/>
              </a:rPr>
              <a:t>from</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shortname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which</a:t>
            </a:r>
            <a:r>
              <a:rPr lang="nl-NL" sz="1500" dirty="0">
                <a:solidFill>
                  <a:prstClr val="black">
                    <a:lumMod val="75000"/>
                    <a:lumOff val="25000"/>
                  </a:prstClr>
                </a:solidFill>
                <a:latin typeface="Calibri" panose="020F0502020204030204"/>
              </a:rPr>
              <a:t> is </a:t>
            </a:r>
            <a:r>
              <a:rPr lang="nl-NL" sz="1500" dirty="0" err="1">
                <a:solidFill>
                  <a:prstClr val="black">
                    <a:lumMod val="75000"/>
                    <a:lumOff val="25000"/>
                  </a:prstClr>
                </a:solidFill>
                <a:latin typeface="Calibri" panose="020F0502020204030204"/>
              </a:rPr>
              <a:t>used</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to</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create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DwC</a:t>
            </a:r>
            <a:r>
              <a:rPr lang="nl-NL" sz="1500" dirty="0">
                <a:solidFill>
                  <a:prstClr val="black">
                    <a:lumMod val="75000"/>
                    <a:lumOff val="25000"/>
                  </a:prstClr>
                </a:solidFill>
                <a:latin typeface="Calibri" panose="020F0502020204030204"/>
              </a:rPr>
              <a:t>-A file </a:t>
            </a:r>
            <a:r>
              <a:rPr lang="nl-NL" sz="1500" dirty="0" err="1">
                <a:solidFill>
                  <a:prstClr val="black">
                    <a:lumMod val="75000"/>
                    <a:lumOff val="25000"/>
                  </a:prstClr>
                </a:solidFill>
                <a:latin typeface="Calibri" panose="020F0502020204030204"/>
              </a:rPr>
              <a:t>and</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dataset IPT URL</a:t>
            </a:r>
          </a:p>
          <a:p>
            <a:pPr marL="68580" indent="-68580" defTabSz="685800">
              <a:spcBef>
                <a:spcPts val="900"/>
              </a:spcBef>
              <a:spcAft>
                <a:spcPts val="150"/>
              </a:spcAft>
              <a:buClr>
                <a:srgbClr val="4472C4"/>
              </a:buClr>
            </a:pPr>
            <a:r>
              <a:rPr lang="nl-NL" sz="1500" dirty="0">
                <a:solidFill>
                  <a:prstClr val="black">
                    <a:lumMod val="75000"/>
                    <a:lumOff val="25000"/>
                  </a:prstClr>
                </a:solidFill>
                <a:latin typeface="Calibri" panose="020F0502020204030204"/>
              </a:rPr>
              <a:t>A </a:t>
            </a:r>
            <a:r>
              <a:rPr lang="nl-NL" sz="1500" dirty="0" err="1">
                <a:solidFill>
                  <a:prstClr val="black">
                    <a:lumMod val="75000"/>
                    <a:lumOff val="25000"/>
                  </a:prstClr>
                </a:solidFill>
                <a:latin typeface="Calibri" panose="020F0502020204030204"/>
              </a:rPr>
              <a:t>good</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descriptive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title</a:t>
            </a:r>
            <a:r>
              <a:rPr lang="nl-NL" sz="1500" dirty="0">
                <a:solidFill>
                  <a:prstClr val="black">
                    <a:lumMod val="75000"/>
                    <a:lumOff val="25000"/>
                  </a:prstClr>
                </a:solidFill>
                <a:latin typeface="Calibri" panose="020F0502020204030204"/>
              </a:rPr>
              <a:t> is </a:t>
            </a:r>
            <a:r>
              <a:rPr lang="nl-NL" sz="1500" dirty="0" err="1">
                <a:solidFill>
                  <a:prstClr val="black">
                    <a:lumMod val="75000"/>
                    <a:lumOff val="25000"/>
                  </a:prstClr>
                </a:solidFill>
                <a:latin typeface="Calibri" panose="020F0502020204030204"/>
              </a:rPr>
              <a:t>indispensable</a:t>
            </a:r>
            <a:endParaRPr lang="nl-NL" sz="1500" dirty="0">
              <a:solidFill>
                <a:prstClr val="black">
                  <a:lumMod val="75000"/>
                  <a:lumOff val="25000"/>
                </a:prstClr>
              </a:solidFill>
              <a:latin typeface="Calibri" panose="020F0502020204030204"/>
            </a:endParaRPr>
          </a:p>
          <a:p>
            <a:pPr marL="68580" indent="-68580" defTabSz="685800">
              <a:spcBef>
                <a:spcPts val="900"/>
              </a:spcBef>
              <a:spcAft>
                <a:spcPts val="150"/>
              </a:spcAft>
              <a:buClr>
                <a:srgbClr val="4472C4"/>
              </a:buClr>
            </a:pPr>
            <a:r>
              <a:rPr lang="nl-NL" sz="1500" dirty="0" err="1">
                <a:solidFill>
                  <a:prstClr val="black">
                    <a:lumMod val="75000"/>
                    <a:lumOff val="25000"/>
                  </a:prstClr>
                </a:solidFill>
                <a:latin typeface="Calibri" panose="020F0502020204030204"/>
              </a:rPr>
              <a:t>Provides</a:t>
            </a:r>
            <a:r>
              <a:rPr lang="nl-NL" sz="1500" dirty="0">
                <a:solidFill>
                  <a:prstClr val="black">
                    <a:lumMod val="75000"/>
                    <a:lumOff val="25000"/>
                  </a:prstClr>
                </a:solidFill>
                <a:latin typeface="Calibri" panose="020F0502020204030204"/>
              </a:rPr>
              <a:t> users </a:t>
            </a:r>
            <a:r>
              <a:rPr lang="nl-NL" sz="1500" dirty="0" err="1">
                <a:solidFill>
                  <a:prstClr val="black">
                    <a:lumMod val="75000"/>
                    <a:lumOff val="25000"/>
                  </a:prstClr>
                </a:solidFill>
                <a:latin typeface="Calibri" panose="020F0502020204030204"/>
              </a:rPr>
              <a:t>with</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valuable</a:t>
            </a:r>
            <a:r>
              <a:rPr lang="nl-NL" sz="1500" dirty="0">
                <a:solidFill>
                  <a:prstClr val="black">
                    <a:lumMod val="75000"/>
                    <a:lumOff val="25000"/>
                  </a:prstClr>
                </a:solidFill>
                <a:latin typeface="Calibri" panose="020F0502020204030204"/>
              </a:rPr>
              <a:t> information, making e.g. data screening </a:t>
            </a:r>
            <a:r>
              <a:rPr lang="nl-NL" sz="1500" dirty="0" err="1">
                <a:solidFill>
                  <a:prstClr val="black">
                    <a:lumMod val="75000"/>
                    <a:lumOff val="25000"/>
                  </a:prstClr>
                </a:solidFill>
                <a:latin typeface="Calibri" panose="020F0502020204030204"/>
              </a:rPr>
              <a:t>easier</a:t>
            </a:r>
            <a:endParaRPr lang="nl-NL" sz="1500" dirty="0">
              <a:solidFill>
                <a:prstClr val="black">
                  <a:lumMod val="75000"/>
                  <a:lumOff val="25000"/>
                </a:prstClr>
              </a:solidFill>
              <a:latin typeface="Calibri" panose="020F0502020204030204"/>
            </a:endParaRPr>
          </a:p>
          <a:p>
            <a:pPr marL="68580" indent="-68580" defTabSz="685800">
              <a:spcBef>
                <a:spcPts val="900"/>
              </a:spcBef>
              <a:spcAft>
                <a:spcPts val="150"/>
              </a:spcAft>
              <a:buClr>
                <a:srgbClr val="4472C4"/>
              </a:buClr>
            </a:pPr>
            <a:endParaRPr lang="nl-NL" sz="1500" dirty="0">
              <a:solidFill>
                <a:prstClr val="black">
                  <a:lumMod val="75000"/>
                  <a:lumOff val="25000"/>
                </a:prstClr>
              </a:solidFill>
              <a:latin typeface="Calibri" panose="020F0502020204030204"/>
            </a:endParaRPr>
          </a:p>
        </p:txBody>
      </p:sp>
      <p:graphicFrame>
        <p:nvGraphicFramePr>
          <p:cNvPr id="8" name="Table 7"/>
          <p:cNvGraphicFramePr>
            <a:graphicFrameLocks noGrp="1"/>
          </p:cNvGraphicFramePr>
          <p:nvPr/>
        </p:nvGraphicFramePr>
        <p:xfrm>
          <a:off x="2561490" y="3640819"/>
          <a:ext cx="6469191" cy="2103120"/>
        </p:xfrm>
        <a:graphic>
          <a:graphicData uri="http://schemas.openxmlformats.org/drawingml/2006/table">
            <a:tbl>
              <a:tblPr firstRow="1" bandRow="1">
                <a:tableStyleId>{5C22544A-7EE6-4342-B048-85BDC9FD1C3A}</a:tableStyleId>
              </a:tblPr>
              <a:tblGrid>
                <a:gridCol w="1697671">
                  <a:extLst>
                    <a:ext uri="{9D8B030D-6E8A-4147-A177-3AD203B41FA5}">
                      <a16:colId xmlns:a16="http://schemas.microsoft.com/office/drawing/2014/main" val="20000"/>
                    </a:ext>
                  </a:extLst>
                </a:gridCol>
                <a:gridCol w="4771520">
                  <a:extLst>
                    <a:ext uri="{9D8B030D-6E8A-4147-A177-3AD203B41FA5}">
                      <a16:colId xmlns:a16="http://schemas.microsoft.com/office/drawing/2014/main" val="20001"/>
                    </a:ext>
                  </a:extLst>
                </a:gridCol>
              </a:tblGrid>
              <a:tr h="278130">
                <a:tc>
                  <a:txBody>
                    <a:bodyPr/>
                    <a:lstStyle/>
                    <a:p>
                      <a:r>
                        <a:rPr lang="nl-NL" sz="1200" dirty="0" err="1"/>
                        <a:t>Originally</a:t>
                      </a:r>
                      <a:r>
                        <a:rPr lang="nl-NL" sz="1200" baseline="0" dirty="0"/>
                        <a:t> </a:t>
                      </a:r>
                      <a:r>
                        <a:rPr lang="nl-NL" sz="1200" baseline="0" dirty="0" err="1"/>
                        <a:t>received</a:t>
                      </a:r>
                      <a:endParaRPr lang="nl-NL" sz="1200" dirty="0"/>
                    </a:p>
                  </a:txBody>
                  <a:tcPr marL="68580" marR="68580" marT="34290" marB="34290"/>
                </a:tc>
                <a:tc>
                  <a:txBody>
                    <a:bodyPr/>
                    <a:lstStyle/>
                    <a:p>
                      <a:r>
                        <a:rPr lang="nl-NL" sz="1200" dirty="0" err="1"/>
                        <a:t>Recommended</a:t>
                      </a:r>
                      <a:r>
                        <a:rPr lang="nl-NL" sz="1200" dirty="0"/>
                        <a:t> </a:t>
                      </a:r>
                      <a:r>
                        <a:rPr lang="nl-NL" sz="1200" dirty="0" err="1"/>
                        <a:t>title</a:t>
                      </a:r>
                      <a:r>
                        <a:rPr lang="nl-NL" sz="1200" dirty="0"/>
                        <a:t>, to </a:t>
                      </a:r>
                      <a:r>
                        <a:rPr lang="nl-NL" sz="1200" dirty="0" err="1"/>
                        <a:t>be</a:t>
                      </a:r>
                      <a:r>
                        <a:rPr lang="nl-NL" sz="1200" dirty="0"/>
                        <a:t> </a:t>
                      </a:r>
                      <a:r>
                        <a:rPr lang="nl-NL" sz="1200" dirty="0" err="1"/>
                        <a:t>checked</a:t>
                      </a:r>
                      <a:r>
                        <a:rPr lang="nl-NL" sz="1200" dirty="0"/>
                        <a:t> </a:t>
                      </a:r>
                      <a:r>
                        <a:rPr lang="nl-NL" sz="1200" dirty="0" err="1"/>
                        <a:t>with</a:t>
                      </a:r>
                      <a:r>
                        <a:rPr lang="nl-NL" sz="1200" dirty="0"/>
                        <a:t> provider</a:t>
                      </a:r>
                    </a:p>
                  </a:txBody>
                  <a:tcPr marL="68580" marR="68580" marT="34290" marB="34290"/>
                </a:tc>
                <a:extLst>
                  <a:ext uri="{0D108BD9-81ED-4DB2-BD59-A6C34878D82A}">
                    <a16:rowId xmlns:a16="http://schemas.microsoft.com/office/drawing/2014/main" val="10000"/>
                  </a:ext>
                </a:extLst>
              </a:tr>
              <a:tr h="278130">
                <a:tc>
                  <a:txBody>
                    <a:bodyPr/>
                    <a:lstStyle/>
                    <a:p>
                      <a:r>
                        <a:rPr lang="nl-NL" sz="1200" dirty="0" err="1"/>
                        <a:t>Biomôr</a:t>
                      </a:r>
                      <a:endParaRPr lang="nl-NL" sz="1200" dirty="0"/>
                    </a:p>
                  </a:txBody>
                  <a:tcPr marL="68580" marR="68580" marT="34290" marB="34290"/>
                </a:tc>
                <a:tc>
                  <a:txBody>
                    <a:bodyPr/>
                    <a:lstStyle/>
                    <a:p>
                      <a:r>
                        <a:rPr lang="nl-NL" sz="1200" dirty="0" err="1"/>
                        <a:t>Benthic</a:t>
                      </a:r>
                      <a:r>
                        <a:rPr lang="nl-NL" sz="1200" dirty="0"/>
                        <a:t> data </a:t>
                      </a:r>
                      <a:r>
                        <a:rPr lang="nl-NL" sz="1200" dirty="0" err="1"/>
                        <a:t>from</a:t>
                      </a:r>
                      <a:r>
                        <a:rPr lang="nl-NL" sz="1200" dirty="0"/>
                        <a:t> the Southern </a:t>
                      </a:r>
                      <a:r>
                        <a:rPr lang="nl-NL" sz="1200" dirty="0" err="1"/>
                        <a:t>Irish</a:t>
                      </a:r>
                      <a:r>
                        <a:rPr lang="nl-NL" sz="1200" dirty="0"/>
                        <a:t> </a:t>
                      </a:r>
                      <a:r>
                        <a:rPr lang="nl-NL" sz="1200" dirty="0" err="1"/>
                        <a:t>Sea</a:t>
                      </a:r>
                      <a:r>
                        <a:rPr lang="nl-NL" sz="1200" dirty="0"/>
                        <a:t> </a:t>
                      </a:r>
                      <a:r>
                        <a:rPr lang="nl-NL" sz="1200" dirty="0" err="1"/>
                        <a:t>from</a:t>
                      </a:r>
                      <a:r>
                        <a:rPr lang="nl-NL" sz="1200" baseline="0" dirty="0"/>
                        <a:t> 1989-1991</a:t>
                      </a:r>
                      <a:endParaRPr lang="nl-NL" sz="1200" dirty="0"/>
                    </a:p>
                  </a:txBody>
                  <a:tcPr marL="68580" marR="68580" marT="34290" marB="34290"/>
                </a:tc>
                <a:extLst>
                  <a:ext uri="{0D108BD9-81ED-4DB2-BD59-A6C34878D82A}">
                    <a16:rowId xmlns:a16="http://schemas.microsoft.com/office/drawing/2014/main" val="10001"/>
                  </a:ext>
                </a:extLst>
              </a:tr>
              <a:tr h="278130">
                <a:tc>
                  <a:txBody>
                    <a:bodyPr/>
                    <a:lstStyle/>
                    <a:p>
                      <a:r>
                        <a:rPr lang="nl-NL" sz="1200" dirty="0" err="1"/>
                        <a:t>Kyklades</a:t>
                      </a:r>
                      <a:endParaRPr lang="nl-NL" sz="1200" dirty="0"/>
                    </a:p>
                  </a:txBody>
                  <a:tcPr marL="68580" marR="68580" marT="34290" marB="34290"/>
                </a:tc>
                <a:tc>
                  <a:txBody>
                    <a:bodyPr/>
                    <a:lstStyle/>
                    <a:p>
                      <a:r>
                        <a:rPr lang="nl-NL" sz="1200" dirty="0" err="1"/>
                        <a:t>Zoobenthos</a:t>
                      </a:r>
                      <a:r>
                        <a:rPr lang="nl-NL" sz="1200" dirty="0"/>
                        <a:t> of the </a:t>
                      </a:r>
                      <a:r>
                        <a:rPr lang="nl-NL" sz="1200" dirty="0" err="1"/>
                        <a:t>Kyklades</a:t>
                      </a:r>
                      <a:r>
                        <a:rPr lang="nl-NL" sz="1200" dirty="0"/>
                        <a:t> (</a:t>
                      </a:r>
                      <a:r>
                        <a:rPr lang="nl-NL" sz="1200" dirty="0" err="1"/>
                        <a:t>Aegean</a:t>
                      </a:r>
                      <a:r>
                        <a:rPr lang="nl-NL" sz="1200" dirty="0"/>
                        <a:t> </a:t>
                      </a:r>
                      <a:r>
                        <a:rPr lang="nl-NL" sz="1200" dirty="0" err="1"/>
                        <a:t>Sea</a:t>
                      </a:r>
                      <a:r>
                        <a:rPr lang="nl-NL" sz="1200" dirty="0"/>
                        <a:t>) </a:t>
                      </a:r>
                      <a:r>
                        <a:rPr lang="nl-NL" sz="1200" dirty="0" err="1"/>
                        <a:t>from</a:t>
                      </a:r>
                      <a:r>
                        <a:rPr lang="nl-NL" sz="1200" dirty="0"/>
                        <a:t> a </a:t>
                      </a:r>
                      <a:r>
                        <a:rPr lang="nl-NL" sz="1200" dirty="0" err="1"/>
                        <a:t>survey</a:t>
                      </a:r>
                      <a:r>
                        <a:rPr lang="nl-NL" sz="1200" dirty="0"/>
                        <a:t> in 2009</a:t>
                      </a:r>
                    </a:p>
                  </a:txBody>
                  <a:tcPr marL="68580" marR="68580" marT="34290" marB="34290"/>
                </a:tc>
                <a:extLst>
                  <a:ext uri="{0D108BD9-81ED-4DB2-BD59-A6C34878D82A}">
                    <a16:rowId xmlns:a16="http://schemas.microsoft.com/office/drawing/2014/main" val="10002"/>
                  </a:ext>
                </a:extLst>
              </a:tr>
              <a:tr h="278130">
                <a:tc>
                  <a:txBody>
                    <a:bodyPr/>
                    <a:lstStyle/>
                    <a:p>
                      <a:r>
                        <a:rPr lang="nl-NL" sz="1200" dirty="0" err="1"/>
                        <a:t>Benthos</a:t>
                      </a:r>
                      <a:r>
                        <a:rPr lang="nl-NL" sz="1200" dirty="0"/>
                        <a:t>_NS</a:t>
                      </a:r>
                    </a:p>
                  </a:txBody>
                  <a:tcPr marL="68580" marR="68580" marT="34290" marB="34290"/>
                </a:tc>
                <a:tc>
                  <a:txBody>
                    <a:bodyPr/>
                    <a:lstStyle/>
                    <a:p>
                      <a:r>
                        <a:rPr lang="nl-NL" sz="1200" dirty="0"/>
                        <a:t>The </a:t>
                      </a:r>
                      <a:r>
                        <a:rPr lang="nl-NL" sz="1200" dirty="0" err="1"/>
                        <a:t>macrobenthos</a:t>
                      </a:r>
                      <a:r>
                        <a:rPr lang="nl-NL" sz="1200" dirty="0"/>
                        <a:t> of the </a:t>
                      </a:r>
                      <a:r>
                        <a:rPr lang="nl-NL" sz="1200" dirty="0" err="1"/>
                        <a:t>North</a:t>
                      </a:r>
                      <a:r>
                        <a:rPr lang="nl-NL" sz="1200" dirty="0"/>
                        <a:t> </a:t>
                      </a:r>
                      <a:r>
                        <a:rPr lang="nl-NL" sz="1200" dirty="0" err="1"/>
                        <a:t>Sea</a:t>
                      </a:r>
                      <a:endParaRPr lang="nl-NL" sz="1200" dirty="0"/>
                    </a:p>
                  </a:txBody>
                  <a:tcPr marL="68580" marR="68580" marT="34290" marB="34290"/>
                </a:tc>
                <a:extLst>
                  <a:ext uri="{0D108BD9-81ED-4DB2-BD59-A6C34878D82A}">
                    <a16:rowId xmlns:a16="http://schemas.microsoft.com/office/drawing/2014/main" val="10003"/>
                  </a:ext>
                </a:extLst>
              </a:tr>
              <a:tr h="278130">
                <a:tc>
                  <a:txBody>
                    <a:bodyPr/>
                    <a:lstStyle/>
                    <a:p>
                      <a:r>
                        <a:rPr lang="nl-NL" sz="1200" dirty="0"/>
                        <a:t>Dataset_1</a:t>
                      </a:r>
                    </a:p>
                  </a:txBody>
                  <a:tcPr marL="68580" marR="68580" marT="34290" marB="34290"/>
                </a:tc>
                <a:tc>
                  <a:txBody>
                    <a:bodyPr/>
                    <a:lstStyle/>
                    <a:p>
                      <a:r>
                        <a:rPr lang="nl-NL" sz="1200" dirty="0" err="1"/>
                        <a:t>Meiofauna</a:t>
                      </a:r>
                      <a:r>
                        <a:rPr lang="nl-NL" sz="1200" dirty="0"/>
                        <a:t> of </a:t>
                      </a:r>
                      <a:r>
                        <a:rPr lang="nl-NL" sz="1200" dirty="0" err="1"/>
                        <a:t>Madagascar</a:t>
                      </a:r>
                      <a:endParaRPr lang="nl-NL" sz="1200" dirty="0"/>
                    </a:p>
                  </a:txBody>
                  <a:tcPr marL="68580" marR="68580" marT="34290" marB="34290"/>
                </a:tc>
                <a:extLst>
                  <a:ext uri="{0D108BD9-81ED-4DB2-BD59-A6C34878D82A}">
                    <a16:rowId xmlns:a16="http://schemas.microsoft.com/office/drawing/2014/main" val="10004"/>
                  </a:ext>
                </a:extLst>
              </a:tr>
              <a:tr h="434340">
                <a:tc>
                  <a:txBody>
                    <a:bodyPr/>
                    <a:lstStyle/>
                    <a:p>
                      <a:r>
                        <a:rPr lang="nl-NL" sz="1200" dirty="0"/>
                        <a:t>Dataset_</a:t>
                      </a:r>
                      <a:r>
                        <a:rPr lang="nl-NL" sz="1200" dirty="0" err="1"/>
                        <a:t>for</a:t>
                      </a:r>
                      <a:r>
                        <a:rPr lang="nl-NL" sz="1200" dirty="0"/>
                        <a:t>_OBIS</a:t>
                      </a:r>
                    </a:p>
                  </a:txBody>
                  <a:tcPr marL="68580" marR="68580" marT="34290" marB="34290"/>
                </a:tc>
                <a:tc>
                  <a:txBody>
                    <a:bodyPr/>
                    <a:lstStyle/>
                    <a:p>
                      <a:r>
                        <a:rPr lang="nl-NL" sz="1200" dirty="0"/>
                        <a:t>Fish </a:t>
                      </a:r>
                      <a:r>
                        <a:rPr lang="nl-NL" sz="1200" dirty="0" err="1"/>
                        <a:t>collected</a:t>
                      </a:r>
                      <a:r>
                        <a:rPr lang="nl-NL" sz="1200" dirty="0"/>
                        <a:t> </a:t>
                      </a:r>
                      <a:r>
                        <a:rPr lang="nl-NL" sz="1200" dirty="0" err="1"/>
                        <a:t>during</a:t>
                      </a:r>
                      <a:r>
                        <a:rPr lang="nl-NL" sz="1200" dirty="0"/>
                        <a:t> a 3-month </a:t>
                      </a:r>
                      <a:r>
                        <a:rPr lang="nl-NL" sz="1200" dirty="0" err="1"/>
                        <a:t>survey</a:t>
                      </a:r>
                      <a:r>
                        <a:rPr lang="nl-NL" sz="1200" dirty="0"/>
                        <a:t> in the </a:t>
                      </a:r>
                      <a:r>
                        <a:rPr lang="nl-NL" sz="1200" dirty="0" err="1"/>
                        <a:t>national</a:t>
                      </a:r>
                      <a:r>
                        <a:rPr lang="nl-NL" sz="1200" baseline="0" dirty="0"/>
                        <a:t> waters of </a:t>
                      </a:r>
                      <a:r>
                        <a:rPr lang="nl-NL" sz="1200" baseline="0" dirty="0" err="1"/>
                        <a:t>South</a:t>
                      </a:r>
                      <a:r>
                        <a:rPr lang="nl-NL" sz="1200" baseline="0" dirty="0"/>
                        <a:t> </a:t>
                      </a:r>
                      <a:r>
                        <a:rPr lang="nl-NL" sz="1200" baseline="0" dirty="0" err="1"/>
                        <a:t>Africa</a:t>
                      </a:r>
                      <a:r>
                        <a:rPr lang="nl-NL" sz="1200" baseline="0" dirty="0"/>
                        <a:t> in 1975</a:t>
                      </a:r>
                      <a:endParaRPr lang="nl-NL" sz="1200" dirty="0"/>
                    </a:p>
                  </a:txBody>
                  <a:tcPr marL="68580" marR="68580" marT="34290" marB="34290"/>
                </a:tc>
                <a:extLst>
                  <a:ext uri="{0D108BD9-81ED-4DB2-BD59-A6C34878D82A}">
                    <a16:rowId xmlns:a16="http://schemas.microsoft.com/office/drawing/2014/main" val="10005"/>
                  </a:ext>
                </a:extLst>
              </a:tr>
              <a:tr h="278130">
                <a:tc>
                  <a:txBody>
                    <a:bodyPr/>
                    <a:lstStyle/>
                    <a:p>
                      <a:r>
                        <a:rPr lang="nl-NL" sz="1200" dirty="0"/>
                        <a:t>…</a:t>
                      </a:r>
                    </a:p>
                  </a:txBody>
                  <a:tcPr marL="68580" marR="68580" marT="34290" marB="34290"/>
                </a:tc>
                <a:tc>
                  <a:txBody>
                    <a:bodyPr/>
                    <a:lstStyle/>
                    <a:p>
                      <a:endParaRPr lang="nl-NL" sz="1200" dirty="0"/>
                    </a:p>
                  </a:txBody>
                  <a:tcPr marL="68580" marR="68580" marT="34290" marB="34290"/>
                </a:tc>
                <a:extLst>
                  <a:ext uri="{0D108BD9-81ED-4DB2-BD59-A6C34878D82A}">
                    <a16:rowId xmlns:a16="http://schemas.microsoft.com/office/drawing/2014/main" val="10006"/>
                  </a:ext>
                </a:extLst>
              </a:tr>
            </a:tbl>
          </a:graphicData>
        </a:graphic>
      </p:graphicFrame>
      <p:sp>
        <p:nvSpPr>
          <p:cNvPr id="9" name="Rectangle 8"/>
          <p:cNvSpPr/>
          <p:nvPr/>
        </p:nvSpPr>
        <p:spPr>
          <a:xfrm>
            <a:off x="4201498" y="3616391"/>
            <a:ext cx="4890947" cy="21519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nl-NL" sz="1350">
              <a:solidFill>
                <a:prstClr val="white"/>
              </a:solidFill>
              <a:latin typeface="Calibri" panose="020F0502020204030204"/>
            </a:endParaRPr>
          </a:p>
        </p:txBody>
      </p:sp>
    </p:spTree>
    <p:extLst>
      <p:ext uri="{BB962C8B-B14F-4D97-AF65-F5344CB8AC3E}">
        <p14:creationId xmlns:p14="http://schemas.microsoft.com/office/powerpoint/2010/main" val="10665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standards</a:t>
            </a:r>
          </a:p>
        </p:txBody>
      </p:sp>
      <p:sp>
        <p:nvSpPr>
          <p:cNvPr id="10" name="Content Placeholder 2"/>
          <p:cNvSpPr txBox="1">
            <a:spLocks/>
          </p:cNvSpPr>
          <p:nvPr/>
        </p:nvSpPr>
        <p:spPr>
          <a:xfrm>
            <a:off x="2406968" y="2237423"/>
            <a:ext cx="7483793" cy="32144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8580" indent="-68580" defTabSz="685800">
              <a:spcBef>
                <a:spcPts val="900"/>
              </a:spcBef>
              <a:spcAft>
                <a:spcPts val="150"/>
              </a:spcAft>
              <a:buClr>
                <a:srgbClr val="4472C4"/>
              </a:buClr>
              <a:buNone/>
            </a:pPr>
            <a:r>
              <a:rPr lang="nl-NL" sz="1500" b="1" dirty="0">
                <a:solidFill>
                  <a:prstClr val="black">
                    <a:lumMod val="75000"/>
                    <a:lumOff val="25000"/>
                  </a:prstClr>
                </a:solidFill>
                <a:latin typeface="Calibri" panose="020F0502020204030204"/>
              </a:rPr>
              <a:t>Abstract</a:t>
            </a:r>
          </a:p>
          <a:p>
            <a:pPr marL="68580" indent="-68580" defTabSz="685800">
              <a:spcBef>
                <a:spcPts val="900"/>
              </a:spcBef>
              <a:spcAft>
                <a:spcPts val="150"/>
              </a:spcAft>
              <a:buClr>
                <a:srgbClr val="4472C4"/>
              </a:buClr>
            </a:pPr>
            <a:r>
              <a:rPr lang="nl-NL" sz="1500" dirty="0">
                <a:solidFill>
                  <a:prstClr val="black">
                    <a:lumMod val="75000"/>
                    <a:lumOff val="25000"/>
                  </a:prstClr>
                </a:solidFill>
                <a:latin typeface="Calibri" panose="020F0502020204030204"/>
              </a:rPr>
              <a:t>The abstract or </a:t>
            </a:r>
            <a:r>
              <a:rPr lang="nl-NL" sz="1500" dirty="0" err="1">
                <a:solidFill>
                  <a:prstClr val="black">
                    <a:lumMod val="75000"/>
                    <a:lumOff val="25000"/>
                  </a:prstClr>
                </a:solidFill>
                <a:latin typeface="Calibri" panose="020F0502020204030204"/>
              </a:rPr>
              <a:t>description</a:t>
            </a:r>
            <a:r>
              <a:rPr lang="nl-NL" sz="1500" dirty="0">
                <a:solidFill>
                  <a:prstClr val="black">
                    <a:lumMod val="75000"/>
                    <a:lumOff val="25000"/>
                  </a:prstClr>
                </a:solidFill>
                <a:latin typeface="Calibri" panose="020F0502020204030204"/>
              </a:rPr>
              <a:t> of a dataset </a:t>
            </a:r>
            <a:r>
              <a:rPr lang="nl-NL" sz="1500" dirty="0" err="1">
                <a:solidFill>
                  <a:prstClr val="black">
                    <a:lumMod val="75000"/>
                    <a:lumOff val="25000"/>
                  </a:prstClr>
                </a:solidFill>
                <a:latin typeface="Calibri" panose="020F0502020204030204"/>
              </a:rPr>
              <a:t>provides</a:t>
            </a:r>
            <a:r>
              <a:rPr lang="nl-NL" sz="1500" dirty="0">
                <a:solidFill>
                  <a:prstClr val="black">
                    <a:lumMod val="75000"/>
                    <a:lumOff val="25000"/>
                  </a:prstClr>
                </a:solidFill>
                <a:latin typeface="Calibri" panose="020F0502020204030204"/>
              </a:rPr>
              <a:t> basic information on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content of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dataset. The information in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abstract </a:t>
            </a:r>
            <a:r>
              <a:rPr lang="nl-NL" sz="1500" dirty="0" err="1">
                <a:solidFill>
                  <a:prstClr val="black">
                    <a:lumMod val="75000"/>
                    <a:lumOff val="25000"/>
                  </a:prstClr>
                </a:solidFill>
                <a:latin typeface="Calibri" panose="020F0502020204030204"/>
              </a:rPr>
              <a:t>should</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improve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understanding</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and</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interpretation</a:t>
            </a:r>
            <a:r>
              <a:rPr lang="nl-NL" sz="1500" dirty="0">
                <a:solidFill>
                  <a:prstClr val="black">
                    <a:lumMod val="75000"/>
                    <a:lumOff val="25000"/>
                  </a:prstClr>
                </a:solidFill>
                <a:latin typeface="Calibri" panose="020F0502020204030204"/>
              </a:rPr>
              <a:t> of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data. </a:t>
            </a:r>
          </a:p>
          <a:p>
            <a:pPr marL="68580" indent="-68580" defTabSz="685800">
              <a:spcBef>
                <a:spcPts val="900"/>
              </a:spcBef>
              <a:spcAft>
                <a:spcPts val="150"/>
              </a:spcAft>
              <a:buClr>
                <a:srgbClr val="4472C4"/>
              </a:buClr>
            </a:pPr>
            <a:r>
              <a:rPr lang="nl-NL" sz="1500" dirty="0">
                <a:solidFill>
                  <a:prstClr val="black">
                    <a:lumMod val="75000"/>
                    <a:lumOff val="25000"/>
                  </a:prstClr>
                </a:solidFill>
                <a:latin typeface="Calibri" panose="020F0502020204030204"/>
              </a:rPr>
              <a:t>It is </a:t>
            </a:r>
            <a:r>
              <a:rPr lang="nl-NL" sz="1500" dirty="0" err="1">
                <a:solidFill>
                  <a:prstClr val="black">
                    <a:lumMod val="75000"/>
                    <a:lumOff val="25000"/>
                  </a:prstClr>
                </a:solidFill>
                <a:latin typeface="Calibri" panose="020F0502020204030204"/>
              </a:rPr>
              <a:t>recommended</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that</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description</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indicates</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whether</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dataset is a subset of a </a:t>
            </a:r>
            <a:r>
              <a:rPr lang="nl-NL" sz="1500" dirty="0" err="1">
                <a:solidFill>
                  <a:prstClr val="black">
                    <a:lumMod val="75000"/>
                    <a:lumOff val="25000"/>
                  </a:prstClr>
                </a:solidFill>
                <a:latin typeface="Calibri" panose="020F0502020204030204"/>
              </a:rPr>
              <a:t>larger</a:t>
            </a:r>
            <a:r>
              <a:rPr lang="nl-NL" sz="1500" dirty="0">
                <a:solidFill>
                  <a:prstClr val="black">
                    <a:lumMod val="75000"/>
                    <a:lumOff val="25000"/>
                  </a:prstClr>
                </a:solidFill>
                <a:latin typeface="Calibri" panose="020F0502020204030204"/>
              </a:rPr>
              <a:t> dataset </a:t>
            </a:r>
            <a:r>
              <a:rPr lang="nl-NL" sz="1500" dirty="0" err="1">
                <a:solidFill>
                  <a:prstClr val="black">
                    <a:lumMod val="75000"/>
                    <a:lumOff val="25000"/>
                  </a:prstClr>
                </a:solidFill>
                <a:latin typeface="Calibri" panose="020F0502020204030204"/>
              </a:rPr>
              <a:t>and</a:t>
            </a:r>
            <a:r>
              <a:rPr lang="nl-NL" sz="1500" dirty="0">
                <a:solidFill>
                  <a:prstClr val="black">
                    <a:lumMod val="75000"/>
                    <a:lumOff val="25000"/>
                  </a:prstClr>
                </a:solidFill>
                <a:latin typeface="Calibri" panose="020F0502020204030204"/>
              </a:rPr>
              <a:t> – </a:t>
            </a:r>
            <a:r>
              <a:rPr lang="nl-NL" sz="1500" dirty="0" err="1">
                <a:solidFill>
                  <a:prstClr val="black">
                    <a:lumMod val="75000"/>
                    <a:lumOff val="25000"/>
                  </a:prstClr>
                </a:solidFill>
                <a:latin typeface="Calibri" panose="020F0502020204030204"/>
              </a:rPr>
              <a:t>if</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so</a:t>
            </a:r>
            <a:r>
              <a:rPr lang="nl-NL" sz="1500" dirty="0">
                <a:solidFill>
                  <a:prstClr val="black">
                    <a:lumMod val="75000"/>
                    <a:lumOff val="25000"/>
                  </a:prstClr>
                </a:solidFill>
                <a:latin typeface="Calibri" panose="020F0502020204030204"/>
              </a:rPr>
              <a:t> – </a:t>
            </a:r>
            <a:r>
              <a:rPr lang="nl-NL" sz="1500" dirty="0" err="1">
                <a:solidFill>
                  <a:prstClr val="black">
                    <a:lumMod val="75000"/>
                    <a:lumOff val="25000"/>
                  </a:prstClr>
                </a:solidFill>
                <a:latin typeface="Calibri" panose="020F0502020204030204"/>
              </a:rPr>
              <a:t>provide</a:t>
            </a:r>
            <a:r>
              <a:rPr lang="nl-NL" sz="1500" dirty="0">
                <a:solidFill>
                  <a:prstClr val="black">
                    <a:lumMod val="75000"/>
                    <a:lumOff val="25000"/>
                  </a:prstClr>
                </a:solidFill>
                <a:latin typeface="Calibri" panose="020F0502020204030204"/>
              </a:rPr>
              <a:t> a link </a:t>
            </a:r>
            <a:r>
              <a:rPr lang="nl-NL" sz="1500" dirty="0" err="1">
                <a:solidFill>
                  <a:prstClr val="black">
                    <a:lumMod val="75000"/>
                    <a:lumOff val="25000"/>
                  </a:prstClr>
                </a:solidFill>
                <a:latin typeface="Calibri" panose="020F0502020204030204"/>
              </a:rPr>
              <a:t>to</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parent</a:t>
            </a:r>
            <a:r>
              <a:rPr lang="nl-NL" sz="1500" dirty="0">
                <a:solidFill>
                  <a:prstClr val="black">
                    <a:lumMod val="75000"/>
                    <a:lumOff val="25000"/>
                  </a:prstClr>
                </a:solidFill>
                <a:latin typeface="Calibri" panose="020F0502020204030204"/>
              </a:rPr>
              <a:t> metadata </a:t>
            </a:r>
            <a:r>
              <a:rPr lang="nl-NL" sz="1500" dirty="0" err="1">
                <a:solidFill>
                  <a:prstClr val="black">
                    <a:lumMod val="75000"/>
                    <a:lumOff val="25000"/>
                  </a:prstClr>
                </a:solidFill>
                <a:latin typeface="Calibri" panose="020F0502020204030204"/>
              </a:rPr>
              <a:t>and</a:t>
            </a:r>
            <a:r>
              <a:rPr lang="nl-NL" sz="1500" dirty="0">
                <a:solidFill>
                  <a:prstClr val="black">
                    <a:lumMod val="75000"/>
                    <a:lumOff val="25000"/>
                  </a:prstClr>
                </a:solidFill>
                <a:latin typeface="Calibri" panose="020F0502020204030204"/>
              </a:rPr>
              <a:t>/or dataset.</a:t>
            </a:r>
          </a:p>
          <a:p>
            <a:pPr marL="68580" indent="-68580" defTabSz="685800">
              <a:spcBef>
                <a:spcPts val="900"/>
              </a:spcBef>
              <a:spcAft>
                <a:spcPts val="150"/>
              </a:spcAft>
              <a:buClr>
                <a:srgbClr val="4472C4"/>
              </a:buClr>
            </a:pPr>
            <a:r>
              <a:rPr lang="nl-NL" sz="1500" dirty="0" err="1">
                <a:solidFill>
                  <a:prstClr val="black">
                    <a:lumMod val="75000"/>
                    <a:lumOff val="25000"/>
                  </a:prstClr>
                </a:solidFill>
                <a:latin typeface="Calibri" panose="020F0502020204030204"/>
              </a:rPr>
              <a:t>If</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data provider or OBIS node </a:t>
            </a:r>
            <a:r>
              <a:rPr lang="nl-NL" sz="1500" dirty="0" err="1">
                <a:solidFill>
                  <a:prstClr val="black">
                    <a:lumMod val="75000"/>
                    <a:lumOff val="25000"/>
                  </a:prstClr>
                </a:solidFill>
                <a:latin typeface="Calibri" panose="020F0502020204030204"/>
              </a:rPr>
              <a:t>require</a:t>
            </a:r>
            <a:r>
              <a:rPr lang="nl-NL" sz="1500" dirty="0">
                <a:solidFill>
                  <a:prstClr val="black">
                    <a:lumMod val="75000"/>
                    <a:lumOff val="25000"/>
                  </a:prstClr>
                </a:solidFill>
                <a:latin typeface="Calibri" panose="020F0502020204030204"/>
              </a:rPr>
              <a:t> bi- or </a:t>
            </a:r>
            <a:r>
              <a:rPr lang="nl-NL" sz="1500" dirty="0" err="1">
                <a:solidFill>
                  <a:prstClr val="black">
                    <a:lumMod val="75000"/>
                    <a:lumOff val="25000"/>
                  </a:prstClr>
                </a:solidFill>
                <a:latin typeface="Calibri" panose="020F0502020204030204"/>
              </a:rPr>
              <a:t>multilingual</a:t>
            </a:r>
            <a:r>
              <a:rPr lang="nl-NL" sz="1500" dirty="0">
                <a:solidFill>
                  <a:prstClr val="black">
                    <a:lumMod val="75000"/>
                    <a:lumOff val="25000"/>
                  </a:prstClr>
                </a:solidFill>
                <a:latin typeface="Calibri" panose="020F0502020204030204"/>
              </a:rPr>
              <a:t> entries </a:t>
            </a:r>
            <a:r>
              <a:rPr lang="nl-NL" sz="1500" dirty="0" err="1">
                <a:solidFill>
                  <a:prstClr val="black">
                    <a:lumMod val="75000"/>
                    <a:lumOff val="25000"/>
                  </a:prstClr>
                </a:solidFill>
                <a:latin typeface="Calibri" panose="020F0502020204030204"/>
              </a:rPr>
              <a:t>for</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description</a:t>
            </a:r>
            <a:r>
              <a:rPr lang="nl-NL" sz="1500" dirty="0">
                <a:solidFill>
                  <a:prstClr val="black">
                    <a:lumMod val="75000"/>
                    <a:lumOff val="25000"/>
                  </a:prstClr>
                </a:solidFill>
                <a:latin typeface="Calibri" panose="020F0502020204030204"/>
              </a:rPr>
              <a:t> (e.g. </a:t>
            </a:r>
            <a:r>
              <a:rPr lang="nl-NL" sz="1500" dirty="0" err="1">
                <a:solidFill>
                  <a:prstClr val="black">
                    <a:lumMod val="75000"/>
                    <a:lumOff val="25000"/>
                  </a:prstClr>
                </a:solidFill>
                <a:latin typeface="Calibri" panose="020F0502020204030204"/>
              </a:rPr>
              <a:t>due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to</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national</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obligations</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then</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following</a:t>
            </a:r>
            <a:r>
              <a:rPr lang="nl-NL" sz="1500" dirty="0">
                <a:solidFill>
                  <a:prstClr val="black">
                    <a:lumMod val="75000"/>
                    <a:lumOff val="25000"/>
                  </a:prstClr>
                </a:solidFill>
                <a:latin typeface="Calibri" panose="020F0502020204030204"/>
              </a:rPr>
              <a:t> procedure </a:t>
            </a:r>
            <a:r>
              <a:rPr lang="nl-NL" sz="1500" dirty="0" err="1">
                <a:solidFill>
                  <a:prstClr val="black">
                    <a:lumMod val="75000"/>
                    <a:lumOff val="25000"/>
                  </a:prstClr>
                </a:solidFill>
                <a:latin typeface="Calibri" panose="020F0502020204030204"/>
              </a:rPr>
              <a:t>can</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be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followed</a:t>
            </a:r>
            <a:r>
              <a:rPr lang="nl-NL" sz="1500" dirty="0">
                <a:solidFill>
                  <a:prstClr val="black">
                    <a:lumMod val="75000"/>
                    <a:lumOff val="25000"/>
                  </a:prstClr>
                </a:solidFill>
                <a:latin typeface="Calibri" panose="020F0502020204030204"/>
              </a:rPr>
              <a:t>:</a:t>
            </a:r>
          </a:p>
          <a:p>
            <a:pPr marL="342900" indent="-342900" defTabSz="685800">
              <a:lnSpc>
                <a:spcPct val="100000"/>
              </a:lnSpc>
              <a:spcBef>
                <a:spcPts val="900"/>
              </a:spcBef>
              <a:spcAft>
                <a:spcPts val="150"/>
              </a:spcAft>
              <a:buClr>
                <a:srgbClr val="4472C4"/>
              </a:buClr>
              <a:buFont typeface="+mj-lt"/>
              <a:buAutoNum type="arabicPeriod"/>
            </a:pPr>
            <a:r>
              <a:rPr lang="nl-NL" sz="1500" dirty="0" err="1">
                <a:solidFill>
                  <a:prstClr val="black">
                    <a:lumMod val="75000"/>
                    <a:lumOff val="25000"/>
                  </a:prstClr>
                </a:solidFill>
                <a:latin typeface="Calibri" panose="020F0502020204030204"/>
              </a:rPr>
              <a:t>Indicate</a:t>
            </a:r>
            <a:r>
              <a:rPr lang="nl-NL" sz="1500" dirty="0">
                <a:solidFill>
                  <a:prstClr val="black">
                    <a:lumMod val="75000"/>
                    <a:lumOff val="25000"/>
                  </a:prstClr>
                </a:solidFill>
                <a:latin typeface="Calibri" panose="020F0502020204030204"/>
              </a:rPr>
              <a:t> English as metadata </a:t>
            </a:r>
            <a:r>
              <a:rPr lang="nl-NL" sz="1500" dirty="0" err="1">
                <a:solidFill>
                  <a:prstClr val="black">
                    <a:lumMod val="75000"/>
                    <a:lumOff val="25000"/>
                  </a:prstClr>
                </a:solidFill>
                <a:latin typeface="Calibri" panose="020F0502020204030204"/>
              </a:rPr>
              <a:t>language</a:t>
            </a:r>
            <a:endParaRPr lang="nl-NL" sz="1500" dirty="0">
              <a:solidFill>
                <a:prstClr val="black">
                  <a:lumMod val="75000"/>
                  <a:lumOff val="25000"/>
                </a:prstClr>
              </a:solidFill>
              <a:latin typeface="Calibri" panose="020F0502020204030204"/>
            </a:endParaRPr>
          </a:p>
          <a:p>
            <a:pPr marL="342900" indent="-342900" defTabSz="685800">
              <a:lnSpc>
                <a:spcPct val="100000"/>
              </a:lnSpc>
              <a:spcBef>
                <a:spcPts val="900"/>
              </a:spcBef>
              <a:spcAft>
                <a:spcPts val="150"/>
              </a:spcAft>
              <a:buClr>
                <a:srgbClr val="4472C4"/>
              </a:buClr>
              <a:buFont typeface="+mj-lt"/>
              <a:buAutoNum type="arabicPeriod"/>
            </a:pPr>
            <a:r>
              <a:rPr lang="nl-NL" sz="1500" dirty="0">
                <a:solidFill>
                  <a:prstClr val="black">
                    <a:lumMod val="75000"/>
                    <a:lumOff val="25000"/>
                  </a:prstClr>
                </a:solidFill>
                <a:latin typeface="Calibri" panose="020F0502020204030204"/>
              </a:rPr>
              <a:t>Enter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English </a:t>
            </a:r>
            <a:r>
              <a:rPr lang="nl-NL" sz="1500" dirty="0" err="1">
                <a:solidFill>
                  <a:prstClr val="black">
                    <a:lumMod val="75000"/>
                    <a:lumOff val="25000"/>
                  </a:prstClr>
                </a:solidFill>
                <a:latin typeface="Calibri" panose="020F0502020204030204"/>
              </a:rPr>
              <a:t>description</a:t>
            </a:r>
            <a:r>
              <a:rPr lang="nl-NL" sz="1500" dirty="0">
                <a:solidFill>
                  <a:prstClr val="black">
                    <a:lumMod val="75000"/>
                    <a:lumOff val="25000"/>
                  </a:prstClr>
                </a:solidFill>
                <a:latin typeface="Calibri" panose="020F0502020204030204"/>
              </a:rPr>
              <a:t> first</a:t>
            </a:r>
          </a:p>
          <a:p>
            <a:pPr marL="342900" indent="-342900" defTabSz="685800">
              <a:lnSpc>
                <a:spcPct val="100000"/>
              </a:lnSpc>
              <a:spcBef>
                <a:spcPts val="900"/>
              </a:spcBef>
              <a:spcAft>
                <a:spcPts val="150"/>
              </a:spcAft>
              <a:buClr>
                <a:srgbClr val="4472C4"/>
              </a:buClr>
              <a:buFont typeface="+mj-lt"/>
              <a:buAutoNum type="arabicPeriod"/>
            </a:pPr>
            <a:r>
              <a:rPr lang="nl-NL" sz="1500" dirty="0">
                <a:solidFill>
                  <a:prstClr val="black">
                    <a:lumMod val="75000"/>
                    <a:lumOff val="25000"/>
                  </a:prstClr>
                </a:solidFill>
                <a:latin typeface="Calibri" panose="020F0502020204030204"/>
              </a:rPr>
              <a:t>Type a slash (/)</a:t>
            </a:r>
          </a:p>
          <a:p>
            <a:pPr marL="342900" indent="-342900" defTabSz="685800">
              <a:lnSpc>
                <a:spcPct val="100000"/>
              </a:lnSpc>
              <a:spcBef>
                <a:spcPts val="900"/>
              </a:spcBef>
              <a:spcAft>
                <a:spcPts val="150"/>
              </a:spcAft>
              <a:buClr>
                <a:srgbClr val="4472C4"/>
              </a:buClr>
              <a:buFont typeface="+mj-lt"/>
              <a:buAutoNum type="arabicPeriod"/>
            </a:pPr>
            <a:r>
              <a:rPr lang="nl-NL" sz="1500" dirty="0">
                <a:solidFill>
                  <a:prstClr val="black">
                    <a:lumMod val="75000"/>
                    <a:lumOff val="25000"/>
                  </a:prstClr>
                </a:solidFill>
                <a:latin typeface="Calibri" panose="020F0502020204030204"/>
              </a:rPr>
              <a:t>Enter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description</a:t>
            </a:r>
            <a:r>
              <a:rPr lang="nl-NL" sz="1500" dirty="0">
                <a:solidFill>
                  <a:prstClr val="black">
                    <a:lumMod val="75000"/>
                    <a:lumOff val="25000"/>
                  </a:prstClr>
                </a:solidFill>
                <a:latin typeface="Calibri" panose="020F0502020204030204"/>
              </a:rPr>
              <a:t> in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second </a:t>
            </a:r>
            <a:r>
              <a:rPr lang="nl-NL" sz="1500" dirty="0" err="1">
                <a:solidFill>
                  <a:prstClr val="black">
                    <a:lumMod val="75000"/>
                    <a:lumOff val="25000"/>
                  </a:prstClr>
                </a:solidFill>
                <a:latin typeface="Calibri" panose="020F0502020204030204"/>
              </a:rPr>
              <a:t>language</a:t>
            </a:r>
            <a:endParaRPr lang="nl-NL" sz="1500" dirty="0">
              <a:solidFill>
                <a:prstClr val="black">
                  <a:lumMod val="75000"/>
                  <a:lumOff val="25000"/>
                </a:prstClr>
              </a:solidFill>
              <a:latin typeface="Calibri" panose="020F0502020204030204"/>
            </a:endParaRPr>
          </a:p>
          <a:p>
            <a:pPr marL="68580" indent="-68580" defTabSz="685800">
              <a:spcBef>
                <a:spcPts val="900"/>
              </a:spcBef>
              <a:spcAft>
                <a:spcPts val="150"/>
              </a:spcAft>
              <a:buClr>
                <a:srgbClr val="4472C4"/>
              </a:buClr>
              <a:buNone/>
            </a:pPr>
            <a:endParaRPr lang="nl-NL" sz="1500" b="1"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233980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standards</a:t>
            </a:r>
          </a:p>
        </p:txBody>
      </p:sp>
      <p:sp>
        <p:nvSpPr>
          <p:cNvPr id="10" name="Content Placeholder 2"/>
          <p:cNvSpPr txBox="1">
            <a:spLocks/>
          </p:cNvSpPr>
          <p:nvPr/>
        </p:nvSpPr>
        <p:spPr>
          <a:xfrm>
            <a:off x="2406968" y="2237423"/>
            <a:ext cx="7483793" cy="32144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8580" indent="-68580" defTabSz="685800">
              <a:spcBef>
                <a:spcPts val="900"/>
              </a:spcBef>
              <a:spcAft>
                <a:spcPts val="150"/>
              </a:spcAft>
              <a:buClr>
                <a:srgbClr val="4472C4"/>
              </a:buClr>
              <a:buNone/>
            </a:pPr>
            <a:r>
              <a:rPr lang="nl-NL" sz="1500" b="1" dirty="0">
                <a:solidFill>
                  <a:prstClr val="black">
                    <a:lumMod val="75000"/>
                    <a:lumOff val="25000"/>
                  </a:prstClr>
                </a:solidFill>
                <a:latin typeface="Calibri" panose="020F0502020204030204"/>
              </a:rPr>
              <a:t>Contact</a:t>
            </a:r>
          </a:p>
          <a:p>
            <a:pPr marL="68580" indent="-68580" defTabSz="685800">
              <a:spcBef>
                <a:spcPts val="900"/>
              </a:spcBef>
              <a:spcAft>
                <a:spcPts val="150"/>
              </a:spcAft>
              <a:buClr>
                <a:srgbClr val="4472C4"/>
              </a:buClr>
              <a:buNone/>
            </a:pPr>
            <a:r>
              <a:rPr lang="nl-NL" sz="1500" dirty="0">
                <a:solidFill>
                  <a:prstClr val="black">
                    <a:lumMod val="75000"/>
                    <a:lumOff val="25000"/>
                  </a:prstClr>
                </a:solidFill>
                <a:latin typeface="Calibri" panose="020F0502020204030204"/>
              </a:rPr>
              <a:t>Publisher (</a:t>
            </a:r>
            <a:r>
              <a:rPr lang="nl-NL" sz="1500" dirty="0" err="1">
                <a:solidFill>
                  <a:prstClr val="black">
                    <a:lumMod val="75000"/>
                    <a:lumOff val="25000"/>
                  </a:prstClr>
                </a:solidFill>
                <a:latin typeface="Calibri" panose="020F0502020204030204"/>
              </a:rPr>
              <a:t>institution</a:t>
            </a:r>
            <a:r>
              <a:rPr lang="nl-NL" sz="1500" dirty="0">
                <a:solidFill>
                  <a:prstClr val="black">
                    <a:lumMod val="75000"/>
                    <a:lumOff val="25000"/>
                  </a:prstClr>
                </a:solidFill>
                <a:latin typeface="Calibri" panose="020F0502020204030204"/>
              </a:rPr>
              <a:t>)</a:t>
            </a:r>
          </a:p>
          <a:p>
            <a:pPr marL="68580" indent="-68580" defTabSz="685800">
              <a:spcBef>
                <a:spcPts val="900"/>
              </a:spcBef>
              <a:spcAft>
                <a:spcPts val="150"/>
              </a:spcAft>
              <a:buClr>
                <a:srgbClr val="4472C4"/>
              </a:buClr>
              <a:buNone/>
            </a:pPr>
            <a:r>
              <a:rPr lang="nl-NL" sz="1500" dirty="0">
                <a:solidFill>
                  <a:prstClr val="black">
                    <a:lumMod val="75000"/>
                    <a:lumOff val="25000"/>
                  </a:prstClr>
                </a:solidFill>
                <a:latin typeface="Calibri" panose="020F0502020204030204"/>
              </a:rPr>
              <a:t>Contact (person + </a:t>
            </a:r>
            <a:r>
              <a:rPr lang="nl-NL" sz="1500" dirty="0" err="1">
                <a:solidFill>
                  <a:prstClr val="black">
                    <a:lumMod val="75000"/>
                    <a:lumOff val="25000"/>
                  </a:prstClr>
                </a:solidFill>
                <a:latin typeface="Calibri" panose="020F0502020204030204"/>
              </a:rPr>
              <a:t>institution</a:t>
            </a:r>
            <a:r>
              <a:rPr lang="nl-NL" sz="1500" dirty="0">
                <a:solidFill>
                  <a:prstClr val="black">
                    <a:lumMod val="75000"/>
                    <a:lumOff val="25000"/>
                  </a:prstClr>
                </a:solidFill>
                <a:latin typeface="Calibri" panose="020F0502020204030204"/>
              </a:rPr>
              <a:t>)</a:t>
            </a:r>
          </a:p>
          <a:p>
            <a:pPr marL="68580" indent="-68580" defTabSz="685800">
              <a:spcBef>
                <a:spcPts val="900"/>
              </a:spcBef>
              <a:spcAft>
                <a:spcPts val="150"/>
              </a:spcAft>
              <a:buClr>
                <a:srgbClr val="4472C4"/>
              </a:buClr>
              <a:buNone/>
            </a:pPr>
            <a:r>
              <a:rPr lang="nl-NL" sz="1500" dirty="0" err="1">
                <a:solidFill>
                  <a:prstClr val="black">
                    <a:lumMod val="75000"/>
                    <a:lumOff val="25000"/>
                  </a:prstClr>
                </a:solidFill>
                <a:latin typeface="Calibri" panose="020F0502020204030204"/>
              </a:rPr>
              <a:t>Creator</a:t>
            </a:r>
            <a:r>
              <a:rPr lang="nl-NL" sz="1500" dirty="0">
                <a:solidFill>
                  <a:prstClr val="black">
                    <a:lumMod val="75000"/>
                    <a:lumOff val="25000"/>
                  </a:prstClr>
                </a:solidFill>
                <a:latin typeface="Calibri" panose="020F0502020204030204"/>
              </a:rPr>
              <a:t> (person + </a:t>
            </a:r>
            <a:r>
              <a:rPr lang="nl-NL" sz="1500" dirty="0" err="1">
                <a:solidFill>
                  <a:prstClr val="black">
                    <a:lumMod val="75000"/>
                    <a:lumOff val="25000"/>
                  </a:prstClr>
                </a:solidFill>
                <a:latin typeface="Calibri" panose="020F0502020204030204"/>
              </a:rPr>
              <a:t>institution</a:t>
            </a:r>
            <a:r>
              <a:rPr lang="nl-NL" sz="1500" dirty="0">
                <a:solidFill>
                  <a:prstClr val="black">
                    <a:lumMod val="75000"/>
                    <a:lumOff val="25000"/>
                  </a:prstClr>
                </a:solidFill>
                <a:latin typeface="Calibri" panose="020F0502020204030204"/>
              </a:rPr>
              <a:t>)</a:t>
            </a:r>
          </a:p>
          <a:p>
            <a:pPr marL="68580" indent="-68580" defTabSz="685800">
              <a:spcBef>
                <a:spcPts val="900"/>
              </a:spcBef>
              <a:spcAft>
                <a:spcPts val="150"/>
              </a:spcAft>
              <a:buClr>
                <a:srgbClr val="4472C4"/>
              </a:buClr>
              <a:buNone/>
            </a:pPr>
            <a:r>
              <a:rPr lang="nl-NL" sz="1500" dirty="0" err="1">
                <a:solidFill>
                  <a:prstClr val="black">
                    <a:lumMod val="75000"/>
                    <a:lumOff val="25000"/>
                  </a:prstClr>
                </a:solidFill>
                <a:latin typeface="Calibri" panose="020F0502020204030204"/>
              </a:rPr>
              <a:t>Associate</a:t>
            </a:r>
            <a:r>
              <a:rPr lang="nl-NL" sz="1500" dirty="0">
                <a:solidFill>
                  <a:prstClr val="black">
                    <a:lumMod val="75000"/>
                    <a:lumOff val="25000"/>
                  </a:prstClr>
                </a:solidFill>
                <a:latin typeface="Calibri" panose="020F0502020204030204"/>
              </a:rPr>
              <a:t> party (person + </a:t>
            </a:r>
            <a:r>
              <a:rPr lang="nl-NL" sz="1500" dirty="0" err="1">
                <a:solidFill>
                  <a:prstClr val="black">
                    <a:lumMod val="75000"/>
                    <a:lumOff val="25000"/>
                  </a:prstClr>
                </a:solidFill>
                <a:latin typeface="Calibri" panose="020F0502020204030204"/>
              </a:rPr>
              <a:t>institution</a:t>
            </a:r>
            <a:r>
              <a:rPr lang="nl-NL" sz="1500" dirty="0">
                <a:solidFill>
                  <a:prstClr val="black">
                    <a:lumMod val="75000"/>
                    <a:lumOff val="25000"/>
                  </a:prstClr>
                </a:solidFill>
                <a:latin typeface="Calibri" panose="020F0502020204030204"/>
              </a:rPr>
              <a:t>)</a:t>
            </a:r>
          </a:p>
          <a:p>
            <a:pPr marL="288036" lvl="1" indent="-137160" defTabSz="685800">
              <a:spcBef>
                <a:spcPts val="150"/>
              </a:spcBef>
              <a:spcAft>
                <a:spcPts val="300"/>
              </a:spcAft>
              <a:buClr>
                <a:srgbClr val="4472C4"/>
              </a:buClr>
            </a:pPr>
            <a:r>
              <a:rPr lang="nl-NL" sz="1350" dirty="0" err="1">
                <a:solidFill>
                  <a:prstClr val="black">
                    <a:lumMod val="75000"/>
                    <a:lumOff val="25000"/>
                  </a:prstClr>
                </a:solidFill>
                <a:latin typeface="Calibri" panose="020F0502020204030204"/>
              </a:rPr>
              <a:t>Originator</a:t>
            </a: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r>
              <a:rPr lang="nl-NL" sz="1350" dirty="0">
                <a:solidFill>
                  <a:prstClr val="black">
                    <a:lumMod val="75000"/>
                    <a:lumOff val="25000"/>
                  </a:prstClr>
                </a:solidFill>
                <a:latin typeface="Calibri" panose="020F0502020204030204"/>
              </a:rPr>
              <a:t>Content provider</a:t>
            </a:r>
          </a:p>
          <a:p>
            <a:pPr marL="288036" lvl="1" indent="-137160" defTabSz="685800">
              <a:spcBef>
                <a:spcPts val="150"/>
              </a:spcBef>
              <a:spcAft>
                <a:spcPts val="300"/>
              </a:spcAft>
              <a:buClr>
                <a:srgbClr val="4472C4"/>
              </a:buClr>
            </a:pPr>
            <a:r>
              <a:rPr lang="nl-NL" sz="1350" dirty="0" err="1">
                <a:solidFill>
                  <a:prstClr val="black">
                    <a:lumMod val="75000"/>
                    <a:lumOff val="25000"/>
                  </a:prstClr>
                </a:solidFill>
                <a:latin typeface="Calibri" panose="020F0502020204030204"/>
              </a:rPr>
              <a:t>Principle</a:t>
            </a:r>
            <a:r>
              <a:rPr lang="nl-NL" sz="1350" dirty="0">
                <a:solidFill>
                  <a:prstClr val="black">
                    <a:lumMod val="75000"/>
                    <a:lumOff val="25000"/>
                  </a:prstClr>
                </a:solidFill>
                <a:latin typeface="Calibri" panose="020F0502020204030204"/>
              </a:rPr>
              <a:t> investigator</a:t>
            </a:r>
          </a:p>
          <a:p>
            <a:pPr marL="288036" lvl="1" indent="-137160" defTabSz="685800">
              <a:spcBef>
                <a:spcPts val="150"/>
              </a:spcBef>
              <a:spcAft>
                <a:spcPts val="300"/>
              </a:spcAft>
              <a:buClr>
                <a:srgbClr val="4472C4"/>
              </a:buClr>
            </a:pPr>
            <a:r>
              <a:rPr lang="nl-NL" sz="1350" dirty="0" err="1">
                <a:solidFill>
                  <a:prstClr val="black">
                    <a:lumMod val="75000"/>
                    <a:lumOff val="25000"/>
                  </a:prstClr>
                </a:solidFill>
                <a:latin typeface="Calibri" panose="020F0502020204030204"/>
              </a:rPr>
              <a:t>Custodian</a:t>
            </a:r>
            <a:r>
              <a:rPr lang="nl-NL" sz="1350" dirty="0">
                <a:solidFill>
                  <a:prstClr val="black">
                    <a:lumMod val="75000"/>
                    <a:lumOff val="25000"/>
                  </a:prstClr>
                </a:solidFill>
                <a:latin typeface="Calibri" panose="020F0502020204030204"/>
              </a:rPr>
              <a:t> steward</a:t>
            </a:r>
          </a:p>
          <a:p>
            <a:pPr marL="288036" lvl="1" indent="-137160" defTabSz="685800">
              <a:spcBef>
                <a:spcPts val="150"/>
              </a:spcBef>
              <a:spcAft>
                <a:spcPts val="300"/>
              </a:spcAft>
              <a:buClr>
                <a:srgbClr val="4472C4"/>
              </a:buClr>
            </a:pPr>
            <a:r>
              <a:rPr lang="nl-NL" sz="1350" dirty="0" err="1">
                <a:solidFill>
                  <a:prstClr val="black">
                    <a:lumMod val="75000"/>
                    <a:lumOff val="25000"/>
                  </a:prstClr>
                </a:solidFill>
                <a:latin typeface="Calibri" panose="020F0502020204030204"/>
              </a:rPr>
              <a:t>Owner</a:t>
            </a: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r>
              <a:rPr lang="nl-NL" sz="1350" dirty="0">
                <a:solidFill>
                  <a:prstClr val="black">
                    <a:lumMod val="75000"/>
                    <a:lumOff val="25000"/>
                  </a:prstClr>
                </a:solidFill>
                <a:latin typeface="Calibri" panose="020F0502020204030204"/>
              </a:rPr>
              <a:t>Point of contact</a:t>
            </a:r>
          </a:p>
          <a:p>
            <a:pPr marL="288036" lvl="1" indent="-137160" defTabSz="685800">
              <a:spcBef>
                <a:spcPts val="150"/>
              </a:spcBef>
              <a:spcAft>
                <a:spcPts val="300"/>
              </a:spcAft>
              <a:buClr>
                <a:srgbClr val="4472C4"/>
              </a:buClr>
            </a:pPr>
            <a:r>
              <a:rPr lang="nl-NL" sz="1350" dirty="0">
                <a:solidFill>
                  <a:prstClr val="black">
                    <a:lumMod val="75000"/>
                    <a:lumOff val="25000"/>
                  </a:prstClr>
                </a:solidFill>
                <a:latin typeface="Calibri" panose="020F0502020204030204"/>
              </a:rPr>
              <a:t>..</a:t>
            </a: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251917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standards</a:t>
            </a:r>
          </a:p>
        </p:txBody>
      </p:sp>
      <p:sp>
        <p:nvSpPr>
          <p:cNvPr id="10" name="Content Placeholder 2"/>
          <p:cNvSpPr txBox="1">
            <a:spLocks/>
          </p:cNvSpPr>
          <p:nvPr/>
        </p:nvSpPr>
        <p:spPr>
          <a:xfrm>
            <a:off x="2406968" y="2237423"/>
            <a:ext cx="7483793" cy="32144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8580" indent="-68580" defTabSz="685800">
              <a:spcBef>
                <a:spcPts val="900"/>
              </a:spcBef>
              <a:spcAft>
                <a:spcPts val="150"/>
              </a:spcAft>
              <a:buClr>
                <a:srgbClr val="4472C4"/>
              </a:buClr>
              <a:buNone/>
            </a:pPr>
            <a:r>
              <a:rPr lang="nl-NL" sz="1500" b="1" dirty="0" err="1">
                <a:solidFill>
                  <a:prstClr val="black">
                    <a:lumMod val="75000"/>
                    <a:lumOff val="25000"/>
                  </a:prstClr>
                </a:solidFill>
                <a:latin typeface="Calibri" panose="020F0502020204030204"/>
              </a:rPr>
              <a:t>Citation</a:t>
            </a:r>
            <a:endParaRPr lang="nl-NL" sz="1500" b="1" dirty="0">
              <a:solidFill>
                <a:prstClr val="black">
                  <a:lumMod val="75000"/>
                  <a:lumOff val="25000"/>
                </a:prstClr>
              </a:solidFill>
              <a:latin typeface="Calibri" panose="020F0502020204030204"/>
            </a:endParaRPr>
          </a:p>
          <a:p>
            <a:pPr marL="68580" indent="-68580" defTabSz="685800">
              <a:spcBef>
                <a:spcPts val="900"/>
              </a:spcBef>
              <a:spcAft>
                <a:spcPts val="150"/>
              </a:spcAft>
              <a:buClr>
                <a:srgbClr val="4472C4"/>
              </a:buClr>
            </a:pPr>
            <a:r>
              <a:rPr lang="nl-NL" sz="1500" dirty="0" err="1">
                <a:solidFill>
                  <a:prstClr val="black">
                    <a:lumMod val="75000"/>
                    <a:lumOff val="25000"/>
                  </a:prstClr>
                </a:solidFill>
                <a:latin typeface="Calibri" panose="020F0502020204030204"/>
              </a:rPr>
              <a:t>Comparable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to</a:t>
            </a:r>
            <a:r>
              <a:rPr lang="nl-NL" sz="1500" dirty="0">
                <a:solidFill>
                  <a:prstClr val="black">
                    <a:lumMod val="75000"/>
                    <a:lumOff val="25000"/>
                  </a:prstClr>
                </a:solidFill>
                <a:latin typeface="Calibri" panose="020F0502020204030204"/>
              </a:rPr>
              <a:t> a </a:t>
            </a:r>
            <a:r>
              <a:rPr lang="nl-NL" sz="1500" dirty="0" err="1">
                <a:solidFill>
                  <a:prstClr val="black">
                    <a:lumMod val="75000"/>
                    <a:lumOff val="25000"/>
                  </a:prstClr>
                </a:solidFill>
                <a:latin typeface="Calibri" panose="020F0502020204030204"/>
              </a:rPr>
              <a:t>publication</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reference</a:t>
            </a:r>
            <a:endParaRPr lang="nl-NL" sz="1500" dirty="0">
              <a:solidFill>
                <a:prstClr val="black">
                  <a:lumMod val="75000"/>
                  <a:lumOff val="25000"/>
                </a:prstClr>
              </a:solidFill>
              <a:latin typeface="Calibri" panose="020F0502020204030204"/>
            </a:endParaRPr>
          </a:p>
          <a:p>
            <a:pPr marL="68580" indent="-68580" defTabSz="685800">
              <a:spcBef>
                <a:spcPts val="900"/>
              </a:spcBef>
              <a:spcAft>
                <a:spcPts val="150"/>
              </a:spcAft>
              <a:buClr>
                <a:srgbClr val="4472C4"/>
              </a:buClr>
            </a:pPr>
            <a:r>
              <a:rPr lang="nl-NL" sz="1500" dirty="0" err="1">
                <a:solidFill>
                  <a:prstClr val="black">
                    <a:lumMod val="75000"/>
                    <a:lumOff val="25000"/>
                  </a:prstClr>
                </a:solidFill>
                <a:latin typeface="Calibri" panose="020F0502020204030204"/>
              </a:rPr>
              <a:t>Should</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contain</a:t>
            </a:r>
            <a:r>
              <a:rPr lang="nl-NL" sz="1500" dirty="0">
                <a:solidFill>
                  <a:prstClr val="black">
                    <a:lumMod val="75000"/>
                    <a:lumOff val="25000"/>
                  </a:prstClr>
                </a:solidFill>
                <a:latin typeface="Calibri" panose="020F0502020204030204"/>
              </a:rPr>
              <a:t>:</a:t>
            </a:r>
          </a:p>
          <a:p>
            <a:pPr marL="288036" lvl="1" indent="-137160" defTabSz="685800">
              <a:spcBef>
                <a:spcPts val="150"/>
              </a:spcBef>
              <a:spcAft>
                <a:spcPts val="300"/>
              </a:spcAft>
              <a:buClr>
                <a:srgbClr val="4472C4"/>
              </a:buClr>
            </a:pPr>
            <a:r>
              <a:rPr lang="nl-NL" sz="1350" dirty="0" err="1">
                <a:solidFill>
                  <a:prstClr val="black">
                    <a:lumMod val="75000"/>
                    <a:lumOff val="25000"/>
                  </a:prstClr>
                </a:solidFill>
                <a:latin typeface="Calibri" panose="020F0502020204030204"/>
              </a:rPr>
              <a:t>Authors</a:t>
            </a:r>
            <a:r>
              <a:rPr lang="nl-NL" sz="1350" dirty="0">
                <a:solidFill>
                  <a:prstClr val="black">
                    <a:lumMod val="75000"/>
                    <a:lumOff val="25000"/>
                  </a:prstClr>
                </a:solidFill>
                <a:latin typeface="Calibri" panose="020F0502020204030204"/>
              </a:rPr>
              <a:t> (e.g. data collectors, </a:t>
            </a:r>
            <a:r>
              <a:rPr lang="nl-NL" sz="1350" dirty="0" err="1">
                <a:solidFill>
                  <a:prstClr val="black">
                    <a:lumMod val="75000"/>
                    <a:lumOff val="25000"/>
                  </a:prstClr>
                </a:solidFill>
                <a:latin typeface="Calibri" panose="020F0502020204030204"/>
              </a:rPr>
              <a:t>responsible</a:t>
            </a:r>
            <a:r>
              <a:rPr lang="nl-NL" sz="1350" dirty="0">
                <a:solidFill>
                  <a:prstClr val="black">
                    <a:lumMod val="75000"/>
                    <a:lumOff val="25000"/>
                  </a:prstClr>
                </a:solidFill>
                <a:latin typeface="Calibri" panose="020F0502020204030204"/>
              </a:rPr>
              <a:t> </a:t>
            </a:r>
            <a:r>
              <a:rPr lang="nl-NL" sz="1350" dirty="0" err="1">
                <a:solidFill>
                  <a:prstClr val="black">
                    <a:lumMod val="75000"/>
                    <a:lumOff val="25000"/>
                  </a:prstClr>
                </a:solidFill>
                <a:latin typeface="Calibri" panose="020F0502020204030204"/>
              </a:rPr>
              <a:t>researchers</a:t>
            </a:r>
            <a:r>
              <a:rPr lang="nl-NL" sz="1350" dirty="0">
                <a:solidFill>
                  <a:prstClr val="black">
                    <a:lumMod val="75000"/>
                    <a:lumOff val="25000"/>
                  </a:prstClr>
                </a:solidFill>
                <a:latin typeface="Calibri" panose="020F0502020204030204"/>
              </a:rPr>
              <a:t>, data managers, …)</a:t>
            </a:r>
          </a:p>
          <a:p>
            <a:pPr marL="288036" lvl="1" indent="-137160" defTabSz="685800">
              <a:spcBef>
                <a:spcPts val="150"/>
              </a:spcBef>
              <a:spcAft>
                <a:spcPts val="300"/>
              </a:spcAft>
              <a:buClr>
                <a:srgbClr val="4472C4"/>
              </a:buClr>
            </a:pPr>
            <a:r>
              <a:rPr lang="nl-NL" sz="1350" dirty="0" err="1">
                <a:solidFill>
                  <a:prstClr val="black">
                    <a:lumMod val="75000"/>
                    <a:lumOff val="25000"/>
                  </a:prstClr>
                </a:solidFill>
                <a:latin typeface="Calibri" panose="020F0502020204030204"/>
              </a:rPr>
              <a:t>Publication</a:t>
            </a:r>
            <a:r>
              <a:rPr lang="nl-NL" sz="1350" dirty="0">
                <a:solidFill>
                  <a:prstClr val="black">
                    <a:lumMod val="75000"/>
                    <a:lumOff val="25000"/>
                  </a:prstClr>
                </a:solidFill>
                <a:latin typeface="Calibri" panose="020F0502020204030204"/>
              </a:rPr>
              <a:t> </a:t>
            </a:r>
            <a:r>
              <a:rPr lang="nl-NL" sz="1350" dirty="0" err="1">
                <a:solidFill>
                  <a:prstClr val="black">
                    <a:lumMod val="75000"/>
                    <a:lumOff val="25000"/>
                  </a:prstClr>
                </a:solidFill>
                <a:latin typeface="Calibri" panose="020F0502020204030204"/>
              </a:rPr>
              <a:t>year</a:t>
            </a: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r>
              <a:rPr lang="nl-NL" sz="1350" dirty="0">
                <a:solidFill>
                  <a:prstClr val="black">
                    <a:lumMod val="75000"/>
                    <a:lumOff val="25000"/>
                  </a:prstClr>
                </a:solidFill>
                <a:latin typeface="Calibri" panose="020F0502020204030204"/>
              </a:rPr>
              <a:t>Dataset </a:t>
            </a:r>
            <a:r>
              <a:rPr lang="nl-NL" sz="1350" dirty="0" err="1">
                <a:solidFill>
                  <a:prstClr val="black">
                    <a:lumMod val="75000"/>
                    <a:lumOff val="25000"/>
                  </a:prstClr>
                </a:solidFill>
                <a:latin typeface="Calibri" panose="020F0502020204030204"/>
              </a:rPr>
              <a:t>title</a:t>
            </a: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r>
              <a:rPr lang="nl-NL" sz="1350" dirty="0">
                <a:solidFill>
                  <a:prstClr val="black">
                    <a:lumMod val="75000"/>
                    <a:lumOff val="25000"/>
                  </a:prstClr>
                </a:solidFill>
                <a:latin typeface="Calibri" panose="020F0502020204030204"/>
              </a:rPr>
              <a:t>Name of </a:t>
            </a:r>
            <a:r>
              <a:rPr lang="nl-NL" sz="1350" dirty="0" err="1">
                <a:solidFill>
                  <a:prstClr val="black">
                    <a:lumMod val="75000"/>
                    <a:lumOff val="25000"/>
                  </a:prstClr>
                </a:solidFill>
                <a:latin typeface="Calibri" panose="020F0502020204030204"/>
              </a:rPr>
              <a:t>the</a:t>
            </a:r>
            <a:r>
              <a:rPr lang="nl-NL" sz="1350" dirty="0">
                <a:solidFill>
                  <a:prstClr val="black">
                    <a:lumMod val="75000"/>
                    <a:lumOff val="25000"/>
                  </a:prstClr>
                </a:solidFill>
                <a:latin typeface="Calibri" panose="020F0502020204030204"/>
              </a:rPr>
              <a:t> </a:t>
            </a:r>
            <a:r>
              <a:rPr lang="nl-NL" sz="1350" dirty="0" err="1">
                <a:solidFill>
                  <a:prstClr val="black">
                    <a:lumMod val="75000"/>
                    <a:lumOff val="25000"/>
                  </a:prstClr>
                </a:solidFill>
                <a:latin typeface="Calibri" panose="020F0502020204030204"/>
              </a:rPr>
              <a:t>organizations</a:t>
            </a:r>
            <a:r>
              <a:rPr lang="nl-NL" sz="1350" dirty="0">
                <a:solidFill>
                  <a:prstClr val="black">
                    <a:lumMod val="75000"/>
                    <a:lumOff val="25000"/>
                  </a:prstClr>
                </a:solidFill>
                <a:latin typeface="Calibri" panose="020F0502020204030204"/>
              </a:rPr>
              <a:t> </a:t>
            </a:r>
            <a:r>
              <a:rPr lang="nl-NL" sz="1350" dirty="0" err="1">
                <a:solidFill>
                  <a:prstClr val="black">
                    <a:lumMod val="75000"/>
                    <a:lumOff val="25000"/>
                  </a:prstClr>
                </a:solidFill>
                <a:latin typeface="Calibri" panose="020F0502020204030204"/>
              </a:rPr>
              <a:t>involved</a:t>
            </a:r>
            <a:r>
              <a:rPr lang="nl-NL" sz="1350" dirty="0">
                <a:solidFill>
                  <a:prstClr val="black">
                    <a:lumMod val="75000"/>
                    <a:lumOff val="25000"/>
                  </a:prstClr>
                </a:solidFill>
                <a:latin typeface="Calibri" panose="020F0502020204030204"/>
              </a:rPr>
              <a:t> </a:t>
            </a:r>
            <a:r>
              <a:rPr lang="nl-NL" sz="1350" dirty="0" err="1">
                <a:solidFill>
                  <a:prstClr val="black">
                    <a:lumMod val="75000"/>
                    <a:lumOff val="25000"/>
                  </a:prstClr>
                </a:solidFill>
                <a:latin typeface="Calibri" panose="020F0502020204030204"/>
              </a:rPr>
              <a:t>when</a:t>
            </a:r>
            <a:r>
              <a:rPr lang="nl-NL" sz="1350" dirty="0">
                <a:solidFill>
                  <a:prstClr val="black">
                    <a:lumMod val="75000"/>
                    <a:lumOff val="25000"/>
                  </a:prstClr>
                </a:solidFill>
                <a:latin typeface="Calibri" panose="020F0502020204030204"/>
              </a:rPr>
              <a:t> different </a:t>
            </a:r>
            <a:r>
              <a:rPr lang="nl-NL" sz="1350" dirty="0" err="1">
                <a:solidFill>
                  <a:prstClr val="black">
                    <a:lumMod val="75000"/>
                    <a:lumOff val="25000"/>
                  </a:prstClr>
                </a:solidFill>
                <a:latin typeface="Calibri" panose="020F0502020204030204"/>
              </a:rPr>
              <a:t>from</a:t>
            </a:r>
            <a:r>
              <a:rPr lang="nl-NL" sz="1350" dirty="0">
                <a:solidFill>
                  <a:prstClr val="black">
                    <a:lumMod val="75000"/>
                    <a:lumOff val="25000"/>
                  </a:prstClr>
                </a:solidFill>
                <a:latin typeface="Calibri" panose="020F0502020204030204"/>
              </a:rPr>
              <a:t> </a:t>
            </a:r>
            <a:r>
              <a:rPr lang="nl-NL" sz="1350" dirty="0" err="1">
                <a:solidFill>
                  <a:prstClr val="black">
                    <a:lumMod val="75000"/>
                    <a:lumOff val="25000"/>
                  </a:prstClr>
                </a:solidFill>
                <a:latin typeface="Calibri" panose="020F0502020204030204"/>
              </a:rPr>
              <a:t>publisher</a:t>
            </a: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r>
              <a:rPr lang="nl-NL" sz="1350" dirty="0">
                <a:solidFill>
                  <a:prstClr val="black">
                    <a:lumMod val="75000"/>
                    <a:lumOff val="25000"/>
                  </a:prstClr>
                </a:solidFill>
                <a:latin typeface="Calibri" panose="020F0502020204030204"/>
              </a:rPr>
              <a:t>Publisher (</a:t>
            </a:r>
            <a:r>
              <a:rPr lang="nl-NL" sz="1350" dirty="0" err="1">
                <a:solidFill>
                  <a:prstClr val="black">
                    <a:lumMod val="75000"/>
                    <a:lumOff val="25000"/>
                  </a:prstClr>
                </a:solidFill>
                <a:latin typeface="Calibri" panose="020F0502020204030204"/>
              </a:rPr>
              <a:t>can</a:t>
            </a:r>
            <a:r>
              <a:rPr lang="nl-NL" sz="1350" dirty="0">
                <a:solidFill>
                  <a:prstClr val="black">
                    <a:lumMod val="75000"/>
                    <a:lumOff val="25000"/>
                  </a:prstClr>
                </a:solidFill>
                <a:latin typeface="Calibri" panose="020F0502020204030204"/>
              </a:rPr>
              <a:t> </a:t>
            </a:r>
            <a:r>
              <a:rPr lang="nl-NL" sz="1350" dirty="0" err="1">
                <a:solidFill>
                  <a:prstClr val="black">
                    <a:lumMod val="75000"/>
                    <a:lumOff val="25000"/>
                  </a:prstClr>
                </a:solidFill>
                <a:latin typeface="Calibri" panose="020F0502020204030204"/>
              </a:rPr>
              <a:t>be</a:t>
            </a:r>
            <a:r>
              <a:rPr lang="nl-NL" sz="1350" dirty="0">
                <a:solidFill>
                  <a:prstClr val="black">
                    <a:lumMod val="75000"/>
                    <a:lumOff val="25000"/>
                  </a:prstClr>
                </a:solidFill>
                <a:latin typeface="Calibri" panose="020F0502020204030204"/>
              </a:rPr>
              <a:t> </a:t>
            </a:r>
            <a:r>
              <a:rPr lang="nl-NL" sz="1350" dirty="0" err="1">
                <a:solidFill>
                  <a:prstClr val="black">
                    <a:lumMod val="75000"/>
                    <a:lumOff val="25000"/>
                  </a:prstClr>
                </a:solidFill>
                <a:latin typeface="Calibri" panose="020F0502020204030204"/>
              </a:rPr>
              <a:t>the</a:t>
            </a:r>
            <a:r>
              <a:rPr lang="nl-NL" sz="1350" dirty="0">
                <a:solidFill>
                  <a:prstClr val="black">
                    <a:lumMod val="75000"/>
                    <a:lumOff val="25000"/>
                  </a:prstClr>
                </a:solidFill>
                <a:latin typeface="Calibri" panose="020F0502020204030204"/>
              </a:rPr>
              <a:t> OBIS node)</a:t>
            </a:r>
          </a:p>
          <a:p>
            <a:pPr marL="288036" lvl="1" indent="-137160" defTabSz="685800">
              <a:spcBef>
                <a:spcPts val="150"/>
              </a:spcBef>
              <a:spcAft>
                <a:spcPts val="300"/>
              </a:spcAft>
              <a:buClr>
                <a:srgbClr val="4472C4"/>
              </a:buClr>
            </a:pPr>
            <a:r>
              <a:rPr lang="nl-NL" sz="1350" dirty="0">
                <a:solidFill>
                  <a:prstClr val="black">
                    <a:lumMod val="75000"/>
                    <a:lumOff val="25000"/>
                  </a:prstClr>
                </a:solidFill>
                <a:latin typeface="Calibri" panose="020F0502020204030204"/>
              </a:rPr>
              <a:t>Dataset type (e.g. </a:t>
            </a:r>
            <a:r>
              <a:rPr lang="nl-NL" sz="1350" dirty="0" err="1">
                <a:solidFill>
                  <a:prstClr val="black">
                    <a:lumMod val="75000"/>
                    <a:lumOff val="25000"/>
                  </a:prstClr>
                </a:solidFill>
                <a:latin typeface="Calibri" panose="020F0502020204030204"/>
              </a:rPr>
              <a:t>occurrence</a:t>
            </a:r>
            <a:r>
              <a:rPr lang="nl-NL" sz="1350" dirty="0">
                <a:solidFill>
                  <a:prstClr val="black">
                    <a:lumMod val="75000"/>
                    <a:lumOff val="25000"/>
                  </a:prstClr>
                </a:solidFill>
                <a:latin typeface="Calibri" panose="020F0502020204030204"/>
              </a:rPr>
              <a:t>, sampling event)</a:t>
            </a:r>
          </a:p>
          <a:p>
            <a:pPr marL="288036" lvl="1" indent="-137160" defTabSz="685800">
              <a:spcBef>
                <a:spcPts val="150"/>
              </a:spcBef>
              <a:spcAft>
                <a:spcPts val="300"/>
              </a:spcAft>
              <a:buClr>
                <a:srgbClr val="4472C4"/>
              </a:buClr>
            </a:pPr>
            <a:r>
              <a:rPr lang="nl-NL" sz="1350" dirty="0">
                <a:solidFill>
                  <a:prstClr val="black">
                    <a:lumMod val="75000"/>
                    <a:lumOff val="25000"/>
                  </a:prstClr>
                </a:solidFill>
                <a:latin typeface="Calibri" panose="020F0502020204030204"/>
              </a:rPr>
              <a:t>Version </a:t>
            </a:r>
            <a:r>
              <a:rPr lang="nl-NL" sz="1350" dirty="0" err="1">
                <a:solidFill>
                  <a:prstClr val="black">
                    <a:lumMod val="75000"/>
                    <a:lumOff val="25000"/>
                  </a:prstClr>
                </a:solidFill>
                <a:latin typeface="Calibri" panose="020F0502020204030204"/>
              </a:rPr>
              <a:t>number</a:t>
            </a: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r>
              <a:rPr lang="nl-NL" sz="1350" dirty="0">
                <a:solidFill>
                  <a:prstClr val="black">
                    <a:lumMod val="75000"/>
                    <a:lumOff val="25000"/>
                  </a:prstClr>
                </a:solidFill>
                <a:latin typeface="Calibri" panose="020F0502020204030204"/>
              </a:rPr>
              <a:t>IPT dataset </a:t>
            </a:r>
            <a:r>
              <a:rPr lang="nl-NL" sz="1350" dirty="0" err="1">
                <a:solidFill>
                  <a:prstClr val="black">
                    <a:lumMod val="75000"/>
                    <a:lumOff val="25000"/>
                  </a:prstClr>
                </a:solidFill>
                <a:latin typeface="Calibri" panose="020F0502020204030204"/>
              </a:rPr>
              <a:t>url</a:t>
            </a: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a:p>
            <a:pPr marL="68580" indent="-68580" defTabSz="685800">
              <a:spcBef>
                <a:spcPts val="900"/>
              </a:spcBef>
              <a:spcAft>
                <a:spcPts val="150"/>
              </a:spcAft>
              <a:buClr>
                <a:srgbClr val="4472C4"/>
              </a:buClr>
            </a:pPr>
            <a:r>
              <a:rPr lang="nl-NL" sz="1500" dirty="0" err="1">
                <a:solidFill>
                  <a:prstClr val="black">
                    <a:lumMod val="75000"/>
                    <a:lumOff val="25000"/>
                  </a:prstClr>
                </a:solidFill>
                <a:latin typeface="Calibri" panose="020F0502020204030204"/>
              </a:rPr>
              <a:t>Note</a:t>
            </a:r>
            <a:r>
              <a:rPr lang="nl-NL" sz="1500" dirty="0">
                <a:solidFill>
                  <a:prstClr val="black">
                    <a:lumMod val="75000"/>
                    <a:lumOff val="25000"/>
                  </a:prstClr>
                </a:solidFill>
                <a:latin typeface="Calibri" panose="020F0502020204030204"/>
              </a:rPr>
              <a:t>: IPT has </a:t>
            </a:r>
            <a:r>
              <a:rPr lang="nl-NL" sz="1500" dirty="0" err="1">
                <a:solidFill>
                  <a:prstClr val="black">
                    <a:lumMod val="75000"/>
                    <a:lumOff val="25000"/>
                  </a:prstClr>
                </a:solidFill>
                <a:latin typeface="Calibri" panose="020F0502020204030204"/>
              </a:rPr>
              <a:t>an</a:t>
            </a:r>
            <a:r>
              <a:rPr lang="nl-NL" sz="1500" dirty="0">
                <a:solidFill>
                  <a:prstClr val="black">
                    <a:lumMod val="75000"/>
                    <a:lumOff val="25000"/>
                  </a:prstClr>
                </a:solidFill>
                <a:latin typeface="Calibri" panose="020F0502020204030204"/>
              </a:rPr>
              <a:t> option </a:t>
            </a:r>
            <a:r>
              <a:rPr lang="nl-NL" sz="1500" dirty="0" err="1">
                <a:solidFill>
                  <a:prstClr val="black">
                    <a:lumMod val="75000"/>
                    <a:lumOff val="25000"/>
                  </a:prstClr>
                </a:solidFill>
                <a:latin typeface="Calibri" panose="020F0502020204030204"/>
              </a:rPr>
              <a:t>to</a:t>
            </a:r>
            <a:r>
              <a:rPr lang="nl-NL" sz="1500" dirty="0">
                <a:solidFill>
                  <a:prstClr val="black">
                    <a:lumMod val="75000"/>
                    <a:lumOff val="25000"/>
                  </a:prstClr>
                </a:solidFill>
                <a:latin typeface="Calibri" panose="020F0502020204030204"/>
              </a:rPr>
              <a:t> auto-</a:t>
            </a:r>
            <a:r>
              <a:rPr lang="nl-NL" sz="1500" dirty="0" err="1">
                <a:solidFill>
                  <a:prstClr val="black">
                    <a:lumMod val="75000"/>
                    <a:lumOff val="25000"/>
                  </a:prstClr>
                </a:solidFill>
                <a:latin typeface="Calibri" panose="020F0502020204030204"/>
              </a:rPr>
              <a:t>generate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citation</a:t>
            </a:r>
            <a:r>
              <a:rPr lang="nl-NL" sz="1500" dirty="0">
                <a:solidFill>
                  <a:prstClr val="black">
                    <a:lumMod val="75000"/>
                    <a:lumOff val="25000"/>
                  </a:prstClr>
                </a:solidFill>
                <a:latin typeface="Calibri" panose="020F0502020204030204"/>
              </a:rPr>
              <a:t> </a:t>
            </a:r>
            <a:r>
              <a:rPr lang="nl-NL" sz="1500" dirty="0" err="1">
                <a:solidFill>
                  <a:prstClr val="black">
                    <a:lumMod val="75000"/>
                    <a:lumOff val="25000"/>
                  </a:prstClr>
                </a:solidFill>
                <a:latin typeface="Calibri" panose="020F0502020204030204"/>
              </a:rPr>
              <a:t>based</a:t>
            </a:r>
            <a:r>
              <a:rPr lang="nl-NL" sz="1500" dirty="0">
                <a:solidFill>
                  <a:prstClr val="black">
                    <a:lumMod val="75000"/>
                    <a:lumOff val="25000"/>
                  </a:prstClr>
                </a:solidFill>
                <a:latin typeface="Calibri" panose="020F0502020204030204"/>
              </a:rPr>
              <a:t> on </a:t>
            </a:r>
            <a:r>
              <a:rPr lang="nl-NL" sz="1500" dirty="0" err="1">
                <a:solidFill>
                  <a:prstClr val="black">
                    <a:lumMod val="75000"/>
                    <a:lumOff val="25000"/>
                  </a:prstClr>
                </a:solidFill>
                <a:latin typeface="Calibri" panose="020F0502020204030204"/>
              </a:rPr>
              <a:t>the</a:t>
            </a:r>
            <a:r>
              <a:rPr lang="nl-NL" sz="1500" dirty="0">
                <a:solidFill>
                  <a:prstClr val="black">
                    <a:lumMod val="75000"/>
                    <a:lumOff val="25000"/>
                  </a:prstClr>
                </a:solidFill>
                <a:latin typeface="Calibri" panose="020F0502020204030204"/>
              </a:rPr>
              <a:t> metadata.</a:t>
            </a:r>
          </a:p>
          <a:p>
            <a:pPr marL="288036" lvl="1" indent="-137160" defTabSz="685800">
              <a:spcBef>
                <a:spcPts val="150"/>
              </a:spcBef>
              <a:spcAft>
                <a:spcPts val="300"/>
              </a:spcAft>
              <a:buClr>
                <a:srgbClr val="4472C4"/>
              </a:buClr>
            </a:pPr>
            <a:endParaRPr lang="nl-NL" sz="1350" dirty="0">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280236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Metadata standards</a:t>
            </a:r>
          </a:p>
        </p:txBody>
      </p:sp>
      <p:sp>
        <p:nvSpPr>
          <p:cNvPr id="10" name="Content Placeholder 2"/>
          <p:cNvSpPr txBox="1">
            <a:spLocks/>
          </p:cNvSpPr>
          <p:nvPr/>
        </p:nvSpPr>
        <p:spPr>
          <a:xfrm>
            <a:off x="2291240" y="2734866"/>
            <a:ext cx="7483793" cy="321445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50876" lvl="1" indent="0" defTabSz="685800">
              <a:spcBef>
                <a:spcPts val="150"/>
              </a:spcBef>
              <a:spcAft>
                <a:spcPts val="300"/>
              </a:spcAft>
              <a:buClr>
                <a:srgbClr val="4472C4"/>
              </a:buClr>
              <a:buNone/>
            </a:pPr>
            <a:r>
              <a:rPr lang="nl-NL" b="1" dirty="0">
                <a:solidFill>
                  <a:prstClr val="black">
                    <a:lumMod val="75000"/>
                    <a:lumOff val="25000"/>
                  </a:prstClr>
                </a:solidFill>
                <a:latin typeface="Calibri" panose="020F0502020204030204"/>
              </a:rPr>
              <a:t>Data paper</a:t>
            </a:r>
          </a:p>
          <a:p>
            <a:pPr marL="150876" lvl="1" indent="0" defTabSz="685800">
              <a:spcBef>
                <a:spcPts val="150"/>
              </a:spcBef>
              <a:spcAft>
                <a:spcPts val="300"/>
              </a:spcAft>
              <a:buClr>
                <a:srgbClr val="4472C4"/>
              </a:buClr>
              <a:buNone/>
            </a:pPr>
            <a:endParaRPr lang="nl-NL" dirty="0">
              <a:solidFill>
                <a:prstClr val="black">
                  <a:lumMod val="75000"/>
                  <a:lumOff val="25000"/>
                </a:prstClr>
              </a:solidFill>
              <a:latin typeface="Calibri" panose="020F0502020204030204"/>
            </a:endParaRPr>
          </a:p>
          <a:p>
            <a:pPr marL="150876" lvl="1" indent="0" defTabSz="685800">
              <a:spcBef>
                <a:spcPts val="150"/>
              </a:spcBef>
              <a:spcAft>
                <a:spcPts val="300"/>
              </a:spcAft>
              <a:buClr>
                <a:srgbClr val="4472C4"/>
              </a:buClr>
              <a:buNone/>
            </a:pPr>
            <a:r>
              <a:rPr lang="nl-NL" dirty="0" err="1">
                <a:solidFill>
                  <a:prstClr val="black">
                    <a:lumMod val="75000"/>
                    <a:lumOff val="25000"/>
                  </a:prstClr>
                </a:solidFill>
                <a:latin typeface="Calibri" panose="020F0502020204030204"/>
              </a:rPr>
              <a:t>Fill</a:t>
            </a:r>
            <a:r>
              <a:rPr lang="nl-NL" dirty="0">
                <a:solidFill>
                  <a:prstClr val="black">
                    <a:lumMod val="75000"/>
                    <a:lumOff val="25000"/>
                  </a:prstClr>
                </a:solidFill>
                <a:latin typeface="Calibri" panose="020F0502020204030204"/>
              </a:rPr>
              <a:t> in as </a:t>
            </a:r>
            <a:r>
              <a:rPr lang="nl-NL" dirty="0" err="1">
                <a:solidFill>
                  <a:prstClr val="black">
                    <a:lumMod val="75000"/>
                    <a:lumOff val="25000"/>
                  </a:prstClr>
                </a:solidFill>
                <a:latin typeface="Calibri" panose="020F0502020204030204"/>
              </a:rPr>
              <a:t>much</a:t>
            </a:r>
            <a:r>
              <a:rPr lang="nl-NL" dirty="0">
                <a:solidFill>
                  <a:prstClr val="black">
                    <a:lumMod val="75000"/>
                    <a:lumOff val="25000"/>
                  </a:prstClr>
                </a:solidFill>
                <a:latin typeface="Calibri" panose="020F0502020204030204"/>
              </a:rPr>
              <a:t> metadata as </a:t>
            </a:r>
            <a:r>
              <a:rPr lang="nl-NL" dirty="0" err="1">
                <a:solidFill>
                  <a:prstClr val="black">
                    <a:lumMod val="75000"/>
                    <a:lumOff val="25000"/>
                  </a:prstClr>
                </a:solidFill>
                <a:latin typeface="Calibri" panose="020F0502020204030204"/>
              </a:rPr>
              <a:t>possible</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and</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publish</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your</a:t>
            </a:r>
            <a:r>
              <a:rPr lang="nl-NL" dirty="0">
                <a:solidFill>
                  <a:prstClr val="black">
                    <a:lumMod val="75000"/>
                    <a:lumOff val="25000"/>
                  </a:prstClr>
                </a:solidFill>
                <a:latin typeface="Calibri" panose="020F0502020204030204"/>
              </a:rPr>
              <a:t> metadata as a data paper e.g. in a </a:t>
            </a:r>
            <a:r>
              <a:rPr lang="nl-NL" dirty="0" err="1">
                <a:solidFill>
                  <a:prstClr val="black">
                    <a:lumMod val="75000"/>
                    <a:lumOff val="25000"/>
                  </a:prstClr>
                </a:solidFill>
                <a:latin typeface="Calibri" panose="020F0502020204030204"/>
              </a:rPr>
              <a:t>Pensoft</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journal</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by</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importing</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the</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eml.xml</a:t>
            </a:r>
            <a:r>
              <a:rPr lang="nl-NL" dirty="0">
                <a:solidFill>
                  <a:prstClr val="black">
                    <a:lumMod val="75000"/>
                    <a:lumOff val="25000"/>
                  </a:prstClr>
                </a:solidFill>
                <a:latin typeface="Calibri" panose="020F0502020204030204"/>
              </a:rPr>
              <a:t> file </a:t>
            </a:r>
            <a:r>
              <a:rPr lang="nl-NL" dirty="0" err="1">
                <a:solidFill>
                  <a:prstClr val="black">
                    <a:lumMod val="75000"/>
                    <a:lumOff val="25000"/>
                  </a:prstClr>
                </a:solidFill>
                <a:latin typeface="Calibri" panose="020F0502020204030204"/>
              </a:rPr>
              <a:t>into</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their</a:t>
            </a:r>
            <a:r>
              <a:rPr lang="nl-NL" dirty="0">
                <a:solidFill>
                  <a:prstClr val="black">
                    <a:lumMod val="75000"/>
                    <a:lumOff val="25000"/>
                  </a:prstClr>
                </a:solidFill>
                <a:latin typeface="Calibri" panose="020F0502020204030204"/>
              </a:rPr>
              <a:t> </a:t>
            </a:r>
            <a:r>
              <a:rPr lang="nl-NL" dirty="0" err="1">
                <a:solidFill>
                  <a:prstClr val="black">
                    <a:lumMod val="75000"/>
                    <a:lumOff val="25000"/>
                  </a:prstClr>
                </a:solidFill>
                <a:latin typeface="Calibri" panose="020F0502020204030204"/>
              </a:rPr>
              <a:t>arpha</a:t>
            </a:r>
            <a:r>
              <a:rPr lang="nl-NL" dirty="0">
                <a:solidFill>
                  <a:prstClr val="black">
                    <a:lumMod val="75000"/>
                    <a:lumOff val="25000"/>
                  </a:prstClr>
                </a:solidFill>
                <a:latin typeface="Calibri" panose="020F0502020204030204"/>
              </a:rPr>
              <a:t> tool. </a:t>
            </a:r>
          </a:p>
          <a:p>
            <a:pPr marL="150876" lvl="1" indent="0" defTabSz="685800">
              <a:spcBef>
                <a:spcPts val="150"/>
              </a:spcBef>
              <a:spcAft>
                <a:spcPts val="300"/>
              </a:spcAft>
              <a:buClr>
                <a:srgbClr val="4472C4"/>
              </a:buClr>
              <a:buNone/>
            </a:pPr>
            <a:endParaRPr lang="nl-NL" dirty="0">
              <a:solidFill>
                <a:prstClr val="black">
                  <a:lumMod val="75000"/>
                  <a:lumOff val="25000"/>
                </a:prstClr>
              </a:solidFill>
              <a:latin typeface="Calibri" panose="020F0502020204030204"/>
            </a:endParaRPr>
          </a:p>
          <a:p>
            <a:pPr marL="150876" lvl="1" indent="0" defTabSz="685800">
              <a:spcBef>
                <a:spcPts val="150"/>
              </a:spcBef>
              <a:spcAft>
                <a:spcPts val="300"/>
              </a:spcAft>
              <a:buClr>
                <a:srgbClr val="4472C4"/>
              </a:buClr>
              <a:buNone/>
            </a:pPr>
            <a:r>
              <a:rPr lang="nl-NL" dirty="0" err="1">
                <a:solidFill>
                  <a:prstClr val="black">
                    <a:lumMod val="75000"/>
                    <a:lumOff val="25000"/>
                  </a:prstClr>
                </a:solidFill>
                <a:latin typeface="Calibri" panose="020F0502020204030204"/>
              </a:rPr>
              <a:t>Instructions</a:t>
            </a:r>
            <a:r>
              <a:rPr lang="nl-NL" dirty="0">
                <a:solidFill>
                  <a:prstClr val="black">
                    <a:lumMod val="75000"/>
                    <a:lumOff val="25000"/>
                  </a:prstClr>
                </a:solidFill>
                <a:latin typeface="Calibri" panose="020F0502020204030204"/>
              </a:rPr>
              <a:t>: </a:t>
            </a:r>
            <a:r>
              <a:rPr lang="nl-NL" dirty="0">
                <a:solidFill>
                  <a:prstClr val="black">
                    <a:lumMod val="75000"/>
                    <a:lumOff val="25000"/>
                  </a:prstClr>
                </a:solidFill>
                <a:latin typeface="Calibri" panose="020F0502020204030204"/>
                <a:hlinkClick r:id="rId3"/>
              </a:rPr>
              <a:t>https://arpha.pensoft.net/tips/From-GBIF-IPT-metadata-EML</a:t>
            </a:r>
            <a:r>
              <a:rPr lang="nl-NL" dirty="0">
                <a:solidFill>
                  <a:prstClr val="black">
                    <a:lumMod val="75000"/>
                    <a:lumOff val="25000"/>
                  </a:prstClr>
                </a:solidFill>
                <a:latin typeface="Calibri" panose="020F0502020204030204"/>
              </a:rPr>
              <a:t> </a:t>
            </a:r>
          </a:p>
        </p:txBody>
      </p:sp>
    </p:spTree>
    <p:extLst>
      <p:ext uri="{BB962C8B-B14F-4D97-AF65-F5344CB8AC3E}">
        <p14:creationId xmlns:p14="http://schemas.microsoft.com/office/powerpoint/2010/main" val="1407263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1171</Words>
  <Application>Microsoft Office PowerPoint</Application>
  <PresentationFormat>Widescreen</PresentationFormat>
  <Paragraphs>105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.AppleSystemUIFont</vt:lpstr>
      <vt:lpstr>Arial</vt:lpstr>
      <vt:lpstr>Calibri</vt:lpstr>
      <vt:lpstr>Calibri Light</vt:lpstr>
      <vt:lpstr>Office Theme</vt:lpstr>
      <vt:lpstr>OBIS metadata standards </vt:lpstr>
      <vt:lpstr>Metadata standards</vt:lpstr>
      <vt:lpstr>Metadata standards</vt:lpstr>
      <vt:lpstr>Metadata standards</vt:lpstr>
      <vt:lpstr>Metadata standards</vt:lpstr>
      <vt:lpstr>Metadata standards</vt:lpstr>
      <vt:lpstr>Metadata standards</vt:lpstr>
      <vt:lpstr>Metadata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OBIS metadata standards </dc:title>
  <dc:creator>Jonathan Pye</dc:creator>
  <cp:lastModifiedBy>Jonathan Pye</cp:lastModifiedBy>
  <cp:revision>1</cp:revision>
  <dcterms:created xsi:type="dcterms:W3CDTF">2021-02-05T16:03:05Z</dcterms:created>
  <dcterms:modified xsi:type="dcterms:W3CDTF">2021-02-05T16:03:34Z</dcterms:modified>
</cp:coreProperties>
</file>