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0"/>
  </p:notesMasterIdLst>
  <p:sldIdLst>
    <p:sldId id="274" r:id="rId2"/>
    <p:sldId id="275" r:id="rId3"/>
    <p:sldId id="276" r:id="rId4"/>
    <p:sldId id="277" r:id="rId5"/>
    <p:sldId id="278" r:id="rId6"/>
    <p:sldId id="279" r:id="rId7"/>
    <p:sldId id="280" r:id="rId8"/>
    <p:sldId id="281"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Montserra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CCAC56-B731-4D4C-9E43-DC0323D2DF90}">
  <a:tblStyle styleId="{FBCCAC56-B731-4D4C-9E43-DC0323D2DF9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DF4E8"/>
          </a:solidFill>
        </a:fill>
      </a:tcStyle>
    </a:wholeTbl>
    <a:band1H>
      <a:tcTxStyle/>
      <a:tcStyle>
        <a:tcBdr/>
        <a:fill>
          <a:solidFill>
            <a:srgbClr val="DAE9CE"/>
          </a:solidFill>
        </a:fill>
      </a:tcStyle>
    </a:band1H>
    <a:band2H>
      <a:tcTxStyle/>
      <a:tcStyle>
        <a:tcBdr/>
      </a:tcStyle>
    </a:band2H>
    <a:band1V>
      <a:tcTxStyle/>
      <a:tcStyle>
        <a:tcBdr/>
        <a:fill>
          <a:solidFill>
            <a:srgbClr val="DAE9CE"/>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 styleId="{8622E880-09F7-4256-AF0F-A318D1B736D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065" autoAdjust="0"/>
  </p:normalViewPr>
  <p:slideViewPr>
    <p:cSldViewPr snapToGrid="0">
      <p:cViewPr>
        <p:scale>
          <a:sx n="47" d="100"/>
          <a:sy n="47" d="100"/>
        </p:scale>
        <p:origin x="1834" y="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c9ce2894b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g7c9ce2894b_0_187: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7c9ce2894b_0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7c9ce2894b_0_192: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c9ce2894b_0_1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g7c9ce2894b_0_198: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7c9ce2894b_0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g7c9ce2894b_0_204: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c9ce2894b_0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g7c9ce2894b_0_210: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c9ce2894b_0_215:notes"/>
          <p:cNvSpPr txBox="1">
            <a:spLocks noGrp="1"/>
          </p:cNvSpPr>
          <p:nvPr>
            <p:ph type="body" idx="1"/>
          </p:nvPr>
        </p:nvSpPr>
        <p:spPr>
          <a:xfrm>
            <a:off x="685800" y="4400549"/>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7c9ce2894b_0_2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6dc0368d6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6dc0368d64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A hypothetical example, this image shows the complexity that is possible when linking events, occurrences and measurements or facts.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6db6f7e4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6db6f7e44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A hypothetical example, this image shows the complexity that is possible when linking events, occurrences and measurements or facts.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dpi="0" rotWithShape="1">
          <a:blip r:embed="rId2">
            <a:alphaModFix/>
          </a:blip>
          <a:srcRect/>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dpi="0" rotWithShape="1">
          <a:blip r:embed="rId2">
            <a:alphaModFix/>
          </a:blip>
          <a:srcRect/>
          <a:stretch>
            <a:fillRect/>
          </a:stretch>
        </a:blip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dpi="0" rotWithShape="1">
          <a:blip r:embed="rId2">
            <a:alphaModFix/>
          </a:blip>
          <a:srcRect/>
          <a:stretch>
            <a:fillRect/>
          </a:stretch>
        </a:blipFill>
        <a:effectLst/>
      </p:bgPr>
    </p:bg>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dpi="0" rotWithShape="1">
          <a:blip r:embed="rId2">
            <a:alphaModFix/>
          </a:blip>
          <a:srcRect/>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dpi="0" rotWithShape="1">
          <a:blip r:embed="rId2">
            <a:alphaModFix/>
          </a:blip>
          <a:srcRect/>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dpi="0" rotWithShape="1">
          <a:blip r:embed="rId2">
            <a:alphaModFix/>
          </a:blip>
          <a:srcRect/>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dpi="0" rotWithShape="1">
          <a:blip r:embed="rId2">
            <a:alphaModFix/>
          </a:blip>
          <a:srcRect/>
          <a:stretch>
            <a:fillRect/>
          </a:stretch>
        </a:blip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dpi="0" rotWithShape="1">
          <a:blip r:embed="rId2">
            <a:alphaModFix/>
          </a:blip>
          <a:srcRect/>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dpi="0" rotWithShape="1">
          <a:blip r:embed="rId2">
            <a:alphaModFix/>
          </a:blip>
          <a:srcRect/>
          <a:stretch>
            <a:fillRect/>
          </a:stretch>
        </a:blipFill>
        <a:effectLst/>
      </p:bgPr>
    </p:bg>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dpi="0" rotWithShape="1">
          <a:blip r:embed="rId2">
            <a:alphaModFix/>
          </a:blip>
          <a:srcRect/>
          <a:stretch>
            <a:fillRect/>
          </a:stretch>
        </a:blipFill>
        <a:effectLst/>
      </p:bgPr>
    </p:bg>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dpi="0" rotWithShape="1">
          <a:blip r:embed="rId2">
            <a:alphaModFix/>
          </a:blip>
          <a:srcRect/>
          <a:stretch>
            <a:fillRect/>
          </a:stretch>
        </a:blipFill>
        <a:effectLst/>
      </p:bgPr>
    </p:bg>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dpi="0" rotWithShape="1">
          <a:blip r:embed="rId2">
            <a:alphaModFix/>
          </a:blip>
          <a:srcRect/>
          <a:stretch>
            <a:fillRect/>
          </a:stretch>
        </a:blip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4">
            <a:alphaModFix/>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doi.org/10.3897/BDJ.5.e10989"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2"/>
          <p:cNvSpPr txBox="1"/>
          <p:nvPr/>
        </p:nvSpPr>
        <p:spPr>
          <a:xfrm>
            <a:off x="423857" y="919263"/>
            <a:ext cx="7334100" cy="3808800"/>
          </a:xfrm>
          <a:prstGeom prst="rect">
            <a:avLst/>
          </a:prstGeom>
          <a:noFill/>
          <a:ln>
            <a:noFill/>
          </a:ln>
        </p:spPr>
        <p:txBody>
          <a:bodyPr spcFirstLastPara="1" wrap="square" lIns="91425" tIns="45700" rIns="91425" bIns="45700" anchor="t" anchorCtr="0">
            <a:noAutofit/>
          </a:bodyPr>
          <a:lstStyle/>
          <a:p>
            <a:pPr marL="457200" marR="0" lvl="0" indent="0" algn="l" rtl="0">
              <a:lnSpc>
                <a:spcPct val="150000"/>
              </a:lnSpc>
              <a:spcBef>
                <a:spcPts val="0"/>
              </a:spcBef>
              <a:spcAft>
                <a:spcPts val="0"/>
              </a:spcAft>
              <a:buNone/>
            </a:pPr>
            <a:r>
              <a:rPr lang="en" dirty="0">
                <a:solidFill>
                  <a:schemeClr val="dk1"/>
                </a:solidFill>
              </a:rPr>
              <a:t>Terms</a:t>
            </a:r>
            <a:endParaRPr dirty="0"/>
          </a:p>
          <a:p>
            <a:pPr marL="457200" marR="0" lvl="0" indent="-317500" algn="l" rtl="0">
              <a:lnSpc>
                <a:spcPct val="150000"/>
              </a:lnSpc>
              <a:spcBef>
                <a:spcPts val="0"/>
              </a:spcBef>
              <a:spcAft>
                <a:spcPts val="0"/>
              </a:spcAft>
              <a:buClr>
                <a:schemeClr val="dk1"/>
              </a:buClr>
              <a:buSzPts val="1400"/>
              <a:buChar char="●"/>
            </a:pPr>
            <a:r>
              <a:rPr lang="en" i="0" u="none" strike="noStrike" cap="none" dirty="0">
                <a:solidFill>
                  <a:schemeClr val="dk1"/>
                </a:solidFill>
              </a:rPr>
              <a:t>institutionCode</a:t>
            </a:r>
            <a:endParaRPr i="0" u="none" strike="noStrike" cap="none" dirty="0">
              <a:solidFill>
                <a:schemeClr val="dk1"/>
              </a:solidFill>
            </a:endParaRPr>
          </a:p>
          <a:p>
            <a:pPr marL="914400" marR="0" lvl="1" indent="-317500" algn="l" rtl="0">
              <a:lnSpc>
                <a:spcPct val="150000"/>
              </a:lnSpc>
              <a:spcBef>
                <a:spcPts val="0"/>
              </a:spcBef>
              <a:spcAft>
                <a:spcPts val="0"/>
              </a:spcAft>
              <a:buClr>
                <a:schemeClr val="dk1"/>
              </a:buClr>
              <a:buSzPts val="1400"/>
              <a:buChar char="○"/>
            </a:pPr>
            <a:r>
              <a:rPr lang="en" i="0" u="none" strike="noStrike" cap="none" dirty="0">
                <a:solidFill>
                  <a:schemeClr val="dk1"/>
                </a:solidFill>
              </a:rPr>
              <a:t>institution who has custody over the collection or dataset</a:t>
            </a:r>
            <a:endParaRPr dirty="0"/>
          </a:p>
          <a:p>
            <a:pPr marL="457200" marR="0" lvl="0" indent="-317500" algn="l" rtl="0">
              <a:lnSpc>
                <a:spcPct val="150000"/>
              </a:lnSpc>
              <a:spcBef>
                <a:spcPts val="0"/>
              </a:spcBef>
              <a:spcAft>
                <a:spcPts val="0"/>
              </a:spcAft>
              <a:buClr>
                <a:schemeClr val="dk1"/>
              </a:buClr>
              <a:buSzPts val="1400"/>
              <a:buChar char="●"/>
            </a:pPr>
            <a:r>
              <a:rPr lang="en" i="0" u="none" strike="noStrike" cap="none" dirty="0">
                <a:solidFill>
                  <a:schemeClr val="dk1"/>
                </a:solidFill>
              </a:rPr>
              <a:t>collectionCode</a:t>
            </a:r>
            <a:endParaRPr i="0" u="none" strike="noStrike" cap="none" dirty="0">
              <a:solidFill>
                <a:schemeClr val="dk1"/>
              </a:solidFill>
            </a:endParaRPr>
          </a:p>
          <a:p>
            <a:pPr marL="914400" marR="0" lvl="1" indent="-317500" algn="l" rtl="0">
              <a:lnSpc>
                <a:spcPct val="150000"/>
              </a:lnSpc>
              <a:spcBef>
                <a:spcPts val="0"/>
              </a:spcBef>
              <a:spcAft>
                <a:spcPts val="0"/>
              </a:spcAft>
              <a:buClr>
                <a:schemeClr val="dk1"/>
              </a:buClr>
              <a:buSzPts val="1400"/>
              <a:buChar char="○"/>
            </a:pPr>
            <a:r>
              <a:rPr lang="en" i="0" u="none" strike="noStrike" cap="none" dirty="0">
                <a:solidFill>
                  <a:schemeClr val="dk1"/>
                </a:solidFill>
              </a:rPr>
              <a:t>identifier for the collection or dataset (same for all records)</a:t>
            </a:r>
            <a:endParaRPr dirty="0"/>
          </a:p>
          <a:p>
            <a:pPr marL="457200" marR="0" lvl="0" indent="-317500" algn="l" rtl="0">
              <a:lnSpc>
                <a:spcPct val="150000"/>
              </a:lnSpc>
              <a:spcBef>
                <a:spcPts val="0"/>
              </a:spcBef>
              <a:spcAft>
                <a:spcPts val="0"/>
              </a:spcAft>
              <a:buClr>
                <a:schemeClr val="dk1"/>
              </a:buClr>
              <a:buSzPts val="1400"/>
              <a:buChar char="●"/>
            </a:pPr>
            <a:r>
              <a:rPr lang="en" i="0" u="none" strike="noStrike" cap="none" dirty="0">
                <a:solidFill>
                  <a:schemeClr val="dk1"/>
                </a:solidFill>
              </a:rPr>
              <a:t>catalogNumber</a:t>
            </a:r>
            <a:endParaRPr i="0" u="none" strike="noStrike" cap="none" dirty="0">
              <a:solidFill>
                <a:schemeClr val="dk1"/>
              </a:solidFill>
            </a:endParaRPr>
          </a:p>
          <a:p>
            <a:pPr marL="914400" marR="0" lvl="1" indent="-317500" algn="l" rtl="0">
              <a:lnSpc>
                <a:spcPct val="150000"/>
              </a:lnSpc>
              <a:spcBef>
                <a:spcPts val="0"/>
              </a:spcBef>
              <a:spcAft>
                <a:spcPts val="0"/>
              </a:spcAft>
              <a:buClr>
                <a:schemeClr val="dk1"/>
              </a:buClr>
              <a:buSzPts val="1400"/>
              <a:buChar char="○"/>
            </a:pPr>
            <a:r>
              <a:rPr lang="en" i="0" u="none" strike="noStrike" cap="none" dirty="0">
                <a:solidFill>
                  <a:schemeClr val="dk1"/>
                </a:solidFill>
              </a:rPr>
              <a:t>unique key within the dataset</a:t>
            </a:r>
            <a:endParaRPr dirty="0"/>
          </a:p>
          <a:p>
            <a:pPr marL="457200" marR="0" lvl="0" indent="-317500" algn="l" rtl="0">
              <a:lnSpc>
                <a:spcPct val="150000"/>
              </a:lnSpc>
              <a:spcBef>
                <a:spcPts val="0"/>
              </a:spcBef>
              <a:spcAft>
                <a:spcPts val="0"/>
              </a:spcAft>
              <a:buClr>
                <a:schemeClr val="dk1"/>
              </a:buClr>
              <a:buSzPts val="1400"/>
              <a:buChar char="●"/>
            </a:pPr>
            <a:r>
              <a:rPr lang="en" i="0" u="none" strike="noStrike" cap="none" dirty="0">
                <a:solidFill>
                  <a:schemeClr val="dk1"/>
                </a:solidFill>
              </a:rPr>
              <a:t>occurrenceID</a:t>
            </a:r>
            <a:endParaRPr i="0" u="none" strike="noStrike" cap="none" dirty="0">
              <a:solidFill>
                <a:schemeClr val="dk1"/>
              </a:solidFill>
            </a:endParaRPr>
          </a:p>
          <a:p>
            <a:pPr marL="914400" marR="0" lvl="1" indent="-317500" algn="l" rtl="0">
              <a:lnSpc>
                <a:spcPct val="150000"/>
              </a:lnSpc>
              <a:spcBef>
                <a:spcPts val="0"/>
              </a:spcBef>
              <a:spcAft>
                <a:spcPts val="0"/>
              </a:spcAft>
              <a:buClr>
                <a:schemeClr val="dk1"/>
              </a:buClr>
              <a:buSzPts val="1400"/>
              <a:buChar char="○"/>
            </a:pPr>
            <a:r>
              <a:rPr lang="en" i="0" u="none" strike="noStrike" cap="none" dirty="0">
                <a:solidFill>
                  <a:schemeClr val="dk1"/>
                </a:solidFill>
              </a:rPr>
              <a:t>globally unique</a:t>
            </a:r>
            <a:endParaRPr dirty="0"/>
          </a:p>
          <a:p>
            <a:pPr marL="914400" marR="0" lvl="1" indent="-317500" algn="l" rtl="0">
              <a:lnSpc>
                <a:spcPct val="150000"/>
              </a:lnSpc>
              <a:spcBef>
                <a:spcPts val="0"/>
              </a:spcBef>
              <a:spcAft>
                <a:spcPts val="0"/>
              </a:spcAft>
              <a:buClr>
                <a:schemeClr val="dk1"/>
              </a:buClr>
              <a:buSzPts val="1400"/>
              <a:buChar char="○"/>
            </a:pPr>
            <a:r>
              <a:rPr lang="en" i="0" u="none" strike="noStrike" cap="none" dirty="0">
                <a:solidFill>
                  <a:schemeClr val="dk1"/>
                </a:solidFill>
              </a:rPr>
              <a:t>urn:catalog:[institutionCode]:[collectionCode]:[catalogNumber]</a:t>
            </a:r>
            <a:endParaRPr dirty="0"/>
          </a:p>
          <a:p>
            <a:pPr marL="457200" marR="0" lvl="0" indent="-317500" algn="l" rtl="0">
              <a:lnSpc>
                <a:spcPct val="150000"/>
              </a:lnSpc>
              <a:spcBef>
                <a:spcPts val="0"/>
              </a:spcBef>
              <a:spcAft>
                <a:spcPts val="0"/>
              </a:spcAft>
              <a:buClr>
                <a:schemeClr val="dk1"/>
              </a:buClr>
              <a:buSzPts val="1400"/>
              <a:buChar char="●"/>
            </a:pPr>
            <a:r>
              <a:rPr lang="en" i="0" u="none" strike="noStrike" cap="none" dirty="0">
                <a:solidFill>
                  <a:schemeClr val="dk1"/>
                </a:solidFill>
              </a:rPr>
              <a:t>recordNumber</a:t>
            </a:r>
            <a:endParaRPr i="0" u="none" strike="noStrike" cap="none" dirty="0">
              <a:solidFill>
                <a:schemeClr val="dk1"/>
              </a:solidFill>
            </a:endParaRPr>
          </a:p>
          <a:p>
            <a:pPr marL="457200" marR="0" lvl="0" indent="-317500" algn="l" rtl="0">
              <a:lnSpc>
                <a:spcPct val="150000"/>
              </a:lnSpc>
              <a:spcBef>
                <a:spcPts val="0"/>
              </a:spcBef>
              <a:spcAft>
                <a:spcPts val="0"/>
              </a:spcAft>
              <a:buClr>
                <a:schemeClr val="dk1"/>
              </a:buClr>
              <a:buSzPts val="1400"/>
              <a:buChar char="●"/>
            </a:pPr>
            <a:r>
              <a:rPr lang="en" i="0" u="none" strike="noStrike" cap="none" dirty="0">
                <a:solidFill>
                  <a:schemeClr val="dk1"/>
                </a:solidFill>
              </a:rPr>
              <a:t>organismID</a:t>
            </a:r>
            <a:endParaRPr i="0" u="none" strike="noStrike" cap="none" dirty="0">
              <a:solidFill>
                <a:schemeClr val="dk1"/>
              </a:solidFill>
            </a:endParaRPr>
          </a:p>
        </p:txBody>
      </p:sp>
      <p:sp>
        <p:nvSpPr>
          <p:cNvPr id="244" name="Google Shape;244;p32"/>
          <p:cNvSpPr txBox="1">
            <a:spLocks noGrp="1"/>
          </p:cNvSpPr>
          <p:nvPr>
            <p:ph type="title" idx="4294967295"/>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solidFill>
                  <a:srgbClr val="1E3566"/>
                </a:solidFill>
                <a:latin typeface="Montserrat"/>
                <a:ea typeface="Montserrat"/>
                <a:cs typeface="Montserrat"/>
                <a:sym typeface="Montserrat"/>
              </a:rPr>
              <a:t>Identifiers</a:t>
            </a:r>
            <a:endParaRPr b="1" dirty="0">
              <a:solidFill>
                <a:srgbClr val="1E3566"/>
              </a:solidFill>
            </a:endParaRPr>
          </a:p>
        </p:txBody>
      </p:sp>
      <p:pic>
        <p:nvPicPr>
          <p:cNvPr id="2" name="Google Shape;154;p20">
            <a:extLst>
              <a:ext uri="{FF2B5EF4-FFF2-40B4-BE49-F238E27FC236}">
                <a16:creationId xmlns:a16="http://schemas.microsoft.com/office/drawing/2014/main" id="{75F07F25-54D9-4583-9769-DA7BD3C197EA}"/>
              </a:ext>
            </a:extLst>
          </p:cNvPr>
          <p:cNvPicPr preferRelativeResize="0"/>
          <p:nvPr/>
        </p:nvPicPr>
        <p:blipFill rotWithShape="1">
          <a:blip r:embed="rId3">
            <a:alphaModFix/>
          </a:blip>
          <a:srcRect/>
          <a:stretch/>
        </p:blipFill>
        <p:spPr>
          <a:xfrm>
            <a:off x="8616800" y="4821546"/>
            <a:ext cx="403200" cy="2528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3"/>
          <p:cNvSpPr txBox="1"/>
          <p:nvPr/>
        </p:nvSpPr>
        <p:spPr>
          <a:xfrm>
            <a:off x="423857" y="919263"/>
            <a:ext cx="1355400" cy="3486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 dirty="0">
                <a:solidFill>
                  <a:schemeClr val="dk1"/>
                </a:solidFill>
              </a:rPr>
              <a:t>Examples</a:t>
            </a:r>
            <a:endParaRPr dirty="0"/>
          </a:p>
        </p:txBody>
      </p:sp>
      <p:graphicFrame>
        <p:nvGraphicFramePr>
          <p:cNvPr id="250" name="Google Shape;250;p33"/>
          <p:cNvGraphicFramePr/>
          <p:nvPr/>
        </p:nvGraphicFramePr>
        <p:xfrm>
          <a:off x="317270" y="1518693"/>
          <a:ext cx="8431325" cy="960075"/>
        </p:xfrm>
        <a:graphic>
          <a:graphicData uri="http://schemas.openxmlformats.org/drawingml/2006/table">
            <a:tbl>
              <a:tblPr firstRow="1" bandRow="1">
                <a:noFill/>
                <a:tableStyleId>{FBCCAC56-B731-4D4C-9E43-DC0323D2DF90}</a:tableStyleId>
              </a:tblPr>
              <a:tblGrid>
                <a:gridCol w="1622750">
                  <a:extLst>
                    <a:ext uri="{9D8B030D-6E8A-4147-A177-3AD203B41FA5}">
                      <a16:colId xmlns:a16="http://schemas.microsoft.com/office/drawing/2014/main" val="20000"/>
                    </a:ext>
                  </a:extLst>
                </a:gridCol>
                <a:gridCol w="1779375">
                  <a:extLst>
                    <a:ext uri="{9D8B030D-6E8A-4147-A177-3AD203B41FA5}">
                      <a16:colId xmlns:a16="http://schemas.microsoft.com/office/drawing/2014/main" val="20001"/>
                    </a:ext>
                  </a:extLst>
                </a:gridCol>
                <a:gridCol w="1705225">
                  <a:extLst>
                    <a:ext uri="{9D8B030D-6E8A-4147-A177-3AD203B41FA5}">
                      <a16:colId xmlns:a16="http://schemas.microsoft.com/office/drawing/2014/main" val="20002"/>
                    </a:ext>
                  </a:extLst>
                </a:gridCol>
                <a:gridCol w="3323975">
                  <a:extLst>
                    <a:ext uri="{9D8B030D-6E8A-4147-A177-3AD203B41FA5}">
                      <a16:colId xmlns:a16="http://schemas.microsoft.com/office/drawing/2014/main" val="20003"/>
                    </a:ext>
                  </a:extLst>
                </a:gridCol>
              </a:tblGrid>
              <a:tr h="320025">
                <a:tc>
                  <a:txBody>
                    <a:bodyPr/>
                    <a:lstStyle/>
                    <a:p>
                      <a:pPr marL="0" marR="0" lvl="0" indent="0" algn="ctr" rtl="0">
                        <a:spcBef>
                          <a:spcPts val="0"/>
                        </a:spcBef>
                        <a:spcAft>
                          <a:spcPts val="0"/>
                        </a:spcAft>
                        <a:buNone/>
                      </a:pPr>
                      <a:r>
                        <a:rPr lang="en" sz="900" u="none" strike="noStrike" cap="none">
                          <a:latin typeface="Montserrat"/>
                          <a:ea typeface="Montserrat"/>
                          <a:cs typeface="Montserrat"/>
                          <a:sym typeface="Montserrat"/>
                        </a:rPr>
                        <a:t>institutionCode</a:t>
                      </a:r>
                      <a:endParaRPr sz="1100"/>
                    </a:p>
                  </a:txBody>
                  <a:tcPr marL="91450" marR="91450" marT="34300" marB="34300" anchor="ctr"/>
                </a:tc>
                <a:tc>
                  <a:txBody>
                    <a:bodyPr/>
                    <a:lstStyle/>
                    <a:p>
                      <a:pPr marL="0" marR="0" lvl="0" indent="0" algn="ctr" rtl="0">
                        <a:spcBef>
                          <a:spcPts val="0"/>
                        </a:spcBef>
                        <a:spcAft>
                          <a:spcPts val="0"/>
                        </a:spcAft>
                        <a:buNone/>
                      </a:pPr>
                      <a:r>
                        <a:rPr lang="en" sz="900" u="none" strike="noStrike" cap="none">
                          <a:latin typeface="Montserrat"/>
                          <a:ea typeface="Montserrat"/>
                          <a:cs typeface="Montserrat"/>
                          <a:sym typeface="Montserrat"/>
                        </a:rPr>
                        <a:t>collectionCode</a:t>
                      </a:r>
                      <a:endParaRPr sz="1100"/>
                    </a:p>
                  </a:txBody>
                  <a:tcPr marL="91450" marR="91450" marT="34300" marB="34300" anchor="ctr"/>
                </a:tc>
                <a:tc>
                  <a:txBody>
                    <a:bodyPr/>
                    <a:lstStyle/>
                    <a:p>
                      <a:pPr marL="0" marR="0" lvl="0" indent="0" algn="ctr" rtl="0">
                        <a:spcBef>
                          <a:spcPts val="0"/>
                        </a:spcBef>
                        <a:spcAft>
                          <a:spcPts val="0"/>
                        </a:spcAft>
                        <a:buNone/>
                      </a:pPr>
                      <a:r>
                        <a:rPr lang="en" sz="900" u="none" strike="noStrike" cap="none">
                          <a:latin typeface="Montserrat"/>
                          <a:ea typeface="Montserrat"/>
                          <a:cs typeface="Montserrat"/>
                          <a:sym typeface="Montserrat"/>
                        </a:rPr>
                        <a:t>catalogNumber</a:t>
                      </a:r>
                      <a:endParaRPr sz="1100"/>
                    </a:p>
                  </a:txBody>
                  <a:tcPr marL="91450" marR="91450" marT="34300" marB="34300" anchor="ctr"/>
                </a:tc>
                <a:tc>
                  <a:txBody>
                    <a:bodyPr/>
                    <a:lstStyle/>
                    <a:p>
                      <a:pPr marL="0" marR="0" lvl="0" indent="0" algn="ctr" rtl="0">
                        <a:spcBef>
                          <a:spcPts val="0"/>
                        </a:spcBef>
                        <a:spcAft>
                          <a:spcPts val="0"/>
                        </a:spcAft>
                        <a:buNone/>
                      </a:pPr>
                      <a:r>
                        <a:rPr lang="en" sz="900" u="none" strike="noStrike" cap="none">
                          <a:latin typeface="Montserrat"/>
                          <a:ea typeface="Montserrat"/>
                          <a:cs typeface="Montserrat"/>
                          <a:sym typeface="Montserrat"/>
                        </a:rPr>
                        <a:t>occurrenceID</a:t>
                      </a:r>
                      <a:endParaRPr sz="1100"/>
                    </a:p>
                  </a:txBody>
                  <a:tcPr marL="91450" marR="91450" marT="34300" marB="34300" anchor="ctr"/>
                </a:tc>
                <a:extLst>
                  <a:ext uri="{0D108BD9-81ED-4DB2-BD59-A6C34878D82A}">
                    <a16:rowId xmlns:a16="http://schemas.microsoft.com/office/drawing/2014/main" val="10000"/>
                  </a:ext>
                </a:extLst>
              </a:tr>
              <a:tr h="320025">
                <a:tc>
                  <a:txBody>
                    <a:bodyPr/>
                    <a:lstStyle/>
                    <a:p>
                      <a:pPr marL="0" marR="0" lvl="0" indent="0" algn="ctr" rtl="0">
                        <a:spcBef>
                          <a:spcPts val="0"/>
                        </a:spcBef>
                        <a:spcAft>
                          <a:spcPts val="0"/>
                        </a:spcAft>
                        <a:buNone/>
                      </a:pPr>
                      <a:r>
                        <a:rPr lang="en" sz="900" u="none" strike="noStrike" cap="none">
                          <a:latin typeface="Montserrat"/>
                          <a:ea typeface="Montserrat"/>
                          <a:cs typeface="Montserrat"/>
                          <a:sym typeface="Montserrat"/>
                        </a:rPr>
                        <a:t>UGent</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Macrobel</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28125</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urn:catalog:UGent:Macrobel:28125</a:t>
                      </a:r>
                      <a:endParaRPr sz="1100"/>
                    </a:p>
                  </a:txBody>
                  <a:tcPr marL="91450" marR="91450" marT="34300" marB="34300" anchor="ctr"/>
                </a:tc>
                <a:extLst>
                  <a:ext uri="{0D108BD9-81ED-4DB2-BD59-A6C34878D82A}">
                    <a16:rowId xmlns:a16="http://schemas.microsoft.com/office/drawing/2014/main" val="10001"/>
                  </a:ext>
                </a:extLst>
              </a:tr>
              <a:tr h="320025">
                <a:tc>
                  <a:txBody>
                    <a:bodyPr/>
                    <a:lstStyle/>
                    <a:p>
                      <a:pPr marL="0" marR="0" lvl="0" indent="0" algn="ctr" rtl="0">
                        <a:spcBef>
                          <a:spcPts val="0"/>
                        </a:spcBef>
                        <a:spcAft>
                          <a:spcPts val="0"/>
                        </a:spcAft>
                        <a:buNone/>
                      </a:pPr>
                      <a:r>
                        <a:rPr lang="en" sz="900" u="none" strike="noStrike" cap="none">
                          <a:latin typeface="Montserrat"/>
                          <a:ea typeface="Montserrat"/>
                          <a:cs typeface="Montserrat"/>
                          <a:sym typeface="Montserrat"/>
                        </a:rPr>
                        <a:t>ICES</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DATRAS-EVHOE</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865761</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urn:catalog:ICES:DATRAS-EVHOE:865761</a:t>
                      </a:r>
                      <a:endParaRPr sz="1100"/>
                    </a:p>
                  </a:txBody>
                  <a:tcPr marL="91450" marR="91450" marT="34300" marB="34300" anchor="ctr"/>
                </a:tc>
                <a:extLst>
                  <a:ext uri="{0D108BD9-81ED-4DB2-BD59-A6C34878D82A}">
                    <a16:rowId xmlns:a16="http://schemas.microsoft.com/office/drawing/2014/main" val="10002"/>
                  </a:ext>
                </a:extLst>
              </a:tr>
            </a:tbl>
          </a:graphicData>
        </a:graphic>
      </p:graphicFrame>
      <p:sp>
        <p:nvSpPr>
          <p:cNvPr id="251" name="Google Shape;251;p33"/>
          <p:cNvSpPr txBox="1">
            <a:spLocks noGrp="1"/>
          </p:cNvSpPr>
          <p:nvPr>
            <p:ph type="title" idx="4294967295"/>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Identifiers</a:t>
            </a:r>
            <a:endParaRPr b="1">
              <a:solidFill>
                <a:srgbClr val="1E3566"/>
              </a:solidFill>
            </a:endParaRPr>
          </a:p>
        </p:txBody>
      </p:sp>
      <p:pic>
        <p:nvPicPr>
          <p:cNvPr id="2" name="Google Shape;154;p20">
            <a:extLst>
              <a:ext uri="{FF2B5EF4-FFF2-40B4-BE49-F238E27FC236}">
                <a16:creationId xmlns:a16="http://schemas.microsoft.com/office/drawing/2014/main" id="{C9C09CD0-4860-489E-B85F-CB4AB4045E35}"/>
              </a:ext>
            </a:extLst>
          </p:cNvPr>
          <p:cNvPicPr preferRelativeResize="0"/>
          <p:nvPr/>
        </p:nvPicPr>
        <p:blipFill rotWithShape="1">
          <a:blip r:embed="rId3">
            <a:alphaModFix/>
          </a:blip>
          <a:srcRect/>
          <a:stretch/>
        </p:blipFill>
        <p:spPr>
          <a:xfrm>
            <a:off x="8616800" y="4821546"/>
            <a:ext cx="403200" cy="2528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4"/>
          <p:cNvSpPr txBox="1"/>
          <p:nvPr/>
        </p:nvSpPr>
        <p:spPr>
          <a:xfrm>
            <a:off x="423857" y="919263"/>
            <a:ext cx="5030400" cy="660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 dirty="0">
                <a:solidFill>
                  <a:schemeClr val="dk1"/>
                </a:solidFill>
              </a:rPr>
              <a:t>Terms</a:t>
            </a:r>
            <a:endParaRPr dirty="0"/>
          </a:p>
          <a:p>
            <a:pPr marL="457200" marR="0" lvl="0" indent="-317500" algn="l" rtl="0">
              <a:lnSpc>
                <a:spcPct val="150000"/>
              </a:lnSpc>
              <a:spcBef>
                <a:spcPts val="0"/>
              </a:spcBef>
              <a:spcAft>
                <a:spcPts val="0"/>
              </a:spcAft>
              <a:buClr>
                <a:schemeClr val="dk1"/>
              </a:buClr>
              <a:buSzPts val="1400"/>
              <a:buChar char="●"/>
            </a:pPr>
            <a:r>
              <a:rPr lang="en" i="0" u="none" strike="noStrike" cap="none" dirty="0">
                <a:solidFill>
                  <a:schemeClr val="dk1"/>
                </a:solidFill>
              </a:rPr>
              <a:t>eventID, parentEventID </a:t>
            </a:r>
            <a:r>
              <a:rPr lang="en" b="1" i="0" u="none" strike="noStrike" cap="none" dirty="0">
                <a:solidFill>
                  <a:schemeClr val="dk1"/>
                </a:solidFill>
              </a:rPr>
              <a:t>→ </a:t>
            </a:r>
            <a:r>
              <a:rPr lang="en" i="0" u="none" strike="noStrike" cap="none" dirty="0">
                <a:solidFill>
                  <a:schemeClr val="dk1"/>
                </a:solidFill>
              </a:rPr>
              <a:t>dataset structure</a:t>
            </a:r>
            <a:endParaRPr dirty="0"/>
          </a:p>
        </p:txBody>
      </p:sp>
      <p:pic>
        <p:nvPicPr>
          <p:cNvPr id="257" name="Google Shape;257;p34"/>
          <p:cNvPicPr preferRelativeResize="0"/>
          <p:nvPr/>
        </p:nvPicPr>
        <p:blipFill rotWithShape="1">
          <a:blip r:embed="rId3">
            <a:alphaModFix/>
          </a:blip>
          <a:srcRect/>
          <a:stretch/>
        </p:blipFill>
        <p:spPr>
          <a:xfrm>
            <a:off x="1085323" y="1795058"/>
            <a:ext cx="5295862" cy="2975312"/>
          </a:xfrm>
          <a:prstGeom prst="rect">
            <a:avLst/>
          </a:prstGeom>
          <a:noFill/>
          <a:ln>
            <a:noFill/>
          </a:ln>
        </p:spPr>
      </p:pic>
      <p:sp>
        <p:nvSpPr>
          <p:cNvPr id="258" name="Google Shape;258;p34"/>
          <p:cNvSpPr txBox="1">
            <a:spLocks noGrp="1"/>
          </p:cNvSpPr>
          <p:nvPr>
            <p:ph type="title" idx="4294967295"/>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solidFill>
                  <a:srgbClr val="1E3566"/>
                </a:solidFill>
                <a:latin typeface="Montserrat"/>
                <a:ea typeface="Montserrat"/>
                <a:cs typeface="Montserrat"/>
                <a:sym typeface="Montserrat"/>
              </a:rPr>
              <a:t>Identifiers</a:t>
            </a:r>
            <a:endParaRPr b="1" dirty="0">
              <a:solidFill>
                <a:srgbClr val="1E3566"/>
              </a:solidFill>
            </a:endParaRPr>
          </a:p>
        </p:txBody>
      </p:sp>
      <p:pic>
        <p:nvPicPr>
          <p:cNvPr id="2" name="Google Shape;154;p20">
            <a:extLst>
              <a:ext uri="{FF2B5EF4-FFF2-40B4-BE49-F238E27FC236}">
                <a16:creationId xmlns:a16="http://schemas.microsoft.com/office/drawing/2014/main" id="{8EBB378F-10FA-4B2D-8593-9C068A26796D}"/>
              </a:ext>
            </a:extLst>
          </p:cNvPr>
          <p:cNvPicPr preferRelativeResize="0"/>
          <p:nvPr/>
        </p:nvPicPr>
        <p:blipFill rotWithShape="1">
          <a:blip r:embed="rId4">
            <a:alphaModFix/>
          </a:blip>
          <a:srcRect/>
          <a:stretch/>
        </p:blipFill>
        <p:spPr>
          <a:xfrm>
            <a:off x="8616800" y="4821546"/>
            <a:ext cx="403200" cy="2528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5"/>
          <p:cNvSpPr txBox="1"/>
          <p:nvPr/>
        </p:nvSpPr>
        <p:spPr>
          <a:xfrm>
            <a:off x="423857" y="919263"/>
            <a:ext cx="1265700" cy="3486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 dirty="0">
                <a:solidFill>
                  <a:schemeClr val="dk1"/>
                </a:solidFill>
              </a:rPr>
              <a:t>Example</a:t>
            </a:r>
            <a:endParaRPr dirty="0"/>
          </a:p>
        </p:txBody>
      </p:sp>
      <p:graphicFrame>
        <p:nvGraphicFramePr>
          <p:cNvPr id="264" name="Google Shape;264;p35"/>
          <p:cNvGraphicFramePr/>
          <p:nvPr/>
        </p:nvGraphicFramePr>
        <p:xfrm>
          <a:off x="303414" y="1383611"/>
          <a:ext cx="8601675" cy="1988835"/>
        </p:xfrm>
        <a:graphic>
          <a:graphicData uri="http://schemas.openxmlformats.org/drawingml/2006/table">
            <a:tbl>
              <a:tblPr firstRow="1" bandRow="1">
                <a:noFill/>
                <a:tableStyleId>{FBCCAC56-B731-4D4C-9E43-DC0323D2DF90}</a:tableStyleId>
              </a:tblPr>
              <a:tblGrid>
                <a:gridCol w="2629250">
                  <a:extLst>
                    <a:ext uri="{9D8B030D-6E8A-4147-A177-3AD203B41FA5}">
                      <a16:colId xmlns:a16="http://schemas.microsoft.com/office/drawing/2014/main" val="20000"/>
                    </a:ext>
                  </a:extLst>
                </a:gridCol>
                <a:gridCol w="1804075">
                  <a:extLst>
                    <a:ext uri="{9D8B030D-6E8A-4147-A177-3AD203B41FA5}">
                      <a16:colId xmlns:a16="http://schemas.microsoft.com/office/drawing/2014/main" val="20001"/>
                    </a:ext>
                  </a:extLst>
                </a:gridCol>
                <a:gridCol w="1186250">
                  <a:extLst>
                    <a:ext uri="{9D8B030D-6E8A-4147-A177-3AD203B41FA5}">
                      <a16:colId xmlns:a16="http://schemas.microsoft.com/office/drawing/2014/main" val="20002"/>
                    </a:ext>
                  </a:extLst>
                </a:gridCol>
                <a:gridCol w="1029725">
                  <a:extLst>
                    <a:ext uri="{9D8B030D-6E8A-4147-A177-3AD203B41FA5}">
                      <a16:colId xmlns:a16="http://schemas.microsoft.com/office/drawing/2014/main" val="20003"/>
                    </a:ext>
                  </a:extLst>
                </a:gridCol>
                <a:gridCol w="955600">
                  <a:extLst>
                    <a:ext uri="{9D8B030D-6E8A-4147-A177-3AD203B41FA5}">
                      <a16:colId xmlns:a16="http://schemas.microsoft.com/office/drawing/2014/main" val="20004"/>
                    </a:ext>
                  </a:extLst>
                </a:gridCol>
                <a:gridCol w="996775">
                  <a:extLst>
                    <a:ext uri="{9D8B030D-6E8A-4147-A177-3AD203B41FA5}">
                      <a16:colId xmlns:a16="http://schemas.microsoft.com/office/drawing/2014/main" val="20005"/>
                    </a:ext>
                  </a:extLst>
                </a:gridCol>
              </a:tblGrid>
              <a:tr h="320025">
                <a:tc>
                  <a:txBody>
                    <a:bodyPr/>
                    <a:lstStyle/>
                    <a:p>
                      <a:pPr marL="0" marR="0" lvl="0" indent="0" algn="ctr" rtl="0">
                        <a:spcBef>
                          <a:spcPts val="0"/>
                        </a:spcBef>
                        <a:spcAft>
                          <a:spcPts val="0"/>
                        </a:spcAft>
                        <a:buNone/>
                      </a:pPr>
                      <a:r>
                        <a:rPr lang="en" sz="900" u="none" strike="noStrike" cap="none">
                          <a:latin typeface="Montserrat"/>
                          <a:ea typeface="Montserrat"/>
                          <a:cs typeface="Montserrat"/>
                          <a:sym typeface="Montserrat"/>
                        </a:rPr>
                        <a:t>eventID</a:t>
                      </a:r>
                      <a:endParaRPr sz="1100"/>
                    </a:p>
                  </a:txBody>
                  <a:tcPr marL="91450" marR="91450" marT="34300" marB="34300" anchor="ctr"/>
                </a:tc>
                <a:tc>
                  <a:txBody>
                    <a:bodyPr/>
                    <a:lstStyle/>
                    <a:p>
                      <a:pPr marL="0" marR="0" lvl="0" indent="0" algn="ctr" rtl="0">
                        <a:spcBef>
                          <a:spcPts val="0"/>
                        </a:spcBef>
                        <a:spcAft>
                          <a:spcPts val="0"/>
                        </a:spcAft>
                        <a:buNone/>
                      </a:pPr>
                      <a:r>
                        <a:rPr lang="en" sz="900" u="none" strike="noStrike" cap="none">
                          <a:latin typeface="Montserrat"/>
                          <a:ea typeface="Montserrat"/>
                          <a:cs typeface="Montserrat"/>
                          <a:sym typeface="Montserrat"/>
                        </a:rPr>
                        <a:t>parentEventID</a:t>
                      </a:r>
                      <a:endParaRPr sz="1100"/>
                    </a:p>
                  </a:txBody>
                  <a:tcPr marL="91450" marR="91450" marT="34300" marB="34300" anchor="ctr"/>
                </a:tc>
                <a:tc>
                  <a:txBody>
                    <a:bodyPr/>
                    <a:lstStyle/>
                    <a:p>
                      <a:pPr marL="0" marR="0" lvl="0" indent="0" algn="ctr" rtl="0">
                        <a:spcBef>
                          <a:spcPts val="0"/>
                        </a:spcBef>
                        <a:spcAft>
                          <a:spcPts val="0"/>
                        </a:spcAft>
                        <a:buNone/>
                      </a:pPr>
                      <a:r>
                        <a:rPr lang="en" sz="900" u="none" strike="noStrike" cap="none">
                          <a:latin typeface="Montserrat"/>
                          <a:ea typeface="Montserrat"/>
                          <a:cs typeface="Montserrat"/>
                          <a:sym typeface="Montserrat"/>
                        </a:rPr>
                        <a:t>type</a:t>
                      </a:r>
                      <a:endParaRPr sz="1100"/>
                    </a:p>
                  </a:txBody>
                  <a:tcPr marL="91450" marR="91450" marT="34300" marB="34300" anchor="ctr"/>
                </a:tc>
                <a:tc>
                  <a:txBody>
                    <a:bodyPr/>
                    <a:lstStyle/>
                    <a:p>
                      <a:pPr marL="0" marR="0" lvl="0" indent="0" algn="ctr" rtl="0">
                        <a:spcBef>
                          <a:spcPts val="0"/>
                        </a:spcBef>
                        <a:spcAft>
                          <a:spcPts val="0"/>
                        </a:spcAft>
                        <a:buNone/>
                      </a:pPr>
                      <a:r>
                        <a:rPr lang="en" sz="900" u="none" strike="noStrike" cap="none">
                          <a:latin typeface="Montserrat"/>
                          <a:ea typeface="Montserrat"/>
                          <a:cs typeface="Montserrat"/>
                          <a:sym typeface="Montserrat"/>
                        </a:rPr>
                        <a:t>eventDate</a:t>
                      </a:r>
                      <a:endParaRPr sz="900" u="none" strike="noStrike" cap="none">
                        <a:latin typeface="Montserrat"/>
                        <a:ea typeface="Montserrat"/>
                        <a:cs typeface="Montserrat"/>
                        <a:sym typeface="Montserrat"/>
                      </a:endParaRPr>
                    </a:p>
                  </a:txBody>
                  <a:tcPr marL="91450" marR="91450" marT="34300" marB="34300" anchor="ctr"/>
                </a:tc>
                <a:tc>
                  <a:txBody>
                    <a:bodyPr/>
                    <a:lstStyle/>
                    <a:p>
                      <a:pPr marL="0" marR="0" lvl="0" indent="0" algn="ctr" rtl="0">
                        <a:spcBef>
                          <a:spcPts val="0"/>
                        </a:spcBef>
                        <a:spcAft>
                          <a:spcPts val="0"/>
                        </a:spcAft>
                        <a:buNone/>
                      </a:pPr>
                      <a:r>
                        <a:rPr lang="en" sz="900" u="none" strike="noStrike" cap="none">
                          <a:latin typeface="Montserrat"/>
                          <a:ea typeface="Montserrat"/>
                          <a:cs typeface="Montserrat"/>
                          <a:sym typeface="Montserrat"/>
                        </a:rPr>
                        <a:t>decimalLongitude</a:t>
                      </a:r>
                      <a:endParaRPr sz="900" u="none" strike="noStrike" cap="none">
                        <a:latin typeface="Montserrat"/>
                        <a:ea typeface="Montserrat"/>
                        <a:cs typeface="Montserrat"/>
                        <a:sym typeface="Montserrat"/>
                      </a:endParaRPr>
                    </a:p>
                  </a:txBody>
                  <a:tcPr marL="91450" marR="91450" marT="34300" marB="34300" anchor="ctr"/>
                </a:tc>
                <a:tc>
                  <a:txBody>
                    <a:bodyPr/>
                    <a:lstStyle/>
                    <a:p>
                      <a:pPr marL="0" marR="0" lvl="0" indent="0" algn="ctr" rtl="0">
                        <a:spcBef>
                          <a:spcPts val="0"/>
                        </a:spcBef>
                        <a:spcAft>
                          <a:spcPts val="0"/>
                        </a:spcAft>
                        <a:buNone/>
                      </a:pPr>
                      <a:r>
                        <a:rPr lang="en" sz="900" u="none" strike="noStrike" cap="none">
                          <a:latin typeface="Montserrat"/>
                          <a:ea typeface="Montserrat"/>
                          <a:cs typeface="Montserrat"/>
                          <a:sym typeface="Montserrat"/>
                        </a:rPr>
                        <a:t>decimalLatitude</a:t>
                      </a:r>
                      <a:endParaRPr sz="1100"/>
                    </a:p>
                  </a:txBody>
                  <a:tcPr marL="91450" marR="91450" marT="34300" marB="34300" anchor="ctr"/>
                </a:tc>
                <a:extLst>
                  <a:ext uri="{0D108BD9-81ED-4DB2-BD59-A6C34878D82A}">
                    <a16:rowId xmlns:a16="http://schemas.microsoft.com/office/drawing/2014/main" val="10000"/>
                  </a:ext>
                </a:extLst>
              </a:tr>
              <a:tr h="320025">
                <a:tc>
                  <a:txBody>
                    <a:bodyPr/>
                    <a:lstStyle/>
                    <a:p>
                      <a:pPr marL="0" marR="0" lvl="0" indent="0" algn="l" rtl="0">
                        <a:spcBef>
                          <a:spcPts val="0"/>
                        </a:spcBef>
                        <a:spcAft>
                          <a:spcPts val="0"/>
                        </a:spcAft>
                        <a:buNone/>
                      </a:pPr>
                      <a:r>
                        <a:rPr lang="en" sz="900" u="none" strike="noStrike" cap="none">
                          <a:latin typeface="Montserrat"/>
                          <a:ea typeface="Montserrat"/>
                          <a:cs typeface="Montserrat"/>
                          <a:sym typeface="Montserrat"/>
                        </a:rPr>
                        <a:t>cruise_1</a:t>
                      </a:r>
                      <a:endParaRPr sz="1100"/>
                    </a:p>
                  </a:txBody>
                  <a:tcPr marL="91450" marR="91450" marT="34300" marB="34300" anchor="ctr"/>
                </a:tc>
                <a:tc>
                  <a:txBody>
                    <a:bodyPr/>
                    <a:lstStyle/>
                    <a:p>
                      <a:pPr marL="0" marR="0" lvl="0" indent="0" algn="l" rtl="0">
                        <a:lnSpc>
                          <a:spcPct val="100000"/>
                        </a:lnSpc>
                        <a:spcBef>
                          <a:spcPts val="0"/>
                        </a:spcBef>
                        <a:spcAft>
                          <a:spcPts val="0"/>
                        </a:spcAft>
                        <a:buClr>
                          <a:schemeClr val="dk1"/>
                        </a:buClr>
                        <a:buSzPts val="900"/>
                        <a:buFont typeface="Calibri"/>
                        <a:buNone/>
                      </a:pPr>
                      <a:endParaRPr sz="900" u="none" strike="noStrike" cap="none">
                        <a:latin typeface="Montserrat"/>
                        <a:ea typeface="Montserrat"/>
                        <a:cs typeface="Montserrat"/>
                        <a:sym typeface="Montserrat"/>
                      </a:endParaRPr>
                    </a:p>
                  </a:txBody>
                  <a:tcPr marL="91450" marR="91450" marT="34300" marB="34300" anchor="ctr"/>
                </a:tc>
                <a:tc>
                  <a:txBody>
                    <a:bodyPr/>
                    <a:lstStyle/>
                    <a:p>
                      <a:pPr marL="0" marR="0" lvl="0" indent="0" algn="l"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cruise</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Calibri"/>
                        <a:buNone/>
                      </a:pPr>
                      <a:endParaRPr sz="900" u="none" strike="noStrike" cap="none">
                        <a:latin typeface="Montserrat"/>
                        <a:ea typeface="Montserrat"/>
                        <a:cs typeface="Montserrat"/>
                        <a:sym typeface="Montserrat"/>
                      </a:endParaRPr>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Calibri"/>
                        <a:buNone/>
                      </a:pPr>
                      <a:endParaRPr sz="900" u="none" strike="noStrike" cap="none">
                        <a:latin typeface="Montserrat"/>
                        <a:ea typeface="Montserrat"/>
                        <a:cs typeface="Montserrat"/>
                        <a:sym typeface="Montserrat"/>
                      </a:endParaRPr>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Calibri"/>
                        <a:buNone/>
                      </a:pPr>
                      <a:endParaRPr sz="900" u="none" strike="noStrike" cap="none">
                        <a:latin typeface="Montserrat"/>
                        <a:ea typeface="Montserrat"/>
                        <a:cs typeface="Montserrat"/>
                        <a:sym typeface="Montserrat"/>
                      </a:endParaRPr>
                    </a:p>
                  </a:txBody>
                  <a:tcPr marL="91450" marR="91450" marT="34300" marB="34300" anchor="ctr"/>
                </a:tc>
                <a:extLst>
                  <a:ext uri="{0D108BD9-81ED-4DB2-BD59-A6C34878D82A}">
                    <a16:rowId xmlns:a16="http://schemas.microsoft.com/office/drawing/2014/main" val="10001"/>
                  </a:ext>
                </a:extLst>
              </a:tr>
              <a:tr h="320025">
                <a:tc>
                  <a:txBody>
                    <a:bodyPr/>
                    <a:lstStyle/>
                    <a:p>
                      <a:pPr marL="0" marR="0" lvl="0" indent="0" algn="l"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cruise_1:station_1</a:t>
                      </a:r>
                      <a:endParaRPr sz="1100"/>
                    </a:p>
                  </a:txBody>
                  <a:tcPr marL="91450" marR="91450" marT="34300" marB="34300" anchor="ctr"/>
                </a:tc>
                <a:tc>
                  <a:txBody>
                    <a:bodyPr/>
                    <a:lstStyle/>
                    <a:p>
                      <a:pPr marL="0" marR="0" lvl="0" indent="0" algn="l"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cruise_1</a:t>
                      </a:r>
                      <a:endParaRPr sz="1100"/>
                    </a:p>
                  </a:txBody>
                  <a:tcPr marL="91450" marR="91450" marT="34300" marB="34300" anchor="ctr"/>
                </a:tc>
                <a:tc>
                  <a:txBody>
                    <a:bodyPr/>
                    <a:lstStyle/>
                    <a:p>
                      <a:pPr marL="0" marR="0" lvl="0" indent="0" algn="l"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station</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Calibri"/>
                        <a:buNone/>
                      </a:pPr>
                      <a:endParaRPr sz="900" u="none" strike="noStrike" cap="none">
                        <a:latin typeface="Montserrat"/>
                        <a:ea typeface="Montserrat"/>
                        <a:cs typeface="Montserrat"/>
                        <a:sym typeface="Montserrat"/>
                      </a:endParaRPr>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-12.0190</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33.9069</a:t>
                      </a:r>
                      <a:endParaRPr sz="1100"/>
                    </a:p>
                  </a:txBody>
                  <a:tcPr marL="91450" marR="91450" marT="34300" marB="34300" anchor="ctr"/>
                </a:tc>
                <a:extLst>
                  <a:ext uri="{0D108BD9-81ED-4DB2-BD59-A6C34878D82A}">
                    <a16:rowId xmlns:a16="http://schemas.microsoft.com/office/drawing/2014/main" val="10002"/>
                  </a:ext>
                </a:extLst>
              </a:tr>
              <a:tr h="320025">
                <a:tc>
                  <a:txBody>
                    <a:bodyPr/>
                    <a:lstStyle/>
                    <a:p>
                      <a:pPr marL="0" marR="0" lvl="0" indent="0" algn="l"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cruise_1:station_1:grab_1</a:t>
                      </a:r>
                      <a:endParaRPr sz="1100"/>
                    </a:p>
                  </a:txBody>
                  <a:tcPr marL="91450" marR="91450" marT="34300" marB="34300" anchor="ctr"/>
                </a:tc>
                <a:tc>
                  <a:txBody>
                    <a:bodyPr/>
                    <a:lstStyle/>
                    <a:p>
                      <a:pPr marL="0" marR="0" lvl="0" indent="0" algn="l"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cruise_1:station_1</a:t>
                      </a:r>
                      <a:endParaRPr sz="1100"/>
                    </a:p>
                  </a:txBody>
                  <a:tcPr marL="91450" marR="91450" marT="34300" marB="34300" anchor="ctr"/>
                </a:tc>
                <a:tc>
                  <a:txBody>
                    <a:bodyPr/>
                    <a:lstStyle/>
                    <a:p>
                      <a:pPr marL="0" marR="0" lvl="0" indent="0" algn="l"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grab</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2016-01-02T16:02</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Calibri"/>
                        <a:buNone/>
                      </a:pPr>
                      <a:endParaRPr sz="900" u="none" strike="noStrike" cap="none">
                        <a:latin typeface="Montserrat"/>
                        <a:ea typeface="Montserrat"/>
                        <a:cs typeface="Montserrat"/>
                        <a:sym typeface="Montserrat"/>
                      </a:endParaRPr>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Calibri"/>
                        <a:buNone/>
                      </a:pPr>
                      <a:endParaRPr sz="900" u="none" strike="noStrike" cap="none">
                        <a:latin typeface="Montserrat"/>
                        <a:ea typeface="Montserrat"/>
                        <a:cs typeface="Montserrat"/>
                        <a:sym typeface="Montserrat"/>
                      </a:endParaRPr>
                    </a:p>
                  </a:txBody>
                  <a:tcPr marL="91450" marR="91450" marT="34300" marB="34300" anchor="ctr"/>
                </a:tc>
                <a:extLst>
                  <a:ext uri="{0D108BD9-81ED-4DB2-BD59-A6C34878D82A}">
                    <a16:rowId xmlns:a16="http://schemas.microsoft.com/office/drawing/2014/main" val="10003"/>
                  </a:ext>
                </a:extLst>
              </a:tr>
              <a:tr h="320025">
                <a:tc>
                  <a:txBody>
                    <a:bodyPr/>
                    <a:lstStyle/>
                    <a:p>
                      <a:pPr marL="0" marR="0" lvl="0" indent="0" algn="l" rtl="0">
                        <a:spcBef>
                          <a:spcPts val="0"/>
                        </a:spcBef>
                        <a:spcAft>
                          <a:spcPts val="0"/>
                        </a:spcAft>
                        <a:buNone/>
                      </a:pPr>
                      <a:r>
                        <a:rPr lang="en" sz="900" u="none" strike="noStrike" cap="none">
                          <a:latin typeface="Montserrat"/>
                          <a:ea typeface="Montserrat"/>
                          <a:cs typeface="Montserrat"/>
                          <a:sym typeface="Montserrat"/>
                        </a:rPr>
                        <a:t>cruise_1:station_1:grab_2</a:t>
                      </a:r>
                      <a:endParaRPr sz="1100"/>
                    </a:p>
                  </a:txBody>
                  <a:tcPr marL="91450" marR="91450" marT="34300" marB="34300" anchor="ctr"/>
                </a:tc>
                <a:tc>
                  <a:txBody>
                    <a:bodyPr/>
                    <a:lstStyle/>
                    <a:p>
                      <a:pPr marL="0" marR="0" lvl="0" indent="0" algn="l"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cruise_1:station_1</a:t>
                      </a:r>
                      <a:endParaRPr sz="1100"/>
                    </a:p>
                  </a:txBody>
                  <a:tcPr marL="91450" marR="91450" marT="34300" marB="34300" anchor="ctr"/>
                </a:tc>
                <a:tc>
                  <a:txBody>
                    <a:bodyPr/>
                    <a:lstStyle/>
                    <a:p>
                      <a:pPr marL="0" marR="0" lvl="0" indent="0" algn="l"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grab</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2016-01-02T16:24</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Calibri"/>
                        <a:buNone/>
                      </a:pPr>
                      <a:endParaRPr sz="900" u="none" strike="noStrike" cap="none">
                        <a:latin typeface="Montserrat"/>
                        <a:ea typeface="Montserrat"/>
                        <a:cs typeface="Montserrat"/>
                        <a:sym typeface="Montserrat"/>
                      </a:endParaRPr>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Calibri"/>
                        <a:buNone/>
                      </a:pPr>
                      <a:endParaRPr sz="900" u="none" strike="noStrike" cap="none">
                        <a:latin typeface="Montserrat"/>
                        <a:ea typeface="Montserrat"/>
                        <a:cs typeface="Montserrat"/>
                        <a:sym typeface="Montserrat"/>
                      </a:endParaRPr>
                    </a:p>
                  </a:txBody>
                  <a:tcPr marL="91450" marR="91450" marT="34300" marB="34300" anchor="ctr"/>
                </a:tc>
                <a:extLst>
                  <a:ext uri="{0D108BD9-81ED-4DB2-BD59-A6C34878D82A}">
                    <a16:rowId xmlns:a16="http://schemas.microsoft.com/office/drawing/2014/main" val="10004"/>
                  </a:ext>
                </a:extLst>
              </a:tr>
              <a:tr h="320025">
                <a:tc>
                  <a:txBody>
                    <a:bodyPr/>
                    <a:lstStyle/>
                    <a:p>
                      <a:pPr marL="0" marR="0" lvl="0" indent="0" algn="l"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cruise_1:station_1:grab_1:subsample_1</a:t>
                      </a:r>
                      <a:endParaRPr sz="1100"/>
                    </a:p>
                  </a:txBody>
                  <a:tcPr marL="91450" marR="91450" marT="34300" marB="34300" anchor="ctr"/>
                </a:tc>
                <a:tc>
                  <a:txBody>
                    <a:bodyPr/>
                    <a:lstStyle/>
                    <a:p>
                      <a:pPr marL="0" marR="0" lvl="0" indent="0" algn="l"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cruise_1:station_1:grab_1</a:t>
                      </a:r>
                      <a:endParaRPr sz="1100"/>
                    </a:p>
                  </a:txBody>
                  <a:tcPr marL="91450" marR="91450" marT="34300" marB="34300" anchor="ctr"/>
                </a:tc>
                <a:tc>
                  <a:txBody>
                    <a:bodyPr/>
                    <a:lstStyle/>
                    <a:p>
                      <a:pPr marL="0" marR="0" lvl="0" indent="0" algn="l" rtl="0">
                        <a:lnSpc>
                          <a:spcPct val="100000"/>
                        </a:lnSpc>
                        <a:spcBef>
                          <a:spcPts val="0"/>
                        </a:spcBef>
                        <a:spcAft>
                          <a:spcPts val="0"/>
                        </a:spcAft>
                        <a:buClr>
                          <a:schemeClr val="dk1"/>
                        </a:buClr>
                        <a:buSzPts val="900"/>
                        <a:buFont typeface="Montserrat"/>
                        <a:buNone/>
                      </a:pPr>
                      <a:r>
                        <a:rPr lang="en" sz="900" u="none" strike="noStrike" cap="none">
                          <a:latin typeface="Montserrat"/>
                          <a:ea typeface="Montserrat"/>
                          <a:cs typeface="Montserrat"/>
                          <a:sym typeface="Montserrat"/>
                        </a:rPr>
                        <a:t>subsample</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Calibri"/>
                        <a:buNone/>
                      </a:pPr>
                      <a:endParaRPr sz="900" u="none" strike="noStrike" cap="none">
                        <a:latin typeface="Montserrat"/>
                        <a:ea typeface="Montserrat"/>
                        <a:cs typeface="Montserrat"/>
                        <a:sym typeface="Montserrat"/>
                      </a:endParaRPr>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Calibri"/>
                        <a:buNone/>
                      </a:pPr>
                      <a:endParaRPr sz="900" u="none" strike="noStrike" cap="none">
                        <a:latin typeface="Montserrat"/>
                        <a:ea typeface="Montserrat"/>
                        <a:cs typeface="Montserrat"/>
                        <a:sym typeface="Montserrat"/>
                      </a:endParaRPr>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900"/>
                        <a:buFont typeface="Calibri"/>
                        <a:buNone/>
                      </a:pPr>
                      <a:endParaRPr sz="900" u="none" strike="noStrike" cap="none" dirty="0">
                        <a:latin typeface="Montserrat"/>
                        <a:ea typeface="Montserrat"/>
                        <a:cs typeface="Montserrat"/>
                        <a:sym typeface="Montserrat"/>
                      </a:endParaRPr>
                    </a:p>
                  </a:txBody>
                  <a:tcPr marL="91450" marR="91450" marT="34300" marB="34300" anchor="ctr"/>
                </a:tc>
                <a:extLst>
                  <a:ext uri="{0D108BD9-81ED-4DB2-BD59-A6C34878D82A}">
                    <a16:rowId xmlns:a16="http://schemas.microsoft.com/office/drawing/2014/main" val="10005"/>
                  </a:ext>
                </a:extLst>
              </a:tr>
            </a:tbl>
          </a:graphicData>
        </a:graphic>
      </p:graphicFrame>
      <p:sp>
        <p:nvSpPr>
          <p:cNvPr id="265" name="Google Shape;265;p35"/>
          <p:cNvSpPr txBox="1">
            <a:spLocks noGrp="1"/>
          </p:cNvSpPr>
          <p:nvPr>
            <p:ph type="title" idx="4294967295"/>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solidFill>
                  <a:srgbClr val="1E3566"/>
                </a:solidFill>
                <a:latin typeface="Montserrat"/>
                <a:ea typeface="Montserrat"/>
                <a:cs typeface="Montserrat"/>
                <a:sym typeface="Montserrat"/>
              </a:rPr>
              <a:t>Identifiers</a:t>
            </a:r>
            <a:endParaRPr b="1" dirty="0">
              <a:solidFill>
                <a:srgbClr val="1E3566"/>
              </a:solidFill>
            </a:endParaRPr>
          </a:p>
        </p:txBody>
      </p:sp>
      <p:pic>
        <p:nvPicPr>
          <p:cNvPr id="2" name="Google Shape;154;p20">
            <a:extLst>
              <a:ext uri="{FF2B5EF4-FFF2-40B4-BE49-F238E27FC236}">
                <a16:creationId xmlns:a16="http://schemas.microsoft.com/office/drawing/2014/main" id="{66634B78-D19A-40BA-97BC-8C21BD8EBA75}"/>
              </a:ext>
            </a:extLst>
          </p:cNvPr>
          <p:cNvPicPr preferRelativeResize="0"/>
          <p:nvPr/>
        </p:nvPicPr>
        <p:blipFill rotWithShape="1">
          <a:blip r:embed="rId3">
            <a:alphaModFix/>
          </a:blip>
          <a:srcRect/>
          <a:stretch/>
        </p:blipFill>
        <p:spPr>
          <a:xfrm>
            <a:off x="8616800" y="4821546"/>
            <a:ext cx="403200" cy="2528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6"/>
          <p:cNvSpPr txBox="1"/>
          <p:nvPr/>
        </p:nvSpPr>
        <p:spPr>
          <a:xfrm>
            <a:off x="423857" y="919263"/>
            <a:ext cx="8065200" cy="2562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 dirty="0">
                <a:solidFill>
                  <a:schemeClr val="dk1"/>
                </a:solidFill>
              </a:rPr>
              <a:t>Terms</a:t>
            </a:r>
            <a:endParaRPr dirty="0"/>
          </a:p>
          <a:p>
            <a:pPr marL="457200" marR="0" lvl="0" indent="-317500" algn="l" rtl="0">
              <a:lnSpc>
                <a:spcPct val="150000"/>
              </a:lnSpc>
              <a:spcBef>
                <a:spcPts val="0"/>
              </a:spcBef>
              <a:spcAft>
                <a:spcPts val="0"/>
              </a:spcAft>
              <a:buClr>
                <a:schemeClr val="dk1"/>
              </a:buClr>
              <a:buSzPts val="1400"/>
              <a:buChar char="●"/>
            </a:pPr>
            <a:r>
              <a:rPr lang="en" i="0" u="none" strike="noStrike" cap="none" dirty="0">
                <a:solidFill>
                  <a:schemeClr val="dk1"/>
                </a:solidFill>
              </a:rPr>
              <a:t>individualCount</a:t>
            </a:r>
            <a:endParaRPr i="0" u="none" strike="noStrike" cap="none" dirty="0">
              <a:solidFill>
                <a:schemeClr val="dk1"/>
              </a:solidFill>
            </a:endParaRPr>
          </a:p>
          <a:p>
            <a:pPr marL="457200" marR="0" lvl="0" indent="-317500" algn="l" rtl="0">
              <a:lnSpc>
                <a:spcPct val="150000"/>
              </a:lnSpc>
              <a:spcBef>
                <a:spcPts val="0"/>
              </a:spcBef>
              <a:spcAft>
                <a:spcPts val="0"/>
              </a:spcAft>
              <a:buClr>
                <a:schemeClr val="dk1"/>
              </a:buClr>
              <a:buSzPts val="1400"/>
              <a:buChar char="●"/>
            </a:pPr>
            <a:r>
              <a:rPr lang="en" i="0" u="none" strike="noStrike" cap="none" dirty="0">
                <a:solidFill>
                  <a:schemeClr val="dk1"/>
                </a:solidFill>
              </a:rPr>
              <a:t>organismQuantity</a:t>
            </a:r>
            <a:endParaRPr i="0" u="none" strike="noStrike" cap="none" dirty="0">
              <a:solidFill>
                <a:schemeClr val="dk1"/>
              </a:solidFill>
            </a:endParaRPr>
          </a:p>
          <a:p>
            <a:pPr marL="457200" marR="0" lvl="0" indent="-317500" algn="l" rtl="0">
              <a:lnSpc>
                <a:spcPct val="150000"/>
              </a:lnSpc>
              <a:spcBef>
                <a:spcPts val="0"/>
              </a:spcBef>
              <a:spcAft>
                <a:spcPts val="0"/>
              </a:spcAft>
              <a:buClr>
                <a:schemeClr val="dk1"/>
              </a:buClr>
              <a:buSzPts val="1400"/>
              <a:buChar char="●"/>
            </a:pPr>
            <a:r>
              <a:rPr lang="en" i="0" u="none" strike="noStrike" cap="none" dirty="0">
                <a:solidFill>
                  <a:schemeClr val="dk1"/>
                </a:solidFill>
              </a:rPr>
              <a:t>organismQuantityType</a:t>
            </a:r>
            <a:endParaRPr i="0" u="none" strike="noStrike" cap="none" dirty="0">
              <a:solidFill>
                <a:schemeClr val="dk1"/>
              </a:solidFill>
            </a:endParaRPr>
          </a:p>
          <a:p>
            <a:pPr marL="457200" marR="0" lvl="0" indent="-317500" algn="l" rtl="0">
              <a:lnSpc>
                <a:spcPct val="150000"/>
              </a:lnSpc>
              <a:spcBef>
                <a:spcPts val="0"/>
              </a:spcBef>
              <a:spcAft>
                <a:spcPts val="0"/>
              </a:spcAft>
              <a:buClr>
                <a:schemeClr val="dk1"/>
              </a:buClr>
              <a:buSzPts val="1400"/>
              <a:buChar char="●"/>
            </a:pPr>
            <a:r>
              <a:rPr lang="en" i="0" u="none" strike="noStrike" cap="none" dirty="0">
                <a:solidFill>
                  <a:schemeClr val="dk1"/>
                </a:solidFill>
              </a:rPr>
              <a:t>sampleSizeValue</a:t>
            </a:r>
            <a:endParaRPr i="0" u="none" strike="noStrike" cap="none" dirty="0">
              <a:solidFill>
                <a:schemeClr val="dk1"/>
              </a:solidFill>
            </a:endParaRPr>
          </a:p>
          <a:p>
            <a:pPr marL="457200" marR="0" lvl="0" indent="-317500" algn="l" rtl="0">
              <a:lnSpc>
                <a:spcPct val="150000"/>
              </a:lnSpc>
              <a:spcBef>
                <a:spcPts val="0"/>
              </a:spcBef>
              <a:spcAft>
                <a:spcPts val="0"/>
              </a:spcAft>
              <a:buClr>
                <a:schemeClr val="dk1"/>
              </a:buClr>
              <a:buSzPts val="1400"/>
              <a:buChar char="●"/>
            </a:pPr>
            <a:r>
              <a:rPr lang="en" i="0" u="none" strike="noStrike" cap="none" dirty="0">
                <a:solidFill>
                  <a:schemeClr val="dk1"/>
                </a:solidFill>
              </a:rPr>
              <a:t>sampleSizeUnit</a:t>
            </a:r>
            <a:endParaRPr i="0" u="none" strike="noStrike" cap="none" dirty="0">
              <a:solidFill>
                <a:schemeClr val="dk1"/>
              </a:solidFill>
            </a:endParaRPr>
          </a:p>
          <a:p>
            <a:pPr marL="0" marR="0" lvl="0" indent="0" algn="l" rtl="0">
              <a:lnSpc>
                <a:spcPct val="150000"/>
              </a:lnSpc>
              <a:spcBef>
                <a:spcPts val="0"/>
              </a:spcBef>
              <a:spcAft>
                <a:spcPts val="0"/>
              </a:spcAft>
              <a:buNone/>
            </a:pPr>
            <a:r>
              <a:rPr lang="en" dirty="0">
                <a:solidFill>
                  <a:srgbClr val="FF0000"/>
                </a:solidFill>
              </a:rPr>
              <a:t>OBIS recommended practice: add sampling parameters and quantities in the </a:t>
            </a:r>
            <a:r>
              <a:rPr lang="en" b="1" dirty="0">
                <a:solidFill>
                  <a:srgbClr val="FF0000"/>
                </a:solidFill>
              </a:rPr>
              <a:t>ExtendedMeasurementOrFact Extension</a:t>
            </a:r>
            <a:endParaRPr dirty="0"/>
          </a:p>
        </p:txBody>
      </p:sp>
      <p:sp>
        <p:nvSpPr>
          <p:cNvPr id="271" name="Google Shape;271;p36"/>
          <p:cNvSpPr txBox="1">
            <a:spLocks noGrp="1"/>
          </p:cNvSpPr>
          <p:nvPr>
            <p:ph type="title" idx="4294967295"/>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1E3566"/>
                </a:solidFill>
                <a:latin typeface="Montserrat"/>
                <a:ea typeface="Montserrat"/>
                <a:cs typeface="Montserrat"/>
                <a:sym typeface="Montserrat"/>
              </a:rPr>
              <a:t>Quantity</a:t>
            </a:r>
            <a:endParaRPr b="1">
              <a:solidFill>
                <a:srgbClr val="1E3566"/>
              </a:solidFill>
            </a:endParaRPr>
          </a:p>
        </p:txBody>
      </p:sp>
      <p:pic>
        <p:nvPicPr>
          <p:cNvPr id="2" name="Google Shape;154;p20">
            <a:extLst>
              <a:ext uri="{FF2B5EF4-FFF2-40B4-BE49-F238E27FC236}">
                <a16:creationId xmlns:a16="http://schemas.microsoft.com/office/drawing/2014/main" id="{1DC780C2-B3A8-49E9-8FEE-F3C7EC2236BC}"/>
              </a:ext>
            </a:extLst>
          </p:cNvPr>
          <p:cNvPicPr preferRelativeResize="0"/>
          <p:nvPr/>
        </p:nvPicPr>
        <p:blipFill rotWithShape="1">
          <a:blip r:embed="rId3">
            <a:alphaModFix/>
          </a:blip>
          <a:srcRect/>
          <a:stretch/>
        </p:blipFill>
        <p:spPr>
          <a:xfrm>
            <a:off x="8616800" y="4821546"/>
            <a:ext cx="403200" cy="2528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p:nvPr/>
        </p:nvSpPr>
        <p:spPr>
          <a:xfrm>
            <a:off x="367400" y="887813"/>
            <a:ext cx="8652600" cy="4016400"/>
          </a:xfrm>
          <a:prstGeom prst="rect">
            <a:avLst/>
          </a:prstGeom>
          <a:noFill/>
          <a:ln>
            <a:noFill/>
          </a:ln>
        </p:spPr>
        <p:txBody>
          <a:bodyPr spcFirstLastPara="1" wrap="square" lIns="91425" tIns="45700" rIns="91425" bIns="45700" anchor="t" anchorCtr="0">
            <a:noAutofit/>
          </a:bodyPr>
          <a:lstStyle/>
          <a:p>
            <a:pPr marL="457200" marR="0" lvl="0" indent="-317500" algn="l" rtl="0">
              <a:spcBef>
                <a:spcPts val="0"/>
              </a:spcBef>
              <a:spcAft>
                <a:spcPts val="0"/>
              </a:spcAft>
              <a:buClr>
                <a:schemeClr val="dk1"/>
              </a:buClr>
              <a:buSzPts val="1400"/>
              <a:buChar char="●"/>
            </a:pPr>
            <a:r>
              <a:rPr lang="en" b="1" dirty="0">
                <a:solidFill>
                  <a:schemeClr val="dk1"/>
                </a:solidFill>
              </a:rPr>
              <a:t>ID</a:t>
            </a:r>
            <a:r>
              <a:rPr lang="en" dirty="0">
                <a:solidFill>
                  <a:schemeClr val="dk1"/>
                </a:solidFill>
              </a:rPr>
              <a:t>: the identifier used by DwC-A standard to link the eMoF to the Core file.</a:t>
            </a:r>
            <a:endParaRPr dirty="0"/>
          </a:p>
          <a:p>
            <a:pPr marL="457200" marR="0" lvl="0" indent="-317500" algn="l" rtl="0">
              <a:spcBef>
                <a:spcPts val="0"/>
              </a:spcBef>
              <a:spcAft>
                <a:spcPts val="0"/>
              </a:spcAft>
              <a:buClr>
                <a:schemeClr val="dk1"/>
              </a:buClr>
              <a:buSzPts val="1400"/>
              <a:buChar char="●"/>
            </a:pPr>
            <a:r>
              <a:rPr lang="en" b="1" dirty="0">
                <a:solidFill>
                  <a:schemeClr val="dk1"/>
                </a:solidFill>
              </a:rPr>
              <a:t>occurrenceID</a:t>
            </a:r>
            <a:r>
              <a:rPr lang="en" dirty="0">
                <a:solidFill>
                  <a:schemeClr val="dk1"/>
                </a:solidFill>
              </a:rPr>
              <a:t> (new): identifier to link the eMoF with the occurrence extension.</a:t>
            </a:r>
            <a:endParaRPr dirty="0"/>
          </a:p>
          <a:p>
            <a:pPr marL="457200" marR="0" lvl="0" indent="-317500" algn="l" rtl="0">
              <a:spcBef>
                <a:spcPts val="0"/>
              </a:spcBef>
              <a:spcAft>
                <a:spcPts val="0"/>
              </a:spcAft>
              <a:buClr>
                <a:schemeClr val="dk1"/>
              </a:buClr>
              <a:buSzPts val="1400"/>
              <a:buChar char="●"/>
            </a:pPr>
            <a:r>
              <a:rPr lang="en" b="1" dirty="0">
                <a:solidFill>
                  <a:schemeClr val="dk1"/>
                </a:solidFill>
              </a:rPr>
              <a:t>measurementType</a:t>
            </a:r>
            <a:r>
              <a:rPr lang="en" dirty="0">
                <a:solidFill>
                  <a:schemeClr val="dk1"/>
                </a:solidFill>
              </a:rPr>
              <a:t>: The nature of the measurement, fact, characteristic, or assertion.</a:t>
            </a:r>
            <a:endParaRPr dirty="0"/>
          </a:p>
          <a:p>
            <a:pPr marL="914400" marR="0" lvl="1" indent="-317500" algn="l" rtl="0">
              <a:spcBef>
                <a:spcPts val="0"/>
              </a:spcBef>
              <a:spcAft>
                <a:spcPts val="0"/>
              </a:spcAft>
              <a:buClr>
                <a:schemeClr val="dk1"/>
              </a:buClr>
              <a:buSzPts val="1400"/>
              <a:buChar char="○"/>
            </a:pPr>
            <a:r>
              <a:rPr lang="en" b="1" i="0" u="none" strike="noStrike" cap="none" dirty="0">
                <a:solidFill>
                  <a:schemeClr val="dk1"/>
                </a:solidFill>
              </a:rPr>
              <a:t>measurementTypeID</a:t>
            </a:r>
            <a:r>
              <a:rPr lang="en" i="0" u="none" strike="noStrike" cap="none" dirty="0">
                <a:solidFill>
                  <a:schemeClr val="dk1"/>
                </a:solidFill>
              </a:rPr>
              <a:t> (new): An identifier for the measurementType (global unique identifier, URI)</a:t>
            </a:r>
            <a:endParaRPr dirty="0"/>
          </a:p>
          <a:p>
            <a:pPr marL="457200" marR="0" lvl="0" indent="-317500" algn="l" rtl="0">
              <a:spcBef>
                <a:spcPts val="0"/>
              </a:spcBef>
              <a:spcAft>
                <a:spcPts val="0"/>
              </a:spcAft>
              <a:buClr>
                <a:schemeClr val="dk1"/>
              </a:buClr>
              <a:buSzPts val="1400"/>
              <a:buChar char="●"/>
            </a:pPr>
            <a:r>
              <a:rPr lang="en" b="1" dirty="0">
                <a:solidFill>
                  <a:schemeClr val="dk1"/>
                </a:solidFill>
              </a:rPr>
              <a:t>measurementValue</a:t>
            </a:r>
            <a:r>
              <a:rPr lang="en" dirty="0">
                <a:solidFill>
                  <a:schemeClr val="dk1"/>
                </a:solidFill>
              </a:rPr>
              <a:t>: The value of the measurement, fact, characteristic, or assertion.</a:t>
            </a:r>
            <a:endParaRPr dirty="0"/>
          </a:p>
          <a:p>
            <a:pPr marL="914400" marR="0" lvl="1" indent="-317500" algn="l" rtl="0">
              <a:spcBef>
                <a:spcPts val="0"/>
              </a:spcBef>
              <a:spcAft>
                <a:spcPts val="0"/>
              </a:spcAft>
              <a:buClr>
                <a:schemeClr val="dk1"/>
              </a:buClr>
              <a:buSzPts val="1400"/>
              <a:buChar char="○"/>
            </a:pPr>
            <a:r>
              <a:rPr lang="en" b="1" i="0" u="none" strike="noStrike" cap="none" dirty="0">
                <a:solidFill>
                  <a:schemeClr val="dk1"/>
                </a:solidFill>
              </a:rPr>
              <a:t>measurementValueID</a:t>
            </a:r>
            <a:r>
              <a:rPr lang="en" i="0" u="none" strike="noStrike" cap="none" dirty="0">
                <a:solidFill>
                  <a:schemeClr val="dk1"/>
                </a:solidFill>
              </a:rPr>
              <a:t> (new): An identifier for facts stored in the column measurementValue (global unique identifier, URI)</a:t>
            </a:r>
            <a:endParaRPr dirty="0"/>
          </a:p>
          <a:p>
            <a:pPr marL="457200" marR="0" lvl="0" indent="-317500" algn="l" rtl="0">
              <a:spcBef>
                <a:spcPts val="0"/>
              </a:spcBef>
              <a:spcAft>
                <a:spcPts val="0"/>
              </a:spcAft>
              <a:buClr>
                <a:schemeClr val="dk1"/>
              </a:buClr>
              <a:buSzPts val="1400"/>
              <a:buChar char="●"/>
            </a:pPr>
            <a:r>
              <a:rPr lang="en" b="1" dirty="0">
                <a:solidFill>
                  <a:schemeClr val="dk1"/>
                </a:solidFill>
              </a:rPr>
              <a:t>measurementAccuracy</a:t>
            </a:r>
            <a:r>
              <a:rPr lang="en" dirty="0">
                <a:solidFill>
                  <a:schemeClr val="dk1"/>
                </a:solidFill>
              </a:rPr>
              <a:t>: The description of the potential error associated with the measurementValue.</a:t>
            </a:r>
            <a:endParaRPr dirty="0"/>
          </a:p>
          <a:p>
            <a:pPr marL="457200" marR="0" lvl="0" indent="-317500" algn="l" rtl="0">
              <a:spcBef>
                <a:spcPts val="0"/>
              </a:spcBef>
              <a:spcAft>
                <a:spcPts val="0"/>
              </a:spcAft>
              <a:buClr>
                <a:schemeClr val="dk1"/>
              </a:buClr>
              <a:buSzPts val="1400"/>
              <a:buChar char="●"/>
            </a:pPr>
            <a:r>
              <a:rPr lang="en" b="1" dirty="0">
                <a:solidFill>
                  <a:schemeClr val="dk1"/>
                </a:solidFill>
              </a:rPr>
              <a:t>measurementUnit</a:t>
            </a:r>
            <a:r>
              <a:rPr lang="en" dirty="0">
                <a:solidFill>
                  <a:schemeClr val="dk1"/>
                </a:solidFill>
              </a:rPr>
              <a:t>: The value of the measurement, fact, characteristic, or assertion. </a:t>
            </a:r>
            <a:endParaRPr dirty="0"/>
          </a:p>
          <a:p>
            <a:pPr marL="914400" marR="0" lvl="1" indent="-317500" algn="l" rtl="0">
              <a:spcBef>
                <a:spcPts val="0"/>
              </a:spcBef>
              <a:spcAft>
                <a:spcPts val="0"/>
              </a:spcAft>
              <a:buClr>
                <a:schemeClr val="dk1"/>
              </a:buClr>
              <a:buSzPts val="1400"/>
              <a:buChar char="○"/>
            </a:pPr>
            <a:r>
              <a:rPr lang="en" b="1" i="0" u="none" strike="noStrike" cap="none" dirty="0">
                <a:solidFill>
                  <a:schemeClr val="dk1"/>
                </a:solidFill>
              </a:rPr>
              <a:t>measurementUnitID</a:t>
            </a:r>
            <a:r>
              <a:rPr lang="en" i="0" u="none" strike="noStrike" cap="none" dirty="0">
                <a:solidFill>
                  <a:schemeClr val="dk1"/>
                </a:solidFill>
              </a:rPr>
              <a:t> (new): An identifier for the measurementUnit (global unique identifier, URI)</a:t>
            </a:r>
            <a:endParaRPr dirty="0"/>
          </a:p>
          <a:p>
            <a:pPr marL="457200" marR="0" lvl="0" indent="-317500" algn="l" rtl="0">
              <a:spcBef>
                <a:spcPts val="0"/>
              </a:spcBef>
              <a:spcAft>
                <a:spcPts val="0"/>
              </a:spcAft>
              <a:buClr>
                <a:schemeClr val="dk1"/>
              </a:buClr>
              <a:buSzPts val="1400"/>
              <a:buChar char="●"/>
            </a:pPr>
            <a:r>
              <a:rPr lang="en" b="1" dirty="0">
                <a:solidFill>
                  <a:schemeClr val="dk1"/>
                </a:solidFill>
              </a:rPr>
              <a:t>measurementDeterminedDate</a:t>
            </a:r>
            <a:r>
              <a:rPr lang="en" dirty="0">
                <a:solidFill>
                  <a:schemeClr val="dk1"/>
                </a:solidFill>
              </a:rPr>
              <a:t>: The date on which the MeasurementOrFact was made. </a:t>
            </a:r>
            <a:endParaRPr dirty="0"/>
          </a:p>
          <a:p>
            <a:pPr marL="457200" marR="0" lvl="0" indent="-317500" algn="l" rtl="0">
              <a:spcBef>
                <a:spcPts val="0"/>
              </a:spcBef>
              <a:spcAft>
                <a:spcPts val="0"/>
              </a:spcAft>
              <a:buClr>
                <a:schemeClr val="dk1"/>
              </a:buClr>
              <a:buSzPts val="1400"/>
              <a:buChar char="●"/>
            </a:pPr>
            <a:r>
              <a:rPr lang="en" b="1" dirty="0">
                <a:solidFill>
                  <a:schemeClr val="dk1"/>
                </a:solidFill>
              </a:rPr>
              <a:t>measurementDeterminedBy</a:t>
            </a:r>
            <a:r>
              <a:rPr lang="en" dirty="0">
                <a:solidFill>
                  <a:schemeClr val="dk1"/>
                </a:solidFill>
              </a:rPr>
              <a:t>: A list (concatenated and separated) of names of people, groups, or organizations who determined the value of the MeasurementOrFact. </a:t>
            </a:r>
            <a:endParaRPr dirty="0"/>
          </a:p>
          <a:p>
            <a:pPr marL="457200" marR="0" lvl="0" indent="-317500" algn="l" rtl="0">
              <a:spcBef>
                <a:spcPts val="0"/>
              </a:spcBef>
              <a:spcAft>
                <a:spcPts val="0"/>
              </a:spcAft>
              <a:buClr>
                <a:schemeClr val="dk1"/>
              </a:buClr>
              <a:buSzPts val="1400"/>
              <a:buChar char="●"/>
            </a:pPr>
            <a:r>
              <a:rPr lang="en" b="1" dirty="0">
                <a:solidFill>
                  <a:schemeClr val="dk1"/>
                </a:solidFill>
              </a:rPr>
              <a:t>measurementMethod</a:t>
            </a:r>
            <a:r>
              <a:rPr lang="en" dirty="0">
                <a:solidFill>
                  <a:schemeClr val="dk1"/>
                </a:solidFill>
              </a:rPr>
              <a:t>: A description of or reference to (publication, URI) the method or protocol used to determine the measurement, fact, characteristic, or assertion. </a:t>
            </a:r>
            <a:endParaRPr dirty="0"/>
          </a:p>
          <a:p>
            <a:pPr marL="457200" marR="0" lvl="0" indent="-317500" algn="l" rtl="0">
              <a:spcBef>
                <a:spcPts val="0"/>
              </a:spcBef>
              <a:spcAft>
                <a:spcPts val="0"/>
              </a:spcAft>
              <a:buClr>
                <a:schemeClr val="dk1"/>
              </a:buClr>
              <a:buSzPts val="1400"/>
              <a:buChar char="●"/>
            </a:pPr>
            <a:r>
              <a:rPr lang="en" b="1" dirty="0">
                <a:solidFill>
                  <a:schemeClr val="dk1"/>
                </a:solidFill>
              </a:rPr>
              <a:t>measurementRemarks</a:t>
            </a:r>
            <a:r>
              <a:rPr lang="en" dirty="0">
                <a:solidFill>
                  <a:schemeClr val="dk1"/>
                </a:solidFill>
              </a:rPr>
              <a:t>: Comments or notes accompanying the MeasurementOrFact.</a:t>
            </a:r>
            <a:endParaRPr dirty="0"/>
          </a:p>
        </p:txBody>
      </p:sp>
      <p:sp>
        <p:nvSpPr>
          <p:cNvPr id="277" name="Google Shape;277;p37"/>
          <p:cNvSpPr txBox="1">
            <a:spLocks noGrp="1"/>
          </p:cNvSpPr>
          <p:nvPr>
            <p:ph type="title"/>
          </p:nvPr>
        </p:nvSpPr>
        <p:spPr>
          <a:xfrm>
            <a:off x="297800" y="209281"/>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solidFill>
                  <a:srgbClr val="1E3566"/>
                </a:solidFill>
                <a:latin typeface="Montserrat"/>
                <a:ea typeface="Montserrat"/>
                <a:cs typeface="Montserrat"/>
                <a:sym typeface="Montserrat"/>
              </a:rPr>
              <a:t>Measurement Or Fact</a:t>
            </a:r>
            <a:endParaRPr b="1" dirty="0">
              <a:solidFill>
                <a:srgbClr val="1E3566"/>
              </a:solidFill>
            </a:endParaRPr>
          </a:p>
        </p:txBody>
      </p:sp>
      <p:pic>
        <p:nvPicPr>
          <p:cNvPr id="2" name="Google Shape;154;p20">
            <a:extLst>
              <a:ext uri="{FF2B5EF4-FFF2-40B4-BE49-F238E27FC236}">
                <a16:creationId xmlns:a16="http://schemas.microsoft.com/office/drawing/2014/main" id="{BDA7DE86-1920-463C-80A6-5470DFE48BF3}"/>
              </a:ext>
            </a:extLst>
          </p:cNvPr>
          <p:cNvPicPr preferRelativeResize="0"/>
          <p:nvPr/>
        </p:nvPicPr>
        <p:blipFill rotWithShape="1">
          <a:blip r:embed="rId3">
            <a:alphaModFix/>
          </a:blip>
          <a:srcRect/>
          <a:stretch/>
        </p:blipFill>
        <p:spPr>
          <a:xfrm>
            <a:off x="8616800" y="4821546"/>
            <a:ext cx="403200" cy="2528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38"/>
          <p:cNvPicPr preferRelativeResize="0"/>
          <p:nvPr/>
        </p:nvPicPr>
        <p:blipFill rotWithShape="1">
          <a:blip r:embed="rId3">
            <a:alphaModFix/>
          </a:blip>
          <a:srcRect b="2486"/>
          <a:stretch/>
        </p:blipFill>
        <p:spPr>
          <a:xfrm>
            <a:off x="1420700" y="92400"/>
            <a:ext cx="6302601" cy="4618576"/>
          </a:xfrm>
          <a:prstGeom prst="rect">
            <a:avLst/>
          </a:prstGeom>
          <a:noFill/>
          <a:ln>
            <a:noFill/>
          </a:ln>
        </p:spPr>
      </p:pic>
      <p:sp>
        <p:nvSpPr>
          <p:cNvPr id="283" name="Google Shape;283;p38"/>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6" name="Google Shape;286;p38"/>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287" name="Google Shape;287;p38"/>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solidFill>
                  <a:srgbClr val="1E3566"/>
                </a:solidFill>
                <a:latin typeface="Montserrat"/>
                <a:ea typeface="Montserrat"/>
                <a:cs typeface="Montserrat"/>
                <a:sym typeface="Montserrat"/>
              </a:rPr>
              <a:t>Biological Sampling</a:t>
            </a:r>
            <a:endParaRPr b="1" dirty="0">
              <a:solidFill>
                <a:srgbClr val="1E3566"/>
              </a:solidFill>
              <a:latin typeface="Montserrat"/>
              <a:ea typeface="Montserrat"/>
              <a:cs typeface="Montserrat"/>
              <a:sym typeface="Montserrat"/>
            </a:endParaRPr>
          </a:p>
        </p:txBody>
      </p:sp>
      <p:sp>
        <p:nvSpPr>
          <p:cNvPr id="293" name="Google Shape;293;p39"/>
          <p:cNvSpPr txBox="1">
            <a:spLocks noGrp="1"/>
          </p:cNvSpPr>
          <p:nvPr>
            <p:ph type="body" idx="1"/>
          </p:nvPr>
        </p:nvSpPr>
        <p:spPr>
          <a:xfrm>
            <a:off x="235500" y="971825"/>
            <a:ext cx="4558800" cy="2887500"/>
          </a:xfrm>
          <a:prstGeom prst="rect">
            <a:avLst/>
          </a:prstGeom>
          <a:noFill/>
          <a:ln>
            <a:noFill/>
          </a:ln>
        </p:spPr>
        <p:txBody>
          <a:bodyPr spcFirstLastPara="1" wrap="square" lIns="91425" tIns="91425" rIns="91425" bIns="91425" anchor="t" anchorCtr="0">
            <a:noAutofit/>
          </a:bodyPr>
          <a:lstStyle/>
          <a:p>
            <a:pPr marL="200025" lvl="0" indent="0" algn="l" rtl="0">
              <a:lnSpc>
                <a:spcPct val="130000"/>
              </a:lnSpc>
              <a:spcBef>
                <a:spcPts val="0"/>
              </a:spcBef>
              <a:spcAft>
                <a:spcPts val="0"/>
              </a:spcAft>
              <a:buNone/>
            </a:pPr>
            <a:r>
              <a:rPr lang="en" sz="1400" dirty="0">
                <a:solidFill>
                  <a:schemeClr val="dk1"/>
                </a:solidFill>
                <a:highlight>
                  <a:srgbClr val="FFFFFF"/>
                </a:highlight>
                <a:latin typeface="+mn-lt"/>
                <a:ea typeface="Lato Light"/>
                <a:cs typeface="Lato Light"/>
                <a:sym typeface="Lato Light"/>
              </a:rPr>
              <a:t>Beyond species occurence</a:t>
            </a:r>
            <a:endParaRPr sz="1400" dirty="0">
              <a:solidFill>
                <a:schemeClr val="dk1"/>
              </a:solidFill>
              <a:highlight>
                <a:srgbClr val="FFFFFF"/>
              </a:highlight>
              <a:latin typeface="+mn-lt"/>
              <a:ea typeface="Lato Light"/>
              <a:cs typeface="Lato Light"/>
              <a:sym typeface="Lato Light"/>
            </a:endParaRPr>
          </a:p>
          <a:p>
            <a:pPr marL="457200" lvl="0" indent="0" algn="l" rtl="0">
              <a:lnSpc>
                <a:spcPct val="130000"/>
              </a:lnSpc>
              <a:spcBef>
                <a:spcPts val="0"/>
              </a:spcBef>
              <a:spcAft>
                <a:spcPts val="0"/>
              </a:spcAft>
              <a:buNone/>
            </a:pPr>
            <a:endParaRPr sz="1400" dirty="0">
              <a:solidFill>
                <a:schemeClr val="dk1"/>
              </a:solidFill>
              <a:highlight>
                <a:srgbClr val="FFFFFF"/>
              </a:highlight>
              <a:latin typeface="+mn-lt"/>
              <a:ea typeface="Lato Light"/>
              <a:cs typeface="Lato Light"/>
              <a:sym typeface="Lato Light"/>
            </a:endParaRPr>
          </a:p>
          <a:p>
            <a:pPr marL="228600" lvl="0" indent="0" algn="l" rtl="0">
              <a:lnSpc>
                <a:spcPct val="130000"/>
              </a:lnSpc>
              <a:spcBef>
                <a:spcPts val="0"/>
              </a:spcBef>
              <a:spcAft>
                <a:spcPts val="0"/>
              </a:spcAft>
              <a:buNone/>
            </a:pPr>
            <a:r>
              <a:rPr lang="en" sz="1050" dirty="0">
                <a:solidFill>
                  <a:srgbClr val="323333"/>
                </a:solidFill>
                <a:latin typeface="+mn-lt"/>
                <a:ea typeface="Calibri"/>
                <a:cs typeface="Calibri"/>
                <a:sym typeface="Calibri"/>
              </a:rPr>
              <a:t>A hypothetical example based on a complicated sequence of sampling events at a given sampling location. In the example the bold rectangles are sampling events, the dashed rectangles measurements or facts, the grey rectangles are occurrences.</a:t>
            </a:r>
            <a:endParaRPr sz="1050" dirty="0">
              <a:solidFill>
                <a:srgbClr val="323333"/>
              </a:solidFill>
              <a:latin typeface="+mn-lt"/>
              <a:ea typeface="Calibri"/>
              <a:cs typeface="Calibri"/>
              <a:sym typeface="Calibri"/>
            </a:endParaRPr>
          </a:p>
          <a:p>
            <a:pPr marL="228600" lvl="0" indent="0" algn="l" rtl="0">
              <a:lnSpc>
                <a:spcPct val="130000"/>
              </a:lnSpc>
              <a:spcBef>
                <a:spcPts val="0"/>
              </a:spcBef>
              <a:spcAft>
                <a:spcPts val="0"/>
              </a:spcAft>
              <a:buNone/>
            </a:pPr>
            <a:r>
              <a:rPr lang="en" sz="1050" dirty="0">
                <a:solidFill>
                  <a:srgbClr val="323333"/>
                </a:solidFill>
                <a:latin typeface="+mn-lt"/>
                <a:ea typeface="Calibri"/>
                <a:cs typeface="Calibri"/>
                <a:sym typeface="Calibri"/>
              </a:rPr>
              <a:t>The arrows between the rectangles illustrate the (hierarchical) relations between the different sampling events and between events and their associated occurrences and measurements. The example shows data sampled using a Van Veen grab, a beam trawl, and a multi-corer. The macrobenthos analysis was based on the complete Van Veen grab sample, while the meiofauna analysis was based on subsamples. The multicore sample was divided into different depth slices. Likewise, an abiotic measurement can refer to the entire sample or to a subsample.</a:t>
            </a:r>
            <a:endParaRPr sz="1050" dirty="0">
              <a:solidFill>
                <a:srgbClr val="323333"/>
              </a:solidFill>
              <a:latin typeface="+mn-lt"/>
              <a:ea typeface="Calibri"/>
              <a:cs typeface="Calibri"/>
              <a:sym typeface="Calibri"/>
            </a:endParaRPr>
          </a:p>
          <a:p>
            <a:pPr marL="228600" lvl="0" indent="0" algn="l" rtl="0">
              <a:lnSpc>
                <a:spcPct val="130000"/>
              </a:lnSpc>
              <a:spcBef>
                <a:spcPts val="0"/>
              </a:spcBef>
              <a:spcAft>
                <a:spcPts val="0"/>
              </a:spcAft>
              <a:buNone/>
            </a:pPr>
            <a:endParaRPr sz="1050" dirty="0">
              <a:solidFill>
                <a:srgbClr val="323333"/>
              </a:solidFill>
              <a:latin typeface="+mn-lt"/>
              <a:ea typeface="Calibri"/>
              <a:cs typeface="Calibri"/>
              <a:sym typeface="Calibri"/>
            </a:endParaRPr>
          </a:p>
          <a:p>
            <a:pPr marL="0" lvl="0" indent="0" algn="l" rtl="0">
              <a:lnSpc>
                <a:spcPct val="130000"/>
              </a:lnSpc>
              <a:spcBef>
                <a:spcPts val="0"/>
              </a:spcBef>
              <a:spcAft>
                <a:spcPts val="0"/>
              </a:spcAft>
              <a:buNone/>
            </a:pPr>
            <a:r>
              <a:rPr lang="en" sz="800" dirty="0">
                <a:solidFill>
                  <a:schemeClr val="dk1"/>
                </a:solidFill>
                <a:latin typeface="+mn-lt"/>
                <a:ea typeface="Calibri"/>
                <a:cs typeface="Calibri"/>
                <a:sym typeface="Calibri"/>
              </a:rPr>
              <a:t>Source: De Pooter et al (2017).</a:t>
            </a:r>
            <a:r>
              <a:rPr lang="en" sz="800" dirty="0">
                <a:solidFill>
                  <a:schemeClr val="dk1"/>
                </a:solidFill>
                <a:uFill>
                  <a:noFill/>
                </a:uFill>
                <a:latin typeface="+mn-lt"/>
                <a:ea typeface="Calibri"/>
                <a:cs typeface="Calibri"/>
                <a:sym typeface="Calibri"/>
                <a:hlinkClick r:id="rId3"/>
              </a:rPr>
              <a:t> </a:t>
            </a:r>
            <a:r>
              <a:rPr lang="en" sz="800" u="sng" dirty="0">
                <a:solidFill>
                  <a:srgbClr val="0563C1"/>
                </a:solidFill>
                <a:latin typeface="+mn-lt"/>
                <a:ea typeface="Calibri"/>
                <a:cs typeface="Calibri"/>
                <a:sym typeface="Calibri"/>
                <a:hlinkClick r:id="rId3"/>
              </a:rPr>
              <a:t>https://doi.org/10.3897/BDJ.5.e10989</a:t>
            </a:r>
            <a:r>
              <a:rPr lang="en" sz="800" dirty="0">
                <a:solidFill>
                  <a:schemeClr val="dk1"/>
                </a:solidFill>
                <a:latin typeface="+mn-lt"/>
                <a:ea typeface="Calibri"/>
                <a:cs typeface="Calibri"/>
                <a:sym typeface="Calibri"/>
              </a:rPr>
              <a:t>​</a:t>
            </a:r>
            <a:endParaRPr sz="800" dirty="0">
              <a:solidFill>
                <a:schemeClr val="dk1"/>
              </a:solidFill>
              <a:latin typeface="+mn-lt"/>
              <a:ea typeface="Calibri"/>
              <a:cs typeface="Calibri"/>
              <a:sym typeface="Calibri"/>
            </a:endParaRPr>
          </a:p>
          <a:p>
            <a:pPr marL="457200" lvl="0" indent="0" algn="l" rtl="0">
              <a:lnSpc>
                <a:spcPct val="130000"/>
              </a:lnSpc>
              <a:spcBef>
                <a:spcPts val="0"/>
              </a:spcBef>
              <a:spcAft>
                <a:spcPts val="0"/>
              </a:spcAft>
              <a:buNone/>
            </a:pPr>
            <a:endParaRPr sz="1050" dirty="0">
              <a:solidFill>
                <a:srgbClr val="323333"/>
              </a:solidFill>
              <a:latin typeface="+mn-lt"/>
              <a:ea typeface="Calibri"/>
              <a:cs typeface="Calibri"/>
              <a:sym typeface="Calibri"/>
            </a:endParaRPr>
          </a:p>
        </p:txBody>
      </p:sp>
      <p:sp>
        <p:nvSpPr>
          <p:cNvPr id="294" name="Google Shape;294;p39"/>
          <p:cNvSpPr txBox="1"/>
          <p:nvPr/>
        </p:nvSpPr>
        <p:spPr>
          <a:xfrm>
            <a:off x="86450" y="4844750"/>
            <a:ext cx="225300" cy="2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7" name="Google Shape;297;p39"/>
          <p:cNvPicPr preferRelativeResize="0"/>
          <p:nvPr/>
        </p:nvPicPr>
        <p:blipFill rotWithShape="1">
          <a:blip r:embed="rId4">
            <a:alphaModFix/>
          </a:blip>
          <a:srcRect/>
          <a:stretch/>
        </p:blipFill>
        <p:spPr>
          <a:xfrm>
            <a:off x="8616800" y="4821546"/>
            <a:ext cx="403200" cy="252804"/>
          </a:xfrm>
          <a:prstGeom prst="rect">
            <a:avLst/>
          </a:prstGeom>
          <a:noFill/>
          <a:ln>
            <a:noFill/>
          </a:ln>
        </p:spPr>
      </p:pic>
      <p:sp>
        <p:nvSpPr>
          <p:cNvPr id="298" name="Google Shape;298;p39"/>
          <p:cNvSpPr txBox="1"/>
          <p:nvPr/>
        </p:nvSpPr>
        <p:spPr>
          <a:xfrm>
            <a:off x="5968093" y="4609157"/>
            <a:ext cx="486900" cy="57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99" name="Google Shape;299;p39"/>
          <p:cNvPicPr preferRelativeResize="0"/>
          <p:nvPr/>
        </p:nvPicPr>
        <p:blipFill>
          <a:blip r:embed="rId5">
            <a:alphaModFix/>
          </a:blip>
          <a:stretch>
            <a:fillRect/>
          </a:stretch>
        </p:blipFill>
        <p:spPr>
          <a:xfrm>
            <a:off x="4979400" y="289998"/>
            <a:ext cx="3400450" cy="4211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1599</TotalTime>
  <Words>622</Words>
  <Application>Microsoft Office PowerPoint</Application>
  <PresentationFormat>On-screen Show (16:9)</PresentationFormat>
  <Paragraphs>87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Montserrat</vt:lpstr>
      <vt:lpstr>Calibri</vt:lpstr>
      <vt:lpstr>Arial</vt:lpstr>
      <vt:lpstr>Simple Light</vt:lpstr>
      <vt:lpstr>Identifiers</vt:lpstr>
      <vt:lpstr>Identifiers</vt:lpstr>
      <vt:lpstr>Identifiers</vt:lpstr>
      <vt:lpstr>Identifiers</vt:lpstr>
      <vt:lpstr>Quantity</vt:lpstr>
      <vt:lpstr>Measurement Or Fact</vt:lpstr>
      <vt:lpstr>PowerPoint Presentation</vt:lpstr>
      <vt:lpstr>Biological Sampling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Darwin Core </dc:title>
  <cp:lastModifiedBy>Naomi Tress</cp:lastModifiedBy>
  <cp:revision>90</cp:revision>
  <dcterms:modified xsi:type="dcterms:W3CDTF">2021-02-07T02:12:37Z</dcterms:modified>
</cp:coreProperties>
</file>