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39F650-E1D3-432D-80FD-D8F09C15E14C}">
  <a:tblStyle styleId="{C539F650-E1D3-432D-80FD-D8F09C15E1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6030D8-FB6F-479D-9072-007B0289B70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FEB"/>
          </a:solidFill>
        </a:fill>
      </a:tcStyle>
    </a:wholeTbl>
    <a:band1H>
      <a:tcTxStyle/>
      <a:tcStyle>
        <a:tcBdr/>
        <a:fill>
          <a:solidFill>
            <a:srgbClr val="CBDD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D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26" autoAdjust="0"/>
  </p:normalViewPr>
  <p:slideViewPr>
    <p:cSldViewPr snapToGrid="0">
      <p:cViewPr varScale="1">
        <p:scale>
          <a:sx n="58" d="100"/>
          <a:sy n="58" d="100"/>
        </p:scale>
        <p:origin x="824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c9c1873d3_3_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7c9c1873d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c9c1873d3_3_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7c9c1873d3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c9c1873d3_3_1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7c9c1873d3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c9c1873d3_3_1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7c9c1873d3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c9c1873d3_3_2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g7c9c1873d3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c9c1873d3_3_2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7c9c1873d3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c9c1873d3_3_3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7c9c1873d3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bis.org/manual/e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pha.pensoft.net/tips/From-GBIF-IPT-metadata-E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11176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Metadata standards</a:t>
            </a:r>
            <a:endParaRPr/>
          </a:p>
        </p:txBody>
      </p:sp>
      <p:sp>
        <p:nvSpPr>
          <p:cNvPr id="372" name="Google Shape;372;p33"/>
          <p:cNvSpPr/>
          <p:nvPr/>
        </p:nvSpPr>
        <p:spPr>
          <a:xfrm>
            <a:off x="838200" y="2111515"/>
            <a:ext cx="100584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OBIS (and GBIF) uses the Ecological Metadata Language (EML), in more particularly the GBIF EML profile (version 1.1), as its metadata standard.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Integrated Publishing Toolkit (IPT) developed by GBIF provides an online interface to manually fill in the EML terms.</a:t>
            </a:r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4684296" y="5256201"/>
            <a:ext cx="749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OBIS Manual: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https://obis.org/manual/eml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>
            <a:spLocks noGrp="1"/>
          </p:cNvSpPr>
          <p:nvPr>
            <p:ph type="title"/>
          </p:nvPr>
        </p:nvSpPr>
        <p:spPr>
          <a:xfrm>
            <a:off x="11176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Metadata standards</a:t>
            </a:r>
            <a:endParaRPr/>
          </a:p>
        </p:txBody>
      </p:sp>
      <p:sp>
        <p:nvSpPr>
          <p:cNvPr id="379" name="Google Shape;379;p34"/>
          <p:cNvSpPr/>
          <p:nvPr/>
        </p:nvSpPr>
        <p:spPr>
          <a:xfrm>
            <a:off x="3252937" y="2890128"/>
            <a:ext cx="27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Required by OBIS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4"/>
          <p:cNvSpPr/>
          <p:nvPr/>
        </p:nvSpPr>
        <p:spPr>
          <a:xfrm>
            <a:off x="838200" y="2034456"/>
            <a:ext cx="10149900" cy="3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EML TERMS </a:t>
            </a:r>
            <a:endParaRPr/>
          </a:p>
          <a:p>
            <a:pPr marL="214312" marR="0" lvl="0" indent="-1000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2" marR="0" lvl="0" indent="-214312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/>
          </a:p>
          <a:p>
            <a:pPr marL="214312" marR="0" lvl="0" indent="-214312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/>
          </a:p>
          <a:p>
            <a:pPr marL="214312" marR="0" lvl="0" indent="-214312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/>
          </a:p>
          <a:p>
            <a:pPr marL="214312" marR="0" lvl="0" indent="-214312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Citation</a:t>
            </a:r>
            <a:endParaRPr/>
          </a:p>
          <a:p>
            <a:pPr marL="214312" marR="0" lvl="0" indent="-2143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geographicCoverage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2" marR="0" lvl="0" indent="-2143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temporalCoverage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2" marR="0" lvl="0" indent="-2143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taxonomicCoverage </a:t>
            </a:r>
            <a:endParaRPr/>
          </a:p>
          <a:p>
            <a:pPr marL="214312" marR="0" lvl="0" indent="-2143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/>
          </a:p>
          <a:p>
            <a:pPr marL="214312" marR="0" lvl="0" indent="-2143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(sampling, QC) </a:t>
            </a:r>
            <a:endParaRPr/>
          </a:p>
          <a:p>
            <a:pPr marL="214312" marR="0" lvl="0" indent="-2143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/>
          </a:p>
          <a:p>
            <a:pPr marL="214312" marR="0" lvl="0" indent="-2143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>
            <a:spLocks noGrp="1"/>
          </p:cNvSpPr>
          <p:nvPr>
            <p:ph type="title"/>
          </p:nvPr>
        </p:nvSpPr>
        <p:spPr>
          <a:xfrm>
            <a:off x="11176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Metadata standards</a:t>
            </a:r>
            <a:endParaRPr/>
          </a:p>
        </p:txBody>
      </p:sp>
      <p:sp>
        <p:nvSpPr>
          <p:cNvPr id="386" name="Google Shape;386;p35"/>
          <p:cNvSpPr txBox="1"/>
          <p:nvPr/>
        </p:nvSpPr>
        <p:spPr>
          <a:xfrm>
            <a:off x="838200" y="1561205"/>
            <a:ext cx="105864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title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143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different from the shortname (which is used to create the DwC-A file and the dataset IPT URL</a:t>
            </a:r>
            <a:endParaRPr/>
          </a:p>
          <a:p>
            <a:pPr marL="91440" marR="0" lvl="0" indent="-1143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good, descriptive title is indispensable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143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Provides users with valuable information, making e.g. data screening easier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7" name="Google Shape;387;p35"/>
          <p:cNvGraphicFramePr/>
          <p:nvPr/>
        </p:nvGraphicFramePr>
        <p:xfrm>
          <a:off x="1383319" y="3640819"/>
          <a:ext cx="8625600" cy="2103100"/>
        </p:xfrm>
        <a:graphic>
          <a:graphicData uri="http://schemas.openxmlformats.org/drawingml/2006/table">
            <a:tbl>
              <a:tblPr firstRow="1" bandRow="1">
                <a:noFill/>
                <a:tableStyleId>{766030D8-FB6F-479D-9072-007B0289B708}</a:tableStyleId>
              </a:tblPr>
              <a:tblGrid>
                <a:gridCol w="22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Originally received</a:t>
                      </a:r>
                      <a:endParaRPr sz="120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Recommended title, to be checked with provider</a:t>
                      </a:r>
                      <a:endParaRPr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Biomôr</a:t>
                      </a:r>
                      <a:endParaRPr sz="120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Benthic data from the Southern Irish Sea from 1989-1991</a:t>
                      </a:r>
                      <a:endParaRPr sz="120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Kyklades</a:t>
                      </a:r>
                      <a:endParaRPr sz="120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Zoobenthos of the Kyklades (Aegean Sea) from a survey in 2009</a:t>
                      </a:r>
                      <a:endParaRPr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Benthos_NS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The macrobenthos of the North Sea</a:t>
                      </a:r>
                      <a:endParaRPr sz="120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Dataset_1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Meiofauna of Madagascar</a:t>
                      </a:r>
                      <a:endParaRPr sz="120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Dataset_for_OBIS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Fish collected during a 3-month survey in the national waters of South Africa in 1975</a:t>
                      </a:r>
                      <a:endParaRPr sz="120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…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8" name="Google Shape;388;p35"/>
          <p:cNvSpPr/>
          <p:nvPr/>
        </p:nvSpPr>
        <p:spPr>
          <a:xfrm>
            <a:off x="3569996" y="3616390"/>
            <a:ext cx="6521100" cy="215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>
            <a:spLocks noGrp="1"/>
          </p:cNvSpPr>
          <p:nvPr>
            <p:ph type="title"/>
          </p:nvPr>
        </p:nvSpPr>
        <p:spPr>
          <a:xfrm>
            <a:off x="11176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Metadata standards</a:t>
            </a:r>
            <a:endParaRPr/>
          </a:p>
        </p:txBody>
      </p:sp>
      <p:sp>
        <p:nvSpPr>
          <p:cNvPr id="394" name="Google Shape;394;p36"/>
          <p:cNvSpPr txBox="1"/>
          <p:nvPr/>
        </p:nvSpPr>
        <p:spPr>
          <a:xfrm>
            <a:off x="501014" y="1294448"/>
            <a:ext cx="11140350" cy="415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rPr lang="en-US" sz="15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dirty="0"/>
          </a:p>
          <a:p>
            <a:pPr marL="91440" indent="-9525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ts val="1500"/>
              <a:buFont typeface="Calibri"/>
              <a:buChar char=" "/>
            </a:pPr>
            <a:r>
              <a:rPr lang="en-US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abstract or description of a dataset provides basic information on the content of the dataset. The information in the abstract should improve understanding and interpretation of the data. </a:t>
            </a:r>
            <a:endParaRPr/>
          </a:p>
          <a:p>
            <a:pPr marL="91440" marR="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</a:pPr>
            <a:r>
              <a:rPr lang="en-US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 is recommended that the description indicates whether the dataset is a subset of a larger dataset and – if so – provide a link to the parent metadata and/or dataset.</a:t>
            </a:r>
            <a:endParaRPr dirty="0"/>
          </a:p>
          <a:p>
            <a:pPr marL="91440" marR="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</a:pPr>
            <a:r>
              <a:rPr lang="en-US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If the data provider or OBIS node require bi- or multilingual entries for the description (e.g. due to national obligations) then the following procedure can be followed: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</a:pPr>
            <a:r>
              <a:rPr lang="en-US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Indicate English as metadata language</a:t>
            </a:r>
            <a:endParaRPr sz="1500" dirty="0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</a:pPr>
            <a:r>
              <a:rPr lang="en-US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Enter the English description first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</a:pPr>
            <a:r>
              <a:rPr lang="en-US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Type a slash (/)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</a:pPr>
            <a:r>
              <a:rPr lang="en-US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Enter the description in the second language</a:t>
            </a:r>
            <a:endParaRPr sz="1500" dirty="0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100"/>
              </a:spcBef>
              <a:buClr>
                <a:schemeClr val="accent1"/>
              </a:buClr>
              <a:buSzPts val="1500"/>
            </a:pPr>
            <a:endParaRPr lang="en-US" sz="1500" dirty="0">
              <a:solidFill>
                <a:srgbClr val="3F3F3F"/>
              </a:solidFill>
              <a:latin typeface="Calibri"/>
              <a:cs typeface="Calibri"/>
            </a:endParaRPr>
          </a:p>
          <a:p>
            <a:pPr>
              <a:buClr>
                <a:schemeClr val="accent1"/>
              </a:buClr>
              <a:buSzPts val="1500"/>
            </a:pPr>
            <a:r>
              <a:rPr lang="en-US" sz="1500" i="1" dirty="0">
                <a:latin typeface="Calibri"/>
              </a:rPr>
              <a:t>Example</a:t>
            </a:r>
            <a:endParaRPr lang="en-US" sz="1500" dirty="0">
              <a:solidFill>
                <a:srgbClr val="3F3F3F"/>
              </a:solidFill>
              <a:latin typeface="Calibri"/>
              <a:cs typeface="Calibri"/>
            </a:endParaRPr>
          </a:p>
          <a:p>
            <a:pPr>
              <a:buClr>
                <a:schemeClr val="accent1"/>
              </a:buClr>
              <a:buSzPts val="1500"/>
              <a:buChar char="•"/>
            </a:pPr>
            <a:r>
              <a:rPr lang="en-US" sz="1500" dirty="0">
                <a:latin typeface="Calibri"/>
              </a:rPr>
              <a:t>The Louis-Marie herbarium grants a priority to the Arctic-alpine, subarctic and boreal species from the province of Quebec and the northern hemisphere. This dataset is mainly populated with specimens from the province of Quebec. / </a:t>
            </a:r>
            <a:r>
              <a:rPr lang="en-US" sz="1500" dirty="0" err="1">
                <a:latin typeface="Calibri"/>
              </a:rPr>
              <a:t>L’Herbier</a:t>
            </a:r>
            <a:r>
              <a:rPr lang="en-US" sz="1500" dirty="0">
                <a:latin typeface="Calibri"/>
              </a:rPr>
              <a:t> Louis-Marie </a:t>
            </a:r>
            <a:r>
              <a:rPr lang="en-US" sz="1500" dirty="0" err="1">
                <a:latin typeface="Calibri"/>
              </a:rPr>
              <a:t>accorde</a:t>
            </a:r>
            <a:r>
              <a:rPr lang="en-US" sz="1500" dirty="0">
                <a:latin typeface="Calibri"/>
              </a:rPr>
              <a:t> </a:t>
            </a:r>
            <a:r>
              <a:rPr lang="en-US" sz="1500" dirty="0" err="1">
                <a:latin typeface="Calibri"/>
              </a:rPr>
              <a:t>une</a:t>
            </a:r>
            <a:r>
              <a:rPr lang="en-US" sz="1500" dirty="0">
                <a:latin typeface="Calibri"/>
              </a:rPr>
              <a:t> </a:t>
            </a:r>
            <a:r>
              <a:rPr lang="en-US" sz="1500" dirty="0" err="1">
                <a:latin typeface="Calibri"/>
              </a:rPr>
              <a:t>priorité</a:t>
            </a:r>
            <a:r>
              <a:rPr lang="en-US" sz="1500" dirty="0">
                <a:latin typeface="Calibri"/>
              </a:rPr>
              <a:t> aux </a:t>
            </a:r>
            <a:r>
              <a:rPr lang="en-US" sz="1500" dirty="0" err="1">
                <a:latin typeface="Calibri"/>
              </a:rPr>
              <a:t>espèces</a:t>
            </a:r>
            <a:r>
              <a:rPr lang="en-US" sz="1500" dirty="0">
                <a:latin typeface="Calibri"/>
              </a:rPr>
              <a:t> </a:t>
            </a:r>
            <a:r>
              <a:rPr lang="en-US" sz="1500" dirty="0" err="1">
                <a:latin typeface="Calibri"/>
              </a:rPr>
              <a:t>arctiques</a:t>
            </a:r>
            <a:r>
              <a:rPr lang="en-US" sz="1500" dirty="0">
                <a:latin typeface="Calibri"/>
              </a:rPr>
              <a:t>-alpines, </a:t>
            </a:r>
            <a:r>
              <a:rPr lang="en-US" sz="1500" dirty="0" err="1">
                <a:latin typeface="Calibri"/>
              </a:rPr>
              <a:t>subarctiques</a:t>
            </a:r>
            <a:r>
              <a:rPr lang="en-US" sz="1500" dirty="0">
                <a:latin typeface="Calibri"/>
              </a:rPr>
              <a:t> et </a:t>
            </a:r>
            <a:r>
              <a:rPr lang="en-US" sz="1500" dirty="0" err="1">
                <a:latin typeface="Calibri"/>
              </a:rPr>
              <a:t>boréales</a:t>
            </a:r>
            <a:r>
              <a:rPr lang="en-US" sz="1500" dirty="0">
                <a:latin typeface="Calibri"/>
              </a:rPr>
              <a:t> du Québec, du Canada et de </a:t>
            </a:r>
            <a:r>
              <a:rPr lang="en-US" sz="1500" dirty="0" err="1">
                <a:latin typeface="Calibri"/>
              </a:rPr>
              <a:t>l’hémisphère</a:t>
            </a:r>
            <a:r>
              <a:rPr lang="en-US" sz="1500" dirty="0">
                <a:latin typeface="Calibri"/>
              </a:rPr>
              <a:t> </a:t>
            </a:r>
            <a:r>
              <a:rPr lang="en-US" sz="1500" dirty="0" err="1">
                <a:latin typeface="Calibri"/>
              </a:rPr>
              <a:t>nord</a:t>
            </a:r>
            <a:r>
              <a:rPr lang="en-US" sz="1500" dirty="0">
                <a:latin typeface="Calibri"/>
              </a:rPr>
              <a:t>. Ce </a:t>
            </a:r>
            <a:r>
              <a:rPr lang="en-US" sz="1500" dirty="0" err="1">
                <a:latin typeface="Calibri"/>
              </a:rPr>
              <a:t>jeu</a:t>
            </a:r>
            <a:r>
              <a:rPr lang="en-US" sz="1500" dirty="0">
                <a:latin typeface="Calibri"/>
              </a:rPr>
              <a:t> </a:t>
            </a:r>
            <a:r>
              <a:rPr lang="en-US" sz="1500" dirty="0" err="1">
                <a:latin typeface="Calibri"/>
              </a:rPr>
              <a:t>présente</a:t>
            </a:r>
            <a:r>
              <a:rPr lang="en-US" sz="1500" dirty="0">
                <a:latin typeface="Calibri"/>
              </a:rPr>
              <a:t> </a:t>
            </a:r>
            <a:r>
              <a:rPr lang="en-US" sz="1500" dirty="0" err="1">
                <a:latin typeface="Calibri"/>
              </a:rPr>
              <a:t>principalement</a:t>
            </a:r>
            <a:r>
              <a:rPr lang="en-US" sz="1500" dirty="0">
                <a:latin typeface="Calibri"/>
              </a:rPr>
              <a:t> des </a:t>
            </a:r>
            <a:r>
              <a:rPr lang="en-US" sz="1500" dirty="0" err="1">
                <a:latin typeface="Calibri"/>
              </a:rPr>
              <a:t>spécimens</a:t>
            </a:r>
            <a:r>
              <a:rPr lang="en-US" sz="1500" dirty="0">
                <a:latin typeface="Calibri"/>
              </a:rPr>
              <a:t> </a:t>
            </a:r>
            <a:r>
              <a:rPr lang="en-US" sz="1500" dirty="0" err="1">
                <a:latin typeface="Calibri"/>
              </a:rPr>
              <a:t>provenant</a:t>
            </a:r>
            <a:r>
              <a:rPr lang="en-US" sz="1500" dirty="0">
                <a:latin typeface="Calibri"/>
              </a:rPr>
              <a:t> du Québec.</a:t>
            </a:r>
            <a:endParaRPr lang="en-US">
              <a:latin typeface="Calibri"/>
            </a:endParaRPr>
          </a:p>
          <a:p>
            <a:pPr marL="342900" marR="0" lvl="0" indent="-342900" algn="l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AutoNum type="arabicPeriod"/>
            </a:pPr>
            <a:endParaRPr lang="en-US" sz="1500" dirty="0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  <a:p>
            <a:pPr marL="91440" marR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None/>
            </a:pPr>
            <a:endParaRPr sz="15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  <a:p>
            <a:pPr marL="383540" marR="0" lvl="1" indent="-9652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  <a:p>
            <a:pPr marL="383540" marR="0" lvl="1" indent="-965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  <a:p>
            <a:pPr marL="383540" marR="0" lvl="1" indent="-965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  <a:p>
            <a:pPr marL="383540" lvl="1" indent="-9652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350"/>
            </a:pPr>
            <a:endParaRPr lang="en-US" sz="1350">
              <a:solidFill>
                <a:srgbClr val="3F3F3F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>
            <a:spLocks noGrp="1"/>
          </p:cNvSpPr>
          <p:nvPr>
            <p:ph type="title"/>
          </p:nvPr>
        </p:nvSpPr>
        <p:spPr>
          <a:xfrm>
            <a:off x="11176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Metadata standards</a:t>
            </a: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1177289" y="2237423"/>
            <a:ext cx="9978300" cy="3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rPr lang="en-US" sz="15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Publisher (institution)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Contact (person + institution)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Creator (person + institution)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Associate party (person + institution)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</a:pPr>
            <a:r>
              <a:rPr lang="en-US"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Originator</a:t>
            </a:r>
            <a:endParaRPr sz="13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</a:pPr>
            <a:r>
              <a:rPr lang="en-US"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Content provider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</a:pPr>
            <a:r>
              <a:rPr lang="en-US"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Principle investigator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</a:pPr>
            <a:r>
              <a:rPr lang="en-US"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Custodian steward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</a:pPr>
            <a:r>
              <a:rPr lang="en-US"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Owner</a:t>
            </a:r>
            <a:endParaRPr sz="13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</a:pPr>
            <a:r>
              <a:rPr lang="en-US"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Point of contact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</a:pPr>
            <a:r>
              <a:rPr lang="en-US"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/>
          </a:p>
          <a:p>
            <a:pPr marL="384048" marR="0" lvl="1" indent="-9715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9715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9715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"/>
          <p:cNvSpPr txBox="1">
            <a:spLocks noGrp="1"/>
          </p:cNvSpPr>
          <p:nvPr>
            <p:ph type="title"/>
          </p:nvPr>
        </p:nvSpPr>
        <p:spPr>
          <a:xfrm>
            <a:off x="11176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Metadata standards</a:t>
            </a:r>
            <a:endParaRPr/>
          </a:p>
        </p:txBody>
      </p:sp>
      <p:sp>
        <p:nvSpPr>
          <p:cNvPr id="406" name="Google Shape;406;p38"/>
          <p:cNvSpPr txBox="1"/>
          <p:nvPr/>
        </p:nvSpPr>
        <p:spPr>
          <a:xfrm>
            <a:off x="1177289" y="2237423"/>
            <a:ext cx="9978300" cy="3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</a:pPr>
            <a:r>
              <a:rPr lang="en-US" sz="15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Citation</a:t>
            </a:r>
            <a:endParaRPr sz="15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</a:pPr>
            <a:r>
              <a:rPr lang="en-US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Comparable to a publication reference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52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</a:pPr>
            <a:r>
              <a:rPr lang="en-US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Should contain: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</a:pPr>
            <a:r>
              <a:rPr lang="en-US"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Authors (e.g. data collectors, responsible researchers, data managers, …)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</a:pPr>
            <a:r>
              <a:rPr lang="en-US"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Publication year</a:t>
            </a:r>
            <a:endParaRPr sz="13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</a:pPr>
            <a:r>
              <a:rPr lang="en-US"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Dataset title</a:t>
            </a:r>
            <a:endParaRPr sz="13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</a:pPr>
            <a:r>
              <a:rPr lang="en-US"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Name of the organizations involved when different from publisher</a:t>
            </a:r>
            <a:endParaRPr sz="13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</a:pPr>
            <a:r>
              <a:rPr lang="en-US"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Publisher (can be the OBIS node)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</a:pPr>
            <a:r>
              <a:rPr lang="en-US"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Dataset type (e.g. occurrence, sampling event)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</a:pPr>
            <a:r>
              <a:rPr lang="en-US"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Version number</a:t>
            </a:r>
            <a:endParaRPr sz="13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</a:pPr>
            <a:r>
              <a:rPr lang="en-US"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IPT dataset url</a:t>
            </a:r>
            <a:endParaRPr sz="13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9715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9715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9715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52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</a:pPr>
            <a:r>
              <a:rPr lang="en-US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Note: IPT has an option to auto-generate the citation based on the metadata.</a:t>
            </a:r>
            <a:endParaRPr/>
          </a:p>
          <a:p>
            <a:pPr marL="384048" marR="0" lvl="1" indent="-971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11176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Metadata standards</a:t>
            </a:r>
            <a:endParaRPr/>
          </a:p>
        </p:txBody>
      </p:sp>
      <p:sp>
        <p:nvSpPr>
          <p:cNvPr id="412" name="Google Shape;412;p39"/>
          <p:cNvSpPr txBox="1"/>
          <p:nvPr/>
        </p:nvSpPr>
        <p:spPr>
          <a:xfrm>
            <a:off x="1022985" y="2734866"/>
            <a:ext cx="9978300" cy="3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0876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paper</a:t>
            </a:r>
            <a:endParaRPr/>
          </a:p>
          <a:p>
            <a:pPr marL="150876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0876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Fill in as much metadata as possible and publish your metadata as a data paper e.g. in a Pensoft journal, by importing the eml.xml file into their arpha tool. </a:t>
            </a:r>
            <a:endParaRPr/>
          </a:p>
          <a:p>
            <a:pPr marL="150876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0876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Instructions: </a:t>
            </a:r>
            <a:r>
              <a:rPr lang="en-US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https://arpha.pensoft.net/tips/From-GBIF-IPT-metadata-EML</a:t>
            </a: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566</Words>
  <Application>Microsoft Office PowerPoint</Application>
  <PresentationFormat>Widescreen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Metadata standards</vt:lpstr>
      <vt:lpstr>Metadata standards</vt:lpstr>
      <vt:lpstr>Metadata standards</vt:lpstr>
      <vt:lpstr>Metadata standards</vt:lpstr>
      <vt:lpstr>Metadata standards</vt:lpstr>
      <vt:lpstr>Metadata standards</vt:lpstr>
      <vt:lpstr>Metadata standards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Darwin Core Archive</dc:title>
  <cp:lastModifiedBy>Naomi Tress</cp:lastModifiedBy>
  <cp:revision>15</cp:revision>
  <dcterms:modified xsi:type="dcterms:W3CDTF">2021-02-07T17:44:16Z</dcterms:modified>
</cp:coreProperties>
</file>