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1.png" ContentType="image/png"/>
  <Override PartName="/ppt/media/image19.jpeg" ContentType="image/jpeg"/>
  <Override PartName="/ppt/media/image9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1.jpeg" ContentType="image/jpeg"/>
  <Override PartName="/ppt/media/image13.png" ContentType="image/png"/>
  <Override PartName="/ppt/media/image21.jpeg" ContentType="image/jpeg"/>
  <Override PartName="/ppt/media/image16.png" ContentType="image/png"/>
  <Override PartName="/ppt/media/image18.jpeg" ContentType="image/jpeg"/>
  <Override PartName="/ppt/media/image17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3.jpeg" ContentType="image/jpeg"/>
  <Override PartName="/ppt/media/image4.jpeg" ContentType="image/jpeg"/>
  <Override PartName="/ppt/media/image2.png" ContentType="image/png"/>
  <Override PartName="/ppt/media/image10.png" ContentType="image/png"/>
  <Override PartName="/ppt/media/image6.jpeg" ContentType="image/jpe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21"/>
          <p:cNvSpPr/>
          <p:nvPr/>
        </p:nvSpPr>
        <p:spPr>
          <a:xfrm>
            <a:off x="0" y="0"/>
            <a:ext cx="10077120" cy="566712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7;p21"/>
          <p:cNvSpPr/>
          <p:nvPr/>
        </p:nvSpPr>
        <p:spPr>
          <a:xfrm>
            <a:off x="0" y="0"/>
            <a:ext cx="10077120" cy="377712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59;p23"/>
          <p:cNvSpPr/>
          <p:nvPr/>
        </p:nvSpPr>
        <p:spPr>
          <a:xfrm>
            <a:off x="0" y="5400000"/>
            <a:ext cx="10077120" cy="26712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Google Shape;60;p23"/>
          <p:cNvSpPr/>
          <p:nvPr/>
        </p:nvSpPr>
        <p:spPr>
          <a:xfrm>
            <a:off x="0" y="0"/>
            <a:ext cx="10077120" cy="121212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61;p23"/>
          <p:cNvSpPr/>
          <p:nvPr/>
        </p:nvSpPr>
        <p:spPr>
          <a:xfrm>
            <a:off x="9315000" y="5175000"/>
            <a:ext cx="447120" cy="4471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62;p23"/>
          <p:cNvSpPr/>
          <p:nvPr/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F368C82-2938-41C2-BDA6-9BFAA3CE7A07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14;p25"/>
          <p:cNvSpPr/>
          <p:nvPr/>
        </p:nvSpPr>
        <p:spPr>
          <a:xfrm>
            <a:off x="0" y="5400000"/>
            <a:ext cx="10077120" cy="26712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115;p25"/>
          <p:cNvSpPr/>
          <p:nvPr/>
        </p:nvSpPr>
        <p:spPr>
          <a:xfrm>
            <a:off x="0" y="0"/>
            <a:ext cx="10077120" cy="121212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oogle Shape;116;p25"/>
          <p:cNvSpPr/>
          <p:nvPr/>
        </p:nvSpPr>
        <p:spPr>
          <a:xfrm>
            <a:off x="9315000" y="5175000"/>
            <a:ext cx="447120" cy="4471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oogle Shape;117;p25"/>
          <p:cNvSpPr/>
          <p:nvPr/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7700C60-3F28-40D1-B7CE-0C3A739262EF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69;p27"/>
          <p:cNvSpPr/>
          <p:nvPr/>
        </p:nvSpPr>
        <p:spPr>
          <a:xfrm>
            <a:off x="0" y="5400000"/>
            <a:ext cx="10077120" cy="26712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170;p27"/>
          <p:cNvSpPr/>
          <p:nvPr/>
        </p:nvSpPr>
        <p:spPr>
          <a:xfrm>
            <a:off x="0" y="0"/>
            <a:ext cx="10077120" cy="121212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171;p27"/>
          <p:cNvSpPr/>
          <p:nvPr/>
        </p:nvSpPr>
        <p:spPr>
          <a:xfrm>
            <a:off x="9315000" y="5175000"/>
            <a:ext cx="447120" cy="4471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172;p27"/>
          <p:cNvSpPr/>
          <p:nvPr/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B89B36B-DC54-4761-ABB1-1FACC339ACFC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9;p27"/>
          <p:cNvSpPr/>
          <p:nvPr/>
        </p:nvSpPr>
        <p:spPr>
          <a:xfrm>
            <a:off x="0" y="5400000"/>
            <a:ext cx="10077120" cy="26712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170;p27"/>
          <p:cNvSpPr/>
          <p:nvPr/>
        </p:nvSpPr>
        <p:spPr>
          <a:xfrm>
            <a:off x="0" y="0"/>
            <a:ext cx="10077120" cy="121212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Google Shape;171;p27"/>
          <p:cNvSpPr/>
          <p:nvPr/>
        </p:nvSpPr>
        <p:spPr>
          <a:xfrm>
            <a:off x="9315000" y="5175000"/>
            <a:ext cx="447120" cy="44712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Google Shape;172;p27"/>
          <p:cNvSpPr/>
          <p:nvPr/>
        </p:nvSpPr>
        <p:spPr>
          <a:xfrm>
            <a:off x="9180000" y="5130000"/>
            <a:ext cx="71712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60951F04-531E-4A69-95C0-4E08F67518FF}" type="slidenum">
              <a:rPr b="1" lang="ru-RU" sz="18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5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27;p1"/>
          <p:cNvSpPr/>
          <p:nvPr/>
        </p:nvSpPr>
        <p:spPr>
          <a:xfrm>
            <a:off x="360000" y="283500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“</a:t>
            </a: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СПОРАДИК-3”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09" name="Google Shape;228;p1"/>
          <p:cNvSpPr/>
          <p:nvPr/>
        </p:nvSpPr>
        <p:spPr>
          <a:xfrm>
            <a:off x="360000" y="3915000"/>
            <a:ext cx="9357120" cy="14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  <a:ea typeface="Source Sans Pro"/>
              </a:rPr>
              <a:t>CanSat, регулярная лига, г. Курск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90;p10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Система спасения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36" name="Google Shape;291;p10"/>
          <p:cNvSpPr/>
          <p:nvPr/>
        </p:nvSpPr>
        <p:spPr>
          <a:xfrm>
            <a:off x="20520" y="1322280"/>
            <a:ext cx="4659120" cy="36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S = (2*M*g)/(C</a:t>
            </a:r>
            <a:r>
              <a:rPr b="1" lang="ru-RU" sz="2200" spc="-1" strike="noStrike" baseline="-25000">
                <a:solidFill>
                  <a:srgbClr val="244061"/>
                </a:solidFill>
                <a:latin typeface="Calibri"/>
                <a:ea typeface="Calibri"/>
              </a:rPr>
              <a:t>d</a:t>
            </a: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*R</a:t>
            </a:r>
            <a:r>
              <a:rPr b="1" lang="ru-RU" sz="2200" spc="-1" strike="noStrike" baseline="-25000">
                <a:solidFill>
                  <a:srgbClr val="244061"/>
                </a:solidFill>
                <a:latin typeface="Calibri"/>
                <a:ea typeface="Calibri"/>
              </a:rPr>
              <a:t>o</a:t>
            </a: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*V</a:t>
            </a:r>
            <a:r>
              <a:rPr b="1" lang="ru-RU" sz="2200" spc="-1" strike="noStrike" baseline="30000">
                <a:solidFill>
                  <a:srgbClr val="244061"/>
                </a:solidFill>
                <a:latin typeface="Calibri"/>
                <a:ea typeface="Calibri"/>
              </a:rPr>
              <a:t>2</a:t>
            </a: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S = π(R</a:t>
            </a:r>
            <a:r>
              <a:rPr b="1" lang="ru-RU" sz="2200" spc="-1" strike="noStrike" baseline="30000">
                <a:solidFill>
                  <a:srgbClr val="244061"/>
                </a:solidFill>
                <a:latin typeface="Calibri"/>
                <a:ea typeface="Calibri"/>
              </a:rPr>
              <a:t>2</a:t>
            </a: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-r</a:t>
            </a:r>
            <a:r>
              <a:rPr b="1" lang="ru-RU" sz="2200" spc="-1" strike="noStrike" baseline="30000">
                <a:solidFill>
                  <a:srgbClr val="244061"/>
                </a:solidFill>
                <a:latin typeface="Calibri"/>
                <a:ea typeface="Calibri"/>
              </a:rPr>
              <a:t>2</a:t>
            </a: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)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d = радиус отверстия = 2.5 см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d = радиус парашюта = 37.5 см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L = длина строп = 45 см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4800600" y="1807920"/>
            <a:ext cx="4961880" cy="299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96;p11"/>
          <p:cNvSpPr/>
          <p:nvPr/>
        </p:nvSpPr>
        <p:spPr>
          <a:xfrm>
            <a:off x="504000" y="492480"/>
            <a:ext cx="907092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Корпус, часть 1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239" name="Google Shape;297;p11" descr=""/>
          <p:cNvPicPr/>
          <p:nvPr/>
        </p:nvPicPr>
        <p:blipFill>
          <a:blip r:embed="rId1"/>
          <a:stretch/>
        </p:blipFill>
        <p:spPr>
          <a:xfrm>
            <a:off x="235080" y="1241640"/>
            <a:ext cx="1492200" cy="415764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298;p11" descr=""/>
          <p:cNvPicPr/>
          <p:nvPr/>
        </p:nvPicPr>
        <p:blipFill>
          <a:blip r:embed="rId2"/>
          <a:stretch/>
        </p:blipFill>
        <p:spPr>
          <a:xfrm>
            <a:off x="2016000" y="2088000"/>
            <a:ext cx="1890360" cy="1781280"/>
          </a:xfrm>
          <a:prstGeom prst="rect">
            <a:avLst/>
          </a:prstGeom>
          <a:ln w="0">
            <a:noFill/>
          </a:ln>
        </p:spPr>
      </p:pic>
      <p:pic>
        <p:nvPicPr>
          <p:cNvPr id="241" name="Google Shape;299;p11" descr=""/>
          <p:cNvPicPr/>
          <p:nvPr/>
        </p:nvPicPr>
        <p:blipFill>
          <a:blip r:embed="rId3"/>
          <a:stretch/>
        </p:blipFill>
        <p:spPr>
          <a:xfrm>
            <a:off x="3889080" y="2088000"/>
            <a:ext cx="1266120" cy="178128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300;p11" descr=""/>
          <p:cNvPicPr/>
          <p:nvPr/>
        </p:nvPicPr>
        <p:blipFill>
          <a:blip r:embed="rId4"/>
          <a:stretch/>
        </p:blipFill>
        <p:spPr>
          <a:xfrm>
            <a:off x="5544000" y="1944000"/>
            <a:ext cx="2160360" cy="210420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01;p11" descr=""/>
          <p:cNvPicPr/>
          <p:nvPr/>
        </p:nvPicPr>
        <p:blipFill>
          <a:blip r:embed="rId5"/>
          <a:stretch/>
        </p:blipFill>
        <p:spPr>
          <a:xfrm>
            <a:off x="7705080" y="1965600"/>
            <a:ext cx="2306160" cy="208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306;p12" descr=""/>
          <p:cNvPicPr/>
          <p:nvPr/>
        </p:nvPicPr>
        <p:blipFill>
          <a:blip r:embed="rId1"/>
          <a:stretch/>
        </p:blipFill>
        <p:spPr>
          <a:xfrm>
            <a:off x="20160" y="1211400"/>
            <a:ext cx="3003120" cy="4170240"/>
          </a:xfrm>
          <a:prstGeom prst="rect">
            <a:avLst/>
          </a:prstGeom>
          <a:ln w="0">
            <a:noFill/>
          </a:ln>
        </p:spPr>
      </p:pic>
      <p:pic>
        <p:nvPicPr>
          <p:cNvPr id="245" name="Google Shape;307;p12" descr=""/>
          <p:cNvPicPr/>
          <p:nvPr/>
        </p:nvPicPr>
        <p:blipFill>
          <a:blip r:embed="rId2"/>
          <a:stretch/>
        </p:blipFill>
        <p:spPr>
          <a:xfrm>
            <a:off x="3004560" y="2105280"/>
            <a:ext cx="2091960" cy="1618200"/>
          </a:xfrm>
          <a:prstGeom prst="rect">
            <a:avLst/>
          </a:prstGeom>
          <a:ln w="0">
            <a:noFill/>
          </a:ln>
        </p:spPr>
      </p:pic>
      <p:pic>
        <p:nvPicPr>
          <p:cNvPr id="246" name="Google Shape;308;p12" descr=""/>
          <p:cNvPicPr/>
          <p:nvPr/>
        </p:nvPicPr>
        <p:blipFill>
          <a:blip r:embed="rId3"/>
          <a:stretch/>
        </p:blipFill>
        <p:spPr>
          <a:xfrm>
            <a:off x="8064000" y="1211400"/>
            <a:ext cx="1981800" cy="1987200"/>
          </a:xfrm>
          <a:prstGeom prst="rect">
            <a:avLst/>
          </a:prstGeom>
          <a:ln w="0">
            <a:noFill/>
          </a:ln>
        </p:spPr>
      </p:pic>
      <p:pic>
        <p:nvPicPr>
          <p:cNvPr id="247" name="Google Shape;309;p12" descr=""/>
          <p:cNvPicPr/>
          <p:nvPr/>
        </p:nvPicPr>
        <p:blipFill>
          <a:blip r:embed="rId4"/>
          <a:stretch/>
        </p:blipFill>
        <p:spPr>
          <a:xfrm>
            <a:off x="6408000" y="1209240"/>
            <a:ext cx="1638360" cy="1958040"/>
          </a:xfrm>
          <a:prstGeom prst="rect">
            <a:avLst/>
          </a:prstGeom>
          <a:ln w="0">
            <a:noFill/>
          </a:ln>
        </p:spPr>
      </p:pic>
      <p:pic>
        <p:nvPicPr>
          <p:cNvPr id="248" name="Google Shape;310;p12" descr=""/>
          <p:cNvPicPr/>
          <p:nvPr/>
        </p:nvPicPr>
        <p:blipFill>
          <a:blip r:embed="rId5"/>
          <a:stretch/>
        </p:blipFill>
        <p:spPr>
          <a:xfrm>
            <a:off x="7416000" y="3199320"/>
            <a:ext cx="2629800" cy="162720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Корпус, часть 2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315;p13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Внешняя системы “Watchdog”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51" name="Google Shape;316;p13"/>
          <p:cNvSpPr/>
          <p:nvPr/>
        </p:nvSpPr>
        <p:spPr>
          <a:xfrm>
            <a:off x="0" y="2004120"/>
            <a:ext cx="6201360" cy="365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083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Основывается на микроконтроллере ATTiny13. Взаимодействует с мастером по двум проводам и перезагружает его в случае зависания. Внешний “Watchdog” надёжнее внутренних так как не рискуют зависнуть вместе с основным микроконтроллером.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52" name="Google Shape;317;p13" descr=""/>
          <p:cNvPicPr/>
          <p:nvPr/>
        </p:nvPicPr>
        <p:blipFill>
          <a:blip r:embed="rId1"/>
          <a:stretch/>
        </p:blipFill>
        <p:spPr>
          <a:xfrm>
            <a:off x="6689160" y="1799280"/>
            <a:ext cx="2682000" cy="299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322;p14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GPS BN-220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254" name="Google Shape;323;p14" descr=""/>
          <p:cNvPicPr/>
          <p:nvPr/>
        </p:nvPicPr>
        <p:blipFill>
          <a:blip r:embed="rId1"/>
          <a:stretch/>
        </p:blipFill>
        <p:spPr>
          <a:xfrm>
            <a:off x="6172200" y="1371600"/>
            <a:ext cx="3656160" cy="3656160"/>
          </a:xfrm>
          <a:prstGeom prst="rect">
            <a:avLst/>
          </a:prstGeom>
          <a:ln w="0">
            <a:noFill/>
          </a:ln>
        </p:spPr>
      </p:pic>
      <p:sp>
        <p:nvSpPr>
          <p:cNvPr id="255" name="Google Shape;324;p14"/>
          <p:cNvSpPr/>
          <p:nvPr/>
        </p:nvSpPr>
        <p:spPr>
          <a:xfrm>
            <a:off x="504000" y="1240560"/>
            <a:ext cx="5666760" cy="36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Модуль позиционирования BN-220 позволит построить трёхмерный график полёта и найти аппарат после приземления.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329;p15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Структурная схема аппарата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257" name="Google Shape;330;p15" descr=""/>
          <p:cNvPicPr/>
          <p:nvPr/>
        </p:nvPicPr>
        <p:blipFill>
          <a:blip r:embed="rId1"/>
          <a:stretch/>
        </p:blipFill>
        <p:spPr>
          <a:xfrm>
            <a:off x="1172880" y="1234080"/>
            <a:ext cx="8198280" cy="402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335;p16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Принципиальная электрическая схема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259" name="Google Shape;336;p16" descr=""/>
          <p:cNvPicPr/>
          <p:nvPr/>
        </p:nvPicPr>
        <p:blipFill>
          <a:blip r:embed="rId1"/>
          <a:stretch/>
        </p:blipFill>
        <p:spPr>
          <a:xfrm>
            <a:off x="358920" y="1371600"/>
            <a:ext cx="4211640" cy="388476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337;p16" descr=""/>
          <p:cNvPicPr/>
          <p:nvPr/>
        </p:nvPicPr>
        <p:blipFill>
          <a:blip r:embed="rId2"/>
          <a:stretch/>
        </p:blipFill>
        <p:spPr>
          <a:xfrm>
            <a:off x="5338440" y="1371600"/>
            <a:ext cx="4032720" cy="39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342;p17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Рассчёт энергопотребления</a:t>
            </a:r>
            <a:endParaRPr b="0" lang="en-US" sz="2700" spc="-1" strike="noStrike">
              <a:latin typeface="Arial"/>
            </a:endParaRPr>
          </a:p>
        </p:txBody>
      </p:sp>
      <p:graphicFrame>
        <p:nvGraphicFramePr>
          <p:cNvPr id="262" name="Google Shape;343;p17"/>
          <p:cNvGraphicFramePr/>
          <p:nvPr/>
        </p:nvGraphicFramePr>
        <p:xfrm>
          <a:off x="360000" y="1485000"/>
          <a:ext cx="9359280" cy="3385440"/>
        </p:xfrm>
        <a:graphic>
          <a:graphicData uri="http://schemas.openxmlformats.org/drawingml/2006/table">
            <a:tbl>
              <a:tblPr/>
              <a:tblGrid>
                <a:gridCol w="3119400"/>
                <a:gridCol w="3119400"/>
                <a:gridCol w="312084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Элемент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Потребление(макс.), W/h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Потребление в W/h за 3 часа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Плата микроконтроллера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Плата передатчика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Плата датчиков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Преобразователь 2A SX1308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0.126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MicroSD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“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Watchdog” Attiny13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0.075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GPS BN-220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Итого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2.2 &lt; 12.6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348;p18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Массовые характеристики</a:t>
            </a:r>
            <a:endParaRPr b="0" lang="en-US" sz="2700" spc="-1" strike="noStrike">
              <a:latin typeface="Arial"/>
            </a:endParaRPr>
          </a:p>
        </p:txBody>
      </p:sp>
      <p:graphicFrame>
        <p:nvGraphicFramePr>
          <p:cNvPr id="264" name="Google Shape;349;p18"/>
          <p:cNvGraphicFramePr/>
          <p:nvPr/>
        </p:nvGraphicFramePr>
        <p:xfrm>
          <a:off x="360000" y="1485000"/>
          <a:ext cx="9359640" cy="3772080"/>
        </p:xfrm>
        <a:graphic>
          <a:graphicData uri="http://schemas.openxmlformats.org/drawingml/2006/table">
            <a:tbl>
              <a:tblPr/>
              <a:tblGrid>
                <a:gridCol w="4680000"/>
                <a:gridCol w="4680000"/>
              </a:tblGrid>
              <a:tr h="6282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Составляющая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Вес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(г)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82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Корпус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82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Платы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(основная и дополнительная миссии)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82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Аккумулятор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282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Крепления и прочее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31440"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Итог: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354;p19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Бюджет</a:t>
            </a:r>
            <a:endParaRPr b="0" lang="en-US" sz="2700" spc="-1" strike="noStrike">
              <a:latin typeface="Arial"/>
            </a:endParaRPr>
          </a:p>
        </p:txBody>
      </p:sp>
      <p:graphicFrame>
        <p:nvGraphicFramePr>
          <p:cNvPr id="266" name="Google Shape;355;p19"/>
          <p:cNvGraphicFramePr/>
          <p:nvPr/>
        </p:nvGraphicFramePr>
        <p:xfrm>
          <a:off x="360000" y="1485000"/>
          <a:ext cx="9359640" cy="3836880"/>
        </p:xfrm>
        <a:graphic>
          <a:graphicData uri="http://schemas.openxmlformats.org/drawingml/2006/table">
            <a:tbl>
              <a:tblPr/>
              <a:tblGrid>
                <a:gridCol w="4680000"/>
                <a:gridCol w="4680000"/>
              </a:tblGrid>
              <a:tr h="6037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Комплектующая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Цена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(руб.)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389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Конструктор регулярной лиги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89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Аккумулятор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89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Пластик для печати корпуса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89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GPS BN220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389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Прочее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8920"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Итог: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16540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33;p2"/>
          <p:cNvSpPr/>
          <p:nvPr/>
        </p:nvSpPr>
        <p:spPr>
          <a:xfrm>
            <a:off x="360000" y="225720"/>
            <a:ext cx="9357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Участники команды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1" name="Google Shape;234;p2"/>
          <p:cNvSpPr/>
          <p:nvPr/>
        </p:nvSpPr>
        <p:spPr>
          <a:xfrm>
            <a:off x="360000" y="1828800"/>
            <a:ext cx="9357120" cy="37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2c3e50"/>
                </a:solidFill>
                <a:latin typeface="Calibri"/>
                <a:ea typeface="Calibri"/>
              </a:rPr>
              <a:t>Гарагуля Артур Максимович – 16 лет, программист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2c3e50"/>
                </a:solidFill>
                <a:latin typeface="Calibri"/>
                <a:ea typeface="Calibri"/>
              </a:rPr>
              <a:t>Корягин Кузьма </a:t>
            </a:r>
            <a:r>
              <a:rPr b="0" lang="ru-RU" sz="2400" spc="-1" strike="noStrike">
                <a:solidFill>
                  <a:srgbClr val="244061"/>
                </a:solidFill>
                <a:latin typeface="Calibri"/>
                <a:ea typeface="Calibri"/>
              </a:rPr>
              <a:t>Борисович</a:t>
            </a:r>
            <a:r>
              <a:rPr b="0" lang="ru-RU" sz="2400" spc="-1" strike="noStrike">
                <a:solidFill>
                  <a:srgbClr val="2c3e50"/>
                </a:solidFill>
                <a:latin typeface="Calibri"/>
                <a:ea typeface="Calibri"/>
              </a:rPr>
              <a:t> – 15 лет, инженер-электронщик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2c3e50"/>
                </a:solidFill>
                <a:latin typeface="Calibri"/>
                <a:ea typeface="Calibri"/>
              </a:rPr>
              <a:t>Спиваков Никита Сергеевич – 14 лет, 3D-моделист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360;p20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Google Shape;361;p20"/>
          <p:cNvSpPr/>
          <p:nvPr/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69" name="Google Shape;362;p20"/>
          <p:cNvGraphicFramePr/>
          <p:nvPr/>
        </p:nvGraphicFramePr>
        <p:xfrm>
          <a:off x="45720" y="77760"/>
          <a:ext cx="10082160" cy="5485680"/>
        </p:xfrm>
        <a:graphic>
          <a:graphicData uri="http://schemas.openxmlformats.org/drawingml/2006/table">
            <a:tbl>
              <a:tblPr/>
              <a:tblGrid>
                <a:gridCol w="1680120"/>
                <a:gridCol w="1680120"/>
                <a:gridCol w="1680120"/>
                <a:gridCol w="1680120"/>
                <a:gridCol w="1680120"/>
                <a:gridCol w="1681920"/>
              </a:tblGrid>
              <a:tr h="1188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Задачи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\Сроки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Март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Апрель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Май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Июнь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Июль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Печать корпуса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366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Монтаж плат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Программирование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82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Реализация 1 исследовательской миссии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82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Реализация 2 исследовательской миссии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</a:tr>
              <a:tr h="366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Создание СС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d7"/>
                    </a:solidFill>
                  </a:tcPr>
                </a:tc>
              </a:tr>
              <a:tr h="641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Сборка и тест спутника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3b3d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39;p3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Исследовательские задачи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3" name="Google Shape;240;p3"/>
          <p:cNvSpPr/>
          <p:nvPr/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Arial"/>
                <a:ea typeface="Arial"/>
              </a:rPr>
              <a:t>	</a:t>
            </a:r>
            <a:r>
              <a:rPr b="1" lang="ru-RU" sz="2200" spc="-1" strike="noStrike">
                <a:solidFill>
                  <a:srgbClr val="244061"/>
                </a:solidFill>
                <a:latin typeface="Arial"/>
                <a:ea typeface="Arial"/>
              </a:rPr>
              <a:t>1. Создание и сравнение эффективности антенно-фидерных устройств в принятии телеметрии аппарата на частоте 2.4ГГц.</a:t>
            </a:r>
            <a:endParaRPr b="0" lang="en-US" sz="22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Arial"/>
                <a:ea typeface="Arial"/>
              </a:rPr>
              <a:t>	</a:t>
            </a:r>
            <a:r>
              <a:rPr b="1" lang="ru-RU" sz="2200" spc="-1" strike="noStrike">
                <a:solidFill>
                  <a:srgbClr val="244061"/>
                </a:solidFill>
                <a:latin typeface="Arial"/>
                <a:ea typeface="Arial"/>
              </a:rPr>
              <a:t>2. Сбор, расчёт и сравнение характеристик твердотопливного ускорителя РД-300 с заявленными производителем.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45;p4"/>
          <p:cNvSpPr/>
          <p:nvPr/>
        </p:nvSpPr>
        <p:spPr>
          <a:xfrm>
            <a:off x="360000" y="225720"/>
            <a:ext cx="935712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Дополнительные инженерные решения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5" name="Google Shape;246;p4"/>
          <p:cNvSpPr/>
          <p:nvPr/>
        </p:nvSpPr>
        <p:spPr>
          <a:xfrm>
            <a:off x="360000" y="1485000"/>
            <a:ext cx="9357120" cy="37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 </a:t>
            </a: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Использование внешней системы “Watchdog”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 </a:t>
            </a: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Использование модуля GPS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 </a:t>
            </a: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Использование microSD карты</a:t>
            </a:r>
            <a:endParaRPr b="0" lang="en-US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57"/>
              </a:spcBef>
              <a:buClr>
                <a:srgbClr val="000000"/>
              </a:buClr>
              <a:buFont typeface="Noto Sans Symbols"/>
              <a:buChar char="●"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 </a:t>
            </a:r>
            <a:r>
              <a:rPr b="1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Использование собственного антенно-фидерного устройства на частоте 2.4ГГц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51;p5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Сравнение антенн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17" name="Google Shape;252;p5"/>
          <p:cNvSpPr/>
          <p:nvPr/>
        </p:nvSpPr>
        <p:spPr>
          <a:xfrm>
            <a:off x="360000" y="1485000"/>
            <a:ext cx="9357120" cy="17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1083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c3e50"/>
                </a:solidFill>
                <a:latin typeface="Calibri"/>
                <a:ea typeface="Calibri"/>
              </a:rPr>
              <a:t>Проверка качества связи биквадрата 2.4ГГц и патч-антенны промышленного производства с полётным аппаратом.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18" name="Google Shape;253;p5" descr=""/>
          <p:cNvPicPr/>
          <p:nvPr/>
        </p:nvPicPr>
        <p:blipFill>
          <a:blip r:embed="rId1"/>
          <a:stretch/>
        </p:blipFill>
        <p:spPr>
          <a:xfrm>
            <a:off x="685800" y="2743200"/>
            <a:ext cx="4341960" cy="2556360"/>
          </a:xfrm>
          <a:prstGeom prst="rect">
            <a:avLst/>
          </a:prstGeom>
          <a:ln w="0">
            <a:noFill/>
          </a:ln>
        </p:spPr>
      </p:pic>
      <p:pic>
        <p:nvPicPr>
          <p:cNvPr id="219" name="Google Shape;254;p5" descr=""/>
          <p:cNvPicPr/>
          <p:nvPr/>
        </p:nvPicPr>
        <p:blipFill>
          <a:blip r:embed="rId2"/>
          <a:stretch/>
        </p:blipFill>
        <p:spPr>
          <a:xfrm>
            <a:off x="5486400" y="2514600"/>
            <a:ext cx="4570560" cy="257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59;p6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Сравниваемые характеристики антенн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1" name="Google Shape;260;p6"/>
          <p:cNvSpPr/>
          <p:nvPr/>
        </p:nvSpPr>
        <p:spPr>
          <a:xfrm>
            <a:off x="275400" y="1326600"/>
            <a:ext cx="4404240" cy="34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44061"/>
                </a:solidFill>
                <a:latin typeface="Calibri"/>
                <a:ea typeface="Calibri"/>
              </a:rPr>
              <a:t>Антенны будут сравниваться по усилению, кол-ву принятых пакетов, интервалу между принятием пакетов.</a:t>
            </a:r>
            <a:endParaRPr b="0" lang="en-US" sz="2200" spc="-1" strike="noStrike">
              <a:latin typeface="Arial"/>
            </a:endParaRPr>
          </a:p>
        </p:txBody>
      </p:sp>
      <p:graphicFrame>
        <p:nvGraphicFramePr>
          <p:cNvPr id="222" name="Google Shape;261;p6"/>
          <p:cNvGraphicFramePr/>
          <p:nvPr/>
        </p:nvGraphicFramePr>
        <p:xfrm>
          <a:off x="4766760" y="1743120"/>
          <a:ext cx="5074920" cy="2158920"/>
        </p:xfrm>
        <a:graphic>
          <a:graphicData uri="http://schemas.openxmlformats.org/drawingml/2006/table">
            <a:tbl>
              <a:tblPr/>
              <a:tblGrid>
                <a:gridCol w="1446120"/>
                <a:gridCol w="1090800"/>
                <a:gridCol w="1268640"/>
                <a:gridCol w="1269720"/>
              </a:tblGrid>
              <a:tr h="719640"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Кол-во пакетов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Интервал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принятия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Усиление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Биквадрат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Патч-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антенна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62;p6"/>
          <p:cNvSpPr/>
          <p:nvPr/>
        </p:nvSpPr>
        <p:spPr>
          <a:xfrm>
            <a:off x="5901480" y="4114800"/>
            <a:ext cx="346968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Таблица сравнения антенн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67;p7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Технические характеристики РД-300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5" name="Google Shape;268;p7"/>
          <p:cNvSpPr/>
          <p:nvPr/>
        </p:nvSpPr>
        <p:spPr>
          <a:xfrm>
            <a:off x="360000" y="1323720"/>
            <a:ext cx="9357120" cy="37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Source Sans Pro SemiBold"/>
                <a:ea typeface="Source Sans Pro SemiBold"/>
              </a:rPr>
              <a:t>1. Общий импульс = 330Нс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Source Sans Pro SemiBold"/>
                <a:ea typeface="Source Sans Pro SemiBold"/>
              </a:rPr>
              <a:t>2. Средняя тяга = 145Н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Source Sans Pro SemiBold"/>
                <a:ea typeface="Source Sans Pro SemiBold"/>
              </a:rPr>
              <a:t>3. Максимальная тяга = 189Н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44061"/>
                </a:solidFill>
                <a:latin typeface="Source Sans Pro SemiBold"/>
                <a:ea typeface="Source Sans Pro SemiBold"/>
              </a:rPr>
              <a:t>4. Время выгорания = 2.27с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26" name="Google Shape;269;p7" descr="https://www.pvsm.ru/images/2019/06/04/smotri-kakoi-u-menya-reaktivnyi-ranec-ha-smotri-kakaya-u-menya-raketa-zametki-s-raketostroitelnogo-chempionata-9.jpg"/>
          <p:cNvPicPr/>
          <p:nvPr/>
        </p:nvPicPr>
        <p:blipFill>
          <a:blip r:embed="rId1"/>
          <a:stretch/>
        </p:blipFill>
        <p:spPr>
          <a:xfrm>
            <a:off x="5832360" y="1596240"/>
            <a:ext cx="3671640" cy="350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74;p8"/>
          <p:cNvSpPr/>
          <p:nvPr/>
        </p:nvSpPr>
        <p:spPr>
          <a:xfrm>
            <a:off x="504000" y="226080"/>
            <a:ext cx="9070560" cy="9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Рассчётные характеристики РД-300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8" name="Google Shape;275;p8"/>
          <p:cNvSpPr/>
          <p:nvPr/>
        </p:nvSpPr>
        <p:spPr>
          <a:xfrm>
            <a:off x="1008000" y="1468440"/>
            <a:ext cx="280764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p=p1+p2+...+p</a:t>
            </a:r>
            <a:r>
              <a:rPr b="0" lang="ru-RU" sz="22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ru-RU" sz="22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=mv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V=at-v</a:t>
            </a:r>
            <a:r>
              <a:rPr b="0" lang="ru-RU" sz="22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прош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ru-RU" sz="22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ср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=(F</a:t>
            </a:r>
            <a:r>
              <a:rPr b="0" lang="ru-RU" sz="22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+F</a:t>
            </a:r>
            <a:r>
              <a:rPr b="0" lang="ru-RU" sz="22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+...+F</a:t>
            </a:r>
            <a:r>
              <a:rPr b="0" lang="ru-RU" sz="22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)/n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F=ma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ru-RU" sz="22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макс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Arial"/>
              </a:rPr>
              <a:t>=ma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graphicFrame>
        <p:nvGraphicFramePr>
          <p:cNvPr id="229" name="Google Shape;276;p8"/>
          <p:cNvGraphicFramePr/>
          <p:nvPr/>
        </p:nvGraphicFramePr>
        <p:xfrm>
          <a:off x="4343400" y="1389600"/>
          <a:ext cx="5462640" cy="2953440"/>
        </p:xfrm>
        <a:graphic>
          <a:graphicData uri="http://schemas.openxmlformats.org/drawingml/2006/table">
            <a:tbl>
              <a:tblPr/>
              <a:tblGrid>
                <a:gridCol w="1605600"/>
                <a:gridCol w="849600"/>
                <a:gridCol w="1098720"/>
                <a:gridCol w="813600"/>
                <a:gridCol w="1095480"/>
              </a:tblGrid>
              <a:tr h="984240"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r>
                        <a:rPr b="0" lang="ru-RU" sz="2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cp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</a:t>
                      </a:r>
                      <a:r>
                        <a:rPr b="0" lang="ru-RU" sz="2200" spc="-1" strike="noStrike" baseline="-2500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макс</a:t>
                      </a:r>
                      <a:endParaRPr b="0" lang="en-US" sz="22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842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Расчётные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853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Заявляемые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77;p8"/>
          <p:cNvSpPr/>
          <p:nvPr/>
        </p:nvSpPr>
        <p:spPr>
          <a:xfrm>
            <a:off x="5486400" y="4615200"/>
            <a:ext cx="3427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Таблица будущих расчётов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82;p9"/>
          <p:cNvSpPr/>
          <p:nvPr/>
        </p:nvSpPr>
        <p:spPr>
          <a:xfrm>
            <a:off x="360000" y="225720"/>
            <a:ext cx="935712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  <a:ea typeface="Source Sans Pro Black"/>
              </a:rPr>
              <a:t>Антенны</a:t>
            </a:r>
            <a:endParaRPr b="0" lang="en-US" sz="2700" spc="-1" strike="noStrike">
              <a:latin typeface="Arial"/>
            </a:endParaRPr>
          </a:p>
        </p:txBody>
      </p:sp>
      <p:graphicFrame>
        <p:nvGraphicFramePr>
          <p:cNvPr id="232" name="Google Shape;283;p9"/>
          <p:cNvGraphicFramePr/>
          <p:nvPr/>
        </p:nvGraphicFramePr>
        <p:xfrm>
          <a:off x="792000" y="1323000"/>
          <a:ext cx="8212680" cy="3921480"/>
        </p:xfrm>
        <a:graphic>
          <a:graphicData uri="http://schemas.openxmlformats.org/drawingml/2006/table">
            <a:tbl>
              <a:tblPr/>
              <a:tblGrid>
                <a:gridCol w="2737440"/>
                <a:gridCol w="2737440"/>
                <a:gridCol w="273816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Тип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Усиление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Фотография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666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Патч-антенна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17dBi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9051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Биквадрат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17dBi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233" name="Google Shape;284;p9" descr=""/>
          <p:cNvPicPr/>
          <p:nvPr/>
        </p:nvPicPr>
        <p:blipFill>
          <a:blip r:embed="rId1"/>
          <a:stretch/>
        </p:blipFill>
        <p:spPr>
          <a:xfrm>
            <a:off x="6408360" y="1749600"/>
            <a:ext cx="2511720" cy="1478520"/>
          </a:xfrm>
          <a:prstGeom prst="rect">
            <a:avLst/>
          </a:prstGeom>
          <a:ln w="0">
            <a:noFill/>
          </a:ln>
        </p:spPr>
      </p:pic>
      <p:pic>
        <p:nvPicPr>
          <p:cNvPr id="234" name="Google Shape;285;p9" descr=""/>
          <p:cNvPicPr/>
          <p:nvPr/>
        </p:nvPicPr>
        <p:blipFill>
          <a:blip r:embed="rId2"/>
          <a:stretch/>
        </p:blipFill>
        <p:spPr>
          <a:xfrm>
            <a:off x="6486840" y="3555360"/>
            <a:ext cx="2303640" cy="14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LibreOffice/7.3.0.3$Linux_X86_64 LibreOffice_project/30$Build-3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2022-02-13T20:10:08Z</dcterms:created>
  <dc:creator/>
  <dc:description/>
  <dc:language>en-US</dc:language>
  <cp:lastModifiedBy/>
  <dcterms:modified xsi:type="dcterms:W3CDTF">2022-03-11T15:10:34Z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