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3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B0EF6E-BAB6-42C9-AA3C-9B9A8A489D20}" v="4" dt="2025-03-03T19:42:07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batare Ogbor" userId="059d8a84b03ec4ba" providerId="LiveId" clId="{91B0EF6E-BAB6-42C9-AA3C-9B9A8A489D20}"/>
    <pc:docChg chg="undo custSel addSld modSld sldOrd">
      <pc:chgData name="Obatare Ogbor" userId="059d8a84b03ec4ba" providerId="LiveId" clId="{91B0EF6E-BAB6-42C9-AA3C-9B9A8A489D20}" dt="2025-03-03T19:45:20.707" v="1742" actId="1076"/>
      <pc:docMkLst>
        <pc:docMk/>
      </pc:docMkLst>
      <pc:sldChg chg="modSp mod">
        <pc:chgData name="Obatare Ogbor" userId="059d8a84b03ec4ba" providerId="LiveId" clId="{91B0EF6E-BAB6-42C9-AA3C-9B9A8A489D20}" dt="2025-03-03T18:01:35.158" v="221" actId="1076"/>
        <pc:sldMkLst>
          <pc:docMk/>
          <pc:sldMk cId="3257369180" sldId="263"/>
        </pc:sldMkLst>
        <pc:spChg chg="mod">
          <ac:chgData name="Obatare Ogbor" userId="059d8a84b03ec4ba" providerId="LiveId" clId="{91B0EF6E-BAB6-42C9-AA3C-9B9A8A489D20}" dt="2025-03-03T18:00:38.334" v="220" actId="14100"/>
          <ac:spMkLst>
            <pc:docMk/>
            <pc:sldMk cId="3257369180" sldId="263"/>
            <ac:spMk id="6" creationId="{563C97CF-7A54-6B1A-8645-847321646C17}"/>
          </ac:spMkLst>
        </pc:spChg>
        <pc:spChg chg="mod">
          <ac:chgData name="Obatare Ogbor" userId="059d8a84b03ec4ba" providerId="LiveId" clId="{91B0EF6E-BAB6-42C9-AA3C-9B9A8A489D20}" dt="2025-03-03T18:01:35.158" v="221" actId="1076"/>
          <ac:spMkLst>
            <pc:docMk/>
            <pc:sldMk cId="3257369180" sldId="263"/>
            <ac:spMk id="11" creationId="{815FE26A-67CA-0DFC-E4CD-81A6EB479EA1}"/>
          </ac:spMkLst>
        </pc:spChg>
      </pc:sldChg>
      <pc:sldChg chg="modSp mod">
        <pc:chgData name="Obatare Ogbor" userId="059d8a84b03ec4ba" providerId="LiveId" clId="{91B0EF6E-BAB6-42C9-AA3C-9B9A8A489D20}" dt="2025-03-03T18:40:19.060" v="448" actId="1076"/>
        <pc:sldMkLst>
          <pc:docMk/>
          <pc:sldMk cId="2905010399" sldId="264"/>
        </pc:sldMkLst>
        <pc:spChg chg="mod">
          <ac:chgData name="Obatare Ogbor" userId="059d8a84b03ec4ba" providerId="LiveId" clId="{91B0EF6E-BAB6-42C9-AA3C-9B9A8A489D20}" dt="2025-03-03T18:40:19.060" v="448" actId="1076"/>
          <ac:spMkLst>
            <pc:docMk/>
            <pc:sldMk cId="2905010399" sldId="264"/>
            <ac:spMk id="6" creationId="{13D41C33-F694-964D-F2F7-745C6FA85A44}"/>
          </ac:spMkLst>
        </pc:spChg>
        <pc:spChg chg="mod">
          <ac:chgData name="Obatare Ogbor" userId="059d8a84b03ec4ba" providerId="LiveId" clId="{91B0EF6E-BAB6-42C9-AA3C-9B9A8A489D20}" dt="2025-03-03T18:01:45.464" v="223" actId="14100"/>
          <ac:spMkLst>
            <pc:docMk/>
            <pc:sldMk cId="2905010399" sldId="264"/>
            <ac:spMk id="11" creationId="{0013502A-E6BC-DA4C-55D8-B51CC0475F40}"/>
          </ac:spMkLst>
        </pc:spChg>
        <pc:spChg chg="mod">
          <ac:chgData name="Obatare Ogbor" userId="059d8a84b03ec4ba" providerId="LiveId" clId="{91B0EF6E-BAB6-42C9-AA3C-9B9A8A489D20}" dt="2025-03-03T18:18:00.862" v="383" actId="113"/>
          <ac:spMkLst>
            <pc:docMk/>
            <pc:sldMk cId="2905010399" sldId="264"/>
            <ac:spMk id="13" creationId="{566DFCD9-35DF-6BE7-0F85-D5F0F888E68D}"/>
          </ac:spMkLst>
        </pc:spChg>
      </pc:sldChg>
      <pc:sldChg chg="addSp delSp modSp add mod">
        <pc:chgData name="Obatare Ogbor" userId="059d8a84b03ec4ba" providerId="LiveId" clId="{91B0EF6E-BAB6-42C9-AA3C-9B9A8A489D20}" dt="2025-03-03T18:21:46.231" v="410" actId="1076"/>
        <pc:sldMkLst>
          <pc:docMk/>
          <pc:sldMk cId="939442378" sldId="266"/>
        </pc:sldMkLst>
        <pc:spChg chg="mod">
          <ac:chgData name="Obatare Ogbor" userId="059d8a84b03ec4ba" providerId="LiveId" clId="{91B0EF6E-BAB6-42C9-AA3C-9B9A8A489D20}" dt="2025-03-03T18:21:37.345" v="408" actId="1076"/>
          <ac:spMkLst>
            <pc:docMk/>
            <pc:sldMk cId="939442378" sldId="266"/>
            <ac:spMk id="6" creationId="{648C3DEC-1D38-9A69-E0CA-719E2E8F21CB}"/>
          </ac:spMkLst>
        </pc:spChg>
        <pc:picChg chg="del">
          <ac:chgData name="Obatare Ogbor" userId="059d8a84b03ec4ba" providerId="LiveId" clId="{91B0EF6E-BAB6-42C9-AA3C-9B9A8A489D20}" dt="2025-03-03T18:21:22.131" v="407" actId="478"/>
          <ac:picMkLst>
            <pc:docMk/>
            <pc:sldMk cId="939442378" sldId="266"/>
            <ac:picMk id="3" creationId="{5F5CC3E3-A037-EE9F-BE70-06D1AF3B535E}"/>
          </ac:picMkLst>
        </pc:picChg>
        <pc:picChg chg="add mod">
          <ac:chgData name="Obatare Ogbor" userId="059d8a84b03ec4ba" providerId="LiveId" clId="{91B0EF6E-BAB6-42C9-AA3C-9B9A8A489D20}" dt="2025-03-03T18:21:46.231" v="410" actId="1076"/>
          <ac:picMkLst>
            <pc:docMk/>
            <pc:sldMk cId="939442378" sldId="266"/>
            <ac:picMk id="4" creationId="{B026FC62-5E0F-83A9-E0B9-EE1FC92691BB}"/>
          </ac:picMkLst>
        </pc:picChg>
      </pc:sldChg>
      <pc:sldChg chg="modSp add mod replId">
        <pc:chgData name="Obatare Ogbor" userId="059d8a84b03ec4ba" providerId="LiveId" clId="{91B0EF6E-BAB6-42C9-AA3C-9B9A8A489D20}" dt="2025-03-03T18:53:38.233" v="685" actId="6549"/>
        <pc:sldMkLst>
          <pc:docMk/>
          <pc:sldMk cId="2228122154" sldId="267"/>
        </pc:sldMkLst>
        <pc:spChg chg="mod">
          <ac:chgData name="Obatare Ogbor" userId="059d8a84b03ec4ba" providerId="LiveId" clId="{91B0EF6E-BAB6-42C9-AA3C-9B9A8A489D20}" dt="2025-03-03T18:40:36.420" v="463" actId="1076"/>
          <ac:spMkLst>
            <pc:docMk/>
            <pc:sldMk cId="2228122154" sldId="267"/>
            <ac:spMk id="6" creationId="{C6BF873C-3505-7972-9F21-E7FDACD8EAFE}"/>
          </ac:spMkLst>
        </pc:spChg>
        <pc:spChg chg="mod">
          <ac:chgData name="Obatare Ogbor" userId="059d8a84b03ec4ba" providerId="LiveId" clId="{91B0EF6E-BAB6-42C9-AA3C-9B9A8A489D20}" dt="2025-03-03T18:44:26.694" v="588" actId="207"/>
          <ac:spMkLst>
            <pc:docMk/>
            <pc:sldMk cId="2228122154" sldId="267"/>
            <ac:spMk id="11" creationId="{F1C84CC1-90A1-836E-151D-CC610EC45653}"/>
          </ac:spMkLst>
        </pc:spChg>
        <pc:spChg chg="mod">
          <ac:chgData name="Obatare Ogbor" userId="059d8a84b03ec4ba" providerId="LiveId" clId="{91B0EF6E-BAB6-42C9-AA3C-9B9A8A489D20}" dt="2025-03-03T18:53:38.233" v="685" actId="6549"/>
          <ac:spMkLst>
            <pc:docMk/>
            <pc:sldMk cId="2228122154" sldId="267"/>
            <ac:spMk id="13" creationId="{574D04A3-D709-CCDA-DE99-2C166DA770BE}"/>
          </ac:spMkLst>
        </pc:spChg>
      </pc:sldChg>
      <pc:sldChg chg="addSp delSp modSp add mod">
        <pc:chgData name="Obatare Ogbor" userId="059d8a84b03ec4ba" providerId="LiveId" clId="{91B0EF6E-BAB6-42C9-AA3C-9B9A8A489D20}" dt="2025-03-03T18:55:15.629" v="711" actId="1076"/>
        <pc:sldMkLst>
          <pc:docMk/>
          <pc:sldMk cId="3355386627" sldId="268"/>
        </pc:sldMkLst>
        <pc:spChg chg="mod">
          <ac:chgData name="Obatare Ogbor" userId="059d8a84b03ec4ba" providerId="LiveId" clId="{91B0EF6E-BAB6-42C9-AA3C-9B9A8A489D20}" dt="2025-03-03T18:54:54.303" v="708" actId="20577"/>
          <ac:spMkLst>
            <pc:docMk/>
            <pc:sldMk cId="3355386627" sldId="268"/>
            <ac:spMk id="6" creationId="{AEB59A0A-47DC-5E7A-A907-3254999233BD}"/>
          </ac:spMkLst>
        </pc:spChg>
        <pc:picChg chg="add mod">
          <ac:chgData name="Obatare Ogbor" userId="059d8a84b03ec4ba" providerId="LiveId" clId="{91B0EF6E-BAB6-42C9-AA3C-9B9A8A489D20}" dt="2025-03-03T18:55:15.629" v="711" actId="1076"/>
          <ac:picMkLst>
            <pc:docMk/>
            <pc:sldMk cId="3355386627" sldId="268"/>
            <ac:picMk id="3" creationId="{AAE877F7-3FEE-FEE8-6FB2-8831A0AEB5C1}"/>
          </ac:picMkLst>
        </pc:picChg>
        <pc:picChg chg="del">
          <ac:chgData name="Obatare Ogbor" userId="059d8a84b03ec4ba" providerId="LiveId" clId="{91B0EF6E-BAB6-42C9-AA3C-9B9A8A489D20}" dt="2025-03-03T18:54:57.483" v="709" actId="478"/>
          <ac:picMkLst>
            <pc:docMk/>
            <pc:sldMk cId="3355386627" sldId="268"/>
            <ac:picMk id="4" creationId="{CA437A88-122F-9581-F9E6-4673366E4349}"/>
          </ac:picMkLst>
        </pc:picChg>
      </pc:sldChg>
      <pc:sldChg chg="modSp add mod replId">
        <pc:chgData name="Obatare Ogbor" userId="059d8a84b03ec4ba" providerId="LiveId" clId="{91B0EF6E-BAB6-42C9-AA3C-9B9A8A489D20}" dt="2025-03-03T19:04:52.199" v="1089" actId="207"/>
        <pc:sldMkLst>
          <pc:docMk/>
          <pc:sldMk cId="2434395079" sldId="269"/>
        </pc:sldMkLst>
        <pc:spChg chg="mod">
          <ac:chgData name="Obatare Ogbor" userId="059d8a84b03ec4ba" providerId="LiveId" clId="{91B0EF6E-BAB6-42C9-AA3C-9B9A8A489D20}" dt="2025-03-03T18:55:39.666" v="725" actId="20577"/>
          <ac:spMkLst>
            <pc:docMk/>
            <pc:sldMk cId="2434395079" sldId="269"/>
            <ac:spMk id="6" creationId="{59A9B0AA-F150-2428-4422-F1150B7BADF6}"/>
          </ac:spMkLst>
        </pc:spChg>
        <pc:spChg chg="mod">
          <ac:chgData name="Obatare Ogbor" userId="059d8a84b03ec4ba" providerId="LiveId" clId="{91B0EF6E-BAB6-42C9-AA3C-9B9A8A489D20}" dt="2025-03-03T18:57:46.978" v="889" actId="113"/>
          <ac:spMkLst>
            <pc:docMk/>
            <pc:sldMk cId="2434395079" sldId="269"/>
            <ac:spMk id="11" creationId="{FF8909D3-8911-55FD-D059-26F16385FA08}"/>
          </ac:spMkLst>
        </pc:spChg>
        <pc:spChg chg="mod">
          <ac:chgData name="Obatare Ogbor" userId="059d8a84b03ec4ba" providerId="LiveId" clId="{91B0EF6E-BAB6-42C9-AA3C-9B9A8A489D20}" dt="2025-03-03T19:04:52.199" v="1089" actId="207"/>
          <ac:spMkLst>
            <pc:docMk/>
            <pc:sldMk cId="2434395079" sldId="269"/>
            <ac:spMk id="13" creationId="{11961730-1238-77E0-E1AD-03AB1BECF74E}"/>
          </ac:spMkLst>
        </pc:spChg>
      </pc:sldChg>
      <pc:sldChg chg="addSp delSp modSp add mod">
        <pc:chgData name="Obatare Ogbor" userId="059d8a84b03ec4ba" providerId="LiveId" clId="{91B0EF6E-BAB6-42C9-AA3C-9B9A8A489D20}" dt="2025-03-03T19:07:19.034" v="1110" actId="1076"/>
        <pc:sldMkLst>
          <pc:docMk/>
          <pc:sldMk cId="1463902842" sldId="270"/>
        </pc:sldMkLst>
        <pc:spChg chg="mod">
          <ac:chgData name="Obatare Ogbor" userId="059d8a84b03ec4ba" providerId="LiveId" clId="{91B0EF6E-BAB6-42C9-AA3C-9B9A8A489D20}" dt="2025-03-03T19:06:36.786" v="1106" actId="20577"/>
          <ac:spMkLst>
            <pc:docMk/>
            <pc:sldMk cId="1463902842" sldId="270"/>
            <ac:spMk id="6" creationId="{03335F2B-4591-E03A-9D4E-1C164D81F5A5}"/>
          </ac:spMkLst>
        </pc:spChg>
        <pc:picChg chg="del">
          <ac:chgData name="Obatare Ogbor" userId="059d8a84b03ec4ba" providerId="LiveId" clId="{91B0EF6E-BAB6-42C9-AA3C-9B9A8A489D20}" dt="2025-03-03T19:07:13.184" v="1109" actId="478"/>
          <ac:picMkLst>
            <pc:docMk/>
            <pc:sldMk cId="1463902842" sldId="270"/>
            <ac:picMk id="3" creationId="{0044910C-4E37-40D4-62D1-A44F460FE190}"/>
          </ac:picMkLst>
        </pc:picChg>
        <pc:picChg chg="add mod">
          <ac:chgData name="Obatare Ogbor" userId="059d8a84b03ec4ba" providerId="LiveId" clId="{91B0EF6E-BAB6-42C9-AA3C-9B9A8A489D20}" dt="2025-03-03T19:07:19.034" v="1110" actId="1076"/>
          <ac:picMkLst>
            <pc:docMk/>
            <pc:sldMk cId="1463902842" sldId="270"/>
            <ac:picMk id="4" creationId="{8CA58F5F-A030-9492-4487-037A3683FA91}"/>
          </ac:picMkLst>
        </pc:picChg>
      </pc:sldChg>
      <pc:sldChg chg="modSp add mod replId">
        <pc:chgData name="Obatare Ogbor" userId="059d8a84b03ec4ba" providerId="LiveId" clId="{91B0EF6E-BAB6-42C9-AA3C-9B9A8A489D20}" dt="2025-03-03T19:19:49.401" v="1403" actId="20577"/>
        <pc:sldMkLst>
          <pc:docMk/>
          <pc:sldMk cId="853239194" sldId="271"/>
        </pc:sldMkLst>
        <pc:spChg chg="mod">
          <ac:chgData name="Obatare Ogbor" userId="059d8a84b03ec4ba" providerId="LiveId" clId="{91B0EF6E-BAB6-42C9-AA3C-9B9A8A489D20}" dt="2025-03-03T19:07:34.890" v="1126" actId="20577"/>
          <ac:spMkLst>
            <pc:docMk/>
            <pc:sldMk cId="853239194" sldId="271"/>
            <ac:spMk id="6" creationId="{E47B8D1A-A892-A8F1-7976-E838BCD11715}"/>
          </ac:spMkLst>
        </pc:spChg>
        <pc:spChg chg="mod">
          <ac:chgData name="Obatare Ogbor" userId="059d8a84b03ec4ba" providerId="LiveId" clId="{91B0EF6E-BAB6-42C9-AA3C-9B9A8A489D20}" dt="2025-03-03T19:08:57.265" v="1253" actId="6549"/>
          <ac:spMkLst>
            <pc:docMk/>
            <pc:sldMk cId="853239194" sldId="271"/>
            <ac:spMk id="11" creationId="{141FAF9D-FFB9-EAD1-432B-A0B6188148E1}"/>
          </ac:spMkLst>
        </pc:spChg>
        <pc:spChg chg="mod">
          <ac:chgData name="Obatare Ogbor" userId="059d8a84b03ec4ba" providerId="LiveId" clId="{91B0EF6E-BAB6-42C9-AA3C-9B9A8A489D20}" dt="2025-03-03T19:19:49.401" v="1403" actId="20577"/>
          <ac:spMkLst>
            <pc:docMk/>
            <pc:sldMk cId="853239194" sldId="271"/>
            <ac:spMk id="13" creationId="{76D93ABC-FC66-B612-4442-4F37DC1D7F70}"/>
          </ac:spMkLst>
        </pc:spChg>
      </pc:sldChg>
      <pc:sldChg chg="modSp add mod ord">
        <pc:chgData name="Obatare Ogbor" userId="059d8a84b03ec4ba" providerId="LiveId" clId="{91B0EF6E-BAB6-42C9-AA3C-9B9A8A489D20}" dt="2025-03-03T19:40:01.290" v="1708" actId="1076"/>
        <pc:sldMkLst>
          <pc:docMk/>
          <pc:sldMk cId="3021082058" sldId="272"/>
        </pc:sldMkLst>
        <pc:spChg chg="mod">
          <ac:chgData name="Obatare Ogbor" userId="059d8a84b03ec4ba" providerId="LiveId" clId="{91B0EF6E-BAB6-42C9-AA3C-9B9A8A489D20}" dt="2025-03-03T19:39:57.228" v="1706" actId="14100"/>
          <ac:spMkLst>
            <pc:docMk/>
            <pc:sldMk cId="3021082058" sldId="272"/>
            <ac:spMk id="2" creationId="{1611E69E-B89D-EFE5-4095-89F1BDE65D1C}"/>
          </ac:spMkLst>
        </pc:spChg>
        <pc:spChg chg="mod">
          <ac:chgData name="Obatare Ogbor" userId="059d8a84b03ec4ba" providerId="LiveId" clId="{91B0EF6E-BAB6-42C9-AA3C-9B9A8A489D20}" dt="2025-03-03T19:40:01.290" v="1708" actId="1076"/>
          <ac:spMkLst>
            <pc:docMk/>
            <pc:sldMk cId="3021082058" sldId="272"/>
            <ac:spMk id="3" creationId="{71D1BB1F-2FDF-D3C5-2681-2D7075155F50}"/>
          </ac:spMkLst>
        </pc:spChg>
      </pc:sldChg>
      <pc:sldChg chg="modSp add mod">
        <pc:chgData name="Obatare Ogbor" userId="059d8a84b03ec4ba" providerId="LiveId" clId="{91B0EF6E-BAB6-42C9-AA3C-9B9A8A489D20}" dt="2025-03-03T19:39:45.142" v="1704" actId="255"/>
        <pc:sldMkLst>
          <pc:docMk/>
          <pc:sldMk cId="4131135262" sldId="273"/>
        </pc:sldMkLst>
        <pc:spChg chg="mod">
          <ac:chgData name="Obatare Ogbor" userId="059d8a84b03ec4ba" providerId="LiveId" clId="{91B0EF6E-BAB6-42C9-AA3C-9B9A8A489D20}" dt="2025-03-03T19:39:45.142" v="1704" actId="255"/>
          <ac:spMkLst>
            <pc:docMk/>
            <pc:sldMk cId="4131135262" sldId="273"/>
            <ac:spMk id="2" creationId="{65F37EA5-6474-8F29-625B-5BC4ECE1C0E1}"/>
          </ac:spMkLst>
        </pc:spChg>
        <pc:spChg chg="mod">
          <ac:chgData name="Obatare Ogbor" userId="059d8a84b03ec4ba" providerId="LiveId" clId="{91B0EF6E-BAB6-42C9-AA3C-9B9A8A489D20}" dt="2025-03-03T19:29:00.975" v="1527" actId="20577"/>
          <ac:spMkLst>
            <pc:docMk/>
            <pc:sldMk cId="4131135262" sldId="273"/>
            <ac:spMk id="3" creationId="{79A31BCB-0915-BBDD-67EE-2AC8A7ECF5A1}"/>
          </ac:spMkLst>
        </pc:spChg>
      </pc:sldChg>
      <pc:sldChg chg="addSp modSp add mod">
        <pc:chgData name="Obatare Ogbor" userId="059d8a84b03ec4ba" providerId="LiveId" clId="{91B0EF6E-BAB6-42C9-AA3C-9B9A8A489D20}" dt="2025-03-03T19:45:20.707" v="1742" actId="1076"/>
        <pc:sldMkLst>
          <pc:docMk/>
          <pc:sldMk cId="1921456586" sldId="274"/>
        </pc:sldMkLst>
        <pc:spChg chg="mod">
          <ac:chgData name="Obatare Ogbor" userId="059d8a84b03ec4ba" providerId="LiveId" clId="{91B0EF6E-BAB6-42C9-AA3C-9B9A8A489D20}" dt="2025-03-03T19:40:28.696" v="1711" actId="1076"/>
          <ac:spMkLst>
            <pc:docMk/>
            <pc:sldMk cId="1921456586" sldId="274"/>
            <ac:spMk id="2" creationId="{8735BE0F-2EA7-0621-A4AE-45E9460985E9}"/>
          </ac:spMkLst>
        </pc:spChg>
        <pc:spChg chg="mod">
          <ac:chgData name="Obatare Ogbor" userId="059d8a84b03ec4ba" providerId="LiveId" clId="{91B0EF6E-BAB6-42C9-AA3C-9B9A8A489D20}" dt="2025-03-03T19:40:32.354" v="1712" actId="1076"/>
          <ac:spMkLst>
            <pc:docMk/>
            <pc:sldMk cId="1921456586" sldId="274"/>
            <ac:spMk id="3" creationId="{9F11CF05-9FA3-CC75-3A30-6D7F280C7199}"/>
          </ac:spMkLst>
        </pc:spChg>
        <pc:spChg chg="add mod">
          <ac:chgData name="Obatare Ogbor" userId="059d8a84b03ec4ba" providerId="LiveId" clId="{91B0EF6E-BAB6-42C9-AA3C-9B9A8A489D20}" dt="2025-03-03T19:45:16.127" v="1741" actId="1076"/>
          <ac:spMkLst>
            <pc:docMk/>
            <pc:sldMk cId="1921456586" sldId="274"/>
            <ac:spMk id="4" creationId="{7BAA2D5B-4311-68FE-3E1F-6BEA0CC40FF2}"/>
          </ac:spMkLst>
        </pc:spChg>
        <pc:spChg chg="add mod">
          <ac:chgData name="Obatare Ogbor" userId="059d8a84b03ec4ba" providerId="LiveId" clId="{91B0EF6E-BAB6-42C9-AA3C-9B9A8A489D20}" dt="2025-03-03T19:45:20.707" v="1742" actId="1076"/>
          <ac:spMkLst>
            <pc:docMk/>
            <pc:sldMk cId="1921456586" sldId="274"/>
            <ac:spMk id="5" creationId="{83229E02-F9DC-FF91-37EC-2F7C7AB92A4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CAB2-0D87-1A0D-1D54-79AF4E635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673B8-C68C-B15B-FEBB-A0280293F8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B63D-6F5F-7381-C91C-A23C4CC7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48DE3-3EFF-E542-73AA-B4EE8B92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1632B-71A3-A52D-D789-069B9397A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40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97106-F950-B156-364D-610310DB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595EE-BDA3-D0D9-C462-63A7CB6B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47B6-59BB-E24F-FE3C-4A67E93E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9EC6-4662-F43E-A3BE-CCB61555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132F-E3E0-DEB6-00AA-374F538A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4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AE9ED-CDED-F2FC-B525-92A816119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8B727-2B2E-0E51-EE6F-33F30D980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FD97C-89F1-7312-4E33-E3C7FB92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DFD9-3FA6-5723-C404-A34B7692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94EC4-8680-FC5F-6B6D-EB7A1A8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708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C278E-7275-8517-1776-ADF6A18B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1073-D803-3AE8-0121-A928FD0D7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4DAE-8063-53DA-6BFB-33480AE1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A98C6-619C-F33E-16E8-23B95DF1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53150-C04E-E85E-24BF-46886EC3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092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60F8-6D3B-D269-62F5-A538481A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3985-E47B-CD2B-8E6B-82E6ECCB7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8CB7E-B5B0-41C6-5870-67934D0F2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3DAB4-D500-6DE5-1A32-82FF0478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9B051-2FBA-1B6E-67F4-4A98898E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87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525E0-AB86-4182-15C1-C50C8632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375F-4849-F986-0FF7-994E53C0C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4991D-7F0B-EFAE-B8F1-9C27B9B29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041333-D907-373B-4C9B-BE9F062A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B528B-7249-3F46-1C18-470EE937B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D5599-5138-7D58-A1D1-4107B919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14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738C-FB0C-40B6-1C7A-23E2C0DC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4D65D-43B2-4BCB-B09D-B0863CD9F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2CBF7-945A-5790-438D-C2A721396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161AD-8494-79B8-E507-A34145B5A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3C1624-DC89-0CE0-0CAE-838647130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D5FBA1-9780-CF97-A20E-82FA2CCA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5A6B7-8F9F-7014-336A-E144B7D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C855C-473D-45B7-035D-D1DD22CA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79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10C0E-711B-65A1-7792-FF61BDB43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24F4C7-202D-779F-2BB9-6A151700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3D4FD-5064-63AF-461B-4EB3A423E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D9765C-1EB0-608F-C336-D8CD43F37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1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6533FE-7381-76A9-D0E0-57D6084B2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9AD3C-3621-BB01-CE4D-AF022137A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3DCC7-C9C7-C31C-36D0-A9E81B43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440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FF79-5A83-036C-E4BF-34C16927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B284-1DD0-6B5D-344E-F3CC2F6C5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AA312-044C-8844-2289-F7B8EAB8D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1F38-B9E4-4560-E27D-C1971EBFB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8C006-F928-3472-4257-0B7ED803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02208-6E36-2609-76F1-FA3A86B4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14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1A7D-7591-35DC-9407-75732EAF1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AE56E-60A8-03A5-9D2F-A75FC9140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5B8BA-CADA-BB66-CDDC-97A9AFF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794FB-EE48-D30F-C52E-3149FC84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520B6-5FD3-0231-0265-918B10BD4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550BCA-57A0-95A6-34D4-F2F8FDA75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97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9F9E77-131E-463E-0CF5-0E423CCB2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A5494-7FFA-7697-5FEE-E5D655576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871BB-BC9F-DD96-C745-56BC5802C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F2B91-0233-40E6-A7DD-8CC4B98FCBA0}" type="datetimeFigureOut">
              <a:rPr lang="en-CA" smtClean="0"/>
              <a:t>2025-03-03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876AC-0574-2ACD-5ECE-5B642D2DE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582F-1A25-F8A0-98F9-D22277F86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47A566-8DE4-411C-8B4D-080F3A0D25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031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074C26D-98CF-A462-627C-AAB1813B20B9}"/>
              </a:ext>
            </a:extLst>
          </p:cNvPr>
          <p:cNvSpPr txBox="1"/>
          <p:nvPr/>
        </p:nvSpPr>
        <p:spPr>
          <a:xfrm>
            <a:off x="250495" y="2828835"/>
            <a:ext cx="116910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6600" dirty="0">
                <a:solidFill>
                  <a:srgbClr val="AA3D4F"/>
                </a:solidFill>
                <a:latin typeface="Viner Hand ITC" panose="03070502030502020203" pitchFamily="66" charset="0"/>
                <a:ea typeface="Yu Mincho Demibold" panose="020B0400000000000000" pitchFamily="18" charset="-128"/>
              </a:rPr>
              <a:t>TECHTRONIX INNOVATIONS</a:t>
            </a:r>
          </a:p>
        </p:txBody>
      </p:sp>
    </p:spTree>
    <p:extLst>
      <p:ext uri="{BB962C8B-B14F-4D97-AF65-F5344CB8AC3E}">
        <p14:creationId xmlns:p14="http://schemas.microsoft.com/office/powerpoint/2010/main" val="332982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1D8D3-7E10-CAFA-3F56-E02BEE100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8C3DEC-1D38-9A69-E0CA-719E2E8F21CB}"/>
              </a:ext>
            </a:extLst>
          </p:cNvPr>
          <p:cNvSpPr txBox="1"/>
          <p:nvPr/>
        </p:nvSpPr>
        <p:spPr>
          <a:xfrm>
            <a:off x="2399071" y="314505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Inventory Optimization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26FC62-5E0F-83A9-E0B9-EE1FC9269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571" y="776170"/>
            <a:ext cx="10348857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442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39F10-2B79-A691-7A71-65C7BD211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6BF873C-3505-7972-9F21-E7FDACD8EAFE}"/>
              </a:ext>
            </a:extLst>
          </p:cNvPr>
          <p:cNvSpPr txBox="1"/>
          <p:nvPr/>
        </p:nvSpPr>
        <p:spPr>
          <a:xfrm>
            <a:off x="1749400" y="114683"/>
            <a:ext cx="869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Inventory Optimization Analysis – Key Insights &amp; Action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84CC1-90A1-836E-151D-CC610EC45653}"/>
              </a:ext>
            </a:extLst>
          </p:cNvPr>
          <p:cNvSpPr txBox="1"/>
          <p:nvPr/>
        </p:nvSpPr>
        <p:spPr>
          <a:xfrm>
            <a:off x="717755" y="707344"/>
            <a:ext cx="113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Goal: </a:t>
            </a:r>
            <a:r>
              <a:rPr lang="en-CA" dirty="0"/>
              <a:t>To</a:t>
            </a:r>
            <a:r>
              <a:rPr lang="en-CA" b="1" dirty="0"/>
              <a:t> </a:t>
            </a:r>
            <a:r>
              <a:rPr lang="en-CA" b="1" dirty="0">
                <a:solidFill>
                  <a:srgbClr val="AA3D4F"/>
                </a:solidFill>
              </a:rPr>
              <a:t>refine production planning</a:t>
            </a:r>
            <a:r>
              <a:rPr lang="en-CA" b="1" dirty="0"/>
              <a:t> </a:t>
            </a:r>
            <a:r>
              <a:rPr lang="en-CA" dirty="0"/>
              <a:t>by</a:t>
            </a:r>
            <a:r>
              <a:rPr lang="en-CA" b="1" dirty="0"/>
              <a:t> </a:t>
            </a:r>
            <a:r>
              <a:rPr lang="en-CA" i="1" dirty="0"/>
              <a:t>ultimately</a:t>
            </a:r>
            <a:r>
              <a:rPr lang="en-CA" b="1" dirty="0"/>
              <a:t>,</a:t>
            </a:r>
            <a:r>
              <a:rPr lang="en-CA" b="1" dirty="0">
                <a:solidFill>
                  <a:srgbClr val="AA3D4F"/>
                </a:solidFill>
              </a:rPr>
              <a:t> reducing excess inventory</a:t>
            </a:r>
            <a:r>
              <a:rPr lang="en-CA" dirty="0"/>
              <a:t>, </a:t>
            </a:r>
            <a:r>
              <a:rPr lang="en-CA" b="1" dirty="0">
                <a:solidFill>
                  <a:srgbClr val="AA3D4F"/>
                </a:solidFill>
              </a:rPr>
              <a:t>cutting costs</a:t>
            </a:r>
            <a:r>
              <a:rPr lang="en-CA" b="1" dirty="0"/>
              <a:t> </a:t>
            </a:r>
            <a:r>
              <a:rPr lang="en-CA" dirty="0"/>
              <a:t>and</a:t>
            </a:r>
            <a:r>
              <a:rPr lang="en-CA" b="1" dirty="0"/>
              <a:t> </a:t>
            </a:r>
            <a:r>
              <a:rPr lang="en-CA" b="1" dirty="0">
                <a:solidFill>
                  <a:srgbClr val="AA3D4F"/>
                </a:solidFill>
              </a:rPr>
              <a:t>maximizing profits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D04A3-D709-CCDA-DE99-2C166DA770BE}"/>
              </a:ext>
            </a:extLst>
          </p:cNvPr>
          <p:cNvSpPr txBox="1"/>
          <p:nvPr/>
        </p:nvSpPr>
        <p:spPr>
          <a:xfrm>
            <a:off x="717755" y="1484671"/>
            <a:ext cx="11179277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Quarterly Product Profit Margins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solidFill>
                  <a:srgbClr val="AA3D4F"/>
                </a:solidFill>
                <a:effectLst/>
              </a:rPr>
              <a:t>The Matrix reveals varying profit margins by quarter (e.g., Product 1107 at 64% in Q1 but 29% in Q4)</a:t>
            </a:r>
            <a:r>
              <a:rPr lang="en-CA" sz="1400" i="0" dirty="0">
                <a:effectLst/>
              </a:rPr>
              <a:t>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Key Issue</a:t>
            </a:r>
            <a:r>
              <a:rPr lang="en-CA" sz="1400" i="0" dirty="0">
                <a:effectLst/>
              </a:rPr>
              <a:t>: Some products show sharp drops or even negative margins in later quarters (e.g., Product 1450 with -406% in Q4), indicating mismatched production levels or rising costs.</a:t>
            </a:r>
          </a:p>
          <a:p>
            <a:pPr lvl="1" rtl="0" fontAlgn="ctr"/>
            <a:endParaRPr lang="en-CA" sz="1400" i="0" dirty="0">
              <a:solidFill>
                <a:srgbClr val="AA3D4F"/>
              </a:solidFill>
              <a:effectLst/>
            </a:endParaRPr>
          </a:p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Customer Sector Profit, Revenue &amp; Production Cost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Industrial leads with $89M revenue, while Automotive hits $79M and Consumer Electronics follows at $84M.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Production costs remain relatively low across sectors (hovering around $1.25M–$1.39M), suggesting potential for higher profitability if demand is matched accurately.</a:t>
            </a:r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Average Profit &amp; Quantity Sold (By Quarter &amp; Product Category)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solidFill>
                  <a:srgbClr val="AA3D4F"/>
                </a:solidFill>
                <a:effectLst/>
              </a:rPr>
              <a:t>Microchips see higher average profit, but moderate quantity sold; Sensors exhibit peaks in quantity sold (e.g., 5.8K in Q2) but slightly lower average profit.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Key Issue: </a:t>
            </a:r>
            <a:r>
              <a:rPr lang="en-CA" sz="1400" i="0" dirty="0">
                <a:effectLst/>
              </a:rPr>
              <a:t>Demand shifts each quarter, implying the need for dynamic production planning and flexible inventory strategies.</a:t>
            </a:r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/>
            <a:r>
              <a:rPr lang="en-CA" b="1" i="0" dirty="0">
                <a:solidFill>
                  <a:srgbClr val="AA3D4F"/>
                </a:solidFill>
                <a:effectLst/>
              </a:rPr>
              <a:t>Action Points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Forecasting &amp; Analytic</a:t>
            </a:r>
            <a:r>
              <a:rPr lang="en-CA" sz="1400" i="0" dirty="0">
                <a:effectLst/>
              </a:rPr>
              <a:t>s: Implement more accurate demand forecasting models (seasonality, market trends) to avoid over/underproduction.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Adaptive Production Schedules</a:t>
            </a:r>
            <a:r>
              <a:rPr lang="en-CA" sz="1400" i="0" dirty="0">
                <a:effectLst/>
              </a:rPr>
              <a:t>: Adjust manufacturing output based on real-time sales data to maintain optimal stock levels.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Cost Management</a:t>
            </a:r>
            <a:r>
              <a:rPr lang="en-CA" sz="1400" i="0" dirty="0">
                <a:effectLst/>
              </a:rPr>
              <a:t>: Investigate high production cost spikes and negative margin products to optimize resource allocation or renegotiate supplier contracts.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Cross-Functional Collaboration</a:t>
            </a:r>
            <a:r>
              <a:rPr lang="en-CA" sz="1400" i="0" dirty="0">
                <a:effectLst/>
              </a:rPr>
              <a:t>: Ensure Sales, Marketing, and Operations teams share insights to fine-tune inventory decisions and promotional timing.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8122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CE7FC-C0E6-37AD-117F-EC3503F2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B59A0A-47DC-5E7A-A907-3254999233BD}"/>
              </a:ext>
            </a:extLst>
          </p:cNvPr>
          <p:cNvSpPr txBox="1"/>
          <p:nvPr/>
        </p:nvSpPr>
        <p:spPr>
          <a:xfrm>
            <a:off x="2399071" y="314505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Profitability Analysis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E877F7-3FEE-FEE8-6FB2-8831A0AEB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23" y="776170"/>
            <a:ext cx="10310754" cy="59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386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CAA3C-7194-4F57-2305-FAED650B2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A9B0AA-F150-2428-4422-F1150B7BADF6}"/>
              </a:ext>
            </a:extLst>
          </p:cNvPr>
          <p:cNvSpPr txBox="1"/>
          <p:nvPr/>
        </p:nvSpPr>
        <p:spPr>
          <a:xfrm>
            <a:off x="1749400" y="114683"/>
            <a:ext cx="869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Profitability Analysis – Key Insights &amp; Action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909D3-8911-55FD-D059-26F16385FA08}"/>
              </a:ext>
            </a:extLst>
          </p:cNvPr>
          <p:cNvSpPr txBox="1"/>
          <p:nvPr/>
        </p:nvSpPr>
        <p:spPr>
          <a:xfrm>
            <a:off x="717755" y="707344"/>
            <a:ext cx="113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Goal: </a:t>
            </a:r>
            <a:r>
              <a:rPr lang="en-CA" dirty="0"/>
              <a:t>To</a:t>
            </a:r>
            <a:r>
              <a:rPr lang="en-CA" b="1" dirty="0"/>
              <a:t> </a:t>
            </a:r>
            <a:r>
              <a:rPr lang="en-CA" b="1" dirty="0">
                <a:solidFill>
                  <a:srgbClr val="AA3D4F"/>
                </a:solidFill>
              </a:rPr>
              <a:t>boost overall profit</a:t>
            </a:r>
            <a:r>
              <a:rPr lang="en-CA" b="1" dirty="0"/>
              <a:t>,</a:t>
            </a:r>
            <a:r>
              <a:rPr lang="en-CA" b="1" dirty="0">
                <a:solidFill>
                  <a:srgbClr val="AA3D4F"/>
                </a:solidFill>
              </a:rPr>
              <a:t> reduce unnecessary costs </a:t>
            </a:r>
            <a:r>
              <a:rPr lang="en-CA" dirty="0"/>
              <a:t>and</a:t>
            </a:r>
            <a:r>
              <a:rPr lang="en-CA" b="1" dirty="0">
                <a:solidFill>
                  <a:srgbClr val="AA3D4F"/>
                </a:solidFill>
              </a:rPr>
              <a:t> strengthen market position </a:t>
            </a:r>
            <a:r>
              <a:rPr lang="en-CA" dirty="0"/>
              <a:t>across all </a:t>
            </a:r>
            <a:r>
              <a:rPr lang="en-CA" b="1" dirty="0">
                <a:solidFill>
                  <a:srgbClr val="AA3D4F"/>
                </a:solidFill>
              </a:rPr>
              <a:t>product categories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61730-1238-77E0-E1AD-03AB1BECF74E}"/>
              </a:ext>
            </a:extLst>
          </p:cNvPr>
          <p:cNvSpPr txBox="1"/>
          <p:nvPr/>
        </p:nvSpPr>
        <p:spPr>
          <a:xfrm>
            <a:off x="717755" y="1484671"/>
            <a:ext cx="1117927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Top vs. Bottom Performing Products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Top 10 Products by Profit Margin  demonstrate strong pricing or cost efficiency.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Least 10 Products by Profit Margin show negative margins, indicating potential cost overruns or mispricing.</a:t>
            </a:r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Profit &amp; Profit Margin Trends by Month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solidFill>
                  <a:srgbClr val="AA3D4F"/>
                </a:solidFill>
                <a:effectLst/>
              </a:rPr>
              <a:t>Monthly profit fluctuates between $4M–$5M, while profit margin varies from 19% to 25%.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Key Issue</a:t>
            </a:r>
            <a:r>
              <a:rPr lang="en-CA" sz="1400" i="0" dirty="0">
                <a:effectLst/>
              </a:rPr>
              <a:t>: Certain months see sharp margin dips, suggesting seasonal costs or demand shifts that require better cost controls or promotional strategies.</a:t>
            </a:r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Product Category Analysis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In the bar chart, </a:t>
            </a:r>
            <a:r>
              <a:rPr lang="en-CA" sz="1400" i="0" dirty="0">
                <a:solidFill>
                  <a:srgbClr val="AA3D4F"/>
                </a:solidFill>
                <a:effectLst/>
              </a:rPr>
              <a:t>Microchip shows $97M revenue with $21M profit, whereas Robotics and Sensor hover around $79M and $76M respectively.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Key Issue</a:t>
            </a:r>
            <a:r>
              <a:rPr lang="en-CA" sz="1400" i="0" dirty="0">
                <a:effectLst/>
              </a:rPr>
              <a:t>: Microchip offers the highest margin and revenue potential, making it a prime candidate for further investment.</a:t>
            </a:r>
          </a:p>
          <a:p>
            <a:pPr lvl="1" rtl="0" fontAlgn="ctr"/>
            <a:endParaRPr lang="en-CA" sz="1400" dirty="0"/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/>
            <a:r>
              <a:rPr lang="en-CA" b="1" dirty="0">
                <a:solidFill>
                  <a:srgbClr val="AA3D4F"/>
                </a:solidFill>
              </a:rPr>
              <a:t>Action Points</a:t>
            </a:r>
            <a:endParaRPr lang="en-CA" b="1" i="0" dirty="0">
              <a:solidFill>
                <a:srgbClr val="AA3D4F"/>
              </a:solidFill>
              <a:effectLst/>
            </a:endParaRP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solidFill>
                  <a:srgbClr val="AA3D4F"/>
                </a:solidFill>
                <a:effectLst/>
              </a:rPr>
              <a:t>Streamline Production Costs for underperforming products (e.g., renegotiate supplier contracts, optimize manufacturing processes).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solidFill>
                  <a:srgbClr val="AA3D4F"/>
                </a:solidFill>
                <a:effectLst/>
              </a:rPr>
              <a:t>Adjust Pricing or Discontinue consistently negative-margin products to prevent dragging overall profitability.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solidFill>
                  <a:srgbClr val="AA3D4F"/>
                </a:solidFill>
                <a:effectLst/>
              </a:rPr>
              <a:t>Focus on High-Margin Segments (Microchip) for additional Research &amp; Development and marketing to scale profitable product lines</a:t>
            </a:r>
            <a:r>
              <a:rPr lang="en-CA" sz="1400" i="0" dirty="0">
                <a:effectLst/>
              </a:rPr>
              <a:t>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Monthly Monitoring &amp; Forecasting</a:t>
            </a:r>
            <a:r>
              <a:rPr lang="en-CA" sz="1400" i="0" dirty="0">
                <a:effectLst/>
              </a:rPr>
              <a:t>: Leverage sales forecasts to align production and minimize waste or overstock.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4395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9309E-272A-C576-4EFD-39BE1D239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335F2B-4591-E03A-9D4E-1C164D81F5A5}"/>
              </a:ext>
            </a:extLst>
          </p:cNvPr>
          <p:cNvSpPr txBox="1"/>
          <p:nvPr/>
        </p:nvSpPr>
        <p:spPr>
          <a:xfrm>
            <a:off x="2399071" y="314505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Market Expansion 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58F5F-A030-9492-4487-037A3683F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40" y="791954"/>
            <a:ext cx="10371719" cy="6066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902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E4F01-55C3-9601-BA54-95029F50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47B8D1A-A892-A8F1-7976-E838BCD11715}"/>
              </a:ext>
            </a:extLst>
          </p:cNvPr>
          <p:cNvSpPr txBox="1"/>
          <p:nvPr/>
        </p:nvSpPr>
        <p:spPr>
          <a:xfrm>
            <a:off x="1749400" y="114683"/>
            <a:ext cx="869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Market Expansion Analysis – Key Insights &amp; Action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1FAF9D-FFB9-EAD1-432B-A0B6188148E1}"/>
              </a:ext>
            </a:extLst>
          </p:cNvPr>
          <p:cNvSpPr txBox="1"/>
          <p:nvPr/>
        </p:nvSpPr>
        <p:spPr>
          <a:xfrm>
            <a:off x="717755" y="707344"/>
            <a:ext cx="1132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Goal: </a:t>
            </a:r>
            <a:r>
              <a:rPr lang="en-CA" dirty="0"/>
              <a:t>To</a:t>
            </a:r>
            <a:r>
              <a:rPr lang="en-CA" b="1" dirty="0"/>
              <a:t> </a:t>
            </a:r>
            <a:r>
              <a:rPr lang="en-CA" b="1" dirty="0">
                <a:solidFill>
                  <a:srgbClr val="AA3D4F"/>
                </a:solidFill>
              </a:rPr>
              <a:t>unlock new revenue streams</a:t>
            </a:r>
            <a:r>
              <a:rPr lang="en-CA" b="1" dirty="0"/>
              <a:t> </a:t>
            </a:r>
            <a:r>
              <a:rPr lang="en-CA" dirty="0"/>
              <a:t>and</a:t>
            </a:r>
            <a:r>
              <a:rPr lang="en-CA" b="1" dirty="0">
                <a:solidFill>
                  <a:srgbClr val="AA3D4F"/>
                </a:solidFill>
              </a:rPr>
              <a:t> solidify its global market position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D93ABC-FC66-B612-4442-4F37DC1D7F70}"/>
              </a:ext>
            </a:extLst>
          </p:cNvPr>
          <p:cNvSpPr txBox="1"/>
          <p:nvPr/>
        </p:nvSpPr>
        <p:spPr>
          <a:xfrm>
            <a:off x="717755" y="1484671"/>
            <a:ext cx="1117927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Regional &amp; Product Category Breakdown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Microchip consistently leads revenue across Europe ($33M), Asia-Pacific ($34M), and North America ($31M).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Robotics and Sensor also show strong performance, especially in Asia-Pacific and North America.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Key Issue</a:t>
            </a:r>
            <a:r>
              <a:rPr lang="en-CA" sz="1400" i="0" dirty="0">
                <a:effectLst/>
              </a:rPr>
              <a:t>: Leverage Microchip’s strong demand in all regions, while boosting Robotics/Sensor in Asia-Pacific (rapid tech adoption) and North America (high purchasing power).</a:t>
            </a:r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Production Cost vs. Quantity Sold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Microchip has the highest quantity sold (1.5M) but moderate production cost ($0.2M), suggesting economies of scale.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Sensor also shows a favorable cost-to-quantity ratio, indicating potential for high-margin expansion if marketed effectively.</a:t>
            </a:r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High-Value Customers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Customer_25 tops the list at $3.4M, with subsequent customers in the $2.0–$2.4M range.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Key Issue</a:t>
            </a:r>
            <a:r>
              <a:rPr lang="en-CA" sz="1400" i="0" dirty="0">
                <a:effectLst/>
              </a:rPr>
              <a:t>: Expand into similar customer profiles or related industries to replicate these high-value relationships in new markets.</a:t>
            </a:r>
          </a:p>
          <a:p>
            <a:pPr lvl="1" rtl="0" fontAlgn="ctr"/>
            <a:endParaRPr lang="en-CA" sz="1400" dirty="0"/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/>
            <a:r>
              <a:rPr lang="en-CA" b="1" i="0" dirty="0">
                <a:solidFill>
                  <a:srgbClr val="AA3D4F"/>
                </a:solidFill>
                <a:effectLst/>
              </a:rPr>
              <a:t>Action Points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Focus on High-Demand Regions</a:t>
            </a:r>
            <a:r>
              <a:rPr lang="en-CA" sz="1400" i="0" dirty="0">
                <a:effectLst/>
              </a:rPr>
              <a:t>: Increase market presence in Asia-Pacific and North America, capitalizing on existing Microchip and Sensor demand.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Scale Robotics Offerings</a:t>
            </a:r>
            <a:r>
              <a:rPr lang="en-CA" sz="1400" i="0" dirty="0">
                <a:effectLst/>
              </a:rPr>
              <a:t>: Robotics demand is growing, especially in tech-driven regions; consider targeted Research &amp; Development and marketing.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Leverage Economies of Scale</a:t>
            </a:r>
            <a:r>
              <a:rPr lang="en-CA" sz="1400" i="0" dirty="0">
                <a:effectLst/>
              </a:rPr>
              <a:t>: With Microchip production already efficient, further scale operations or introduce new variants to capture more market share.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Customer Acquisition Strategy</a:t>
            </a:r>
            <a:r>
              <a:rPr lang="en-CA" sz="1400" i="0" dirty="0">
                <a:effectLst/>
              </a:rPr>
              <a:t>: Identify and pursue customers with profiles similar to top earners, ensuring quick (Return of </a:t>
            </a:r>
            <a:r>
              <a:rPr lang="en-CA" sz="1400" dirty="0"/>
              <a:t>Investment) </a:t>
            </a:r>
            <a:r>
              <a:rPr lang="en-CA" sz="1400" i="0" dirty="0">
                <a:effectLst/>
              </a:rPr>
              <a:t>ROI in newly targeted markets.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3239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0AB28-DF0A-1DE6-E487-1CF761FBF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1E69E-B89D-EFE5-4095-89F1BDE65D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35" y="403123"/>
            <a:ext cx="10805652" cy="1012722"/>
          </a:xfrm>
        </p:spPr>
        <p:txBody>
          <a:bodyPr>
            <a:noAutofit/>
          </a:bodyPr>
          <a:lstStyle/>
          <a:p>
            <a:pPr marL="0" marR="0"/>
            <a:r>
              <a:rPr lang="en-CA" sz="1800" dirty="0">
                <a:effectLst/>
                <a:latin typeface="Calibri" panose="020F0502020204030204" pitchFamily="34" charset="0"/>
              </a:rPr>
              <a:t> </a:t>
            </a:r>
            <a:br>
              <a:rPr lang="en-CA" sz="1800" dirty="0">
                <a:effectLst/>
                <a:latin typeface="Calibri" panose="020F0502020204030204" pitchFamily="34" charset="0"/>
              </a:rPr>
            </a:br>
            <a:r>
              <a:rPr lang="en-CA" sz="4400" b="1" dirty="0">
                <a:effectLst/>
                <a:latin typeface="+mn-lt"/>
              </a:rPr>
              <a:t>Overall Performance &amp; Key Takeaways</a:t>
            </a:r>
            <a:endParaRPr lang="en-CA" sz="4400" dirty="0"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1BB1F-2FDF-D3C5-2681-2D707515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48464"/>
            <a:ext cx="9144000" cy="4680155"/>
          </a:xfrm>
        </p:spPr>
        <p:txBody>
          <a:bodyPr>
            <a:noAutofit/>
          </a:bodyPr>
          <a:lstStyle/>
          <a:p>
            <a:pPr algn="l" rtl="0" fontAlgn="ctr">
              <a:buFont typeface="Arial" panose="020B0604020202020204" pitchFamily="34" charset="0"/>
              <a:buChar char="•"/>
            </a:pPr>
            <a:r>
              <a:rPr lang="en-CA" sz="1600" b="1" dirty="0">
                <a:solidFill>
                  <a:srgbClr val="AA3D4F"/>
                </a:solidFill>
                <a:effectLst/>
              </a:rPr>
              <a:t> Steady Sales &amp; Profit</a:t>
            </a:r>
            <a:r>
              <a:rPr lang="en-CA" sz="1600" dirty="0">
                <a:effectLst/>
              </a:rPr>
              <a:t>: With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501K units sold</a:t>
            </a:r>
            <a:r>
              <a:rPr lang="en-CA" sz="1600" dirty="0">
                <a:effectLst/>
              </a:rPr>
              <a:t>,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$252M in revenue</a:t>
            </a:r>
            <a:r>
              <a:rPr lang="en-CA" sz="1600" dirty="0">
                <a:effectLst/>
              </a:rPr>
              <a:t>, and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$53M profit</a:t>
            </a:r>
            <a:r>
              <a:rPr lang="en-CA" sz="1600" dirty="0">
                <a:effectLst/>
              </a:rPr>
              <a:t>, </a:t>
            </a:r>
            <a:r>
              <a:rPr lang="en-CA" sz="1600" dirty="0" err="1">
                <a:effectLst/>
              </a:rPr>
              <a:t>Techtronix</a:t>
            </a:r>
            <a:r>
              <a:rPr lang="en-CA" sz="1600" dirty="0">
                <a:effectLst/>
              </a:rPr>
              <a:t> maintains a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21% margin</a:t>
            </a:r>
            <a:r>
              <a:rPr lang="en-CA" sz="1600" dirty="0">
                <a:effectLst/>
              </a:rPr>
              <a:t>—indicative of solid financial health.</a:t>
            </a:r>
          </a:p>
          <a:p>
            <a:pPr algn="l" rtl="0" fontAlgn="ctr"/>
            <a:endParaRPr lang="en-CA" sz="1600" dirty="0">
              <a:effectLst/>
            </a:endParaRPr>
          </a:p>
          <a:p>
            <a:pPr algn="l" rtl="0" fontAlgn="ctr">
              <a:buFont typeface="Arial" panose="020B0604020202020204" pitchFamily="34" charset="0"/>
              <a:buChar char="•"/>
            </a:pPr>
            <a:r>
              <a:rPr lang="en-CA" sz="1600" b="1" dirty="0">
                <a:effectLst/>
              </a:rPr>
              <a:t>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Strong Product Portfolio: Microchip, Robotics</a:t>
            </a:r>
            <a:r>
              <a:rPr lang="en-CA" sz="1600" dirty="0">
                <a:effectLst/>
              </a:rPr>
              <a:t>, and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Sensor</a:t>
            </a:r>
            <a:r>
              <a:rPr lang="en-CA" sz="1600" dirty="0">
                <a:effectLst/>
              </a:rPr>
              <a:t> dominate sales, with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Microchip</a:t>
            </a:r>
            <a:r>
              <a:rPr lang="en-CA" sz="1600" dirty="0">
                <a:effectLst/>
              </a:rPr>
              <a:t> showing both high revenue and favorable production costs.</a:t>
            </a:r>
          </a:p>
          <a:p>
            <a:pPr algn="l" rtl="0" fontAlgn="ctr"/>
            <a:endParaRPr lang="en-CA" sz="1600" dirty="0">
              <a:effectLst/>
            </a:endParaRPr>
          </a:p>
          <a:p>
            <a:pPr algn="l" rtl="0" fontAlgn="ctr">
              <a:buFont typeface="Arial" panose="020B0604020202020204" pitchFamily="34" charset="0"/>
              <a:buChar char="•"/>
            </a:pPr>
            <a:r>
              <a:rPr lang="en-CA" sz="1600" b="1" dirty="0">
                <a:effectLst/>
              </a:rPr>
              <a:t>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Geographic Distribution</a:t>
            </a:r>
            <a:r>
              <a:rPr lang="en-CA" sz="1600" dirty="0">
                <a:effectLst/>
              </a:rPr>
              <a:t>: The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USA, China, Japan, Germany, and South Korea </a:t>
            </a:r>
            <a:r>
              <a:rPr lang="en-CA" sz="1600" dirty="0">
                <a:effectLst/>
              </a:rPr>
              <a:t>drive most revenue, suggesting multiple viable regions for deeper market penetration.</a:t>
            </a:r>
          </a:p>
          <a:p>
            <a:pPr algn="l" rtl="0" fontAlgn="ctr"/>
            <a:endParaRPr lang="en-CA" sz="1600" dirty="0">
              <a:effectLst/>
            </a:endParaRPr>
          </a:p>
          <a:p>
            <a:pPr algn="l" rtl="0" fontAlgn="ctr">
              <a:buFont typeface="Arial" panose="020B0604020202020204" pitchFamily="34" charset="0"/>
              <a:buChar char="•"/>
            </a:pPr>
            <a:r>
              <a:rPr lang="en-CA" sz="1600" b="1" dirty="0">
                <a:effectLst/>
              </a:rPr>
              <a:t>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High-Value Customers</a:t>
            </a:r>
            <a:r>
              <a:rPr lang="en-CA" sz="1600" dirty="0">
                <a:effectLst/>
              </a:rPr>
              <a:t>: A subset of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top customers</a:t>
            </a:r>
            <a:r>
              <a:rPr lang="en-CA" sz="1600" dirty="0">
                <a:effectLst/>
              </a:rPr>
              <a:t> generates disproportionately large revenue and profit, highlighting the importance of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targeted retention</a:t>
            </a:r>
            <a:r>
              <a:rPr lang="en-CA" sz="1600" dirty="0">
                <a:solidFill>
                  <a:srgbClr val="AA3D4F"/>
                </a:solidFill>
                <a:effectLst/>
              </a:rPr>
              <a:t> </a:t>
            </a:r>
            <a:r>
              <a:rPr lang="en-CA" sz="1600" dirty="0">
                <a:effectLst/>
              </a:rPr>
              <a:t>and </a:t>
            </a:r>
            <a:r>
              <a:rPr lang="en-CA" sz="1600" b="1" dirty="0">
                <a:solidFill>
                  <a:srgbClr val="AA3D4F"/>
                </a:solidFill>
                <a:effectLst/>
              </a:rPr>
              <a:t>cross-selling</a:t>
            </a:r>
            <a:r>
              <a:rPr lang="en-CA" sz="1600" dirty="0">
                <a:effectLst/>
              </a:rPr>
              <a:t> strategies.</a:t>
            </a:r>
          </a:p>
        </p:txBody>
      </p:sp>
    </p:spTree>
    <p:extLst>
      <p:ext uri="{BB962C8B-B14F-4D97-AF65-F5344CB8AC3E}">
        <p14:creationId xmlns:p14="http://schemas.microsoft.com/office/powerpoint/2010/main" val="3021082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EB897-A129-1BB0-9454-E0042FDDF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37EA5-6474-8F29-625B-5BC4ECE1C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35" y="403123"/>
            <a:ext cx="10805652" cy="1170038"/>
          </a:xfrm>
        </p:spPr>
        <p:txBody>
          <a:bodyPr>
            <a:noAutofit/>
          </a:bodyPr>
          <a:lstStyle/>
          <a:p>
            <a:pPr marL="0" marR="0"/>
            <a:r>
              <a:rPr lang="en-CA" sz="1800" dirty="0">
                <a:effectLst/>
                <a:latin typeface="Calibri" panose="020F0502020204030204" pitchFamily="34" charset="0"/>
              </a:rPr>
              <a:t> </a:t>
            </a:r>
            <a:br>
              <a:rPr lang="en-CA" sz="1800" dirty="0">
                <a:effectLst/>
                <a:latin typeface="Calibri" panose="020F0502020204030204" pitchFamily="34" charset="0"/>
              </a:rPr>
            </a:br>
            <a:r>
              <a:rPr lang="en-CA" sz="4400" b="1" dirty="0">
                <a:effectLst/>
                <a:latin typeface="+mn-lt"/>
              </a:rPr>
              <a:t>Challenges &amp; Observations</a:t>
            </a:r>
            <a:endParaRPr lang="en-CA" sz="4400" dirty="0"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31BCB-0915-BBDD-67EE-2AC8A7ECF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6620"/>
            <a:ext cx="9144000" cy="4404851"/>
          </a:xfrm>
        </p:spPr>
        <p:txBody>
          <a:bodyPr>
            <a:noAutofit/>
          </a:bodyPr>
          <a:lstStyle/>
          <a:p>
            <a:pPr algn="l" rtl="0" fontAlgn="ctr">
              <a:buFont typeface="+mj-lt"/>
              <a:buAutoNum type="arabicPeriod"/>
            </a:pPr>
            <a:r>
              <a:rPr lang="en-CA" sz="1600" b="1" i="0" dirty="0">
                <a:solidFill>
                  <a:srgbClr val="AA3D4F"/>
                </a:solidFill>
                <a:effectLst/>
              </a:rPr>
              <a:t> Underperforming Products</a:t>
            </a:r>
            <a:r>
              <a:rPr lang="en-CA" sz="1600" b="0" i="0" dirty="0">
                <a:effectLst/>
              </a:rPr>
              <a:t>: Some items exhibit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negative margins</a:t>
            </a:r>
            <a:r>
              <a:rPr lang="en-CA" sz="1600" b="0" i="0" dirty="0">
                <a:effectLst/>
              </a:rPr>
              <a:t>, indicating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mispricing</a:t>
            </a:r>
            <a:r>
              <a:rPr lang="en-CA" sz="1600" b="0" i="0" dirty="0">
                <a:solidFill>
                  <a:srgbClr val="AA3D4F"/>
                </a:solidFill>
                <a:effectLst/>
              </a:rPr>
              <a:t>,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inefficient production</a:t>
            </a:r>
            <a:r>
              <a:rPr lang="en-CA" sz="1600" b="0" i="0" dirty="0">
                <a:effectLst/>
              </a:rPr>
              <a:t>, or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low demand</a:t>
            </a:r>
            <a:r>
              <a:rPr lang="en-CA" sz="1600" b="0" i="0" dirty="0">
                <a:effectLst/>
              </a:rPr>
              <a:t>.</a:t>
            </a:r>
          </a:p>
          <a:p>
            <a:pPr algn="l" rtl="0" fontAlgn="ctr"/>
            <a:endParaRPr lang="en-CA" sz="1600" b="1" i="0" dirty="0">
              <a:effectLst/>
            </a:endParaRPr>
          </a:p>
          <a:p>
            <a:pPr algn="l" rtl="0" fontAlgn="ctr"/>
            <a:r>
              <a:rPr lang="en-CA" sz="1600" b="1" dirty="0">
                <a:solidFill>
                  <a:srgbClr val="AA3D4F"/>
                </a:solidFill>
              </a:rPr>
              <a:t>2.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Inventory Mismatches</a:t>
            </a:r>
            <a:r>
              <a:rPr lang="en-CA" sz="1600" b="0" i="0" dirty="0">
                <a:effectLst/>
              </a:rPr>
              <a:t>: Fluctuating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inventory vs. sales</a:t>
            </a:r>
            <a:r>
              <a:rPr lang="en-CA" sz="1600" b="0" i="0" dirty="0">
                <a:effectLst/>
              </a:rPr>
              <a:t> suggests a need for more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accurate forecasting</a:t>
            </a:r>
            <a:r>
              <a:rPr lang="en-CA" sz="1600" b="0" i="0" dirty="0">
                <a:effectLst/>
              </a:rPr>
              <a:t> and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flexible production</a:t>
            </a:r>
            <a:r>
              <a:rPr lang="en-CA" sz="1600" b="0" i="0" dirty="0">
                <a:solidFill>
                  <a:srgbClr val="AA3D4F"/>
                </a:solidFill>
                <a:effectLst/>
              </a:rPr>
              <a:t> </a:t>
            </a:r>
            <a:r>
              <a:rPr lang="en-CA" sz="1600" b="0" i="0" dirty="0">
                <a:effectLst/>
              </a:rPr>
              <a:t>scheduling.</a:t>
            </a:r>
          </a:p>
          <a:p>
            <a:pPr algn="l" rtl="0" fontAlgn="ctr"/>
            <a:endParaRPr lang="en-CA" sz="1600" b="1" dirty="0"/>
          </a:p>
          <a:p>
            <a:pPr algn="l" rtl="0" fontAlgn="ctr"/>
            <a:r>
              <a:rPr lang="en-CA" sz="1600" b="1" i="0" dirty="0">
                <a:solidFill>
                  <a:srgbClr val="AA3D4F"/>
                </a:solidFill>
                <a:effectLst/>
              </a:rPr>
              <a:t>3.  Profitability Variations</a:t>
            </a:r>
            <a:r>
              <a:rPr lang="en-CA" sz="1600" b="0" i="0" dirty="0">
                <a:effectLst/>
              </a:rPr>
              <a:t>: Profit margins dip in certain months or sectors, pointing to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seasonal effects</a:t>
            </a:r>
            <a:r>
              <a:rPr lang="en-CA" sz="1600" b="0" i="0" dirty="0">
                <a:solidFill>
                  <a:srgbClr val="AA3D4F"/>
                </a:solidFill>
                <a:effectLst/>
              </a:rPr>
              <a:t> </a:t>
            </a:r>
            <a:r>
              <a:rPr lang="en-CA" sz="1600" b="0" i="0" dirty="0">
                <a:effectLst/>
              </a:rPr>
              <a:t>or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cost overruns</a:t>
            </a:r>
            <a:r>
              <a:rPr lang="en-CA" sz="1600" b="0" i="0" dirty="0">
                <a:effectLst/>
              </a:rPr>
              <a:t> that warrant investigation.</a:t>
            </a:r>
          </a:p>
          <a:p>
            <a:pPr algn="l" rtl="0" fontAlgn="ctr"/>
            <a:endParaRPr lang="en-CA" sz="1600" b="1" i="0" dirty="0">
              <a:effectLst/>
            </a:endParaRPr>
          </a:p>
          <a:p>
            <a:pPr algn="l" rtl="0" fontAlgn="ctr"/>
            <a:r>
              <a:rPr lang="en-CA" sz="1600" b="1" dirty="0">
                <a:solidFill>
                  <a:srgbClr val="AA3D4F"/>
                </a:solidFill>
              </a:rPr>
              <a:t>4.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Untapped Market Opportunities</a:t>
            </a:r>
            <a:r>
              <a:rPr lang="en-CA" sz="1600" b="0" i="0" dirty="0">
                <a:effectLst/>
              </a:rPr>
              <a:t>: High-potential regions (e.g.,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Asia-Pacific</a:t>
            </a:r>
            <a:r>
              <a:rPr lang="en-CA" sz="1600" b="0" i="0" dirty="0">
                <a:solidFill>
                  <a:srgbClr val="AA3D4F"/>
                </a:solidFill>
                <a:effectLst/>
              </a:rPr>
              <a:t>,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North America</a:t>
            </a:r>
            <a:r>
              <a:rPr lang="en-CA" sz="1600" b="0" i="0" dirty="0">
                <a:effectLst/>
              </a:rPr>
              <a:t>) and product lines (e.g.,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Robotics</a:t>
            </a:r>
            <a:r>
              <a:rPr lang="en-CA" sz="1600" b="0" i="0" dirty="0">
                <a:solidFill>
                  <a:srgbClr val="AA3D4F"/>
                </a:solidFill>
                <a:effectLst/>
              </a:rPr>
              <a:t>, </a:t>
            </a:r>
            <a:r>
              <a:rPr lang="en-CA" sz="1600" b="1" i="0" dirty="0">
                <a:solidFill>
                  <a:srgbClr val="AA3D4F"/>
                </a:solidFill>
                <a:effectLst/>
              </a:rPr>
              <a:t>Sensors</a:t>
            </a:r>
            <a:r>
              <a:rPr lang="en-CA" sz="1600" b="0" i="0" dirty="0">
                <a:effectLst/>
              </a:rPr>
              <a:t>) could yield higher returns with strategic focus.</a:t>
            </a:r>
            <a:endParaRPr lang="en-CA" sz="1600" b="1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3113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541D2-91C7-8829-1D03-8EA24DC5A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BE0F-2EA7-0621-A4AE-45E946098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35" y="127817"/>
            <a:ext cx="10805652" cy="422784"/>
          </a:xfrm>
        </p:spPr>
        <p:txBody>
          <a:bodyPr>
            <a:noAutofit/>
          </a:bodyPr>
          <a:lstStyle/>
          <a:p>
            <a:pPr marL="0" marR="0"/>
            <a:r>
              <a:rPr lang="en-CA" sz="1800" dirty="0">
                <a:effectLst/>
                <a:latin typeface="Calibri" panose="020F0502020204030204" pitchFamily="34" charset="0"/>
              </a:rPr>
              <a:t> </a:t>
            </a:r>
            <a:br>
              <a:rPr lang="en-CA" sz="1800" dirty="0">
                <a:effectLst/>
                <a:latin typeface="Calibri" panose="020F0502020204030204" pitchFamily="34" charset="0"/>
              </a:rPr>
            </a:br>
            <a:r>
              <a:rPr lang="en-CA" sz="2400" b="1" dirty="0">
                <a:effectLst/>
                <a:latin typeface="+mn-lt"/>
              </a:rPr>
              <a:t>Recommendations </a:t>
            </a:r>
            <a:endParaRPr lang="en-CA" sz="2400" dirty="0">
              <a:effectLst/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1CF05-9FA3-CC75-3A30-6D7F280C7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2323" y="614513"/>
            <a:ext cx="9144000" cy="4729316"/>
          </a:xfrm>
        </p:spPr>
        <p:txBody>
          <a:bodyPr>
            <a:noAutofit/>
          </a:bodyPr>
          <a:lstStyle/>
          <a:p>
            <a:pPr algn="l"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 Optimize Product Mix</a:t>
            </a:r>
          </a:p>
          <a:p>
            <a:pPr marL="742950" lvl="1" indent="-285750" algn="l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Discontinue or Revamp </a:t>
            </a:r>
            <a:r>
              <a:rPr lang="en-CA" sz="1400" i="0" dirty="0">
                <a:effectLst/>
              </a:rPr>
              <a:t>consistently</a:t>
            </a: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negative-margin</a:t>
            </a:r>
            <a:r>
              <a:rPr lang="en-CA" sz="1400" b="1" i="0" dirty="0">
                <a:effectLst/>
              </a:rPr>
              <a:t> </a:t>
            </a:r>
            <a:r>
              <a:rPr lang="en-CA" sz="1400" i="0" dirty="0">
                <a:effectLst/>
              </a:rPr>
              <a:t>products</a:t>
            </a:r>
            <a:r>
              <a:rPr lang="en-CA" sz="1400" b="1" i="0" dirty="0">
                <a:effectLst/>
              </a:rPr>
              <a:t>.</a:t>
            </a:r>
          </a:p>
          <a:p>
            <a:pPr marL="742950" lvl="1" indent="-285750" algn="l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Double Down </a:t>
            </a:r>
            <a:r>
              <a:rPr lang="en-CA" sz="1400" i="0" dirty="0">
                <a:effectLst/>
              </a:rPr>
              <a:t>on high-margin categories (e.g., Microchip) and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invest in R&amp;D </a:t>
            </a:r>
            <a:r>
              <a:rPr lang="en-CA" sz="1400" i="0" dirty="0">
                <a:effectLst/>
              </a:rPr>
              <a:t>to maintain a competitive edge.</a:t>
            </a:r>
          </a:p>
          <a:p>
            <a:pPr algn="l" rtl="0" fontAlgn="ctr">
              <a:buFont typeface="+mj-lt"/>
              <a:buAutoNum type="arabicPeriod"/>
            </a:pP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Enhance Demand Forecasting &amp; Inventory Management</a:t>
            </a:r>
          </a:p>
          <a:p>
            <a:pPr marL="742950" lvl="1" indent="-285750" algn="l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Implement</a:t>
            </a: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advanced analytics</a:t>
            </a:r>
            <a:r>
              <a:rPr lang="en-CA" sz="1400" b="1" i="0" dirty="0">
                <a:effectLst/>
              </a:rPr>
              <a:t> </a:t>
            </a:r>
            <a:r>
              <a:rPr lang="en-CA" sz="1400" i="0" dirty="0">
                <a:effectLst/>
              </a:rPr>
              <a:t>(predictive modeling) to align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production</a:t>
            </a:r>
            <a:r>
              <a:rPr lang="en-CA" sz="1400" b="1" i="0" dirty="0">
                <a:effectLst/>
              </a:rPr>
              <a:t> </a:t>
            </a:r>
            <a:r>
              <a:rPr lang="en-CA" sz="1400" b="1" i="1" dirty="0">
                <a:effectLst/>
              </a:rPr>
              <a:t>with</a:t>
            </a: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real-time sales trends</a:t>
            </a:r>
            <a:r>
              <a:rPr lang="en-CA" sz="1400" b="1" i="0" dirty="0">
                <a:effectLst/>
              </a:rPr>
              <a:t>.</a:t>
            </a:r>
          </a:p>
          <a:p>
            <a:pPr marL="742950" lvl="1" indent="-285750" algn="l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Reduce Overstocks &amp; Stockouts</a:t>
            </a:r>
            <a:r>
              <a:rPr lang="en-CA" sz="1400" b="1" i="0" dirty="0">
                <a:effectLst/>
              </a:rPr>
              <a:t> </a:t>
            </a:r>
            <a:r>
              <a:rPr lang="en-CA" sz="1400" i="0" dirty="0">
                <a:effectLst/>
              </a:rPr>
              <a:t>by closely monitoring lead times and sales cycles</a:t>
            </a:r>
            <a:r>
              <a:rPr lang="en-CA" sz="1400" b="1" i="0" dirty="0">
                <a:effectLst/>
              </a:rPr>
              <a:t>.</a:t>
            </a:r>
          </a:p>
          <a:p>
            <a:pPr algn="l" rtl="0" fontAlgn="ctr">
              <a:buFont typeface="+mj-lt"/>
              <a:buAutoNum type="arabicPeriod"/>
            </a:pP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Focus on High-Value Customers</a:t>
            </a:r>
          </a:p>
          <a:p>
            <a:pPr marL="742950" lvl="1" indent="-285750" algn="l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Develop</a:t>
            </a: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loyalty programs </a:t>
            </a:r>
            <a:r>
              <a:rPr lang="en-CA" sz="1400" i="0" dirty="0">
                <a:effectLst/>
              </a:rPr>
              <a:t>or</a:t>
            </a: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bundled offerings</a:t>
            </a:r>
            <a:r>
              <a:rPr lang="en-CA" sz="1400" b="1" i="0" dirty="0">
                <a:effectLst/>
              </a:rPr>
              <a:t> </a:t>
            </a:r>
            <a:r>
              <a:rPr lang="en-CA" sz="1400" i="0" dirty="0">
                <a:effectLst/>
              </a:rPr>
              <a:t>for top earners to increase share-of-wallet.</a:t>
            </a:r>
          </a:p>
          <a:p>
            <a:pPr marL="742950" lvl="1" indent="-285750" algn="l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Expand</a:t>
            </a: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customer acquisition</a:t>
            </a:r>
            <a:r>
              <a:rPr lang="en-CA" sz="1400" b="1" i="0" dirty="0">
                <a:effectLst/>
              </a:rPr>
              <a:t> </a:t>
            </a:r>
            <a:r>
              <a:rPr lang="en-CA" sz="1400" i="0" dirty="0">
                <a:effectLst/>
              </a:rPr>
              <a:t>efforts targeting profiles similar to existing high-value clients.</a:t>
            </a:r>
          </a:p>
          <a:p>
            <a:pPr algn="l"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 Leverage Growth Markets</a:t>
            </a:r>
          </a:p>
          <a:p>
            <a:pPr marL="742950" lvl="1" indent="-285750" algn="l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Increase</a:t>
            </a: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marketing</a:t>
            </a:r>
            <a:r>
              <a:rPr lang="en-CA" sz="1400" b="1" i="0" dirty="0">
                <a:effectLst/>
              </a:rPr>
              <a:t> </a:t>
            </a:r>
            <a:r>
              <a:rPr lang="en-CA" sz="1400" i="0" dirty="0">
                <a:effectLst/>
              </a:rPr>
              <a:t>and</a:t>
            </a: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distribution</a:t>
            </a:r>
            <a:r>
              <a:rPr lang="en-CA" sz="1400" b="1" i="0" dirty="0">
                <a:effectLst/>
              </a:rPr>
              <a:t> </a:t>
            </a:r>
            <a:r>
              <a:rPr lang="en-CA" sz="1400" i="0" dirty="0">
                <a:effectLst/>
              </a:rPr>
              <a:t>in regions with strong or growing demand (e.g., Asia-Pacific, North America).</a:t>
            </a:r>
          </a:p>
          <a:p>
            <a:pPr marL="742950" lvl="1" indent="-285750" algn="l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Adapt product features </a:t>
            </a:r>
            <a:r>
              <a:rPr lang="en-CA" sz="1400" i="0" dirty="0">
                <a:effectLst/>
              </a:rPr>
              <a:t>to local needs and regulations to capture emerging opportunities</a:t>
            </a:r>
            <a:r>
              <a:rPr lang="en-CA" sz="1400" b="1" i="0" dirty="0">
                <a:effectLst/>
              </a:rPr>
              <a:t>.</a:t>
            </a:r>
          </a:p>
          <a:p>
            <a:pPr algn="l" rtl="0" fontAlgn="ctr">
              <a:buFont typeface="+mj-lt"/>
              <a:buAutoNum type="arabicPeriod"/>
            </a:pP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Monitor Costs &amp; Margins Continuously</a:t>
            </a:r>
          </a:p>
          <a:p>
            <a:pPr marL="742950" lvl="1" indent="-285750" algn="l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Renegotiate supplier contracts</a:t>
            </a:r>
            <a:r>
              <a:rPr lang="en-CA" sz="1400" b="1" i="0" dirty="0">
                <a:effectLst/>
              </a:rPr>
              <a:t> </a:t>
            </a:r>
            <a:r>
              <a:rPr lang="en-CA" sz="1400" i="0" dirty="0">
                <a:effectLst/>
              </a:rPr>
              <a:t>where costs are high</a:t>
            </a:r>
            <a:r>
              <a:rPr lang="en-CA" sz="1400" b="1" i="0" dirty="0">
                <a:effectLst/>
              </a:rPr>
              <a:t>.</a:t>
            </a:r>
          </a:p>
          <a:p>
            <a:pPr marL="742950" lvl="1" indent="-285750" algn="l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Track</a:t>
            </a:r>
            <a:r>
              <a:rPr lang="en-CA" sz="1400" b="1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monthly/quarterly margin</a:t>
            </a:r>
            <a:r>
              <a:rPr lang="en-CA" sz="1400" b="1" i="0" dirty="0">
                <a:effectLst/>
              </a:rPr>
              <a:t> </a:t>
            </a:r>
            <a:r>
              <a:rPr lang="en-CA" sz="1400" i="0" dirty="0">
                <a:effectLst/>
              </a:rPr>
              <a:t>fluctuations to address inefficiencies quickly.</a:t>
            </a:r>
          </a:p>
          <a:p>
            <a:pPr algn="l" rtl="0" fontAlgn="ctr"/>
            <a:endParaRPr lang="en-CA" sz="1400" dirty="0"/>
          </a:p>
          <a:p>
            <a:pPr algn="l" rtl="0" fontAlgn="ctr"/>
            <a:endParaRPr lang="en-CA" sz="1600" b="1" i="0" dirty="0">
              <a:effectLst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BAA2D5B-4311-68FE-3E1F-6BEA0CC40FF2}"/>
              </a:ext>
            </a:extLst>
          </p:cNvPr>
          <p:cNvSpPr txBox="1">
            <a:spLocks/>
          </p:cNvSpPr>
          <p:nvPr/>
        </p:nvSpPr>
        <p:spPr>
          <a:xfrm>
            <a:off x="506361" y="5432318"/>
            <a:ext cx="10805652" cy="4916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1800" dirty="0">
                <a:latin typeface="Calibri" panose="020F0502020204030204" pitchFamily="34" charset="0"/>
              </a:rPr>
              <a:t> </a:t>
            </a:r>
            <a:br>
              <a:rPr lang="en-CA" sz="1800" dirty="0">
                <a:latin typeface="Calibri" panose="020F0502020204030204" pitchFamily="34" charset="0"/>
              </a:rPr>
            </a:br>
            <a:r>
              <a:rPr lang="en-CA" sz="2400" b="1" dirty="0">
                <a:latin typeface="+mn-lt"/>
              </a:rPr>
              <a:t>Conclusion</a:t>
            </a:r>
            <a:r>
              <a:rPr lang="en-CA" b="1" dirty="0">
                <a:latin typeface="+mn-lt"/>
              </a:rPr>
              <a:t> </a:t>
            </a:r>
            <a:endParaRPr lang="en-CA" dirty="0">
              <a:latin typeface="+mn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3229E02-F9DC-FF91-37EC-2F7C7AB92A45}"/>
              </a:ext>
            </a:extLst>
          </p:cNvPr>
          <p:cNvSpPr txBox="1">
            <a:spLocks/>
          </p:cNvSpPr>
          <p:nvPr/>
        </p:nvSpPr>
        <p:spPr>
          <a:xfrm>
            <a:off x="1622323" y="5751873"/>
            <a:ext cx="9144000" cy="7275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l"/>
            <a:r>
              <a:rPr lang="en-CA" sz="1400" dirty="0">
                <a:effectLst/>
              </a:rPr>
              <a:t>By </a:t>
            </a:r>
            <a:r>
              <a:rPr lang="en-CA" sz="1400" b="1" dirty="0">
                <a:solidFill>
                  <a:srgbClr val="AA3D4F"/>
                </a:solidFill>
                <a:effectLst/>
              </a:rPr>
              <a:t>strengthening product strategies</a:t>
            </a:r>
            <a:r>
              <a:rPr lang="en-CA" sz="1400" dirty="0">
                <a:solidFill>
                  <a:srgbClr val="AA3D4F"/>
                </a:solidFill>
                <a:effectLst/>
              </a:rPr>
              <a:t>, </a:t>
            </a:r>
            <a:r>
              <a:rPr lang="en-CA" sz="1400" b="1" dirty="0">
                <a:solidFill>
                  <a:srgbClr val="AA3D4F"/>
                </a:solidFill>
                <a:effectLst/>
              </a:rPr>
              <a:t>optimizing inventory</a:t>
            </a:r>
            <a:r>
              <a:rPr lang="en-CA" sz="1400" dirty="0">
                <a:effectLst/>
              </a:rPr>
              <a:t>, and </a:t>
            </a:r>
            <a:r>
              <a:rPr lang="en-CA" sz="1400" b="1" dirty="0">
                <a:solidFill>
                  <a:srgbClr val="AA3D4F"/>
                </a:solidFill>
                <a:effectLst/>
              </a:rPr>
              <a:t>capitalizing on high-potential markets</a:t>
            </a:r>
            <a:r>
              <a:rPr lang="en-CA" sz="1400" dirty="0">
                <a:effectLst/>
              </a:rPr>
              <a:t>, </a:t>
            </a:r>
            <a:r>
              <a:rPr lang="en-CA" sz="1400" dirty="0" err="1">
                <a:effectLst/>
              </a:rPr>
              <a:t>Techtronix</a:t>
            </a:r>
            <a:r>
              <a:rPr lang="en-CA" sz="1400" dirty="0">
                <a:effectLst/>
              </a:rPr>
              <a:t> Innovations can </a:t>
            </a:r>
            <a:r>
              <a:rPr lang="en-CA" sz="1400" b="1" dirty="0">
                <a:solidFill>
                  <a:srgbClr val="AA3D4F"/>
                </a:solidFill>
                <a:effectLst/>
              </a:rPr>
              <a:t>sustain profitability</a:t>
            </a:r>
            <a:r>
              <a:rPr lang="en-CA" sz="1400" dirty="0">
                <a:solidFill>
                  <a:srgbClr val="AA3D4F"/>
                </a:solidFill>
                <a:effectLst/>
              </a:rPr>
              <a:t>, </a:t>
            </a:r>
            <a:r>
              <a:rPr lang="en-CA" sz="1400" b="1" dirty="0">
                <a:solidFill>
                  <a:srgbClr val="AA3D4F"/>
                </a:solidFill>
                <a:effectLst/>
              </a:rPr>
              <a:t>improve cost efficiency</a:t>
            </a:r>
            <a:r>
              <a:rPr lang="en-CA" sz="1400" dirty="0">
                <a:effectLst/>
              </a:rPr>
              <a:t>, and </a:t>
            </a:r>
            <a:r>
              <a:rPr lang="en-CA" sz="1400" b="1" dirty="0">
                <a:solidFill>
                  <a:srgbClr val="AA3D4F"/>
                </a:solidFill>
                <a:effectLst/>
              </a:rPr>
              <a:t>unlock new growth avenues</a:t>
            </a:r>
            <a:r>
              <a:rPr lang="en-CA" sz="1400" dirty="0">
                <a:effectLst/>
              </a:rPr>
              <a:t> in the global marketplace.</a:t>
            </a:r>
          </a:p>
          <a:p>
            <a:pPr algn="l" fontAlgn="ctr"/>
            <a:endParaRPr lang="en-CA" sz="1600" b="1" dirty="0"/>
          </a:p>
          <a:p>
            <a:pPr algn="l" fontAlgn="ctr"/>
            <a:endParaRPr lang="en-CA" sz="1600" dirty="0"/>
          </a:p>
          <a:p>
            <a:pPr algn="l" fontAlgn="ctr"/>
            <a:endParaRPr lang="en-CA" sz="1600" b="1" dirty="0"/>
          </a:p>
        </p:txBody>
      </p:sp>
    </p:spTree>
    <p:extLst>
      <p:ext uri="{BB962C8B-B14F-4D97-AF65-F5344CB8AC3E}">
        <p14:creationId xmlns:p14="http://schemas.microsoft.com/office/powerpoint/2010/main" val="192145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13A5-A32A-5FF0-2969-18A19DD1B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3082"/>
          </a:xfrm>
        </p:spPr>
        <p:txBody>
          <a:bodyPr>
            <a:noAutofit/>
          </a:bodyPr>
          <a:lstStyle/>
          <a:p>
            <a:r>
              <a:rPr lang="en-CA" b="1" dirty="0"/>
              <a:t>Business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7F335-5A5E-88FC-7C89-4D5393F42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0581"/>
            <a:ext cx="9144000" cy="294721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4000" dirty="0"/>
              <a:t>Forefront player in the microchip and robotics industry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4000" dirty="0"/>
              <a:t>Has an extensive portfolio that caters to automotive, consumer electronics and industrial sectors</a:t>
            </a:r>
          </a:p>
        </p:txBody>
      </p:sp>
    </p:spTree>
    <p:extLst>
      <p:ext uri="{BB962C8B-B14F-4D97-AF65-F5344CB8AC3E}">
        <p14:creationId xmlns:p14="http://schemas.microsoft.com/office/powerpoint/2010/main" val="3682052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F0AA-830C-7FA0-3734-924BACCEB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6A60F-9FC1-3B85-7B7E-E6721D726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3082"/>
          </a:xfrm>
        </p:spPr>
        <p:txBody>
          <a:bodyPr>
            <a:noAutofit/>
          </a:bodyPr>
          <a:lstStyle/>
          <a:p>
            <a:r>
              <a:rPr lang="en-CA" b="1" dirty="0"/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1793F-3E81-4FF4-29F8-EB6442754B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0581"/>
            <a:ext cx="9144000" cy="4404851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Encountering challenges in: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/>
              <a:t>Streamlining its sales strategies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/>
              <a:t>Optimizing production 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/>
              <a:t>Pursuing market expansion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/>
              <a:t>Grapples with demand unpredictability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/>
              <a:t>Inventory management inefficiencies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2800" dirty="0"/>
              <a:t>Identification of profitable market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5386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48287-4291-C93A-EAB1-D04B44EA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5D1C-C901-CDE4-5E2F-40BE6E144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3082"/>
          </a:xfrm>
        </p:spPr>
        <p:txBody>
          <a:bodyPr>
            <a:noAutofit/>
          </a:bodyPr>
          <a:lstStyle/>
          <a:p>
            <a:r>
              <a:rPr lang="en-CA" b="1" dirty="0"/>
              <a:t>Aim of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D55B2-71E7-B71D-7239-115889ABA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0581"/>
            <a:ext cx="9144000" cy="4404851"/>
          </a:xfrm>
        </p:spPr>
        <p:txBody>
          <a:bodyPr>
            <a:noAutofit/>
          </a:bodyPr>
          <a:lstStyle/>
          <a:p>
            <a:pPr algn="l"/>
            <a:r>
              <a:rPr lang="en-CA" sz="2800" dirty="0"/>
              <a:t>To provide insights into </a:t>
            </a:r>
            <a:r>
              <a:rPr lang="en-CA" sz="2800" dirty="0" err="1"/>
              <a:t>Techtronix</a:t>
            </a:r>
            <a:r>
              <a:rPr lang="en-CA" sz="2800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000" dirty="0"/>
              <a:t>Sales Performance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000" dirty="0"/>
              <a:t>Customer Patterns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000" dirty="0"/>
              <a:t>Inventory Optimization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000" dirty="0"/>
              <a:t>Profitability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sz="3000" dirty="0"/>
              <a:t>Market Expansion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08547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126377-4E19-A256-C67E-AD88B17BD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A78A3-9001-6C41-C568-A21E51890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905833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8BE9C-78F8-9958-DBE4-3464F3BAC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955" y="1109170"/>
            <a:ext cx="9875259" cy="1357847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DAB5845-5E3C-827F-C0FA-23B45AF35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AA3D4F"/>
                </a:solidFill>
              </a:rPr>
              <a:t>Current sales figures</a:t>
            </a:r>
            <a:r>
              <a:rPr lang="en-US" sz="2000" dirty="0">
                <a:solidFill>
                  <a:srgbClr val="AA3D4F"/>
                </a:solidFill>
              </a:rPr>
              <a:t> </a:t>
            </a:r>
            <a:r>
              <a:rPr lang="en-US" sz="2000" dirty="0"/>
              <a:t>compared to </a:t>
            </a:r>
            <a:r>
              <a:rPr lang="en-US" sz="2000" b="1" dirty="0">
                <a:solidFill>
                  <a:srgbClr val="AA3D4F"/>
                </a:solidFill>
              </a:rPr>
              <a:t>previous month</a:t>
            </a:r>
            <a:r>
              <a:rPr lang="en-US" sz="2000" dirty="0"/>
              <a:t>, highlighting significant changes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 quick view of overall customer engagement and profitability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Signals current efficiency in inventory 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00BB99-0CCC-CD9E-B7C5-1473324D2E2E}"/>
              </a:ext>
            </a:extLst>
          </p:cNvPr>
          <p:cNvSpPr txBox="1"/>
          <p:nvPr/>
        </p:nvSpPr>
        <p:spPr>
          <a:xfrm>
            <a:off x="4031063" y="431106"/>
            <a:ext cx="412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Key Performance Indicators</a:t>
            </a:r>
          </a:p>
        </p:txBody>
      </p:sp>
    </p:spTree>
    <p:extLst>
      <p:ext uri="{BB962C8B-B14F-4D97-AF65-F5344CB8AC3E}">
        <p14:creationId xmlns:p14="http://schemas.microsoft.com/office/powerpoint/2010/main" val="1006989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58BE1-222A-3A61-2DB9-8AB13F7D7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216535-FC73-95FF-CEA3-7DD303E6CEA6}"/>
              </a:ext>
            </a:extLst>
          </p:cNvPr>
          <p:cNvSpPr txBox="1"/>
          <p:nvPr/>
        </p:nvSpPr>
        <p:spPr>
          <a:xfrm>
            <a:off x="2399071" y="344002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Sales Performance 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F5DBA-4597-F25B-E1C5-2F0DF03B7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75" y="822437"/>
            <a:ext cx="10272650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1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2667C-9CC2-EEF9-A3CA-DA36EA2B1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3C97CF-7A54-6B1A-8645-847321646C17}"/>
              </a:ext>
            </a:extLst>
          </p:cNvPr>
          <p:cNvSpPr txBox="1"/>
          <p:nvPr/>
        </p:nvSpPr>
        <p:spPr>
          <a:xfrm>
            <a:off x="1747037" y="344002"/>
            <a:ext cx="804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Sales Performance Analysis – Key Issues &amp; Action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FE26A-67CA-0DFC-E4CD-81A6EB479EA1}"/>
              </a:ext>
            </a:extLst>
          </p:cNvPr>
          <p:cNvSpPr txBox="1"/>
          <p:nvPr/>
        </p:nvSpPr>
        <p:spPr>
          <a:xfrm>
            <a:off x="717755" y="960503"/>
            <a:ext cx="958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Goal: </a:t>
            </a:r>
            <a:r>
              <a:rPr lang="en-CA" dirty="0"/>
              <a:t>To</a:t>
            </a:r>
            <a:r>
              <a:rPr lang="en-CA" b="1" dirty="0"/>
              <a:t> </a:t>
            </a:r>
            <a:r>
              <a:rPr lang="en-CA" b="1" dirty="0">
                <a:solidFill>
                  <a:srgbClr val="AA3D4F"/>
                </a:solidFill>
              </a:rPr>
              <a:t>guide strategic decisions </a:t>
            </a:r>
            <a:r>
              <a:rPr lang="en-CA" dirty="0"/>
              <a:t>as to </a:t>
            </a:r>
            <a:r>
              <a:rPr lang="en-CA" b="1" dirty="0">
                <a:solidFill>
                  <a:srgbClr val="AA3D4F"/>
                </a:solidFill>
              </a:rPr>
              <a:t>increase overall revenue</a:t>
            </a:r>
            <a:r>
              <a:rPr lang="en-CA" b="1" dirty="0"/>
              <a:t> </a:t>
            </a:r>
            <a:r>
              <a:rPr lang="en-CA" dirty="0"/>
              <a:t>and</a:t>
            </a:r>
            <a:r>
              <a:rPr lang="en-CA" b="1" dirty="0"/>
              <a:t> </a:t>
            </a:r>
            <a:r>
              <a:rPr lang="en-CA" b="1" dirty="0">
                <a:solidFill>
                  <a:srgbClr val="AA3D4F"/>
                </a:solidFill>
              </a:rPr>
              <a:t>improve profit margins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182D5-F1CA-1181-3710-75FAB66CAE26}"/>
              </a:ext>
            </a:extLst>
          </p:cNvPr>
          <p:cNvSpPr txBox="1"/>
          <p:nvPr/>
        </p:nvSpPr>
        <p:spPr>
          <a:xfrm>
            <a:off x="717755" y="1484671"/>
            <a:ext cx="1117927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Top &amp; Bottom Performers</a:t>
            </a:r>
          </a:p>
          <a:p>
            <a:pPr marL="628650" lvl="1" indent="-1714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Key Issue: Significant disparity between high and low performing product indicates a need for product rationalization or targeted marketing to boost underperforming products.</a:t>
            </a:r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Monthly Sales Trends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Peak in March: $23M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Dip in May: $19M, followed by gradual recovery toward end of year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Key Issue: Fluctuations suggest seasonality or uneven demand. Could require refined production planning and sales strategies (e.g., promotional campaigns in lower-demand months).</a:t>
            </a:r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Product Category Breakdown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Key Issue: Balancing Research and Demand and marketing efforts across categories to capitalize on growth areas.</a:t>
            </a:r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Geographical Insights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i="0" dirty="0">
                <a:effectLst/>
              </a:rPr>
              <a:t>Key Issue: Potential to expand in regions showing strong demand (e.g., Asia) and re-evaluate strategy in underperforming regions.</a:t>
            </a:r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/>
            <a:r>
              <a:rPr lang="en-CA" b="1" i="0" dirty="0">
                <a:solidFill>
                  <a:srgbClr val="AA3D4F"/>
                </a:solidFill>
                <a:effectLst/>
              </a:rPr>
              <a:t>Action Points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Optimize Low-Performing Products</a:t>
            </a:r>
            <a:r>
              <a:rPr lang="en-CA" sz="1400" i="0" dirty="0">
                <a:effectLst/>
              </a:rPr>
              <a:t>: Investigate causes (pricing, quality, competition) and consider discontinuation or revamp.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Address Seasonal Trends</a:t>
            </a:r>
            <a:r>
              <a:rPr lang="en-CA" sz="1400" i="0" dirty="0">
                <a:effectLst/>
              </a:rPr>
              <a:t>: Align production and promotional activities with high-demand months to avoid over/under-stocking.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Focus on High-Potential Markets &amp; Categories</a:t>
            </a:r>
            <a:r>
              <a:rPr lang="en-CA" sz="1400" i="0" dirty="0">
                <a:effectLst/>
              </a:rPr>
              <a:t>: Scale marketing in regions/categories with proven growth and high margins.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7369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D2598-D907-4A12-0117-8E414DB87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EA2319-4BFC-0991-4889-1E0847DC9024}"/>
              </a:ext>
            </a:extLst>
          </p:cNvPr>
          <p:cNvSpPr txBox="1"/>
          <p:nvPr/>
        </p:nvSpPr>
        <p:spPr>
          <a:xfrm>
            <a:off x="2399071" y="344002"/>
            <a:ext cx="739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Customer Insights Dashboard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77669D-6FCE-9C72-A563-43F834DD8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347" y="805667"/>
            <a:ext cx="10219306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673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5F41-B26E-DCDA-6692-3F5CF996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3D41C33-F694-964D-F2F7-745C6FA85A44}"/>
              </a:ext>
            </a:extLst>
          </p:cNvPr>
          <p:cNvSpPr txBox="1"/>
          <p:nvPr/>
        </p:nvSpPr>
        <p:spPr>
          <a:xfrm>
            <a:off x="2030753" y="171905"/>
            <a:ext cx="8130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Customer Insights Analysis – Key Insights &amp; Action Points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3502A-E6BC-DA4C-55D8-B51CC0475F40}"/>
              </a:ext>
            </a:extLst>
          </p:cNvPr>
          <p:cNvSpPr txBox="1"/>
          <p:nvPr/>
        </p:nvSpPr>
        <p:spPr>
          <a:xfrm>
            <a:off x="717755" y="707344"/>
            <a:ext cx="11326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Goal: </a:t>
            </a:r>
            <a:r>
              <a:rPr lang="en-CA" dirty="0"/>
              <a:t>To</a:t>
            </a:r>
            <a:r>
              <a:rPr lang="en-CA" b="1" dirty="0"/>
              <a:t> </a:t>
            </a:r>
            <a:r>
              <a:rPr lang="en-CA" b="1" dirty="0">
                <a:solidFill>
                  <a:srgbClr val="AA3D4F"/>
                </a:solidFill>
              </a:rPr>
              <a:t>prioritize product development, marketing investments and customer relationship strategies </a:t>
            </a:r>
            <a:r>
              <a:rPr lang="en-CA" dirty="0"/>
              <a:t>for maximum impact</a:t>
            </a:r>
            <a:endParaRPr lang="en-CA" b="1" dirty="0">
              <a:solidFill>
                <a:srgbClr val="AA3D4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DFCD9-35DF-6BE7-0F85-D5F0F888E68D}"/>
              </a:ext>
            </a:extLst>
          </p:cNvPr>
          <p:cNvSpPr txBox="1"/>
          <p:nvPr/>
        </p:nvSpPr>
        <p:spPr>
          <a:xfrm>
            <a:off x="717755" y="1484671"/>
            <a:ext cx="1117927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Revenue by Location &amp; Customer Sector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Top Countries</a:t>
            </a:r>
            <a:r>
              <a:rPr lang="en-CA" sz="1400" i="0" dirty="0">
                <a:effectLst/>
              </a:rPr>
              <a:t>: USA ($52.1M), China ($51.0M), Japan ($50.2M), Germany ($49.7M), South Korea ($49.2M)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Leading Customer Sectors</a:t>
            </a:r>
            <a:r>
              <a:rPr lang="en-CA" sz="1400" i="0" dirty="0">
                <a:effectLst/>
              </a:rPr>
              <a:t>: Industrial ($89.4M), Consumer Electronics ($84.1M), Automotive ($78.8M)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Key Insight</a:t>
            </a:r>
            <a:r>
              <a:rPr lang="en-CA" sz="1400" i="0" dirty="0">
                <a:effectLst/>
              </a:rPr>
              <a:t>: Industrial is the highest-revenue sector across multiple regions, indicating strong Business-to-Business demand.</a:t>
            </a:r>
          </a:p>
          <a:p>
            <a:pPr lvl="1" rtl="0" fontAlgn="ctr"/>
            <a:endParaRPr lang="en-CA" sz="1400" b="1" i="0" dirty="0">
              <a:solidFill>
                <a:srgbClr val="AA3D4F"/>
              </a:solidFill>
              <a:effectLst/>
            </a:endParaRPr>
          </a:p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Top 10 High-Value Customers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Collectively generate $6.58M in revenue and $3.30M profit (~50% margin).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Highest Earner</a:t>
            </a:r>
            <a:r>
              <a:rPr lang="en-CA" sz="1400" i="0" dirty="0">
                <a:effectLst/>
              </a:rPr>
              <a:t>: Customer_87 ($1.22M revenue, $648K profit, 53% margin).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Key Insight</a:t>
            </a:r>
            <a:r>
              <a:rPr lang="en-CA" sz="1400" i="0" dirty="0">
                <a:effectLst/>
              </a:rPr>
              <a:t>: These customers have above-average margins, suggesting a profitable segment to nurture.</a:t>
            </a:r>
          </a:p>
          <a:p>
            <a:pPr lvl="1" rtl="0" fontAlgn="ctr"/>
            <a:endParaRPr lang="en-CA" sz="1400" b="1" i="0" dirty="0">
              <a:solidFill>
                <a:srgbClr val="AA3D4F"/>
              </a:solidFill>
              <a:effectLst/>
            </a:endParaRPr>
          </a:p>
          <a:p>
            <a:pPr rtl="0" fontAlgn="ctr">
              <a:buFont typeface="+mj-lt"/>
              <a:buAutoNum type="arabicPeriod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Geographic &amp; Customer Sector Insights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USA leads overall revenue, but China and Japan closely follow, signaling significant market potential in Asia.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Automotive</a:t>
            </a:r>
            <a:r>
              <a:rPr lang="en-CA" sz="1400" i="0" dirty="0">
                <a:solidFill>
                  <a:srgbClr val="AA3D4F"/>
                </a:solidFill>
                <a:effectLst/>
              </a:rPr>
              <a:t> </a:t>
            </a:r>
            <a:r>
              <a:rPr lang="en-CA" sz="1400" i="0" dirty="0">
                <a:effectLst/>
              </a:rPr>
              <a:t>is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strong</a:t>
            </a:r>
            <a:r>
              <a:rPr lang="en-CA" sz="1400" i="0" dirty="0">
                <a:effectLst/>
              </a:rPr>
              <a:t>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in traditional hubs (e.g., Germany, Japan)</a:t>
            </a:r>
            <a:r>
              <a:rPr lang="en-CA" sz="1400" i="0" dirty="0">
                <a:effectLst/>
              </a:rPr>
              <a:t>, while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Consumer Electronics</a:t>
            </a:r>
            <a:r>
              <a:rPr lang="en-CA" sz="1400" i="0" dirty="0">
                <a:effectLst/>
              </a:rPr>
              <a:t> and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Industrial</a:t>
            </a:r>
            <a:r>
              <a:rPr lang="en-CA" sz="1400" i="0" dirty="0">
                <a:effectLst/>
              </a:rPr>
              <a:t> have </a:t>
            </a:r>
            <a:r>
              <a:rPr lang="en-CA" sz="1400" b="1" i="0" dirty="0">
                <a:solidFill>
                  <a:srgbClr val="AA3D4F"/>
                </a:solidFill>
                <a:effectLst/>
              </a:rPr>
              <a:t>broad global appeal.</a:t>
            </a:r>
          </a:p>
          <a:p>
            <a:pPr lvl="1" rtl="0" fontAlgn="ctr"/>
            <a:endParaRPr lang="en-CA" sz="1400" i="0" dirty="0">
              <a:effectLst/>
            </a:endParaRPr>
          </a:p>
          <a:p>
            <a:pPr rtl="0" fontAlgn="ctr"/>
            <a:r>
              <a:rPr lang="en-CA" b="1" i="0" dirty="0">
                <a:solidFill>
                  <a:srgbClr val="AA3D4F"/>
                </a:solidFill>
                <a:effectLst/>
              </a:rPr>
              <a:t>Action Points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High-Margin Segments</a:t>
            </a:r>
            <a:r>
              <a:rPr lang="en-CA" sz="1400" i="0" dirty="0">
                <a:effectLst/>
              </a:rPr>
              <a:t>: Focus on retaining and upselling high-value customers who drive profitability.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Growth Opportunities</a:t>
            </a:r>
            <a:r>
              <a:rPr lang="en-CA" sz="1400" i="0" dirty="0">
                <a:effectLst/>
              </a:rPr>
              <a:t>: Expand Industrial and Consumer Electronics offerings, especially in Asia-Pacific where demand is high.</a:t>
            </a:r>
          </a:p>
          <a:p>
            <a:pPr marL="742950" lvl="1" indent="-285750" rtl="0" fontAlgn="ctr">
              <a:buFont typeface="Arial" panose="020B0604020202020204" pitchFamily="34" charset="0"/>
              <a:buChar char="•"/>
            </a:pPr>
            <a:r>
              <a:rPr lang="en-CA" sz="1400" b="1" i="0" dirty="0">
                <a:solidFill>
                  <a:srgbClr val="AA3D4F"/>
                </a:solidFill>
                <a:effectLst/>
              </a:rPr>
              <a:t>Diversification Strategy</a:t>
            </a:r>
            <a:r>
              <a:rPr lang="en-CA" sz="1400" i="0" dirty="0">
                <a:effectLst/>
              </a:rPr>
              <a:t>: Leverage strong performance in multiple sectors/countries to reduce risk and capture emerging market share.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0501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1820</Words>
  <Application>Microsoft Office PowerPoint</Application>
  <PresentationFormat>Widescreen</PresentationFormat>
  <Paragraphs>164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Viner Hand ITC</vt:lpstr>
      <vt:lpstr>Office Theme</vt:lpstr>
      <vt:lpstr>PowerPoint Presentation</vt:lpstr>
      <vt:lpstr>Business Overview</vt:lpstr>
      <vt:lpstr>Problem Statement</vt:lpstr>
      <vt:lpstr>Aim of Project</vt:lpstr>
      <vt:lpstr>Key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  Overall Performance &amp; Key Takeaways</vt:lpstr>
      <vt:lpstr>  Challenges &amp; Observations</vt:lpstr>
      <vt:lpstr>  Recommendations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Obatare Ogbor</dc:creator>
  <cp:lastModifiedBy>Obatare Ogbor</cp:lastModifiedBy>
  <cp:revision>1</cp:revision>
  <cp:lastPrinted>2025-03-03T19:42:55Z</cp:lastPrinted>
  <dcterms:created xsi:type="dcterms:W3CDTF">2025-03-03T16:26:56Z</dcterms:created>
  <dcterms:modified xsi:type="dcterms:W3CDTF">2025-03-03T19:45:25Z</dcterms:modified>
</cp:coreProperties>
</file>