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1B4E80A-CC53-40C4-A2B4-E852223F6865}">
  <a:tblStyle styleId="{D1B4E80A-CC53-40C4-A2B4-E852223F6865}" styleName="Table_0"/>
  <a:tblStyle styleId="{FB6562BF-76B7-4118-97A3-0F78573FA991}" styleName="Table_1"/>
  <a:tblStyle styleId="{D9B7CDE9-7BC5-4A13-B5B0-F196715CB9D9}" styleName="Table_2"/>
  <a:tblStyle styleId="{715D11BF-BB40-46C0-9709-28D06F7ADC9C}" styleName="Table_3"/>
  <a:tblStyle styleId="{1D74ACB6-DD17-4CC5-AFE7-257BE6695184}" styleName="Table_4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 위에서 헤매는 당신을 위한 앱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Relationship Id="rId3" Type="http://schemas.openxmlformats.org/officeDocument/2006/relationships/image" Target="../media/image0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3887" y="1282303"/>
            <a:ext cx="7886700" cy="21395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23887" y="3442096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28650" y="1369217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35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635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905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905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905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905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905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905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29150" y="1369217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35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635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905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905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905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905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905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905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9841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342900" rtl="0">
              <a:spcBef>
                <a:spcPts val="0"/>
              </a:spcBef>
              <a:buFont typeface="Arial"/>
              <a:buNone/>
              <a:defRPr/>
            </a:lvl2pPr>
            <a:lvl3pPr indent="0" marL="685800" rtl="0">
              <a:spcBef>
                <a:spcPts val="0"/>
              </a:spcBef>
              <a:buFont typeface="Arial"/>
              <a:buNone/>
              <a:defRPr/>
            </a:lvl3pPr>
            <a:lvl4pPr indent="0" marL="1028700" rtl="0">
              <a:spcBef>
                <a:spcPts val="0"/>
              </a:spcBef>
              <a:buFont typeface="Arial"/>
              <a:buNone/>
              <a:defRPr/>
            </a:lvl4pPr>
            <a:lvl5pPr indent="0" marL="1371600" rtl="0">
              <a:spcBef>
                <a:spcPts val="0"/>
              </a:spcBef>
              <a:buFont typeface="Arial"/>
              <a:buNone/>
              <a:defRPr/>
            </a:lvl5pPr>
            <a:lvl6pPr indent="0" marL="1714500" rtl="0">
              <a:spcBef>
                <a:spcPts val="0"/>
              </a:spcBef>
              <a:buFont typeface="Arial"/>
              <a:buNone/>
              <a:defRPr/>
            </a:lvl6pPr>
            <a:lvl7pPr indent="0" marL="2057400" rtl="0">
              <a:spcBef>
                <a:spcPts val="0"/>
              </a:spcBef>
              <a:buFont typeface="Arial"/>
              <a:buNone/>
              <a:defRPr/>
            </a:lvl7pPr>
            <a:lvl8pPr indent="0" marL="2400300" rtl="0">
              <a:spcBef>
                <a:spcPts val="0"/>
              </a:spcBef>
              <a:buFont typeface="Arial"/>
              <a:buNone/>
              <a:defRPr/>
            </a:lvl8pPr>
            <a:lvl9pPr indent="0" marL="27432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35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635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905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905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905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905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905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905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4629150" y="1260871"/>
            <a:ext cx="3887389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342900" rtl="0">
              <a:spcBef>
                <a:spcPts val="0"/>
              </a:spcBef>
              <a:buFont typeface="Arial"/>
              <a:buNone/>
              <a:defRPr/>
            </a:lvl2pPr>
            <a:lvl3pPr indent="0" marL="685800" rtl="0">
              <a:spcBef>
                <a:spcPts val="0"/>
              </a:spcBef>
              <a:buFont typeface="Arial"/>
              <a:buNone/>
              <a:defRPr/>
            </a:lvl3pPr>
            <a:lvl4pPr indent="0" marL="1028700" rtl="0">
              <a:spcBef>
                <a:spcPts val="0"/>
              </a:spcBef>
              <a:buFont typeface="Arial"/>
              <a:buNone/>
              <a:defRPr/>
            </a:lvl4pPr>
            <a:lvl5pPr indent="0" marL="1371600" rtl="0">
              <a:spcBef>
                <a:spcPts val="0"/>
              </a:spcBef>
              <a:buFont typeface="Arial"/>
              <a:buNone/>
              <a:defRPr/>
            </a:lvl5pPr>
            <a:lvl6pPr indent="0" marL="1714500" rtl="0">
              <a:spcBef>
                <a:spcPts val="0"/>
              </a:spcBef>
              <a:buFont typeface="Arial"/>
              <a:buNone/>
              <a:defRPr/>
            </a:lvl6pPr>
            <a:lvl7pPr indent="0" marL="2057400" rtl="0">
              <a:spcBef>
                <a:spcPts val="0"/>
              </a:spcBef>
              <a:buFont typeface="Arial"/>
              <a:buNone/>
              <a:defRPr/>
            </a:lvl7pPr>
            <a:lvl8pPr indent="0" marL="2400300" rtl="0">
              <a:spcBef>
                <a:spcPts val="0"/>
              </a:spcBef>
              <a:buFont typeface="Arial"/>
              <a:buNone/>
              <a:defRPr/>
            </a:lvl8pPr>
            <a:lvl9pPr indent="0" marL="27432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4629150" y="1878806"/>
            <a:ext cx="3887389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35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635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905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905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905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905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905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905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29841" y="342900"/>
            <a:ext cx="2949176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87391" y="740568"/>
            <a:ext cx="4629150" cy="3655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29841" y="1543050"/>
            <a:ext cx="2949176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342900" rtl="0">
              <a:spcBef>
                <a:spcPts val="0"/>
              </a:spcBef>
              <a:buFont typeface="Arial"/>
              <a:buNone/>
              <a:defRPr/>
            </a:lvl2pPr>
            <a:lvl3pPr indent="0" marL="685800" rtl="0">
              <a:spcBef>
                <a:spcPts val="0"/>
              </a:spcBef>
              <a:buFont typeface="Arial"/>
              <a:buNone/>
              <a:defRPr/>
            </a:lvl3pPr>
            <a:lvl4pPr indent="0" marL="1028700" rtl="0">
              <a:spcBef>
                <a:spcPts val="0"/>
              </a:spcBef>
              <a:buFont typeface="Arial"/>
              <a:buNone/>
              <a:defRPr/>
            </a:lvl4pPr>
            <a:lvl5pPr indent="0" marL="1371600" rtl="0">
              <a:spcBef>
                <a:spcPts val="0"/>
              </a:spcBef>
              <a:buFont typeface="Arial"/>
              <a:buNone/>
              <a:defRPr/>
            </a:lvl5pPr>
            <a:lvl6pPr indent="0" marL="1714500" rtl="0">
              <a:spcBef>
                <a:spcPts val="0"/>
              </a:spcBef>
              <a:buFont typeface="Arial"/>
              <a:buNone/>
              <a:defRPr/>
            </a:lvl6pPr>
            <a:lvl7pPr indent="0" marL="2057400" rtl="0">
              <a:spcBef>
                <a:spcPts val="0"/>
              </a:spcBef>
              <a:buFont typeface="Arial"/>
              <a:buNone/>
              <a:defRPr/>
            </a:lvl7pPr>
            <a:lvl8pPr indent="0" marL="2400300" rtl="0">
              <a:spcBef>
                <a:spcPts val="0"/>
              </a:spcBef>
              <a:buFont typeface="Arial"/>
              <a:buNone/>
              <a:defRPr/>
            </a:lvl8pPr>
            <a:lvl9pPr indent="0" marL="27432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29841" y="342900"/>
            <a:ext cx="2949176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3887391" y="740568"/>
            <a:ext cx="4629150" cy="3655217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9841" y="1543050"/>
            <a:ext cx="2949176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342900" rtl="0">
              <a:spcBef>
                <a:spcPts val="0"/>
              </a:spcBef>
              <a:buFont typeface="Arial"/>
              <a:buNone/>
              <a:defRPr/>
            </a:lvl2pPr>
            <a:lvl3pPr indent="0" marL="685800" rtl="0">
              <a:spcBef>
                <a:spcPts val="0"/>
              </a:spcBef>
              <a:buFont typeface="Arial"/>
              <a:buNone/>
              <a:defRPr/>
            </a:lvl3pPr>
            <a:lvl4pPr indent="0" marL="1028700" rtl="0">
              <a:spcBef>
                <a:spcPts val="0"/>
              </a:spcBef>
              <a:buFont typeface="Arial"/>
              <a:buNone/>
              <a:defRPr/>
            </a:lvl4pPr>
            <a:lvl5pPr indent="0" marL="1371600" rtl="0">
              <a:spcBef>
                <a:spcPts val="0"/>
              </a:spcBef>
              <a:buFont typeface="Arial"/>
              <a:buNone/>
              <a:defRPr/>
            </a:lvl5pPr>
            <a:lvl6pPr indent="0" marL="1714500" rtl="0">
              <a:spcBef>
                <a:spcPts val="0"/>
              </a:spcBef>
              <a:buFont typeface="Arial"/>
              <a:buNone/>
              <a:defRPr/>
            </a:lvl6pPr>
            <a:lvl7pPr indent="0" marL="2057400" rtl="0">
              <a:spcBef>
                <a:spcPts val="0"/>
              </a:spcBef>
              <a:buFont typeface="Arial"/>
              <a:buNone/>
              <a:defRPr/>
            </a:lvl7pPr>
            <a:lvl8pPr indent="0" marL="2400300" rtl="0">
              <a:spcBef>
                <a:spcPts val="0"/>
              </a:spcBef>
              <a:buFont typeface="Arial"/>
              <a:buNone/>
              <a:defRPr/>
            </a:lvl8pPr>
            <a:lvl9pPr indent="0" marL="27432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940247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35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635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905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905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905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905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905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905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5350072" y="1467444"/>
            <a:ext cx="4358877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1349572" y="-447079"/>
            <a:ext cx="4358877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35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635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905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905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905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905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905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905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제목 슬라이드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 40"/>
          <p:cNvGrpSpPr/>
          <p:nvPr/>
        </p:nvGrpSpPr>
        <p:grpSpPr>
          <a:xfrm>
            <a:off x="8805302" y="4650547"/>
            <a:ext cx="238684" cy="357220"/>
            <a:chOff x="9016253" y="1361512"/>
            <a:chExt cx="2985246" cy="4467786"/>
          </a:xfrm>
        </p:grpSpPr>
        <p:pic>
          <p:nvPicPr>
            <p:cNvPr id="41" name="Shape 4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016253" y="1361512"/>
              <a:ext cx="2985246" cy="2985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Shape 42"/>
            <p:cNvPicPr preferRelativeResize="0"/>
            <p:nvPr/>
          </p:nvPicPr>
          <p:blipFill rotWithShape="1">
            <a:blip r:embed="rId3">
              <a:alphaModFix/>
            </a:blip>
            <a:srcRect b="12400" l="49413" r="5773" t="19600"/>
            <a:stretch/>
          </p:blipFill>
          <p:spPr>
            <a:xfrm>
              <a:off x="9201150" y="3878353"/>
              <a:ext cx="2628036" cy="19509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28650" y="1369217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35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635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905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905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905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905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905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905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4444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7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635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indent="-6350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9050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indent="-19050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indent="-19050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indent="-19050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-19050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indent="-19050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Relationship Id="rId4" Type="http://schemas.openxmlformats.org/officeDocument/2006/relationships/image" Target="../media/image19.png"/><Relationship Id="rId5" Type="http://schemas.openxmlformats.org/officeDocument/2006/relationships/image" Target="../media/image26.jpg"/><Relationship Id="rId6" Type="http://schemas.openxmlformats.org/officeDocument/2006/relationships/image" Target="../media/image23.png"/><Relationship Id="rId7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g"/><Relationship Id="rId4" Type="http://schemas.openxmlformats.org/officeDocument/2006/relationships/image" Target="../media/image2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03.png"/><Relationship Id="rId9" Type="http://schemas.openxmlformats.org/officeDocument/2006/relationships/image" Target="../media/image04.png"/><Relationship Id="rId5" Type="http://schemas.openxmlformats.org/officeDocument/2006/relationships/image" Target="../media/image1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09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gif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6760375" y="3006475"/>
            <a:ext cx="2628899" cy="1454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0" baseline="0" i="0" lang="ko" sz="6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OBYG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5500694" y="1071551"/>
            <a:ext cx="1884299" cy="1635497"/>
            <a:chOff x="5452805" y="833027"/>
            <a:chExt cx="1884299" cy="1635497"/>
          </a:xfrm>
        </p:grpSpPr>
        <p:sp>
          <p:nvSpPr>
            <p:cNvPr id="105" name="Shape 105"/>
            <p:cNvSpPr/>
            <p:nvPr/>
          </p:nvSpPr>
          <p:spPr>
            <a:xfrm>
              <a:off x="5452805" y="1504025"/>
              <a:ext cx="1884299" cy="964500"/>
            </a:xfrm>
            <a:prstGeom prst="rect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7312" y="1641793"/>
              <a:ext cx="1595399" cy="684000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Shape 107"/>
            <p:cNvGrpSpPr/>
            <p:nvPr/>
          </p:nvGrpSpPr>
          <p:grpSpPr>
            <a:xfrm>
              <a:off x="6372214" y="833027"/>
              <a:ext cx="820230" cy="1204264"/>
              <a:chOff x="6372214" y="833027"/>
              <a:chExt cx="820230" cy="1204264"/>
            </a:xfrm>
          </p:grpSpPr>
          <p:grpSp>
            <p:nvGrpSpPr>
              <p:cNvPr id="108" name="Shape 108"/>
              <p:cNvGrpSpPr/>
              <p:nvPr/>
            </p:nvGrpSpPr>
            <p:grpSpPr>
              <a:xfrm>
                <a:off x="6372214" y="833027"/>
                <a:ext cx="820230" cy="1204264"/>
                <a:chOff x="5638019" y="4078630"/>
                <a:chExt cx="758700" cy="1113925"/>
              </a:xfrm>
            </p:grpSpPr>
            <p:sp>
              <p:nvSpPr>
                <p:cNvPr id="109" name="Shape 109"/>
                <p:cNvSpPr/>
                <p:nvPr/>
              </p:nvSpPr>
              <p:spPr>
                <a:xfrm>
                  <a:off x="5638019" y="4078630"/>
                  <a:ext cx="758700" cy="758700"/>
                </a:xfrm>
                <a:prstGeom prst="ellipse">
                  <a:avLst/>
                </a:prstGeom>
                <a:solidFill>
                  <a:srgbClr val="FFD600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Shape 110"/>
                <p:cNvSpPr/>
                <p:nvPr/>
              </p:nvSpPr>
              <p:spPr>
                <a:xfrm flipH="1" rot="10800000">
                  <a:off x="5705407" y="4645355"/>
                  <a:ext cx="631500" cy="5472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D600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" name="Shape 111"/>
              <p:cNvSpPr/>
              <p:nvPr/>
            </p:nvSpPr>
            <p:spPr>
              <a:xfrm>
                <a:off x="6632225" y="1082362"/>
                <a:ext cx="300300" cy="300300"/>
              </a:xfrm>
              <a:prstGeom prst="ellipse">
                <a:avLst/>
              </a:prstGeom>
              <a:solidFill>
                <a:srgbClr val="444444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" name="Shape 112"/>
          <p:cNvSpPr txBox="1"/>
          <p:nvPr/>
        </p:nvSpPr>
        <p:spPr>
          <a:xfrm>
            <a:off x="2283600" y="2895175"/>
            <a:ext cx="4576799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b="0" baseline="0" i="0" lang="ko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Which factors affect  house energy efficiency?</a:t>
            </a:r>
          </a:p>
        </p:txBody>
      </p:sp>
      <p:sp>
        <p:nvSpPr>
          <p:cNvPr id="113" name="Shape 113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832500" y="38856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ko"/>
              <a:t> </a:t>
            </a:r>
            <a:r>
              <a:rPr lang="ko">
                <a:solidFill>
                  <a:srgbClr val="9FC5E8"/>
                </a:solidFill>
              </a:rPr>
              <a:t>DongHyuk_Kim/ SeungHwan_Kim/ YuJeong_Lee/ Hyerin_Kim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0" y="0"/>
            <a:ext cx="9144000" cy="50865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Shape 263"/>
          <p:cNvGrpSpPr/>
          <p:nvPr/>
        </p:nvGrpSpPr>
        <p:grpSpPr>
          <a:xfrm>
            <a:off x="0" y="3776661"/>
            <a:ext cx="9143999" cy="1443036"/>
            <a:chOff x="0" y="4933950"/>
            <a:chExt cx="12191999" cy="1924049"/>
          </a:xfrm>
        </p:grpSpPr>
        <p:pic>
          <p:nvPicPr>
            <p:cNvPr id="264" name="Shape 264"/>
            <p:cNvPicPr preferRelativeResize="0"/>
            <p:nvPr/>
          </p:nvPicPr>
          <p:blipFill rotWithShape="1">
            <a:blip r:embed="rId3">
              <a:alphaModFix/>
            </a:blip>
            <a:srcRect b="28446" l="3038" r="67701" t="42204"/>
            <a:stretch/>
          </p:blipFill>
          <p:spPr>
            <a:xfrm>
              <a:off x="0" y="4933950"/>
              <a:ext cx="2943224" cy="1847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Shape 265"/>
            <p:cNvPicPr preferRelativeResize="0"/>
            <p:nvPr/>
          </p:nvPicPr>
          <p:blipFill rotWithShape="1">
            <a:blip r:embed="rId3">
              <a:alphaModFix/>
            </a:blip>
            <a:srcRect b="31473" l="3038" r="67701" t="42204"/>
            <a:stretch/>
          </p:blipFill>
          <p:spPr>
            <a:xfrm>
              <a:off x="2943224" y="5162550"/>
              <a:ext cx="2943224" cy="16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Shape 266"/>
            <p:cNvPicPr preferRelativeResize="0"/>
            <p:nvPr/>
          </p:nvPicPr>
          <p:blipFill rotWithShape="1">
            <a:blip r:embed="rId3">
              <a:alphaModFix/>
            </a:blip>
            <a:srcRect b="28446" l="3038" r="82284" t="42204"/>
            <a:stretch/>
          </p:blipFill>
          <p:spPr>
            <a:xfrm>
              <a:off x="5886448" y="5010150"/>
              <a:ext cx="1476375" cy="1847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Shape 267"/>
            <p:cNvPicPr preferRelativeResize="0"/>
            <p:nvPr/>
          </p:nvPicPr>
          <p:blipFill rotWithShape="1">
            <a:blip r:embed="rId3">
              <a:alphaModFix/>
            </a:blip>
            <a:srcRect b="28446" l="3038" r="67701" t="42204"/>
            <a:stretch/>
          </p:blipFill>
          <p:spPr>
            <a:xfrm flipH="1">
              <a:off x="7360443" y="5010150"/>
              <a:ext cx="2943224" cy="1847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Shape 268"/>
            <p:cNvPicPr preferRelativeResize="0"/>
            <p:nvPr/>
          </p:nvPicPr>
          <p:blipFill rotWithShape="1">
            <a:blip r:embed="rId3">
              <a:alphaModFix/>
            </a:blip>
            <a:srcRect b="28446" l="13502" r="67701" t="42204"/>
            <a:stretch/>
          </p:blipFill>
          <p:spPr>
            <a:xfrm flipH="1">
              <a:off x="10301284" y="5010150"/>
              <a:ext cx="1890715" cy="18478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Shape 269"/>
          <p:cNvGrpSpPr/>
          <p:nvPr/>
        </p:nvGrpSpPr>
        <p:grpSpPr>
          <a:xfrm>
            <a:off x="3964782" y="1369941"/>
            <a:ext cx="1337154" cy="1119220"/>
            <a:chOff x="5265328" y="2017641"/>
            <a:chExt cx="1743075" cy="1458983"/>
          </a:xfrm>
        </p:grpSpPr>
        <p:grpSp>
          <p:nvGrpSpPr>
            <p:cNvPr id="270" name="Shape 270"/>
            <p:cNvGrpSpPr/>
            <p:nvPr/>
          </p:nvGrpSpPr>
          <p:grpSpPr>
            <a:xfrm>
              <a:off x="5265328" y="2584472"/>
              <a:ext cx="1743075" cy="892151"/>
              <a:chOff x="6655185" y="3454421"/>
              <a:chExt cx="1743075" cy="892151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6655185" y="3454421"/>
                <a:ext cx="1743075" cy="89215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6788931" y="3584153"/>
                <a:ext cx="1475580" cy="632690"/>
              </a:xfrm>
              <a:prstGeom prst="rect">
                <a:avLst/>
              </a:prstGeom>
              <a:solidFill>
                <a:srgbClr val="FFD600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Shape 273"/>
            <p:cNvGrpSpPr/>
            <p:nvPr/>
          </p:nvGrpSpPr>
          <p:grpSpPr>
            <a:xfrm>
              <a:off x="6136865" y="2017641"/>
              <a:ext cx="758825" cy="1113923"/>
              <a:chOff x="7406864" y="2100191"/>
              <a:chExt cx="758825" cy="1113923"/>
            </a:xfrm>
          </p:grpSpPr>
          <p:grpSp>
            <p:nvGrpSpPr>
              <p:cNvPr id="274" name="Shape 274"/>
              <p:cNvGrpSpPr/>
              <p:nvPr/>
            </p:nvGrpSpPr>
            <p:grpSpPr>
              <a:xfrm>
                <a:off x="7406864" y="2100191"/>
                <a:ext cx="758825" cy="1113923"/>
                <a:chOff x="6143214" y="2016124"/>
                <a:chExt cx="758825" cy="1113923"/>
              </a:xfrm>
            </p:grpSpPr>
            <p:sp>
              <p:nvSpPr>
                <p:cNvPr id="275" name="Shape 275"/>
                <p:cNvSpPr/>
                <p:nvPr/>
              </p:nvSpPr>
              <p:spPr>
                <a:xfrm>
                  <a:off x="6143214" y="2016124"/>
                  <a:ext cx="758825" cy="758825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 flipH="1" rot="10800000">
                  <a:off x="6210603" y="2582955"/>
                  <a:ext cx="631521" cy="547092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7" name="Shape 277"/>
              <p:cNvSpPr/>
              <p:nvPr/>
            </p:nvSpPr>
            <p:spPr>
              <a:xfrm>
                <a:off x="7647370" y="2340696"/>
                <a:ext cx="277814" cy="277814"/>
              </a:xfrm>
              <a:prstGeom prst="ellipse">
                <a:avLst/>
              </a:prstGeom>
              <a:solidFill>
                <a:srgbClr val="FBD31E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8" name="Shape 278"/>
          <p:cNvSpPr txBox="1"/>
          <p:nvPr/>
        </p:nvSpPr>
        <p:spPr>
          <a:xfrm>
            <a:off x="381000" y="426720"/>
            <a:ext cx="3569208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Shape 279"/>
          <p:cNvCxnSpPr/>
          <p:nvPr/>
        </p:nvCxnSpPr>
        <p:spPr>
          <a:xfrm>
            <a:off x="434339" y="350519"/>
            <a:ext cx="179831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434339" y="2362200"/>
            <a:ext cx="179831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267613" y="255635"/>
            <a:ext cx="14030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992008" y="251359"/>
            <a:ext cx="599385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The Boxplot of dataset 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6498453" y="2188843"/>
            <a:ext cx="3145871" cy="2954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baseline="0" i="0" lang="ko" sz="18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89" name="Shape 289"/>
          <p:cNvSpPr/>
          <p:nvPr/>
        </p:nvSpPr>
        <p:spPr>
          <a:xfrm>
            <a:off x="267613" y="4405028"/>
            <a:ext cx="271461" cy="271461"/>
          </a:xfrm>
          <a:prstGeom prst="ellipse">
            <a:avLst/>
          </a:prstGeom>
          <a:solidFill>
            <a:srgbClr val="757070"/>
          </a:solidFill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96227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924840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253451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1582063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48717" y="988028"/>
            <a:ext cx="148335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Figure 2. Boxplot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45" y="1278613"/>
            <a:ext cx="8171479" cy="304541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3554885" y="2834253"/>
            <a:ext cx="999639" cy="1429718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543979" y="2834253"/>
            <a:ext cx="999639" cy="1429718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554167" y="2834253"/>
            <a:ext cx="999639" cy="1429718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7541824" y="2834253"/>
            <a:ext cx="999639" cy="1429718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284325" y="2094807"/>
            <a:ext cx="6696016" cy="1177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ct val="25000"/>
              <a:buFont typeface="Arial"/>
              <a:buNone/>
            </a:pPr>
            <a:r>
              <a:rPr b="1" baseline="0" i="0" lang="ko" sz="72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Little Influence</a:t>
            </a:r>
          </a:p>
        </p:txBody>
      </p:sp>
      <p:sp>
        <p:nvSpPr>
          <p:cNvPr id="301" name="Shape 301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6498453" y="2188843"/>
            <a:ext cx="3145871" cy="2954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baseline="0" i="0" lang="ko" sz="18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309" name="Shape 309"/>
          <p:cNvSpPr/>
          <p:nvPr/>
        </p:nvSpPr>
        <p:spPr>
          <a:xfrm>
            <a:off x="267613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96227" y="4405028"/>
            <a:ext cx="271461" cy="271461"/>
          </a:xfrm>
          <a:prstGeom prst="ellipse">
            <a:avLst/>
          </a:prstGeom>
          <a:solidFill>
            <a:srgbClr val="757070"/>
          </a:solidFill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924840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1253451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1582063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67613" y="255635"/>
            <a:ext cx="14030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4700" y="1371600"/>
            <a:ext cx="45393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2. Calculated Correlation Coefficient</a:t>
            </a:r>
          </a:p>
        </p:txBody>
      </p:sp>
      <p:graphicFrame>
        <p:nvGraphicFramePr>
          <p:cNvPr id="316" name="Shape 316"/>
          <p:cNvGraphicFramePr/>
          <p:nvPr/>
        </p:nvGraphicFramePr>
        <p:xfrm>
          <a:off x="720670" y="1778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{D9B7CDE9-7BC5-4A13-B5B0-F196715CB9D9}</a:tableStyleId>
              </a:tblPr>
              <a:tblGrid>
                <a:gridCol w="581775"/>
                <a:gridCol w="899100"/>
                <a:gridCol w="899100"/>
                <a:gridCol w="899100"/>
                <a:gridCol w="899100"/>
                <a:gridCol w="899100"/>
                <a:gridCol w="899100"/>
                <a:gridCol w="899100"/>
                <a:gridCol w="900675"/>
              </a:tblGrid>
              <a:tr h="37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X1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X2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X3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X4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X5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X6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X7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X8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1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Y1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0.622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-0.658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0.455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-0.861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0.895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-0.002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0.269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0.087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1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Y2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0.634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-0.672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0.427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-0.862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0.895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0.014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0.207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0.050</a:t>
                      </a: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17" name="Shape 317"/>
          <p:cNvSpPr txBox="1"/>
          <p:nvPr/>
        </p:nvSpPr>
        <p:spPr>
          <a:xfrm>
            <a:off x="992008" y="251359"/>
            <a:ext cx="599385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Correlation Coefficient</a:t>
            </a:r>
          </a:p>
        </p:txBody>
      </p:sp>
      <p:sp>
        <p:nvSpPr>
          <p:cNvPr id="318" name="Shape 318"/>
          <p:cNvSpPr/>
          <p:nvPr/>
        </p:nvSpPr>
        <p:spPr>
          <a:xfrm>
            <a:off x="1309254" y="1783080"/>
            <a:ext cx="897772" cy="1995054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207028" y="1783080"/>
            <a:ext cx="897772" cy="1995054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104803" y="1783080"/>
            <a:ext cx="897772" cy="1995054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4015048" y="1783080"/>
            <a:ext cx="897772" cy="1995054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4912823" y="1783080"/>
            <a:ext cx="897772" cy="1995054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5810598" y="1783080"/>
            <a:ext cx="897772" cy="1995054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6708371" y="1783080"/>
            <a:ext cx="897772" cy="1995054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7606146" y="1783080"/>
            <a:ext cx="897772" cy="1995054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6498453" y="2188843"/>
            <a:ext cx="3145871" cy="2954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baseline="0" i="0" lang="ko" sz="18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67613" y="255635"/>
            <a:ext cx="14030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988270" y="251359"/>
            <a:ext cx="746176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Multiple Regression Analysis</a:t>
            </a:r>
          </a:p>
        </p:txBody>
      </p:sp>
      <p:sp>
        <p:nvSpPr>
          <p:cNvPr id="336" name="Shape 336"/>
          <p:cNvSpPr/>
          <p:nvPr/>
        </p:nvSpPr>
        <p:spPr>
          <a:xfrm>
            <a:off x="267613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96227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924840" y="4405028"/>
            <a:ext cx="271461" cy="271461"/>
          </a:xfrm>
          <a:prstGeom prst="ellipse">
            <a:avLst/>
          </a:prstGeom>
          <a:solidFill>
            <a:srgbClr val="757070"/>
          </a:solidFill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1253451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1582063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639302" y="1720318"/>
            <a:ext cx="1763999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k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1. </a:t>
            </a:r>
            <a:r>
              <a:rPr b="0" baseline="0" i="0" lang="k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k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42" name="Shape 3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648989" y="2880747"/>
            <a:ext cx="176394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k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2. </a:t>
            </a:r>
            <a:r>
              <a:rPr b="0" baseline="0" i="0" lang="k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k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825" y="1729291"/>
            <a:ext cx="6203156" cy="46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0728" y="2894006"/>
            <a:ext cx="6235301" cy="46672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6498453" y="2188843"/>
            <a:ext cx="3145871" cy="2954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baseline="0" i="0" lang="ko" sz="18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267613" y="255635"/>
            <a:ext cx="14030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355" name="Shape 355"/>
          <p:cNvSpPr/>
          <p:nvPr/>
        </p:nvSpPr>
        <p:spPr>
          <a:xfrm>
            <a:off x="267613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96227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924840" y="4405028"/>
            <a:ext cx="271461" cy="271461"/>
          </a:xfrm>
          <a:prstGeom prst="ellipse">
            <a:avLst/>
          </a:prstGeom>
          <a:solidFill>
            <a:srgbClr val="757070"/>
          </a:solidFill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1253451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582063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534693" y="1197251"/>
            <a:ext cx="319871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3.  Estimation Result of Model 1 </a:t>
            </a:r>
          </a:p>
        </p:txBody>
      </p:sp>
      <p:graphicFrame>
        <p:nvGraphicFramePr>
          <p:cNvPr id="361" name="Shape 361"/>
          <p:cNvGraphicFramePr/>
          <p:nvPr/>
        </p:nvGraphicFramePr>
        <p:xfrm>
          <a:off x="720670" y="1580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{715D11BF-BB40-46C0-9709-28D06F7ADC9C}</a:tableStyleId>
              </a:tblPr>
              <a:tblGrid>
                <a:gridCol w="1289950"/>
                <a:gridCol w="1289950"/>
                <a:gridCol w="1289950"/>
                <a:gridCol w="1289950"/>
                <a:gridCol w="1290775"/>
                <a:gridCol w="1290775"/>
              </a:tblGrid>
              <a:tr h="25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500" u="none" cap="none" strike="noStrike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Estimated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Std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t-Value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Pr(&gt;|t|)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500" u="none" cap="none" strike="noStrike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Intercept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84.38757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19.11175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4.415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1.15E-05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X1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-64.774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10.33361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-6.268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6.11E-10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X2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-0.08729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0.017149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-5.09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4.51E-07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X3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0.060813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0.006676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9.109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&lt; 2e-16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X5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4.169939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0.339441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12.285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&lt; 2e-16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X7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20.4379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0.798726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25.588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&lt; 2e-16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20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1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Multiple R-squared : 0.9153,  Adjusted R-squared : 0.9147, F-statistic:  1646 on 5 and 762 DF,  p-value: &lt; 2.2e-16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62" name="Shape 362"/>
          <p:cNvSpPr txBox="1"/>
          <p:nvPr/>
        </p:nvSpPr>
        <p:spPr>
          <a:xfrm>
            <a:off x="988270" y="251359"/>
            <a:ext cx="746176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Multiple Regression Analysis</a:t>
            </a:r>
          </a:p>
        </p:txBody>
      </p:sp>
      <p:sp>
        <p:nvSpPr>
          <p:cNvPr id="363" name="Shape 363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6498453" y="2188843"/>
            <a:ext cx="3145871" cy="2954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baseline="0" i="0" lang="ko" sz="18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267613" y="255635"/>
            <a:ext cx="14030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372" name="Shape 372"/>
          <p:cNvSpPr/>
          <p:nvPr/>
        </p:nvSpPr>
        <p:spPr>
          <a:xfrm>
            <a:off x="267613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596227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24840" y="4405028"/>
            <a:ext cx="271461" cy="271461"/>
          </a:xfrm>
          <a:prstGeom prst="ellipse">
            <a:avLst/>
          </a:prstGeom>
          <a:solidFill>
            <a:srgbClr val="757070"/>
          </a:solidFill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1253451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582063" y="4405028"/>
            <a:ext cx="271461" cy="271461"/>
          </a:xfrm>
          <a:prstGeom prst="ellipse">
            <a:avLst/>
          </a:prstGeom>
          <a:noFill/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534693" y="1197251"/>
            <a:ext cx="313739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4.  Estimation Result of Model 2</a:t>
            </a:r>
          </a:p>
        </p:txBody>
      </p:sp>
      <p:graphicFrame>
        <p:nvGraphicFramePr>
          <p:cNvPr id="378" name="Shape 378"/>
          <p:cNvGraphicFramePr/>
          <p:nvPr/>
        </p:nvGraphicFramePr>
        <p:xfrm>
          <a:off x="720672" y="158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{1D74ACB6-DD17-4CC5-AFE7-257BE6695184}</a:tableStyleId>
              </a:tblPr>
              <a:tblGrid>
                <a:gridCol w="1289950"/>
                <a:gridCol w="1289950"/>
                <a:gridCol w="1289950"/>
                <a:gridCol w="1289950"/>
                <a:gridCol w="1290775"/>
                <a:gridCol w="1290775"/>
              </a:tblGrid>
              <a:tr h="26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500" u="none" cap="none" strike="noStrike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Estimated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Std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t-Value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Pr(&gt;|t|)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500" u="none" cap="none" strike="noStrike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Intercept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97.76185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20.75634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4.71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2.94E-06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X1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-70.7877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11.22282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-6.307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4.80E-10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X2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-0.08825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0.018624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-4.738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2.57E-06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X3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0.044682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0.007251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6.162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1.16E-09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X5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4.283843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0.36865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11.62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&lt; 2e-16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="1"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X7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14.81797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0.867458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17.082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&lt; 2e-16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5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***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9725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1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Multiple R-squared : 0.8876,  Adjusted R-squared : 0.8868,  F-statistic : 1203 on 5 and 762 DF,  p-value : &lt; 2.2e-16</a:t>
                      </a:r>
                    </a:p>
                  </a:txBody>
                  <a:tcPr marT="0" marB="0" marR="51425" marL="5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79" name="Shape 379"/>
          <p:cNvSpPr txBox="1"/>
          <p:nvPr/>
        </p:nvSpPr>
        <p:spPr>
          <a:xfrm>
            <a:off x="988270" y="251359"/>
            <a:ext cx="746176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Multiple Regression Analysis</a:t>
            </a:r>
          </a:p>
        </p:txBody>
      </p:sp>
      <p:sp>
        <p:nvSpPr>
          <p:cNvPr id="380" name="Shape 380"/>
          <p:cNvSpPr/>
          <p:nvPr/>
        </p:nvSpPr>
        <p:spPr>
          <a:xfrm>
            <a:off x="720675" y="2188850"/>
            <a:ext cx="2583599" cy="620399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720675" y="2809250"/>
            <a:ext cx="2583599" cy="1019100"/>
          </a:xfrm>
          <a:prstGeom prst="rect">
            <a:avLst/>
          </a:prstGeom>
          <a:noFill/>
          <a:ln cap="flat" cmpd="sng" w="25400">
            <a:solidFill>
              <a:srgbClr val="FAD41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0" y="0"/>
            <a:ext cx="9144000" cy="50865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381000" y="426725"/>
            <a:ext cx="26880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286" y="3730416"/>
            <a:ext cx="9158286" cy="3921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Shape 392"/>
          <p:cNvCxnSpPr/>
          <p:nvPr/>
        </p:nvCxnSpPr>
        <p:spPr>
          <a:xfrm>
            <a:off x="434339" y="350519"/>
            <a:ext cx="17981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3" name="Shape 393"/>
          <p:cNvCxnSpPr/>
          <p:nvPr/>
        </p:nvCxnSpPr>
        <p:spPr>
          <a:xfrm>
            <a:off x="428595" y="2285998"/>
            <a:ext cx="17981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394" name="Shape 394"/>
          <p:cNvGrpSpPr/>
          <p:nvPr/>
        </p:nvGrpSpPr>
        <p:grpSpPr>
          <a:xfrm>
            <a:off x="3964653" y="1369893"/>
            <a:ext cx="1337055" cy="1119222"/>
            <a:chOff x="5265328" y="2017641"/>
            <a:chExt cx="1742999" cy="1459030"/>
          </a:xfrm>
        </p:grpSpPr>
        <p:grpSp>
          <p:nvGrpSpPr>
            <p:cNvPr id="395" name="Shape 395"/>
            <p:cNvGrpSpPr/>
            <p:nvPr/>
          </p:nvGrpSpPr>
          <p:grpSpPr>
            <a:xfrm>
              <a:off x="5265328" y="2584472"/>
              <a:ext cx="1742999" cy="892199"/>
              <a:chOff x="6655185" y="3454421"/>
              <a:chExt cx="1742999" cy="892199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6655185" y="3454421"/>
                <a:ext cx="1742999" cy="8921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6788931" y="3584153"/>
                <a:ext cx="1475699" cy="632698"/>
              </a:xfrm>
              <a:prstGeom prst="rect">
                <a:avLst/>
              </a:prstGeom>
              <a:solidFill>
                <a:srgbClr val="FFD600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Shape 398"/>
            <p:cNvGrpSpPr/>
            <p:nvPr/>
          </p:nvGrpSpPr>
          <p:grpSpPr>
            <a:xfrm>
              <a:off x="6136865" y="2017641"/>
              <a:ext cx="758700" cy="1113923"/>
              <a:chOff x="7406864" y="2100191"/>
              <a:chExt cx="758700" cy="1113923"/>
            </a:xfrm>
          </p:grpSpPr>
          <p:grpSp>
            <p:nvGrpSpPr>
              <p:cNvPr id="399" name="Shape 399"/>
              <p:cNvGrpSpPr/>
              <p:nvPr/>
            </p:nvGrpSpPr>
            <p:grpSpPr>
              <a:xfrm>
                <a:off x="7406864" y="2100191"/>
                <a:ext cx="758700" cy="1113923"/>
                <a:chOff x="6143214" y="2016124"/>
                <a:chExt cx="758700" cy="1113923"/>
              </a:xfrm>
            </p:grpSpPr>
            <p:sp>
              <p:nvSpPr>
                <p:cNvPr id="400" name="Shape 400"/>
                <p:cNvSpPr/>
                <p:nvPr/>
              </p:nvSpPr>
              <p:spPr>
                <a:xfrm>
                  <a:off x="6143214" y="2016124"/>
                  <a:ext cx="758700" cy="758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Shape 401"/>
                <p:cNvSpPr/>
                <p:nvPr/>
              </p:nvSpPr>
              <p:spPr>
                <a:xfrm flipH="1" rot="10800000">
                  <a:off x="6210603" y="2582847"/>
                  <a:ext cx="631500" cy="5472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2" name="Shape 402"/>
              <p:cNvSpPr/>
              <p:nvPr/>
            </p:nvSpPr>
            <p:spPr>
              <a:xfrm>
                <a:off x="7647370" y="2340696"/>
                <a:ext cx="277800" cy="277800"/>
              </a:xfrm>
              <a:prstGeom prst="ellipse">
                <a:avLst/>
              </a:prstGeom>
              <a:solidFill>
                <a:srgbClr val="FBD31E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6958360" y="4701585"/>
            <a:ext cx="13380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Shape 409"/>
          <p:cNvGrpSpPr/>
          <p:nvPr/>
        </p:nvGrpSpPr>
        <p:grpSpPr>
          <a:xfrm>
            <a:off x="900850" y="518650"/>
            <a:ext cx="2876699" cy="1753799"/>
            <a:chOff x="1358050" y="518650"/>
            <a:chExt cx="2876699" cy="1753799"/>
          </a:xfrm>
        </p:grpSpPr>
        <p:sp>
          <p:nvSpPr>
            <p:cNvPr id="410" name="Shape 410"/>
            <p:cNvSpPr/>
            <p:nvPr/>
          </p:nvSpPr>
          <p:spPr>
            <a:xfrm>
              <a:off x="1358050" y="518650"/>
              <a:ext cx="2876699" cy="1753799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1" name="Shape 411"/>
            <p:cNvGrpSpPr/>
            <p:nvPr/>
          </p:nvGrpSpPr>
          <p:grpSpPr>
            <a:xfrm>
              <a:off x="1443624" y="601550"/>
              <a:ext cx="2685201" cy="1587997"/>
              <a:chOff x="1443624" y="469250"/>
              <a:chExt cx="2685201" cy="1587997"/>
            </a:xfrm>
          </p:grpSpPr>
          <p:pic>
            <p:nvPicPr>
              <p:cNvPr id="412" name="Shape 4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443625" y="469250"/>
                <a:ext cx="2685200" cy="1581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3" name="Shape 4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43624" y="1231149"/>
                <a:ext cx="964500" cy="8260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14" name="Shape 414"/>
          <p:cNvSpPr/>
          <p:nvPr/>
        </p:nvSpPr>
        <p:spPr>
          <a:xfrm>
            <a:off x="3929775" y="1165600"/>
            <a:ext cx="534600" cy="4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929775" y="3311587"/>
            <a:ext cx="534600" cy="4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4578000" y="1130649"/>
            <a:ext cx="3718500" cy="52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30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Surface Area(X2)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578000" y="2870138"/>
            <a:ext cx="37185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30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Wall Area(X3)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30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Overall Height(X5)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30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Glazing Area(X7)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3038724" y="160951"/>
            <a:ext cx="534625" cy="784939"/>
            <a:chOff x="6372214" y="833027"/>
            <a:chExt cx="820230" cy="1204264"/>
          </a:xfrm>
        </p:grpSpPr>
        <p:grpSp>
          <p:nvGrpSpPr>
            <p:cNvPr id="419" name="Shape 419"/>
            <p:cNvGrpSpPr/>
            <p:nvPr/>
          </p:nvGrpSpPr>
          <p:grpSpPr>
            <a:xfrm>
              <a:off x="6372214" y="833027"/>
              <a:ext cx="820230" cy="1204264"/>
              <a:chOff x="5638019" y="4078630"/>
              <a:chExt cx="758700" cy="1113925"/>
            </a:xfrm>
          </p:grpSpPr>
          <p:sp>
            <p:nvSpPr>
              <p:cNvPr id="420" name="Shape 420"/>
              <p:cNvSpPr/>
              <p:nvPr/>
            </p:nvSpPr>
            <p:spPr>
              <a:xfrm>
                <a:off x="5638019" y="4078630"/>
                <a:ext cx="758700" cy="758700"/>
              </a:xfrm>
              <a:prstGeom prst="ellipse">
                <a:avLst/>
              </a:prstGeom>
              <a:solidFill>
                <a:srgbClr val="FFD600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 flipH="1" rot="10800000">
                <a:off x="5705407" y="4645355"/>
                <a:ext cx="631500" cy="547200"/>
              </a:xfrm>
              <a:prstGeom prst="triangle">
                <a:avLst>
                  <a:gd fmla="val 50000" name="adj"/>
                </a:avLst>
              </a:prstGeom>
              <a:solidFill>
                <a:srgbClr val="FFD600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" name="Shape 422"/>
            <p:cNvSpPr/>
            <p:nvPr/>
          </p:nvSpPr>
          <p:spPr>
            <a:xfrm>
              <a:off x="6632225" y="1082362"/>
              <a:ext cx="300300" cy="300300"/>
            </a:xfrm>
            <a:prstGeom prst="ellipse">
              <a:avLst/>
            </a:prstGeom>
            <a:solidFill>
              <a:srgbClr val="444444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Shape 423"/>
          <p:cNvSpPr/>
          <p:nvPr/>
        </p:nvSpPr>
        <p:spPr>
          <a:xfrm>
            <a:off x="900850" y="2673325"/>
            <a:ext cx="2876699" cy="1753799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425" y="2750894"/>
            <a:ext cx="2685198" cy="158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6425" y="3634775"/>
            <a:ext cx="814548" cy="697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Shape 426"/>
          <p:cNvGrpSpPr/>
          <p:nvPr/>
        </p:nvGrpSpPr>
        <p:grpSpPr>
          <a:xfrm>
            <a:off x="3038727" y="2331711"/>
            <a:ext cx="534626" cy="784938"/>
            <a:chOff x="6372214" y="833027"/>
            <a:chExt cx="820230" cy="1204264"/>
          </a:xfrm>
        </p:grpSpPr>
        <p:grpSp>
          <p:nvGrpSpPr>
            <p:cNvPr id="427" name="Shape 427"/>
            <p:cNvGrpSpPr/>
            <p:nvPr/>
          </p:nvGrpSpPr>
          <p:grpSpPr>
            <a:xfrm>
              <a:off x="6372214" y="833027"/>
              <a:ext cx="820230" cy="1204264"/>
              <a:chOff x="5638019" y="4078630"/>
              <a:chExt cx="758700" cy="1113925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5638019" y="4078630"/>
                <a:ext cx="758700" cy="758700"/>
              </a:xfrm>
              <a:prstGeom prst="ellipse">
                <a:avLst/>
              </a:prstGeom>
              <a:solidFill>
                <a:srgbClr val="FFD600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 flipH="1" rot="10800000">
                <a:off x="5705407" y="4645355"/>
                <a:ext cx="631500" cy="547200"/>
              </a:xfrm>
              <a:prstGeom prst="triangle">
                <a:avLst>
                  <a:gd fmla="val 50000" name="adj"/>
                </a:avLst>
              </a:prstGeom>
              <a:solidFill>
                <a:srgbClr val="FFD600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0" name="Shape 430"/>
            <p:cNvSpPr/>
            <p:nvPr/>
          </p:nvSpPr>
          <p:spPr>
            <a:xfrm>
              <a:off x="6632225" y="1082362"/>
              <a:ext cx="300300" cy="300300"/>
            </a:xfrm>
            <a:prstGeom prst="ellipse">
              <a:avLst/>
            </a:prstGeom>
            <a:solidFill>
              <a:srgbClr val="444444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Shape 431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2" name="Shape 4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Shape 438"/>
          <p:cNvGrpSpPr/>
          <p:nvPr/>
        </p:nvGrpSpPr>
        <p:grpSpPr>
          <a:xfrm>
            <a:off x="74797" y="3314963"/>
            <a:ext cx="1176556" cy="883004"/>
            <a:chOff x="5452805" y="833027"/>
            <a:chExt cx="1884299" cy="1635497"/>
          </a:xfrm>
        </p:grpSpPr>
        <p:sp>
          <p:nvSpPr>
            <p:cNvPr id="439" name="Shape 439"/>
            <p:cNvSpPr/>
            <p:nvPr/>
          </p:nvSpPr>
          <p:spPr>
            <a:xfrm>
              <a:off x="5452805" y="1504025"/>
              <a:ext cx="1884299" cy="964500"/>
            </a:xfrm>
            <a:prstGeom prst="rect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5597312" y="1641793"/>
              <a:ext cx="1595399" cy="684000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1" name="Shape 441"/>
            <p:cNvGrpSpPr/>
            <p:nvPr/>
          </p:nvGrpSpPr>
          <p:grpSpPr>
            <a:xfrm>
              <a:off x="6372214" y="833027"/>
              <a:ext cx="820230" cy="1204264"/>
              <a:chOff x="6372214" y="833027"/>
              <a:chExt cx="820230" cy="1204264"/>
            </a:xfrm>
          </p:grpSpPr>
          <p:grpSp>
            <p:nvGrpSpPr>
              <p:cNvPr id="442" name="Shape 442"/>
              <p:cNvGrpSpPr/>
              <p:nvPr/>
            </p:nvGrpSpPr>
            <p:grpSpPr>
              <a:xfrm>
                <a:off x="6372214" y="833027"/>
                <a:ext cx="820230" cy="1204264"/>
                <a:chOff x="5638019" y="4078630"/>
                <a:chExt cx="758700" cy="1113925"/>
              </a:xfrm>
            </p:grpSpPr>
            <p:sp>
              <p:nvSpPr>
                <p:cNvPr id="443" name="Shape 443"/>
                <p:cNvSpPr/>
                <p:nvPr/>
              </p:nvSpPr>
              <p:spPr>
                <a:xfrm>
                  <a:off x="5638019" y="4078630"/>
                  <a:ext cx="758700" cy="758700"/>
                </a:xfrm>
                <a:prstGeom prst="ellipse">
                  <a:avLst/>
                </a:prstGeom>
                <a:solidFill>
                  <a:srgbClr val="FFD600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 flipH="1" rot="10800000">
                  <a:off x="5705407" y="4645355"/>
                  <a:ext cx="631500" cy="5472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D600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5" name="Shape 445"/>
              <p:cNvSpPr/>
              <p:nvPr/>
            </p:nvSpPr>
            <p:spPr>
              <a:xfrm>
                <a:off x="6632225" y="1082362"/>
                <a:ext cx="300300" cy="300300"/>
              </a:xfrm>
              <a:prstGeom prst="ellipse">
                <a:avLst/>
              </a:prstGeom>
              <a:solidFill>
                <a:srgbClr val="444444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6" name="Shape 446"/>
          <p:cNvSpPr/>
          <p:nvPr/>
        </p:nvSpPr>
        <p:spPr>
          <a:xfrm>
            <a:off x="5442900" y="76200"/>
            <a:ext cx="3614400" cy="26624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Compactness(X1)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Glazing Area(X7)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Height(X5)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Area(X2)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Wall Area(X3)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74800" y="42419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1" baseline="0" i="0" lang="ko" sz="30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Selecting House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0150" y="3036900"/>
            <a:ext cx="1049674" cy="16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Shape 453"/>
          <p:cNvGrpSpPr/>
          <p:nvPr/>
        </p:nvGrpSpPr>
        <p:grpSpPr>
          <a:xfrm>
            <a:off x="76197" y="76188"/>
            <a:ext cx="1176556" cy="883004"/>
            <a:chOff x="5452805" y="833027"/>
            <a:chExt cx="1884299" cy="1635497"/>
          </a:xfrm>
        </p:grpSpPr>
        <p:sp>
          <p:nvSpPr>
            <p:cNvPr id="454" name="Shape 454"/>
            <p:cNvSpPr/>
            <p:nvPr/>
          </p:nvSpPr>
          <p:spPr>
            <a:xfrm>
              <a:off x="5452805" y="1504025"/>
              <a:ext cx="1884299" cy="964500"/>
            </a:xfrm>
            <a:prstGeom prst="rect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5597312" y="1641793"/>
              <a:ext cx="1595399" cy="684000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" name="Shape 456"/>
            <p:cNvGrpSpPr/>
            <p:nvPr/>
          </p:nvGrpSpPr>
          <p:grpSpPr>
            <a:xfrm>
              <a:off x="6372214" y="833027"/>
              <a:ext cx="820230" cy="1204264"/>
              <a:chOff x="6372214" y="833027"/>
              <a:chExt cx="820230" cy="1204264"/>
            </a:xfrm>
          </p:grpSpPr>
          <p:grpSp>
            <p:nvGrpSpPr>
              <p:cNvPr id="457" name="Shape 457"/>
              <p:cNvGrpSpPr/>
              <p:nvPr/>
            </p:nvGrpSpPr>
            <p:grpSpPr>
              <a:xfrm>
                <a:off x="6372214" y="833027"/>
                <a:ext cx="820230" cy="1204264"/>
                <a:chOff x="5638019" y="4078630"/>
                <a:chExt cx="758700" cy="1113925"/>
              </a:xfrm>
            </p:grpSpPr>
            <p:sp>
              <p:nvSpPr>
                <p:cNvPr id="458" name="Shape 458"/>
                <p:cNvSpPr/>
                <p:nvPr/>
              </p:nvSpPr>
              <p:spPr>
                <a:xfrm>
                  <a:off x="5638019" y="4078630"/>
                  <a:ext cx="758700" cy="758700"/>
                </a:xfrm>
                <a:prstGeom prst="ellipse">
                  <a:avLst/>
                </a:prstGeom>
                <a:solidFill>
                  <a:srgbClr val="FFD600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 flipH="1" rot="10800000">
                  <a:off x="5705407" y="4645355"/>
                  <a:ext cx="631500" cy="5472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D600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0" name="Shape 460"/>
              <p:cNvSpPr/>
              <p:nvPr/>
            </p:nvSpPr>
            <p:spPr>
              <a:xfrm>
                <a:off x="6632225" y="1082362"/>
                <a:ext cx="300300" cy="300300"/>
              </a:xfrm>
              <a:prstGeom prst="ellipse">
                <a:avLst/>
              </a:prstGeom>
              <a:solidFill>
                <a:srgbClr val="444444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1" name="Shape 461"/>
          <p:cNvSpPr txBox="1"/>
          <p:nvPr/>
        </p:nvSpPr>
        <p:spPr>
          <a:xfrm>
            <a:off x="1370100" y="39310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1" baseline="0" i="0" lang="ko" sz="30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213875" y="1176275"/>
            <a:ext cx="8490599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1) The Building Sustainability Index (BASIX), New Sounth Wales Goverment, http://www.basix.nsw.gov.au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2) Effect Analysis on the Thermal Load by Balcony of Apartment House(2000), Yong-seung Park, Eun-taek Lee, Hee-ghi Hong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3) Heating, ventilating, and air conditioning: analysis and design(1982), FC McQuiston, JD Parker. osti.gov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4) Cooling load prediction for buildings using general regression neural networks, AE Ben-Nakhi(2004), MA Mahmoud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5) Energy Conversion and Management(2004), Elsevier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6) Accurate quantitative estimation of energy performance of residential buildings using statistical machine learning tools(2012), Athanasios Tsanas, Angeliki Xifara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7)  Impact of building shape on thermal performance of office buildings in Kuwait(2009), Adnan AlAnzi, et al.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8) Impact of shape on building energy use in Tunisia(2006), Kais Ouertani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FFCF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24542" r="17997" t="-817"/>
          <a:stretch/>
        </p:blipFill>
        <p:spPr>
          <a:xfrm>
            <a:off x="-571535" y="-91633"/>
            <a:ext cx="2983501" cy="523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-214345" y="-214332"/>
            <a:ext cx="2643205" cy="6143667"/>
          </a:xfrm>
          <a:prstGeom prst="rect">
            <a:avLst/>
          </a:prstGeom>
          <a:solidFill>
            <a:srgbClr val="FFD44B">
              <a:alpha val="8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FFD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786050" y="285734"/>
            <a:ext cx="15716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0" baseline="0" i="0" lang="ko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500430" y="4143385"/>
            <a:ext cx="364333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20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428992" y="1142990"/>
            <a:ext cx="335758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20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Background of Project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428992" y="2643188"/>
            <a:ext cx="200026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20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428992" y="3357567"/>
            <a:ext cx="214314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20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428992" y="1928808"/>
            <a:ext cx="435771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0" baseline="0" i="0" lang="ko" sz="20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Description of Data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786050" y="1142990"/>
            <a:ext cx="71437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baseline="0" i="0" lang="ko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2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baseline="0" i="0" lang="ko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2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baseline="0" i="0" lang="ko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2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baseline="0" i="0" lang="ko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2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7186960" y="4701585"/>
            <a:ext cx="13380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1" baseline="0" i="0" lang="ko" sz="14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3080250" y="919950"/>
            <a:ext cx="2983499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7"/>
              </a:buClr>
              <a:buSzPct val="25000"/>
              <a:buFont typeface="Arial"/>
              <a:buNone/>
            </a:pPr>
            <a:r>
              <a:rPr b="1" baseline="0" i="0" lang="ko" sz="4800" u="none" cap="none" strike="noStrike">
                <a:solidFill>
                  <a:srgbClr val="FFCF37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041" y="1912190"/>
            <a:ext cx="3071700" cy="192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3" name="Shape 4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50865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0" y="3700462"/>
            <a:ext cx="9143999" cy="1442924"/>
            <a:chOff x="0" y="4933950"/>
            <a:chExt cx="12191999" cy="1923899"/>
          </a:xfrm>
        </p:grpSpPr>
        <p:pic>
          <p:nvPicPr>
            <p:cNvPr id="137" name="Shape 137"/>
            <p:cNvPicPr preferRelativeResize="0"/>
            <p:nvPr/>
          </p:nvPicPr>
          <p:blipFill rotWithShape="1">
            <a:blip r:embed="rId3">
              <a:alphaModFix/>
            </a:blip>
            <a:srcRect b="28445" l="3037" r="67701" t="42205"/>
            <a:stretch/>
          </p:blipFill>
          <p:spPr>
            <a:xfrm>
              <a:off x="0" y="4933950"/>
              <a:ext cx="2943300" cy="184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Shape 138"/>
            <p:cNvPicPr preferRelativeResize="0"/>
            <p:nvPr/>
          </p:nvPicPr>
          <p:blipFill rotWithShape="1">
            <a:blip r:embed="rId3">
              <a:alphaModFix/>
            </a:blip>
            <a:srcRect b="31474" l="3037" r="67701" t="42202"/>
            <a:stretch/>
          </p:blipFill>
          <p:spPr>
            <a:xfrm>
              <a:off x="2943224" y="5162550"/>
              <a:ext cx="2943300" cy="16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Shape 139"/>
            <p:cNvPicPr preferRelativeResize="0"/>
            <p:nvPr/>
          </p:nvPicPr>
          <p:blipFill rotWithShape="1">
            <a:blip r:embed="rId3">
              <a:alphaModFix/>
            </a:blip>
            <a:srcRect b="28445" l="3037" r="82283" t="42205"/>
            <a:stretch/>
          </p:blipFill>
          <p:spPr>
            <a:xfrm>
              <a:off x="5886448" y="5010150"/>
              <a:ext cx="1476300" cy="184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140"/>
            <p:cNvPicPr preferRelativeResize="0"/>
            <p:nvPr/>
          </p:nvPicPr>
          <p:blipFill rotWithShape="1">
            <a:blip r:embed="rId3">
              <a:alphaModFix/>
            </a:blip>
            <a:srcRect b="28445" l="3037" r="67701" t="42205"/>
            <a:stretch/>
          </p:blipFill>
          <p:spPr>
            <a:xfrm flipH="1">
              <a:off x="7360367" y="5010150"/>
              <a:ext cx="2943300" cy="184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Shape 141"/>
            <p:cNvPicPr preferRelativeResize="0"/>
            <p:nvPr/>
          </p:nvPicPr>
          <p:blipFill rotWithShape="1">
            <a:blip r:embed="rId3">
              <a:alphaModFix/>
            </a:blip>
            <a:srcRect b="28445" l="13501" r="67701" t="42205"/>
            <a:stretch/>
          </p:blipFill>
          <p:spPr>
            <a:xfrm flipH="1">
              <a:off x="10301399" y="5010150"/>
              <a:ext cx="1890600" cy="1847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Shape 142"/>
          <p:cNvGrpSpPr/>
          <p:nvPr/>
        </p:nvGrpSpPr>
        <p:grpSpPr>
          <a:xfrm>
            <a:off x="3964653" y="1369893"/>
            <a:ext cx="1337055" cy="1119222"/>
            <a:chOff x="5265328" y="2017641"/>
            <a:chExt cx="1742999" cy="145903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65328" y="2584472"/>
              <a:ext cx="1742999" cy="892199"/>
              <a:chOff x="6655185" y="3454421"/>
              <a:chExt cx="1742999" cy="892199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6655185" y="3454421"/>
                <a:ext cx="1742999" cy="8921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6788931" y="3584153"/>
                <a:ext cx="1475699" cy="632698"/>
              </a:xfrm>
              <a:prstGeom prst="rect">
                <a:avLst/>
              </a:prstGeom>
              <a:solidFill>
                <a:srgbClr val="FFD600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Shape 146"/>
            <p:cNvGrpSpPr/>
            <p:nvPr/>
          </p:nvGrpSpPr>
          <p:grpSpPr>
            <a:xfrm>
              <a:off x="6136865" y="2017641"/>
              <a:ext cx="758700" cy="1113923"/>
              <a:chOff x="7406864" y="2100191"/>
              <a:chExt cx="758700" cy="1113923"/>
            </a:xfrm>
          </p:grpSpPr>
          <p:grpSp>
            <p:nvGrpSpPr>
              <p:cNvPr id="147" name="Shape 147"/>
              <p:cNvGrpSpPr/>
              <p:nvPr/>
            </p:nvGrpSpPr>
            <p:grpSpPr>
              <a:xfrm>
                <a:off x="7406864" y="2100191"/>
                <a:ext cx="758700" cy="1113923"/>
                <a:chOff x="6143214" y="2016124"/>
                <a:chExt cx="758700" cy="1113923"/>
              </a:xfrm>
            </p:grpSpPr>
            <p:sp>
              <p:nvSpPr>
                <p:cNvPr id="148" name="Shape 148"/>
                <p:cNvSpPr/>
                <p:nvPr/>
              </p:nvSpPr>
              <p:spPr>
                <a:xfrm>
                  <a:off x="6143214" y="2016124"/>
                  <a:ext cx="758700" cy="758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 flipH="1" rot="10800000">
                  <a:off x="6210603" y="2582847"/>
                  <a:ext cx="631500" cy="5472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0" name="Shape 150"/>
              <p:cNvSpPr/>
              <p:nvPr/>
            </p:nvSpPr>
            <p:spPr>
              <a:xfrm>
                <a:off x="7647370" y="2340696"/>
                <a:ext cx="277800" cy="277800"/>
              </a:xfrm>
              <a:prstGeom prst="ellipse">
                <a:avLst/>
              </a:prstGeom>
              <a:solidFill>
                <a:srgbClr val="FBD31E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1" name="Shape 151"/>
          <p:cNvCxnSpPr/>
          <p:nvPr/>
        </p:nvCxnSpPr>
        <p:spPr>
          <a:xfrm>
            <a:off x="434339" y="350519"/>
            <a:ext cx="17981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434339" y="2362200"/>
            <a:ext cx="17981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3" name="Shape 153"/>
          <p:cNvSpPr txBox="1"/>
          <p:nvPr/>
        </p:nvSpPr>
        <p:spPr>
          <a:xfrm>
            <a:off x="381000" y="426720"/>
            <a:ext cx="35691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k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k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of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150018"/>
            <a:ext cx="4563000" cy="4993481"/>
          </a:xfrm>
          <a:prstGeom prst="rect">
            <a:avLst/>
          </a:prstGeom>
          <a:solidFill>
            <a:srgbClr val="EADBC6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563000" y="150017"/>
            <a:ext cx="4580999" cy="4993481"/>
          </a:xfrm>
          <a:prstGeom prst="rect">
            <a:avLst/>
          </a:prstGeom>
          <a:solidFill>
            <a:srgbClr val="8A947C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문제1</a:t>
            </a:r>
          </a:p>
        </p:txBody>
      </p:sp>
      <p:sp>
        <p:nvSpPr>
          <p:cNvPr id="161" name="Shape 161"/>
          <p:cNvSpPr/>
          <p:nvPr/>
        </p:nvSpPr>
        <p:spPr>
          <a:xfrm>
            <a:off x="0" y="2534749"/>
            <a:ext cx="9144000" cy="2640146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 flipH="1" rot="10800000">
            <a:off x="4563000" y="2534748"/>
            <a:ext cx="375576" cy="375576"/>
          </a:xfrm>
          <a:prstGeom prst="rtTriangle">
            <a:avLst/>
          </a:prstGeom>
          <a:solidFill>
            <a:srgbClr val="8A947C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 rot="10800000">
            <a:off x="4187421" y="2534748"/>
            <a:ext cx="375576" cy="375576"/>
          </a:xfrm>
          <a:prstGeom prst="rtTriangle">
            <a:avLst/>
          </a:prstGeom>
          <a:solidFill>
            <a:srgbClr val="EADBC6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flipH="1" rot="10800000">
            <a:off x="4559412" y="140884"/>
            <a:ext cx="890740" cy="890740"/>
          </a:xfrm>
          <a:prstGeom prst="rtTriangle">
            <a:avLst/>
          </a:prstGeom>
          <a:solidFill>
            <a:srgbClr val="444444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rot="10800000">
            <a:off x="3680009" y="147303"/>
            <a:ext cx="890740" cy="890740"/>
          </a:xfrm>
          <a:prstGeom prst="rtTriangle">
            <a:avLst/>
          </a:prstGeom>
          <a:solidFill>
            <a:srgbClr val="444444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Shape 166"/>
          <p:cNvCxnSpPr/>
          <p:nvPr/>
        </p:nvCxnSpPr>
        <p:spPr>
          <a:xfrm flipH="1" rot="10800000">
            <a:off x="4559412" y="145256"/>
            <a:ext cx="3061" cy="89665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3604022" y="150018"/>
            <a:ext cx="1853801" cy="357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68" name="Shape 168"/>
          <p:cNvGrpSpPr/>
          <p:nvPr/>
        </p:nvGrpSpPr>
        <p:grpSpPr>
          <a:xfrm>
            <a:off x="1142975" y="2928940"/>
            <a:ext cx="6500858" cy="1714512"/>
            <a:chOff x="1142975" y="2928940"/>
            <a:chExt cx="6500858" cy="1714512"/>
          </a:xfrm>
        </p:grpSpPr>
        <p:sp>
          <p:nvSpPr>
            <p:cNvPr id="169" name="Shape 169"/>
            <p:cNvSpPr txBox="1"/>
            <p:nvPr/>
          </p:nvSpPr>
          <p:spPr>
            <a:xfrm>
              <a:off x="3000364" y="2928940"/>
              <a:ext cx="3109917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F37"/>
                </a:buClr>
                <a:buSzPct val="25000"/>
                <a:buFont typeface="Arial"/>
                <a:buNone/>
              </a:pPr>
              <a:r>
                <a:rPr b="0" baseline="0" i="0" lang="ko" sz="2400" u="none" cap="none" strike="noStrike">
                  <a:solidFill>
                    <a:srgbClr val="FFCF37"/>
                  </a:solidFill>
                  <a:latin typeface="Arial"/>
                  <a:ea typeface="Arial"/>
                  <a:cs typeface="Arial"/>
                  <a:sym typeface="Arial"/>
                </a:rPr>
                <a:t>Research Question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2714611" y="3857633"/>
              <a:ext cx="49292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F37"/>
                </a:buClr>
                <a:buSzPct val="25000"/>
                <a:buFont typeface="Arial"/>
                <a:buNone/>
              </a:pPr>
              <a:r>
                <a:rPr b="0" baseline="0" i="0" lang="ko" sz="1800" u="none" cap="none" strike="noStrike">
                  <a:solidFill>
                    <a:srgbClr val="FFCF37"/>
                  </a:solidFill>
                  <a:latin typeface="Arial"/>
                  <a:ea typeface="Arial"/>
                  <a:cs typeface="Arial"/>
                  <a:sym typeface="Arial"/>
                </a:rPr>
                <a:t>Which factors affect house energy efficiency? </a:t>
              </a:r>
            </a:p>
          </p:txBody>
        </p:sp>
        <p:pic>
          <p:nvPicPr>
            <p:cNvPr id="171" name="Shape 171"/>
            <p:cNvPicPr preferRelativeResize="0"/>
            <p:nvPr/>
          </p:nvPicPr>
          <p:blipFill rotWithShape="1">
            <a:blip r:embed="rId3">
              <a:alphaModFix/>
            </a:blip>
            <a:srcRect b="14174" l="0" r="0" t="0"/>
            <a:stretch/>
          </p:blipFill>
          <p:spPr>
            <a:xfrm>
              <a:off x="1142975" y="3071816"/>
              <a:ext cx="1831207" cy="1571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Shape 172"/>
          <p:cNvGrpSpPr/>
          <p:nvPr/>
        </p:nvGrpSpPr>
        <p:grpSpPr>
          <a:xfrm>
            <a:off x="428595" y="428610"/>
            <a:ext cx="3571899" cy="2019630"/>
            <a:chOff x="428595" y="428610"/>
            <a:chExt cx="3571899" cy="2019630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57290" y="428610"/>
              <a:ext cx="2000263" cy="1785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 b="16605" l="0" r="0" t="0"/>
            <a:stretch/>
          </p:blipFill>
          <p:spPr>
            <a:xfrm>
              <a:off x="2571735" y="1000113"/>
              <a:ext cx="1428759" cy="1191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Shape 175"/>
            <p:cNvPicPr preferRelativeResize="0"/>
            <p:nvPr/>
          </p:nvPicPr>
          <p:blipFill rotWithShape="1">
            <a:blip r:embed="rId6">
              <a:alphaModFix/>
            </a:blip>
            <a:srcRect b="14580" l="0" r="0" t="0"/>
            <a:stretch/>
          </p:blipFill>
          <p:spPr>
            <a:xfrm>
              <a:off x="428595" y="1071551"/>
              <a:ext cx="1611634" cy="13766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Shape 176"/>
          <p:cNvGrpSpPr/>
          <p:nvPr/>
        </p:nvGrpSpPr>
        <p:grpSpPr>
          <a:xfrm>
            <a:off x="4857751" y="428610"/>
            <a:ext cx="4132261" cy="1873745"/>
            <a:chOff x="4857751" y="428610"/>
            <a:chExt cx="4132261" cy="1873745"/>
          </a:xfrm>
        </p:grpSpPr>
        <p:pic>
          <p:nvPicPr>
            <p:cNvPr id="177" name="Shape 177"/>
            <p:cNvPicPr preferRelativeResize="0"/>
            <p:nvPr/>
          </p:nvPicPr>
          <p:blipFill rotWithShape="1">
            <a:blip r:embed="rId7">
              <a:alphaModFix/>
            </a:blip>
            <a:srcRect b="20655" l="0" r="0" t="0"/>
            <a:stretch/>
          </p:blipFill>
          <p:spPr>
            <a:xfrm>
              <a:off x="6786578" y="428610"/>
              <a:ext cx="2203435" cy="1748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Shape 178"/>
            <p:cNvPicPr preferRelativeResize="0"/>
            <p:nvPr/>
          </p:nvPicPr>
          <p:blipFill rotWithShape="1">
            <a:blip r:embed="rId8">
              <a:alphaModFix/>
            </a:blip>
            <a:srcRect b="15390" l="0" r="0" t="0"/>
            <a:stretch/>
          </p:blipFill>
          <p:spPr>
            <a:xfrm>
              <a:off x="4857751" y="428610"/>
              <a:ext cx="2214559" cy="18737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Shape 179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285719" y="214295"/>
            <a:ext cx="525365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Thermal Load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57158" y="1000113"/>
            <a:ext cx="8143931" cy="12858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0" baseline="0" i="0" lang="ko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ko" sz="3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baseline="0" i="0" lang="ko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the amount of energy needed to be added or removed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0" baseline="0" i="0" lang="ko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from a space to keep occupants comfortable 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305" y="2571750"/>
            <a:ext cx="1714511" cy="135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18224" l="0" r="0" t="0"/>
          <a:stretch/>
        </p:blipFill>
        <p:spPr>
          <a:xfrm>
            <a:off x="4786314" y="3571864"/>
            <a:ext cx="1921873" cy="15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 b="12959" l="0" r="0" t="0"/>
          <a:stretch/>
        </p:blipFill>
        <p:spPr>
          <a:xfrm>
            <a:off x="5072066" y="2214559"/>
            <a:ext cx="1357322" cy="118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 b="18224" l="0" r="0" t="0"/>
          <a:stretch/>
        </p:blipFill>
        <p:spPr>
          <a:xfrm>
            <a:off x="2285983" y="2000246"/>
            <a:ext cx="1659804" cy="135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7">
            <a:alphaModFix/>
          </a:blip>
          <a:srcRect b="15795" l="0" r="0" t="0"/>
          <a:stretch/>
        </p:blipFill>
        <p:spPr>
          <a:xfrm>
            <a:off x="2285983" y="3517941"/>
            <a:ext cx="1930458" cy="162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5857883" y="3786196"/>
            <a:ext cx="171451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28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floor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071669" y="3857633"/>
            <a:ext cx="178594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28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wall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072198" y="2714625"/>
            <a:ext cx="164307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28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071669" y="2428874"/>
            <a:ext cx="1285883" cy="6429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28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roof</a:t>
            </a:r>
          </a:p>
        </p:txBody>
      </p:sp>
      <p:sp>
        <p:nvSpPr>
          <p:cNvPr id="197" name="Shape 197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285719" y="214295"/>
            <a:ext cx="525365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Data Used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000364" y="285734"/>
            <a:ext cx="4143403" cy="6429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0" baseline="0" i="0" lang="ko" sz="3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baseline="0" i="0" lang="ko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house structure dataset 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571472" y="1142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{D1B4E80A-CC53-40C4-A2B4-E852223F6865}</a:tableStyleId>
              </a:tblPr>
              <a:tblGrid>
                <a:gridCol w="1217700"/>
                <a:gridCol w="925450"/>
                <a:gridCol w="2357450"/>
                <a:gridCol w="1857400"/>
              </a:tblGrid>
              <a:tr h="298000"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4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Explanatory</a:t>
                      </a: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4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4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X1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Relative Compactness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1430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 types of value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X2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Surface Area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1430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 types of value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X3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Wall Area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1430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types of value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X4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Roof Area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1430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types of value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X5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Overall Height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1430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types of value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X6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Orientation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6350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types of value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X7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Glazing area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types of value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X8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Glazing area distribution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types of value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21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4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Response</a:t>
                      </a: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4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4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Y1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Heating Load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100" u="none" cap="none" strike="noStrike">
                        <a:solidFill>
                          <a:srgbClr val="FFCF3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F37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ko" sz="1100" u="none" cap="none" strike="noStrike">
                          <a:solidFill>
                            <a:srgbClr val="FFCF3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Y2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ko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Cooling Load</a:t>
                      </a: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F3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100" u="none" cap="none" strike="noStrike">
                        <a:solidFill>
                          <a:srgbClr val="FFCF3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875" marB="15875" marR="57375" marL="57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6" name="Shape 20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480" y="4286262"/>
            <a:ext cx="714379" cy="71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2071669" y="4429137"/>
            <a:ext cx="4357718" cy="571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24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768 observations</a:t>
            </a:r>
          </a:p>
        </p:txBody>
      </p:sp>
      <p:cxnSp>
        <p:nvCxnSpPr>
          <p:cNvPr id="209" name="Shape 209"/>
          <p:cNvCxnSpPr/>
          <p:nvPr/>
        </p:nvCxnSpPr>
        <p:spPr>
          <a:xfrm flipH="1" rot="10800000">
            <a:off x="6858015" y="2500164"/>
            <a:ext cx="571500" cy="285899"/>
          </a:xfrm>
          <a:prstGeom prst="bentConnector3">
            <a:avLst>
              <a:gd fmla="val 50000" name="adj1"/>
            </a:avLst>
          </a:prstGeom>
          <a:noFill/>
          <a:ln cap="flat" cmpd="sng" w="31750">
            <a:solidFill>
              <a:srgbClr val="BFBFBF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10" name="Shape 210"/>
          <p:cNvSpPr txBox="1"/>
          <p:nvPr/>
        </p:nvSpPr>
        <p:spPr>
          <a:xfrm>
            <a:off x="7572396" y="1857369"/>
            <a:ext cx="14287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0" baseline="0" i="0" lang="ko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   uniform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0" baseline="0" i="0" lang="ko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2   North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0" baseline="0" i="0" lang="ko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3   East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0" baseline="0" i="0" lang="ko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4   South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0" baseline="0" i="0" lang="ko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5   West</a:t>
            </a:r>
          </a:p>
        </p:txBody>
      </p:sp>
      <p:sp>
        <p:nvSpPr>
          <p:cNvPr id="211" name="Shape 211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57000"/>
            <a:ext cx="9144000" cy="50865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0" y="3776662"/>
            <a:ext cx="9143999" cy="1442924"/>
            <a:chOff x="0" y="4933950"/>
            <a:chExt cx="12191999" cy="1923899"/>
          </a:xfrm>
        </p:grpSpPr>
        <p:pic>
          <p:nvPicPr>
            <p:cNvPr id="219" name="Shape 219"/>
            <p:cNvPicPr preferRelativeResize="0"/>
            <p:nvPr/>
          </p:nvPicPr>
          <p:blipFill rotWithShape="1">
            <a:blip r:embed="rId3">
              <a:alphaModFix/>
            </a:blip>
            <a:srcRect b="28445" l="3037" r="67701" t="42205"/>
            <a:stretch/>
          </p:blipFill>
          <p:spPr>
            <a:xfrm>
              <a:off x="0" y="4933950"/>
              <a:ext cx="2943300" cy="184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Shape 220"/>
            <p:cNvPicPr preferRelativeResize="0"/>
            <p:nvPr/>
          </p:nvPicPr>
          <p:blipFill rotWithShape="1">
            <a:blip r:embed="rId3">
              <a:alphaModFix/>
            </a:blip>
            <a:srcRect b="31474" l="3037" r="67701" t="42202"/>
            <a:stretch/>
          </p:blipFill>
          <p:spPr>
            <a:xfrm>
              <a:off x="2943224" y="5162550"/>
              <a:ext cx="2943300" cy="16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3">
              <a:alphaModFix/>
            </a:blip>
            <a:srcRect b="28445" l="3037" r="82283" t="42205"/>
            <a:stretch/>
          </p:blipFill>
          <p:spPr>
            <a:xfrm>
              <a:off x="5886448" y="5010150"/>
              <a:ext cx="1476300" cy="184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 rotWithShape="1">
            <a:blip r:embed="rId3">
              <a:alphaModFix/>
            </a:blip>
            <a:srcRect b="28445" l="3037" r="67701" t="42205"/>
            <a:stretch/>
          </p:blipFill>
          <p:spPr>
            <a:xfrm flipH="1">
              <a:off x="7360367" y="5010150"/>
              <a:ext cx="2943300" cy="184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Shape 223"/>
            <p:cNvPicPr preferRelativeResize="0"/>
            <p:nvPr/>
          </p:nvPicPr>
          <p:blipFill rotWithShape="1">
            <a:blip r:embed="rId3">
              <a:alphaModFix/>
            </a:blip>
            <a:srcRect b="28445" l="13501" r="67701" t="42205"/>
            <a:stretch/>
          </p:blipFill>
          <p:spPr>
            <a:xfrm flipH="1">
              <a:off x="10301399" y="5010150"/>
              <a:ext cx="1890600" cy="1847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Shape 224"/>
          <p:cNvGrpSpPr/>
          <p:nvPr/>
        </p:nvGrpSpPr>
        <p:grpSpPr>
          <a:xfrm>
            <a:off x="3964653" y="1369893"/>
            <a:ext cx="1337055" cy="1119222"/>
            <a:chOff x="5265328" y="2017641"/>
            <a:chExt cx="1742999" cy="1459030"/>
          </a:xfrm>
        </p:grpSpPr>
        <p:grpSp>
          <p:nvGrpSpPr>
            <p:cNvPr id="225" name="Shape 225"/>
            <p:cNvGrpSpPr/>
            <p:nvPr/>
          </p:nvGrpSpPr>
          <p:grpSpPr>
            <a:xfrm>
              <a:off x="5265328" y="2584472"/>
              <a:ext cx="1742999" cy="892199"/>
              <a:chOff x="6655185" y="3454421"/>
              <a:chExt cx="1742999" cy="892199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6655185" y="3454421"/>
                <a:ext cx="1742999" cy="8921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788931" y="3584153"/>
                <a:ext cx="1475699" cy="632698"/>
              </a:xfrm>
              <a:prstGeom prst="rect">
                <a:avLst/>
              </a:prstGeom>
              <a:solidFill>
                <a:srgbClr val="FFD600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136865" y="2017641"/>
              <a:ext cx="758700" cy="1113923"/>
              <a:chOff x="7406864" y="2100191"/>
              <a:chExt cx="758700" cy="1113923"/>
            </a:xfrm>
          </p:grpSpPr>
          <p:grpSp>
            <p:nvGrpSpPr>
              <p:cNvPr id="229" name="Shape 229"/>
              <p:cNvGrpSpPr/>
              <p:nvPr/>
            </p:nvGrpSpPr>
            <p:grpSpPr>
              <a:xfrm>
                <a:off x="7406864" y="2100191"/>
                <a:ext cx="758700" cy="1113923"/>
                <a:chOff x="6143214" y="2016124"/>
                <a:chExt cx="758700" cy="1113923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6143214" y="2016124"/>
                  <a:ext cx="758700" cy="758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 flipH="1" rot="10800000">
                  <a:off x="6210603" y="2582847"/>
                  <a:ext cx="631500" cy="5472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rIns="68575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2" name="Shape 232"/>
              <p:cNvSpPr/>
              <p:nvPr/>
            </p:nvSpPr>
            <p:spPr>
              <a:xfrm>
                <a:off x="7647370" y="2340696"/>
                <a:ext cx="277800" cy="277800"/>
              </a:xfrm>
              <a:prstGeom prst="ellipse">
                <a:avLst/>
              </a:prstGeom>
              <a:solidFill>
                <a:srgbClr val="FBD31E"/>
              </a:solidFill>
              <a:ln>
                <a:noFill/>
              </a:ln>
            </p:spPr>
            <p:txBody>
              <a:bodyPr anchorCtr="0" anchor="ctr" bIns="34275" lIns="68575" rIns="68575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33" name="Shape 233"/>
          <p:cNvCxnSpPr/>
          <p:nvPr/>
        </p:nvCxnSpPr>
        <p:spPr>
          <a:xfrm>
            <a:off x="434339" y="350519"/>
            <a:ext cx="17981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434339" y="2362200"/>
            <a:ext cx="17981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5" name="Shape 235"/>
          <p:cNvSpPr txBox="1"/>
          <p:nvPr/>
        </p:nvSpPr>
        <p:spPr>
          <a:xfrm>
            <a:off x="381000" y="426720"/>
            <a:ext cx="35691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k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k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of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Shape 241"/>
          <p:cNvGraphicFramePr/>
          <p:nvPr/>
        </p:nvGraphicFramePr>
        <p:xfrm>
          <a:off x="635485" y="1794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{FB6562BF-76B7-4118-97A3-0F78573FA991}</a:tableStyleId>
              </a:tblPr>
              <a:tblGrid>
                <a:gridCol w="1133900"/>
                <a:gridCol w="1142200"/>
                <a:gridCol w="1142200"/>
                <a:gridCol w="1142200"/>
                <a:gridCol w="1142200"/>
                <a:gridCol w="1125875"/>
                <a:gridCol w="1140375"/>
              </a:tblGrid>
              <a:tr h="447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X1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X2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X3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X4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Y1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Y2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Median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0.75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673.75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318.5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183.75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18.95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22.08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Max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0.98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808.5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416.5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220.5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43.1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48.03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Min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0.62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514.5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245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110.25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6.01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10.9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Mean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0.764167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671.7083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318.5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176.6042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22.3072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24.58776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SD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0.105777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88.08612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43.62648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45.16595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10.0902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mo"/>
                        <a:buNone/>
                      </a:pPr>
                      <a:r>
                        <a:rPr baseline="0" lang="ko" sz="1800" u="none" cap="none" strike="noStrike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9.513306</a:t>
                      </a:r>
                    </a:p>
                  </a:txBody>
                  <a:tcPr marT="0" marB="0" marR="47150" marL="47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2" name="Shape 242"/>
          <p:cNvSpPr txBox="1"/>
          <p:nvPr/>
        </p:nvSpPr>
        <p:spPr>
          <a:xfrm>
            <a:off x="395536" y="1347613"/>
            <a:ext cx="33363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Table 1. descriptive statistics of dataset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85719" y="214295"/>
            <a:ext cx="525365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The feature of dataset </a:t>
            </a:r>
          </a:p>
        </p:txBody>
      </p:sp>
      <p:sp>
        <p:nvSpPr>
          <p:cNvPr id="244" name="Shape 244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539552" y="1347613"/>
            <a:ext cx="4041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Figure 1. The distribution of the core features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1806" l="0" r="1660" t="0"/>
          <a:stretch/>
        </p:blipFill>
        <p:spPr>
          <a:xfrm>
            <a:off x="715877" y="1825389"/>
            <a:ext cx="7692599" cy="2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992008" y="251359"/>
            <a:ext cx="599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100" u="none" cap="none" strike="noStrike">
              <a:solidFill>
                <a:srgbClr val="FAD4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85719" y="214295"/>
            <a:ext cx="525365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41E"/>
              </a:buClr>
              <a:buSzPct val="25000"/>
              <a:buFont typeface="Arial"/>
              <a:buNone/>
            </a:pPr>
            <a:r>
              <a:rPr b="0" baseline="0" i="0" lang="ko" sz="4100" u="none" cap="none" strike="noStrike">
                <a:solidFill>
                  <a:srgbClr val="FAD41E"/>
                </a:solidFill>
                <a:latin typeface="Arial"/>
                <a:ea typeface="Arial"/>
                <a:cs typeface="Arial"/>
                <a:sym typeface="Arial"/>
              </a:rPr>
              <a:t>Response Variables</a:t>
            </a:r>
          </a:p>
        </p:txBody>
      </p:sp>
      <p:sp>
        <p:nvSpPr>
          <p:cNvPr id="255" name="Shape 255"/>
          <p:cNvSpPr/>
          <p:nvPr/>
        </p:nvSpPr>
        <p:spPr>
          <a:xfrm>
            <a:off x="8703625" y="4642975"/>
            <a:ext cx="458999" cy="49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025" y="4566775"/>
            <a:ext cx="494399" cy="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