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780" r:id="rId2"/>
    <p:sldId id="792" r:id="rId3"/>
    <p:sldId id="793" r:id="rId4"/>
    <p:sldId id="794" r:id="rId5"/>
    <p:sldId id="786" r:id="rId6"/>
    <p:sldId id="787" r:id="rId7"/>
    <p:sldId id="788" r:id="rId8"/>
    <p:sldId id="789" r:id="rId9"/>
    <p:sldId id="790" r:id="rId10"/>
    <p:sldId id="785" r:id="rId11"/>
    <p:sldId id="791" r:id="rId12"/>
    <p:sldId id="795" r:id="rId13"/>
    <p:sldId id="796" r:id="rId14"/>
    <p:sldId id="797" r:id="rId15"/>
    <p:sldId id="798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, Ting" userId="d109823b-8fad-4626-b29c-fdc739421cfd" providerId="ADAL" clId="{30027707-989C-4140-8289-9F231CB1BFD0}"/>
    <pc:docChg chg="modSld">
      <pc:chgData name="He, Ting" userId="d109823b-8fad-4626-b29c-fdc739421cfd" providerId="ADAL" clId="{30027707-989C-4140-8289-9F231CB1BFD0}" dt="2023-10-17T19:33:15.187" v="35" actId="14100"/>
      <pc:docMkLst>
        <pc:docMk/>
      </pc:docMkLst>
      <pc:sldChg chg="modSp mod">
        <pc:chgData name="He, Ting" userId="d109823b-8fad-4626-b29c-fdc739421cfd" providerId="ADAL" clId="{30027707-989C-4140-8289-9F231CB1BFD0}" dt="2023-10-17T19:33:15.187" v="35" actId="14100"/>
        <pc:sldMkLst>
          <pc:docMk/>
          <pc:sldMk cId="3161366178" sldId="785"/>
        </pc:sldMkLst>
        <pc:spChg chg="mod">
          <ac:chgData name="He, Ting" userId="d109823b-8fad-4626-b29c-fdc739421cfd" providerId="ADAL" clId="{30027707-989C-4140-8289-9F231CB1BFD0}" dt="2023-10-17T19:33:15.187" v="35" actId="14100"/>
          <ac:spMkLst>
            <pc:docMk/>
            <pc:sldMk cId="3161366178" sldId="785"/>
            <ac:spMk id="3" creationId="{00000000-0000-0000-0000-000000000000}"/>
          </ac:spMkLst>
        </pc:spChg>
      </pc:sldChg>
    </pc:docChg>
  </pc:docChgLst>
  <pc:docChgLst>
    <pc:chgData name="He, Ting" userId="d109823b-8fad-4626-b29c-fdc739421cfd" providerId="ADAL" clId="{EE436FAD-27C9-4D5E-8119-522A188A7228}"/>
    <pc:docChg chg="undo custSel modSld sldOrd">
      <pc:chgData name="He, Ting" userId="d109823b-8fad-4626-b29c-fdc739421cfd" providerId="ADAL" clId="{EE436FAD-27C9-4D5E-8119-522A188A7228}" dt="2021-08-17T20:48:01.753" v="48"/>
      <pc:docMkLst>
        <pc:docMk/>
      </pc:docMkLst>
      <pc:sldChg chg="ord">
        <pc:chgData name="He, Ting" userId="d109823b-8fad-4626-b29c-fdc739421cfd" providerId="ADAL" clId="{EE436FAD-27C9-4D5E-8119-522A188A7228}" dt="2021-08-17T20:48:01.753" v="48"/>
        <pc:sldMkLst>
          <pc:docMk/>
          <pc:sldMk cId="1759874032" sldId="790"/>
        </pc:sldMkLst>
      </pc:sldChg>
      <pc:sldChg chg="modSp mod">
        <pc:chgData name="He, Ting" userId="d109823b-8fad-4626-b29c-fdc739421cfd" providerId="ADAL" clId="{EE436FAD-27C9-4D5E-8119-522A188A7228}" dt="2021-08-17T20:10:13.474" v="11" actId="6549"/>
        <pc:sldMkLst>
          <pc:docMk/>
          <pc:sldMk cId="2168891308" sldId="792"/>
        </pc:sldMkLst>
        <pc:spChg chg="mod">
          <ac:chgData name="He, Ting" userId="d109823b-8fad-4626-b29c-fdc739421cfd" providerId="ADAL" clId="{EE436FAD-27C9-4D5E-8119-522A188A7228}" dt="2021-08-17T20:10:13.474" v="11" actId="6549"/>
          <ac:spMkLst>
            <pc:docMk/>
            <pc:sldMk cId="2168891308" sldId="792"/>
            <ac:spMk id="4" creationId="{00000000-0000-0000-0000-000000000000}"/>
          </ac:spMkLst>
        </pc:spChg>
      </pc:sldChg>
      <pc:sldChg chg="modSp mod">
        <pc:chgData name="He, Ting" userId="d109823b-8fad-4626-b29c-fdc739421cfd" providerId="ADAL" clId="{EE436FAD-27C9-4D5E-8119-522A188A7228}" dt="2021-08-17T20:10:32.030" v="30" actId="20577"/>
        <pc:sldMkLst>
          <pc:docMk/>
          <pc:sldMk cId="1952896813" sldId="793"/>
        </pc:sldMkLst>
        <pc:spChg chg="mod">
          <ac:chgData name="He, Ting" userId="d109823b-8fad-4626-b29c-fdc739421cfd" providerId="ADAL" clId="{EE436FAD-27C9-4D5E-8119-522A188A7228}" dt="2021-08-17T20:10:32.030" v="30" actId="20577"/>
          <ac:spMkLst>
            <pc:docMk/>
            <pc:sldMk cId="1952896813" sldId="793"/>
            <ac:spMk id="4" creationId="{00000000-0000-0000-0000-000000000000}"/>
          </ac:spMkLst>
        </pc:spChg>
      </pc:sldChg>
      <pc:sldChg chg="modSp mod">
        <pc:chgData name="He, Ting" userId="d109823b-8fad-4626-b29c-fdc739421cfd" providerId="ADAL" clId="{EE436FAD-27C9-4D5E-8119-522A188A7228}" dt="2021-08-17T20:13:42.573" v="46" actId="20577"/>
        <pc:sldMkLst>
          <pc:docMk/>
          <pc:sldMk cId="201899726" sldId="794"/>
        </pc:sldMkLst>
        <pc:spChg chg="mod">
          <ac:chgData name="He, Ting" userId="d109823b-8fad-4626-b29c-fdc739421cfd" providerId="ADAL" clId="{EE436FAD-27C9-4D5E-8119-522A188A7228}" dt="2021-08-17T20:13:42.573" v="46" actId="20577"/>
          <ac:spMkLst>
            <pc:docMk/>
            <pc:sldMk cId="201899726" sldId="794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CA414A-E67F-5742-9A1E-4F66C53AEA82}" type="slidenum">
              <a:rPr lang="en-US" smtClean="0">
                <a:latin typeface="Times New Roman" charset="0"/>
              </a:rPr>
              <a:pPr>
                <a:defRPr/>
              </a:pPr>
              <a:t>1</a:t>
            </a:fld>
            <a:endParaRPr lang="en-US" dirty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94CE9D3-78A7-3649-814C-94A8540821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3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Final Review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u="sng" dirty="0">
                <a:solidFill>
                  <a:srgbClr val="C00000"/>
                </a:solidFill>
                <a:latin typeface="Gill Sans MT" charset="0"/>
                <a:cs typeface="+mn-cs"/>
              </a:rPr>
              <a:t>Chapters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Chap 1 Introduction 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Chap 2 Application layer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Chap 3 Transport layer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Chap 4 Network data plane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Chap 5 Network control plane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Chap 6 Link layer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Chap “7” Physical layer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latin typeface="Gill Sans MT" charset="0"/>
              <a:cs typeface="+mn-cs"/>
            </a:endParaRP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>
                <a:solidFill>
                  <a:srgbClr val="000099"/>
                </a:solidFill>
                <a:ea typeface="+mn-ea"/>
                <a:cs typeface="+mn-cs"/>
              </a:rPr>
              <a:t>Topics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Concepts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Protocols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Underlying mechanism &amp; performance analysis</a:t>
            </a:r>
            <a:endParaRPr lang="en-US" sz="2400" dirty="0">
              <a:ea typeface="+mn-ea"/>
              <a:cs typeface="+mn-cs"/>
            </a:endParaRPr>
          </a:p>
          <a:p>
            <a:pPr marL="0" indent="0">
              <a:buNone/>
              <a:defRPr/>
            </a:pPr>
            <a:endParaRPr lang="en-US" sz="2400" dirty="0">
              <a:ea typeface="+mn-ea"/>
              <a:cs typeface="+mn-cs"/>
            </a:endParaRPr>
          </a:p>
        </p:txBody>
      </p:sp>
      <p:pic>
        <p:nvPicPr>
          <p:cNvPr id="19462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7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399" y="1371600"/>
            <a:ext cx="8189182" cy="4876800"/>
          </a:xfrm>
        </p:spPr>
        <p:txBody>
          <a:bodyPr/>
          <a:lstStyle/>
          <a:p>
            <a:r>
              <a:rPr lang="en-US" sz="2400" dirty="0"/>
              <a:t>Scope: Chap1-6+“7” </a:t>
            </a:r>
          </a:p>
          <a:p>
            <a:r>
              <a:rPr lang="en-US" sz="2400" dirty="0"/>
              <a:t>Two portions of grade</a:t>
            </a:r>
          </a:p>
          <a:p>
            <a:pPr lvl="1"/>
            <a:r>
              <a:rPr lang="en-US" sz="2000" dirty="0"/>
              <a:t>required portion: 35 </a:t>
            </a:r>
            <a:r>
              <a:rPr lang="en-US" sz="2000" dirty="0" err="1"/>
              <a:t>pt</a:t>
            </a:r>
            <a:r>
              <a:rPr lang="en-US" sz="2000" dirty="0"/>
              <a:t> (35% of final grade)</a:t>
            </a:r>
          </a:p>
          <a:p>
            <a:pPr lvl="1"/>
            <a:r>
              <a:rPr lang="en-US" sz="2000" dirty="0"/>
              <a:t>bonus portion: 5 </a:t>
            </a:r>
            <a:r>
              <a:rPr lang="en-US" sz="2000" dirty="0" err="1"/>
              <a:t>pt</a:t>
            </a:r>
            <a:r>
              <a:rPr lang="en-US" sz="2000" dirty="0"/>
              <a:t> (5% of final grade)</a:t>
            </a:r>
          </a:p>
          <a:p>
            <a:r>
              <a:rPr lang="en-US" sz="2400" dirty="0"/>
              <a:t>Two types of questions</a:t>
            </a:r>
          </a:p>
          <a:p>
            <a:pPr lvl="1"/>
            <a:r>
              <a:rPr lang="en-US" sz="2000" dirty="0"/>
              <a:t>Selection (multi-answer)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concepts [10 </a:t>
            </a:r>
            <a:r>
              <a:rPr lang="en-US" sz="2000" dirty="0" err="1"/>
              <a:t>pt</a:t>
            </a:r>
            <a:r>
              <a:rPr lang="en-US" sz="2000" dirty="0"/>
              <a:t>]</a:t>
            </a:r>
          </a:p>
          <a:p>
            <a:pPr lvl="1"/>
            <a:r>
              <a:rPr lang="en-US" sz="2000" dirty="0"/>
              <a:t>Calculation/analysis </a:t>
            </a:r>
            <a:r>
              <a:rPr lang="en-US" sz="2000" dirty="0">
                <a:sym typeface="Wingdings" panose="05000000000000000000" pitchFamily="2" charset="2"/>
              </a:rPr>
              <a:t> application of concept [30 </a:t>
            </a:r>
            <a:r>
              <a:rPr lang="en-US" sz="2000" dirty="0" err="1">
                <a:sym typeface="Wingdings" panose="05000000000000000000" pitchFamily="2" charset="2"/>
              </a:rPr>
              <a:t>pt</a:t>
            </a:r>
            <a:r>
              <a:rPr lang="en-US" sz="2000" dirty="0">
                <a:sym typeface="Wingdings" panose="05000000000000000000" pitchFamily="2" charset="2"/>
              </a:rPr>
              <a:t>]</a:t>
            </a:r>
          </a:p>
          <a:p>
            <a:r>
              <a:rPr lang="en-US" sz="2400" dirty="0">
                <a:sym typeface="Wingdings" panose="05000000000000000000" pitchFamily="2" charset="2"/>
              </a:rPr>
              <a:t>Duration: 110 min</a:t>
            </a:r>
          </a:p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Location: Section 1—, Section 2—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Closed-book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Calculators allowed, </a:t>
            </a:r>
            <a:r>
              <a:rPr lang="en-US" sz="2000" b="1" dirty="0">
                <a:sym typeface="Wingdings" panose="05000000000000000000" pitchFamily="2" charset="2"/>
              </a:rPr>
              <a:t>instructor-provided formula sheet allowed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No other assistance allowed (e.g., textbook, slides, notes, homework solutions)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Each student must work independently.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No leakage of exam problems allowed. </a:t>
            </a:r>
          </a:p>
          <a:p>
            <a:endParaRPr lang="en-US" sz="24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6-</a:t>
            </a:r>
            <a:fld id="{294CE9D3-78A7-3649-814C-94A85408214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6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EFC9773-7379-5049-A6C9-0C8EEEC5C54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5530" y="2399386"/>
            <a:ext cx="6590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Retired slides</a:t>
            </a:r>
          </a:p>
        </p:txBody>
      </p:sp>
    </p:spTree>
    <p:extLst>
      <p:ext uri="{BB962C8B-B14F-4D97-AF65-F5344CB8AC3E}">
        <p14:creationId xmlns:p14="http://schemas.microsoft.com/office/powerpoint/2010/main" val="29997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 1: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681" y="1600200"/>
            <a:ext cx="4293139" cy="4648200"/>
          </a:xfrm>
        </p:spPr>
        <p:txBody>
          <a:bodyPr/>
          <a:lstStyle/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Internet, protocol</a:t>
            </a:r>
          </a:p>
          <a:p>
            <a:pPr lvl="1"/>
            <a:r>
              <a:rPr lang="en-US" dirty="0"/>
              <a:t>Edge: access networks (DSL, Cable, Ethernet, wireless)</a:t>
            </a:r>
          </a:p>
          <a:p>
            <a:pPr lvl="1"/>
            <a:r>
              <a:rPr lang="en-US" dirty="0"/>
              <a:t>Core: 2 + 2 + 3</a:t>
            </a:r>
          </a:p>
          <a:p>
            <a:pPr lvl="2"/>
            <a:r>
              <a:rPr lang="en-US" dirty="0"/>
              <a:t>2 networking paradigms (packet/circuit switching) </a:t>
            </a:r>
          </a:p>
          <a:p>
            <a:pPr lvl="2"/>
            <a:r>
              <a:rPr lang="en-US" dirty="0"/>
              <a:t>2 key network core functions (routing, forwarding)</a:t>
            </a:r>
          </a:p>
          <a:p>
            <a:pPr lvl="2"/>
            <a:r>
              <a:rPr lang="en-US" dirty="0"/>
              <a:t>3-tiered structure of Internet core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799" y="1600200"/>
            <a:ext cx="3941323" cy="4648200"/>
          </a:xfrm>
        </p:spPr>
        <p:txBody>
          <a:bodyPr/>
          <a:lstStyle/>
          <a:p>
            <a:r>
              <a:rPr lang="en-US" dirty="0"/>
              <a:t>Protocols</a:t>
            </a:r>
          </a:p>
          <a:p>
            <a:pPr lvl="1"/>
            <a:r>
              <a:rPr lang="en-US" dirty="0"/>
              <a:t>Protocol stack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#supported users </a:t>
            </a:r>
            <a:r>
              <a:rPr lang="en-US" dirty="0"/>
              <a:t>using circuit switching vs. packet switching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Delay calculation </a:t>
            </a:r>
            <a:r>
              <a:rPr lang="en-US" dirty="0"/>
              <a:t>(4 types of delays, P packets over N-hop path)</a:t>
            </a:r>
          </a:p>
          <a:p>
            <a:pPr lvl="1"/>
            <a:r>
              <a:rPr lang="en-US" dirty="0"/>
              <a:t>Throughput (bottleneck link capacity)</a:t>
            </a:r>
          </a:p>
          <a:p>
            <a:pPr lvl="1"/>
            <a:r>
              <a:rPr lang="en-US" dirty="0"/>
              <a:t>Loss (causes of loss)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53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 2: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889" y="1604744"/>
            <a:ext cx="4431945" cy="4648200"/>
          </a:xfrm>
        </p:spPr>
        <p:txBody>
          <a:bodyPr/>
          <a:lstStyle/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Application architectures (CS, P2P)</a:t>
            </a:r>
          </a:p>
          <a:p>
            <a:pPr lvl="1"/>
            <a:r>
              <a:rPr lang="en-US" dirty="0"/>
              <a:t>Client/server process, sockets (TCP/UDP)</a:t>
            </a:r>
          </a:p>
          <a:p>
            <a:pPr lvl="1"/>
            <a:r>
              <a:rPr lang="en-US" dirty="0"/>
              <a:t>Transport services (lossless? secure? delay? throughput?)</a:t>
            </a:r>
          </a:p>
          <a:p>
            <a:r>
              <a:rPr lang="en-US" dirty="0"/>
              <a:t>Protocols</a:t>
            </a:r>
          </a:p>
          <a:p>
            <a:pPr lvl="1"/>
            <a:r>
              <a:rPr lang="en-US" dirty="0"/>
              <a:t>HTTP: transport layer, persistent vs. non-persistent</a:t>
            </a:r>
          </a:p>
          <a:p>
            <a:pPr lvl="1"/>
            <a:r>
              <a:rPr lang="en-US" dirty="0"/>
              <a:t>Email: transport layer, SMTP, POP/IMAP, HTTP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6978"/>
            <a:ext cx="3810000" cy="4648200"/>
          </a:xfrm>
        </p:spPr>
        <p:txBody>
          <a:bodyPr/>
          <a:lstStyle/>
          <a:p>
            <a:pPr lvl="1"/>
            <a:r>
              <a:rPr lang="en-US" dirty="0"/>
              <a:t>DNS: transport layer, 3+1 types of DNS servers, two ways to query DNS (iterative, recursive)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Webpage downloading time</a:t>
            </a:r>
            <a:r>
              <a:rPr lang="en-US" dirty="0"/>
              <a:t>: type of HTTP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Object downloading time</a:t>
            </a:r>
            <a:r>
              <a:rPr lang="en-US" dirty="0"/>
              <a:t>: Internet/access/LAN delay, caching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File distribution time </a:t>
            </a:r>
            <a:r>
              <a:rPr lang="en-US" dirty="0"/>
              <a:t>(CS, P2P)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CE9D3-78A7-3649-814C-94A85408214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7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 3: 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399" y="1600200"/>
            <a:ext cx="3889443" cy="4648200"/>
          </a:xfrm>
        </p:spPr>
        <p:txBody>
          <a:bodyPr/>
          <a:lstStyle/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TCP vs. UDP</a:t>
            </a:r>
          </a:p>
          <a:p>
            <a:pPr lvl="1"/>
            <a:r>
              <a:rPr lang="en-US" dirty="0"/>
              <a:t>Identifier of UDP/TCP socket</a:t>
            </a:r>
          </a:p>
          <a:p>
            <a:r>
              <a:rPr lang="en-US" dirty="0"/>
              <a:t>Protocols</a:t>
            </a:r>
          </a:p>
          <a:p>
            <a:pPr lvl="1"/>
            <a:r>
              <a:rPr lang="en-US" dirty="0"/>
              <a:t>UDP: “segment format”</a:t>
            </a:r>
          </a:p>
          <a:p>
            <a:pPr lvl="1"/>
            <a:r>
              <a:rPr lang="en-US" dirty="0"/>
              <a:t>TCP: “segment format”, differences from go-back-N/selective-repeat, flow control,  congestion control (3 phases, </a:t>
            </a:r>
            <a:r>
              <a:rPr lang="en-US" dirty="0" err="1"/>
              <a:t>cwnd</a:t>
            </a:r>
            <a:r>
              <a:rPr lang="en-US" dirty="0"/>
              <a:t> updates, MSS)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083996" cy="4648200"/>
          </a:xfrm>
        </p:spPr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(Internet) </a:t>
            </a:r>
            <a:r>
              <a:rPr lang="en-US" dirty="0">
                <a:solidFill>
                  <a:srgbClr val="C00000"/>
                </a:solidFill>
              </a:rPr>
              <a:t>checksum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rdt</a:t>
            </a:r>
            <a:r>
              <a:rPr lang="en-US" dirty="0">
                <a:solidFill>
                  <a:srgbClr val="C00000"/>
                </a:solidFill>
              </a:rPr>
              <a:t> design</a:t>
            </a:r>
            <a:r>
              <a:rPr lang="en-US" dirty="0"/>
              <a:t>: sender-side events, receiver-side events, stop-and-wait vs. pipelined (go-back-N, selective repeat), min #distinct sequence numbers</a:t>
            </a:r>
          </a:p>
          <a:p>
            <a:pPr lvl="1"/>
            <a:r>
              <a:rPr lang="en-US" dirty="0"/>
              <a:t>TCP timeout value: </a:t>
            </a:r>
            <a:r>
              <a:rPr lang="en-US" dirty="0" err="1">
                <a:solidFill>
                  <a:srgbClr val="C00000"/>
                </a:solidFill>
              </a:rPr>
              <a:t>EstimatedRTT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DevRTT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TCP throughput</a:t>
            </a:r>
            <a:r>
              <a:rPr lang="en-US" dirty="0"/>
              <a:t>: per-window rate, long-term rate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8603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399" y="1371600"/>
            <a:ext cx="8086970" cy="4876800"/>
          </a:xfrm>
        </p:spPr>
        <p:txBody>
          <a:bodyPr/>
          <a:lstStyle/>
          <a:p>
            <a:r>
              <a:rPr lang="en-US" sz="2400" dirty="0"/>
              <a:t>Scope: Chap1-6+“7” </a:t>
            </a:r>
          </a:p>
          <a:p>
            <a:r>
              <a:rPr lang="en-US" sz="2400" dirty="0"/>
              <a:t>3 types of problems </a:t>
            </a:r>
          </a:p>
          <a:p>
            <a:pPr lvl="1"/>
            <a:r>
              <a:rPr lang="en-US" sz="2000" dirty="0"/>
              <a:t>required portion: 35 </a:t>
            </a:r>
            <a:r>
              <a:rPr lang="en-US" sz="2000" dirty="0" err="1"/>
              <a:t>pt</a:t>
            </a:r>
            <a:r>
              <a:rPr lang="en-US" sz="2000" dirty="0"/>
              <a:t> (35% of final grade)</a:t>
            </a:r>
          </a:p>
          <a:p>
            <a:pPr lvl="1"/>
            <a:r>
              <a:rPr lang="en-US" sz="2000" dirty="0"/>
              <a:t>bonus portion: 4 </a:t>
            </a:r>
            <a:r>
              <a:rPr lang="en-US" sz="2000" dirty="0" err="1"/>
              <a:t>pt</a:t>
            </a:r>
            <a:r>
              <a:rPr lang="en-US" sz="2000" dirty="0"/>
              <a:t> (4% of final grade)</a:t>
            </a:r>
          </a:p>
          <a:p>
            <a:r>
              <a:rPr lang="en-US" sz="2400" dirty="0"/>
              <a:t>Two types of questions</a:t>
            </a:r>
          </a:p>
          <a:p>
            <a:pPr lvl="1"/>
            <a:r>
              <a:rPr lang="en-US" sz="2000" dirty="0"/>
              <a:t>Selection/fill blank/true-or-false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concepts [15 </a:t>
            </a:r>
            <a:r>
              <a:rPr lang="en-US" sz="2000" dirty="0" err="1"/>
              <a:t>pt</a:t>
            </a:r>
            <a:r>
              <a:rPr lang="en-US" sz="2000" dirty="0"/>
              <a:t>]</a:t>
            </a:r>
          </a:p>
          <a:p>
            <a:pPr lvl="1"/>
            <a:r>
              <a:rPr lang="en-US" sz="2000" dirty="0"/>
              <a:t>Calculation/analysis </a:t>
            </a:r>
            <a:r>
              <a:rPr lang="en-US" sz="2000" dirty="0">
                <a:sym typeface="Wingdings" panose="05000000000000000000" pitchFamily="2" charset="2"/>
              </a:rPr>
              <a:t> application of concept [24 </a:t>
            </a:r>
            <a:r>
              <a:rPr lang="en-US" sz="2000" dirty="0" err="1">
                <a:sym typeface="Wingdings" panose="05000000000000000000" pitchFamily="2" charset="2"/>
              </a:rPr>
              <a:t>pt</a:t>
            </a:r>
            <a:r>
              <a:rPr lang="en-US" sz="2000" dirty="0">
                <a:sym typeface="Wingdings" panose="05000000000000000000" pitchFamily="2" charset="2"/>
              </a:rPr>
              <a:t>]</a:t>
            </a:r>
          </a:p>
          <a:p>
            <a:r>
              <a:rPr lang="en-US" sz="2400" dirty="0">
                <a:sym typeface="Wingdings" panose="05000000000000000000" pitchFamily="2" charset="2"/>
              </a:rPr>
              <a:t>Duration: 110 min</a:t>
            </a:r>
          </a:p>
          <a:p>
            <a:r>
              <a:rPr lang="en-US" sz="2400" dirty="0">
                <a:solidFill>
                  <a:schemeClr val="bg2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Location: Section 1—, Section 2—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Open-book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textbook and all instructor-provided materials (slides, notes, formula sheet, homework solutions) allowed, calculators allowed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Each student must work independently.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No external help (including online help) allowed. No leakage of exam problems allowed. </a:t>
            </a:r>
          </a:p>
          <a:p>
            <a:endParaRPr lang="en-US" sz="24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6-</a:t>
            </a:r>
            <a:fld id="{294CE9D3-78A7-3649-814C-94A85408214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0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 1: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Internet, protocol</a:t>
            </a:r>
          </a:p>
          <a:p>
            <a:pPr lvl="1"/>
            <a:r>
              <a:rPr lang="en-US" dirty="0"/>
              <a:t>Edge: access networks (DSL, Cable, Ethernet, wireless)</a:t>
            </a:r>
          </a:p>
          <a:p>
            <a:pPr lvl="1"/>
            <a:r>
              <a:rPr lang="en-US" dirty="0"/>
              <a:t>Core: 2 networking paradigms (packet/circuit switching), 2 key network core functions (routing, forwarding), structure of Internet core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  <a:p>
            <a:pPr lvl="1"/>
            <a:r>
              <a:rPr lang="en-US" dirty="0"/>
              <a:t>Protocol stack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#supported users using circuit switching vs. packet switching</a:t>
            </a:r>
          </a:p>
          <a:p>
            <a:pPr lvl="1"/>
            <a:r>
              <a:rPr lang="en-US" dirty="0"/>
              <a:t>Delay calculation (N-hop path, w/ or w/o segmentation)</a:t>
            </a:r>
          </a:p>
          <a:p>
            <a:pPr lvl="1"/>
            <a:r>
              <a:rPr lang="en-US" dirty="0"/>
              <a:t>Throughput (bottleneck link capacity)</a:t>
            </a:r>
          </a:p>
          <a:p>
            <a:pPr lvl="1"/>
            <a:r>
              <a:rPr lang="en-US" dirty="0"/>
              <a:t>Loss (causes of loss)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5" name="5-Point Star 4"/>
          <p:cNvSpPr/>
          <p:nvPr/>
        </p:nvSpPr>
        <p:spPr bwMode="auto">
          <a:xfrm>
            <a:off x="4960648" y="2897232"/>
            <a:ext cx="265246" cy="272226"/>
          </a:xfrm>
          <a:prstGeom prst="star5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5-Point Star 6"/>
          <p:cNvSpPr/>
          <p:nvPr/>
        </p:nvSpPr>
        <p:spPr bwMode="auto">
          <a:xfrm>
            <a:off x="4965388" y="3924300"/>
            <a:ext cx="265246" cy="272226"/>
          </a:xfrm>
          <a:prstGeom prst="star5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9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 2: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399" y="1604744"/>
            <a:ext cx="4164435" cy="4648200"/>
          </a:xfrm>
        </p:spPr>
        <p:txBody>
          <a:bodyPr/>
          <a:lstStyle/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Application architectures (CS, P2P)</a:t>
            </a:r>
          </a:p>
          <a:p>
            <a:pPr lvl="1"/>
            <a:r>
              <a:rPr lang="en-US" dirty="0"/>
              <a:t>Client/server process, sockets (TCP/UDP)</a:t>
            </a:r>
          </a:p>
          <a:p>
            <a:pPr lvl="1"/>
            <a:r>
              <a:rPr lang="en-US" dirty="0"/>
              <a:t>Transport services (lossless? secure? delay? throughput?)</a:t>
            </a:r>
          </a:p>
          <a:p>
            <a:r>
              <a:rPr lang="en-US" dirty="0"/>
              <a:t>Protocols</a:t>
            </a:r>
          </a:p>
          <a:p>
            <a:pPr lvl="1"/>
            <a:r>
              <a:rPr lang="en-US" dirty="0"/>
              <a:t>HTTP: transport layer, persistent vs. non-persistent, cookie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Email: transport layer, SMTP, POP/IMAP, HTTP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6978"/>
            <a:ext cx="4264536" cy="4869110"/>
          </a:xfrm>
        </p:spPr>
        <p:txBody>
          <a:bodyPr/>
          <a:lstStyle/>
          <a:p>
            <a:pPr lvl="1"/>
            <a:r>
              <a:rPr lang="en-US" dirty="0"/>
              <a:t>DNS: transport layer, 3+1 types of DNS servers, two ways to query DNS (iterative, recursive)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Webpage downloading time: type of HTTP</a:t>
            </a:r>
          </a:p>
          <a:p>
            <a:pPr lvl="1"/>
            <a:r>
              <a:rPr lang="en-US" dirty="0"/>
              <a:t>Single object downloading time: Internet/access/LAN delay, caching</a:t>
            </a:r>
          </a:p>
          <a:p>
            <a:pPr lvl="1"/>
            <a:r>
              <a:rPr lang="en-US" dirty="0"/>
              <a:t>File distribution time (CS, P2P)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CE9D3-78A7-3649-814C-94A85408214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5-Point Star 6"/>
          <p:cNvSpPr/>
          <p:nvPr/>
        </p:nvSpPr>
        <p:spPr bwMode="auto">
          <a:xfrm>
            <a:off x="4965573" y="3416004"/>
            <a:ext cx="265246" cy="272226"/>
          </a:xfrm>
          <a:prstGeom prst="star5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5-Point Star 7"/>
          <p:cNvSpPr/>
          <p:nvPr/>
        </p:nvSpPr>
        <p:spPr bwMode="auto">
          <a:xfrm>
            <a:off x="4965573" y="4118011"/>
            <a:ext cx="265246" cy="272226"/>
          </a:xfrm>
          <a:prstGeom prst="star5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5-Point Star 8"/>
          <p:cNvSpPr/>
          <p:nvPr/>
        </p:nvSpPr>
        <p:spPr bwMode="auto">
          <a:xfrm>
            <a:off x="4965573" y="5133339"/>
            <a:ext cx="265246" cy="272226"/>
          </a:xfrm>
          <a:prstGeom prst="star5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9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 3: 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TCP vs. UDP</a:t>
            </a:r>
          </a:p>
          <a:p>
            <a:pPr lvl="1"/>
            <a:r>
              <a:rPr lang="en-US" dirty="0"/>
              <a:t>Identifier of UDP/TCP socket</a:t>
            </a:r>
          </a:p>
          <a:p>
            <a:r>
              <a:rPr lang="en-US" dirty="0"/>
              <a:t>Protocols</a:t>
            </a:r>
          </a:p>
          <a:p>
            <a:pPr lvl="1"/>
            <a:r>
              <a:rPr lang="en-US" dirty="0"/>
              <a:t>UDP: segment format</a:t>
            </a:r>
          </a:p>
          <a:p>
            <a:pPr lvl="1"/>
            <a:r>
              <a:rPr lang="en-US" dirty="0"/>
              <a:t>TCP: segment format (meaning of </a:t>
            </a:r>
            <a:r>
              <a:rPr lang="en-US" dirty="0" err="1"/>
              <a:t>seq</a:t>
            </a:r>
            <a:r>
              <a:rPr lang="en-US" dirty="0"/>
              <a:t>#, </a:t>
            </a:r>
            <a:r>
              <a:rPr lang="en-US" dirty="0" err="1"/>
              <a:t>ack</a:t>
            </a:r>
            <a:r>
              <a:rPr lang="en-US" dirty="0"/>
              <a:t>#), differences from go-back-N/selective-repeat, flow control,  congestion control (3 phases, </a:t>
            </a:r>
            <a:r>
              <a:rPr lang="en-US" dirty="0" err="1"/>
              <a:t>cwnd</a:t>
            </a:r>
            <a:r>
              <a:rPr lang="en-US" dirty="0"/>
              <a:t> updates)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799" y="1600200"/>
            <a:ext cx="4072703" cy="4648200"/>
          </a:xfrm>
        </p:spPr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Checksum</a:t>
            </a:r>
          </a:p>
          <a:p>
            <a:pPr lvl="1"/>
            <a:r>
              <a:rPr lang="en-US" dirty="0" err="1"/>
              <a:t>rdt</a:t>
            </a:r>
            <a:r>
              <a:rPr lang="en-US" dirty="0"/>
              <a:t> design: stop-and-wait </a:t>
            </a:r>
          </a:p>
          <a:p>
            <a:pPr lvl="1"/>
            <a:r>
              <a:rPr lang="en-US" dirty="0" err="1"/>
              <a:t>rdt</a:t>
            </a:r>
            <a:r>
              <a:rPr lang="en-US" dirty="0"/>
              <a:t>: pipelined (go-back-N, selective repeat, TCP), min #distinct sequence numbers</a:t>
            </a:r>
          </a:p>
          <a:p>
            <a:pPr lvl="1"/>
            <a:r>
              <a:rPr lang="en-US" dirty="0"/>
              <a:t>TCP timeout value: </a:t>
            </a:r>
            <a:r>
              <a:rPr lang="en-US" dirty="0" err="1"/>
              <a:t>EstimatedRTT</a:t>
            </a:r>
            <a:r>
              <a:rPr lang="en-US" dirty="0"/>
              <a:t>, </a:t>
            </a:r>
            <a:r>
              <a:rPr lang="en-US" dirty="0" err="1"/>
              <a:t>DevRTT</a:t>
            </a:r>
            <a:endParaRPr lang="en-US" dirty="0"/>
          </a:p>
          <a:p>
            <a:pPr lvl="1"/>
            <a:r>
              <a:rPr lang="en-US" dirty="0"/>
              <a:t>TCP throughput: per-window rate, long-term rate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7" name="5-Point Star 6"/>
          <p:cNvSpPr/>
          <p:nvPr/>
        </p:nvSpPr>
        <p:spPr bwMode="auto">
          <a:xfrm>
            <a:off x="4969869" y="2454305"/>
            <a:ext cx="265246" cy="272226"/>
          </a:xfrm>
          <a:prstGeom prst="star5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5-Point Star 7"/>
          <p:cNvSpPr/>
          <p:nvPr/>
        </p:nvSpPr>
        <p:spPr bwMode="auto">
          <a:xfrm>
            <a:off x="4969869" y="4834279"/>
            <a:ext cx="265246" cy="272226"/>
          </a:xfrm>
          <a:prstGeom prst="star5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 4: Network Data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67150" cy="4648200"/>
          </a:xfrm>
        </p:spPr>
        <p:txBody>
          <a:bodyPr/>
          <a:lstStyle/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Two key network-layer functions</a:t>
            </a:r>
          </a:p>
          <a:p>
            <a:pPr lvl="1"/>
            <a:r>
              <a:rPr lang="en-US" dirty="0"/>
              <a:t>Router: 4 + 3 + 3</a:t>
            </a:r>
          </a:p>
          <a:p>
            <a:pPr lvl="2"/>
            <a:r>
              <a:rPr lang="en-US" dirty="0"/>
              <a:t>4 components</a:t>
            </a:r>
          </a:p>
          <a:p>
            <a:pPr lvl="2"/>
            <a:r>
              <a:rPr lang="en-US" dirty="0"/>
              <a:t>3 line card functions</a:t>
            </a:r>
          </a:p>
          <a:p>
            <a:pPr lvl="2"/>
            <a:r>
              <a:rPr lang="en-US" dirty="0"/>
              <a:t>3 types of switching fabrics</a:t>
            </a:r>
          </a:p>
          <a:p>
            <a:pPr lvl="1"/>
            <a:r>
              <a:rPr lang="en-US" dirty="0"/>
              <a:t>Addressing: IP address, subnet, CIDR, DHCP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799" y="1600200"/>
            <a:ext cx="4203358" cy="4648200"/>
          </a:xfrm>
        </p:spPr>
        <p:txBody>
          <a:bodyPr/>
          <a:lstStyle/>
          <a:p>
            <a:r>
              <a:rPr lang="en-US" dirty="0"/>
              <a:t>Protocols</a:t>
            </a:r>
          </a:p>
          <a:p>
            <a:pPr lvl="1"/>
            <a:r>
              <a:rPr lang="en-US" dirty="0"/>
              <a:t>IPv4 (IP fragmentation) vs. IPv6 (3 removed features, 1 added feature)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Forwarding table entries: IP addresses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en-US" dirty="0"/>
              <a:t>prefix</a:t>
            </a:r>
          </a:p>
          <a:p>
            <a:pPr lvl="1"/>
            <a:r>
              <a:rPr lang="en-US" dirty="0"/>
              <a:t>IP fragmentation (ID, flag, offset)</a:t>
            </a:r>
          </a:p>
          <a:p>
            <a:pPr lvl="1"/>
            <a:r>
              <a:rPr lang="en-US" dirty="0"/>
              <a:t>Subnet prefix</a:t>
            </a:r>
          </a:p>
          <a:p>
            <a:pPr lvl="1"/>
            <a:r>
              <a:rPr lang="en-US" dirty="0"/>
              <a:t>Configure </a:t>
            </a:r>
            <a:r>
              <a:rPr lang="en-US" dirty="0" err="1"/>
              <a:t>OpenFlow</a:t>
            </a:r>
            <a:r>
              <a:rPr lang="en-US" dirty="0"/>
              <a:t> switches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5</a:t>
            </a:r>
          </a:p>
        </p:txBody>
      </p:sp>
      <p:sp>
        <p:nvSpPr>
          <p:cNvPr id="7" name="5-Point Star 6"/>
          <p:cNvSpPr/>
          <p:nvPr/>
        </p:nvSpPr>
        <p:spPr bwMode="auto">
          <a:xfrm>
            <a:off x="4965573" y="3525729"/>
            <a:ext cx="265246" cy="272226"/>
          </a:xfrm>
          <a:prstGeom prst="star5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8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 5: Network Control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two architectures of control plane</a:t>
            </a:r>
          </a:p>
          <a:p>
            <a:pPr lvl="1"/>
            <a:r>
              <a:rPr lang="en-US" dirty="0"/>
              <a:t>Centralized vs. decentralized routing algorithms</a:t>
            </a:r>
          </a:p>
          <a:p>
            <a:pPr lvl="1"/>
            <a:r>
              <a:rPr lang="en-US" dirty="0"/>
              <a:t>SDN (3 components, 3 controller functions)</a:t>
            </a:r>
          </a:p>
          <a:p>
            <a:r>
              <a:rPr lang="en-US" dirty="0"/>
              <a:t>Protocols</a:t>
            </a:r>
          </a:p>
          <a:p>
            <a:pPr lvl="1"/>
            <a:r>
              <a:rPr lang="en-US" dirty="0"/>
              <a:t>Intra-AS routing vs. Inter-AS routing</a:t>
            </a:r>
          </a:p>
          <a:p>
            <a:pPr lvl="1"/>
            <a:r>
              <a:rPr lang="en-US" dirty="0"/>
              <a:t>BGP (</a:t>
            </a:r>
            <a:r>
              <a:rPr lang="en-US" dirty="0" err="1"/>
              <a:t>eBGP</a:t>
            </a:r>
            <a:r>
              <a:rPr lang="en-US" dirty="0"/>
              <a:t>/</a:t>
            </a:r>
            <a:r>
              <a:rPr lang="en-US" dirty="0" err="1"/>
              <a:t>iBGP</a:t>
            </a:r>
            <a:r>
              <a:rPr lang="en-US" dirty="0"/>
              <a:t>): BGP route attributes, BGP route selection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799" y="1600200"/>
            <a:ext cx="4129391" cy="4648200"/>
          </a:xfrm>
        </p:spPr>
        <p:txBody>
          <a:bodyPr/>
          <a:lstStyle/>
          <a:p>
            <a:pPr lvl="1"/>
            <a:r>
              <a:rPr lang="en-US" dirty="0"/>
              <a:t>ICMP (underlying protocol, ping, traceroute)</a:t>
            </a:r>
          </a:p>
          <a:p>
            <a:pPr lvl="1"/>
            <a:r>
              <a:rPr lang="en-US" dirty="0"/>
              <a:t>SNMP (underlying protocol, two modes)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 err="1"/>
              <a:t>Dijkstra</a:t>
            </a:r>
            <a:r>
              <a:rPr lang="en-US" dirty="0"/>
              <a:t>: algorithm</a:t>
            </a:r>
          </a:p>
          <a:p>
            <a:pPr lvl="1"/>
            <a:r>
              <a:rPr lang="en-US" dirty="0"/>
              <a:t>Distance vector: algorithm, count-to-infinity, poisoned reverse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7" name="5-Point Star 6"/>
          <p:cNvSpPr/>
          <p:nvPr/>
        </p:nvSpPr>
        <p:spPr bwMode="auto">
          <a:xfrm>
            <a:off x="4965573" y="3745185"/>
            <a:ext cx="265246" cy="272226"/>
          </a:xfrm>
          <a:prstGeom prst="star5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5-Point Star 7"/>
          <p:cNvSpPr/>
          <p:nvPr/>
        </p:nvSpPr>
        <p:spPr bwMode="auto">
          <a:xfrm>
            <a:off x="4965573" y="4138717"/>
            <a:ext cx="265246" cy="272226"/>
          </a:xfrm>
          <a:prstGeom prst="star5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2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 6: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link layer communication entity</a:t>
            </a:r>
          </a:p>
          <a:p>
            <a:pPr lvl="1"/>
            <a:r>
              <a:rPr lang="en-US" dirty="0"/>
              <a:t>Error detection: parity check, checksum, CRC</a:t>
            </a:r>
          </a:p>
          <a:p>
            <a:r>
              <a:rPr lang="en-US" dirty="0"/>
              <a:t>Protocols</a:t>
            </a:r>
          </a:p>
          <a:p>
            <a:pPr lvl="1"/>
            <a:r>
              <a:rPr lang="en-US" dirty="0"/>
              <a:t>Multiple access protocols: three families, example protocols per family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/>
              <a:t>LAN: MAC address, ARP, switch</a:t>
            </a:r>
          </a:p>
          <a:p>
            <a:pPr lvl="1"/>
            <a:r>
              <a:rPr lang="en-US" dirty="0"/>
              <a:t>VLAN: port-based VLAN, trunk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Calculation of error detection codes</a:t>
            </a:r>
          </a:p>
          <a:p>
            <a:pPr lvl="1"/>
            <a:r>
              <a:rPr lang="en-US" dirty="0"/>
              <a:t>Efficiency of random access protocols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7" name="5-Point Star 6"/>
          <p:cNvSpPr/>
          <p:nvPr/>
        </p:nvSpPr>
        <p:spPr bwMode="auto">
          <a:xfrm>
            <a:off x="4972888" y="3467208"/>
            <a:ext cx="265246" cy="272226"/>
          </a:xfrm>
          <a:prstGeom prst="star5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5-Point Star 7"/>
          <p:cNvSpPr/>
          <p:nvPr/>
        </p:nvSpPr>
        <p:spPr bwMode="auto">
          <a:xfrm>
            <a:off x="4972888" y="4140206"/>
            <a:ext cx="265246" cy="272226"/>
          </a:xfrm>
          <a:prstGeom prst="star5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7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 “7”: 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parameters of a periodic signal (amplitude, frequency, phase)</a:t>
            </a:r>
          </a:p>
          <a:p>
            <a:pPr lvl="1"/>
            <a:r>
              <a:rPr lang="en-US" dirty="0"/>
              <a:t>cutoff frequency</a:t>
            </a:r>
          </a:p>
          <a:p>
            <a:pPr lvl="1"/>
            <a:r>
              <a:rPr lang="en-US" dirty="0"/>
              <a:t>signal vs. data</a:t>
            </a:r>
          </a:p>
          <a:p>
            <a:pPr lvl="1"/>
            <a:r>
              <a:rPr lang="en-US" dirty="0"/>
              <a:t>digital vs. analog </a:t>
            </a:r>
          </a:p>
          <a:p>
            <a:pPr lvl="1"/>
            <a:r>
              <a:rPr lang="en-US" dirty="0"/>
              <a:t>2 classes of modulation schemes (baseband, passband)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943350" cy="4648200"/>
          </a:xfrm>
        </p:spPr>
        <p:txBody>
          <a:bodyPr/>
          <a:lstStyle/>
          <a:p>
            <a:r>
              <a:rPr lang="en-US" dirty="0"/>
              <a:t>Protocols</a:t>
            </a:r>
          </a:p>
          <a:p>
            <a:pPr lvl="1"/>
            <a:r>
              <a:rPr lang="en-US" dirty="0"/>
              <a:t>baseband modulation: 4 line codes &amp; use cases</a:t>
            </a:r>
          </a:p>
          <a:p>
            <a:pPr lvl="1"/>
            <a:r>
              <a:rPr lang="en-US" dirty="0"/>
              <a:t>passband modulation: 4 schemes 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Fourier analysis: bit rate vs. #harmonics</a:t>
            </a:r>
          </a:p>
          <a:p>
            <a:pPr lvl="1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Digitization: data rate based on signal bandwidth &amp; #quantization levels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CE9D3-78A7-3649-814C-94A85408214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7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04151"/>
            <a:ext cx="3810000" cy="384029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2025" y="1600200"/>
            <a:ext cx="3810000" cy="4648200"/>
          </a:xfrm>
        </p:spPr>
        <p:txBody>
          <a:bodyPr/>
          <a:lstStyle/>
          <a:p>
            <a:r>
              <a:rPr lang="en-US" dirty="0"/>
              <a:t>The network is evolving…</a:t>
            </a:r>
          </a:p>
          <a:p>
            <a:pPr lvl="1"/>
            <a:r>
              <a:rPr lang="en-US" dirty="0"/>
              <a:t>New applications require new protocols</a:t>
            </a:r>
          </a:p>
          <a:p>
            <a:pPr lvl="1"/>
            <a:r>
              <a:rPr lang="en-US" dirty="0"/>
              <a:t>TCP evolves</a:t>
            </a:r>
          </a:p>
          <a:p>
            <a:pPr lvl="1"/>
            <a:r>
              <a:rPr lang="en-US" dirty="0"/>
              <a:t>IP evolves</a:t>
            </a:r>
          </a:p>
          <a:p>
            <a:pPr lvl="1"/>
            <a:r>
              <a:rPr lang="en-US" dirty="0"/>
              <a:t>SDN goes wide area</a:t>
            </a:r>
          </a:p>
          <a:p>
            <a:pPr lvl="1"/>
            <a:r>
              <a:rPr lang="en-US" dirty="0"/>
              <a:t>“name/content”-based networking</a:t>
            </a:r>
          </a:p>
          <a:p>
            <a:pPr lvl="1"/>
            <a:r>
              <a:rPr lang="en-US" dirty="0"/>
              <a:t>5G -&gt; 5G++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CE9D3-78A7-3649-814C-94A85408214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740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22302</TotalTime>
  <Words>1185</Words>
  <Application>Microsoft Office PowerPoint</Application>
  <PresentationFormat>On-screen Show (4:3)</PresentationFormat>
  <Paragraphs>198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Comic Sans MS</vt:lpstr>
      <vt:lpstr>Gill Sans MT</vt:lpstr>
      <vt:lpstr>Tahoma</vt:lpstr>
      <vt:lpstr>Times New Roman</vt:lpstr>
      <vt:lpstr>Wingdings</vt:lpstr>
      <vt:lpstr>Default Design</vt:lpstr>
      <vt:lpstr>Final Review</vt:lpstr>
      <vt:lpstr>Chap 1: Introduction</vt:lpstr>
      <vt:lpstr>Chap 2: Application Layer</vt:lpstr>
      <vt:lpstr>Chap 3: Transport Layer</vt:lpstr>
      <vt:lpstr>Chap 4: Network Data Plane</vt:lpstr>
      <vt:lpstr>Chap 5: Network Control Plane</vt:lpstr>
      <vt:lpstr>Chap 6: Link Layer</vt:lpstr>
      <vt:lpstr>Chap “7”: Physical Layer</vt:lpstr>
      <vt:lpstr>Summary </vt:lpstr>
      <vt:lpstr>Exam format</vt:lpstr>
      <vt:lpstr>PowerPoint Presentation</vt:lpstr>
      <vt:lpstr>Chap 1: Introduction</vt:lpstr>
      <vt:lpstr>Chap 2: Application Layer</vt:lpstr>
      <vt:lpstr>Chap 3: Transport Layer</vt:lpstr>
      <vt:lpstr>Exam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He, Ting</cp:lastModifiedBy>
  <cp:revision>757</cp:revision>
  <dcterms:created xsi:type="dcterms:W3CDTF">1999-10-08T19:08:27Z</dcterms:created>
  <dcterms:modified xsi:type="dcterms:W3CDTF">2023-10-17T19:33:21Z</dcterms:modified>
</cp:coreProperties>
</file>