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1" r:id="rId2"/>
    <p:sldMasterId id="2147483707" r:id="rId3"/>
  </p:sldMasterIdLst>
  <p:notesMasterIdLst>
    <p:notesMasterId r:id="rId82"/>
  </p:notesMasterIdLst>
  <p:handoutMasterIdLst>
    <p:handoutMasterId r:id="rId83"/>
  </p:handoutMasterIdLst>
  <p:sldIdLst>
    <p:sldId id="636" r:id="rId4"/>
    <p:sldId id="751" r:id="rId5"/>
    <p:sldId id="258" r:id="rId6"/>
    <p:sldId id="783" r:id="rId7"/>
    <p:sldId id="814" r:id="rId8"/>
    <p:sldId id="815" r:id="rId9"/>
    <p:sldId id="784" r:id="rId10"/>
    <p:sldId id="530" r:id="rId11"/>
    <p:sldId id="531" r:id="rId12"/>
    <p:sldId id="785" r:id="rId13"/>
    <p:sldId id="786" r:id="rId14"/>
    <p:sldId id="787" r:id="rId15"/>
    <p:sldId id="788" r:id="rId16"/>
    <p:sldId id="820" r:id="rId17"/>
    <p:sldId id="533" r:id="rId18"/>
    <p:sldId id="534" r:id="rId19"/>
    <p:sldId id="535" r:id="rId20"/>
    <p:sldId id="536" r:id="rId21"/>
    <p:sldId id="776" r:id="rId22"/>
    <p:sldId id="532" r:id="rId23"/>
    <p:sldId id="789" r:id="rId24"/>
    <p:sldId id="790" r:id="rId25"/>
    <p:sldId id="791" r:id="rId26"/>
    <p:sldId id="792" r:id="rId27"/>
    <p:sldId id="816" r:id="rId28"/>
    <p:sldId id="793" r:id="rId29"/>
    <p:sldId id="642" r:id="rId30"/>
    <p:sldId id="643" r:id="rId31"/>
    <p:sldId id="644" r:id="rId32"/>
    <p:sldId id="821" r:id="rId33"/>
    <p:sldId id="794" r:id="rId34"/>
    <p:sldId id="326" r:id="rId35"/>
    <p:sldId id="646" r:id="rId36"/>
    <p:sldId id="327" r:id="rId37"/>
    <p:sldId id="328" r:id="rId38"/>
    <p:sldId id="822" r:id="rId39"/>
    <p:sldId id="330" r:id="rId40"/>
    <p:sldId id="829" r:id="rId41"/>
    <p:sldId id="331" r:id="rId42"/>
    <p:sldId id="680" r:id="rId43"/>
    <p:sldId id="681" r:id="rId44"/>
    <p:sldId id="775" r:id="rId45"/>
    <p:sldId id="687" r:id="rId46"/>
    <p:sldId id="391" r:id="rId47"/>
    <p:sldId id="333" r:id="rId48"/>
    <p:sldId id="334" r:id="rId49"/>
    <p:sldId id="335" r:id="rId50"/>
    <p:sldId id="823" r:id="rId51"/>
    <p:sldId id="818" r:id="rId52"/>
    <p:sldId id="399" r:id="rId53"/>
    <p:sldId id="401" r:id="rId54"/>
    <p:sldId id="392" r:id="rId55"/>
    <p:sldId id="456" r:id="rId56"/>
    <p:sldId id="795" r:id="rId57"/>
    <p:sldId id="517" r:id="rId58"/>
    <p:sldId id="518" r:id="rId59"/>
    <p:sldId id="832" r:id="rId60"/>
    <p:sldId id="520" r:id="rId61"/>
    <p:sldId id="671" r:id="rId62"/>
    <p:sldId id="672" r:id="rId63"/>
    <p:sldId id="777" r:id="rId64"/>
    <p:sldId id="824" r:id="rId65"/>
    <p:sldId id="799" r:id="rId66"/>
    <p:sldId id="800" r:id="rId67"/>
    <p:sldId id="811" r:id="rId68"/>
    <p:sldId id="812" r:id="rId69"/>
    <p:sldId id="804" r:id="rId70"/>
    <p:sldId id="806" r:id="rId71"/>
    <p:sldId id="813" r:id="rId72"/>
    <p:sldId id="807" r:id="rId73"/>
    <p:sldId id="798" r:id="rId74"/>
    <p:sldId id="762" r:id="rId75"/>
    <p:sldId id="825" r:id="rId76"/>
    <p:sldId id="826" r:id="rId77"/>
    <p:sldId id="827" r:id="rId78"/>
    <p:sldId id="828" r:id="rId79"/>
    <p:sldId id="831" r:id="rId80"/>
    <p:sldId id="830" r:id="rId81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  <a:srgbClr val="FFFF00"/>
    <a:srgbClr val="DDDDDD"/>
    <a:srgbClr val="FFCCFF"/>
    <a:srgbClr val="FF0000"/>
    <a:srgbClr val="008000"/>
    <a:srgbClr val="66CC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A4B15B-7285-404C-92FA-3ACB3461BE78}" v="14" dt="2025-10-16T16:26:49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449" autoAdjust="0"/>
  </p:normalViewPr>
  <p:slideViewPr>
    <p:cSldViewPr snapToGrid="0">
      <p:cViewPr varScale="1">
        <p:scale>
          <a:sx n="113" d="100"/>
          <a:sy n="113" d="100"/>
        </p:scale>
        <p:origin x="119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-576"/>
    </p:cViewPr>
  </p:notesTextViewPr>
  <p:sorterViewPr>
    <p:cViewPr>
      <p:scale>
        <a:sx n="66" d="100"/>
        <a:sy n="66" d="100"/>
      </p:scale>
      <p:origin x="0" y="1432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handoutMaster" Target="handoutMasters/handout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tableStyles" Target="tableStyles.xml"/><Relationship Id="rId61" Type="http://schemas.openxmlformats.org/officeDocument/2006/relationships/slide" Target="slides/slide58.xml"/><Relationship Id="rId82" Type="http://schemas.openxmlformats.org/officeDocument/2006/relationships/notesMaster" Target="notesMasters/notesMaster1.xml"/><Relationship Id="rId19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, Ting" userId="d109823b-8fad-4626-b29c-fdc739421cfd" providerId="ADAL" clId="{1CEDCCFF-231D-4890-8354-F91F57EE7AF6}"/>
    <pc:docChg chg="undo custSel modSld">
      <pc:chgData name="He, Ting" userId="d109823b-8fad-4626-b29c-fdc739421cfd" providerId="ADAL" clId="{1CEDCCFF-231D-4890-8354-F91F57EE7AF6}" dt="2021-08-06T20:02:13.269" v="157"/>
      <pc:docMkLst>
        <pc:docMk/>
      </pc:docMkLst>
      <pc:sldChg chg="addSp delSp modSp mod modAnim">
        <pc:chgData name="He, Ting" userId="d109823b-8fad-4626-b29c-fdc739421cfd" providerId="ADAL" clId="{1CEDCCFF-231D-4890-8354-F91F57EE7AF6}" dt="2021-08-06T20:02:13.269" v="157"/>
        <pc:sldMkLst>
          <pc:docMk/>
          <pc:sldMk cId="775000214" sldId="829"/>
        </pc:sldMkLst>
      </pc:sldChg>
    </pc:docChg>
  </pc:docChgLst>
  <pc:docChgLst>
    <pc:chgData name="He, Ting" userId="d109823b-8fad-4626-b29c-fdc739421cfd" providerId="ADAL" clId="{0D25EAAC-5F40-44DE-95FC-547F3C874270}"/>
    <pc:docChg chg="custSel modSld">
      <pc:chgData name="He, Ting" userId="d109823b-8fad-4626-b29c-fdc739421cfd" providerId="ADAL" clId="{0D25EAAC-5F40-44DE-95FC-547F3C874270}" dt="2023-10-20T16:01:47.508" v="1121" actId="20577"/>
      <pc:docMkLst>
        <pc:docMk/>
      </pc:docMkLst>
      <pc:sldChg chg="modNotesTx">
        <pc:chgData name="He, Ting" userId="d109823b-8fad-4626-b29c-fdc739421cfd" providerId="ADAL" clId="{0D25EAAC-5F40-44DE-95FC-547F3C874270}" dt="2023-10-14T00:45:47.646" v="511" actId="20577"/>
        <pc:sldMkLst>
          <pc:docMk/>
          <pc:sldMk cId="0" sldId="326"/>
        </pc:sldMkLst>
      </pc:sldChg>
      <pc:sldChg chg="modNotesTx">
        <pc:chgData name="He, Ting" userId="d109823b-8fad-4626-b29c-fdc739421cfd" providerId="ADAL" clId="{0D25EAAC-5F40-44DE-95FC-547F3C874270}" dt="2023-10-14T01:20:50.460" v="614" actId="6549"/>
        <pc:sldMkLst>
          <pc:docMk/>
          <pc:sldMk cId="0" sldId="335"/>
        </pc:sldMkLst>
      </pc:sldChg>
      <pc:sldChg chg="modNotesTx">
        <pc:chgData name="He, Ting" userId="d109823b-8fad-4626-b29c-fdc739421cfd" providerId="ADAL" clId="{0D25EAAC-5F40-44DE-95FC-547F3C874270}" dt="2023-10-14T00:59:36.240" v="592" actId="20577"/>
        <pc:sldMkLst>
          <pc:docMk/>
          <pc:sldMk cId="0" sldId="399"/>
        </pc:sldMkLst>
      </pc:sldChg>
      <pc:sldChg chg="modNotesTx">
        <pc:chgData name="He, Ting" userId="d109823b-8fad-4626-b29c-fdc739421cfd" providerId="ADAL" clId="{0D25EAAC-5F40-44DE-95FC-547F3C874270}" dt="2023-10-16T15:46:16.805" v="631" actId="20577"/>
        <pc:sldMkLst>
          <pc:docMk/>
          <pc:sldMk cId="0" sldId="518"/>
        </pc:sldMkLst>
      </pc:sldChg>
      <pc:sldChg chg="modNotesTx">
        <pc:chgData name="He, Ting" userId="d109823b-8fad-4626-b29c-fdc739421cfd" providerId="ADAL" clId="{0D25EAAC-5F40-44DE-95FC-547F3C874270}" dt="2023-10-14T00:11:15.777" v="115" actId="20577"/>
        <pc:sldMkLst>
          <pc:docMk/>
          <pc:sldMk cId="0" sldId="643"/>
        </pc:sldMkLst>
      </pc:sldChg>
      <pc:sldChg chg="modNotesTx">
        <pc:chgData name="He, Ting" userId="d109823b-8fad-4626-b29c-fdc739421cfd" providerId="ADAL" clId="{0D25EAAC-5F40-44DE-95FC-547F3C874270}" dt="2023-10-14T00:33:28.569" v="365" actId="20577"/>
        <pc:sldMkLst>
          <pc:docMk/>
          <pc:sldMk cId="0" sldId="644"/>
        </pc:sldMkLst>
      </pc:sldChg>
      <pc:sldChg chg="addSp modSp mod">
        <pc:chgData name="He, Ting" userId="d109823b-8fad-4626-b29c-fdc739421cfd" providerId="ADAL" clId="{0D25EAAC-5F40-44DE-95FC-547F3C874270}" dt="2023-10-03T21:06:08.855" v="16" actId="6549"/>
        <pc:sldMkLst>
          <pc:docMk/>
          <pc:sldMk cId="0" sldId="790"/>
        </pc:sldMkLst>
      </pc:sldChg>
      <pc:sldChg chg="modNotesTx">
        <pc:chgData name="He, Ting" userId="d109823b-8fad-4626-b29c-fdc739421cfd" providerId="ADAL" clId="{0D25EAAC-5F40-44DE-95FC-547F3C874270}" dt="2023-10-20T15:29:59.962" v="671" actId="20577"/>
        <pc:sldMkLst>
          <pc:docMk/>
          <pc:sldMk cId="0" sldId="804"/>
        </pc:sldMkLst>
      </pc:sldChg>
      <pc:sldChg chg="modNotesTx">
        <pc:chgData name="He, Ting" userId="d109823b-8fad-4626-b29c-fdc739421cfd" providerId="ADAL" clId="{0D25EAAC-5F40-44DE-95FC-547F3C874270}" dt="2023-10-20T16:01:47.508" v="1121" actId="20577"/>
        <pc:sldMkLst>
          <pc:docMk/>
          <pc:sldMk cId="0" sldId="812"/>
        </pc:sldMkLst>
      </pc:sldChg>
      <pc:sldChg chg="addSp modSp mod">
        <pc:chgData name="He, Ting" userId="d109823b-8fad-4626-b29c-fdc739421cfd" providerId="ADAL" clId="{0D25EAAC-5F40-44DE-95FC-547F3C874270}" dt="2023-10-20T15:46:45.320" v="976" actId="1035"/>
        <pc:sldMkLst>
          <pc:docMk/>
          <pc:sldMk cId="0" sldId="813"/>
        </pc:sldMkLst>
      </pc:sldChg>
    </pc:docChg>
  </pc:docChgLst>
  <pc:docChgLst>
    <pc:chgData name="He, Ting" userId="d109823b-8fad-4626-b29c-fdc739421cfd" providerId="ADAL" clId="{26DE391C-5B74-4969-BF9B-86EEA7384A34}"/>
    <pc:docChg chg="custSel modSld">
      <pc:chgData name="He, Ting" userId="d109823b-8fad-4626-b29c-fdc739421cfd" providerId="ADAL" clId="{26DE391C-5B74-4969-BF9B-86EEA7384A34}" dt="2025-10-16T16:26:56.698" v="372" actId="20577"/>
      <pc:docMkLst>
        <pc:docMk/>
      </pc:docMkLst>
      <pc:sldChg chg="modNotesTx">
        <pc:chgData name="He, Ting" userId="d109823b-8fad-4626-b29c-fdc739421cfd" providerId="ADAL" clId="{26DE391C-5B74-4969-BF9B-86EEA7384A34}" dt="2025-10-16T15:35:29.302" v="366" actId="20577"/>
        <pc:sldMkLst>
          <pc:docMk/>
          <pc:sldMk cId="0" sldId="331"/>
        </pc:sldMkLst>
      </pc:sldChg>
      <pc:sldChg chg="modNotesTx">
        <pc:chgData name="He, Ting" userId="d109823b-8fad-4626-b29c-fdc739421cfd" providerId="ADAL" clId="{26DE391C-5B74-4969-BF9B-86EEA7384A34}" dt="2025-10-16T16:26:56.698" v="372" actId="20577"/>
        <pc:sldMkLst>
          <pc:docMk/>
          <pc:sldMk cId="0" sldId="518"/>
        </pc:sldMkLst>
      </pc:sldChg>
      <pc:sldChg chg="modNotesTx">
        <pc:chgData name="He, Ting" userId="d109823b-8fad-4626-b29c-fdc739421cfd" providerId="ADAL" clId="{26DE391C-5B74-4969-BF9B-86EEA7384A34}" dt="2025-10-16T14:33:23.097" v="157" actId="20577"/>
        <pc:sldMkLst>
          <pc:docMk/>
          <pc:sldMk cId="0" sldId="642"/>
        </pc:sldMkLst>
      </pc:sldChg>
      <pc:sldChg chg="modSp mod modNotesTx">
        <pc:chgData name="He, Ting" userId="d109823b-8fad-4626-b29c-fdc739421cfd" providerId="ADAL" clId="{26DE391C-5B74-4969-BF9B-86EEA7384A34}" dt="2025-10-16T14:40:55.354" v="181" actId="20577"/>
        <pc:sldMkLst>
          <pc:docMk/>
          <pc:sldMk cId="0" sldId="643"/>
        </pc:sldMkLst>
        <pc:spChg chg="mod">
          <ac:chgData name="He, Ting" userId="d109823b-8fad-4626-b29c-fdc739421cfd" providerId="ADAL" clId="{26DE391C-5B74-4969-BF9B-86EEA7384A34}" dt="2025-10-16T14:40:42.453" v="180" actId="20577"/>
          <ac:spMkLst>
            <pc:docMk/>
            <pc:sldMk cId="0" sldId="643"/>
            <ac:spMk id="79875" creationId="{00000000-0000-0000-0000-000000000000}"/>
          </ac:spMkLst>
        </pc:spChg>
      </pc:sldChg>
      <pc:sldChg chg="modNotesTx">
        <pc:chgData name="He, Ting" userId="d109823b-8fad-4626-b29c-fdc739421cfd" providerId="ADAL" clId="{26DE391C-5B74-4969-BF9B-86EEA7384A34}" dt="2025-10-16T15:04:36.342" v="356" actId="20577"/>
        <pc:sldMkLst>
          <pc:docMk/>
          <pc:sldMk cId="0" sldId="644"/>
        </pc:sldMkLst>
      </pc:sldChg>
      <pc:sldChg chg="modNotesTx">
        <pc:chgData name="He, Ting" userId="d109823b-8fad-4626-b29c-fdc739421cfd" providerId="ADAL" clId="{26DE391C-5B74-4969-BF9B-86EEA7384A34}" dt="2025-10-10T15:28:53.473" v="96" actId="20577"/>
        <pc:sldMkLst>
          <pc:docMk/>
          <pc:sldMk cId="0" sldId="788"/>
        </pc:sldMkLst>
      </pc:sldChg>
      <pc:sldChg chg="modNotesTx">
        <pc:chgData name="He, Ting" userId="d109823b-8fad-4626-b29c-fdc739421cfd" providerId="ADAL" clId="{26DE391C-5B74-4969-BF9B-86EEA7384A34}" dt="2025-10-10T20:52:08.978" v="141" actId="6549"/>
        <pc:sldMkLst>
          <pc:docMk/>
          <pc:sldMk cId="0" sldId="790"/>
        </pc:sldMkLst>
      </pc:sldChg>
      <pc:sldChg chg="modNotesTx">
        <pc:chgData name="He, Ting" userId="d109823b-8fad-4626-b29c-fdc739421cfd" providerId="ADAL" clId="{26DE391C-5B74-4969-BF9B-86EEA7384A34}" dt="2025-10-10T14:33:51.363" v="1" actId="20577"/>
        <pc:sldMkLst>
          <pc:docMk/>
          <pc:sldMk cId="0" sldId="80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225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0BEAC4AD-8C7A-4116-8019-30C1B34CE8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92E35C-F2A2-49CE-A2CB-E90C2D4628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0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st_of_IP_protocol_numbers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Namespace" TargetMode="External"/><Relationship Id="rId13" Type="http://schemas.openxmlformats.org/officeDocument/2006/relationships/hyperlink" Target="https://en.wikipedia.org/wiki/Stewardship" TargetMode="External"/><Relationship Id="rId3" Type="http://schemas.openxmlformats.org/officeDocument/2006/relationships/hyperlink" Target="https://en.wikipedia.org/wiki/Help:IPA/English" TargetMode="External"/><Relationship Id="rId7" Type="http://schemas.openxmlformats.org/officeDocument/2006/relationships/hyperlink" Target="https://en.wikipedia.org/wiki/Database" TargetMode="External"/><Relationship Id="rId12" Type="http://schemas.openxmlformats.org/officeDocument/2006/relationships/hyperlink" Target="https://en.wikipedia.org/wiki/Internet_Assigned_Numbers_Authority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Nonprofit_organization" TargetMode="External"/><Relationship Id="rId11" Type="http://schemas.openxmlformats.org/officeDocument/2006/relationships/hyperlink" Target="https://en.wikipedia.org/wiki/DNS_root_zone" TargetMode="External"/><Relationship Id="rId5" Type="http://schemas.openxmlformats.org/officeDocument/2006/relationships/hyperlink" Target="https://en.wikipedia.org/wiki/Multistakeholder_governance" TargetMode="External"/><Relationship Id="rId15" Type="http://schemas.openxmlformats.org/officeDocument/2006/relationships/hyperlink" Target="https://en.wikipedia.org/wiki/United_States_Department_of_Commerce" TargetMode="External"/><Relationship Id="rId10" Type="http://schemas.openxmlformats.org/officeDocument/2006/relationships/hyperlink" Target="https://en.wikipedia.org/wiki/ICANN#cite_note-ICANN_Bylaws-2" TargetMode="External"/><Relationship Id="rId4" Type="http://schemas.openxmlformats.org/officeDocument/2006/relationships/hyperlink" Target="https://en.wikipedia.org/wiki/Help:Pronunciation_respelling_key" TargetMode="External"/><Relationship Id="rId9" Type="http://schemas.openxmlformats.org/officeDocument/2006/relationships/hyperlink" Target="https://en.wikipedia.org/wiki/Internet" TargetMode="External"/><Relationship Id="rId14" Type="http://schemas.openxmlformats.org/officeDocument/2006/relationships/hyperlink" Target="https://en.wikipedia.org/wiki/National_Telecommunications_and_Information_Administration" TargetMode="Externa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xxs.net/tools/aiccu/" TargetMode="External"/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Pv4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Internet_Standard" TargetMode="External"/><Relationship Id="rId5" Type="http://schemas.openxmlformats.org/officeDocument/2006/relationships/hyperlink" Target="https://en.wikipedia.org/wiki/IPv6#cite_note-rfc2460-2" TargetMode="External"/><Relationship Id="rId4" Type="http://schemas.openxmlformats.org/officeDocument/2006/relationships/hyperlink" Target="https://en.wikipedia.org/wiki/IPv6#cite_note-ipv6nz-1" TargetMode="Externa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dxcentral.com/news/att-hits-its-sdn-goal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Where Is the Routing Table Stored?</a:t>
            </a:r>
          </a:p>
          <a:p>
            <a:r>
              <a:rPr lang="en-US" b="1" dirty="0"/>
              <a:t>Control Plane (CPU or Routing Engine)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full </a:t>
            </a:r>
            <a:r>
              <a:rPr lang="en-US" b="1" dirty="0"/>
              <a:t>routing table</a:t>
            </a:r>
            <a:r>
              <a:rPr lang="en-US" dirty="0"/>
              <a:t> is maintained here.</a:t>
            </a:r>
          </a:p>
          <a:p>
            <a:pPr lvl="1"/>
            <a:r>
              <a:rPr lang="en-US" dirty="0"/>
              <a:t>It computes the best paths using routing protocols (e.g., OSPF, BGP).</a:t>
            </a:r>
          </a:p>
          <a:p>
            <a:pPr lvl="1"/>
            <a:r>
              <a:rPr lang="en-US" dirty="0"/>
              <a:t>This is where decisions about where to forward packets are made.</a:t>
            </a:r>
          </a:p>
          <a:p>
            <a:r>
              <a:rPr lang="en-US" b="1" dirty="0"/>
              <a:t>Forwarding Plane (Line Cards / ASICs)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forwarding table</a:t>
            </a:r>
            <a:r>
              <a:rPr lang="en-US" dirty="0"/>
              <a:t> (also called FIB – Forwarding Information Base) is derived from the routing table.</a:t>
            </a:r>
          </a:p>
          <a:p>
            <a:pPr lvl="1"/>
            <a:r>
              <a:rPr lang="en-US" dirty="0"/>
              <a:t>This is distributed to </a:t>
            </a:r>
            <a:r>
              <a:rPr lang="en-US" b="1" dirty="0"/>
              <a:t>line cards</a:t>
            </a:r>
            <a:r>
              <a:rPr lang="en-US" dirty="0"/>
              <a:t> or </a:t>
            </a:r>
            <a:r>
              <a:rPr lang="en-US" b="1" dirty="0"/>
              <a:t>port-level hardware</a:t>
            </a:r>
            <a:r>
              <a:rPr lang="en-US" dirty="0"/>
              <a:t> for fast packet forwarding.</a:t>
            </a:r>
          </a:p>
          <a:p>
            <a:pPr lvl="1"/>
            <a:r>
              <a:rPr lang="en-US" dirty="0"/>
              <a:t>It contains only the necessary information for forwarding packets (e.g., next-hop, interface).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95412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8364E5-2306-4117-AB09-E69663FB419F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/>
            <a:r>
              <a:rPr lang="en-US" altLang="en-US" i="1" dirty="0">
                <a:solidFill>
                  <a:srgbClr val="000099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discard policy: </a:t>
            </a: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if packet arrives to full queue: who to discard?</a:t>
            </a:r>
          </a:p>
          <a:p>
            <a:pPr lvl="2">
              <a:lnSpc>
                <a:spcPts val="2275"/>
              </a:lnSpc>
            </a:pPr>
            <a:r>
              <a:rPr lang="en-US" altLang="en-US" sz="2400" i="1" dirty="0">
                <a:solidFill>
                  <a:srgbClr val="000099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tail drop: </a:t>
            </a:r>
            <a:r>
              <a:rPr lang="en-US" altLang="en-US" sz="240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drop arriving packet</a:t>
            </a:r>
          </a:p>
          <a:p>
            <a:pPr lvl="2">
              <a:lnSpc>
                <a:spcPts val="2275"/>
              </a:lnSpc>
            </a:pPr>
            <a:r>
              <a:rPr lang="en-US" altLang="en-US" sz="2400" i="1" dirty="0">
                <a:solidFill>
                  <a:srgbClr val="000099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priority: </a:t>
            </a:r>
            <a:r>
              <a:rPr lang="en-US" altLang="en-US" sz="240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drop/remove on priority basis</a:t>
            </a:r>
          </a:p>
          <a:p>
            <a:pPr lvl="2">
              <a:lnSpc>
                <a:spcPts val="2275"/>
              </a:lnSpc>
            </a:pPr>
            <a:r>
              <a:rPr lang="en-US" altLang="en-US" sz="2400" i="1" dirty="0">
                <a:solidFill>
                  <a:srgbClr val="000099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random: </a:t>
            </a:r>
            <a:r>
              <a:rPr lang="en-US" altLang="en-US" sz="2400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drop/remove randomly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26F925-F03B-46B6-B20E-68F4B41DEF13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b="1" dirty="0"/>
              <a:t>FCC's Current Position on Net Neutrality (2025)</a:t>
            </a:r>
          </a:p>
          <a:p>
            <a:r>
              <a:rPr lang="en-US" dirty="0"/>
              <a:t>The FCC has </a:t>
            </a:r>
            <a:r>
              <a:rPr lang="en-US" b="1" dirty="0"/>
              <a:t>formally ended</a:t>
            </a:r>
            <a:r>
              <a:rPr lang="en-US" dirty="0"/>
              <a:t> the "Restore Net Neutrality" proceeding initiated under the Biden administration.</a:t>
            </a:r>
          </a:p>
          <a:p>
            <a:r>
              <a:rPr lang="en-US" dirty="0"/>
              <a:t>This action is part of the FCC’s </a:t>
            </a:r>
            <a:r>
              <a:rPr lang="en-US" b="1" dirty="0"/>
              <a:t>“Delete, Delete, Delete” initiative</a:t>
            </a:r>
            <a:r>
              <a:rPr lang="en-US" dirty="0"/>
              <a:t>, aimed at removing outdated or burdensome regulations.</a:t>
            </a:r>
          </a:p>
          <a:p>
            <a:endParaRPr lang="en-US" dirty="0"/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The link 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is a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2023 CNN article titled: 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FCC to reintroduce rules protecting net neutrality</a:t>
            </a:r>
          </a:p>
          <a:p>
            <a:endParaRPr lang="en-US" dirty="0"/>
          </a:p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2DD6B2-F4E0-4427-AC9E-0769230EC807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15C67F-CF87-463C-9854-082A6D65F02E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Lecture 1.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End of lecture 2. </a:t>
            </a: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Input port: line termination, link layer processing (receive), forwarding table lookup; Output port: line termination, link layer processing (send), queueing and scheduling.</a:t>
            </a:r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8F530B-1750-4E3F-9D54-0190B28B7A4D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ToS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 field (1 byte) has evolved over time. It is now largely replaced by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Differentiated Services (DS)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 field, which uses the first 6 bits for the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Differentiated Services Code Point (DSCP)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 and the last 2 bits for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Explicit Congestion Notification (ECN)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Times New Roman" pitchFamily="-109" charset="0"/>
                <a:ea typeface="MS PGothic" panose="020B0600070205080204" pitchFamily="34" charset="-128"/>
                <a:cs typeface="ＭＳ Ｐゴシック" charset="0"/>
              </a:rPr>
              <a:t>. DSCP enables more granular traffic classification and prioritization.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-109" charset="0"/>
              <a:ea typeface="MS PGothic" panose="020B0600070205080204" pitchFamily="34" charset="-128"/>
            </a:endParaRPr>
          </a:p>
          <a:p>
            <a:r>
              <a:rPr lang="en-US" dirty="0">
                <a:hlinkClick r:id="rId3"/>
              </a:rPr>
              <a:t>List of IP protocol numbers - Wikipedia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9671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MTU: maximum transmission unit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b="1" dirty="0">
                <a:latin typeface="Courier New" panose="02070309020205020404" pitchFamily="49" charset="0"/>
              </a:rPr>
              <a:t>MSS: maximum #bytes in the payload of a TCP segment</a:t>
            </a:r>
            <a:endParaRPr lang="en-US" altLang="en-US" sz="1200" dirty="0">
              <a:latin typeface="Courier New" panose="02070309020205020404" pitchFamily="49" charset="0"/>
            </a:endParaRPr>
          </a:p>
          <a:p>
            <a:endParaRPr lang="en-US" altLang="en-US" dirty="0">
              <a:latin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</a:rPr>
              <a:t>Example MTU: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- Ethernet: 1500 bytes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- </a:t>
            </a:r>
            <a:r>
              <a:rPr lang="en-US" altLang="en-US" dirty="0" err="1">
                <a:latin typeface="Times New Roman" panose="02020603050405020304" pitchFamily="18" charset="0"/>
              </a:rPr>
              <a:t>WiFi</a:t>
            </a:r>
            <a:r>
              <a:rPr lang="en-US" altLang="en-US" dirty="0">
                <a:latin typeface="Times New Roman" panose="02020603050405020304" pitchFamily="18" charset="0"/>
              </a:rPr>
              <a:t>: 2304 bytes</a:t>
            </a:r>
          </a:p>
          <a:p>
            <a:r>
              <a:rPr lang="en-US" altLang="en-US" dirty="0">
                <a:latin typeface="Times New Roman" panose="02020603050405020304" pitchFamily="18" charset="0"/>
              </a:rPr>
              <a:t>- Cellular (LTE/5G): up to the provider</a:t>
            </a: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1CE7DC-9359-4A76-B763-AAC8CDE408B1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What if MTU-20 is not a multiple of 8?</a:t>
            </a:r>
          </a:p>
          <a:p>
            <a:r>
              <a:rPr lang="en-US" dirty="0"/>
              <a:t>A: The IPv4 RFC says “If an internet datagram is fragmented, its data portion must be broken on 8 octet boundaries.” So the actual #bytes</a:t>
            </a:r>
            <a:r>
              <a:rPr lang="en-US" baseline="0" dirty="0"/>
              <a:t> in the payload of an outgoing datagram will be up to 8*floor((MTU-20)/8) bytes. </a:t>
            </a:r>
          </a:p>
          <a:p>
            <a:r>
              <a:rPr lang="en-US" baseline="0" dirty="0"/>
              <a:t>For example, if MTU = 1000 bytes, then the payload can only hold 980 bytes of data (980 = 122*8 + 4). By the above rule, IP fragmentation can only pack 976 bytes of data into one fragment (length = 996).  </a:t>
            </a:r>
          </a:p>
          <a:p>
            <a:endParaRPr lang="en-US" baseline="0" dirty="0"/>
          </a:p>
          <a:p>
            <a:r>
              <a:rPr lang="en-US" baseline="0" dirty="0"/>
              <a:t>Offset field is 13 bits long. So the maximum offset value is 2^16 bytes (64 KB), enough for maximum possible input packet length. </a:t>
            </a:r>
          </a:p>
          <a:p>
            <a:endParaRPr lang="en-US" baseline="0" dirty="0"/>
          </a:p>
          <a:p>
            <a:r>
              <a:rPr lang="en-US" b="1" dirty="0"/>
              <a:t>Flags (</a:t>
            </a:r>
            <a:r>
              <a:rPr lang="en-US" b="1" dirty="0" err="1"/>
              <a:t>FragFlag</a:t>
            </a:r>
            <a:r>
              <a:rPr lang="en-US" b="1" dirty="0"/>
              <a:t>) Field is 3 bits long.</a:t>
            </a:r>
            <a:endParaRPr lang="en-US" dirty="0"/>
          </a:p>
          <a:p>
            <a:r>
              <a:rPr lang="en-US" dirty="0"/>
              <a:t>These bits are: </a:t>
            </a:r>
          </a:p>
          <a:p>
            <a:pPr lvl="1"/>
            <a:r>
              <a:rPr lang="en-US" b="1" dirty="0"/>
              <a:t>Reserved bit</a:t>
            </a:r>
            <a:r>
              <a:rPr lang="en-US" dirty="0"/>
              <a:t> (must be zero)</a:t>
            </a:r>
          </a:p>
          <a:p>
            <a:pPr lvl="1"/>
            <a:r>
              <a:rPr lang="en-US" b="1" dirty="0"/>
              <a:t>Don't Fragment (DF)</a:t>
            </a:r>
            <a:r>
              <a:rPr lang="en-US" dirty="0"/>
              <a:t> flag</a:t>
            </a:r>
          </a:p>
          <a:p>
            <a:pPr lvl="1"/>
            <a:r>
              <a:rPr lang="en-US" b="1" dirty="0"/>
              <a:t>More Fragments (MF)</a:t>
            </a:r>
            <a:r>
              <a:rPr lang="en-US" dirty="0"/>
              <a:t> flag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97444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“dot decimal format”: 223.1.1.1</a:t>
            </a:r>
          </a:p>
          <a:p>
            <a:r>
              <a:rPr lang="en-US" dirty="0"/>
              <a:t>IPv6 address: </a:t>
            </a:r>
            <a:r>
              <a:rPr lang="en-US" b="1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2001:0db8:85a3:0000:0000:8a2e:0370:7334</a:t>
            </a:r>
          </a:p>
          <a:p>
            <a:r>
              <a:rPr lang="en-US" b="0" i="0" dirty="0">
                <a:solidFill>
                  <a:srgbClr val="444444"/>
                </a:solidFill>
                <a:effectLst/>
                <a:latin typeface="Roboto" panose="02000000000000000000" pitchFamily="2" charset="0"/>
              </a:rPr>
              <a:t>Each hexadecimal number represents 4 bits (value in 0-f),  8 16-bit numbers separated by “:”.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2117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Subnets are important to</a:t>
            </a:r>
            <a:r>
              <a:rPr lang="en-US" baseline="0" dirty="0"/>
              <a:t> IP because they are the “owners” of IP addresses (host “lease” from subnet when they join the subnet)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18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-&gt; interface 0</a:t>
            </a:r>
          </a:p>
          <a:p>
            <a:r>
              <a:rPr lang="en-US" dirty="0"/>
              <a:t>second -&gt; interface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9911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Q: note that all IP addresses in the same blue bubble are similar (same prefix), is there anything in common?</a:t>
            </a:r>
          </a:p>
          <a:p>
            <a:r>
              <a:rPr lang="en-US" dirty="0"/>
              <a:t>A:</a:t>
            </a:r>
            <a:r>
              <a:rPr lang="en-US" baseline="0" dirty="0"/>
              <a:t> they all belong to the same subnet.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3131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lecture 3.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142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10580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79127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DHCP (Dynamic Host Configuration Protocol)</a:t>
            </a:r>
            <a:r>
              <a:rPr lang="en-US" dirty="0"/>
              <a:t> is an </a:t>
            </a:r>
            <a:r>
              <a:rPr lang="en-US" b="1" dirty="0"/>
              <a:t>application layer protocol</a:t>
            </a:r>
            <a:r>
              <a:rPr lang="en-US" dirty="0"/>
              <a:t>, not a network layer control protocol. Because:</a:t>
            </a:r>
          </a:p>
          <a:p>
            <a:r>
              <a:rPr lang="en-US" dirty="0"/>
              <a:t>DHCP operates over </a:t>
            </a:r>
            <a:r>
              <a:rPr lang="en-US" b="1" dirty="0"/>
              <a:t>UDP</a:t>
            </a:r>
            <a:r>
              <a:rPr lang="en-US" dirty="0"/>
              <a:t>, using ports: </a:t>
            </a:r>
            <a:r>
              <a:rPr lang="en-US" b="1" dirty="0"/>
              <a:t>Client to server</a:t>
            </a:r>
            <a:r>
              <a:rPr lang="en-US" dirty="0"/>
              <a:t>: UDP port </a:t>
            </a:r>
            <a:r>
              <a:rPr lang="en-US" b="1" dirty="0"/>
              <a:t>67</a:t>
            </a:r>
            <a:endParaRPr lang="en-US" dirty="0"/>
          </a:p>
          <a:p>
            <a:r>
              <a:rPr lang="en-US" b="1" dirty="0"/>
              <a:t>Server to client</a:t>
            </a:r>
            <a:r>
              <a:rPr lang="en-US" dirty="0"/>
              <a:t>: UDP port </a:t>
            </a:r>
            <a:r>
              <a:rPr lang="en-US" b="1" dirty="0"/>
              <a:t>68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6767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E62F1A-82EE-4D7B-BBFB-0EF64A4F8CCC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why UDP: before DHCP, host does not even have an IP address, cannot establish connection!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229D08C-4AD0-4851-B182-9771FA672EA4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5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D6A7C91-7E72-4F12-A9AB-293A5467D78B}" type="slidenum">
              <a:rPr lang="en-US" altLang="en-US" sz="1200" smtClean="0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42</a:t>
            </a:fld>
            <a:endParaRPr lang="en-US" altLang="en-US" sz="12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67/68: DHCP server/client port</a:t>
            </a:r>
            <a:r>
              <a:rPr lang="en-US" altLang="en-US" baseline="0" dirty="0">
                <a:latin typeface="Times New Roman" panose="02020603050405020304" pitchFamily="18" charset="0"/>
              </a:rPr>
              <a:t> number</a:t>
            </a:r>
          </a:p>
          <a:p>
            <a:r>
              <a:rPr lang="en-US" altLang="en-US" baseline="0" dirty="0" err="1">
                <a:latin typeface="Times New Roman" panose="02020603050405020304" pitchFamily="18" charset="0"/>
              </a:rPr>
              <a:t>yiaddr</a:t>
            </a:r>
            <a:r>
              <a:rPr lang="en-US" altLang="en-US" baseline="0" dirty="0">
                <a:latin typeface="Times New Roman" panose="02020603050405020304" pitchFamily="18" charset="0"/>
              </a:rPr>
              <a:t>: “your Internet address”</a:t>
            </a:r>
          </a:p>
          <a:p>
            <a:r>
              <a:rPr lang="en-US" altLang="en-US" baseline="0" dirty="0">
                <a:latin typeface="Times New Roman" panose="02020603050405020304" pitchFamily="18" charset="0"/>
              </a:rPr>
              <a:t>Q: why is DHCP request broadcast?</a:t>
            </a:r>
          </a:p>
          <a:p>
            <a:r>
              <a:rPr lang="en-US" altLang="en-US" baseline="0" dirty="0">
                <a:latin typeface="Times New Roman" panose="02020603050405020304" pitchFamily="18" charset="0"/>
              </a:rPr>
              <a:t>A: to notify other DHCP servers that their offers have been declined. 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From </a:t>
            </a:r>
            <a:r>
              <a:rPr lang="en-US" altLang="en-US" dirty="0">
                <a:latin typeface="Times New Roman" panose="02020603050405020304" pitchFamily="18" charset="0"/>
              </a:rPr>
              <a:t>Wikipedia: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Internet Corporation for Assigned Names and Numbers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ICANN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/ˈ</a:t>
            </a:r>
            <a:r>
              <a:rPr lang="en-US" b="0" i="0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aɪkæn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1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lp:Pronunciation respelling key"/>
              </a:rPr>
              <a:t>EYE-</a:t>
            </a:r>
            <a:r>
              <a:rPr lang="en-US" b="0" i="1" u="none" strike="noStrike" dirty="0" err="1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lp:Pronunciation respelling key"/>
              </a:rPr>
              <a:t>kan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) is an American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Multistakeholder governance"/>
              </a:rPr>
              <a:t>multistakeholder group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6" tooltip="Nonprofit organization"/>
              </a:rPr>
              <a:t>nonprofit organization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responsible for coordinating the maintenance and procedures of several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7" tooltip="Database"/>
              </a:rPr>
              <a:t>databases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related to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8" tooltip="Namespace"/>
              </a:rPr>
              <a:t>namespaces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 numerical spaces of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9" tooltip="Internet"/>
              </a:rPr>
              <a:t>Internet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ensuring the network's stable and secure operation.</a:t>
            </a:r>
            <a:r>
              <a:rPr lang="en-US" b="0" i="0" u="none" strike="noStrike" baseline="30000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0"/>
              </a:rPr>
              <a:t>[2]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ICANN performs the actual technical maintenance work of the Central Internet Address pools 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1" tooltip="DNS root zone"/>
              </a:rPr>
              <a:t>DNS root zone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registries pursuant to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2" tooltip="Internet Assigned Numbers Authority"/>
              </a:rPr>
              <a:t>Internet Assigned Numbers Authority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(IANA) function contract. The contract regarding the IANA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3" tooltip="Stewardship"/>
              </a:rPr>
              <a:t>stewardship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functions between ICANN and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4" tooltip="National Telecommunications and Information Administration"/>
              </a:rPr>
              <a:t>National Telecommunications and Information Administration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(NTIA) of the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15" tooltip="United States Department of Commerce"/>
              </a:rPr>
              <a:t>United States Department of Commerce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ended on October 1, 2016, formally transitioning the functions to the global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Multistakeholder governance"/>
              </a:rPr>
              <a:t>multistakeholder community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024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3176F0-8B5C-4D10-88C1-ED98BD9448E4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lecture 4.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182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Cisco Catalyst</a:t>
            </a:r>
            <a:r>
              <a:rPr lang="en-US" dirty="0"/>
              <a:t> series is primarily designed for </a:t>
            </a:r>
            <a:r>
              <a:rPr lang="en-US" b="1" dirty="0"/>
              <a:t>enterprise</a:t>
            </a:r>
            <a:r>
              <a:rPr lang="en-US" dirty="0"/>
              <a:t> routers/switches. Their price is usually $1K – 10K, with 8-48 ports.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52323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motivation:</a:t>
            </a:r>
            <a:r>
              <a:rPr lang="en-US" altLang="en-US" dirty="0"/>
              <a:t> local network uses just one IP address as far as outside world is concerned: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expand #supported devices:</a:t>
            </a:r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 just one IP address for all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isolation: </a:t>
            </a:r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(1) can change addresses in local network without notifying outside world, (2) can change ISP without changing addresses in local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security: </a:t>
            </a:r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devices inside local network not explicitly addressable by outside world </a:t>
            </a:r>
          </a:p>
          <a:p>
            <a:pPr lvl="0">
              <a:buFont typeface="Wingdings" panose="05000000000000000000" pitchFamily="2" charset="2"/>
              <a:buNone/>
            </a:pPr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Example: my home address space: </a:t>
            </a:r>
            <a:r>
              <a:rPr lang="en-US" sz="4000" b="0" i="0" dirty="0">
                <a:solidFill>
                  <a:srgbClr val="71777D"/>
                </a:solidFill>
                <a:effectLst/>
                <a:latin typeface="Roboto" panose="02000000000000000000" pitchFamily="2" charset="0"/>
              </a:rPr>
              <a:t>192.168.0.0/16 (another block of private IP addresses)</a:t>
            </a:r>
            <a:endParaRPr lang="en-US" altLang="en-US" sz="2800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364853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NAT is an example of “middleboxes”, i.e., a network device designed to perform functions other than routing/forwarding (other examples: firewall, IDS, load balancer, cache). </a:t>
            </a:r>
          </a:p>
        </p:txBody>
      </p:sp>
      <p:sp>
        <p:nvSpPr>
          <p:cNvPr id="1105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92FB175-1F8F-449A-882E-9EBA8EE80404}" type="slidenum">
              <a:rPr lang="en-US" altLang="en-US" smtClean="0">
                <a:latin typeface="Times New Roman" panose="02020603050405020304" pitchFamily="18" charset="0"/>
              </a:rPr>
              <a:pPr/>
              <a:t>53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</a:rPr>
              <a:t>priority &lt;-&gt; type of service</a:t>
            </a:r>
          </a:p>
          <a:p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</a:rPr>
              <a:t>payload</a:t>
            </a:r>
            <a:r>
              <a:rPr lang="en-US" altLang="en-US" i="1" baseline="0" dirty="0">
                <a:solidFill>
                  <a:srgbClr val="CC0000"/>
                </a:solidFill>
                <a:latin typeface="Times New Roman" panose="02020603050405020304" pitchFamily="18" charset="0"/>
              </a:rPr>
              <a:t> length &lt;-&gt; length – header length</a:t>
            </a:r>
          </a:p>
          <a:p>
            <a:r>
              <a:rPr lang="en-US" altLang="en-US" i="1" baseline="0" dirty="0">
                <a:solidFill>
                  <a:srgbClr val="CC0000"/>
                </a:solidFill>
                <a:latin typeface="Times New Roman" panose="02020603050405020304" pitchFamily="18" charset="0"/>
              </a:rPr>
              <a:t>next header &lt;-&gt; upper layer protocol number</a:t>
            </a:r>
          </a:p>
          <a:p>
            <a:r>
              <a:rPr lang="en-US" altLang="en-US" i="1" baseline="0" dirty="0">
                <a:solidFill>
                  <a:srgbClr val="CC0000"/>
                </a:solidFill>
                <a:latin typeface="Times New Roman" panose="02020603050405020304" pitchFamily="18" charset="0"/>
              </a:rPr>
              <a:t>hop limit &lt;-&gt; TTL</a:t>
            </a:r>
            <a:endParaRPr lang="en-US" altLang="en-US" i="1" dirty="0">
              <a:solidFill>
                <a:srgbClr val="CC0000"/>
              </a:solidFill>
              <a:latin typeface="Times New Roman" panose="02020603050405020304" pitchFamily="18" charset="0"/>
            </a:endParaRPr>
          </a:p>
          <a:p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</a:rPr>
              <a:t>Other changes::</a:t>
            </a:r>
          </a:p>
          <a:p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</a:rPr>
              <a:t>ICMPv6:</a:t>
            </a:r>
            <a:r>
              <a:rPr lang="en-US" altLang="en-US" dirty="0">
                <a:latin typeface="Times New Roman" panose="02020603050405020304" pitchFamily="18" charset="0"/>
              </a:rPr>
              <a:t> new version of ICMP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</a:rPr>
              <a:t>additional message types, e.g. </a:t>
            </a:r>
            <a:r>
              <a:rPr lang="ja-JP" altLang="en-US" dirty="0">
                <a:latin typeface="Gill Sans MT" panose="020B0502020104020203" pitchFamily="34" charset="0"/>
              </a:rPr>
              <a:t>“</a:t>
            </a:r>
            <a:r>
              <a:rPr lang="en-US" altLang="ja-JP" dirty="0">
                <a:latin typeface="Gill Sans MT" panose="020B0502020104020203" pitchFamily="34" charset="0"/>
              </a:rPr>
              <a:t>Packet Too Big</a:t>
            </a:r>
            <a:r>
              <a:rPr lang="ja-JP" altLang="en-US" dirty="0">
                <a:latin typeface="Gill Sans MT" panose="020B0502020104020203" pitchFamily="34" charset="0"/>
              </a:rPr>
              <a:t>”</a:t>
            </a:r>
            <a:endParaRPr lang="en-US" altLang="ja-JP" dirty="0">
              <a:latin typeface="Gill Sans MT" panose="020B0502020104020203" pitchFamily="34" charset="0"/>
            </a:endParaRPr>
          </a:p>
          <a:p>
            <a:pPr lvl="1"/>
            <a:r>
              <a:rPr lang="en-US" altLang="en-US" dirty="0">
                <a:latin typeface="Gill Sans MT" panose="020B0502020104020203" pitchFamily="34" charset="0"/>
              </a:rPr>
              <a:t>multicast group management functions</a:t>
            </a:r>
          </a:p>
          <a:p>
            <a:pPr lvl="1"/>
            <a:endParaRPr lang="en-US" dirty="0">
              <a:latin typeface="Gill Sans MT" panose="020B0502020104020203" pitchFamily="34" charset="0"/>
            </a:endParaRPr>
          </a:p>
          <a:p>
            <a:r>
              <a:rPr lang="en-US" dirty="0"/>
              <a:t>In </a:t>
            </a:r>
            <a:r>
              <a:rPr lang="en-US" b="1" dirty="0"/>
              <a:t>IPv6</a:t>
            </a:r>
            <a:r>
              <a:rPr lang="en-US" dirty="0"/>
              <a:t>, the </a:t>
            </a:r>
            <a:r>
              <a:rPr lang="en-US" b="1" dirty="0"/>
              <a:t>Flow Label</a:t>
            </a:r>
            <a:r>
              <a:rPr lang="en-US" dirty="0"/>
              <a:t> field is a 20-bit field in the IPv6 header used to identify </a:t>
            </a:r>
            <a:r>
              <a:rPr lang="en-US" b="1" dirty="0"/>
              <a:t>packets that belong to the same flow</a:t>
            </a:r>
            <a:r>
              <a:rPr lang="en-US" dirty="0"/>
              <a:t>. Routers can use this label to</a:t>
            </a:r>
            <a:r>
              <a:rPr lang="en-US"/>
              <a:t>: </a:t>
            </a:r>
          </a:p>
          <a:p>
            <a:r>
              <a:rPr lang="en-US"/>
              <a:t>Apply </a:t>
            </a:r>
            <a:r>
              <a:rPr lang="en-US" dirty="0"/>
              <a:t>consistent routing decisions</a:t>
            </a:r>
          </a:p>
          <a:p>
            <a:r>
              <a:rPr lang="en-US" dirty="0"/>
              <a:t>Prioritize or shape traffic</a:t>
            </a:r>
          </a:p>
          <a:p>
            <a:r>
              <a:rPr lang="en-US" dirty="0"/>
              <a:t>Avoid reordering packets</a:t>
            </a:r>
          </a:p>
          <a:p>
            <a:pPr lvl="1"/>
            <a:endParaRPr lang="en-US" altLang="en-US" dirty="0">
              <a:latin typeface="Gill Sans MT" panose="020B0502020104020203" pitchFamily="34" charset="0"/>
            </a:endParaRP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199D1C-7AB3-4287-ACE8-D820FD438E4F}" type="slidenum">
              <a:rPr lang="en-US" altLang="en-US" smtClean="0">
                <a:latin typeface="Times New Roman" panose="02020603050405020304" pitchFamily="18" charset="0"/>
              </a:rPr>
              <a:pPr/>
              <a:t>56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</a:rPr>
              <a:t>Other changes::</a:t>
            </a:r>
          </a:p>
          <a:p>
            <a:r>
              <a:rPr lang="en-US" altLang="en-US" i="1" dirty="0">
                <a:solidFill>
                  <a:srgbClr val="CC0000"/>
                </a:solidFill>
                <a:latin typeface="Times New Roman" panose="02020603050405020304" pitchFamily="18" charset="0"/>
              </a:rPr>
              <a:t>ICMPv6:</a:t>
            </a:r>
            <a:r>
              <a:rPr lang="en-US" altLang="en-US" dirty="0">
                <a:latin typeface="Times New Roman" panose="02020603050405020304" pitchFamily="18" charset="0"/>
              </a:rPr>
              <a:t> new version of ICMP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</a:rPr>
              <a:t>additional message types, e.g. </a:t>
            </a:r>
            <a:r>
              <a:rPr lang="ja-JP" altLang="en-US" dirty="0">
                <a:latin typeface="Gill Sans MT" panose="020B0502020104020203" pitchFamily="34" charset="0"/>
              </a:rPr>
              <a:t>“</a:t>
            </a:r>
            <a:r>
              <a:rPr lang="en-US" altLang="ja-JP" dirty="0">
                <a:latin typeface="Gill Sans MT" panose="020B0502020104020203" pitchFamily="34" charset="0"/>
              </a:rPr>
              <a:t>Packet Too Big</a:t>
            </a:r>
            <a:r>
              <a:rPr lang="ja-JP" altLang="en-US" dirty="0">
                <a:latin typeface="Gill Sans MT" panose="020B0502020104020203" pitchFamily="34" charset="0"/>
              </a:rPr>
              <a:t>”</a:t>
            </a:r>
            <a:endParaRPr lang="en-US" altLang="ja-JP" dirty="0">
              <a:latin typeface="Gill Sans MT" panose="020B0502020104020203" pitchFamily="34" charset="0"/>
            </a:endParaRPr>
          </a:p>
          <a:p>
            <a:pPr lvl="1"/>
            <a:r>
              <a:rPr lang="en-US" altLang="en-US" dirty="0">
                <a:latin typeface="Gill Sans MT" panose="020B0502020104020203" pitchFamily="34" charset="0"/>
              </a:rPr>
              <a:t>multicast group management functions</a:t>
            </a:r>
          </a:p>
        </p:txBody>
      </p:sp>
      <p:sp>
        <p:nvSpPr>
          <p:cNvPr id="1146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F199D1C-7AB3-4287-ACE8-D820FD438E4F}" type="slidenum">
              <a:rPr lang="en-US" altLang="en-US" smtClean="0">
                <a:latin typeface="Times New Roman" panose="02020603050405020304" pitchFamily="18" charset="0"/>
              </a:rPr>
              <a:pPr/>
              <a:t>57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6221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Q: How does B know the IPv4 address of E?</a:t>
            </a:r>
          </a:p>
          <a:p>
            <a:pPr marL="228600" indent="-228600">
              <a:buAutoNum type="arabicPeriod"/>
            </a:pP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Static tunnel: manually configured</a:t>
            </a:r>
          </a:p>
          <a:p>
            <a:pPr marL="228600" indent="-228600">
              <a:buAutoNum type="arabicPeriod"/>
            </a:pP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Dynamic tunnel: discovered from heartbeat messages from E</a:t>
            </a:r>
          </a:p>
          <a:p>
            <a:pPr marL="685800" lvl="1" indent="-228600">
              <a:buFont typeface="Arial" panose="020B0604020202020204" pitchFamily="34" charset="0"/>
              <a:buChar char="•"/>
            </a:pP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Automatic IPv6 Connectivity Client Utility (</a:t>
            </a: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3"/>
              </a:rPr>
              <a:t>AICCU</a:t>
            </a: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): automatically configure the tunnel</a:t>
            </a:r>
          </a:p>
          <a:p>
            <a:r>
              <a:rPr lang="en-US" dirty="0"/>
              <a:t>Q: How does tunnel endpoint (E) know that the received IPv4 packet contains an IPv6 packet in the payload?</a:t>
            </a:r>
          </a:p>
          <a:p>
            <a:r>
              <a:rPr lang="en-US" dirty="0"/>
              <a:t>A:</a:t>
            </a:r>
            <a:r>
              <a:rPr lang="en-US" baseline="0" dirty="0"/>
              <a:t> “protocol number” field equals 41, meaning “IPv6 Encapsulation”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0329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IPv6 is intended to replace </a:t>
            </a:r>
            <a:r>
              <a:rPr lang="en-US" dirty="0">
                <a:hlinkClick r:id="rId3" tooltip="IPv4"/>
              </a:rPr>
              <a:t>IPv4</a:t>
            </a:r>
            <a:r>
              <a:rPr lang="en-US" dirty="0"/>
              <a:t>.</a:t>
            </a:r>
            <a:r>
              <a:rPr lang="en-US" baseline="30000" dirty="0">
                <a:hlinkClick r:id="rId4"/>
              </a:rPr>
              <a:t>[1]</a:t>
            </a:r>
            <a:r>
              <a:rPr lang="en-US" dirty="0"/>
              <a:t> In December 1998, IPv6 became a Draft Standard for the IETF,</a:t>
            </a:r>
            <a:r>
              <a:rPr lang="en-US" baseline="30000" dirty="0">
                <a:hlinkClick r:id="rId5"/>
              </a:rPr>
              <a:t>[2]</a:t>
            </a:r>
            <a:r>
              <a:rPr lang="en-US" dirty="0"/>
              <a:t> who subsequently ratified it as an </a:t>
            </a:r>
            <a:r>
              <a:rPr lang="en-US" dirty="0">
                <a:hlinkClick r:id="rId6" tooltip="Internet Standard"/>
              </a:rPr>
              <a:t>Internet Standard</a:t>
            </a:r>
            <a:r>
              <a:rPr lang="en-US" dirty="0"/>
              <a:t> on 14 July 2017.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822722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lecture 5.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82034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AT&amp;T has achieved its goal of </a:t>
            </a:r>
            <a:r>
              <a:rPr lang="en-US" b="1" dirty="0"/>
              <a:t>virtualizing and controlling 75% of its network functions using SDN</a:t>
            </a:r>
            <a:r>
              <a:rPr lang="en-US" dirty="0"/>
              <a:t> (Software-Defined Networking) by the end of 2020. This includes a significant portion of its </a:t>
            </a:r>
            <a:r>
              <a:rPr lang="en-US" b="1" dirty="0"/>
              <a:t>core network infrastructure</a:t>
            </a:r>
            <a:r>
              <a:rPr lang="en-US" dirty="0"/>
              <a:t>, as part of its broader </a:t>
            </a:r>
            <a:r>
              <a:rPr lang="en-US" b="1" dirty="0"/>
              <a:t>Domain 2.0 transformation initiative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[www.sdxcentral.com]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Open RAN and SDN Integration</a:t>
            </a:r>
          </a:p>
          <a:p>
            <a:r>
              <a:rPr lang="en-US" dirty="0"/>
              <a:t>AT&amp;T is aggressively pursuing a </a:t>
            </a:r>
            <a:r>
              <a:rPr lang="en-US" b="1" dirty="0"/>
              <a:t>multi-vendor Open RAN</a:t>
            </a:r>
            <a:r>
              <a:rPr lang="en-US" dirty="0"/>
              <a:t> strategy, with partners like </a:t>
            </a:r>
            <a:r>
              <a:rPr lang="en-US" b="1" dirty="0"/>
              <a:t>Ericsson, Fujitsu, and Mavenir</a:t>
            </a:r>
            <a:r>
              <a:rPr lang="en-US" dirty="0"/>
              <a:t>.</a:t>
            </a:r>
          </a:p>
          <a:p>
            <a:r>
              <a:rPr lang="en-US" dirty="0"/>
              <a:t>By </a:t>
            </a:r>
            <a:r>
              <a:rPr lang="en-US" b="1" dirty="0"/>
              <a:t>late 2026</a:t>
            </a:r>
            <a:r>
              <a:rPr lang="en-US" dirty="0"/>
              <a:t>, AT&amp;T expects </a:t>
            </a:r>
            <a:r>
              <a:rPr lang="en-US" b="1" dirty="0"/>
              <a:t>70% of its 5G traffic</a:t>
            </a:r>
            <a:r>
              <a:rPr lang="en-US" dirty="0"/>
              <a:t> to traverse </a:t>
            </a:r>
            <a:r>
              <a:rPr lang="en-US" b="1" dirty="0"/>
              <a:t>open hardware</a:t>
            </a:r>
            <a:r>
              <a:rPr lang="en-US" dirty="0"/>
              <a:t>, managed by SDN-based platforms like Ericsson’s Intelligent Automation Platform (EIAP).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267025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Highest </a:t>
            </a:r>
            <a:r>
              <a:rPr lang="en-US" b="1" dirty="0"/>
              <a:t>priority</a:t>
            </a:r>
            <a:r>
              <a:rPr lang="en-US" dirty="0"/>
              <a:t> will match first.</a:t>
            </a:r>
            <a:r>
              <a:rPr lang="en-US" baseline="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97973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Value of “priority”: the larger the value, the higher the priority.</a:t>
            </a:r>
          </a:p>
          <a:p>
            <a:r>
              <a:rPr lang="en-US" dirty="0"/>
              <a:t>Maximum value: priority=65535 (i.e., ‘priority’ is a 16-bit </a:t>
            </a:r>
            <a:r>
              <a:rPr lang="en-US"/>
              <a:t>binary number)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1681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End of lecture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524416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B9ED2F1-6FC5-43E0-A8AA-1EF673665DCB}" type="slidenum">
              <a:rPr lang="de-DE" altLang="en-US" smtClean="0">
                <a:latin typeface="Times New Roman" panose="02020603050405020304" pitchFamily="18" charset="0"/>
              </a:rPr>
              <a:pPr/>
              <a:t>67</a:t>
            </a:fld>
            <a:endParaRPr lang="de-DE" altLang="en-US">
              <a:latin typeface="Times New Roman" panose="02020603050405020304" pitchFamily="18" charset="0"/>
            </a:endParaRPr>
          </a:p>
        </p:txBody>
      </p:sp>
      <p:sp>
        <p:nvSpPr>
          <p:cNvPr id="12595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5956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defTabSz="482600">
              <a:spcBef>
                <a:spcPct val="0"/>
              </a:spcBef>
            </a:pPr>
            <a:r>
              <a:rPr lang="en-US" altLang="en-US" dirty="0">
                <a:latin typeface="Times New Roman" panose="02020603050405020304" pitchFamily="18" charset="0"/>
              </a:rPr>
              <a:t>two more fields</a:t>
            </a:r>
            <a:r>
              <a:rPr lang="en-US" altLang="en-US" baseline="0" dirty="0">
                <a:latin typeface="Times New Roman" panose="02020603050405020304" pitchFamily="18" charset="0"/>
              </a:rPr>
              <a:t> in 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OpenFlow</a:t>
            </a:r>
            <a:r>
              <a:rPr lang="en-US" altLang="en-US" baseline="0" dirty="0">
                <a:latin typeface="Times New Roman" panose="02020603050405020304" pitchFamily="18" charset="0"/>
              </a:rPr>
              <a:t> 1.0: </a:t>
            </a:r>
          </a:p>
          <a:p>
            <a:pPr defTabSz="482600">
              <a:spcBef>
                <a:spcPct val="0"/>
              </a:spcBef>
            </a:pPr>
            <a:r>
              <a:rPr lang="en-US" altLang="en-US" baseline="0" dirty="0">
                <a:latin typeface="Times New Roman" panose="02020603050405020304" pitchFamily="18" charset="0"/>
              </a:rPr>
              <a:t>VLAN Priority (link layer), IP TOS (network layer)</a:t>
            </a:r>
          </a:p>
          <a:p>
            <a:pPr defTabSz="482600">
              <a:spcBef>
                <a:spcPct val="0"/>
              </a:spcBef>
            </a:pPr>
            <a:endParaRPr lang="en-US" altLang="en-US" baseline="0" dirty="0">
              <a:latin typeface="Times New Roman" panose="02020603050405020304" pitchFamily="18" charset="0"/>
            </a:endParaRPr>
          </a:p>
          <a:p>
            <a:pPr defTabSz="482600">
              <a:spcBef>
                <a:spcPct val="0"/>
              </a:spcBef>
            </a:pPr>
            <a:r>
              <a:rPr lang="en-US" altLang="en-US" baseline="0" dirty="0">
                <a:latin typeface="Times New Roman" panose="02020603050405020304" pitchFamily="18" charset="0"/>
              </a:rPr>
              <a:t>“4. Send to normal processing pipeline”: send to non-</a:t>
            </a:r>
            <a:r>
              <a:rPr lang="en-US" altLang="en-US" baseline="0" dirty="0" err="1">
                <a:latin typeface="Times New Roman" panose="02020603050405020304" pitchFamily="18" charset="0"/>
              </a:rPr>
              <a:t>OpenFlow</a:t>
            </a:r>
            <a:r>
              <a:rPr lang="en-US" altLang="en-US" baseline="0" dirty="0">
                <a:latin typeface="Times New Roman" panose="02020603050405020304" pitchFamily="18" charset="0"/>
              </a:rPr>
              <a:t> processing (lookup a traditional forwarding table)</a:t>
            </a:r>
          </a:p>
          <a:p>
            <a:pPr defTabSz="482600">
              <a:spcBef>
                <a:spcPct val="0"/>
              </a:spcBef>
            </a:pPr>
            <a:endParaRPr lang="en-US" altLang="en-US" baseline="0" dirty="0">
              <a:latin typeface="Times New Roman" panose="02020603050405020304" pitchFamily="18" charset="0"/>
            </a:endParaRPr>
          </a:p>
          <a:p>
            <a:pPr defTabSz="482600">
              <a:spcBef>
                <a:spcPct val="0"/>
              </a:spcBef>
            </a:pPr>
            <a:r>
              <a:rPr lang="en-US" altLang="en-US" baseline="0" dirty="0">
                <a:latin typeface="Times New Roman" panose="02020603050405020304" pitchFamily="18" charset="0"/>
              </a:rPr>
              <a:t>Current stable version: 1.5 (40 fields)</a:t>
            </a:r>
          </a:p>
          <a:p>
            <a:pPr defTabSz="482600">
              <a:spcBef>
                <a:spcPct val="0"/>
              </a:spcBef>
            </a:pPr>
            <a:r>
              <a:rPr lang="en-US" altLang="en-US" baseline="0" dirty="0">
                <a:latin typeface="Times New Roman" panose="02020603050405020304" pitchFamily="18" charset="0"/>
              </a:rPr>
              <a:t>Latest version: 1.6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sp>
        <p:nvSpPr>
          <p:cNvPr id="125957" name="Slide Number Placeholder 3"/>
          <p:cNvSpPr txBox="1">
            <a:spLocks noGrp="1"/>
          </p:cNvSpPr>
          <p:nvPr/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661" tIns="48331" rIns="96661" bIns="48331" anchor="b"/>
          <a:lstStyle>
            <a:lvl1pPr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2D9D344F-C8A1-499C-8214-E3F2CFB9B7BC}" type="slidenum">
              <a:rPr lang="en-US" altLang="en-US" sz="1300">
                <a:latin typeface="Calibri" panose="020F0502020204030204" pitchFamily="34" charset="0"/>
              </a:rPr>
              <a:pPr algn="r"/>
              <a:t>67</a:t>
            </a:fld>
            <a:endParaRPr lang="en-US" altLang="en-US" sz="1300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IP </a:t>
            </a:r>
            <a:r>
              <a:rPr lang="en-US" dirty="0" err="1"/>
              <a:t>Prot</a:t>
            </a:r>
            <a:r>
              <a:rPr lang="en-US" dirty="0"/>
              <a:t> </a:t>
            </a:r>
            <a:r>
              <a:rPr lang="en-US"/>
              <a:t>(protocol number): https</a:t>
            </a:r>
            <a:r>
              <a:rPr lang="en-US" dirty="0"/>
              <a:t>://www.iana.org/assignments/protocol-numbers/protocol-numbers.xhtml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1350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10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End of lecture 6.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79E3B0-2D08-432E-AAF7-534A2723B504}" type="slidenum">
              <a:rPr lang="en-US" altLang="en-US" smtClean="0">
                <a:latin typeface="Times New Roman" panose="02020603050405020304" pitchFamily="18" charset="0"/>
              </a:rPr>
              <a:pPr/>
              <a:t>71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b="1" dirty="0">
                <a:latin typeface="Times New Roman" panose="02020603050405020304" pitchFamily="18" charset="0"/>
              </a:rPr>
              <a:t>Asynchronous transfer mode</a:t>
            </a:r>
            <a:r>
              <a:rPr lang="en-US" altLang="en-US" dirty="0">
                <a:latin typeface="Times New Roman" panose="02020603050405020304" pitchFamily="18" charset="0"/>
              </a:rPr>
              <a:t> (</a:t>
            </a:r>
            <a:r>
              <a:rPr lang="en-US" altLang="en-US" b="1" dirty="0">
                <a:latin typeface="Times New Roman" panose="02020603050405020304" pitchFamily="18" charset="0"/>
              </a:rPr>
              <a:t>ATM</a:t>
            </a:r>
            <a:r>
              <a:rPr lang="en-US" altLang="en-US" dirty="0"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42A5FA-7A7D-42B1-BD58-FB0D4A0B1F6D}" type="slidenum">
              <a:rPr lang="en-US" altLang="en-US" smtClean="0">
                <a:latin typeface="Times New Roman" panose="02020603050405020304" pitchFamily="18" charset="0"/>
              </a:rPr>
              <a:pPr/>
              <a:t>74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54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speed: 0.5 </a:t>
            </a:r>
            <a:r>
              <a:rPr lang="en-US" dirty="0" err="1"/>
              <a:t>pkt</a:t>
            </a:r>
            <a:r>
              <a:rPr lang="en-US" dirty="0"/>
              <a:t> / clock </a:t>
            </a:r>
            <a:r>
              <a:rPr lang="en-US" dirty="0" err="1"/>
              <a:t>cyle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4547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early</a:t>
            </a:r>
            <a:r>
              <a:rPr lang="en-US" baseline="0" dirty="0"/>
              <a:t> version of Cisco6500 (1999): up to 400 million packets per sec</a:t>
            </a:r>
          </a:p>
          <a:p>
            <a:r>
              <a:rPr lang="en-US" baseline="0" dirty="0"/>
              <a:t>speed: 1 </a:t>
            </a:r>
            <a:r>
              <a:rPr lang="en-US" baseline="0" dirty="0" err="1"/>
              <a:t>pkt</a:t>
            </a:r>
            <a:r>
              <a:rPr lang="en-US" baseline="0" dirty="0"/>
              <a:t> / clock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741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speed: n </a:t>
            </a:r>
            <a:r>
              <a:rPr lang="en-US" dirty="0" err="1"/>
              <a:t>pkts</a:t>
            </a:r>
            <a:r>
              <a:rPr lang="en-US" dirty="0"/>
              <a:t>/clock</a:t>
            </a:r>
            <a:r>
              <a:rPr lang="en-US" baseline="0" dirty="0"/>
              <a:t> cycle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348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Times New Roman" panose="02020603050405020304" pitchFamily="18" charset="0"/>
              </a:rPr>
              <a:t>Output queueing induces most of the perceived queueing delays/losses. </a:t>
            </a: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66788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C4D8C-67F1-4728-B72E-264B4D42774A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about the 4 components</a:t>
            </a:r>
            <a:r>
              <a:rPr lang="en-US" baseline="0" dirty="0"/>
              <a:t> of per-hop delay: processing delay, queueing delay, transmission delay, propagation delay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92E35C-F2A2-49CE-A2CB-E90C2D4628C1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7037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0D00310F-5E05-4882-8782-53261A21073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072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8AE34CDC-7FB1-4874-A48A-75179EC887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481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D97F4756-FB93-4F0E-83B5-95857DD2708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28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E4ACE3CF-95DE-443F-B33E-E3B9B2D7536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482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46265B8D-8054-4253-93EA-6D7D413A34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91936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9D297751-AFFB-4448-843B-93A32D75893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9432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419D6659-6203-4846-B667-04733537E3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669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99EAD652-C851-4D33-ABD0-25EDFE4C891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7495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5E8AE871-1159-47DE-AC8C-9207A3CF6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8367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40491858-FADC-4C33-8FA6-941D6E3D9C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41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55818CD2-2D3B-41F9-A82C-8D7E0AD6CE5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8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5500285F-51C3-44FA-A355-F866858FB0B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49478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E8BF23F8-333B-4EA7-9B2D-095B9373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299575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C3675538-EDD3-4606-815F-33A8B31D2D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6522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25FA656A-6115-4481-B67E-4758BE2BE5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54590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8C5B4083-B8E4-48AC-911E-A7B39BCD7D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8364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E57B1DC7-9213-4726-9A2D-D221B75013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6769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A21675D2-A9AB-42ED-8B96-1D77BF69D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68880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735AC0A4-AB6E-4D4E-882D-134C770D8B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3645450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F05085DA-A255-4A47-A9E3-453A08DBB5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99146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F35B5764-DCE0-4792-91AC-41DFC6EEBE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460609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7ED16808-2D38-4F42-B59B-D72958877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1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70D4B5A9-BE04-41E6-84D9-FE35601E47A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712302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AC11FB48-4361-4E33-95F3-52AB48BF7C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196307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3A2EA312-8557-40DE-865A-7DCC54AA6B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083325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3198CF41-1959-45E7-8073-6C9E898B2E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793275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64CE4EDB-22F7-4886-9AB4-C46E50C428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6303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62700" y="228600"/>
            <a:ext cx="19431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228600"/>
            <a:ext cx="56769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A0648730-EBDB-4C64-8826-D13E4147A8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453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5800" y="1600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4E63BB09-D7D5-4D8E-8DF6-559B2050EAA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2926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9" name="Slide Number Placeholder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E7798288-D66E-4ED0-A2BE-EF52C5FE1E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1522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935E6A59-3429-4D50-84F0-CB69D12158A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6691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F030B781-6032-4BC8-9F49-40614001497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81396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6AC7A1B0-F7AE-4F3D-B949-FB4AB338DC2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390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xfrm>
            <a:off x="5532438" y="6467475"/>
            <a:ext cx="2895600" cy="287338"/>
          </a:xfrm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4-</a:t>
            </a:r>
            <a:fld id="{C7E1A6EF-7ED9-49C0-91CC-B3035C15A5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14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Times New Roman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81763"/>
            <a:ext cx="676275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4-</a:t>
            </a:r>
            <a:fld id="{BA21DCBB-5D4D-46BA-99C8-0CBF868EB8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369050" y="6475413"/>
            <a:ext cx="2089150" cy="382587"/>
          </a:xfrm>
          <a:prstGeom prst="rect">
            <a:avLst/>
          </a:prstGeom>
          <a:noFill/>
          <a:ln/>
          <a:extLst>
            <a:ext uri="{909E8E84-426E-40dd-AFC4-6F175D3DCCD1}"/>
            <a:ext uri="{91240B29-F687-4f45-9708-019B960494DF}"/>
          </a:extLst>
        </p:spPr>
        <p:txBody>
          <a:bodyPr/>
          <a:lstStyle>
            <a:lvl1pPr>
              <a:defRPr sz="1200">
                <a:solidFill>
                  <a:srgbClr val="000000"/>
                </a:solidFill>
                <a:latin typeface="Tahoma" charset="0"/>
                <a:ea typeface="ＭＳ Ｐゴシック" charset="0"/>
                <a:cs typeface="Arial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/>
              <a:t>Network Layer: Data Plane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61" r:id="rId1"/>
    <p:sldLayoutId id="2147484862" r:id="rId2"/>
    <p:sldLayoutId id="2147484863" r:id="rId3"/>
    <p:sldLayoutId id="2147484864" r:id="rId4"/>
    <p:sldLayoutId id="2147484865" r:id="rId5"/>
    <p:sldLayoutId id="2147484866" r:id="rId6"/>
    <p:sldLayoutId id="2147484867" r:id="rId7"/>
    <p:sldLayoutId id="2147484868" r:id="rId8"/>
    <p:sldLayoutId id="2147484869" r:id="rId9"/>
    <p:sldLayoutId id="2147484870" r:id="rId10"/>
    <p:sldLayoutId id="2147484871" r:id="rId11"/>
    <p:sldLayoutId id="2147484872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100000"/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  <a:cs typeface="MS PGothic" panose="020B0600070205080204" pitchFamily="34" charset="-128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Arial" panose="020B0604020202020204" pitchFamily="34" charset="0"/>
        <a:buChar char="•"/>
        <a:defRPr sz="2400">
          <a:solidFill>
            <a:schemeClr val="tx1"/>
          </a:solidFill>
          <a:latin typeface="Gill Sans MT"/>
          <a:ea typeface="MS PGothic" panose="020B0600070205080204" pitchFamily="34" charset="-128"/>
          <a:cs typeface="Gill Sans M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Gill Sans MT"/>
          <a:ea typeface="Gill Sans MT" charset="0"/>
          <a:cs typeface="Gill Sans M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Gill Sans MT" charset="0"/>
          <a:cs typeface="Gill Sans MT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Gill Sans MT" charset="0"/>
          <a:cs typeface="Gill Sans MT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F45B1F96-A85A-4DB8-A7B3-BAC9857601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73" r:id="rId1"/>
    <p:sldLayoutId id="2147484874" r:id="rId2"/>
    <p:sldLayoutId id="2147484875" r:id="rId3"/>
    <p:sldLayoutId id="2147484876" r:id="rId4"/>
    <p:sldLayoutId id="2147484877" r:id="rId5"/>
    <p:sldLayoutId id="2147484878" r:id="rId6"/>
    <p:sldLayoutId id="2147484879" r:id="rId7"/>
    <p:sldLayoutId id="2147484880" r:id="rId8"/>
    <p:sldLayoutId id="2147484881" r:id="rId9"/>
    <p:sldLayoutId id="2147484882" r:id="rId10"/>
    <p:sldLayoutId id="21474848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00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576888" y="6445250"/>
            <a:ext cx="2895600" cy="28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000000"/>
                </a:solidFill>
                <a:latin typeface="Tahoma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Transport</a:t>
            </a:r>
            <a:r>
              <a:rPr lang="en-US" sz="1400"/>
              <a:t> </a:t>
            </a:r>
            <a:r>
              <a:rPr lang="en-US"/>
              <a:t>Layer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24850" y="6462713"/>
            <a:ext cx="676275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latin typeface="Tahoma" panose="020B0604030504040204" pitchFamily="34" charset="0"/>
              </a:defRPr>
            </a:lvl1pPr>
          </a:lstStyle>
          <a:p>
            <a:pPr>
              <a:defRPr/>
            </a:pPr>
            <a:r>
              <a:rPr lang="en-US" altLang="en-US"/>
              <a:t>3-</a:t>
            </a:r>
            <a:fld id="{D43ADADB-59D6-45F3-81E1-FA62B8729E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84" r:id="rId1"/>
    <p:sldLayoutId id="2147484885" r:id="rId2"/>
    <p:sldLayoutId id="2147484886" r:id="rId3"/>
    <p:sldLayoutId id="2147484887" r:id="rId4"/>
    <p:sldLayoutId id="2147484888" r:id="rId5"/>
    <p:sldLayoutId id="2147484889" r:id="rId6"/>
    <p:sldLayoutId id="2147484890" r:id="rId7"/>
    <p:sldLayoutId id="2147484891" r:id="rId8"/>
    <p:sldLayoutId id="2147484892" r:id="rId9"/>
    <p:sldLayoutId id="2147484893" r:id="rId10"/>
    <p:sldLayoutId id="2147484894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+mj-lt"/>
          <a:ea typeface="MS PGothic" panose="020B0600070205080204" pitchFamily="34" charset="-128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  <a:ea typeface="MS PGothic" panose="020B0600070205080204" pitchFamily="34" charset="-128"/>
          <a:cs typeface="ＭＳ Ｐゴシック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0099"/>
          </a:solidFill>
          <a:latin typeface="Gill Sans MT" pitchFamily="34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SzPct val="65000"/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688975" indent="-231775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rgbClr val="000099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  <a:ea typeface="MS PGothic" panose="020B0600070205080204" pitchFamily="34" charset="-128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-109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n.com/2023/09/26/tech/fcc-net-neutrality-internet-providers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intl/en/ipv6/statistics.html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sixxs.net/tools/aiccu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027113"/>
            <a:ext cx="59420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Chapter 4: network layer</a:t>
            </a:r>
          </a:p>
        </p:txBody>
      </p:sp>
      <p:sp>
        <p:nvSpPr>
          <p:cNvPr id="20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00200"/>
            <a:ext cx="80645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chapter goals:</a:t>
            </a:r>
            <a:r>
              <a:rPr lang="en-US" sz="3200" dirty="0">
                <a:solidFill>
                  <a:srgbClr val="CC0000"/>
                </a:solidFill>
                <a:ea typeface="ＭＳ Ｐゴシック" charset="0"/>
                <a:cs typeface="+mn-cs"/>
              </a:rPr>
              <a:t> 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understand principles behind network layer services, focusing on data plane: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network layer service models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forwarding versus routing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how a router works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generalized forwarding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instantiation, implementation in the Internet</a:t>
            </a:r>
          </a:p>
        </p:txBody>
      </p:sp>
      <p:sp>
        <p:nvSpPr>
          <p:cNvPr id="4096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CD9DDF66-E9F1-4D87-8B35-4D79292E5F1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096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4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1438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275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76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termination</a:t>
            </a:r>
          </a:p>
        </p:txBody>
      </p:sp>
      <p:sp>
        <p:nvSpPr>
          <p:cNvPr id="54277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78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79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0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1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2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83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layer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protocol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(receive)</a:t>
            </a:r>
          </a:p>
        </p:txBody>
      </p:sp>
      <p:sp>
        <p:nvSpPr>
          <p:cNvPr id="54284" name="Text Box 35"/>
          <p:cNvSpPr txBox="1">
            <a:spLocks noChangeArrowheads="1"/>
          </p:cNvSpPr>
          <p:nvPr/>
        </p:nvSpPr>
        <p:spPr bwMode="auto">
          <a:xfrm>
            <a:off x="5080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lookup,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forwarding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queueing</a:t>
            </a:r>
          </a:p>
        </p:txBody>
      </p:sp>
      <p:sp>
        <p:nvSpPr>
          <p:cNvPr id="54285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/>
          <a:lstStyle/>
          <a:p>
            <a:r>
              <a:rPr lang="en-US" altLang="en-US" sz="4000"/>
              <a:t>Input port functions</a:t>
            </a:r>
            <a:endParaRPr lang="en-US" altLang="en-US"/>
          </a:p>
        </p:txBody>
      </p:sp>
      <p:sp>
        <p:nvSpPr>
          <p:cNvPr id="5428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25284" y="3629025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decentralized switching</a:t>
            </a:r>
            <a:r>
              <a:rPr lang="en-US" altLang="en-US" sz="2400" i="1" dirty="0">
                <a:solidFill>
                  <a:srgbClr val="000099"/>
                </a:solidFill>
              </a:rPr>
              <a:t>: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using header field values, lookup output port using forwarding table in input port memory </a:t>
            </a:r>
            <a:r>
              <a:rPr lang="en-US" altLang="en-US" sz="2200" i="1" dirty="0"/>
              <a:t>(“match plus action”)</a:t>
            </a:r>
          </a:p>
          <a:p>
            <a:pPr>
              <a:lnSpc>
                <a:spcPct val="90000"/>
              </a:lnSpc>
            </a:pPr>
            <a:r>
              <a:rPr lang="en-US" altLang="en-US" sz="2200" i="1" dirty="0">
                <a:solidFill>
                  <a:srgbClr val="CC0000"/>
                </a:solidFill>
              </a:rPr>
              <a:t>destination-based forwarding: </a:t>
            </a:r>
            <a:r>
              <a:rPr lang="en-US" altLang="en-US" sz="2200" dirty="0"/>
              <a:t>forward based only on destination IP address (traditional)</a:t>
            </a:r>
            <a:endParaRPr lang="en-US" altLang="ja-JP" sz="2200" dirty="0"/>
          </a:p>
          <a:p>
            <a:pPr>
              <a:lnSpc>
                <a:spcPct val="90000"/>
              </a:lnSpc>
            </a:pPr>
            <a:r>
              <a:rPr lang="en-US" altLang="en-US" sz="2200" i="1" dirty="0">
                <a:solidFill>
                  <a:srgbClr val="CC0000"/>
                </a:solidFill>
              </a:rPr>
              <a:t>generalized forwarding: </a:t>
            </a:r>
            <a:r>
              <a:rPr lang="en-US" altLang="en-US" sz="2200" dirty="0"/>
              <a:t>forward based on any set of header field values</a:t>
            </a:r>
          </a:p>
        </p:txBody>
      </p:sp>
      <p:sp>
        <p:nvSpPr>
          <p:cNvPr id="54287" name="Text Box 5"/>
          <p:cNvSpPr txBox="1">
            <a:spLocks noChangeArrowheads="1"/>
          </p:cNvSpPr>
          <p:nvPr/>
        </p:nvSpPr>
        <p:spPr bwMode="auto">
          <a:xfrm>
            <a:off x="201613" y="3054350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physical layer: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bit-level reception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88" name="Text Box 6"/>
          <p:cNvSpPr txBox="1">
            <a:spLocks noChangeArrowheads="1"/>
          </p:cNvSpPr>
          <p:nvPr/>
        </p:nvSpPr>
        <p:spPr bwMode="auto">
          <a:xfrm>
            <a:off x="569913" y="3783013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data link layer: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e.g., Ethernet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see chapter 5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4289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0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switch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fabric</a:t>
            </a:r>
          </a:p>
        </p:txBody>
      </p:sp>
      <p:grpSp>
        <p:nvGrpSpPr>
          <p:cNvPr id="54291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54297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4298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9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0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1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2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3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4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5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4292" name="Line 58"/>
          <p:cNvSpPr>
            <a:spLocks noChangeShapeType="1"/>
          </p:cNvSpPr>
          <p:nvPr/>
        </p:nvSpPr>
        <p:spPr bwMode="auto">
          <a:xfrm flipV="1">
            <a:off x="2386013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3" name="Line 59"/>
          <p:cNvSpPr>
            <a:spLocks noChangeShapeType="1"/>
          </p:cNvSpPr>
          <p:nvPr/>
        </p:nvSpPr>
        <p:spPr bwMode="auto">
          <a:xfrm flipV="1">
            <a:off x="2405063" y="2940050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4" name="Line 60"/>
          <p:cNvSpPr>
            <a:spLocks noChangeShapeType="1"/>
          </p:cNvSpPr>
          <p:nvPr/>
        </p:nvSpPr>
        <p:spPr bwMode="auto">
          <a:xfrm flipV="1">
            <a:off x="5103813" y="3070225"/>
            <a:ext cx="476250" cy="57785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429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2E1DAB80-963F-4CB5-BE2E-05E79871A98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429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012" y="4861112"/>
            <a:ext cx="225238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packet can be dropped due to detected error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ChangeArrowheads="1"/>
          </p:cNvSpPr>
          <p:nvPr/>
        </p:nvSpPr>
        <p:spPr bwMode="auto">
          <a:xfrm>
            <a:off x="628650" y="1555750"/>
            <a:ext cx="5235575" cy="424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  <a:cs typeface="Times New Roman" panose="02020603050405020304" pitchFamily="18" charset="0"/>
              </a:rPr>
              <a:t>Destination Address Range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11001000 00010111 00010000 00000000</a:t>
            </a:r>
            <a:endParaRPr lang="en-US" altLang="en-US" sz="20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through</a:t>
            </a:r>
            <a:r>
              <a:rPr lang="en-US" altLang="en-US" sz="1800">
                <a:latin typeface="Comic Sans MS" panose="030F0702030302020204" pitchFamily="66" charset="0"/>
                <a:cs typeface="Times New Roman" panose="02020603050405020304" pitchFamily="18" charset="0"/>
              </a:rPr>
              <a:t>                                 </a:t>
            </a:r>
            <a:endParaRPr lang="en-US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11001000 00010111 00010111 11111111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11001000 00010111 00011000 00000000</a:t>
            </a:r>
            <a:endParaRPr lang="en-US" altLang="en-US" sz="20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through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11001000 00010111 00011000 11111111 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11001000 00010111 00011001 00000000</a:t>
            </a:r>
            <a:endParaRPr lang="en-US" altLang="en-US" sz="2000" b="1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through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11001000 00010111 00011111 11111111  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otherwise</a:t>
            </a:r>
          </a:p>
        </p:txBody>
      </p:sp>
      <p:sp>
        <p:nvSpPr>
          <p:cNvPr id="55299" name="Rectangle 5"/>
          <p:cNvSpPr>
            <a:spLocks noChangeArrowheads="1"/>
          </p:cNvSpPr>
          <p:nvPr/>
        </p:nvSpPr>
        <p:spPr bwMode="auto">
          <a:xfrm>
            <a:off x="6053138" y="1557338"/>
            <a:ext cx="155575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Link Interface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u="sng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0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1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2</a:t>
            </a: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3  </a:t>
            </a:r>
            <a:endParaRPr lang="en-US" altLang="en-US" sz="2000"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 b="1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5300" name="Rectangle 6"/>
          <p:cNvSpPr>
            <a:spLocks noChangeArrowheads="1"/>
          </p:cNvSpPr>
          <p:nvPr/>
        </p:nvSpPr>
        <p:spPr bwMode="auto">
          <a:xfrm>
            <a:off x="636588" y="1266825"/>
            <a:ext cx="7223125" cy="452596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5301" name="Line 7"/>
          <p:cNvSpPr>
            <a:spLocks noChangeShapeType="1"/>
          </p:cNvSpPr>
          <p:nvPr/>
        </p:nvSpPr>
        <p:spPr bwMode="auto">
          <a:xfrm>
            <a:off x="625475" y="208438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2" name="Line 8"/>
          <p:cNvSpPr>
            <a:spLocks noChangeShapeType="1"/>
          </p:cNvSpPr>
          <p:nvPr/>
        </p:nvSpPr>
        <p:spPr bwMode="auto">
          <a:xfrm>
            <a:off x="652463" y="3119438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3" name="Line 9"/>
          <p:cNvSpPr>
            <a:spLocks noChangeShapeType="1"/>
          </p:cNvSpPr>
          <p:nvPr/>
        </p:nvSpPr>
        <p:spPr bwMode="auto">
          <a:xfrm>
            <a:off x="646113" y="4241800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4" name="Line 10"/>
          <p:cNvSpPr>
            <a:spLocks noChangeShapeType="1"/>
          </p:cNvSpPr>
          <p:nvPr/>
        </p:nvSpPr>
        <p:spPr bwMode="auto">
          <a:xfrm>
            <a:off x="639763" y="5343525"/>
            <a:ext cx="7223125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5" name="Line 11"/>
          <p:cNvSpPr>
            <a:spLocks noChangeShapeType="1"/>
          </p:cNvSpPr>
          <p:nvPr/>
        </p:nvSpPr>
        <p:spPr bwMode="auto">
          <a:xfrm>
            <a:off x="5929313" y="1277938"/>
            <a:ext cx="0" cy="4514850"/>
          </a:xfrm>
          <a:prstGeom prst="line">
            <a:avLst/>
          </a:prstGeom>
          <a:noFill/>
          <a:ln w="1270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5306" name="Text Box 12"/>
          <p:cNvSpPr txBox="1">
            <a:spLocks noChangeArrowheads="1"/>
          </p:cNvSpPr>
          <p:nvPr/>
        </p:nvSpPr>
        <p:spPr bwMode="auto">
          <a:xfrm>
            <a:off x="565150" y="6007100"/>
            <a:ext cx="708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Q:</a:t>
            </a:r>
            <a:r>
              <a:rPr lang="en-US" altLang="en-US" sz="2400"/>
              <a:t> but what happens if ranges don</a:t>
            </a:r>
            <a:r>
              <a:rPr lang="ja-JP" altLang="en-US" sz="2400"/>
              <a:t>’</a:t>
            </a:r>
            <a:r>
              <a:rPr lang="en-US" altLang="ja-JP" sz="2400"/>
              <a:t>t divide up so nicely? </a:t>
            </a:r>
            <a:endParaRPr lang="en-US" altLang="en-US" sz="2400"/>
          </a:p>
        </p:txBody>
      </p:sp>
      <p:pic>
        <p:nvPicPr>
          <p:cNvPr id="55307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8" y="771525"/>
            <a:ext cx="5942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6" name="Rectangle 17"/>
          <p:cNvSpPr>
            <a:spLocks noGrp="1" noChangeArrowheads="1"/>
          </p:cNvSpPr>
          <p:nvPr>
            <p:ph type="title"/>
          </p:nvPr>
        </p:nvSpPr>
        <p:spPr>
          <a:xfrm>
            <a:off x="533400" y="107950"/>
            <a:ext cx="6378575" cy="863600"/>
          </a:xfrm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Destination-based forwarding</a:t>
            </a:r>
          </a:p>
        </p:txBody>
      </p:sp>
      <p:sp>
        <p:nvSpPr>
          <p:cNvPr id="55309" name="TextBox 1"/>
          <p:cNvSpPr txBox="1">
            <a:spLocks noChangeArrowheads="1"/>
          </p:cNvSpPr>
          <p:nvPr/>
        </p:nvSpPr>
        <p:spPr bwMode="auto">
          <a:xfrm>
            <a:off x="3405188" y="1036638"/>
            <a:ext cx="2071687" cy="4000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forwarding table</a:t>
            </a:r>
          </a:p>
        </p:txBody>
      </p:sp>
      <p:sp>
        <p:nvSpPr>
          <p:cNvPr id="553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1D259788-75E8-4F98-BDB9-E6D69D2BAC5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531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6323" name="Rectangle 20"/>
          <p:cNvSpPr>
            <a:spLocks noChangeArrowheads="1"/>
          </p:cNvSpPr>
          <p:nvPr/>
        </p:nvSpPr>
        <p:spPr bwMode="auto">
          <a:xfrm>
            <a:off x="434975" y="1335088"/>
            <a:ext cx="8001000" cy="1371600"/>
          </a:xfrm>
          <a:prstGeom prst="rect">
            <a:avLst/>
          </a:prstGeom>
          <a:solidFill>
            <a:schemeClr val="bg1"/>
          </a:solidFill>
          <a:ln w="1905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6324" name="Rectangle 18"/>
          <p:cNvSpPr>
            <a:spLocks noChangeArrowheads="1"/>
          </p:cNvSpPr>
          <p:nvPr/>
        </p:nvSpPr>
        <p:spPr bwMode="auto">
          <a:xfrm>
            <a:off x="4352295" y="5673725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6325" name="Rectangle 17"/>
          <p:cNvSpPr>
            <a:spLocks noChangeArrowheads="1"/>
          </p:cNvSpPr>
          <p:nvPr/>
        </p:nvSpPr>
        <p:spPr bwMode="auto">
          <a:xfrm>
            <a:off x="4358645" y="6069013"/>
            <a:ext cx="1636713" cy="269875"/>
          </a:xfrm>
          <a:prstGeom prst="rect">
            <a:avLst/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95250"/>
            <a:ext cx="7772400" cy="90963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Longest prefix matching</a:t>
            </a:r>
          </a:p>
        </p:txBody>
      </p:sp>
      <p:sp>
        <p:nvSpPr>
          <p:cNvPr id="56327" name="Rectangle 5"/>
          <p:cNvSpPr>
            <a:spLocks noChangeArrowheads="1"/>
          </p:cNvSpPr>
          <p:nvPr/>
        </p:nvSpPr>
        <p:spPr bwMode="auto">
          <a:xfrm>
            <a:off x="1065213" y="2989263"/>
            <a:ext cx="5235575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Destination Address Range                       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00010*** ********* </a:t>
            </a: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00011000 *********</a:t>
            </a:r>
            <a:endParaRPr lang="en-US" altLang="en-US" sz="2000">
              <a:latin typeface="Courier New" panose="02070309020205020404" pitchFamily="49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Times New Roman" panose="02020603050405020304" pitchFamily="18" charset="0"/>
              </a:rPr>
              <a:t>11001000 00010111 00011*** *********</a:t>
            </a:r>
            <a:endParaRPr lang="en-US" altLang="en-US" sz="2000">
              <a:latin typeface="Comic Sans MS" panose="030F0702030302020204" pitchFamily="66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Times New Roman" panose="02020603050405020304" pitchFamily="18" charset="0"/>
              </a:rPr>
              <a:t>otherwise  </a:t>
            </a:r>
            <a:r>
              <a:rPr lang="en-US" altLang="en-US" sz="1800">
                <a:latin typeface="Times" panose="02020603050405020304" pitchFamily="18" charset="0"/>
                <a:cs typeface="Times New Roman" panose="02020603050405020304" pitchFamily="18" charset="0"/>
              </a:rPr>
              <a:t>           </a:t>
            </a:r>
          </a:p>
        </p:txBody>
      </p:sp>
      <p:sp>
        <p:nvSpPr>
          <p:cNvPr id="56328" name="Rectangle 7"/>
          <p:cNvSpPr>
            <a:spLocks noChangeArrowheads="1"/>
          </p:cNvSpPr>
          <p:nvPr/>
        </p:nvSpPr>
        <p:spPr bwMode="auto">
          <a:xfrm>
            <a:off x="958850" y="6026150"/>
            <a:ext cx="514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DA: 11001000  00010111  00011000  10101010</a:t>
            </a:r>
            <a:r>
              <a:rPr lang="en-US" altLang="en-US" sz="1800">
                <a:latin typeface="Comic Sans MS" panose="030F0702030302020204" pitchFamily="66" charset="0"/>
              </a:rPr>
              <a:t> </a:t>
            </a:r>
          </a:p>
        </p:txBody>
      </p:sp>
      <p:sp>
        <p:nvSpPr>
          <p:cNvPr id="56329" name="Text Box 8"/>
          <p:cNvSpPr txBox="1">
            <a:spLocks noChangeArrowheads="1"/>
          </p:cNvSpPr>
          <p:nvPr/>
        </p:nvSpPr>
        <p:spPr bwMode="auto">
          <a:xfrm>
            <a:off x="280988" y="5272088"/>
            <a:ext cx="1341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examples:</a:t>
            </a:r>
          </a:p>
        </p:txBody>
      </p:sp>
      <p:sp>
        <p:nvSpPr>
          <p:cNvPr id="56330" name="Text Box 9"/>
          <p:cNvSpPr txBox="1">
            <a:spLocks noChangeArrowheads="1"/>
          </p:cNvSpPr>
          <p:nvPr/>
        </p:nvSpPr>
        <p:spPr bwMode="auto">
          <a:xfrm>
            <a:off x="944563" y="5641975"/>
            <a:ext cx="5137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DA: 11001000  00010111  00010110  10100001 </a:t>
            </a:r>
          </a:p>
        </p:txBody>
      </p:sp>
      <p:sp>
        <p:nvSpPr>
          <p:cNvPr id="56331" name="Text Box 15"/>
          <p:cNvSpPr txBox="1">
            <a:spLocks noChangeArrowheads="1"/>
          </p:cNvSpPr>
          <p:nvPr/>
        </p:nvSpPr>
        <p:spPr bwMode="auto">
          <a:xfrm>
            <a:off x="6262688" y="5640388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which interface?</a:t>
            </a:r>
          </a:p>
        </p:txBody>
      </p:sp>
      <p:sp>
        <p:nvSpPr>
          <p:cNvPr id="56332" name="Text Box 16"/>
          <p:cNvSpPr txBox="1">
            <a:spLocks noChangeArrowheads="1"/>
          </p:cNvSpPr>
          <p:nvPr/>
        </p:nvSpPr>
        <p:spPr bwMode="auto">
          <a:xfrm>
            <a:off x="6310313" y="5991225"/>
            <a:ext cx="1835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CC0000"/>
                </a:solidFill>
              </a:rPr>
              <a:t>which interface?</a:t>
            </a:r>
          </a:p>
        </p:txBody>
      </p:sp>
      <p:sp>
        <p:nvSpPr>
          <p:cNvPr id="56333" name="Text Box 19"/>
          <p:cNvSpPr txBox="1">
            <a:spLocks noChangeArrowheads="1"/>
          </p:cNvSpPr>
          <p:nvPr/>
        </p:nvSpPr>
        <p:spPr bwMode="auto">
          <a:xfrm>
            <a:off x="571500" y="1490663"/>
            <a:ext cx="7799388" cy="1141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/>
              <a:t>when looking for forwarding table entry for given destination address, use </a:t>
            </a:r>
            <a:r>
              <a:rPr lang="en-US" altLang="en-US" i="1">
                <a:solidFill>
                  <a:srgbClr val="000099"/>
                </a:solidFill>
              </a:rPr>
              <a:t>longest</a:t>
            </a:r>
            <a:r>
              <a:rPr lang="en-US" altLang="en-US"/>
              <a:t> address prefix that matches destination address.</a:t>
            </a:r>
          </a:p>
        </p:txBody>
      </p:sp>
      <p:sp>
        <p:nvSpPr>
          <p:cNvPr id="56334" name="Text Box 22"/>
          <p:cNvSpPr txBox="1">
            <a:spLocks noChangeArrowheads="1"/>
          </p:cNvSpPr>
          <p:nvPr/>
        </p:nvSpPr>
        <p:spPr bwMode="auto">
          <a:xfrm>
            <a:off x="558800" y="1036638"/>
            <a:ext cx="3282950" cy="51911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CC0000"/>
                </a:solidFill>
              </a:rPr>
              <a:t>longest prefix matching</a:t>
            </a:r>
          </a:p>
        </p:txBody>
      </p:sp>
      <p:sp>
        <p:nvSpPr>
          <p:cNvPr id="56335" name="Rectangle 24"/>
          <p:cNvSpPr>
            <a:spLocks noChangeArrowheads="1"/>
          </p:cNvSpPr>
          <p:nvPr/>
        </p:nvSpPr>
        <p:spPr bwMode="auto">
          <a:xfrm>
            <a:off x="992188" y="3022600"/>
            <a:ext cx="7459662" cy="2106613"/>
          </a:xfrm>
          <a:prstGeom prst="rect">
            <a:avLst/>
          </a:prstGeom>
          <a:noFill/>
          <a:ln w="19050">
            <a:solidFill>
              <a:srgbClr val="0000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6336" name="Line 25"/>
          <p:cNvSpPr>
            <a:spLocks noChangeShapeType="1"/>
          </p:cNvSpPr>
          <p:nvPr/>
        </p:nvSpPr>
        <p:spPr bwMode="auto">
          <a:xfrm>
            <a:off x="992188" y="3457575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7" name="Line 26"/>
          <p:cNvSpPr>
            <a:spLocks noChangeShapeType="1"/>
          </p:cNvSpPr>
          <p:nvPr/>
        </p:nvSpPr>
        <p:spPr bwMode="auto">
          <a:xfrm>
            <a:off x="1022350" y="38877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8" name="Line 27"/>
          <p:cNvSpPr>
            <a:spLocks noChangeShapeType="1"/>
          </p:cNvSpPr>
          <p:nvPr/>
        </p:nvSpPr>
        <p:spPr bwMode="auto">
          <a:xfrm>
            <a:off x="996950" y="4306888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39" name="Line 28"/>
          <p:cNvSpPr>
            <a:spLocks noChangeShapeType="1"/>
          </p:cNvSpPr>
          <p:nvPr/>
        </p:nvSpPr>
        <p:spPr bwMode="auto">
          <a:xfrm>
            <a:off x="993775" y="4737100"/>
            <a:ext cx="7448550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40" name="Line 29"/>
          <p:cNvSpPr>
            <a:spLocks noChangeShapeType="1"/>
          </p:cNvSpPr>
          <p:nvPr/>
        </p:nvSpPr>
        <p:spPr bwMode="auto">
          <a:xfrm>
            <a:off x="6176963" y="3022600"/>
            <a:ext cx="0" cy="2117725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6341" name="Text Box 30"/>
          <p:cNvSpPr txBox="1">
            <a:spLocks noChangeArrowheads="1"/>
          </p:cNvSpPr>
          <p:nvPr/>
        </p:nvSpPr>
        <p:spPr bwMode="auto">
          <a:xfrm>
            <a:off x="6475413" y="2965450"/>
            <a:ext cx="1543050" cy="215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 interface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0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2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63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6176A56C-85BF-4CAF-A0CD-E2BEABC8F957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634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4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-68263"/>
            <a:ext cx="7772400" cy="1143001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Longest prefix matching</a:t>
            </a:r>
          </a:p>
        </p:txBody>
      </p:sp>
      <p:sp>
        <p:nvSpPr>
          <p:cNvPr id="57347" name="Content Placeholder 1"/>
          <p:cNvSpPr>
            <a:spLocks noGrp="1"/>
          </p:cNvSpPr>
          <p:nvPr>
            <p:ph idx="1"/>
          </p:nvPr>
        </p:nvSpPr>
        <p:spPr>
          <a:xfrm>
            <a:off x="512763" y="1366838"/>
            <a:ext cx="7772400" cy="4648200"/>
          </a:xfrm>
        </p:spPr>
        <p:txBody>
          <a:bodyPr/>
          <a:lstStyle/>
          <a:p>
            <a:r>
              <a:rPr lang="en-US" altLang="en-US" dirty="0"/>
              <a:t>we’ll see</a:t>
            </a:r>
            <a:r>
              <a:rPr lang="en-US" altLang="en-US" i="1" dirty="0">
                <a:solidFill>
                  <a:srgbClr val="000090"/>
                </a:solidFill>
              </a:rPr>
              <a:t> why </a:t>
            </a:r>
            <a:r>
              <a:rPr lang="en-US" altLang="en-US" dirty="0"/>
              <a:t>longest prefix matching is used shortly, when we study addressing</a:t>
            </a:r>
          </a:p>
          <a:p>
            <a:r>
              <a:rPr lang="en-US" altLang="en-US" dirty="0"/>
              <a:t>longest prefix matching: often performed using ternary content addressable memories (TCAMs)</a:t>
            </a:r>
          </a:p>
          <a:p>
            <a:pPr lvl="1"/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content addressable: </a:t>
            </a: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present address to TCAM: retrieve address in one clock cycle, regardless of table size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Cisco Catalyst: can up ~1M routing table entries in TCAM</a:t>
            </a:r>
          </a:p>
        </p:txBody>
      </p:sp>
      <p:pic>
        <p:nvPicPr>
          <p:cNvPr id="57348" name="Picture 3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75" y="77787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3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3E25361-E3FB-49C2-9BDD-C4E47B2D76C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735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basics: </a:t>
            </a:r>
          </a:p>
          <a:p>
            <a:pPr lvl="1"/>
            <a:r>
              <a:rPr lang="en-US" dirty="0"/>
              <a:t>2 key network layer functions</a:t>
            </a:r>
          </a:p>
          <a:p>
            <a:pPr lvl="1"/>
            <a:r>
              <a:rPr lang="en-US" dirty="0"/>
              <a:t>Data plane vs. control plane</a:t>
            </a:r>
          </a:p>
          <a:p>
            <a:pPr lvl="1"/>
            <a:r>
              <a:rPr lang="en-US" dirty="0"/>
              <a:t>Per-router control plane vs. logically centralized control plane</a:t>
            </a:r>
          </a:p>
          <a:p>
            <a:pPr lvl="1"/>
            <a:r>
              <a:rPr lang="en-US" dirty="0"/>
              <a:t>Service model</a:t>
            </a:r>
          </a:p>
          <a:p>
            <a:r>
              <a:rPr lang="en-US" dirty="0"/>
              <a:t>Router:</a:t>
            </a:r>
          </a:p>
          <a:p>
            <a:pPr lvl="1"/>
            <a:r>
              <a:rPr lang="en-US" dirty="0"/>
              <a:t>Router architecture</a:t>
            </a:r>
          </a:p>
          <a:p>
            <a:pPr lvl="1"/>
            <a:r>
              <a:rPr lang="en-US" dirty="0"/>
              <a:t>Longest prefix matching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4-</a:t>
            </a:r>
            <a:fld id="{5500285F-51C3-44FA-A355-F866858FB0B7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6380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17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800100"/>
            <a:ext cx="3656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441325" y="247650"/>
            <a:ext cx="7772400" cy="685800"/>
          </a:xfrm>
        </p:spPr>
        <p:txBody>
          <a:bodyPr/>
          <a:lstStyle/>
          <a:p>
            <a:r>
              <a:rPr lang="en-US" altLang="en-US" sz="4000"/>
              <a:t>Switching fabrics</a:t>
            </a:r>
            <a:endParaRPr lang="en-US" altLang="en-US"/>
          </a:p>
        </p:txBody>
      </p:sp>
      <p:sp>
        <p:nvSpPr>
          <p:cNvPr id="2458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01675" y="1177925"/>
            <a:ext cx="7772400" cy="4648200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“switch” packet from input buffer to appropriate output buffer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switching rate: rate at which packets can be transfer from inputs to outputs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 inputs: switching rate N times line rate desirable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three types of switching fabrics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550" y="3902987"/>
            <a:ext cx="7561263" cy="2100263"/>
            <a:chOff x="590550" y="4200525"/>
            <a:chExt cx="7561263" cy="2100263"/>
          </a:xfrm>
        </p:grpSpPr>
        <p:grpSp>
          <p:nvGrpSpPr>
            <p:cNvPr id="58373" name="Group 30"/>
            <p:cNvGrpSpPr>
              <a:grpSpLocks/>
            </p:cNvGrpSpPr>
            <p:nvPr/>
          </p:nvGrpSpPr>
          <p:grpSpPr bwMode="auto">
            <a:xfrm>
              <a:off x="742950" y="4283075"/>
              <a:ext cx="890588" cy="215900"/>
              <a:chOff x="876" y="2800"/>
              <a:chExt cx="642" cy="175"/>
            </a:xfrm>
          </p:grpSpPr>
          <p:sp>
            <p:nvSpPr>
              <p:cNvPr id="58503" name="Rectangle 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504" name="Rectangle 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505" name="Rectangle 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506" name="Rectangle 1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507" name="Line 1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74" name="Group 45"/>
            <p:cNvGrpSpPr>
              <a:grpSpLocks/>
            </p:cNvGrpSpPr>
            <p:nvPr/>
          </p:nvGrpSpPr>
          <p:grpSpPr bwMode="auto">
            <a:xfrm>
              <a:off x="719138" y="4678363"/>
              <a:ext cx="890587" cy="215900"/>
              <a:chOff x="876" y="2800"/>
              <a:chExt cx="642" cy="175"/>
            </a:xfrm>
          </p:grpSpPr>
          <p:sp>
            <p:nvSpPr>
              <p:cNvPr id="58498" name="Rectangle 46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99" name="Rectangle 47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500" name="Rectangle 48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501" name="Rectangle 49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502" name="Line 50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75" name="Group 51"/>
            <p:cNvGrpSpPr>
              <a:grpSpLocks/>
            </p:cNvGrpSpPr>
            <p:nvPr/>
          </p:nvGrpSpPr>
          <p:grpSpPr bwMode="auto">
            <a:xfrm>
              <a:off x="714375" y="5105400"/>
              <a:ext cx="890588" cy="215900"/>
              <a:chOff x="876" y="2800"/>
              <a:chExt cx="642" cy="175"/>
            </a:xfrm>
          </p:grpSpPr>
          <p:sp>
            <p:nvSpPr>
              <p:cNvPr id="58493" name="Rectangle 52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94" name="Rectangle 53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95" name="Rectangle 54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96" name="Rectangle 55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97" name="Line 56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376" name="Rectangle 57"/>
            <p:cNvSpPr>
              <a:spLocks noChangeArrowheads="1"/>
            </p:cNvSpPr>
            <p:nvPr/>
          </p:nvSpPr>
          <p:spPr bwMode="auto">
            <a:xfrm>
              <a:off x="1601788" y="4200525"/>
              <a:ext cx="704850" cy="117633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58377" name="Group 64"/>
            <p:cNvGrpSpPr>
              <a:grpSpLocks/>
            </p:cNvGrpSpPr>
            <p:nvPr/>
          </p:nvGrpSpPr>
          <p:grpSpPr bwMode="auto">
            <a:xfrm>
              <a:off x="2311400" y="4281488"/>
              <a:ext cx="890588" cy="215900"/>
              <a:chOff x="455" y="3463"/>
              <a:chExt cx="561" cy="136"/>
            </a:xfrm>
          </p:grpSpPr>
          <p:sp>
            <p:nvSpPr>
              <p:cNvPr id="58488" name="Rectangle 59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89" name="Rectangle 60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90" name="Rectangle 61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91" name="Rectangle 62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92" name="Line 63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78" name="Group 65"/>
            <p:cNvGrpSpPr>
              <a:grpSpLocks/>
            </p:cNvGrpSpPr>
            <p:nvPr/>
          </p:nvGrpSpPr>
          <p:grpSpPr bwMode="auto">
            <a:xfrm>
              <a:off x="2316163" y="4673600"/>
              <a:ext cx="890587" cy="215900"/>
              <a:chOff x="455" y="3463"/>
              <a:chExt cx="561" cy="136"/>
            </a:xfrm>
          </p:grpSpPr>
          <p:sp>
            <p:nvSpPr>
              <p:cNvPr id="58483" name="Rectangle 66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84" name="Rectangle 67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85" name="Rectangle 68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86" name="Rectangle 69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87" name="Line 70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79" name="Group 71"/>
            <p:cNvGrpSpPr>
              <a:grpSpLocks/>
            </p:cNvGrpSpPr>
            <p:nvPr/>
          </p:nvGrpSpPr>
          <p:grpSpPr bwMode="auto">
            <a:xfrm>
              <a:off x="2311400" y="5100638"/>
              <a:ext cx="890588" cy="215900"/>
              <a:chOff x="455" y="3463"/>
              <a:chExt cx="561" cy="136"/>
            </a:xfrm>
          </p:grpSpPr>
          <p:sp>
            <p:nvSpPr>
              <p:cNvPr id="58478" name="Rectangle 72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79" name="Rectangle 73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80" name="Rectangle 74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81" name="Rectangle 75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82" name="Line 76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380" name="Text Box 78"/>
            <p:cNvSpPr txBox="1">
              <a:spLocks noChangeArrowheads="1"/>
            </p:cNvSpPr>
            <p:nvPr/>
          </p:nvSpPr>
          <p:spPr bwMode="auto">
            <a:xfrm>
              <a:off x="1435100" y="5586413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58381" name="Text Box 79"/>
            <p:cNvSpPr txBox="1">
              <a:spLocks noChangeArrowheads="1"/>
            </p:cNvSpPr>
            <p:nvPr/>
          </p:nvSpPr>
          <p:spPr bwMode="auto">
            <a:xfrm>
              <a:off x="1533525" y="4518025"/>
              <a:ext cx="823913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memory</a:t>
              </a:r>
            </a:p>
          </p:txBody>
        </p:sp>
        <p:grpSp>
          <p:nvGrpSpPr>
            <p:cNvPr id="58382" name="Group 80"/>
            <p:cNvGrpSpPr>
              <a:grpSpLocks/>
            </p:cNvGrpSpPr>
            <p:nvPr/>
          </p:nvGrpSpPr>
          <p:grpSpPr bwMode="auto">
            <a:xfrm>
              <a:off x="3648075" y="4267200"/>
              <a:ext cx="890588" cy="215900"/>
              <a:chOff x="876" y="2800"/>
              <a:chExt cx="642" cy="175"/>
            </a:xfrm>
          </p:grpSpPr>
          <p:sp>
            <p:nvSpPr>
              <p:cNvPr id="58473" name="Rectangle 8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74" name="Rectangle 8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75" name="Rectangle 8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76" name="Rectangle 8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77" name="Line 8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83" name="Group 86"/>
            <p:cNvGrpSpPr>
              <a:grpSpLocks/>
            </p:cNvGrpSpPr>
            <p:nvPr/>
          </p:nvGrpSpPr>
          <p:grpSpPr bwMode="auto">
            <a:xfrm>
              <a:off x="3646488" y="4662488"/>
              <a:ext cx="890587" cy="215900"/>
              <a:chOff x="876" y="2800"/>
              <a:chExt cx="642" cy="175"/>
            </a:xfrm>
          </p:grpSpPr>
          <p:sp>
            <p:nvSpPr>
              <p:cNvPr id="58468" name="Rectangle 8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69" name="Rectangle 8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70" name="Rectangle 8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71" name="Rectangle 9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72" name="Line 9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84" name="Group 92"/>
            <p:cNvGrpSpPr>
              <a:grpSpLocks/>
            </p:cNvGrpSpPr>
            <p:nvPr/>
          </p:nvGrpSpPr>
          <p:grpSpPr bwMode="auto">
            <a:xfrm>
              <a:off x="3641725" y="5089525"/>
              <a:ext cx="890588" cy="215900"/>
              <a:chOff x="876" y="2800"/>
              <a:chExt cx="642" cy="175"/>
            </a:xfrm>
          </p:grpSpPr>
          <p:sp>
            <p:nvSpPr>
              <p:cNvPr id="58463" name="Rectangle 93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64" name="Rectangle 94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65" name="Rectangle 95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66" name="Rectangle 96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67" name="Line 97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385" name="Line 98"/>
            <p:cNvSpPr>
              <a:spLocks noChangeShapeType="1"/>
            </p:cNvSpPr>
            <p:nvPr/>
          </p:nvSpPr>
          <p:spPr bwMode="auto">
            <a:xfrm>
              <a:off x="4549775" y="4270375"/>
              <a:ext cx="0" cy="10033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58386" name="Group 99"/>
            <p:cNvGrpSpPr>
              <a:grpSpLocks/>
            </p:cNvGrpSpPr>
            <p:nvPr/>
          </p:nvGrpSpPr>
          <p:grpSpPr bwMode="auto">
            <a:xfrm>
              <a:off x="4603750" y="4254500"/>
              <a:ext cx="890588" cy="215900"/>
              <a:chOff x="455" y="3463"/>
              <a:chExt cx="561" cy="136"/>
            </a:xfrm>
          </p:grpSpPr>
          <p:sp>
            <p:nvSpPr>
              <p:cNvPr id="58458" name="Rectangle 100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59" name="Rectangle 101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60" name="Rectangle 102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61" name="Rectangle 103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62" name="Line 104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87" name="Group 105"/>
            <p:cNvGrpSpPr>
              <a:grpSpLocks/>
            </p:cNvGrpSpPr>
            <p:nvPr/>
          </p:nvGrpSpPr>
          <p:grpSpPr bwMode="auto">
            <a:xfrm>
              <a:off x="4608513" y="4646613"/>
              <a:ext cx="890587" cy="215900"/>
              <a:chOff x="455" y="3463"/>
              <a:chExt cx="561" cy="136"/>
            </a:xfrm>
          </p:grpSpPr>
          <p:sp>
            <p:nvSpPr>
              <p:cNvPr id="58453" name="Rectangle 106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54" name="Rectangle 107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55" name="Rectangle 108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56" name="Rectangle 109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57" name="Line 110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88" name="Group 111"/>
            <p:cNvGrpSpPr>
              <a:grpSpLocks/>
            </p:cNvGrpSpPr>
            <p:nvPr/>
          </p:nvGrpSpPr>
          <p:grpSpPr bwMode="auto">
            <a:xfrm>
              <a:off x="4603750" y="5073650"/>
              <a:ext cx="890588" cy="215900"/>
              <a:chOff x="455" y="3463"/>
              <a:chExt cx="561" cy="136"/>
            </a:xfrm>
          </p:grpSpPr>
          <p:sp>
            <p:nvSpPr>
              <p:cNvPr id="58448" name="Rectangle 112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49" name="Rectangle 113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50" name="Rectangle 114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51" name="Rectangle 115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52" name="Line 116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58389" name="Text Box 117"/>
            <p:cNvSpPr txBox="1">
              <a:spLocks noChangeArrowheads="1"/>
            </p:cNvSpPr>
            <p:nvPr/>
          </p:nvSpPr>
          <p:spPr bwMode="auto">
            <a:xfrm>
              <a:off x="4286250" y="5583238"/>
              <a:ext cx="552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bus</a:t>
              </a:r>
            </a:p>
          </p:txBody>
        </p:sp>
        <p:grpSp>
          <p:nvGrpSpPr>
            <p:cNvPr id="58390" name="Group 118"/>
            <p:cNvGrpSpPr>
              <a:grpSpLocks/>
            </p:cNvGrpSpPr>
            <p:nvPr/>
          </p:nvGrpSpPr>
          <p:grpSpPr bwMode="auto">
            <a:xfrm>
              <a:off x="6091238" y="4233863"/>
              <a:ext cx="890587" cy="215900"/>
              <a:chOff x="876" y="2800"/>
              <a:chExt cx="642" cy="175"/>
            </a:xfrm>
          </p:grpSpPr>
          <p:sp>
            <p:nvSpPr>
              <p:cNvPr id="58443" name="Rectangle 119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44" name="Rectangle 120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45" name="Rectangle 121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46" name="Rectangle 122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47" name="Line 123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91" name="Group 124"/>
            <p:cNvGrpSpPr>
              <a:grpSpLocks/>
            </p:cNvGrpSpPr>
            <p:nvPr/>
          </p:nvGrpSpPr>
          <p:grpSpPr bwMode="auto">
            <a:xfrm>
              <a:off x="6067425" y="4629150"/>
              <a:ext cx="890588" cy="215900"/>
              <a:chOff x="876" y="2800"/>
              <a:chExt cx="642" cy="175"/>
            </a:xfrm>
          </p:grpSpPr>
          <p:sp>
            <p:nvSpPr>
              <p:cNvPr id="58438" name="Rectangle 12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39" name="Rectangle 12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40" name="Rectangle 12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41" name="Rectangle 12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42" name="Line 12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92" name="Group 130"/>
            <p:cNvGrpSpPr>
              <a:grpSpLocks/>
            </p:cNvGrpSpPr>
            <p:nvPr/>
          </p:nvGrpSpPr>
          <p:grpSpPr bwMode="auto">
            <a:xfrm>
              <a:off x="6062663" y="5056188"/>
              <a:ext cx="890587" cy="215900"/>
              <a:chOff x="876" y="2800"/>
              <a:chExt cx="642" cy="175"/>
            </a:xfrm>
          </p:grpSpPr>
          <p:sp>
            <p:nvSpPr>
              <p:cNvPr id="58433" name="Rectangle 13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34" name="Rectangle 13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35" name="Rectangle 13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36" name="Rectangle 13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8437" name="Line 13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58393" name="Group 154"/>
            <p:cNvGrpSpPr>
              <a:grpSpLocks/>
            </p:cNvGrpSpPr>
            <p:nvPr/>
          </p:nvGrpSpPr>
          <p:grpSpPr bwMode="auto">
            <a:xfrm rot="5400000">
              <a:off x="7186613" y="5253038"/>
              <a:ext cx="895350" cy="1035050"/>
              <a:chOff x="2954" y="2776"/>
              <a:chExt cx="564" cy="652"/>
            </a:xfrm>
          </p:grpSpPr>
          <p:grpSp>
            <p:nvGrpSpPr>
              <p:cNvPr id="58415" name="Group 136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58428" name="Rectangle 137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9" name="Rectangle 138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30" name="Rectangle 139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31" name="Rectangle 140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32" name="Line 141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8416" name="Group 142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58423" name="Rectangle 143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4" name="Rectangle 144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5" name="Rectangle 145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6" name="Rectangle 146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7" name="Line 147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8417" name="Group 148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58418" name="Rectangle 149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19" name="Rectangle 150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0" name="Rectangle 151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1" name="Rectangle 152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58422" name="Line 153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58394" name="Line 155"/>
            <p:cNvSpPr>
              <a:spLocks noChangeShapeType="1"/>
            </p:cNvSpPr>
            <p:nvPr/>
          </p:nvSpPr>
          <p:spPr bwMode="auto">
            <a:xfrm>
              <a:off x="6981825" y="4340225"/>
              <a:ext cx="10636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5" name="Line 156"/>
            <p:cNvSpPr>
              <a:spLocks noChangeShapeType="1"/>
            </p:cNvSpPr>
            <p:nvPr/>
          </p:nvSpPr>
          <p:spPr bwMode="auto">
            <a:xfrm flipV="1">
              <a:off x="6943725" y="4727575"/>
              <a:ext cx="1111250" cy="3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6" name="Line 157"/>
            <p:cNvSpPr>
              <a:spLocks noChangeShapeType="1"/>
            </p:cNvSpPr>
            <p:nvPr/>
          </p:nvSpPr>
          <p:spPr bwMode="auto">
            <a:xfrm>
              <a:off x="6943725" y="5159375"/>
              <a:ext cx="1101725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7" name="Line 158"/>
            <p:cNvSpPr>
              <a:spLocks noChangeShapeType="1"/>
            </p:cNvSpPr>
            <p:nvPr/>
          </p:nvSpPr>
          <p:spPr bwMode="auto">
            <a:xfrm flipV="1">
              <a:off x="7226300" y="4340225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8" name="Line 159"/>
            <p:cNvSpPr>
              <a:spLocks noChangeShapeType="1"/>
            </p:cNvSpPr>
            <p:nvPr/>
          </p:nvSpPr>
          <p:spPr bwMode="auto">
            <a:xfrm flipV="1">
              <a:off x="7648575" y="4340225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399" name="Line 160"/>
            <p:cNvSpPr>
              <a:spLocks noChangeShapeType="1"/>
            </p:cNvSpPr>
            <p:nvPr/>
          </p:nvSpPr>
          <p:spPr bwMode="auto">
            <a:xfrm flipV="1">
              <a:off x="8045450" y="4330700"/>
              <a:ext cx="0" cy="9779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00" name="Oval 161"/>
            <p:cNvSpPr>
              <a:spLocks noChangeArrowheads="1"/>
            </p:cNvSpPr>
            <p:nvPr/>
          </p:nvSpPr>
          <p:spPr bwMode="auto">
            <a:xfrm>
              <a:off x="7185025" y="4302125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1" name="Oval 162"/>
            <p:cNvSpPr>
              <a:spLocks noChangeArrowheads="1"/>
            </p:cNvSpPr>
            <p:nvPr/>
          </p:nvSpPr>
          <p:spPr bwMode="auto">
            <a:xfrm>
              <a:off x="7185025" y="4686300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2" name="Oval 163"/>
            <p:cNvSpPr>
              <a:spLocks noChangeArrowheads="1"/>
            </p:cNvSpPr>
            <p:nvPr/>
          </p:nvSpPr>
          <p:spPr bwMode="auto">
            <a:xfrm>
              <a:off x="7178675" y="5111750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3" name="Oval 164"/>
            <p:cNvSpPr>
              <a:spLocks noChangeArrowheads="1"/>
            </p:cNvSpPr>
            <p:nvPr/>
          </p:nvSpPr>
          <p:spPr bwMode="auto">
            <a:xfrm>
              <a:off x="7610475" y="4302125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4" name="Oval 165"/>
            <p:cNvSpPr>
              <a:spLocks noChangeArrowheads="1"/>
            </p:cNvSpPr>
            <p:nvPr/>
          </p:nvSpPr>
          <p:spPr bwMode="auto">
            <a:xfrm>
              <a:off x="7610475" y="4686300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5" name="Oval 166"/>
            <p:cNvSpPr>
              <a:spLocks noChangeArrowheads="1"/>
            </p:cNvSpPr>
            <p:nvPr/>
          </p:nvSpPr>
          <p:spPr bwMode="auto">
            <a:xfrm>
              <a:off x="7604125" y="5111750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6" name="Oval 167"/>
            <p:cNvSpPr>
              <a:spLocks noChangeArrowheads="1"/>
            </p:cNvSpPr>
            <p:nvPr/>
          </p:nvSpPr>
          <p:spPr bwMode="auto">
            <a:xfrm>
              <a:off x="8001000" y="4302125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7" name="Oval 168"/>
            <p:cNvSpPr>
              <a:spLocks noChangeArrowheads="1"/>
            </p:cNvSpPr>
            <p:nvPr/>
          </p:nvSpPr>
          <p:spPr bwMode="auto">
            <a:xfrm>
              <a:off x="8001000" y="4686300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8" name="Oval 169"/>
            <p:cNvSpPr>
              <a:spLocks noChangeArrowheads="1"/>
            </p:cNvSpPr>
            <p:nvPr/>
          </p:nvSpPr>
          <p:spPr bwMode="auto">
            <a:xfrm>
              <a:off x="7994650" y="5111750"/>
              <a:ext cx="88900" cy="8890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8409" name="Text Box 170"/>
            <p:cNvSpPr txBox="1">
              <a:spLocks noChangeArrowheads="1"/>
            </p:cNvSpPr>
            <p:nvPr/>
          </p:nvSpPr>
          <p:spPr bwMode="auto">
            <a:xfrm>
              <a:off x="5899150" y="5589588"/>
              <a:ext cx="10604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crossbar</a:t>
              </a:r>
            </a:p>
          </p:txBody>
        </p:sp>
        <p:sp>
          <p:nvSpPr>
            <p:cNvPr id="58410" name="Freeform 171"/>
            <p:cNvSpPr>
              <a:spLocks/>
            </p:cNvSpPr>
            <p:nvPr/>
          </p:nvSpPr>
          <p:spPr bwMode="auto">
            <a:xfrm>
              <a:off x="590550" y="4325938"/>
              <a:ext cx="2798763" cy="412750"/>
            </a:xfrm>
            <a:custGeom>
              <a:avLst/>
              <a:gdLst>
                <a:gd name="T0" fmla="*/ 0 w 1763"/>
                <a:gd name="T1" fmla="*/ 0 h 260"/>
                <a:gd name="T2" fmla="*/ 2147483646 w 1763"/>
                <a:gd name="T3" fmla="*/ 0 h 260"/>
                <a:gd name="T4" fmla="*/ 2147483646 w 1763"/>
                <a:gd name="T5" fmla="*/ 2147483646 h 260"/>
                <a:gd name="T6" fmla="*/ 2147483646 w 1763"/>
                <a:gd name="T7" fmla="*/ 2147483646 h 26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3"/>
                <a:gd name="T13" fmla="*/ 0 h 260"/>
                <a:gd name="T14" fmla="*/ 1763 w 1763"/>
                <a:gd name="T15" fmla="*/ 260 h 26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3" h="260">
                  <a:moveTo>
                    <a:pt x="0" y="0"/>
                  </a:moveTo>
                  <a:lnTo>
                    <a:pt x="689" y="0"/>
                  </a:lnTo>
                  <a:lnTo>
                    <a:pt x="1054" y="260"/>
                  </a:lnTo>
                  <a:lnTo>
                    <a:pt x="1763" y="260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11" name="Freeform 172"/>
            <p:cNvSpPr>
              <a:spLocks/>
            </p:cNvSpPr>
            <p:nvPr/>
          </p:nvSpPr>
          <p:spPr bwMode="auto">
            <a:xfrm>
              <a:off x="3641725" y="4295775"/>
              <a:ext cx="2006600" cy="400050"/>
            </a:xfrm>
            <a:custGeom>
              <a:avLst/>
              <a:gdLst>
                <a:gd name="T0" fmla="*/ 0 w 1264"/>
                <a:gd name="T1" fmla="*/ 2147483646 h 252"/>
                <a:gd name="T2" fmla="*/ 2147483646 w 1264"/>
                <a:gd name="T3" fmla="*/ 0 h 252"/>
                <a:gd name="T4" fmla="*/ 2147483646 w 1264"/>
                <a:gd name="T5" fmla="*/ 2147483646 h 252"/>
                <a:gd name="T6" fmla="*/ 2147483646 w 1264"/>
                <a:gd name="T7" fmla="*/ 2147483646 h 2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64"/>
                <a:gd name="T13" fmla="*/ 0 h 252"/>
                <a:gd name="T14" fmla="*/ 1264 w 1264"/>
                <a:gd name="T15" fmla="*/ 252 h 2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64" h="252">
                  <a:moveTo>
                    <a:pt x="0" y="2"/>
                  </a:moveTo>
                  <a:lnTo>
                    <a:pt x="622" y="0"/>
                  </a:lnTo>
                  <a:lnTo>
                    <a:pt x="616" y="246"/>
                  </a:lnTo>
                  <a:lnTo>
                    <a:pt x="1264" y="252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8412" name="Freeform 173"/>
            <p:cNvSpPr>
              <a:spLocks/>
            </p:cNvSpPr>
            <p:nvPr/>
          </p:nvSpPr>
          <p:spPr bwMode="auto">
            <a:xfrm>
              <a:off x="6038850" y="4286250"/>
              <a:ext cx="1543050" cy="2014538"/>
            </a:xfrm>
            <a:custGeom>
              <a:avLst/>
              <a:gdLst>
                <a:gd name="T0" fmla="*/ 0 w 972"/>
                <a:gd name="T1" fmla="*/ 2147483646 h 1266"/>
                <a:gd name="T2" fmla="*/ 2147483646 w 972"/>
                <a:gd name="T3" fmla="*/ 0 h 1266"/>
                <a:gd name="T4" fmla="*/ 2147483646 w 972"/>
                <a:gd name="T5" fmla="*/ 2147483646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84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FA1D021-F164-4993-8353-9E4FF3840D4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841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94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781050"/>
            <a:ext cx="4570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>
          <a:xfrm>
            <a:off x="652463" y="263525"/>
            <a:ext cx="7772400" cy="609600"/>
          </a:xfrm>
        </p:spPr>
        <p:txBody>
          <a:bodyPr/>
          <a:lstStyle/>
          <a:p>
            <a:r>
              <a:rPr lang="en-US" altLang="en-US" sz="4000"/>
              <a:t>Switching via memory</a:t>
            </a:r>
            <a:endParaRPr lang="en-US" altLang="en-US"/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77925"/>
            <a:ext cx="7848600" cy="1066800"/>
          </a:xfrm>
        </p:spPr>
        <p:txBody>
          <a:bodyPr/>
          <a:lstStyle/>
          <a:p>
            <a:pPr marL="234950" indent="-234950"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first generation routers:</a:t>
            </a:r>
          </a:p>
          <a:p>
            <a:pPr marL="234950" indent="-234950"/>
            <a:r>
              <a:rPr lang="en-US" altLang="en-US" sz="2400"/>
              <a:t>traditional computers with switching under direct control of CPU</a:t>
            </a:r>
          </a:p>
          <a:p>
            <a:pPr marL="234950" indent="-234950"/>
            <a:r>
              <a:rPr lang="en-US" altLang="en-US" sz="2400"/>
              <a:t>packet copied to system</a:t>
            </a:r>
            <a:r>
              <a:rPr lang="ja-JP" altLang="en-US" sz="2400"/>
              <a:t>’</a:t>
            </a:r>
            <a:r>
              <a:rPr lang="en-US" altLang="ja-JP" sz="2400"/>
              <a:t>s memory</a:t>
            </a:r>
          </a:p>
          <a:p>
            <a:pPr marL="234950" indent="-234950"/>
            <a:r>
              <a:rPr lang="en-US" altLang="en-US" sz="2400"/>
              <a:t> speed limited by memory bandwidth (2 bus crossings per datagram)</a:t>
            </a:r>
            <a:endParaRPr lang="en-US" altLang="en-US" sz="1800"/>
          </a:p>
        </p:txBody>
      </p:sp>
      <p:grpSp>
        <p:nvGrpSpPr>
          <p:cNvPr id="59397" name="Group 42"/>
          <p:cNvGrpSpPr>
            <a:grpSpLocks/>
          </p:cNvGrpSpPr>
          <p:nvPr/>
        </p:nvGrpSpPr>
        <p:grpSpPr bwMode="auto">
          <a:xfrm>
            <a:off x="1560513" y="4032250"/>
            <a:ext cx="6611937" cy="1787525"/>
            <a:chOff x="983" y="2540"/>
            <a:chExt cx="4165" cy="1126"/>
          </a:xfrm>
        </p:grpSpPr>
        <p:sp>
          <p:nvSpPr>
            <p:cNvPr id="59404" name="Rectangle 30"/>
            <p:cNvSpPr>
              <a:spLocks noChangeArrowheads="1"/>
            </p:cNvSpPr>
            <p:nvPr/>
          </p:nvSpPr>
          <p:spPr bwMode="auto">
            <a:xfrm>
              <a:off x="983" y="2542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9405" name="Text Box 31"/>
            <p:cNvSpPr txBox="1">
              <a:spLocks noChangeArrowheads="1"/>
            </p:cNvSpPr>
            <p:nvPr/>
          </p:nvSpPr>
          <p:spPr bwMode="auto">
            <a:xfrm>
              <a:off x="991" y="2557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input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Ethernet)</a:t>
              </a:r>
            </a:p>
          </p:txBody>
        </p:sp>
        <p:sp>
          <p:nvSpPr>
            <p:cNvPr id="59406" name="Text Box 32"/>
            <p:cNvSpPr txBox="1">
              <a:spLocks noChangeArrowheads="1"/>
            </p:cNvSpPr>
            <p:nvPr/>
          </p:nvSpPr>
          <p:spPr bwMode="auto">
            <a:xfrm>
              <a:off x="2324" y="2773"/>
              <a:ext cx="636" cy="2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memory</a:t>
              </a:r>
            </a:p>
          </p:txBody>
        </p:sp>
        <p:sp>
          <p:nvSpPr>
            <p:cNvPr id="59407" name="Rectangle 34"/>
            <p:cNvSpPr>
              <a:spLocks noChangeArrowheads="1"/>
            </p:cNvSpPr>
            <p:nvPr/>
          </p:nvSpPr>
          <p:spPr bwMode="auto">
            <a:xfrm>
              <a:off x="2072" y="2542"/>
              <a:ext cx="1173" cy="688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9408" name="Rectangle 35"/>
            <p:cNvSpPr>
              <a:spLocks noChangeArrowheads="1"/>
            </p:cNvSpPr>
            <p:nvPr/>
          </p:nvSpPr>
          <p:spPr bwMode="auto">
            <a:xfrm>
              <a:off x="3557" y="2540"/>
              <a:ext cx="766" cy="7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9409" name="Text Box 36"/>
            <p:cNvSpPr txBox="1">
              <a:spLocks noChangeArrowheads="1"/>
            </p:cNvSpPr>
            <p:nvPr/>
          </p:nvSpPr>
          <p:spPr bwMode="auto">
            <a:xfrm>
              <a:off x="3565" y="2555"/>
              <a:ext cx="70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output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port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(e.g.,</a:t>
              </a:r>
            </a:p>
            <a:p>
              <a:pPr algn="ctr">
                <a:lnSpc>
                  <a:spcPct val="9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Ethernet)</a:t>
              </a:r>
            </a:p>
          </p:txBody>
        </p:sp>
        <p:sp>
          <p:nvSpPr>
            <p:cNvPr id="59410" name="Line 37"/>
            <p:cNvSpPr>
              <a:spLocks noChangeShapeType="1"/>
            </p:cNvSpPr>
            <p:nvPr/>
          </p:nvSpPr>
          <p:spPr bwMode="auto">
            <a:xfrm>
              <a:off x="983" y="3561"/>
              <a:ext cx="333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1" name="Line 38"/>
            <p:cNvSpPr>
              <a:spLocks noChangeShapeType="1"/>
            </p:cNvSpPr>
            <p:nvPr/>
          </p:nvSpPr>
          <p:spPr bwMode="auto">
            <a:xfrm>
              <a:off x="1370" y="325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2" name="Line 39"/>
            <p:cNvSpPr>
              <a:spLocks noChangeShapeType="1"/>
            </p:cNvSpPr>
            <p:nvPr/>
          </p:nvSpPr>
          <p:spPr bwMode="auto">
            <a:xfrm>
              <a:off x="3939" y="3242"/>
              <a:ext cx="0" cy="316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3" name="Line 40"/>
            <p:cNvSpPr>
              <a:spLocks noChangeShapeType="1"/>
            </p:cNvSpPr>
            <p:nvPr/>
          </p:nvSpPr>
          <p:spPr bwMode="auto">
            <a:xfrm>
              <a:off x="2665" y="3240"/>
              <a:ext cx="0" cy="3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9414" name="Text Box 41"/>
            <p:cNvSpPr txBox="1">
              <a:spLocks noChangeArrowheads="1"/>
            </p:cNvSpPr>
            <p:nvPr/>
          </p:nvSpPr>
          <p:spPr bwMode="auto">
            <a:xfrm>
              <a:off x="4304" y="3435"/>
              <a:ext cx="84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system bus</a:t>
              </a:r>
            </a:p>
          </p:txBody>
        </p:sp>
      </p:grpSp>
      <p:pic>
        <p:nvPicPr>
          <p:cNvPr id="59398" name="Picture 4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538" y="4225925"/>
            <a:ext cx="533400" cy="68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9" name="Picture 4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4338" y="4189413"/>
            <a:ext cx="533400" cy="68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7293" name="Rectangle 45"/>
          <p:cNvSpPr>
            <a:spLocks noChangeArrowheads="1"/>
          </p:cNvSpPr>
          <p:nvPr/>
        </p:nvSpPr>
        <p:spPr bwMode="auto">
          <a:xfrm>
            <a:off x="377825" y="4460875"/>
            <a:ext cx="434975" cy="2222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940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AB45349A-B365-4903-AB0B-B933709DF527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940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3.33333E-6 L 0.16476 3.33333E-6 L 0.16962 0.13495 L 0.39098 0.13495 L 0.39098 0.04074 " pathEditMode="relative" rAng="0" ptsTypes="AAAAA">
                                      <p:cBhvr>
                                        <p:cTn id="6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549" y="67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98 0.04074 L 0.408 0.04074 L 0.408 0.12847 L 0.61911 0.12361 L 0.62032 -0.00162 L 0.79098 -0.00162 " pathEditMode="relative" ptsTypes="AAAAAA">
                                      <p:cBhvr>
                                        <p:cTn id="10" dur="2000" fill="hold"/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2" presetID="9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" dur="500"/>
                                        <p:tgtEl>
                                          <p:spTgt spid="4372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7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7293" grpId="0" animBg="1"/>
      <p:bldP spid="437293" grpId="1" animBg="1"/>
      <p:bldP spid="437293" grpId="2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418" name="Picture 4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965200"/>
            <a:ext cx="4113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6"/>
          <p:cNvSpPr>
            <a:spLocks noGrp="1" noChangeArrowheads="1"/>
          </p:cNvSpPr>
          <p:nvPr>
            <p:ph type="title"/>
          </p:nvPr>
        </p:nvSpPr>
        <p:spPr>
          <a:xfrm>
            <a:off x="449263" y="385763"/>
            <a:ext cx="7772400" cy="685800"/>
          </a:xfrm>
        </p:spPr>
        <p:txBody>
          <a:bodyPr/>
          <a:lstStyle/>
          <a:p>
            <a:r>
              <a:rPr lang="en-US" altLang="en-US" sz="4000"/>
              <a:t>Switching via a bus</a:t>
            </a:r>
            <a:endParaRPr lang="en-US" altLang="en-US"/>
          </a:p>
        </p:txBody>
      </p:sp>
      <p:sp>
        <p:nvSpPr>
          <p:cNvPr id="26630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31825" y="1530350"/>
            <a:ext cx="5608638" cy="4071938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datagram from input port memory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to output port memory via a shared bus</a:t>
            </a:r>
          </a:p>
          <a:p>
            <a:pPr>
              <a:buFont typeface="Wingdings" charset="2"/>
              <a:buChar char="§"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bus contention:</a:t>
            </a:r>
            <a:r>
              <a:rPr lang="en-US" dirty="0">
                <a:ea typeface="ＭＳ Ｐゴシック" charset="0"/>
                <a:cs typeface="+mn-cs"/>
              </a:rPr>
              <a:t>  switching speed limited by bus bandwidth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32 </a:t>
            </a:r>
            <a:r>
              <a:rPr lang="en-US" dirty="0" err="1">
                <a:ea typeface="ＭＳ Ｐゴシック" charset="0"/>
                <a:cs typeface="+mn-cs"/>
              </a:rPr>
              <a:t>Gbps</a:t>
            </a:r>
            <a:r>
              <a:rPr lang="en-US" dirty="0">
                <a:ea typeface="ＭＳ Ｐゴシック" charset="0"/>
                <a:cs typeface="+mn-cs"/>
              </a:rPr>
              <a:t> bus, Cisco 6500: sufficient speed for access and enterprise routers</a:t>
            </a:r>
          </a:p>
        </p:txBody>
      </p:sp>
      <p:grpSp>
        <p:nvGrpSpPr>
          <p:cNvPr id="60421" name="Group 8"/>
          <p:cNvGrpSpPr>
            <a:grpSpLocks/>
          </p:cNvGrpSpPr>
          <p:nvPr/>
        </p:nvGrpSpPr>
        <p:grpSpPr bwMode="auto">
          <a:xfrm>
            <a:off x="6408738" y="2435225"/>
            <a:ext cx="890587" cy="215900"/>
            <a:chOff x="876" y="2800"/>
            <a:chExt cx="642" cy="175"/>
          </a:xfrm>
        </p:grpSpPr>
        <p:sp>
          <p:nvSpPr>
            <p:cNvPr id="60457" name="Rectangle 9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58" name="Rectangle 10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59" name="Rectangle 11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60" name="Rectangle 12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61" name="Line 13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422" name="Group 14"/>
          <p:cNvGrpSpPr>
            <a:grpSpLocks/>
          </p:cNvGrpSpPr>
          <p:nvPr/>
        </p:nvGrpSpPr>
        <p:grpSpPr bwMode="auto">
          <a:xfrm>
            <a:off x="6407150" y="2830513"/>
            <a:ext cx="890588" cy="215900"/>
            <a:chOff x="876" y="2800"/>
            <a:chExt cx="642" cy="175"/>
          </a:xfrm>
        </p:grpSpPr>
        <p:sp>
          <p:nvSpPr>
            <p:cNvPr id="60452" name="Rectangle 15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53" name="Rectangle 16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54" name="Rectangle 17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55" name="Rectangle 18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56" name="Line 19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423" name="Group 20"/>
          <p:cNvGrpSpPr>
            <a:grpSpLocks/>
          </p:cNvGrpSpPr>
          <p:nvPr/>
        </p:nvGrpSpPr>
        <p:grpSpPr bwMode="auto">
          <a:xfrm>
            <a:off x="6402388" y="3257550"/>
            <a:ext cx="890587" cy="215900"/>
            <a:chOff x="876" y="2800"/>
            <a:chExt cx="642" cy="175"/>
          </a:xfrm>
        </p:grpSpPr>
        <p:sp>
          <p:nvSpPr>
            <p:cNvPr id="60447" name="Rectangle 21"/>
            <p:cNvSpPr>
              <a:spLocks noChangeArrowheads="1"/>
            </p:cNvSpPr>
            <p:nvPr/>
          </p:nvSpPr>
          <p:spPr bwMode="auto">
            <a:xfrm>
              <a:off x="925" y="2800"/>
              <a:ext cx="485" cy="17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8" name="Rectangle 22"/>
            <p:cNvSpPr>
              <a:spLocks noChangeArrowheads="1"/>
            </p:cNvSpPr>
            <p:nvPr/>
          </p:nvSpPr>
          <p:spPr bwMode="auto">
            <a:xfrm>
              <a:off x="945" y="2849"/>
              <a:ext cx="151" cy="7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9" name="Rectangle 23"/>
            <p:cNvSpPr>
              <a:spLocks noChangeArrowheads="1"/>
            </p:cNvSpPr>
            <p:nvPr/>
          </p:nvSpPr>
          <p:spPr bwMode="auto">
            <a:xfrm>
              <a:off x="1117" y="2818"/>
              <a:ext cx="124" cy="13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50" name="Rectangle 24"/>
            <p:cNvSpPr>
              <a:spLocks noChangeArrowheads="1"/>
            </p:cNvSpPr>
            <p:nvPr/>
          </p:nvSpPr>
          <p:spPr bwMode="auto">
            <a:xfrm>
              <a:off x="1263" y="2815"/>
              <a:ext cx="125" cy="13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51" name="Line 25"/>
            <p:cNvSpPr>
              <a:spLocks noChangeShapeType="1"/>
            </p:cNvSpPr>
            <p:nvPr/>
          </p:nvSpPr>
          <p:spPr bwMode="auto">
            <a:xfrm flipV="1">
              <a:off x="876" y="2882"/>
              <a:ext cx="64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0424" name="Line 26"/>
          <p:cNvSpPr>
            <a:spLocks noChangeShapeType="1"/>
          </p:cNvSpPr>
          <p:nvPr/>
        </p:nvSpPr>
        <p:spPr bwMode="auto">
          <a:xfrm>
            <a:off x="7310438" y="2438400"/>
            <a:ext cx="0" cy="1003300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60425" name="Group 27"/>
          <p:cNvGrpSpPr>
            <a:grpSpLocks/>
          </p:cNvGrpSpPr>
          <p:nvPr/>
        </p:nvGrpSpPr>
        <p:grpSpPr bwMode="auto">
          <a:xfrm>
            <a:off x="7364413" y="2422525"/>
            <a:ext cx="890587" cy="215900"/>
            <a:chOff x="455" y="3463"/>
            <a:chExt cx="561" cy="136"/>
          </a:xfrm>
        </p:grpSpPr>
        <p:sp>
          <p:nvSpPr>
            <p:cNvPr id="60442" name="Rectangle 28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3" name="Rectangle 29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4" name="Rectangle 30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5" name="Rectangle 31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6" name="Line 32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426" name="Group 33"/>
          <p:cNvGrpSpPr>
            <a:grpSpLocks/>
          </p:cNvGrpSpPr>
          <p:nvPr/>
        </p:nvGrpSpPr>
        <p:grpSpPr bwMode="auto">
          <a:xfrm>
            <a:off x="7369175" y="2814638"/>
            <a:ext cx="890588" cy="215900"/>
            <a:chOff x="455" y="3463"/>
            <a:chExt cx="561" cy="136"/>
          </a:xfrm>
        </p:grpSpPr>
        <p:sp>
          <p:nvSpPr>
            <p:cNvPr id="60437" name="Rectangle 34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38" name="Rectangle 35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39" name="Rectangle 36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0" name="Rectangle 37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41" name="Line 38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0427" name="Group 39"/>
          <p:cNvGrpSpPr>
            <a:grpSpLocks/>
          </p:cNvGrpSpPr>
          <p:nvPr/>
        </p:nvGrpSpPr>
        <p:grpSpPr bwMode="auto">
          <a:xfrm>
            <a:off x="7364413" y="3241675"/>
            <a:ext cx="890587" cy="215900"/>
            <a:chOff x="455" y="3463"/>
            <a:chExt cx="561" cy="136"/>
          </a:xfrm>
        </p:grpSpPr>
        <p:sp>
          <p:nvSpPr>
            <p:cNvPr id="60432" name="Rectangle 40"/>
            <p:cNvSpPr>
              <a:spLocks noChangeArrowheads="1"/>
            </p:cNvSpPr>
            <p:nvPr/>
          </p:nvSpPr>
          <p:spPr bwMode="auto">
            <a:xfrm>
              <a:off x="498" y="3463"/>
              <a:ext cx="424" cy="13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33" name="Rectangle 41"/>
            <p:cNvSpPr>
              <a:spLocks noChangeArrowheads="1"/>
            </p:cNvSpPr>
            <p:nvPr/>
          </p:nvSpPr>
          <p:spPr bwMode="auto">
            <a:xfrm>
              <a:off x="771" y="3500"/>
              <a:ext cx="132" cy="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34" name="Rectangle 42"/>
            <p:cNvSpPr>
              <a:spLocks noChangeArrowheads="1"/>
            </p:cNvSpPr>
            <p:nvPr/>
          </p:nvSpPr>
          <p:spPr bwMode="auto">
            <a:xfrm>
              <a:off x="644" y="3477"/>
              <a:ext cx="108" cy="10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35" name="Rectangle 43"/>
            <p:cNvSpPr>
              <a:spLocks noChangeArrowheads="1"/>
            </p:cNvSpPr>
            <p:nvPr/>
          </p:nvSpPr>
          <p:spPr bwMode="auto">
            <a:xfrm>
              <a:off x="517" y="3480"/>
              <a:ext cx="108" cy="10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0436" name="Line 44"/>
            <p:cNvSpPr>
              <a:spLocks noChangeShapeType="1"/>
            </p:cNvSpPr>
            <p:nvPr/>
          </p:nvSpPr>
          <p:spPr bwMode="auto">
            <a:xfrm flipV="1">
              <a:off x="455" y="3527"/>
              <a:ext cx="561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0428" name="Text Box 45"/>
          <p:cNvSpPr txBox="1">
            <a:spLocks noChangeArrowheads="1"/>
          </p:cNvSpPr>
          <p:nvPr/>
        </p:nvSpPr>
        <p:spPr bwMode="auto">
          <a:xfrm>
            <a:off x="7046913" y="3678238"/>
            <a:ext cx="6762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bus</a:t>
            </a:r>
          </a:p>
        </p:txBody>
      </p:sp>
      <p:sp>
        <p:nvSpPr>
          <p:cNvPr id="60429" name="Freeform 46"/>
          <p:cNvSpPr>
            <a:spLocks/>
          </p:cNvSpPr>
          <p:nvPr/>
        </p:nvSpPr>
        <p:spPr bwMode="auto">
          <a:xfrm>
            <a:off x="6402388" y="2463800"/>
            <a:ext cx="2006600" cy="400050"/>
          </a:xfrm>
          <a:custGeom>
            <a:avLst/>
            <a:gdLst>
              <a:gd name="T0" fmla="*/ 0 w 1264"/>
              <a:gd name="T1" fmla="*/ 2147483646 h 252"/>
              <a:gd name="T2" fmla="*/ 2147483646 w 1264"/>
              <a:gd name="T3" fmla="*/ 0 h 252"/>
              <a:gd name="T4" fmla="*/ 2147483646 w 1264"/>
              <a:gd name="T5" fmla="*/ 2147483646 h 252"/>
              <a:gd name="T6" fmla="*/ 2147483646 w 1264"/>
              <a:gd name="T7" fmla="*/ 2147483646 h 252"/>
              <a:gd name="T8" fmla="*/ 0 60000 65536"/>
              <a:gd name="T9" fmla="*/ 0 60000 65536"/>
              <a:gd name="T10" fmla="*/ 0 60000 65536"/>
              <a:gd name="T11" fmla="*/ 0 60000 65536"/>
              <a:gd name="T12" fmla="*/ 0 w 1264"/>
              <a:gd name="T13" fmla="*/ 0 h 252"/>
              <a:gd name="T14" fmla="*/ 1264 w 1264"/>
              <a:gd name="T15" fmla="*/ 252 h 25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64" h="252">
                <a:moveTo>
                  <a:pt x="0" y="2"/>
                </a:moveTo>
                <a:lnTo>
                  <a:pt x="622" y="0"/>
                </a:lnTo>
                <a:lnTo>
                  <a:pt x="616" y="246"/>
                </a:lnTo>
                <a:lnTo>
                  <a:pt x="1264" y="252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043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F7CDA64-87FA-4457-BB5C-70544CEDF0E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043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2" name="Picture 5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" y="849313"/>
            <a:ext cx="73136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241300"/>
            <a:ext cx="7772400" cy="854075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Switching via interconnection network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7350" y="1325563"/>
            <a:ext cx="5934075" cy="4411662"/>
          </a:xfrm>
        </p:spPr>
        <p:txBody>
          <a:bodyPr/>
          <a:lstStyle/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banyan networks, crossbar, other interconnection nets initially developed to connect processors in multiprocessor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advanced design: fragmenting datagram into fixed length cells, switch cells through the fabric. 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  <a:cs typeface="+mn-cs"/>
              </a:rPr>
              <a:t>Cisco 12000: switches 60 </a:t>
            </a:r>
            <a:r>
              <a:rPr lang="en-US" dirty="0" err="1">
                <a:ea typeface="ＭＳ Ｐゴシック" charset="0"/>
                <a:cs typeface="+mn-cs"/>
              </a:rPr>
              <a:t>Gbps</a:t>
            </a:r>
            <a:r>
              <a:rPr lang="en-US" dirty="0">
                <a:ea typeface="ＭＳ Ｐゴシック" charset="0"/>
                <a:cs typeface="+mn-cs"/>
              </a:rPr>
              <a:t> through the interconnection network</a:t>
            </a:r>
          </a:p>
        </p:txBody>
      </p:sp>
      <p:grpSp>
        <p:nvGrpSpPr>
          <p:cNvPr id="61445" name="Group 58"/>
          <p:cNvGrpSpPr>
            <a:grpSpLocks/>
          </p:cNvGrpSpPr>
          <p:nvPr/>
        </p:nvGrpSpPr>
        <p:grpSpPr bwMode="auto">
          <a:xfrm>
            <a:off x="6184900" y="2535238"/>
            <a:ext cx="2252663" cy="2066925"/>
            <a:chOff x="3812" y="2763"/>
            <a:chExt cx="1419" cy="1302"/>
          </a:xfrm>
        </p:grpSpPr>
        <p:grpSp>
          <p:nvGrpSpPr>
            <p:cNvPr id="61448" name="Group 4"/>
            <p:cNvGrpSpPr>
              <a:grpSpLocks/>
            </p:cNvGrpSpPr>
            <p:nvPr/>
          </p:nvGrpSpPr>
          <p:grpSpPr bwMode="auto">
            <a:xfrm>
              <a:off x="3933" y="2763"/>
              <a:ext cx="561" cy="136"/>
              <a:chOff x="876" y="2800"/>
              <a:chExt cx="642" cy="175"/>
            </a:xfrm>
          </p:grpSpPr>
          <p:sp>
            <p:nvSpPr>
              <p:cNvPr id="61497" name="Rectangle 5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98" name="Rectangle 6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99" name="Rectangle 7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500" name="Rectangle 8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501" name="Line 9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449" name="Group 10"/>
            <p:cNvGrpSpPr>
              <a:grpSpLocks/>
            </p:cNvGrpSpPr>
            <p:nvPr/>
          </p:nvGrpSpPr>
          <p:grpSpPr bwMode="auto">
            <a:xfrm>
              <a:off x="3918" y="3012"/>
              <a:ext cx="561" cy="136"/>
              <a:chOff x="876" y="2800"/>
              <a:chExt cx="642" cy="175"/>
            </a:xfrm>
          </p:grpSpPr>
          <p:sp>
            <p:nvSpPr>
              <p:cNvPr id="61492" name="Rectangle 11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93" name="Rectangle 12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94" name="Rectangle 13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95" name="Rectangle 14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96" name="Line 15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450" name="Group 16"/>
            <p:cNvGrpSpPr>
              <a:grpSpLocks/>
            </p:cNvGrpSpPr>
            <p:nvPr/>
          </p:nvGrpSpPr>
          <p:grpSpPr bwMode="auto">
            <a:xfrm>
              <a:off x="3915" y="3281"/>
              <a:ext cx="561" cy="136"/>
              <a:chOff x="876" y="2800"/>
              <a:chExt cx="642" cy="175"/>
            </a:xfrm>
          </p:grpSpPr>
          <p:sp>
            <p:nvSpPr>
              <p:cNvPr id="61487" name="Rectangle 1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88" name="Rectangle 1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89" name="Rectangle 1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90" name="Rectangle 2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1491" name="Line 2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61451" name="Group 22"/>
            <p:cNvGrpSpPr>
              <a:grpSpLocks/>
            </p:cNvGrpSpPr>
            <p:nvPr/>
          </p:nvGrpSpPr>
          <p:grpSpPr bwMode="auto">
            <a:xfrm rot="5400000">
              <a:off x="4623" y="3405"/>
              <a:ext cx="564" cy="652"/>
              <a:chOff x="2954" y="2776"/>
              <a:chExt cx="564" cy="652"/>
            </a:xfrm>
          </p:grpSpPr>
          <p:grpSp>
            <p:nvGrpSpPr>
              <p:cNvPr id="61469" name="Group 23"/>
              <p:cNvGrpSpPr>
                <a:grpSpLocks/>
              </p:cNvGrpSpPr>
              <p:nvPr/>
            </p:nvGrpSpPr>
            <p:grpSpPr bwMode="auto">
              <a:xfrm>
                <a:off x="2954" y="2776"/>
                <a:ext cx="561" cy="136"/>
                <a:chOff x="455" y="3463"/>
                <a:chExt cx="561" cy="136"/>
              </a:xfrm>
            </p:grpSpPr>
            <p:sp>
              <p:nvSpPr>
                <p:cNvPr id="61482" name="Rectangle 24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83" name="Rectangle 25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84" name="Rectangle 26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85" name="Rectangle 27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86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470" name="Group 29"/>
              <p:cNvGrpSpPr>
                <a:grpSpLocks/>
              </p:cNvGrpSpPr>
              <p:nvPr/>
            </p:nvGrpSpPr>
            <p:grpSpPr bwMode="auto">
              <a:xfrm>
                <a:off x="2957" y="3023"/>
                <a:ext cx="561" cy="136"/>
                <a:chOff x="455" y="3463"/>
                <a:chExt cx="561" cy="136"/>
              </a:xfrm>
            </p:grpSpPr>
            <p:sp>
              <p:nvSpPr>
                <p:cNvPr id="61477" name="Rectangle 30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78" name="Rectangle 31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79" name="Rectangle 32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80" name="Rectangle 33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81" name="Line 34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1471" name="Group 35"/>
              <p:cNvGrpSpPr>
                <a:grpSpLocks/>
              </p:cNvGrpSpPr>
              <p:nvPr/>
            </p:nvGrpSpPr>
            <p:grpSpPr bwMode="auto">
              <a:xfrm>
                <a:off x="2954" y="3292"/>
                <a:ext cx="561" cy="136"/>
                <a:chOff x="455" y="3463"/>
                <a:chExt cx="561" cy="136"/>
              </a:xfrm>
            </p:grpSpPr>
            <p:sp>
              <p:nvSpPr>
                <p:cNvPr id="61472" name="Rectangle 36"/>
                <p:cNvSpPr>
                  <a:spLocks noChangeArrowheads="1"/>
                </p:cNvSpPr>
                <p:nvPr/>
              </p:nvSpPr>
              <p:spPr bwMode="auto">
                <a:xfrm>
                  <a:off x="496" y="3465"/>
                  <a:ext cx="424" cy="136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5F5F5F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73" name="Rectangle 37"/>
                <p:cNvSpPr>
                  <a:spLocks noChangeArrowheads="1"/>
                </p:cNvSpPr>
                <p:nvPr/>
              </p:nvSpPr>
              <p:spPr bwMode="auto">
                <a:xfrm>
                  <a:off x="769" y="3504"/>
                  <a:ext cx="132" cy="6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0066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74" name="Rectangle 38"/>
                <p:cNvSpPr>
                  <a:spLocks noChangeArrowheads="1"/>
                </p:cNvSpPr>
                <p:nvPr/>
              </p:nvSpPr>
              <p:spPr bwMode="auto">
                <a:xfrm>
                  <a:off x="642" y="3479"/>
                  <a:ext cx="108" cy="104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75" name="Rectangle 39"/>
                <p:cNvSpPr>
                  <a:spLocks noChangeArrowheads="1"/>
                </p:cNvSpPr>
                <p:nvPr/>
              </p:nvSpPr>
              <p:spPr bwMode="auto">
                <a:xfrm>
                  <a:off x="515" y="3484"/>
                  <a:ext cx="108" cy="105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1476" name="Line 40"/>
                <p:cNvSpPr>
                  <a:spLocks noChangeShapeType="1"/>
                </p:cNvSpPr>
                <p:nvPr/>
              </p:nvSpPr>
              <p:spPr bwMode="auto">
                <a:xfrm flipV="1">
                  <a:off x="453" y="3529"/>
                  <a:ext cx="561" cy="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61452" name="Line 41"/>
            <p:cNvSpPr>
              <a:spLocks noChangeShapeType="1"/>
            </p:cNvSpPr>
            <p:nvPr/>
          </p:nvSpPr>
          <p:spPr bwMode="auto">
            <a:xfrm>
              <a:off x="4494" y="2830"/>
              <a:ext cx="6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3" name="Line 42"/>
            <p:cNvSpPr>
              <a:spLocks noChangeShapeType="1"/>
            </p:cNvSpPr>
            <p:nvPr/>
          </p:nvSpPr>
          <p:spPr bwMode="auto">
            <a:xfrm flipV="1">
              <a:off x="4470" y="3074"/>
              <a:ext cx="700" cy="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4" name="Line 43"/>
            <p:cNvSpPr>
              <a:spLocks noChangeShapeType="1"/>
            </p:cNvSpPr>
            <p:nvPr/>
          </p:nvSpPr>
          <p:spPr bwMode="auto">
            <a:xfrm>
              <a:off x="4470" y="3346"/>
              <a:ext cx="694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5" name="Line 44"/>
            <p:cNvSpPr>
              <a:spLocks noChangeShapeType="1"/>
            </p:cNvSpPr>
            <p:nvPr/>
          </p:nvSpPr>
          <p:spPr bwMode="auto">
            <a:xfrm flipV="1">
              <a:off x="4648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6" name="Line 45"/>
            <p:cNvSpPr>
              <a:spLocks noChangeShapeType="1"/>
            </p:cNvSpPr>
            <p:nvPr/>
          </p:nvSpPr>
          <p:spPr bwMode="auto">
            <a:xfrm flipV="1">
              <a:off x="4914" y="2830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7" name="Line 46"/>
            <p:cNvSpPr>
              <a:spLocks noChangeShapeType="1"/>
            </p:cNvSpPr>
            <p:nvPr/>
          </p:nvSpPr>
          <p:spPr bwMode="auto">
            <a:xfrm flipV="1">
              <a:off x="5164" y="2824"/>
              <a:ext cx="0" cy="6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61458" name="Oval 47"/>
            <p:cNvSpPr>
              <a:spLocks noChangeArrowheads="1"/>
            </p:cNvSpPr>
            <p:nvPr/>
          </p:nvSpPr>
          <p:spPr bwMode="auto">
            <a:xfrm>
              <a:off x="4622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59" name="Oval 48"/>
            <p:cNvSpPr>
              <a:spLocks noChangeArrowheads="1"/>
            </p:cNvSpPr>
            <p:nvPr/>
          </p:nvSpPr>
          <p:spPr bwMode="auto">
            <a:xfrm>
              <a:off x="4622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60" name="Oval 49"/>
            <p:cNvSpPr>
              <a:spLocks noChangeArrowheads="1"/>
            </p:cNvSpPr>
            <p:nvPr/>
          </p:nvSpPr>
          <p:spPr bwMode="auto">
            <a:xfrm>
              <a:off x="4618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61" name="Oval 50"/>
            <p:cNvSpPr>
              <a:spLocks noChangeArrowheads="1"/>
            </p:cNvSpPr>
            <p:nvPr/>
          </p:nvSpPr>
          <p:spPr bwMode="auto">
            <a:xfrm>
              <a:off x="4890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62" name="Oval 51"/>
            <p:cNvSpPr>
              <a:spLocks noChangeArrowheads="1"/>
            </p:cNvSpPr>
            <p:nvPr/>
          </p:nvSpPr>
          <p:spPr bwMode="auto">
            <a:xfrm>
              <a:off x="4890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63" name="Oval 52"/>
            <p:cNvSpPr>
              <a:spLocks noChangeArrowheads="1"/>
            </p:cNvSpPr>
            <p:nvPr/>
          </p:nvSpPr>
          <p:spPr bwMode="auto">
            <a:xfrm>
              <a:off x="4886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64" name="Oval 53"/>
            <p:cNvSpPr>
              <a:spLocks noChangeArrowheads="1"/>
            </p:cNvSpPr>
            <p:nvPr/>
          </p:nvSpPr>
          <p:spPr bwMode="auto">
            <a:xfrm>
              <a:off x="5136" y="280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65" name="Oval 54"/>
            <p:cNvSpPr>
              <a:spLocks noChangeArrowheads="1"/>
            </p:cNvSpPr>
            <p:nvPr/>
          </p:nvSpPr>
          <p:spPr bwMode="auto">
            <a:xfrm>
              <a:off x="5136" y="3048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66" name="Oval 55"/>
            <p:cNvSpPr>
              <a:spLocks noChangeArrowheads="1"/>
            </p:cNvSpPr>
            <p:nvPr/>
          </p:nvSpPr>
          <p:spPr bwMode="auto">
            <a:xfrm>
              <a:off x="5132" y="3316"/>
              <a:ext cx="56" cy="5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61467" name="Text Box 56"/>
            <p:cNvSpPr txBox="1">
              <a:spLocks noChangeArrowheads="1"/>
            </p:cNvSpPr>
            <p:nvPr/>
          </p:nvSpPr>
          <p:spPr bwMode="auto">
            <a:xfrm>
              <a:off x="3812" y="3601"/>
              <a:ext cx="7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crossbar</a:t>
              </a:r>
            </a:p>
          </p:txBody>
        </p:sp>
        <p:sp>
          <p:nvSpPr>
            <p:cNvPr id="61468" name="Freeform 57"/>
            <p:cNvSpPr>
              <a:spLocks/>
            </p:cNvSpPr>
            <p:nvPr/>
          </p:nvSpPr>
          <p:spPr bwMode="auto">
            <a:xfrm>
              <a:off x="3900" y="2796"/>
              <a:ext cx="972" cy="1269"/>
            </a:xfrm>
            <a:custGeom>
              <a:avLst/>
              <a:gdLst>
                <a:gd name="T0" fmla="*/ 0 w 972"/>
                <a:gd name="T1" fmla="*/ 3 h 1266"/>
                <a:gd name="T2" fmla="*/ 969 w 972"/>
                <a:gd name="T3" fmla="*/ 0 h 1266"/>
                <a:gd name="T4" fmla="*/ 972 w 972"/>
                <a:gd name="T5" fmla="*/ 1341 h 1266"/>
                <a:gd name="T6" fmla="*/ 0 60000 65536"/>
                <a:gd name="T7" fmla="*/ 0 60000 65536"/>
                <a:gd name="T8" fmla="*/ 0 60000 65536"/>
                <a:gd name="T9" fmla="*/ 0 w 972"/>
                <a:gd name="T10" fmla="*/ 0 h 1266"/>
                <a:gd name="T11" fmla="*/ 972 w 972"/>
                <a:gd name="T12" fmla="*/ 1266 h 126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72" h="1266">
                  <a:moveTo>
                    <a:pt x="0" y="3"/>
                  </a:moveTo>
                  <a:lnTo>
                    <a:pt x="969" y="0"/>
                  </a:lnTo>
                  <a:lnTo>
                    <a:pt x="972" y="1266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6144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7021BFC1-CD11-4E8D-AFBC-5BE4661B439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144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490" name="Picture 29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75" y="822325"/>
            <a:ext cx="5389563" cy="22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503238" y="255588"/>
            <a:ext cx="7772400" cy="6858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sz="4000" dirty="0">
                <a:ea typeface="ＭＳ Ｐゴシック" charset="0"/>
                <a:cs typeface="+mj-cs"/>
              </a:rPr>
              <a:t>Output port functions</a:t>
            </a: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9113" y="3729038"/>
            <a:ext cx="7772400" cy="914400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queueing</a:t>
            </a:r>
            <a:r>
              <a:rPr lang="en-US" sz="2400" dirty="0">
                <a:ea typeface="ＭＳ Ｐゴシック" charset="0"/>
                <a:cs typeface="+mn-cs"/>
              </a:rPr>
              <a:t> required when datagrams arrive from fabric faster than the transmission rate</a:t>
            </a:r>
          </a:p>
          <a:p>
            <a:pPr>
              <a:buSzPct val="100000"/>
              <a:buFont typeface="Wingdings" charset="2"/>
              <a:buChar char="§"/>
              <a:defRPr/>
            </a:pPr>
            <a:endParaRPr lang="en-US" sz="2000" dirty="0">
              <a:ea typeface="ＭＳ Ｐゴシック" charset="0"/>
              <a:cs typeface="+mn-cs"/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endParaRPr lang="en-US" sz="1600" dirty="0">
              <a:ea typeface="ＭＳ Ｐゴシック" charset="0"/>
              <a:cs typeface="+mn-cs"/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endParaRPr lang="en-US" sz="1600" dirty="0">
              <a:ea typeface="ＭＳ Ｐゴシック" charset="0"/>
              <a:cs typeface="+mn-cs"/>
            </a:endParaRP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ea typeface="ＭＳ Ｐゴシック" charset="0"/>
                <a:cs typeface="+mn-cs"/>
              </a:rPr>
              <a:t>scheduling discipline</a:t>
            </a:r>
            <a:r>
              <a:rPr lang="en-US" sz="2400" dirty="0">
                <a:ea typeface="ＭＳ Ｐゴシック" charset="0"/>
                <a:cs typeface="+mn-cs"/>
              </a:rPr>
              <a:t> chooses among queued datagrams for transmission</a:t>
            </a:r>
          </a:p>
        </p:txBody>
      </p:sp>
      <p:sp>
        <p:nvSpPr>
          <p:cNvPr id="63493" name="Rectangle 5"/>
          <p:cNvSpPr>
            <a:spLocks noChangeArrowheads="1"/>
          </p:cNvSpPr>
          <p:nvPr/>
        </p:nvSpPr>
        <p:spPr bwMode="auto">
          <a:xfrm>
            <a:off x="2406650" y="1473200"/>
            <a:ext cx="4568825" cy="1836738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3494" name="Rectangle 6"/>
          <p:cNvSpPr>
            <a:spLocks noChangeArrowheads="1"/>
          </p:cNvSpPr>
          <p:nvPr/>
        </p:nvSpPr>
        <p:spPr bwMode="auto">
          <a:xfrm>
            <a:off x="5329238" y="1931988"/>
            <a:ext cx="1417637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line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Tahoma" panose="020B0604030504040204" pitchFamily="34" charset="0"/>
              </a:rPr>
              <a:t>termination</a:t>
            </a:r>
          </a:p>
        </p:txBody>
      </p:sp>
      <p:sp>
        <p:nvSpPr>
          <p:cNvPr id="63495" name="Rectangle 7"/>
          <p:cNvSpPr>
            <a:spLocks noChangeArrowheads="1"/>
          </p:cNvSpPr>
          <p:nvPr/>
        </p:nvSpPr>
        <p:spPr bwMode="auto">
          <a:xfrm>
            <a:off x="4019550" y="165893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63496" name="Line 10"/>
          <p:cNvSpPr>
            <a:spLocks noChangeShapeType="1"/>
          </p:cNvSpPr>
          <p:nvPr/>
        </p:nvSpPr>
        <p:spPr bwMode="auto">
          <a:xfrm>
            <a:off x="3841750" y="237807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7" name="Line 11"/>
          <p:cNvSpPr>
            <a:spLocks noChangeShapeType="1"/>
          </p:cNvSpPr>
          <p:nvPr/>
        </p:nvSpPr>
        <p:spPr bwMode="auto">
          <a:xfrm>
            <a:off x="5175250" y="2335213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8" name="Line 12"/>
          <p:cNvSpPr>
            <a:spLocks noChangeShapeType="1"/>
          </p:cNvSpPr>
          <p:nvPr/>
        </p:nvSpPr>
        <p:spPr bwMode="auto">
          <a:xfrm flipV="1">
            <a:off x="6732588" y="2376488"/>
            <a:ext cx="7366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499" name="Rectangle 13"/>
          <p:cNvSpPr>
            <a:spLocks noChangeArrowheads="1"/>
          </p:cNvSpPr>
          <p:nvPr/>
        </p:nvSpPr>
        <p:spPr bwMode="auto">
          <a:xfrm>
            <a:off x="4052888" y="1968500"/>
            <a:ext cx="1055687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link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layer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protocol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(send)</a:t>
            </a:r>
          </a:p>
        </p:txBody>
      </p:sp>
      <p:sp>
        <p:nvSpPr>
          <p:cNvPr id="63500" name="Rectangle 16"/>
          <p:cNvSpPr>
            <a:spLocks noChangeArrowheads="1"/>
          </p:cNvSpPr>
          <p:nvPr/>
        </p:nvSpPr>
        <p:spPr bwMode="auto">
          <a:xfrm>
            <a:off x="847725" y="176212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switch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Tahoma" panose="020B0604030504040204" pitchFamily="34" charset="0"/>
              </a:rPr>
              <a:t>fabric</a:t>
            </a:r>
          </a:p>
        </p:txBody>
      </p:sp>
      <p:grpSp>
        <p:nvGrpSpPr>
          <p:cNvPr id="63501" name="Group 28"/>
          <p:cNvGrpSpPr>
            <a:grpSpLocks/>
          </p:cNvGrpSpPr>
          <p:nvPr/>
        </p:nvGrpSpPr>
        <p:grpSpPr bwMode="auto">
          <a:xfrm>
            <a:off x="2559050" y="1609725"/>
            <a:ext cx="1247775" cy="1504950"/>
            <a:chOff x="3180" y="909"/>
            <a:chExt cx="786" cy="948"/>
          </a:xfrm>
        </p:grpSpPr>
        <p:sp>
          <p:nvSpPr>
            <p:cNvPr id="63508" name="Rectangle 8"/>
            <p:cNvSpPr>
              <a:spLocks noChangeArrowheads="1"/>
            </p:cNvSpPr>
            <p:nvPr/>
          </p:nvSpPr>
          <p:spPr bwMode="auto">
            <a:xfrm>
              <a:off x="3180" y="909"/>
              <a:ext cx="786" cy="94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63509" name="Text Box 14"/>
            <p:cNvSpPr txBox="1">
              <a:spLocks noChangeArrowheads="1"/>
            </p:cNvSpPr>
            <p:nvPr/>
          </p:nvSpPr>
          <p:spPr bwMode="auto">
            <a:xfrm>
              <a:off x="3232" y="917"/>
              <a:ext cx="724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datagram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buffer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Arial" panose="020B0604020202020204" pitchFamily="34" charset="0"/>
              </a:endParaRP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queueing</a:t>
              </a:r>
            </a:p>
          </p:txBody>
        </p:sp>
        <p:grpSp>
          <p:nvGrpSpPr>
            <p:cNvPr id="63510" name="Group 17"/>
            <p:cNvGrpSpPr>
              <a:grpSpLocks/>
            </p:cNvGrpSpPr>
            <p:nvPr/>
          </p:nvGrpSpPr>
          <p:grpSpPr bwMode="auto">
            <a:xfrm>
              <a:off x="3260" y="1299"/>
              <a:ext cx="626" cy="295"/>
              <a:chOff x="310" y="3526"/>
              <a:chExt cx="1040" cy="457"/>
            </a:xfrm>
          </p:grpSpPr>
          <p:sp>
            <p:nvSpPr>
              <p:cNvPr id="63511" name="Rectangle 18"/>
              <p:cNvSpPr>
                <a:spLocks noChangeArrowheads="1"/>
              </p:cNvSpPr>
              <p:nvPr/>
            </p:nvSpPr>
            <p:spPr bwMode="auto">
              <a:xfrm>
                <a:off x="310" y="3526"/>
                <a:ext cx="1040" cy="457"/>
              </a:xfrm>
              <a:prstGeom prst="rect">
                <a:avLst/>
              </a:prstGeom>
              <a:solidFill>
                <a:srgbClr val="FF0000"/>
              </a:solidFill>
              <a:ln w="381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3512" name="Line 19"/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3" name="Line 20"/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4" name="Line 21"/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5" name="Line 22"/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6" name="Line 23"/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7" name="Line 24"/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8" name="Line 25"/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63519" name="Line 26"/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63502" name="Line 27"/>
          <p:cNvSpPr>
            <a:spLocks noChangeShapeType="1"/>
          </p:cNvSpPr>
          <p:nvPr/>
        </p:nvSpPr>
        <p:spPr bwMode="auto">
          <a:xfrm>
            <a:off x="1770063" y="1338263"/>
            <a:ext cx="11112" cy="21955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03" name="Line 9"/>
          <p:cNvSpPr>
            <a:spLocks noChangeShapeType="1"/>
          </p:cNvSpPr>
          <p:nvPr/>
        </p:nvSpPr>
        <p:spPr bwMode="auto">
          <a:xfrm flipV="1">
            <a:off x="1762125" y="2420938"/>
            <a:ext cx="9255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63504" name="TextBox 3"/>
          <p:cNvSpPr txBox="1">
            <a:spLocks noChangeArrowheads="1"/>
          </p:cNvSpPr>
          <p:nvPr/>
        </p:nvSpPr>
        <p:spPr bwMode="auto">
          <a:xfrm>
            <a:off x="3963988" y="4502150"/>
            <a:ext cx="4822825" cy="646331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Datagram (packets) can be dropped due to buffer overflow</a:t>
            </a:r>
          </a:p>
        </p:txBody>
      </p:sp>
      <p:sp>
        <p:nvSpPr>
          <p:cNvPr id="63505" name="TextBox 32"/>
          <p:cNvSpPr txBox="1">
            <a:spLocks noChangeArrowheads="1"/>
          </p:cNvSpPr>
          <p:nvPr/>
        </p:nvSpPr>
        <p:spPr bwMode="auto">
          <a:xfrm>
            <a:off x="3963988" y="5773738"/>
            <a:ext cx="4846637" cy="369332"/>
          </a:xfrm>
          <a:prstGeom prst="rect">
            <a:avLst/>
          </a:prstGeom>
          <a:solidFill>
            <a:schemeClr val="bg1"/>
          </a:solidFill>
          <a:ln w="25400">
            <a:solidFill>
              <a:srgbClr val="CC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Tahoma" panose="020B0604030504040204" pitchFamily="34" charset="0"/>
              </a:rPr>
              <a:t>important for performance (delay) &amp; fairness</a:t>
            </a:r>
          </a:p>
        </p:txBody>
      </p:sp>
      <p:sp>
        <p:nvSpPr>
          <p:cNvPr id="635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16AB6F30-5F23-4AFD-BC95-DFB8693CCB1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350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4.1 Overview of Network layer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data plane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4.2 What</a:t>
            </a:r>
            <a:r>
              <a:rPr lang="ja-JP" altLang="en-US" sz="2400"/>
              <a:t>’</a:t>
            </a:r>
            <a:r>
              <a:rPr lang="en-US" altLang="ja-JP" sz="240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4.3 IP: Internet Protocol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datagram format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fragmentation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IPv4 addressing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network address translation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IPv6</a:t>
            </a:r>
          </a:p>
        </p:txBody>
      </p:sp>
      <p:sp>
        <p:nvSpPr>
          <p:cNvPr id="4198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4.4 Generalized Forward and SDN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match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action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OpenFlow  examples of match-plus-action in action</a:t>
            </a:r>
          </a:p>
          <a:p>
            <a:endParaRPr lang="en-US" altLang="en-US" sz="2400"/>
          </a:p>
        </p:txBody>
      </p:sp>
      <p:sp>
        <p:nvSpPr>
          <p:cNvPr id="41989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  <p:sp>
        <p:nvSpPr>
          <p:cNvPr id="4199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4A04E859-0FB4-4AE5-83BD-59485D545ED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199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466" name="Picture 7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3" y="711200"/>
            <a:ext cx="5143500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92100"/>
            <a:ext cx="7772400" cy="457200"/>
          </a:xfrm>
        </p:spPr>
        <p:txBody>
          <a:bodyPr/>
          <a:lstStyle/>
          <a:p>
            <a:r>
              <a:rPr lang="en-US" altLang="en-US" sz="3600" dirty="0"/>
              <a:t>Input/output port queueing</a:t>
            </a:r>
            <a:endParaRPr lang="en-US" altLang="en-US" dirty="0"/>
          </a:p>
        </p:txBody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1127125"/>
            <a:ext cx="8101012" cy="2649538"/>
          </a:xfrm>
        </p:spPr>
        <p:txBody>
          <a:bodyPr/>
          <a:lstStyle/>
          <a:p>
            <a:r>
              <a:rPr lang="en-US" altLang="en-US" sz="2400" dirty="0"/>
              <a:t>switching fabric is slower than input ports combined </a:t>
            </a: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r>
              <a:rPr lang="en-US" altLang="en-US" sz="2400" dirty="0"/>
              <a:t> queueing may occur at </a:t>
            </a:r>
            <a:r>
              <a:rPr lang="en-US" altLang="en-US" sz="2400" i="1" dirty="0"/>
              <a:t>input ports</a:t>
            </a:r>
            <a:r>
              <a:rPr lang="en-US" altLang="en-US" sz="2400" dirty="0"/>
              <a:t> </a:t>
            </a:r>
            <a:r>
              <a:rPr lang="en-US" altLang="en-US" sz="2400" dirty="0">
                <a:sym typeface="Wingdings" panose="05000000000000000000" pitchFamily="2" charset="2"/>
              </a:rPr>
              <a:t>(</a:t>
            </a:r>
            <a:r>
              <a:rPr lang="en-US" alt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rare</a:t>
            </a:r>
            <a:r>
              <a:rPr lang="en-US" altLang="en-US" sz="2400" dirty="0">
                <a:sym typeface="Wingdings" panose="05000000000000000000" pitchFamily="2" charset="2"/>
              </a:rPr>
              <a:t>)</a:t>
            </a:r>
            <a:endParaRPr lang="en-US" altLang="en-US" sz="2400" dirty="0"/>
          </a:p>
          <a:p>
            <a:r>
              <a:rPr lang="en-US" altLang="en-US" sz="2400" dirty="0"/>
              <a:t>output link is slower than switching fabric </a:t>
            </a:r>
            <a:r>
              <a:rPr lang="en-US" altLang="en-US" sz="2400" dirty="0">
                <a:sym typeface="Wingdings" panose="05000000000000000000" pitchFamily="2" charset="2"/>
              </a:rPr>
              <a:t> queueing may occur at </a:t>
            </a:r>
            <a:r>
              <a:rPr lang="en-US" altLang="en-US" sz="2400" i="1" dirty="0">
                <a:sym typeface="Wingdings" panose="05000000000000000000" pitchFamily="2" charset="2"/>
              </a:rPr>
              <a:t>output ports</a:t>
            </a:r>
            <a:r>
              <a:rPr lang="en-US" altLang="en-US" sz="2400" dirty="0">
                <a:sym typeface="Wingdings" panose="05000000000000000000" pitchFamily="2" charset="2"/>
              </a:rPr>
              <a:t> (</a:t>
            </a:r>
            <a:r>
              <a:rPr lang="en-US" alt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common!</a:t>
            </a:r>
            <a:r>
              <a:rPr lang="en-US" altLang="en-US" sz="2400" dirty="0">
                <a:sym typeface="Wingdings" panose="05000000000000000000" pitchFamily="2" charset="2"/>
              </a:rPr>
              <a:t>)</a:t>
            </a:r>
            <a:endParaRPr lang="en-US" altLang="en-US" sz="2400" dirty="0"/>
          </a:p>
          <a:p>
            <a:pPr lvl="1"/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queueing causes delays and losses (due to buffer overflow)!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CC000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624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3CE719A4-606A-44A5-997D-C316BF8D9D52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248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323092" y="3196674"/>
            <a:ext cx="3605107" cy="1985130"/>
            <a:chOff x="2323092" y="3196674"/>
            <a:chExt cx="3605107" cy="1985130"/>
          </a:xfrm>
        </p:grpSpPr>
        <p:grpSp>
          <p:nvGrpSpPr>
            <p:cNvPr id="75" name="Group 30"/>
            <p:cNvGrpSpPr>
              <a:grpSpLocks/>
            </p:cNvGrpSpPr>
            <p:nvPr/>
          </p:nvGrpSpPr>
          <p:grpSpPr bwMode="auto">
            <a:xfrm>
              <a:off x="2437273" y="3670300"/>
              <a:ext cx="1359647" cy="292566"/>
              <a:chOff x="876" y="2800"/>
              <a:chExt cx="642" cy="175"/>
            </a:xfrm>
          </p:grpSpPr>
          <p:sp>
            <p:nvSpPr>
              <p:cNvPr id="76" name="Rectangle 7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7" name="Rectangle 8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Rectangle 10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0" name="Line 11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1" name="Group 45"/>
            <p:cNvGrpSpPr>
              <a:grpSpLocks/>
            </p:cNvGrpSpPr>
            <p:nvPr/>
          </p:nvGrpSpPr>
          <p:grpSpPr bwMode="auto">
            <a:xfrm>
              <a:off x="2413462" y="4045414"/>
              <a:ext cx="1359645" cy="292566"/>
              <a:chOff x="876" y="2800"/>
              <a:chExt cx="642" cy="175"/>
            </a:xfrm>
          </p:grpSpPr>
          <p:sp>
            <p:nvSpPr>
              <p:cNvPr id="82" name="Rectangle 46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3" name="Rectangle 47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4" name="Rectangle 48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5" name="Rectangle 49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6" name="Line 50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" name="Group 51"/>
            <p:cNvGrpSpPr>
              <a:grpSpLocks/>
            </p:cNvGrpSpPr>
            <p:nvPr/>
          </p:nvGrpSpPr>
          <p:grpSpPr bwMode="auto">
            <a:xfrm>
              <a:off x="2408698" y="4835537"/>
              <a:ext cx="1359647" cy="292566"/>
              <a:chOff x="876" y="2800"/>
              <a:chExt cx="642" cy="175"/>
            </a:xfrm>
          </p:grpSpPr>
          <p:sp>
            <p:nvSpPr>
              <p:cNvPr id="88" name="Rectangle 52"/>
              <p:cNvSpPr>
                <a:spLocks noChangeArrowheads="1"/>
              </p:cNvSpPr>
              <p:nvPr/>
            </p:nvSpPr>
            <p:spPr bwMode="auto">
              <a:xfrm>
                <a:off x="925" y="2800"/>
                <a:ext cx="485" cy="17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9" name="Rectangle 53"/>
              <p:cNvSpPr>
                <a:spLocks noChangeArrowheads="1"/>
              </p:cNvSpPr>
              <p:nvPr/>
            </p:nvSpPr>
            <p:spPr bwMode="auto">
              <a:xfrm>
                <a:off x="945" y="2849"/>
                <a:ext cx="151" cy="7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0" name="Rectangle 54"/>
              <p:cNvSpPr>
                <a:spLocks noChangeArrowheads="1"/>
              </p:cNvSpPr>
              <p:nvPr/>
            </p:nvSpPr>
            <p:spPr bwMode="auto">
              <a:xfrm>
                <a:off x="1117" y="2818"/>
                <a:ext cx="124" cy="13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Rectangle 55"/>
              <p:cNvSpPr>
                <a:spLocks noChangeArrowheads="1"/>
              </p:cNvSpPr>
              <p:nvPr/>
            </p:nvSpPr>
            <p:spPr bwMode="auto">
              <a:xfrm>
                <a:off x="1263" y="2815"/>
                <a:ext cx="125" cy="13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2" name="Line 56"/>
              <p:cNvSpPr>
                <a:spLocks noChangeShapeType="1"/>
              </p:cNvSpPr>
              <p:nvPr/>
            </p:nvSpPr>
            <p:spPr bwMode="auto">
              <a:xfrm flipV="1">
                <a:off x="876" y="2882"/>
                <a:ext cx="642" cy="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93" name="Rectangle 57"/>
            <p:cNvSpPr>
              <a:spLocks noChangeArrowheads="1"/>
            </p:cNvSpPr>
            <p:nvPr/>
          </p:nvSpPr>
          <p:spPr bwMode="auto">
            <a:xfrm>
              <a:off x="3571782" y="3587749"/>
              <a:ext cx="1076084" cy="1594055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94" name="Group 64"/>
            <p:cNvGrpSpPr>
              <a:grpSpLocks/>
            </p:cNvGrpSpPr>
            <p:nvPr/>
          </p:nvGrpSpPr>
          <p:grpSpPr bwMode="auto">
            <a:xfrm>
              <a:off x="4563790" y="3668713"/>
              <a:ext cx="1359647" cy="292566"/>
              <a:chOff x="455" y="3463"/>
              <a:chExt cx="561" cy="136"/>
            </a:xfrm>
          </p:grpSpPr>
          <p:sp>
            <p:nvSpPr>
              <p:cNvPr id="95" name="Rectangle 59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6" name="Rectangle 60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Rectangle 61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8" name="Rectangle 62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99" name="Line 63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0" name="Group 65"/>
            <p:cNvGrpSpPr>
              <a:grpSpLocks/>
            </p:cNvGrpSpPr>
            <p:nvPr/>
          </p:nvGrpSpPr>
          <p:grpSpPr bwMode="auto">
            <a:xfrm>
              <a:off x="4568554" y="4040651"/>
              <a:ext cx="1359645" cy="292566"/>
              <a:chOff x="455" y="3463"/>
              <a:chExt cx="561" cy="136"/>
            </a:xfrm>
          </p:grpSpPr>
          <p:sp>
            <p:nvSpPr>
              <p:cNvPr id="101" name="Rectangle 66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2" name="Rectangle 67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Rectangle 68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4" name="Rectangle 69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6" name="Group 71"/>
            <p:cNvGrpSpPr>
              <a:grpSpLocks/>
            </p:cNvGrpSpPr>
            <p:nvPr/>
          </p:nvGrpSpPr>
          <p:grpSpPr bwMode="auto">
            <a:xfrm>
              <a:off x="4563790" y="4830775"/>
              <a:ext cx="1359647" cy="292566"/>
              <a:chOff x="455" y="3463"/>
              <a:chExt cx="561" cy="136"/>
            </a:xfrm>
          </p:grpSpPr>
          <p:sp>
            <p:nvSpPr>
              <p:cNvPr id="107" name="Rectangle 72"/>
              <p:cNvSpPr>
                <a:spLocks noChangeArrowheads="1"/>
              </p:cNvSpPr>
              <p:nvPr/>
            </p:nvSpPr>
            <p:spPr bwMode="auto">
              <a:xfrm>
                <a:off x="498" y="3463"/>
                <a:ext cx="424" cy="13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8" name="Rectangle 73"/>
              <p:cNvSpPr>
                <a:spLocks noChangeArrowheads="1"/>
              </p:cNvSpPr>
              <p:nvPr/>
            </p:nvSpPr>
            <p:spPr bwMode="auto">
              <a:xfrm>
                <a:off x="771" y="3500"/>
                <a:ext cx="132" cy="61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9" name="Rectangle 74"/>
              <p:cNvSpPr>
                <a:spLocks noChangeArrowheads="1"/>
              </p:cNvSpPr>
              <p:nvPr/>
            </p:nvSpPr>
            <p:spPr bwMode="auto">
              <a:xfrm>
                <a:off x="644" y="3477"/>
                <a:ext cx="108" cy="10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0" name="Rectangle 75"/>
              <p:cNvSpPr>
                <a:spLocks noChangeArrowheads="1"/>
              </p:cNvSpPr>
              <p:nvPr/>
            </p:nvSpPr>
            <p:spPr bwMode="auto">
              <a:xfrm>
                <a:off x="517" y="3480"/>
                <a:ext cx="108" cy="105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1" name="Line 76"/>
              <p:cNvSpPr>
                <a:spLocks noChangeShapeType="1"/>
              </p:cNvSpPr>
              <p:nvPr/>
            </p:nvSpPr>
            <p:spPr bwMode="auto">
              <a:xfrm flipV="1">
                <a:off x="455" y="3527"/>
                <a:ext cx="561" cy="4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12" name="Text Box 79"/>
            <p:cNvSpPr txBox="1">
              <a:spLocks noChangeArrowheads="1"/>
            </p:cNvSpPr>
            <p:nvPr/>
          </p:nvSpPr>
          <p:spPr bwMode="auto">
            <a:xfrm>
              <a:off x="3516743" y="3924248"/>
              <a:ext cx="1192006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switching fabric</a:t>
              </a: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2903195" y="4416457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4995686" y="4420115"/>
              <a:ext cx="461665" cy="32316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en-US" b="1" dirty="0"/>
                <a:t>…</a:t>
              </a:r>
            </a:p>
          </p:txBody>
        </p:sp>
        <p:sp>
          <p:nvSpPr>
            <p:cNvPr id="116" name="Text Box 79"/>
            <p:cNvSpPr txBox="1">
              <a:spLocks noChangeArrowheads="1"/>
            </p:cNvSpPr>
            <p:nvPr/>
          </p:nvSpPr>
          <p:spPr bwMode="auto">
            <a:xfrm>
              <a:off x="2323092" y="3231574"/>
              <a:ext cx="11920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input ports</a:t>
              </a:r>
            </a:p>
          </p:txBody>
        </p:sp>
        <p:sp>
          <p:nvSpPr>
            <p:cNvPr id="117" name="Text Box 79"/>
            <p:cNvSpPr txBox="1">
              <a:spLocks noChangeArrowheads="1"/>
            </p:cNvSpPr>
            <p:nvPr/>
          </p:nvSpPr>
          <p:spPr bwMode="auto">
            <a:xfrm>
              <a:off x="4563790" y="3196674"/>
              <a:ext cx="119200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Arial" panose="020B0604020202020204" pitchFamily="34" charset="0"/>
                </a:rPr>
                <a:t>output ports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668005" y="5562579"/>
            <a:ext cx="993775" cy="468313"/>
            <a:chOff x="4668005" y="5562579"/>
            <a:chExt cx="993775" cy="468313"/>
          </a:xfrm>
        </p:grpSpPr>
        <p:sp>
          <p:nvSpPr>
            <p:cNvPr id="120" name="Rectangle 18"/>
            <p:cNvSpPr>
              <a:spLocks noChangeArrowheads="1"/>
            </p:cNvSpPr>
            <p:nvPr/>
          </p:nvSpPr>
          <p:spPr bwMode="auto">
            <a:xfrm>
              <a:off x="4668005" y="5562579"/>
              <a:ext cx="993775" cy="468313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121" name="Line 19"/>
            <p:cNvSpPr>
              <a:spLocks noChangeShapeType="1"/>
            </p:cNvSpPr>
            <p:nvPr/>
          </p:nvSpPr>
          <p:spPr bwMode="auto">
            <a:xfrm>
              <a:off x="4797960" y="5571802"/>
              <a:ext cx="1911" cy="44781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2" name="Line 20"/>
            <p:cNvSpPr>
              <a:spLocks noChangeShapeType="1"/>
            </p:cNvSpPr>
            <p:nvPr/>
          </p:nvSpPr>
          <p:spPr bwMode="auto">
            <a:xfrm>
              <a:off x="4904982" y="5574876"/>
              <a:ext cx="1911" cy="44576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3" name="Line 21"/>
            <p:cNvSpPr>
              <a:spLocks noChangeShapeType="1"/>
            </p:cNvSpPr>
            <p:nvPr/>
          </p:nvSpPr>
          <p:spPr bwMode="auto">
            <a:xfrm>
              <a:off x="5012960" y="5570777"/>
              <a:ext cx="1911" cy="44781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4" name="Line 22"/>
            <p:cNvSpPr>
              <a:spLocks noChangeShapeType="1"/>
            </p:cNvSpPr>
            <p:nvPr/>
          </p:nvSpPr>
          <p:spPr bwMode="auto">
            <a:xfrm>
              <a:off x="5119026" y="5571802"/>
              <a:ext cx="1911" cy="44781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5" name="Line 23"/>
            <p:cNvSpPr>
              <a:spLocks noChangeShapeType="1"/>
            </p:cNvSpPr>
            <p:nvPr/>
          </p:nvSpPr>
          <p:spPr bwMode="auto">
            <a:xfrm>
              <a:off x="5227003" y="5570777"/>
              <a:ext cx="1911" cy="44781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6" name="Line 24"/>
            <p:cNvSpPr>
              <a:spLocks noChangeShapeType="1"/>
            </p:cNvSpPr>
            <p:nvPr/>
          </p:nvSpPr>
          <p:spPr bwMode="auto">
            <a:xfrm>
              <a:off x="5333070" y="5570777"/>
              <a:ext cx="1911" cy="44781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7" name="Line 25"/>
            <p:cNvSpPr>
              <a:spLocks noChangeShapeType="1"/>
            </p:cNvSpPr>
            <p:nvPr/>
          </p:nvSpPr>
          <p:spPr bwMode="auto">
            <a:xfrm>
              <a:off x="5442958" y="5571802"/>
              <a:ext cx="1911" cy="44781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8" name="Line 26"/>
            <p:cNvSpPr>
              <a:spLocks noChangeShapeType="1"/>
            </p:cNvSpPr>
            <p:nvPr/>
          </p:nvSpPr>
          <p:spPr bwMode="auto">
            <a:xfrm>
              <a:off x="5546158" y="5574876"/>
              <a:ext cx="1911" cy="445768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6" name="Straight Connector 5"/>
          <p:cNvCxnSpPr/>
          <p:nvPr/>
        </p:nvCxnSpPr>
        <p:spPr bwMode="auto">
          <a:xfrm>
            <a:off x="4708749" y="5181804"/>
            <a:ext cx="0" cy="3807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4975804" y="5181804"/>
            <a:ext cx="673765" cy="380775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r>
              <a:rPr lang="en-US" altLang="en-US" sz="4000" dirty="0"/>
              <a:t>Scheduling policies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339850"/>
            <a:ext cx="8262938" cy="3582988"/>
          </a:xfrm>
        </p:spPr>
        <p:txBody>
          <a:bodyPr/>
          <a:lstStyle/>
          <a:p>
            <a:r>
              <a:rPr lang="en-US" altLang="en-US" i="1" dirty="0">
                <a:solidFill>
                  <a:srgbClr val="CC0000"/>
                </a:solidFill>
              </a:rPr>
              <a:t>scheduling: </a:t>
            </a:r>
            <a:r>
              <a:rPr lang="en-US" altLang="en-US" dirty="0"/>
              <a:t>choose next packet to send on link</a:t>
            </a:r>
          </a:p>
          <a:p>
            <a:r>
              <a:rPr lang="en-US" altLang="en-US" i="1" dirty="0">
                <a:solidFill>
                  <a:srgbClr val="CC0000"/>
                </a:solidFill>
              </a:rPr>
              <a:t>FIFO (first in first out) scheduling: </a:t>
            </a:r>
            <a:r>
              <a:rPr lang="en-US" altLang="en-US" dirty="0"/>
              <a:t>send in order of arrival to queue</a:t>
            </a:r>
          </a:p>
        </p:txBody>
      </p:sp>
      <p:pic>
        <p:nvPicPr>
          <p:cNvPr id="66564" name="Picture 1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782638"/>
            <a:ext cx="7313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6565" name="Group 25"/>
          <p:cNvGrpSpPr>
            <a:grpSpLocks/>
          </p:cNvGrpSpPr>
          <p:nvPr/>
        </p:nvGrpSpPr>
        <p:grpSpPr bwMode="auto">
          <a:xfrm>
            <a:off x="3409043" y="3695473"/>
            <a:ext cx="939800" cy="565150"/>
            <a:chOff x="1670312" y="2562997"/>
            <a:chExt cx="940317" cy="565219"/>
          </a:xfrm>
        </p:grpSpPr>
        <p:grpSp>
          <p:nvGrpSpPr>
            <p:cNvPr id="66576" name="Group 28"/>
            <p:cNvGrpSpPr>
              <a:grpSpLocks/>
            </p:cNvGrpSpPr>
            <p:nvPr/>
          </p:nvGrpSpPr>
          <p:grpSpPr bwMode="auto">
            <a:xfrm>
              <a:off x="1670312" y="2562997"/>
              <a:ext cx="929822" cy="565219"/>
              <a:chOff x="1670312" y="2562997"/>
              <a:chExt cx="929822" cy="565219"/>
            </a:xfrm>
          </p:grpSpPr>
          <p:sp>
            <p:nvSpPr>
              <p:cNvPr id="66578" name="Rectangle 30"/>
              <p:cNvSpPr>
                <a:spLocks noChangeArrowheads="1"/>
              </p:cNvSpPr>
              <p:nvPr/>
            </p:nvSpPr>
            <p:spPr bwMode="auto">
              <a:xfrm>
                <a:off x="1670312" y="2562997"/>
                <a:ext cx="929822" cy="563157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cxnSp>
            <p:nvCxnSpPr>
              <p:cNvPr id="66579" name="Straight Connector 31"/>
              <p:cNvCxnSpPr>
                <a:cxnSpLocks noChangeShapeType="1"/>
              </p:cNvCxnSpPr>
              <p:nvPr/>
            </p:nvCxnSpPr>
            <p:spPr bwMode="auto">
              <a:xfrm flipH="1">
                <a:off x="1786358" y="256753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0" name="Straight Connector 32"/>
              <p:cNvCxnSpPr>
                <a:cxnSpLocks noChangeShapeType="1"/>
              </p:cNvCxnSpPr>
              <p:nvPr/>
            </p:nvCxnSpPr>
            <p:spPr bwMode="auto">
              <a:xfrm flipH="1">
                <a:off x="1911544" y="2566974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1" name="Straight Connector 33"/>
              <p:cNvCxnSpPr>
                <a:cxnSpLocks noChangeShapeType="1"/>
              </p:cNvCxnSpPr>
              <p:nvPr/>
            </p:nvCxnSpPr>
            <p:spPr bwMode="auto">
              <a:xfrm flipH="1">
                <a:off x="2027659" y="257032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2" name="Straight Connector 34"/>
              <p:cNvCxnSpPr>
                <a:cxnSpLocks noChangeShapeType="1"/>
              </p:cNvCxnSpPr>
              <p:nvPr/>
            </p:nvCxnSpPr>
            <p:spPr bwMode="auto">
              <a:xfrm flipH="1">
                <a:off x="2134843" y="2564600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3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2244397" y="2566693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4" name="Straight Connector 36"/>
              <p:cNvCxnSpPr>
                <a:cxnSpLocks noChangeShapeType="1"/>
              </p:cNvCxnSpPr>
              <p:nvPr/>
            </p:nvCxnSpPr>
            <p:spPr bwMode="auto">
              <a:xfrm flipH="1">
                <a:off x="2365675" y="2568786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66585" name="Straight Connector 37"/>
              <p:cNvCxnSpPr>
                <a:cxnSpLocks noChangeShapeType="1"/>
              </p:cNvCxnSpPr>
              <p:nvPr/>
            </p:nvCxnSpPr>
            <p:spPr bwMode="auto">
              <a:xfrm flipH="1">
                <a:off x="2483045" y="2566971"/>
                <a:ext cx="4536" cy="55789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66577" name="Rectangle 29"/>
            <p:cNvSpPr>
              <a:spLocks noChangeArrowheads="1"/>
            </p:cNvSpPr>
            <p:nvPr/>
          </p:nvSpPr>
          <p:spPr bwMode="auto">
            <a:xfrm>
              <a:off x="1916862" y="2571262"/>
              <a:ext cx="693767" cy="547076"/>
            </a:xfrm>
            <a:prstGeom prst="rect">
              <a:avLst/>
            </a:prstGeom>
            <a:solidFill>
              <a:srgbClr val="000099">
                <a:alpha val="7097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58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66566" name="Oval 27"/>
          <p:cNvSpPr>
            <a:spLocks noChangeArrowheads="1"/>
          </p:cNvSpPr>
          <p:nvPr/>
        </p:nvSpPr>
        <p:spPr bwMode="auto">
          <a:xfrm>
            <a:off x="4436156" y="3666898"/>
            <a:ext cx="631825" cy="6286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cxnSp>
        <p:nvCxnSpPr>
          <p:cNvPr id="66567" name="Straight Arrow Connector 11"/>
          <p:cNvCxnSpPr>
            <a:cxnSpLocks noChangeShapeType="1"/>
          </p:cNvCxnSpPr>
          <p:nvPr/>
        </p:nvCxnSpPr>
        <p:spPr bwMode="auto">
          <a:xfrm>
            <a:off x="2169206" y="3978048"/>
            <a:ext cx="1054100" cy="0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68" name="TextBox 17"/>
          <p:cNvSpPr txBox="1">
            <a:spLocks noChangeArrowheads="1"/>
          </p:cNvSpPr>
          <p:nvPr/>
        </p:nvSpPr>
        <p:spPr bwMode="auto">
          <a:xfrm>
            <a:off x="3151868" y="4262210"/>
            <a:ext cx="12731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queue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(waiting area)</a:t>
            </a:r>
          </a:p>
        </p:txBody>
      </p:sp>
      <p:sp>
        <p:nvSpPr>
          <p:cNvPr id="66569" name="TextBox 18"/>
          <p:cNvSpPr txBox="1">
            <a:spLocks noChangeArrowheads="1"/>
          </p:cNvSpPr>
          <p:nvPr/>
        </p:nvSpPr>
        <p:spPr bwMode="auto">
          <a:xfrm>
            <a:off x="2310493" y="4022498"/>
            <a:ext cx="763588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</a:p>
        </p:txBody>
      </p:sp>
      <p:cxnSp>
        <p:nvCxnSpPr>
          <p:cNvPr id="66570" name="Straight Arrow Connector 20"/>
          <p:cNvCxnSpPr>
            <a:cxnSpLocks noChangeShapeType="1"/>
          </p:cNvCxnSpPr>
          <p:nvPr/>
        </p:nvCxnSpPr>
        <p:spPr bwMode="auto">
          <a:xfrm>
            <a:off x="5269593" y="3963760"/>
            <a:ext cx="906463" cy="4763"/>
          </a:xfrm>
          <a:prstGeom prst="straightConnector1">
            <a:avLst/>
          </a:prstGeom>
          <a:noFill/>
          <a:ln w="19050">
            <a:solidFill>
              <a:srgbClr val="000099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71" name="TextBox 22"/>
          <p:cNvSpPr txBox="1">
            <a:spLocks noChangeArrowheads="1"/>
          </p:cNvSpPr>
          <p:nvPr/>
        </p:nvSpPr>
        <p:spPr bwMode="auto">
          <a:xfrm>
            <a:off x="5361668" y="4071710"/>
            <a:ext cx="10429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packet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66572" name="TextBox 23"/>
          <p:cNvSpPr txBox="1">
            <a:spLocks noChangeArrowheads="1"/>
          </p:cNvSpPr>
          <p:nvPr/>
        </p:nvSpPr>
        <p:spPr bwMode="auto">
          <a:xfrm>
            <a:off x="4352018" y="4266973"/>
            <a:ext cx="8524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link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 (server)</a:t>
            </a:r>
          </a:p>
        </p:txBody>
      </p:sp>
      <p:cxnSp>
        <p:nvCxnSpPr>
          <p:cNvPr id="66573" name="Straight Arrow Connector 52"/>
          <p:cNvCxnSpPr>
            <a:cxnSpLocks noChangeShapeType="1"/>
            <a:stCxn id="66577" idx="3"/>
            <a:endCxn id="66566" idx="2"/>
          </p:cNvCxnSpPr>
          <p:nvPr/>
        </p:nvCxnSpPr>
        <p:spPr bwMode="auto">
          <a:xfrm>
            <a:off x="4348843" y="3978048"/>
            <a:ext cx="87313" cy="3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657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7382F33-836E-4579-BC76-6EFF5608D38C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657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0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831850"/>
            <a:ext cx="63992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-14288"/>
            <a:ext cx="7772400" cy="1143001"/>
          </a:xfrm>
        </p:spPr>
        <p:txBody>
          <a:bodyPr/>
          <a:lstStyle/>
          <a:p>
            <a:r>
              <a:rPr lang="en-US" altLang="en-US"/>
              <a:t>Scheduling policies: priority</a:t>
            </a:r>
          </a:p>
        </p:txBody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6263" y="1289050"/>
            <a:ext cx="3705225" cy="5103813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priority scheduling: </a:t>
            </a:r>
            <a:r>
              <a:rPr lang="en-US" altLang="en-US"/>
              <a:t>send highest priority queued packet </a:t>
            </a:r>
          </a:p>
          <a:p>
            <a:r>
              <a:rPr lang="en-US" altLang="en-US"/>
              <a:t>multiple </a:t>
            </a:r>
            <a:r>
              <a:rPr lang="en-US" altLang="en-US" i="1"/>
              <a:t>classes</a:t>
            </a:r>
            <a:r>
              <a:rPr lang="en-US" altLang="en-US"/>
              <a:t>, with different priorities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class may depend on marking or other header info, e.g. IP source/dest, port numbers, etc.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real world example? </a:t>
            </a:r>
          </a:p>
        </p:txBody>
      </p:sp>
      <p:grpSp>
        <p:nvGrpSpPr>
          <p:cNvPr id="68613" name="Group 8"/>
          <p:cNvGrpSpPr>
            <a:grpSpLocks/>
          </p:cNvGrpSpPr>
          <p:nvPr/>
        </p:nvGrpSpPr>
        <p:grpSpPr bwMode="auto">
          <a:xfrm>
            <a:off x="4683125" y="1214438"/>
            <a:ext cx="4051300" cy="2263775"/>
            <a:chOff x="251257" y="1325350"/>
            <a:chExt cx="4051177" cy="2263278"/>
          </a:xfrm>
        </p:grpSpPr>
        <p:grpSp>
          <p:nvGrpSpPr>
            <p:cNvPr id="68696" name="Group 9"/>
            <p:cNvGrpSpPr>
              <a:grpSpLocks/>
            </p:cNvGrpSpPr>
            <p:nvPr/>
          </p:nvGrpSpPr>
          <p:grpSpPr bwMode="auto">
            <a:xfrm>
              <a:off x="1008970" y="1860956"/>
              <a:ext cx="2431250" cy="1240418"/>
              <a:chOff x="5418640" y="1702302"/>
              <a:chExt cx="2431250" cy="1240418"/>
            </a:xfrm>
          </p:grpSpPr>
          <p:grpSp>
            <p:nvGrpSpPr>
              <p:cNvPr id="68712" name="Group 25"/>
              <p:cNvGrpSpPr>
                <a:grpSpLocks/>
              </p:cNvGrpSpPr>
              <p:nvPr/>
            </p:nvGrpSpPr>
            <p:grpSpPr bwMode="auto">
              <a:xfrm>
                <a:off x="6179876" y="2377501"/>
                <a:ext cx="929822" cy="565219"/>
                <a:chOff x="1670312" y="2562997"/>
                <a:chExt cx="929822" cy="565219"/>
              </a:xfrm>
            </p:grpSpPr>
            <p:grpSp>
              <p:nvGrpSpPr>
                <p:cNvPr id="68726" name="Group 3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8730" name="Rectangle 4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68731" name="Straight Connector 4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2" name="Straight Connector 4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3" name="Straight Connector 4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4" name="Straight Connector 4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5" name="Straight Connector 4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6" name="Straight Connector 4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37" name="Straight Connector 4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41" name="Rectangle 40"/>
                <p:cNvSpPr/>
                <p:nvPr/>
              </p:nvSpPr>
              <p:spPr>
                <a:xfrm>
                  <a:off x="2254738" y="2571262"/>
                  <a:ext cx="336062" cy="547076"/>
                </a:xfrm>
                <a:prstGeom prst="rect">
                  <a:avLst/>
                </a:prstGeom>
                <a:gradFill flip="none" rotWithShape="1">
                  <a:gsLst>
                    <a:gs pos="99000">
                      <a:srgbClr val="006633">
                        <a:alpha val="71000"/>
                      </a:srgbClr>
                    </a:gs>
                    <a:gs pos="100000">
                      <a:srgbClr val="FFFFFF"/>
                    </a:gs>
                  </a:gsLst>
                  <a:lin ang="0" scaled="1"/>
                  <a:tileRect/>
                </a:gradFill>
                <a:ln w="15875">
                  <a:noFill/>
                </a:ln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latin typeface="Comic Sans MS" pitchFamily="66" charset="0"/>
                    <a:ea typeface="ＭＳ Ｐゴシック" charset="0"/>
                    <a:cs typeface="ＭＳ Ｐゴシック" charset="0"/>
                  </a:endParaRPr>
                </a:p>
              </p:txBody>
            </p:sp>
          </p:grpSp>
          <p:grpSp>
            <p:nvGrpSpPr>
              <p:cNvPr id="68713" name="Group 26"/>
              <p:cNvGrpSpPr>
                <a:grpSpLocks/>
              </p:cNvGrpSpPr>
              <p:nvPr/>
            </p:nvGrpSpPr>
            <p:grpSpPr bwMode="auto">
              <a:xfrm>
                <a:off x="6146757" y="1702302"/>
                <a:ext cx="940317" cy="565219"/>
                <a:chOff x="1670312" y="2562997"/>
                <a:chExt cx="940317" cy="565219"/>
              </a:xfrm>
            </p:grpSpPr>
            <p:grpSp>
              <p:nvGrpSpPr>
                <p:cNvPr id="68716" name="Group 29"/>
                <p:cNvGrpSpPr>
                  <a:grpSpLocks/>
                </p:cNvGrpSpPr>
                <p:nvPr/>
              </p:nvGrpSpPr>
              <p:grpSpPr bwMode="auto">
                <a:xfrm>
                  <a:off x="1670312" y="2562997"/>
                  <a:ext cx="929822" cy="565219"/>
                  <a:chOff x="1670312" y="2562997"/>
                  <a:chExt cx="929822" cy="565219"/>
                </a:xfrm>
              </p:grpSpPr>
              <p:sp>
                <p:nvSpPr>
                  <p:cNvPr id="68718" name="Rectangle 31"/>
                  <p:cNvSpPr>
                    <a:spLocks noChangeArrowheads="1"/>
                  </p:cNvSpPr>
                  <p:nvPr/>
                </p:nvSpPr>
                <p:spPr bwMode="auto">
                  <a:xfrm>
                    <a:off x="1670312" y="2562997"/>
                    <a:ext cx="929822" cy="563157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</a:endParaRPr>
                  </a:p>
                </p:txBody>
              </p:sp>
              <p:cxnSp>
                <p:nvCxnSpPr>
                  <p:cNvPr id="68719" name="Straight Connector 32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786358" y="256753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0" name="Straight Connector 33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1911544" y="2566974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1" name="Straight Connector 34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027659" y="257032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2" name="Straight Connector 35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134843" y="2564600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3" name="Straight Connector 36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244397" y="2566693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4" name="Straight Connector 37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365675" y="2568786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  <p:cxnSp>
                <p:nvCxnSpPr>
                  <p:cNvPr id="68725" name="Straight Connector 38"/>
                  <p:cNvCxnSpPr>
                    <a:cxnSpLocks noChangeShapeType="1"/>
                  </p:cNvCxnSpPr>
                  <p:nvPr/>
                </p:nvCxnSpPr>
                <p:spPr bwMode="auto">
                  <a:xfrm flipH="1">
                    <a:off x="2483045" y="2566971"/>
                    <a:ext cx="4536" cy="557893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</p:cxnSp>
            </p:grpSp>
            <p:sp>
              <p:nvSpPr>
                <p:cNvPr id="68717" name="Rectangle 30"/>
                <p:cNvSpPr>
                  <a:spLocks noChangeArrowheads="1"/>
                </p:cNvSpPr>
                <p:nvPr/>
              </p:nvSpPr>
              <p:spPr bwMode="auto">
                <a:xfrm>
                  <a:off x="1916862" y="2571262"/>
                  <a:ext cx="693767" cy="547076"/>
                </a:xfrm>
                <a:prstGeom prst="rect">
                  <a:avLst/>
                </a:prstGeom>
                <a:solidFill>
                  <a:srgbClr val="CC0000">
                    <a:alpha val="7097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587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68714" name="Isosceles Triangle 27"/>
              <p:cNvSpPr>
                <a:spLocks noChangeArrowheads="1"/>
              </p:cNvSpPr>
              <p:nvPr/>
            </p:nvSpPr>
            <p:spPr bwMode="auto">
              <a:xfrm rot="5400000">
                <a:off x="5346244" y="2083057"/>
                <a:ext cx="575027" cy="430236"/>
              </a:xfrm>
              <a:prstGeom prst="triangle">
                <a:avLst>
                  <a:gd name="adj" fmla="val 50000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715" name="Oval 28"/>
              <p:cNvSpPr>
                <a:spLocks noChangeArrowheads="1"/>
              </p:cNvSpPr>
              <p:nvPr/>
            </p:nvSpPr>
            <p:spPr bwMode="auto">
              <a:xfrm>
                <a:off x="7216951" y="2016897"/>
                <a:ext cx="632939" cy="628813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cxnSp>
          <p:nvCxnSpPr>
            <p:cNvPr id="68697" name="Straight Arrow Connector 10"/>
            <p:cNvCxnSpPr>
              <a:cxnSpLocks noChangeShapeType="1"/>
              <a:stCxn id="68714" idx="0"/>
              <a:endCxn id="68718" idx="1"/>
            </p:cNvCxnSpPr>
            <p:nvPr/>
          </p:nvCxnSpPr>
          <p:spPr bwMode="auto">
            <a:xfrm flipV="1">
              <a:off x="1439206" y="2142535"/>
              <a:ext cx="297881" cy="314295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8" name="Straight Arrow Connector 11"/>
            <p:cNvCxnSpPr>
              <a:cxnSpLocks noChangeShapeType="1"/>
              <a:stCxn id="68714" idx="0"/>
              <a:endCxn id="68730" idx="1"/>
            </p:cNvCxnSpPr>
            <p:nvPr/>
          </p:nvCxnSpPr>
          <p:spPr bwMode="auto">
            <a:xfrm>
              <a:off x="1439206" y="2456830"/>
              <a:ext cx="331000" cy="360904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699" name="Straight Arrow Connector 12"/>
            <p:cNvCxnSpPr>
              <a:cxnSpLocks noChangeShapeType="1"/>
            </p:cNvCxnSpPr>
            <p:nvPr/>
          </p:nvCxnSpPr>
          <p:spPr bwMode="auto">
            <a:xfrm flipV="1">
              <a:off x="414946" y="2332657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0" name="Straight Arrow Connector 13"/>
            <p:cNvCxnSpPr>
              <a:cxnSpLocks noChangeShapeType="1"/>
            </p:cNvCxnSpPr>
            <p:nvPr/>
          </p:nvCxnSpPr>
          <p:spPr bwMode="auto">
            <a:xfrm flipV="1">
              <a:off x="413380" y="2589841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1" name="Straight Arrow Connector 14"/>
            <p:cNvCxnSpPr>
              <a:cxnSpLocks noChangeShapeType="1"/>
              <a:endCxn id="68715" idx="1"/>
            </p:cNvCxnSpPr>
            <p:nvPr/>
          </p:nvCxnSpPr>
          <p:spPr bwMode="auto">
            <a:xfrm>
              <a:off x="2675605" y="2143260"/>
              <a:ext cx="224368" cy="124379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2" name="Straight Arrow Connector 15"/>
            <p:cNvCxnSpPr>
              <a:cxnSpLocks noChangeShapeType="1"/>
            </p:cNvCxnSpPr>
            <p:nvPr/>
          </p:nvCxnSpPr>
          <p:spPr bwMode="auto">
            <a:xfrm flipV="1">
              <a:off x="2699077" y="2677595"/>
              <a:ext cx="185641" cy="157128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3" name="Straight Arrow Connector 16"/>
            <p:cNvCxnSpPr>
              <a:cxnSpLocks noChangeShapeType="1"/>
            </p:cNvCxnSpPr>
            <p:nvPr/>
          </p:nvCxnSpPr>
          <p:spPr bwMode="auto">
            <a:xfrm>
              <a:off x="3435754" y="2488459"/>
              <a:ext cx="390968" cy="116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704" name="TextBox 17"/>
            <p:cNvSpPr txBox="1">
              <a:spLocks noChangeArrowheads="1"/>
            </p:cNvSpPr>
            <p:nvPr/>
          </p:nvSpPr>
          <p:spPr bwMode="auto">
            <a:xfrm>
              <a:off x="1145802" y="1325350"/>
              <a:ext cx="1705332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high priority queue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8705" name="TextBox 18"/>
            <p:cNvSpPr txBox="1">
              <a:spLocks noChangeArrowheads="1"/>
            </p:cNvSpPr>
            <p:nvPr/>
          </p:nvSpPr>
          <p:spPr bwMode="auto">
            <a:xfrm>
              <a:off x="1272157" y="3065408"/>
              <a:ext cx="1591764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low priority queue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(waiting area)</a:t>
              </a:r>
            </a:p>
          </p:txBody>
        </p:sp>
        <p:sp>
          <p:nvSpPr>
            <p:cNvPr id="68706" name="TextBox 19"/>
            <p:cNvSpPr txBox="1">
              <a:spLocks noChangeArrowheads="1"/>
            </p:cNvSpPr>
            <p:nvPr/>
          </p:nvSpPr>
          <p:spPr bwMode="auto">
            <a:xfrm>
              <a:off x="251257" y="2002904"/>
              <a:ext cx="76325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arrivals</a:t>
              </a:r>
            </a:p>
          </p:txBody>
        </p:sp>
        <p:sp>
          <p:nvSpPr>
            <p:cNvPr id="68707" name="TextBox 20"/>
            <p:cNvSpPr txBox="1">
              <a:spLocks noChangeArrowheads="1"/>
            </p:cNvSpPr>
            <p:nvPr/>
          </p:nvSpPr>
          <p:spPr bwMode="auto">
            <a:xfrm>
              <a:off x="778235" y="2735146"/>
              <a:ext cx="787395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classify</a:t>
              </a:r>
            </a:p>
          </p:txBody>
        </p:sp>
        <p:cxnSp>
          <p:nvCxnSpPr>
            <p:cNvPr id="68708" name="Straight Arrow Connector 21"/>
            <p:cNvCxnSpPr>
              <a:cxnSpLocks noChangeShapeType="1"/>
            </p:cNvCxnSpPr>
            <p:nvPr/>
          </p:nvCxnSpPr>
          <p:spPr bwMode="auto">
            <a:xfrm flipV="1">
              <a:off x="3563003" y="2333194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709" name="Straight Arrow Connector 22"/>
            <p:cNvCxnSpPr>
              <a:cxnSpLocks noChangeShapeType="1"/>
            </p:cNvCxnSpPr>
            <p:nvPr/>
          </p:nvCxnSpPr>
          <p:spPr bwMode="auto">
            <a:xfrm flipV="1">
              <a:off x="3561437" y="2590378"/>
              <a:ext cx="485378" cy="6083"/>
            </a:xfrm>
            <a:prstGeom prst="straightConnector1">
              <a:avLst/>
            </a:prstGeom>
            <a:noFill/>
            <a:ln w="19050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8710" name="TextBox 23"/>
            <p:cNvSpPr txBox="1">
              <a:spLocks noChangeArrowheads="1"/>
            </p:cNvSpPr>
            <p:nvPr/>
          </p:nvSpPr>
          <p:spPr bwMode="auto">
            <a:xfrm>
              <a:off x="3259448" y="2003441"/>
              <a:ext cx="104298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departures</a:t>
              </a:r>
            </a:p>
          </p:txBody>
        </p:sp>
        <p:sp>
          <p:nvSpPr>
            <p:cNvPr id="68711" name="TextBox 24"/>
            <p:cNvSpPr txBox="1">
              <a:spLocks noChangeArrowheads="1"/>
            </p:cNvSpPr>
            <p:nvPr/>
          </p:nvSpPr>
          <p:spPr bwMode="auto">
            <a:xfrm>
              <a:off x="2706310" y="2735682"/>
              <a:ext cx="852930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link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  <a:cs typeface="Arial" panose="020B0604020202020204" pitchFamily="34" charset="0"/>
                </a:rPr>
                <a:t> (server)</a:t>
              </a:r>
            </a:p>
          </p:txBody>
        </p:sp>
      </p:grpSp>
      <p:cxnSp>
        <p:nvCxnSpPr>
          <p:cNvPr id="68614" name="Straight Connector 49"/>
          <p:cNvCxnSpPr>
            <a:cxnSpLocks noChangeShapeType="1"/>
          </p:cNvCxnSpPr>
          <p:nvPr/>
        </p:nvCxnSpPr>
        <p:spPr bwMode="auto">
          <a:xfrm>
            <a:off x="5489575" y="4460875"/>
            <a:ext cx="3230563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615" name="Straight Connector 50"/>
          <p:cNvCxnSpPr>
            <a:cxnSpLocks noChangeShapeType="1"/>
          </p:cNvCxnSpPr>
          <p:nvPr/>
        </p:nvCxnSpPr>
        <p:spPr bwMode="auto">
          <a:xfrm>
            <a:off x="5491163" y="5232400"/>
            <a:ext cx="3230562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52" name="Group 51"/>
          <p:cNvGrpSpPr>
            <a:grpSpLocks/>
          </p:cNvGrpSpPr>
          <p:nvPr/>
        </p:nvGrpSpPr>
        <p:grpSpPr bwMode="auto">
          <a:xfrm>
            <a:off x="5599113" y="4467225"/>
            <a:ext cx="347662" cy="754063"/>
            <a:chOff x="2797204" y="2989241"/>
            <a:chExt cx="347099" cy="755477"/>
          </a:xfrm>
        </p:grpSpPr>
        <p:sp>
          <p:nvSpPr>
            <p:cNvPr id="68692" name="Rectangle 52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8693" name="Group 53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94" name="Oval 5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95" name="TextBox 5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57" name="Group 56"/>
          <p:cNvGrpSpPr>
            <a:grpSpLocks/>
          </p:cNvGrpSpPr>
          <p:nvPr/>
        </p:nvGrpSpPr>
        <p:grpSpPr bwMode="auto">
          <a:xfrm>
            <a:off x="5948363" y="4471988"/>
            <a:ext cx="346075" cy="755650"/>
            <a:chOff x="2797204" y="2989241"/>
            <a:chExt cx="347099" cy="755477"/>
          </a:xfrm>
        </p:grpSpPr>
        <p:sp>
          <p:nvSpPr>
            <p:cNvPr id="68688" name="Rectangle 5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8689" name="Group 5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90" name="Oval 5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91" name="TextBox 6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62" name="Group 61"/>
          <p:cNvGrpSpPr>
            <a:grpSpLocks/>
          </p:cNvGrpSpPr>
          <p:nvPr/>
        </p:nvGrpSpPr>
        <p:grpSpPr bwMode="auto">
          <a:xfrm>
            <a:off x="6299200" y="4467225"/>
            <a:ext cx="346075" cy="755650"/>
            <a:chOff x="997686" y="3954289"/>
            <a:chExt cx="347099" cy="755477"/>
          </a:xfrm>
        </p:grpSpPr>
        <p:sp>
          <p:nvSpPr>
            <p:cNvPr id="68684" name="Rectangle 6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8685" name="Group 6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8686" name="Oval 6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87" name="TextBox 6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6654800" y="4465638"/>
            <a:ext cx="347663" cy="754062"/>
            <a:chOff x="2797204" y="2989241"/>
            <a:chExt cx="347099" cy="755477"/>
          </a:xfrm>
        </p:grpSpPr>
        <p:sp>
          <p:nvSpPr>
            <p:cNvPr id="68680" name="Rectangle 67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8681" name="Group 68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68682" name="Oval 69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83" name="TextBox 70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72" name="Group 71"/>
          <p:cNvGrpSpPr>
            <a:grpSpLocks/>
          </p:cNvGrpSpPr>
          <p:nvPr/>
        </p:nvGrpSpPr>
        <p:grpSpPr bwMode="auto">
          <a:xfrm>
            <a:off x="7716838" y="4473575"/>
            <a:ext cx="347662" cy="755650"/>
            <a:chOff x="997686" y="3954289"/>
            <a:chExt cx="347099" cy="755477"/>
          </a:xfrm>
        </p:grpSpPr>
        <p:sp>
          <p:nvSpPr>
            <p:cNvPr id="68676" name="Rectangle 72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68677" name="Group 73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68678" name="Oval 74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79" name="TextBox 75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7562850" y="3776663"/>
            <a:ext cx="298450" cy="657225"/>
            <a:chOff x="4760251" y="2300242"/>
            <a:chExt cx="298780" cy="656159"/>
          </a:xfrm>
        </p:grpSpPr>
        <p:cxnSp>
          <p:nvCxnSpPr>
            <p:cNvPr id="68672" name="Straight Connector 77"/>
            <p:cNvCxnSpPr>
              <a:cxnSpLocks noChangeShapeType="1"/>
            </p:cNvCxnSpPr>
            <p:nvPr/>
          </p:nvCxnSpPr>
          <p:spPr bwMode="auto">
            <a:xfrm>
              <a:off x="4912310" y="2592956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73" name="Group 78"/>
            <p:cNvGrpSpPr>
              <a:grpSpLocks/>
            </p:cNvGrpSpPr>
            <p:nvPr/>
          </p:nvGrpSpPr>
          <p:grpSpPr bwMode="auto">
            <a:xfrm>
              <a:off x="4760251" y="2300242"/>
              <a:ext cx="298780" cy="338554"/>
              <a:chOff x="6623318" y="3519940"/>
              <a:chExt cx="298780" cy="338554"/>
            </a:xfrm>
          </p:grpSpPr>
          <p:sp>
            <p:nvSpPr>
              <p:cNvPr id="68674" name="Oval 7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75" name="TextBox 80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82" name="Group 81"/>
          <p:cNvGrpSpPr>
            <a:grpSpLocks/>
          </p:cNvGrpSpPr>
          <p:nvPr/>
        </p:nvGrpSpPr>
        <p:grpSpPr bwMode="auto">
          <a:xfrm>
            <a:off x="7921625" y="5243513"/>
            <a:ext cx="298450" cy="677862"/>
            <a:chOff x="5119335" y="3766271"/>
            <a:chExt cx="298780" cy="677232"/>
          </a:xfrm>
        </p:grpSpPr>
        <p:cxnSp>
          <p:nvCxnSpPr>
            <p:cNvPr id="68668" name="Straight Connector 82"/>
            <p:cNvCxnSpPr>
              <a:cxnSpLocks noChangeShapeType="1"/>
            </p:cNvCxnSpPr>
            <p:nvPr/>
          </p:nvCxnSpPr>
          <p:spPr bwMode="auto">
            <a:xfrm>
              <a:off x="5256634" y="3766271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9" name="Group 83"/>
            <p:cNvGrpSpPr>
              <a:grpSpLocks/>
            </p:cNvGrpSpPr>
            <p:nvPr/>
          </p:nvGrpSpPr>
          <p:grpSpPr bwMode="auto">
            <a:xfrm>
              <a:off x="5119335" y="4104949"/>
              <a:ext cx="298780" cy="338554"/>
              <a:chOff x="6623318" y="3519940"/>
              <a:chExt cx="298780" cy="338554"/>
            </a:xfrm>
          </p:grpSpPr>
          <p:sp>
            <p:nvSpPr>
              <p:cNvPr id="68670" name="Oval 8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71" name="TextBox 85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87" name="Group 86"/>
          <p:cNvGrpSpPr>
            <a:grpSpLocks/>
          </p:cNvGrpSpPr>
          <p:nvPr/>
        </p:nvGrpSpPr>
        <p:grpSpPr bwMode="auto">
          <a:xfrm>
            <a:off x="5576888" y="3505200"/>
            <a:ext cx="298450" cy="936625"/>
            <a:chOff x="2774212" y="2028763"/>
            <a:chExt cx="298780" cy="935975"/>
          </a:xfrm>
        </p:grpSpPr>
        <p:cxnSp>
          <p:nvCxnSpPr>
            <p:cNvPr id="68664" name="Straight Connector 87"/>
            <p:cNvCxnSpPr>
              <a:cxnSpLocks noChangeShapeType="1"/>
            </p:cNvCxnSpPr>
            <p:nvPr/>
          </p:nvCxnSpPr>
          <p:spPr bwMode="auto">
            <a:xfrm>
              <a:off x="2916985" y="2311177"/>
              <a:ext cx="12403" cy="653561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5" name="Group 88"/>
            <p:cNvGrpSpPr>
              <a:grpSpLocks/>
            </p:cNvGrpSpPr>
            <p:nvPr/>
          </p:nvGrpSpPr>
          <p:grpSpPr bwMode="auto">
            <a:xfrm>
              <a:off x="2774212" y="2028763"/>
              <a:ext cx="298780" cy="338554"/>
              <a:chOff x="6631486" y="3519940"/>
              <a:chExt cx="298780" cy="338554"/>
            </a:xfrm>
          </p:grpSpPr>
          <p:sp>
            <p:nvSpPr>
              <p:cNvPr id="68666" name="Oval 89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67" name="TextBox 90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6518275" y="5246688"/>
            <a:ext cx="298450" cy="674687"/>
            <a:chOff x="3715481" y="3769050"/>
            <a:chExt cx="298780" cy="675327"/>
          </a:xfrm>
        </p:grpSpPr>
        <p:cxnSp>
          <p:nvCxnSpPr>
            <p:cNvPr id="68660" name="Straight Connector 92"/>
            <p:cNvCxnSpPr>
              <a:cxnSpLocks noChangeShapeType="1"/>
            </p:cNvCxnSpPr>
            <p:nvPr/>
          </p:nvCxnSpPr>
          <p:spPr bwMode="auto">
            <a:xfrm>
              <a:off x="3846513" y="3769050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61" name="Group 93"/>
            <p:cNvGrpSpPr>
              <a:grpSpLocks/>
            </p:cNvGrpSpPr>
            <p:nvPr/>
          </p:nvGrpSpPr>
          <p:grpSpPr bwMode="auto">
            <a:xfrm>
              <a:off x="3715481" y="4105823"/>
              <a:ext cx="298780" cy="338554"/>
              <a:chOff x="6631486" y="3519940"/>
              <a:chExt cx="298780" cy="338554"/>
            </a:xfrm>
          </p:grpSpPr>
          <p:sp>
            <p:nvSpPr>
              <p:cNvPr id="68662" name="Oval 94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63" name="TextBox 95"/>
              <p:cNvSpPr txBox="1">
                <a:spLocks noChangeArrowheads="1"/>
              </p:cNvSpPr>
              <p:nvPr/>
            </p:nvSpPr>
            <p:spPr bwMode="auto">
              <a:xfrm>
                <a:off x="6631486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97" name="Group 96"/>
          <p:cNvGrpSpPr>
            <a:grpSpLocks/>
          </p:cNvGrpSpPr>
          <p:nvPr/>
        </p:nvGrpSpPr>
        <p:grpSpPr bwMode="auto">
          <a:xfrm>
            <a:off x="5427663" y="3794125"/>
            <a:ext cx="298450" cy="641350"/>
            <a:chOff x="2625635" y="2316906"/>
            <a:chExt cx="298780" cy="640969"/>
          </a:xfrm>
        </p:grpSpPr>
        <p:cxnSp>
          <p:nvCxnSpPr>
            <p:cNvPr id="68656" name="Straight Connector 97"/>
            <p:cNvCxnSpPr>
              <a:cxnSpLocks noChangeShapeType="1"/>
            </p:cNvCxnSpPr>
            <p:nvPr/>
          </p:nvCxnSpPr>
          <p:spPr bwMode="auto">
            <a:xfrm>
              <a:off x="2774013" y="25944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57" name="Group 98"/>
            <p:cNvGrpSpPr>
              <a:grpSpLocks/>
            </p:cNvGrpSpPr>
            <p:nvPr/>
          </p:nvGrpSpPr>
          <p:grpSpPr bwMode="auto">
            <a:xfrm>
              <a:off x="2625635" y="2316906"/>
              <a:ext cx="298780" cy="338554"/>
              <a:chOff x="7118580" y="4088704"/>
              <a:chExt cx="298780" cy="338554"/>
            </a:xfrm>
          </p:grpSpPr>
          <p:sp>
            <p:nvSpPr>
              <p:cNvPr id="68658" name="Oval 9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59" name="TextBox 100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02" name="Group 101"/>
          <p:cNvGrpSpPr>
            <a:grpSpLocks/>
          </p:cNvGrpSpPr>
          <p:nvPr/>
        </p:nvGrpSpPr>
        <p:grpSpPr bwMode="auto">
          <a:xfrm>
            <a:off x="5810250" y="5253038"/>
            <a:ext cx="298450" cy="660400"/>
            <a:chOff x="3007422" y="3776327"/>
            <a:chExt cx="298780" cy="659661"/>
          </a:xfrm>
        </p:grpSpPr>
        <p:cxnSp>
          <p:nvCxnSpPr>
            <p:cNvPr id="68652" name="Straight Connector 102"/>
            <p:cNvCxnSpPr>
              <a:cxnSpLocks noChangeShapeType="1"/>
            </p:cNvCxnSpPr>
            <p:nvPr/>
          </p:nvCxnSpPr>
          <p:spPr bwMode="auto">
            <a:xfrm>
              <a:off x="3148837" y="3776327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53" name="Group 103"/>
            <p:cNvGrpSpPr>
              <a:grpSpLocks/>
            </p:cNvGrpSpPr>
            <p:nvPr/>
          </p:nvGrpSpPr>
          <p:grpSpPr bwMode="auto">
            <a:xfrm>
              <a:off x="3007422" y="4097434"/>
              <a:ext cx="298780" cy="338554"/>
              <a:chOff x="7118580" y="4088704"/>
              <a:chExt cx="298780" cy="338554"/>
            </a:xfrm>
          </p:grpSpPr>
          <p:sp>
            <p:nvSpPr>
              <p:cNvPr id="68654" name="Oval 10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55" name="TextBox 105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107" name="Group 106"/>
          <p:cNvGrpSpPr>
            <a:grpSpLocks/>
          </p:cNvGrpSpPr>
          <p:nvPr/>
        </p:nvGrpSpPr>
        <p:grpSpPr bwMode="auto">
          <a:xfrm>
            <a:off x="5708650" y="3810000"/>
            <a:ext cx="298450" cy="642938"/>
            <a:chOff x="2905934" y="2332859"/>
            <a:chExt cx="298780" cy="642655"/>
          </a:xfrm>
        </p:grpSpPr>
        <p:cxnSp>
          <p:nvCxnSpPr>
            <p:cNvPr id="68648" name="Straight Connector 107"/>
            <p:cNvCxnSpPr>
              <a:cxnSpLocks noChangeShapeType="1"/>
            </p:cNvCxnSpPr>
            <p:nvPr/>
          </p:nvCxnSpPr>
          <p:spPr bwMode="auto">
            <a:xfrm>
              <a:off x="3044835" y="261206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9" name="Group 108"/>
            <p:cNvGrpSpPr>
              <a:grpSpLocks/>
            </p:cNvGrpSpPr>
            <p:nvPr/>
          </p:nvGrpSpPr>
          <p:grpSpPr bwMode="auto">
            <a:xfrm>
              <a:off x="2905934" y="2332859"/>
              <a:ext cx="298780" cy="338554"/>
              <a:chOff x="7126748" y="4088704"/>
              <a:chExt cx="298780" cy="338554"/>
            </a:xfrm>
          </p:grpSpPr>
          <p:sp>
            <p:nvSpPr>
              <p:cNvPr id="68650" name="Oval 10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51" name="TextBox 11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12" name="Group 111"/>
          <p:cNvGrpSpPr>
            <a:grpSpLocks/>
          </p:cNvGrpSpPr>
          <p:nvPr/>
        </p:nvGrpSpPr>
        <p:grpSpPr bwMode="auto">
          <a:xfrm>
            <a:off x="6169025" y="5248275"/>
            <a:ext cx="298450" cy="669925"/>
            <a:chOff x="3366049" y="3770526"/>
            <a:chExt cx="298780" cy="670225"/>
          </a:xfrm>
        </p:grpSpPr>
        <p:cxnSp>
          <p:nvCxnSpPr>
            <p:cNvPr id="68644" name="Straight Connector 112"/>
            <p:cNvCxnSpPr>
              <a:cxnSpLocks noChangeShapeType="1"/>
            </p:cNvCxnSpPr>
            <p:nvPr/>
          </p:nvCxnSpPr>
          <p:spPr bwMode="auto">
            <a:xfrm>
              <a:off x="3496795" y="3770526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5" name="Group 113"/>
            <p:cNvGrpSpPr>
              <a:grpSpLocks/>
            </p:cNvGrpSpPr>
            <p:nvPr/>
          </p:nvGrpSpPr>
          <p:grpSpPr bwMode="auto">
            <a:xfrm>
              <a:off x="3366049" y="4102197"/>
              <a:ext cx="298780" cy="338554"/>
              <a:chOff x="7126748" y="4088704"/>
              <a:chExt cx="298780" cy="338554"/>
            </a:xfrm>
          </p:grpSpPr>
          <p:sp>
            <p:nvSpPr>
              <p:cNvPr id="68646" name="Oval 11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47" name="TextBox 11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117" name="Group 116"/>
          <p:cNvGrpSpPr>
            <a:grpSpLocks/>
          </p:cNvGrpSpPr>
          <p:nvPr/>
        </p:nvGrpSpPr>
        <p:grpSpPr bwMode="auto">
          <a:xfrm>
            <a:off x="6865938" y="5237163"/>
            <a:ext cx="300037" cy="679450"/>
            <a:chOff x="4064326" y="3759579"/>
            <a:chExt cx="298780" cy="680611"/>
          </a:xfrm>
        </p:grpSpPr>
        <p:cxnSp>
          <p:nvCxnSpPr>
            <p:cNvPr id="68640" name="Straight Connector 117"/>
            <p:cNvCxnSpPr>
              <a:cxnSpLocks noChangeShapeType="1"/>
            </p:cNvCxnSpPr>
            <p:nvPr/>
          </p:nvCxnSpPr>
          <p:spPr bwMode="auto">
            <a:xfrm>
              <a:off x="4196385" y="375957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41" name="Group 118"/>
            <p:cNvGrpSpPr>
              <a:grpSpLocks/>
            </p:cNvGrpSpPr>
            <p:nvPr/>
          </p:nvGrpSpPr>
          <p:grpSpPr bwMode="auto">
            <a:xfrm>
              <a:off x="4064326" y="4101636"/>
              <a:ext cx="298780" cy="338554"/>
              <a:chOff x="7126748" y="4088704"/>
              <a:chExt cx="298780" cy="338554"/>
            </a:xfrm>
          </p:grpSpPr>
          <p:sp>
            <p:nvSpPr>
              <p:cNvPr id="68642" name="Oval 119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43" name="TextBox 120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122" name="Group 121"/>
          <p:cNvGrpSpPr>
            <a:grpSpLocks/>
          </p:cNvGrpSpPr>
          <p:nvPr/>
        </p:nvGrpSpPr>
        <p:grpSpPr bwMode="auto">
          <a:xfrm>
            <a:off x="6330950" y="3789363"/>
            <a:ext cx="298450" cy="647700"/>
            <a:chOff x="3528567" y="2312591"/>
            <a:chExt cx="298780" cy="646584"/>
          </a:xfrm>
        </p:grpSpPr>
        <p:cxnSp>
          <p:nvCxnSpPr>
            <p:cNvPr id="68636" name="Straight Connector 122"/>
            <p:cNvCxnSpPr>
              <a:cxnSpLocks noChangeShapeType="1"/>
            </p:cNvCxnSpPr>
            <p:nvPr/>
          </p:nvCxnSpPr>
          <p:spPr bwMode="auto">
            <a:xfrm>
              <a:off x="3677779" y="25957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68637" name="Group 123"/>
            <p:cNvGrpSpPr>
              <a:grpSpLocks/>
            </p:cNvGrpSpPr>
            <p:nvPr/>
          </p:nvGrpSpPr>
          <p:grpSpPr bwMode="auto">
            <a:xfrm>
              <a:off x="3528567" y="2312591"/>
              <a:ext cx="298780" cy="338554"/>
              <a:chOff x="7126748" y="4088704"/>
              <a:chExt cx="298780" cy="338554"/>
            </a:xfrm>
          </p:grpSpPr>
          <p:sp>
            <p:nvSpPr>
              <p:cNvPr id="68638" name="Oval 124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68639" name="TextBox 125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68631" name="TextBox 126"/>
          <p:cNvSpPr txBox="1">
            <a:spLocks noChangeArrowheads="1"/>
          </p:cNvSpPr>
          <p:nvPr/>
        </p:nvSpPr>
        <p:spPr bwMode="auto">
          <a:xfrm>
            <a:off x="4743450" y="4062413"/>
            <a:ext cx="806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68632" name="TextBox 127"/>
          <p:cNvSpPr txBox="1">
            <a:spLocks noChangeArrowheads="1"/>
          </p:cNvSpPr>
          <p:nvPr/>
        </p:nvSpPr>
        <p:spPr bwMode="auto">
          <a:xfrm>
            <a:off x="4767263" y="5260975"/>
            <a:ext cx="108743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68633" name="TextBox 128"/>
          <p:cNvSpPr txBox="1">
            <a:spLocks noChangeArrowheads="1"/>
          </p:cNvSpPr>
          <p:nvPr/>
        </p:nvSpPr>
        <p:spPr bwMode="auto">
          <a:xfrm>
            <a:off x="4789488" y="4567238"/>
            <a:ext cx="860425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ts val="1275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packet in service</a:t>
            </a:r>
          </a:p>
        </p:txBody>
      </p:sp>
      <p:sp>
        <p:nvSpPr>
          <p:cNvPr id="6863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1D6B10CF-8454-4D14-85D7-6CBC30B6390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6863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D2AE70-81DF-8E42-807B-9AA1886CB809}"/>
              </a:ext>
            </a:extLst>
          </p:cNvPr>
          <p:cNvSpPr txBox="1"/>
          <p:nvPr/>
        </p:nvSpPr>
        <p:spPr>
          <a:xfrm>
            <a:off x="647700" y="5720690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FCC to propose rules for net neutrality that ban internet providers from blocking websites | CNN Business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17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8461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772400" cy="1143000"/>
          </a:xfrm>
        </p:spPr>
        <p:txBody>
          <a:bodyPr/>
          <a:lstStyle/>
          <a:p>
            <a:r>
              <a:rPr lang="en-US" altLang="en-US"/>
              <a:t>Scheduling policies: still more</a:t>
            </a:r>
          </a:p>
        </p:txBody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22288" y="1214438"/>
            <a:ext cx="7772400" cy="7556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Round Robin (RR) scheduling:</a:t>
            </a:r>
          </a:p>
          <a:p>
            <a:r>
              <a:rPr lang="en-US" altLang="en-US" dirty="0"/>
              <a:t>multiple classes</a:t>
            </a:r>
          </a:p>
          <a:p>
            <a:r>
              <a:rPr lang="en-US" altLang="en-US" dirty="0"/>
              <a:t>cyclically scan class queues, sending one complete packet from each class (if available)</a:t>
            </a:r>
          </a:p>
        </p:txBody>
      </p:sp>
      <p:cxnSp>
        <p:nvCxnSpPr>
          <p:cNvPr id="70664" name="Straight Connector 6"/>
          <p:cNvCxnSpPr>
            <a:cxnSpLocks noChangeShapeType="1"/>
          </p:cNvCxnSpPr>
          <p:nvPr/>
        </p:nvCxnSpPr>
        <p:spPr bwMode="auto">
          <a:xfrm>
            <a:off x="2877492" y="4375833"/>
            <a:ext cx="323029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665" name="Straight Connector 7"/>
          <p:cNvCxnSpPr>
            <a:cxnSpLocks noChangeShapeType="1"/>
          </p:cNvCxnSpPr>
          <p:nvPr/>
        </p:nvCxnSpPr>
        <p:spPr bwMode="auto">
          <a:xfrm>
            <a:off x="2879994" y="5147311"/>
            <a:ext cx="3230294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70666" name="Group 8"/>
          <p:cNvGrpSpPr>
            <a:grpSpLocks/>
          </p:cNvGrpSpPr>
          <p:nvPr/>
        </p:nvGrpSpPr>
        <p:grpSpPr bwMode="auto">
          <a:xfrm>
            <a:off x="2987806" y="4381480"/>
            <a:ext cx="347094" cy="755429"/>
            <a:chOff x="2797204" y="2989241"/>
            <a:chExt cx="347099" cy="755477"/>
          </a:xfrm>
        </p:grpSpPr>
        <p:sp>
          <p:nvSpPr>
            <p:cNvPr id="70734" name="Rectangle 9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70735" name="Group 10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70736" name="Oval 11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37" name="TextBox 12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70667" name="Group 13"/>
          <p:cNvGrpSpPr>
            <a:grpSpLocks/>
          </p:cNvGrpSpPr>
          <p:nvPr/>
        </p:nvGrpSpPr>
        <p:grpSpPr bwMode="auto">
          <a:xfrm>
            <a:off x="3688750" y="4378230"/>
            <a:ext cx="347094" cy="755429"/>
            <a:chOff x="2797204" y="2989241"/>
            <a:chExt cx="347099" cy="755477"/>
          </a:xfrm>
        </p:grpSpPr>
        <p:sp>
          <p:nvSpPr>
            <p:cNvPr id="70730" name="Rectangle 14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70731" name="Group 15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70732" name="Oval 16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33" name="TextBox 17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70668" name="Group 18"/>
          <p:cNvGrpSpPr>
            <a:grpSpLocks/>
          </p:cNvGrpSpPr>
          <p:nvPr/>
        </p:nvGrpSpPr>
        <p:grpSpPr bwMode="auto">
          <a:xfrm>
            <a:off x="3337628" y="4382782"/>
            <a:ext cx="347094" cy="755429"/>
            <a:chOff x="997686" y="3954289"/>
            <a:chExt cx="347099" cy="755477"/>
          </a:xfrm>
        </p:grpSpPr>
        <p:sp>
          <p:nvSpPr>
            <p:cNvPr id="70726" name="Rectangle 19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70727" name="Group 20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70728" name="Oval 21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29" name="TextBox 22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3</a:t>
                </a:r>
              </a:p>
            </p:txBody>
          </p:sp>
        </p:grpSp>
      </p:grpSp>
      <p:grpSp>
        <p:nvGrpSpPr>
          <p:cNvPr id="70669" name="Group 23"/>
          <p:cNvGrpSpPr>
            <a:grpSpLocks/>
          </p:cNvGrpSpPr>
          <p:nvPr/>
        </p:nvGrpSpPr>
        <p:grpSpPr bwMode="auto">
          <a:xfrm>
            <a:off x="4043507" y="4379998"/>
            <a:ext cx="347094" cy="755429"/>
            <a:chOff x="2797204" y="2989241"/>
            <a:chExt cx="347099" cy="755477"/>
          </a:xfrm>
        </p:grpSpPr>
        <p:sp>
          <p:nvSpPr>
            <p:cNvPr id="70722" name="Rectangle 24"/>
            <p:cNvSpPr>
              <a:spLocks noChangeArrowheads="1"/>
            </p:cNvSpPr>
            <p:nvPr/>
          </p:nvSpPr>
          <p:spPr bwMode="auto">
            <a:xfrm>
              <a:off x="2797204" y="2989241"/>
              <a:ext cx="347099" cy="755477"/>
            </a:xfrm>
            <a:prstGeom prst="rect">
              <a:avLst/>
            </a:prstGeom>
            <a:solidFill>
              <a:srgbClr val="CC0000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70723" name="Group 25"/>
            <p:cNvGrpSpPr>
              <a:grpSpLocks/>
            </p:cNvGrpSpPr>
            <p:nvPr/>
          </p:nvGrpSpPr>
          <p:grpSpPr bwMode="auto">
            <a:xfrm>
              <a:off x="2821701" y="3197503"/>
              <a:ext cx="298780" cy="338554"/>
              <a:chOff x="2821701" y="3197503"/>
              <a:chExt cx="298780" cy="338554"/>
            </a:xfrm>
          </p:grpSpPr>
          <p:sp>
            <p:nvSpPr>
              <p:cNvPr id="70724" name="Oval 26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25" name="TextBox 27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70670" name="Group 28"/>
          <p:cNvGrpSpPr>
            <a:grpSpLocks/>
          </p:cNvGrpSpPr>
          <p:nvPr/>
        </p:nvGrpSpPr>
        <p:grpSpPr bwMode="auto">
          <a:xfrm>
            <a:off x="5105656" y="4388170"/>
            <a:ext cx="347094" cy="755429"/>
            <a:chOff x="997686" y="3954289"/>
            <a:chExt cx="347099" cy="755477"/>
          </a:xfrm>
        </p:grpSpPr>
        <p:sp>
          <p:nvSpPr>
            <p:cNvPr id="70718" name="Rectangle 29"/>
            <p:cNvSpPr>
              <a:spLocks noChangeArrowheads="1"/>
            </p:cNvSpPr>
            <p:nvPr/>
          </p:nvSpPr>
          <p:spPr bwMode="auto">
            <a:xfrm>
              <a:off x="997686" y="3954289"/>
              <a:ext cx="347099" cy="755477"/>
            </a:xfrm>
            <a:prstGeom prst="rect">
              <a:avLst/>
            </a:prstGeom>
            <a:solidFill>
              <a:srgbClr val="006633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70719" name="Group 30"/>
            <p:cNvGrpSpPr>
              <a:grpSpLocks/>
            </p:cNvGrpSpPr>
            <p:nvPr/>
          </p:nvGrpSpPr>
          <p:grpSpPr bwMode="auto">
            <a:xfrm>
              <a:off x="1022183" y="4162551"/>
              <a:ext cx="298780" cy="338554"/>
              <a:chOff x="2821701" y="3197503"/>
              <a:chExt cx="298780" cy="338554"/>
            </a:xfrm>
          </p:grpSpPr>
          <p:sp>
            <p:nvSpPr>
              <p:cNvPr id="70720" name="Oval 31"/>
              <p:cNvSpPr>
                <a:spLocks noChangeArrowheads="1"/>
              </p:cNvSpPr>
              <p:nvPr/>
            </p:nvSpPr>
            <p:spPr bwMode="auto">
              <a:xfrm>
                <a:off x="2862541" y="327101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587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21" name="TextBox 32"/>
              <p:cNvSpPr txBox="1">
                <a:spLocks noChangeArrowheads="1"/>
              </p:cNvSpPr>
              <p:nvPr/>
            </p:nvSpPr>
            <p:spPr bwMode="auto">
              <a:xfrm>
                <a:off x="2821701" y="3197503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70671" name="Group 33"/>
          <p:cNvGrpSpPr>
            <a:grpSpLocks/>
          </p:cNvGrpSpPr>
          <p:nvPr/>
        </p:nvGrpSpPr>
        <p:grpSpPr bwMode="auto">
          <a:xfrm>
            <a:off x="4950825" y="3692525"/>
            <a:ext cx="298776" cy="656117"/>
            <a:chOff x="4760251" y="2300242"/>
            <a:chExt cx="298780" cy="656159"/>
          </a:xfrm>
        </p:grpSpPr>
        <p:cxnSp>
          <p:nvCxnSpPr>
            <p:cNvPr id="70714" name="Straight Connector 34"/>
            <p:cNvCxnSpPr>
              <a:cxnSpLocks noChangeShapeType="1"/>
            </p:cNvCxnSpPr>
            <p:nvPr/>
          </p:nvCxnSpPr>
          <p:spPr bwMode="auto">
            <a:xfrm>
              <a:off x="4912310" y="2592956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715" name="Group 35"/>
            <p:cNvGrpSpPr>
              <a:grpSpLocks/>
            </p:cNvGrpSpPr>
            <p:nvPr/>
          </p:nvGrpSpPr>
          <p:grpSpPr bwMode="auto">
            <a:xfrm>
              <a:off x="4760251" y="2300242"/>
              <a:ext cx="298780" cy="338554"/>
              <a:chOff x="6623318" y="3519940"/>
              <a:chExt cx="298780" cy="338554"/>
            </a:xfrm>
          </p:grpSpPr>
          <p:sp>
            <p:nvSpPr>
              <p:cNvPr id="70716" name="Oval 36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17" name="TextBox 37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grpSp>
        <p:nvGrpSpPr>
          <p:cNvPr id="70672" name="Group 38"/>
          <p:cNvGrpSpPr>
            <a:grpSpLocks/>
          </p:cNvGrpSpPr>
          <p:nvPr/>
        </p:nvGrpSpPr>
        <p:grpSpPr bwMode="auto">
          <a:xfrm>
            <a:off x="5309904" y="5158461"/>
            <a:ext cx="298776" cy="677189"/>
            <a:chOff x="5119335" y="3766271"/>
            <a:chExt cx="298780" cy="677232"/>
          </a:xfrm>
        </p:grpSpPr>
        <p:cxnSp>
          <p:nvCxnSpPr>
            <p:cNvPr id="70710" name="Straight Connector 39"/>
            <p:cNvCxnSpPr>
              <a:cxnSpLocks noChangeShapeType="1"/>
            </p:cNvCxnSpPr>
            <p:nvPr/>
          </p:nvCxnSpPr>
          <p:spPr bwMode="auto">
            <a:xfrm>
              <a:off x="5256634" y="3766271"/>
              <a:ext cx="12251" cy="363445"/>
            </a:xfrm>
            <a:prstGeom prst="line">
              <a:avLst/>
            </a:prstGeom>
            <a:noFill/>
            <a:ln w="22225">
              <a:solidFill>
                <a:srgbClr val="006633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711" name="Group 40"/>
            <p:cNvGrpSpPr>
              <a:grpSpLocks/>
            </p:cNvGrpSpPr>
            <p:nvPr/>
          </p:nvGrpSpPr>
          <p:grpSpPr bwMode="auto">
            <a:xfrm>
              <a:off x="5119335" y="4104949"/>
              <a:ext cx="298780" cy="338554"/>
              <a:chOff x="6623318" y="3519940"/>
              <a:chExt cx="298780" cy="338554"/>
            </a:xfrm>
          </p:grpSpPr>
          <p:sp>
            <p:nvSpPr>
              <p:cNvPr id="70712" name="Oval 41"/>
              <p:cNvSpPr>
                <a:spLocks noChangeArrowheads="1"/>
              </p:cNvSpPr>
              <p:nvPr/>
            </p:nvSpPr>
            <p:spPr bwMode="auto">
              <a:xfrm>
                <a:off x="6668221" y="3597533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006633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13" name="TextBox 42"/>
              <p:cNvSpPr txBox="1">
                <a:spLocks noChangeArrowheads="1"/>
              </p:cNvSpPr>
              <p:nvPr/>
            </p:nvSpPr>
            <p:spPr bwMode="auto">
              <a:xfrm>
                <a:off x="6623318" y="3519940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5</a:t>
                </a:r>
              </a:p>
            </p:txBody>
          </p:sp>
        </p:grpSp>
      </p:grpSp>
      <p:cxnSp>
        <p:nvCxnSpPr>
          <p:cNvPr id="70673" name="Straight Connector 44"/>
          <p:cNvCxnSpPr>
            <a:cxnSpLocks noChangeShapeType="1"/>
          </p:cNvCxnSpPr>
          <p:nvPr/>
        </p:nvCxnSpPr>
        <p:spPr bwMode="auto">
          <a:xfrm>
            <a:off x="3107585" y="3703459"/>
            <a:ext cx="12403" cy="653520"/>
          </a:xfrm>
          <a:prstGeom prst="line">
            <a:avLst/>
          </a:prstGeom>
          <a:noFill/>
          <a:ln w="222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4" name="Oval 46"/>
          <p:cNvSpPr>
            <a:spLocks noChangeArrowheads="1"/>
          </p:cNvSpPr>
          <p:nvPr/>
        </p:nvSpPr>
        <p:spPr bwMode="auto">
          <a:xfrm>
            <a:off x="3001549" y="3498651"/>
            <a:ext cx="220507" cy="200086"/>
          </a:xfrm>
          <a:prstGeom prst="ellipse">
            <a:avLst/>
          </a:prstGeom>
          <a:solidFill>
            <a:schemeClr val="bg1"/>
          </a:solidFill>
          <a:ln w="15875">
            <a:solidFill>
              <a:srgbClr val="CC0000"/>
            </a:solidFill>
            <a:round/>
            <a:headEnd/>
            <a:tailEnd/>
          </a:ln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0675" name="TextBox 47"/>
          <p:cNvSpPr txBox="1">
            <a:spLocks noChangeArrowheads="1"/>
          </p:cNvSpPr>
          <p:nvPr/>
        </p:nvSpPr>
        <p:spPr bwMode="auto">
          <a:xfrm>
            <a:off x="2969004" y="3421063"/>
            <a:ext cx="298776" cy="33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cxnSp>
        <p:nvCxnSpPr>
          <p:cNvPr id="70676" name="Straight Connector 49"/>
          <p:cNvCxnSpPr>
            <a:cxnSpLocks noChangeShapeType="1"/>
          </p:cNvCxnSpPr>
          <p:nvPr/>
        </p:nvCxnSpPr>
        <p:spPr bwMode="auto">
          <a:xfrm>
            <a:off x="3685030" y="5157049"/>
            <a:ext cx="12251" cy="363422"/>
          </a:xfrm>
          <a:prstGeom prst="line">
            <a:avLst/>
          </a:prstGeom>
          <a:noFill/>
          <a:ln w="22225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77" name="Oval 51"/>
          <p:cNvSpPr>
            <a:spLocks noChangeArrowheads="1"/>
          </p:cNvSpPr>
          <p:nvPr/>
        </p:nvSpPr>
        <p:spPr bwMode="auto">
          <a:xfrm>
            <a:off x="3590734" y="5571389"/>
            <a:ext cx="220507" cy="200086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6633"/>
            </a:solidFill>
            <a:round/>
            <a:headEnd/>
            <a:tailEnd/>
          </a:ln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0678" name="TextBox 52"/>
          <p:cNvSpPr txBox="1">
            <a:spLocks noChangeArrowheads="1"/>
          </p:cNvSpPr>
          <p:nvPr/>
        </p:nvSpPr>
        <p:spPr bwMode="auto">
          <a:xfrm>
            <a:off x="3554000" y="5493801"/>
            <a:ext cx="298776" cy="33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679" name="Group 53"/>
          <p:cNvGrpSpPr>
            <a:grpSpLocks/>
          </p:cNvGrpSpPr>
          <p:nvPr/>
        </p:nvGrpSpPr>
        <p:grpSpPr bwMode="auto">
          <a:xfrm>
            <a:off x="2816239" y="3709188"/>
            <a:ext cx="298776" cy="640928"/>
            <a:chOff x="2625635" y="2316906"/>
            <a:chExt cx="298780" cy="640969"/>
          </a:xfrm>
        </p:grpSpPr>
        <p:cxnSp>
          <p:nvCxnSpPr>
            <p:cNvPr id="70706" name="Straight Connector 54"/>
            <p:cNvCxnSpPr>
              <a:cxnSpLocks noChangeShapeType="1"/>
            </p:cNvCxnSpPr>
            <p:nvPr/>
          </p:nvCxnSpPr>
          <p:spPr bwMode="auto">
            <a:xfrm>
              <a:off x="2774013" y="25944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707" name="Group 55"/>
            <p:cNvGrpSpPr>
              <a:grpSpLocks/>
            </p:cNvGrpSpPr>
            <p:nvPr/>
          </p:nvGrpSpPr>
          <p:grpSpPr bwMode="auto">
            <a:xfrm>
              <a:off x="2625635" y="2316906"/>
              <a:ext cx="298780" cy="338554"/>
              <a:chOff x="7118580" y="4088704"/>
              <a:chExt cx="298780" cy="338554"/>
            </a:xfrm>
          </p:grpSpPr>
          <p:sp>
            <p:nvSpPr>
              <p:cNvPr id="70708" name="Oval 56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09" name="TextBox 57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grpSp>
        <p:nvGrpSpPr>
          <p:cNvPr id="70680" name="Group 58"/>
          <p:cNvGrpSpPr>
            <a:grpSpLocks/>
          </p:cNvGrpSpPr>
          <p:nvPr/>
        </p:nvGrpSpPr>
        <p:grpSpPr bwMode="auto">
          <a:xfrm>
            <a:off x="3198021" y="5168516"/>
            <a:ext cx="298776" cy="659619"/>
            <a:chOff x="3007422" y="3776327"/>
            <a:chExt cx="298780" cy="659661"/>
          </a:xfrm>
        </p:grpSpPr>
        <p:cxnSp>
          <p:nvCxnSpPr>
            <p:cNvPr id="70702" name="Straight Connector 59"/>
            <p:cNvCxnSpPr>
              <a:cxnSpLocks noChangeShapeType="1"/>
            </p:cNvCxnSpPr>
            <p:nvPr/>
          </p:nvCxnSpPr>
          <p:spPr bwMode="auto">
            <a:xfrm>
              <a:off x="3148837" y="3776327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703" name="Group 60"/>
            <p:cNvGrpSpPr>
              <a:grpSpLocks/>
            </p:cNvGrpSpPr>
            <p:nvPr/>
          </p:nvGrpSpPr>
          <p:grpSpPr bwMode="auto">
            <a:xfrm>
              <a:off x="3007422" y="4097434"/>
              <a:ext cx="298780" cy="338554"/>
              <a:chOff x="7118580" y="4088704"/>
              <a:chExt cx="298780" cy="338554"/>
            </a:xfrm>
          </p:grpSpPr>
          <p:sp>
            <p:nvSpPr>
              <p:cNvPr id="70704" name="Oval 61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05" name="TextBox 62"/>
              <p:cNvSpPr txBox="1">
                <a:spLocks noChangeArrowheads="1"/>
              </p:cNvSpPr>
              <p:nvPr/>
            </p:nvSpPr>
            <p:spPr bwMode="auto">
              <a:xfrm>
                <a:off x="7118580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</a:p>
            </p:txBody>
          </p:sp>
        </p:grpSp>
      </p:grpSp>
      <p:cxnSp>
        <p:nvCxnSpPr>
          <p:cNvPr id="70681" name="Straight Connector 64"/>
          <p:cNvCxnSpPr>
            <a:cxnSpLocks noChangeShapeType="1"/>
          </p:cNvCxnSpPr>
          <p:nvPr/>
        </p:nvCxnSpPr>
        <p:spPr bwMode="auto">
          <a:xfrm>
            <a:off x="3235433" y="4004332"/>
            <a:ext cx="12251" cy="363422"/>
          </a:xfrm>
          <a:prstGeom prst="line">
            <a:avLst/>
          </a:prstGeom>
          <a:noFill/>
          <a:ln w="22225">
            <a:solidFill>
              <a:srgbClr val="00663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0682" name="Oval 66"/>
          <p:cNvSpPr>
            <a:spLocks noChangeArrowheads="1"/>
          </p:cNvSpPr>
          <p:nvPr/>
        </p:nvSpPr>
        <p:spPr bwMode="auto">
          <a:xfrm>
            <a:off x="3133268" y="3802728"/>
            <a:ext cx="220507" cy="200086"/>
          </a:xfrm>
          <a:prstGeom prst="ellipse">
            <a:avLst/>
          </a:prstGeom>
          <a:solidFill>
            <a:schemeClr val="bg1"/>
          </a:solidFill>
          <a:ln w="15875">
            <a:solidFill>
              <a:srgbClr val="006633"/>
            </a:solidFill>
            <a:round/>
            <a:headEnd/>
            <a:tailEnd/>
          </a:ln>
        </p:spPr>
        <p:txBody>
          <a:bodyPr wrap="none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0683" name="TextBox 67"/>
          <p:cNvSpPr txBox="1">
            <a:spLocks noChangeArrowheads="1"/>
          </p:cNvSpPr>
          <p:nvPr/>
        </p:nvSpPr>
        <p:spPr bwMode="auto">
          <a:xfrm>
            <a:off x="3100726" y="3729331"/>
            <a:ext cx="298776" cy="3385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grpSp>
        <p:nvGrpSpPr>
          <p:cNvPr id="70684" name="Group 68"/>
          <p:cNvGrpSpPr>
            <a:grpSpLocks/>
          </p:cNvGrpSpPr>
          <p:nvPr/>
        </p:nvGrpSpPr>
        <p:grpSpPr bwMode="auto">
          <a:xfrm>
            <a:off x="3915604" y="5154814"/>
            <a:ext cx="298480" cy="670204"/>
            <a:chOff x="3366049" y="3770526"/>
            <a:chExt cx="298483" cy="670246"/>
          </a:xfrm>
        </p:grpSpPr>
        <p:cxnSp>
          <p:nvCxnSpPr>
            <p:cNvPr id="70698" name="Straight Connector 69"/>
            <p:cNvCxnSpPr>
              <a:cxnSpLocks noChangeShapeType="1"/>
            </p:cNvCxnSpPr>
            <p:nvPr/>
          </p:nvCxnSpPr>
          <p:spPr bwMode="auto">
            <a:xfrm>
              <a:off x="3496795" y="3770526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699" name="Group 70"/>
            <p:cNvGrpSpPr>
              <a:grpSpLocks/>
            </p:cNvGrpSpPr>
            <p:nvPr/>
          </p:nvGrpSpPr>
          <p:grpSpPr bwMode="auto">
            <a:xfrm>
              <a:off x="3366049" y="4102197"/>
              <a:ext cx="298483" cy="338575"/>
              <a:chOff x="7126748" y="4088704"/>
              <a:chExt cx="298483" cy="338575"/>
            </a:xfrm>
          </p:grpSpPr>
          <p:sp>
            <p:nvSpPr>
              <p:cNvPr id="70700" name="Oval 71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701" name="TextBox 72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483" cy="3385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70685" name="Group 73"/>
          <p:cNvGrpSpPr>
            <a:grpSpLocks/>
          </p:cNvGrpSpPr>
          <p:nvPr/>
        </p:nvGrpSpPr>
        <p:grpSpPr bwMode="auto">
          <a:xfrm>
            <a:off x="4254910" y="5151769"/>
            <a:ext cx="298776" cy="680568"/>
            <a:chOff x="4064326" y="3759579"/>
            <a:chExt cx="298780" cy="680611"/>
          </a:xfrm>
        </p:grpSpPr>
        <p:cxnSp>
          <p:nvCxnSpPr>
            <p:cNvPr id="70694" name="Straight Connector 74"/>
            <p:cNvCxnSpPr>
              <a:cxnSpLocks noChangeShapeType="1"/>
            </p:cNvCxnSpPr>
            <p:nvPr/>
          </p:nvCxnSpPr>
          <p:spPr bwMode="auto">
            <a:xfrm>
              <a:off x="4196385" y="3759579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695" name="Group 75"/>
            <p:cNvGrpSpPr>
              <a:grpSpLocks/>
            </p:cNvGrpSpPr>
            <p:nvPr/>
          </p:nvGrpSpPr>
          <p:grpSpPr bwMode="auto">
            <a:xfrm>
              <a:off x="4064326" y="4101636"/>
              <a:ext cx="298780" cy="338554"/>
              <a:chOff x="7126748" y="4088704"/>
              <a:chExt cx="298780" cy="338554"/>
            </a:xfrm>
          </p:grpSpPr>
          <p:sp>
            <p:nvSpPr>
              <p:cNvPr id="70696" name="Oval 76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697" name="TextBox 77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70686" name="Group 78"/>
          <p:cNvGrpSpPr>
            <a:grpSpLocks/>
          </p:cNvGrpSpPr>
          <p:nvPr/>
        </p:nvGrpSpPr>
        <p:grpSpPr bwMode="auto">
          <a:xfrm>
            <a:off x="3719159" y="3704873"/>
            <a:ext cx="298776" cy="646543"/>
            <a:chOff x="3528567" y="2312591"/>
            <a:chExt cx="298780" cy="646584"/>
          </a:xfrm>
        </p:grpSpPr>
        <p:cxnSp>
          <p:nvCxnSpPr>
            <p:cNvPr id="70690" name="Straight Connector 79"/>
            <p:cNvCxnSpPr>
              <a:cxnSpLocks noChangeShapeType="1"/>
            </p:cNvCxnSpPr>
            <p:nvPr/>
          </p:nvCxnSpPr>
          <p:spPr bwMode="auto">
            <a:xfrm>
              <a:off x="3677779" y="2595730"/>
              <a:ext cx="12251" cy="363445"/>
            </a:xfrm>
            <a:prstGeom prst="line">
              <a:avLst/>
            </a:prstGeom>
            <a:noFill/>
            <a:ln w="222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70691" name="Group 80"/>
            <p:cNvGrpSpPr>
              <a:grpSpLocks/>
            </p:cNvGrpSpPr>
            <p:nvPr/>
          </p:nvGrpSpPr>
          <p:grpSpPr bwMode="auto">
            <a:xfrm>
              <a:off x="3528567" y="2312591"/>
              <a:ext cx="298780" cy="338554"/>
              <a:chOff x="7126748" y="4088704"/>
              <a:chExt cx="298780" cy="338554"/>
            </a:xfrm>
          </p:grpSpPr>
          <p:sp>
            <p:nvSpPr>
              <p:cNvPr id="70692" name="Oval 81"/>
              <p:cNvSpPr>
                <a:spLocks noChangeArrowheads="1"/>
              </p:cNvSpPr>
              <p:nvPr/>
            </p:nvSpPr>
            <p:spPr bwMode="auto">
              <a:xfrm>
                <a:off x="7163482" y="4166297"/>
                <a:ext cx="220510" cy="200099"/>
              </a:xfrm>
              <a:prstGeom prst="ellipse">
                <a:avLst/>
              </a:prstGeom>
              <a:solidFill>
                <a:schemeClr val="bg1"/>
              </a:solidFill>
              <a:ln w="1587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0693" name="TextBox 82"/>
              <p:cNvSpPr txBox="1">
                <a:spLocks noChangeArrowheads="1"/>
              </p:cNvSpPr>
              <p:nvPr/>
            </p:nvSpPr>
            <p:spPr bwMode="auto">
              <a:xfrm>
                <a:off x="7126748" y="4088704"/>
                <a:ext cx="298780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  <a:cs typeface="Arial" panose="020B0604020202020204" pitchFamily="34" charset="0"/>
                  </a:rPr>
                  <a:t>4</a:t>
                </a:r>
              </a:p>
            </p:txBody>
          </p:sp>
        </p:grpSp>
      </p:grpSp>
      <p:sp>
        <p:nvSpPr>
          <p:cNvPr id="70687" name="TextBox 83"/>
          <p:cNvSpPr txBox="1">
            <a:spLocks noChangeArrowheads="1"/>
          </p:cNvSpPr>
          <p:nvPr/>
        </p:nvSpPr>
        <p:spPr bwMode="auto">
          <a:xfrm>
            <a:off x="2132013" y="3977127"/>
            <a:ext cx="806763" cy="30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arrivals</a:t>
            </a:r>
          </a:p>
        </p:txBody>
      </p:sp>
      <p:sp>
        <p:nvSpPr>
          <p:cNvPr id="70688" name="TextBox 84"/>
          <p:cNvSpPr txBox="1">
            <a:spLocks noChangeArrowheads="1"/>
          </p:cNvSpPr>
          <p:nvPr/>
        </p:nvSpPr>
        <p:spPr bwMode="auto">
          <a:xfrm>
            <a:off x="2155729" y="5175705"/>
            <a:ext cx="1086495" cy="307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departures</a:t>
            </a:r>
          </a:p>
        </p:txBody>
      </p:sp>
      <p:sp>
        <p:nvSpPr>
          <p:cNvPr id="70689" name="TextBox 85"/>
          <p:cNvSpPr txBox="1">
            <a:spLocks noChangeArrowheads="1"/>
          </p:cNvSpPr>
          <p:nvPr/>
        </p:nvSpPr>
        <p:spPr bwMode="auto">
          <a:xfrm>
            <a:off x="2178111" y="4481977"/>
            <a:ext cx="860243" cy="593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ts val="1275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i="1">
                <a:latin typeface="Arial" panose="020B0604020202020204" pitchFamily="34" charset="0"/>
                <a:cs typeface="Arial" panose="020B0604020202020204" pitchFamily="34" charset="0"/>
              </a:rPr>
              <a:t>packet in service</a:t>
            </a:r>
          </a:p>
        </p:txBody>
      </p:sp>
      <p:sp>
        <p:nvSpPr>
          <p:cNvPr id="7066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3B826CFF-1EBC-4DCF-8414-459ED397678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066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74" grpId="0" animBg="1"/>
      <p:bldP spid="70675" grpId="0"/>
      <p:bldP spid="70677" grpId="0" animBg="1"/>
      <p:bldP spid="70678" grpId="0"/>
      <p:bldP spid="70682" grpId="0" animBg="1"/>
      <p:bldP spid="7068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76350"/>
            <a:ext cx="7772400" cy="49085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Weighted Fair Queuing (WFQ): </a:t>
            </a:r>
          </a:p>
          <a:p>
            <a:r>
              <a:rPr lang="en-US" altLang="en-US" dirty="0"/>
              <a:t>generalized Round Robin</a:t>
            </a:r>
          </a:p>
          <a:p>
            <a:r>
              <a:rPr lang="en-US" altLang="en-US" dirty="0"/>
              <a:t>each class gets weighted amount of service in each cycle</a:t>
            </a:r>
          </a:p>
          <a:p>
            <a:endParaRPr lang="en-US" altLang="en-US" dirty="0"/>
          </a:p>
        </p:txBody>
      </p:sp>
      <p:pic>
        <p:nvPicPr>
          <p:cNvPr id="72707" name="Picture 4" descr="666 WFQ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00" y="3844925"/>
            <a:ext cx="5243513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2708" name="Picture 1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38" y="846138"/>
            <a:ext cx="6856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09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772400" cy="1143000"/>
          </a:xfrm>
        </p:spPr>
        <p:txBody>
          <a:bodyPr/>
          <a:lstStyle/>
          <a:p>
            <a:r>
              <a:rPr lang="en-US" altLang="en-US"/>
              <a:t>Scheduling policies: still more</a:t>
            </a:r>
          </a:p>
        </p:txBody>
      </p:sp>
      <p:sp>
        <p:nvSpPr>
          <p:cNvPr id="727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09BF73EF-99C8-4EBB-898B-E219A8ADE0EC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271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4 main components of a router</a:t>
            </a:r>
          </a:p>
          <a:p>
            <a:pPr lvl="1"/>
            <a:r>
              <a:rPr lang="en-US" altLang="en-US" dirty="0"/>
              <a:t>Input ports, output ports, routing processor, switching fabric</a:t>
            </a:r>
          </a:p>
          <a:p>
            <a:r>
              <a:rPr lang="en-US" altLang="en-US" dirty="0"/>
              <a:t>3 types of switching fabrics</a:t>
            </a:r>
          </a:p>
          <a:p>
            <a:pPr lvl="1"/>
            <a:r>
              <a:rPr lang="en-US" altLang="en-US" dirty="0"/>
              <a:t>Memory-based, bus-based, interconnection network-based</a:t>
            </a:r>
          </a:p>
          <a:p>
            <a:r>
              <a:rPr lang="en-US" altLang="en-US" dirty="0"/>
              <a:t>3 key functions at input/output ports</a:t>
            </a:r>
          </a:p>
          <a:p>
            <a:pPr lvl="1"/>
            <a:r>
              <a:rPr lang="en-US" altLang="en-US" dirty="0"/>
              <a:t>line termination, link layer protocol, table lookup/queueing</a:t>
            </a:r>
          </a:p>
          <a:p>
            <a:r>
              <a:rPr lang="en-US" altLang="en-US" dirty="0"/>
              <a:t>4 scheduling policies</a:t>
            </a:r>
          </a:p>
          <a:p>
            <a:pPr lvl="1"/>
            <a:r>
              <a:rPr lang="en-US" altLang="en-US" dirty="0"/>
              <a:t>FIFO, priority, RR, WFQ</a:t>
            </a:r>
          </a:p>
          <a:p>
            <a:endParaRPr lang="en-US" altLang="en-US" dirty="0"/>
          </a:p>
        </p:txBody>
      </p:sp>
      <p:sp>
        <p:nvSpPr>
          <p:cNvPr id="7475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888842DC-BFBF-406C-B4F0-9BCD6AEA87C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7938"/>
            <a:ext cx="7772400" cy="1143000"/>
          </a:xfrm>
        </p:spPr>
        <p:txBody>
          <a:bodyPr/>
          <a:lstStyle/>
          <a:p>
            <a:r>
              <a:rPr lang="en-US" altLang="en-US"/>
              <a:t>Review</a:t>
            </a:r>
          </a:p>
        </p:txBody>
      </p:sp>
      <p:sp>
        <p:nvSpPr>
          <p:cNvPr id="7475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127750" y="648176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4.1 Overview of Network layer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 plane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4.2 What</a:t>
            </a:r>
            <a:r>
              <a:rPr lang="ja-JP" altLang="en-US" sz="2400"/>
              <a:t>’</a:t>
            </a:r>
            <a:r>
              <a:rPr lang="en-US" altLang="ja-JP" sz="240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4.3 IP: Internet Protocol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datagram format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fragmentation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IPv4 addressing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network address translation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IPv6</a:t>
            </a:r>
          </a:p>
        </p:txBody>
      </p:sp>
      <p:sp>
        <p:nvSpPr>
          <p:cNvPr id="768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4.4 Generalized Forward and SDN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match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action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OpenFlow  examples of match-plus-action in action</a:t>
            </a:r>
          </a:p>
          <a:p>
            <a:endParaRPr lang="en-US" altLang="en-US" sz="2400"/>
          </a:p>
        </p:txBody>
      </p:sp>
      <p:sp>
        <p:nvSpPr>
          <p:cNvPr id="76805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  <p:sp>
        <p:nvSpPr>
          <p:cNvPr id="768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2FC197D1-DED6-4B28-B6C8-0FC3431023A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680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850" name="Group 55"/>
          <p:cNvGrpSpPr>
            <a:grpSpLocks/>
          </p:cNvGrpSpPr>
          <p:nvPr/>
        </p:nvGrpSpPr>
        <p:grpSpPr bwMode="auto">
          <a:xfrm>
            <a:off x="3062288" y="963613"/>
            <a:ext cx="4127500" cy="5326062"/>
            <a:chOff x="1929" y="607"/>
            <a:chExt cx="2600" cy="3355"/>
          </a:xfrm>
        </p:grpSpPr>
        <p:sp>
          <p:nvSpPr>
            <p:cNvPr id="78881" name="Rectangle 4"/>
            <p:cNvSpPr>
              <a:spLocks noChangeArrowheads="1"/>
            </p:cNvSpPr>
            <p:nvPr/>
          </p:nvSpPr>
          <p:spPr bwMode="auto">
            <a:xfrm>
              <a:off x="2040" y="868"/>
              <a:ext cx="2489" cy="3039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8882" name="Rectangle 5"/>
            <p:cNvSpPr>
              <a:spLocks noChangeArrowheads="1"/>
            </p:cNvSpPr>
            <p:nvPr/>
          </p:nvSpPr>
          <p:spPr bwMode="auto">
            <a:xfrm>
              <a:off x="1980" y="935"/>
              <a:ext cx="2489" cy="302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83" name="Text Box 6"/>
            <p:cNvSpPr txBox="1">
              <a:spLocks noChangeArrowheads="1"/>
            </p:cNvSpPr>
            <p:nvPr/>
          </p:nvSpPr>
          <p:spPr bwMode="auto">
            <a:xfrm>
              <a:off x="1954" y="973"/>
              <a:ext cx="3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ver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84" name="Text Box 7"/>
            <p:cNvSpPr txBox="1">
              <a:spLocks noChangeArrowheads="1"/>
            </p:cNvSpPr>
            <p:nvPr/>
          </p:nvSpPr>
          <p:spPr bwMode="auto">
            <a:xfrm>
              <a:off x="3529" y="1012"/>
              <a:ext cx="50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length</a:t>
              </a:r>
            </a:p>
          </p:txBody>
        </p:sp>
        <p:sp>
          <p:nvSpPr>
            <p:cNvPr id="78885" name="Line 8"/>
            <p:cNvSpPr>
              <a:spLocks noChangeShapeType="1"/>
            </p:cNvSpPr>
            <p:nvPr/>
          </p:nvSpPr>
          <p:spPr bwMode="auto">
            <a:xfrm>
              <a:off x="1988" y="1261"/>
              <a:ext cx="2486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6" name="Line 9"/>
            <p:cNvSpPr>
              <a:spLocks noChangeShapeType="1"/>
            </p:cNvSpPr>
            <p:nvPr/>
          </p:nvSpPr>
          <p:spPr bwMode="auto">
            <a:xfrm flipH="1" flipV="1">
              <a:off x="3210" y="941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7" name="Text Box 10"/>
            <p:cNvSpPr txBox="1">
              <a:spLocks noChangeArrowheads="1"/>
            </p:cNvSpPr>
            <p:nvPr/>
          </p:nvSpPr>
          <p:spPr bwMode="auto">
            <a:xfrm>
              <a:off x="2922" y="607"/>
              <a:ext cx="54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32 bits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88" name="Line 11"/>
            <p:cNvSpPr>
              <a:spLocks noChangeShapeType="1"/>
            </p:cNvSpPr>
            <p:nvPr/>
          </p:nvSpPr>
          <p:spPr bwMode="auto">
            <a:xfrm>
              <a:off x="3552" y="762"/>
              <a:ext cx="899" cy="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89" name="Line 12"/>
            <p:cNvSpPr>
              <a:spLocks noChangeShapeType="1"/>
            </p:cNvSpPr>
            <p:nvPr/>
          </p:nvSpPr>
          <p:spPr bwMode="auto">
            <a:xfrm rot="10800000">
              <a:off x="1972" y="769"/>
              <a:ext cx="84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0" name="Text Box 13"/>
            <p:cNvSpPr txBox="1">
              <a:spLocks noChangeArrowheads="1"/>
            </p:cNvSpPr>
            <p:nvPr/>
          </p:nvSpPr>
          <p:spPr bwMode="auto">
            <a:xfrm>
              <a:off x="2606" y="2792"/>
              <a:ext cx="1351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data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(variable length,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typically a TCP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latin typeface="Arial" panose="020B0604020202020204" pitchFamily="34" charset="0"/>
                </a:rPr>
                <a:t>or UDP segment)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91" name="Text Box 14"/>
            <p:cNvSpPr txBox="1">
              <a:spLocks noChangeArrowheads="1"/>
            </p:cNvSpPr>
            <p:nvPr/>
          </p:nvSpPr>
          <p:spPr bwMode="auto">
            <a:xfrm>
              <a:off x="1929" y="1320"/>
              <a:ext cx="135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16-bit identifier</a:t>
              </a: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78892" name="Line 15"/>
            <p:cNvSpPr>
              <a:spLocks noChangeShapeType="1"/>
            </p:cNvSpPr>
            <p:nvPr/>
          </p:nvSpPr>
          <p:spPr bwMode="auto">
            <a:xfrm flipV="1">
              <a:off x="1984" y="22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3" name="Line 16"/>
            <p:cNvSpPr>
              <a:spLocks noChangeShapeType="1"/>
            </p:cNvSpPr>
            <p:nvPr/>
          </p:nvSpPr>
          <p:spPr bwMode="auto">
            <a:xfrm flipV="1">
              <a:off x="1984" y="25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94" name="Text Box 17"/>
            <p:cNvSpPr txBox="1">
              <a:spLocks noChangeArrowheads="1"/>
            </p:cNvSpPr>
            <p:nvPr/>
          </p:nvSpPr>
          <p:spPr bwMode="auto">
            <a:xfrm>
              <a:off x="3464" y="1549"/>
              <a:ext cx="8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header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checksum</a:t>
              </a:r>
            </a:p>
          </p:txBody>
        </p:sp>
        <p:sp>
          <p:nvSpPr>
            <p:cNvPr id="78895" name="Text Box 18"/>
            <p:cNvSpPr txBox="1">
              <a:spLocks noChangeArrowheads="1"/>
            </p:cNvSpPr>
            <p:nvPr/>
          </p:nvSpPr>
          <p:spPr bwMode="auto">
            <a:xfrm>
              <a:off x="2008" y="1531"/>
              <a:ext cx="5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time to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live</a:t>
              </a:r>
            </a:p>
          </p:txBody>
        </p:sp>
        <p:sp>
          <p:nvSpPr>
            <p:cNvPr id="78896" name="Text Box 19"/>
            <p:cNvSpPr txBox="1">
              <a:spLocks noChangeArrowheads="1"/>
            </p:cNvSpPr>
            <p:nvPr/>
          </p:nvSpPr>
          <p:spPr bwMode="auto">
            <a:xfrm>
              <a:off x="2369" y="1959"/>
              <a:ext cx="166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32 bit source IP address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97" name="Text Box 31"/>
            <p:cNvSpPr txBox="1">
              <a:spLocks noChangeArrowheads="1"/>
            </p:cNvSpPr>
            <p:nvPr/>
          </p:nvSpPr>
          <p:spPr bwMode="auto">
            <a:xfrm>
              <a:off x="2222" y="907"/>
              <a:ext cx="47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head.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len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98" name="Text Box 32"/>
            <p:cNvSpPr txBox="1">
              <a:spLocks noChangeArrowheads="1"/>
            </p:cNvSpPr>
            <p:nvPr/>
          </p:nvSpPr>
          <p:spPr bwMode="auto">
            <a:xfrm>
              <a:off x="2646" y="901"/>
              <a:ext cx="5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type of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service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899" name="Line 33"/>
            <p:cNvSpPr>
              <a:spLocks noChangeShapeType="1"/>
            </p:cNvSpPr>
            <p:nvPr/>
          </p:nvSpPr>
          <p:spPr bwMode="auto">
            <a:xfrm flipH="1" flipV="1">
              <a:off x="2646" y="938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0" name="Line 34"/>
            <p:cNvSpPr>
              <a:spLocks noChangeShapeType="1"/>
            </p:cNvSpPr>
            <p:nvPr/>
          </p:nvSpPr>
          <p:spPr bwMode="auto">
            <a:xfrm flipH="1" flipV="1">
              <a:off x="2259" y="944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1" name="Line 37"/>
            <p:cNvSpPr>
              <a:spLocks noChangeShapeType="1"/>
            </p:cNvSpPr>
            <p:nvPr/>
          </p:nvSpPr>
          <p:spPr bwMode="auto">
            <a:xfrm flipH="1" flipV="1">
              <a:off x="3210" y="1265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2" name="Text Box 38"/>
            <p:cNvSpPr txBox="1">
              <a:spLocks noChangeArrowheads="1"/>
            </p:cNvSpPr>
            <p:nvPr/>
          </p:nvSpPr>
          <p:spPr bwMode="auto">
            <a:xfrm>
              <a:off x="3117" y="1314"/>
              <a:ext cx="48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flgs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8903" name="Line 39"/>
            <p:cNvSpPr>
              <a:spLocks noChangeShapeType="1"/>
            </p:cNvSpPr>
            <p:nvPr/>
          </p:nvSpPr>
          <p:spPr bwMode="auto">
            <a:xfrm flipH="1" flipV="1">
              <a:off x="3504" y="125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4" name="Text Box 40"/>
            <p:cNvSpPr txBox="1">
              <a:spLocks noChangeArrowheads="1"/>
            </p:cNvSpPr>
            <p:nvPr/>
          </p:nvSpPr>
          <p:spPr bwMode="auto">
            <a:xfrm>
              <a:off x="3531" y="1230"/>
              <a:ext cx="90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fragment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offset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78905" name="Line 43"/>
            <p:cNvSpPr>
              <a:spLocks noChangeShapeType="1"/>
            </p:cNvSpPr>
            <p:nvPr/>
          </p:nvSpPr>
          <p:spPr bwMode="auto">
            <a:xfrm flipV="1">
              <a:off x="1984" y="1581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6" name="Line 44"/>
            <p:cNvSpPr>
              <a:spLocks noChangeShapeType="1"/>
            </p:cNvSpPr>
            <p:nvPr/>
          </p:nvSpPr>
          <p:spPr bwMode="auto">
            <a:xfrm flipH="1" flipV="1">
              <a:off x="3210" y="1583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7" name="Line 45"/>
            <p:cNvSpPr>
              <a:spLocks noChangeShapeType="1"/>
            </p:cNvSpPr>
            <p:nvPr/>
          </p:nvSpPr>
          <p:spPr bwMode="auto">
            <a:xfrm flipV="1">
              <a:off x="1972" y="1905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08" name="Text Box 46"/>
            <p:cNvSpPr txBox="1">
              <a:spLocks noChangeArrowheads="1"/>
            </p:cNvSpPr>
            <p:nvPr/>
          </p:nvSpPr>
          <p:spPr bwMode="auto">
            <a:xfrm>
              <a:off x="2668" y="1525"/>
              <a:ext cx="48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upper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layer</a:t>
              </a:r>
            </a:p>
          </p:txBody>
        </p:sp>
        <p:sp>
          <p:nvSpPr>
            <p:cNvPr id="78909" name="Line 47"/>
            <p:cNvSpPr>
              <a:spLocks noChangeShapeType="1"/>
            </p:cNvSpPr>
            <p:nvPr/>
          </p:nvSpPr>
          <p:spPr bwMode="auto">
            <a:xfrm flipH="1" flipV="1">
              <a:off x="2610" y="1589"/>
              <a:ext cx="0" cy="31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0" name="Text Box 49"/>
            <p:cNvSpPr txBox="1">
              <a:spLocks noChangeArrowheads="1"/>
            </p:cNvSpPr>
            <p:nvPr/>
          </p:nvSpPr>
          <p:spPr bwMode="auto">
            <a:xfrm>
              <a:off x="2262" y="2235"/>
              <a:ext cx="19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32 bit destination IP address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78911" name="Line 50"/>
            <p:cNvSpPr>
              <a:spLocks noChangeShapeType="1"/>
            </p:cNvSpPr>
            <p:nvPr/>
          </p:nvSpPr>
          <p:spPr bwMode="auto">
            <a:xfrm flipV="1">
              <a:off x="1984" y="2787"/>
              <a:ext cx="248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912" name="Text Box 51"/>
            <p:cNvSpPr txBox="1">
              <a:spLocks noChangeArrowheads="1"/>
            </p:cNvSpPr>
            <p:nvPr/>
          </p:nvSpPr>
          <p:spPr bwMode="auto">
            <a:xfrm>
              <a:off x="2673" y="2529"/>
              <a:ext cx="106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options (if any)</a:t>
              </a:r>
              <a:endParaRPr lang="en-US" altLang="en-US" sz="2400">
                <a:latin typeface="Arial" panose="020B0604020202020204" pitchFamily="34" charset="0"/>
              </a:endParaRPr>
            </a:p>
          </p:txBody>
        </p:sp>
      </p:grpSp>
      <p:sp>
        <p:nvSpPr>
          <p:cNvPr id="78851" name="Rectangle 2"/>
          <p:cNvSpPr>
            <a:spLocks noGrp="1" noChangeArrowheads="1"/>
          </p:cNvSpPr>
          <p:nvPr>
            <p:ph type="title"/>
          </p:nvPr>
        </p:nvSpPr>
        <p:spPr>
          <a:xfrm>
            <a:off x="520700" y="0"/>
            <a:ext cx="7772400" cy="781050"/>
          </a:xfrm>
        </p:spPr>
        <p:txBody>
          <a:bodyPr/>
          <a:lstStyle/>
          <a:p>
            <a:r>
              <a:rPr lang="en-US" altLang="en-US" sz="4000"/>
              <a:t>IP datagram format</a:t>
            </a:r>
            <a:endParaRPr lang="en-US" altLang="en-US"/>
          </a:p>
        </p:txBody>
      </p:sp>
      <p:grpSp>
        <p:nvGrpSpPr>
          <p:cNvPr id="78852" name="Group 56"/>
          <p:cNvGrpSpPr>
            <a:grpSpLocks/>
          </p:cNvGrpSpPr>
          <p:nvPr/>
        </p:nvGrpSpPr>
        <p:grpSpPr bwMode="auto">
          <a:xfrm>
            <a:off x="768350" y="858838"/>
            <a:ext cx="2501900" cy="792162"/>
            <a:chOff x="484" y="541"/>
            <a:chExt cx="1576" cy="499"/>
          </a:xfrm>
        </p:grpSpPr>
        <p:sp>
          <p:nvSpPr>
            <p:cNvPr id="78879" name="Text Box 20"/>
            <p:cNvSpPr txBox="1">
              <a:spLocks noChangeArrowheads="1"/>
            </p:cNvSpPr>
            <p:nvPr/>
          </p:nvSpPr>
          <p:spPr bwMode="auto">
            <a:xfrm>
              <a:off x="484" y="541"/>
              <a:ext cx="130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IP protocol version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number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  <p:sp>
          <p:nvSpPr>
            <p:cNvPr id="78880" name="Line 23"/>
            <p:cNvSpPr>
              <a:spLocks noChangeShapeType="1"/>
            </p:cNvSpPr>
            <p:nvPr/>
          </p:nvSpPr>
          <p:spPr bwMode="auto">
            <a:xfrm>
              <a:off x="1727" y="749"/>
              <a:ext cx="333" cy="29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53" name="Group 57"/>
          <p:cNvGrpSpPr>
            <a:grpSpLocks/>
          </p:cNvGrpSpPr>
          <p:nvPr/>
        </p:nvGrpSpPr>
        <p:grpSpPr bwMode="auto">
          <a:xfrm>
            <a:off x="1258888" y="1406525"/>
            <a:ext cx="2416175" cy="641350"/>
            <a:chOff x="793" y="886"/>
            <a:chExt cx="1522" cy="404"/>
          </a:xfrm>
        </p:grpSpPr>
        <p:sp>
          <p:nvSpPr>
            <p:cNvPr id="78877" name="Text Box 21"/>
            <p:cNvSpPr txBox="1">
              <a:spLocks noChangeArrowheads="1"/>
            </p:cNvSpPr>
            <p:nvPr/>
          </p:nvSpPr>
          <p:spPr bwMode="auto">
            <a:xfrm>
              <a:off x="793" y="886"/>
              <a:ext cx="9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header length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 (bytes)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  <p:sp>
          <p:nvSpPr>
            <p:cNvPr id="78878" name="Line 24"/>
            <p:cNvSpPr>
              <a:spLocks noChangeShapeType="1"/>
            </p:cNvSpPr>
            <p:nvPr/>
          </p:nvSpPr>
          <p:spPr bwMode="auto">
            <a:xfrm>
              <a:off x="1745" y="1100"/>
              <a:ext cx="570" cy="93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54" name="Group 60"/>
          <p:cNvGrpSpPr>
            <a:grpSpLocks/>
          </p:cNvGrpSpPr>
          <p:nvPr/>
        </p:nvGrpSpPr>
        <p:grpSpPr bwMode="auto">
          <a:xfrm>
            <a:off x="727075" y="2732088"/>
            <a:ext cx="3624263" cy="1592262"/>
            <a:chOff x="458" y="1721"/>
            <a:chExt cx="2283" cy="1003"/>
          </a:xfrm>
        </p:grpSpPr>
        <p:sp>
          <p:nvSpPr>
            <p:cNvPr id="78875" name="Text Box 27"/>
            <p:cNvSpPr txBox="1">
              <a:spLocks noChangeArrowheads="1"/>
            </p:cNvSpPr>
            <p:nvPr/>
          </p:nvSpPr>
          <p:spPr bwMode="auto">
            <a:xfrm>
              <a:off x="458" y="2320"/>
              <a:ext cx="1404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upper layer protocol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to deliver payload to</a:t>
              </a:r>
            </a:p>
          </p:txBody>
        </p:sp>
        <p:sp>
          <p:nvSpPr>
            <p:cNvPr id="78876" name="Line 28"/>
            <p:cNvSpPr>
              <a:spLocks noChangeShapeType="1"/>
            </p:cNvSpPr>
            <p:nvPr/>
          </p:nvSpPr>
          <p:spPr bwMode="auto">
            <a:xfrm flipV="1">
              <a:off x="1817" y="1721"/>
              <a:ext cx="924" cy="70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55" name="Group 61"/>
          <p:cNvGrpSpPr>
            <a:grpSpLocks/>
          </p:cNvGrpSpPr>
          <p:nvPr/>
        </p:nvGrpSpPr>
        <p:grpSpPr bwMode="auto">
          <a:xfrm>
            <a:off x="6846888" y="1054100"/>
            <a:ext cx="2176462" cy="735013"/>
            <a:chOff x="4313" y="664"/>
            <a:chExt cx="1371" cy="463"/>
          </a:xfrm>
        </p:grpSpPr>
        <p:sp>
          <p:nvSpPr>
            <p:cNvPr id="78873" name="Text Box 26"/>
            <p:cNvSpPr txBox="1">
              <a:spLocks noChangeArrowheads="1"/>
            </p:cNvSpPr>
            <p:nvPr/>
          </p:nvSpPr>
          <p:spPr bwMode="auto">
            <a:xfrm>
              <a:off x="4648" y="664"/>
              <a:ext cx="103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total datagram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length (bytes)</a:t>
              </a:r>
            </a:p>
          </p:txBody>
        </p:sp>
        <p:sp>
          <p:nvSpPr>
            <p:cNvPr id="78874" name="Line 30"/>
            <p:cNvSpPr>
              <a:spLocks noChangeShapeType="1"/>
            </p:cNvSpPr>
            <p:nvPr/>
          </p:nvSpPr>
          <p:spPr bwMode="auto">
            <a:xfrm flipH="1">
              <a:off x="4313" y="869"/>
              <a:ext cx="402" cy="258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56" name="Group 58"/>
          <p:cNvGrpSpPr>
            <a:grpSpLocks/>
          </p:cNvGrpSpPr>
          <p:nvPr/>
        </p:nvGrpSpPr>
        <p:grpSpPr bwMode="auto">
          <a:xfrm>
            <a:off x="1293813" y="1760538"/>
            <a:ext cx="3028950" cy="565150"/>
            <a:chOff x="815" y="1109"/>
            <a:chExt cx="1908" cy="356"/>
          </a:xfrm>
        </p:grpSpPr>
        <p:sp>
          <p:nvSpPr>
            <p:cNvPr id="78871" name="Text Box 35"/>
            <p:cNvSpPr txBox="1">
              <a:spLocks noChangeArrowheads="1"/>
            </p:cNvSpPr>
            <p:nvPr/>
          </p:nvSpPr>
          <p:spPr bwMode="auto">
            <a:xfrm>
              <a:off x="815" y="1234"/>
              <a:ext cx="10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ja-JP" altLang="en-US" sz="1800">
                  <a:latin typeface="Arial" panose="020B0604020202020204" pitchFamily="34" charset="0"/>
                </a:rPr>
                <a:t>“</a:t>
              </a:r>
              <a:r>
                <a:rPr lang="en-US" altLang="ja-JP" sz="1800">
                  <a:latin typeface="Arial" panose="020B0604020202020204" pitchFamily="34" charset="0"/>
                </a:rPr>
                <a:t>type</a:t>
              </a:r>
              <a:r>
                <a:rPr lang="ja-JP" altLang="en-US" sz="1800">
                  <a:latin typeface="Arial" panose="020B0604020202020204" pitchFamily="34" charset="0"/>
                </a:rPr>
                <a:t>”</a:t>
              </a:r>
              <a:r>
                <a:rPr lang="en-US" altLang="ja-JP" sz="1800">
                  <a:latin typeface="Arial" panose="020B0604020202020204" pitchFamily="34" charset="0"/>
                </a:rPr>
                <a:t> of data </a:t>
              </a:r>
              <a:endParaRPr lang="en-US" altLang="en-US" sz="1000">
                <a:latin typeface="Arial" panose="020B0604020202020204" pitchFamily="34" charset="0"/>
              </a:endParaRPr>
            </a:p>
          </p:txBody>
        </p:sp>
        <p:sp>
          <p:nvSpPr>
            <p:cNvPr id="78872" name="Line 36"/>
            <p:cNvSpPr>
              <a:spLocks noChangeShapeType="1"/>
            </p:cNvSpPr>
            <p:nvPr/>
          </p:nvSpPr>
          <p:spPr bwMode="auto">
            <a:xfrm flipV="1">
              <a:off x="1757" y="1109"/>
              <a:ext cx="966" cy="261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57" name="Group 62"/>
          <p:cNvGrpSpPr>
            <a:grpSpLocks/>
          </p:cNvGrpSpPr>
          <p:nvPr/>
        </p:nvGrpSpPr>
        <p:grpSpPr bwMode="auto">
          <a:xfrm>
            <a:off x="4951413" y="1787525"/>
            <a:ext cx="4102100" cy="915988"/>
            <a:chOff x="3119" y="1126"/>
            <a:chExt cx="2584" cy="577"/>
          </a:xfrm>
        </p:grpSpPr>
        <p:sp>
          <p:nvSpPr>
            <p:cNvPr id="78867" name="Text Box 25"/>
            <p:cNvSpPr txBox="1">
              <a:spLocks noChangeArrowheads="1"/>
            </p:cNvSpPr>
            <p:nvPr/>
          </p:nvSpPr>
          <p:spPr bwMode="auto">
            <a:xfrm>
              <a:off x="4667" y="1126"/>
              <a:ext cx="1036" cy="5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for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fragmentation/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reassembly</a:t>
              </a:r>
            </a:p>
          </p:txBody>
        </p:sp>
        <p:sp>
          <p:nvSpPr>
            <p:cNvPr id="78868" name="Line 29"/>
            <p:cNvSpPr>
              <a:spLocks noChangeShapeType="1"/>
            </p:cNvSpPr>
            <p:nvPr/>
          </p:nvSpPr>
          <p:spPr bwMode="auto">
            <a:xfrm flipH="1">
              <a:off x="3443" y="1415"/>
              <a:ext cx="1284" cy="12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69" name="Line 41"/>
            <p:cNvSpPr>
              <a:spLocks noChangeShapeType="1"/>
            </p:cNvSpPr>
            <p:nvPr/>
          </p:nvSpPr>
          <p:spPr bwMode="auto">
            <a:xfrm flipH="1" flipV="1">
              <a:off x="4301" y="1349"/>
              <a:ext cx="414" cy="72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870" name="Line 42"/>
            <p:cNvSpPr>
              <a:spLocks noChangeShapeType="1"/>
            </p:cNvSpPr>
            <p:nvPr/>
          </p:nvSpPr>
          <p:spPr bwMode="auto">
            <a:xfrm flipH="1">
              <a:off x="3119" y="1421"/>
              <a:ext cx="1584" cy="3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58" name="Group 59"/>
          <p:cNvGrpSpPr>
            <a:grpSpLocks/>
          </p:cNvGrpSpPr>
          <p:nvPr/>
        </p:nvGrpSpPr>
        <p:grpSpPr bwMode="auto">
          <a:xfrm>
            <a:off x="1019175" y="2406650"/>
            <a:ext cx="2398713" cy="1190625"/>
            <a:chOff x="642" y="1516"/>
            <a:chExt cx="1511" cy="750"/>
          </a:xfrm>
        </p:grpSpPr>
        <p:sp>
          <p:nvSpPr>
            <p:cNvPr id="78865" name="Text Box 22"/>
            <p:cNvSpPr txBox="1">
              <a:spLocks noChangeArrowheads="1"/>
            </p:cNvSpPr>
            <p:nvPr/>
          </p:nvSpPr>
          <p:spPr bwMode="auto">
            <a:xfrm>
              <a:off x="642" y="1516"/>
              <a:ext cx="1204" cy="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max number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remaining hops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(decremented at 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each router)</a:t>
              </a:r>
            </a:p>
          </p:txBody>
        </p:sp>
        <p:sp>
          <p:nvSpPr>
            <p:cNvPr id="78866" name="Line 48"/>
            <p:cNvSpPr>
              <a:spLocks noChangeShapeType="1"/>
            </p:cNvSpPr>
            <p:nvPr/>
          </p:nvSpPr>
          <p:spPr bwMode="auto">
            <a:xfrm>
              <a:off x="1805" y="1700"/>
              <a:ext cx="348" cy="57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8859" name="Group 63"/>
          <p:cNvGrpSpPr>
            <a:grpSpLocks/>
          </p:cNvGrpSpPr>
          <p:nvPr/>
        </p:nvGrpSpPr>
        <p:grpSpPr bwMode="auto">
          <a:xfrm>
            <a:off x="6532563" y="3987800"/>
            <a:ext cx="2508250" cy="1465263"/>
            <a:chOff x="4115" y="2512"/>
            <a:chExt cx="1580" cy="923"/>
          </a:xfrm>
        </p:grpSpPr>
        <p:sp>
          <p:nvSpPr>
            <p:cNvPr id="78863" name="Text Box 52"/>
            <p:cNvSpPr txBox="1">
              <a:spLocks noChangeArrowheads="1"/>
            </p:cNvSpPr>
            <p:nvPr/>
          </p:nvSpPr>
          <p:spPr bwMode="auto">
            <a:xfrm>
              <a:off x="4595" y="2512"/>
              <a:ext cx="1100" cy="9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e.g. timestamp,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record route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taken, specify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list of routers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to visit.</a:t>
              </a:r>
            </a:p>
          </p:txBody>
        </p:sp>
        <p:sp>
          <p:nvSpPr>
            <p:cNvPr id="78864" name="Line 53"/>
            <p:cNvSpPr>
              <a:spLocks noChangeShapeType="1"/>
            </p:cNvSpPr>
            <p:nvPr/>
          </p:nvSpPr>
          <p:spPr bwMode="auto">
            <a:xfrm flipH="1">
              <a:off x="4115" y="2651"/>
              <a:ext cx="516" cy="6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5542" name="Rectangle 54"/>
          <p:cNvSpPr>
            <a:spLocks noChangeArrowheads="1"/>
          </p:cNvSpPr>
          <p:nvPr/>
        </p:nvSpPr>
        <p:spPr bwMode="auto">
          <a:xfrm>
            <a:off x="244475" y="4595813"/>
            <a:ext cx="2620963" cy="1606550"/>
          </a:xfrm>
          <a:prstGeom prst="rect">
            <a:avLst/>
          </a:prstGeom>
          <a:noFill/>
          <a:ln w="9525">
            <a:solidFill>
              <a:srgbClr val="CC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how much overhead?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>
                <a:latin typeface="Arial" panose="020B0604020202020204" pitchFamily="34" charset="0"/>
              </a:rPr>
              <a:t>20 bytes of TCP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>
                <a:latin typeface="Arial" panose="020B0604020202020204" pitchFamily="34" charset="0"/>
              </a:rPr>
              <a:t>20 bytes of IP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>
                <a:latin typeface="Arial" panose="020B0604020202020204" pitchFamily="34" charset="0"/>
              </a:rPr>
              <a:t>= 40 bytes + app layer overhead</a:t>
            </a:r>
          </a:p>
        </p:txBody>
      </p:sp>
      <p:sp>
        <p:nvSpPr>
          <p:cNvPr id="7886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7808854F-10FD-4E3E-9DD8-B25EFBE8114D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886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r>
              <a:rPr lang="en-US" altLang="en-US"/>
              <a:t>IP fragmentation, reassembly</a:t>
            </a:r>
            <a:endParaRPr lang="en-US" altLang="en-US" sz="4800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11150" y="1439863"/>
            <a:ext cx="3810000" cy="5094287"/>
          </a:xfrm>
        </p:spPr>
        <p:txBody>
          <a:bodyPr/>
          <a:lstStyle/>
          <a:p>
            <a:r>
              <a:rPr lang="en-US" altLang="en-US" sz="2400" dirty="0"/>
              <a:t>network links have </a:t>
            </a:r>
            <a:r>
              <a:rPr lang="en-US" altLang="en-US" sz="2400" dirty="0">
                <a:solidFill>
                  <a:srgbClr val="FF0000"/>
                </a:solidFill>
              </a:rPr>
              <a:t>MTU (max. transmission unit) </a:t>
            </a:r>
            <a:r>
              <a:rPr lang="en-US" altLang="en-US" sz="2400" dirty="0"/>
              <a:t>– </a:t>
            </a:r>
            <a:r>
              <a:rPr lang="en-US" altLang="en-US" sz="2400" i="1" dirty="0"/>
              <a:t>largest payload size (#bytes) of a link-layer frame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different link types, different MTUs </a:t>
            </a:r>
          </a:p>
          <a:p>
            <a:r>
              <a:rPr lang="en-US" altLang="en-US" sz="2400" dirty="0"/>
              <a:t>large IP datagram divided (</a:t>
            </a:r>
            <a:r>
              <a:rPr lang="ja-JP" altLang="en-US" sz="2400" dirty="0"/>
              <a:t>“</a:t>
            </a:r>
            <a:r>
              <a:rPr lang="en-US" altLang="ja-JP" sz="2400" dirty="0"/>
              <a:t>fragmented</a:t>
            </a:r>
            <a:r>
              <a:rPr lang="ja-JP" altLang="en-US" sz="2400" dirty="0"/>
              <a:t>”</a:t>
            </a:r>
            <a:r>
              <a:rPr lang="en-US" altLang="ja-JP" sz="2400" dirty="0"/>
              <a:t>) within net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one datagram becomes several datagrams</a:t>
            </a:r>
          </a:p>
          <a:p>
            <a:pPr lvl="1"/>
            <a:r>
              <a:rPr lang="ja-JP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“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reassembled</a:t>
            </a:r>
            <a:r>
              <a:rPr lang="ja-JP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”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 only at final destination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IP header bits used to identify, order related fragments</a:t>
            </a:r>
          </a:p>
        </p:txBody>
      </p:sp>
      <p:sp>
        <p:nvSpPr>
          <p:cNvPr id="79876" name="Freeform 4"/>
          <p:cNvSpPr>
            <a:spLocks/>
          </p:cNvSpPr>
          <p:nvPr/>
        </p:nvSpPr>
        <p:spPr bwMode="auto">
          <a:xfrm>
            <a:off x="4597400" y="1628775"/>
            <a:ext cx="2436813" cy="2255838"/>
          </a:xfrm>
          <a:custGeom>
            <a:avLst/>
            <a:gdLst>
              <a:gd name="T0" fmla="*/ 2147483646 w 1292"/>
              <a:gd name="T1" fmla="*/ 2147483646 h 1255"/>
              <a:gd name="T2" fmla="*/ 2147483646 w 1292"/>
              <a:gd name="T3" fmla="*/ 2147483646 h 1255"/>
              <a:gd name="T4" fmla="*/ 2147483646 w 1292"/>
              <a:gd name="T5" fmla="*/ 2147483646 h 1255"/>
              <a:gd name="T6" fmla="*/ 2147483646 w 1292"/>
              <a:gd name="T7" fmla="*/ 2147483646 h 1255"/>
              <a:gd name="T8" fmla="*/ 2147483646 w 1292"/>
              <a:gd name="T9" fmla="*/ 2147483646 h 1255"/>
              <a:gd name="T10" fmla="*/ 2147483646 w 1292"/>
              <a:gd name="T11" fmla="*/ 2147483646 h 1255"/>
              <a:gd name="T12" fmla="*/ 2147483646 w 1292"/>
              <a:gd name="T13" fmla="*/ 2147483646 h 1255"/>
              <a:gd name="T14" fmla="*/ 2147483646 w 1292"/>
              <a:gd name="T15" fmla="*/ 2147483646 h 1255"/>
              <a:gd name="T16" fmla="*/ 2147483646 w 1292"/>
              <a:gd name="T17" fmla="*/ 2147483646 h 1255"/>
              <a:gd name="T18" fmla="*/ 2147483646 w 1292"/>
              <a:gd name="T19" fmla="*/ 2147483646 h 1255"/>
              <a:gd name="T20" fmla="*/ 2147483646 w 1292"/>
              <a:gd name="T21" fmla="*/ 2147483646 h 1255"/>
              <a:gd name="T22" fmla="*/ 2147483646 w 1292"/>
              <a:gd name="T23" fmla="*/ 2147483646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7" name="Freeform 5"/>
          <p:cNvSpPr>
            <a:spLocks/>
          </p:cNvSpPr>
          <p:nvPr/>
        </p:nvSpPr>
        <p:spPr bwMode="auto">
          <a:xfrm>
            <a:off x="4597400" y="4030663"/>
            <a:ext cx="1976438" cy="1987550"/>
          </a:xfrm>
          <a:custGeom>
            <a:avLst/>
            <a:gdLst>
              <a:gd name="T0" fmla="*/ 2147483646 w 873"/>
              <a:gd name="T1" fmla="*/ 2147483646 h 940"/>
              <a:gd name="T2" fmla="*/ 2147483646 w 873"/>
              <a:gd name="T3" fmla="*/ 2147483646 h 940"/>
              <a:gd name="T4" fmla="*/ 2147483646 w 873"/>
              <a:gd name="T5" fmla="*/ 2147483646 h 940"/>
              <a:gd name="T6" fmla="*/ 2147483646 w 873"/>
              <a:gd name="T7" fmla="*/ 2147483646 h 940"/>
              <a:gd name="T8" fmla="*/ 2147483646 w 873"/>
              <a:gd name="T9" fmla="*/ 2147483646 h 940"/>
              <a:gd name="T10" fmla="*/ 2147483646 w 873"/>
              <a:gd name="T11" fmla="*/ 2147483646 h 940"/>
              <a:gd name="T12" fmla="*/ 2147483646 w 873"/>
              <a:gd name="T13" fmla="*/ 2147483646 h 940"/>
              <a:gd name="T14" fmla="*/ 2147483646 w 873"/>
              <a:gd name="T15" fmla="*/ 2147483646 h 940"/>
              <a:gd name="T16" fmla="*/ 2147483646 w 873"/>
              <a:gd name="T17" fmla="*/ 2147483646 h 940"/>
              <a:gd name="T18" fmla="*/ 2147483646 w 873"/>
              <a:gd name="T19" fmla="*/ 2147483646 h 940"/>
              <a:gd name="T20" fmla="*/ 2147483646 w 873"/>
              <a:gd name="T21" fmla="*/ 2147483646 h 94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3"/>
              <a:gd name="T34" fmla="*/ 0 h 940"/>
              <a:gd name="T35" fmla="*/ 873 w 873"/>
              <a:gd name="T36" fmla="*/ 940 h 94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3" h="940">
                <a:moveTo>
                  <a:pt x="2" y="405"/>
                </a:moveTo>
                <a:cubicBezTo>
                  <a:pt x="17" y="290"/>
                  <a:pt x="138" y="129"/>
                  <a:pt x="230" y="65"/>
                </a:cubicBezTo>
                <a:cubicBezTo>
                  <a:pt x="322" y="1"/>
                  <a:pt x="460" y="0"/>
                  <a:pt x="555" y="22"/>
                </a:cubicBezTo>
                <a:cubicBezTo>
                  <a:pt x="650" y="44"/>
                  <a:pt x="748" y="143"/>
                  <a:pt x="800" y="197"/>
                </a:cubicBezTo>
                <a:cubicBezTo>
                  <a:pt x="852" y="251"/>
                  <a:pt x="859" y="292"/>
                  <a:pt x="866" y="347"/>
                </a:cubicBezTo>
                <a:cubicBezTo>
                  <a:pt x="873" y="402"/>
                  <a:pt x="855" y="457"/>
                  <a:pt x="842" y="527"/>
                </a:cubicBezTo>
                <a:cubicBezTo>
                  <a:pt x="829" y="597"/>
                  <a:pt x="827" y="714"/>
                  <a:pt x="788" y="767"/>
                </a:cubicBezTo>
                <a:cubicBezTo>
                  <a:pt x="749" y="820"/>
                  <a:pt x="670" y="819"/>
                  <a:pt x="608" y="845"/>
                </a:cubicBezTo>
                <a:cubicBezTo>
                  <a:pt x="546" y="871"/>
                  <a:pt x="496" y="940"/>
                  <a:pt x="418" y="925"/>
                </a:cubicBezTo>
                <a:cubicBezTo>
                  <a:pt x="340" y="910"/>
                  <a:pt x="208" y="840"/>
                  <a:pt x="139" y="754"/>
                </a:cubicBezTo>
                <a:cubicBezTo>
                  <a:pt x="69" y="667"/>
                  <a:pt x="0" y="546"/>
                  <a:pt x="2" y="405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8" name="Line 16"/>
          <p:cNvSpPr>
            <a:spLocks noChangeShapeType="1"/>
          </p:cNvSpPr>
          <p:nvPr/>
        </p:nvSpPr>
        <p:spPr bwMode="auto">
          <a:xfrm flipV="1">
            <a:off x="4670425" y="2584450"/>
            <a:ext cx="127000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9" name="Line 17"/>
          <p:cNvSpPr>
            <a:spLocks noChangeShapeType="1"/>
          </p:cNvSpPr>
          <p:nvPr/>
        </p:nvSpPr>
        <p:spPr bwMode="auto">
          <a:xfrm>
            <a:off x="5246688" y="1909763"/>
            <a:ext cx="658812" cy="279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6092825" y="2246313"/>
            <a:ext cx="196850" cy="6699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1" name="Line 19"/>
          <p:cNvSpPr>
            <a:spLocks noChangeShapeType="1"/>
          </p:cNvSpPr>
          <p:nvPr/>
        </p:nvSpPr>
        <p:spPr bwMode="auto">
          <a:xfrm>
            <a:off x="4995863" y="2022475"/>
            <a:ext cx="1587" cy="582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2" name="Line 20"/>
          <p:cNvSpPr>
            <a:spLocks noChangeShapeType="1"/>
          </p:cNvSpPr>
          <p:nvPr/>
        </p:nvSpPr>
        <p:spPr bwMode="auto">
          <a:xfrm>
            <a:off x="5230813" y="2676525"/>
            <a:ext cx="971550" cy="4016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 flipH="1" flipV="1">
            <a:off x="6503988" y="3206750"/>
            <a:ext cx="476250" cy="6873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 flipH="1">
            <a:off x="5254625" y="2214563"/>
            <a:ext cx="758825" cy="5175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5" name="Line 23"/>
          <p:cNvSpPr>
            <a:spLocks noChangeShapeType="1"/>
          </p:cNvSpPr>
          <p:nvPr/>
        </p:nvSpPr>
        <p:spPr bwMode="auto">
          <a:xfrm flipH="1">
            <a:off x="5264150" y="1654175"/>
            <a:ext cx="47625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6" name="Line 24"/>
          <p:cNvSpPr>
            <a:spLocks noChangeShapeType="1"/>
          </p:cNvSpPr>
          <p:nvPr/>
        </p:nvSpPr>
        <p:spPr bwMode="auto">
          <a:xfrm flipH="1">
            <a:off x="5981700" y="1830388"/>
            <a:ext cx="273050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87" name="Line 119"/>
          <p:cNvSpPr>
            <a:spLocks noChangeShapeType="1"/>
          </p:cNvSpPr>
          <p:nvPr/>
        </p:nvSpPr>
        <p:spPr bwMode="auto">
          <a:xfrm flipH="1">
            <a:off x="6461125" y="4206875"/>
            <a:ext cx="636588" cy="8778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99"/>
          <p:cNvGrpSpPr>
            <a:grpSpLocks/>
          </p:cNvGrpSpPr>
          <p:nvPr/>
        </p:nvGrpSpPr>
        <p:grpSpPr bwMode="auto">
          <a:xfrm>
            <a:off x="5003800" y="2955925"/>
            <a:ext cx="1222375" cy="403225"/>
            <a:chOff x="3152" y="1862"/>
            <a:chExt cx="770" cy="254"/>
          </a:xfrm>
        </p:grpSpPr>
        <p:grpSp>
          <p:nvGrpSpPr>
            <p:cNvPr id="80003" name="Group 120"/>
            <p:cNvGrpSpPr>
              <a:grpSpLocks/>
            </p:cNvGrpSpPr>
            <p:nvPr/>
          </p:nvGrpSpPr>
          <p:grpSpPr bwMode="auto">
            <a:xfrm rot="1433392">
              <a:off x="3152" y="1862"/>
              <a:ext cx="648" cy="108"/>
              <a:chOff x="4712" y="1742"/>
              <a:chExt cx="648" cy="108"/>
            </a:xfrm>
          </p:grpSpPr>
          <p:sp>
            <p:nvSpPr>
              <p:cNvPr id="80005" name="Rectangle 121"/>
              <p:cNvSpPr>
                <a:spLocks noChangeArrowheads="1"/>
              </p:cNvSpPr>
              <p:nvPr/>
            </p:nvSpPr>
            <p:spPr bwMode="auto">
              <a:xfrm>
                <a:off x="4712" y="1742"/>
                <a:ext cx="648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0006" name="Rectangle 122"/>
              <p:cNvSpPr>
                <a:spLocks noChangeArrowheads="1"/>
              </p:cNvSpPr>
              <p:nvPr/>
            </p:nvSpPr>
            <p:spPr bwMode="auto">
              <a:xfrm>
                <a:off x="4710" y="1742"/>
                <a:ext cx="534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0004" name="Line 132"/>
            <p:cNvSpPr>
              <a:spLocks noChangeShapeType="1"/>
            </p:cNvSpPr>
            <p:nvPr/>
          </p:nvSpPr>
          <p:spPr bwMode="auto">
            <a:xfrm>
              <a:off x="3784" y="2060"/>
              <a:ext cx="138" cy="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76648" name="Text Box 136"/>
          <p:cNvSpPr txBox="1">
            <a:spLocks noChangeArrowheads="1"/>
          </p:cNvSpPr>
          <p:nvPr/>
        </p:nvSpPr>
        <p:spPr bwMode="auto">
          <a:xfrm>
            <a:off x="6615113" y="2241550"/>
            <a:ext cx="2466975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Arial" panose="020B0604020202020204" pitchFamily="34" charset="0"/>
              </a:rPr>
              <a:t>fragmentation:</a:t>
            </a:r>
            <a:r>
              <a:rPr lang="en-US" altLang="en-US" sz="160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99"/>
                </a:solidFill>
                <a:latin typeface="Arial" panose="020B0604020202020204" pitchFamily="34" charset="0"/>
              </a:rPr>
              <a:t>in:</a:t>
            </a:r>
            <a:r>
              <a:rPr lang="en-US" altLang="en-US" sz="1600">
                <a:latin typeface="Arial" panose="020B0604020202020204" pitchFamily="34" charset="0"/>
              </a:rPr>
              <a:t> one large datagram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solidFill>
                  <a:srgbClr val="000099"/>
                </a:solidFill>
                <a:latin typeface="Arial" panose="020B0604020202020204" pitchFamily="34" charset="0"/>
              </a:rPr>
              <a:t>out:</a:t>
            </a:r>
            <a:r>
              <a:rPr lang="en-US" altLang="en-US" sz="1600">
                <a:latin typeface="Arial" panose="020B0604020202020204" pitchFamily="34" charset="0"/>
              </a:rPr>
              <a:t> 3 smaller datagrams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9890" name="Line 118"/>
          <p:cNvSpPr>
            <a:spLocks noChangeShapeType="1"/>
          </p:cNvSpPr>
          <p:nvPr/>
        </p:nvSpPr>
        <p:spPr bwMode="auto">
          <a:xfrm>
            <a:off x="5484813" y="5178425"/>
            <a:ext cx="287337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" name="Group 220"/>
          <p:cNvGrpSpPr>
            <a:grpSpLocks/>
          </p:cNvGrpSpPr>
          <p:nvPr/>
        </p:nvGrpSpPr>
        <p:grpSpPr bwMode="auto">
          <a:xfrm>
            <a:off x="5407025" y="4352925"/>
            <a:ext cx="708025" cy="558800"/>
            <a:chOff x="3406" y="2742"/>
            <a:chExt cx="446" cy="352"/>
          </a:xfrm>
        </p:grpSpPr>
        <p:grpSp>
          <p:nvGrpSpPr>
            <p:cNvPr id="79991" name="Group 137"/>
            <p:cNvGrpSpPr>
              <a:grpSpLocks/>
            </p:cNvGrpSpPr>
            <p:nvPr/>
          </p:nvGrpSpPr>
          <p:grpSpPr bwMode="auto">
            <a:xfrm rot="-10773343">
              <a:off x="3566" y="2742"/>
              <a:ext cx="282" cy="108"/>
              <a:chOff x="5078" y="1860"/>
              <a:chExt cx="282" cy="108"/>
            </a:xfrm>
          </p:grpSpPr>
          <p:sp>
            <p:nvSpPr>
              <p:cNvPr id="80001" name="Rectangle 138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0002" name="Rectangle 139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9992" name="Group 140"/>
            <p:cNvGrpSpPr>
              <a:grpSpLocks/>
            </p:cNvGrpSpPr>
            <p:nvPr/>
          </p:nvGrpSpPr>
          <p:grpSpPr bwMode="auto">
            <a:xfrm rot="-10773343">
              <a:off x="3568" y="2864"/>
              <a:ext cx="282" cy="108"/>
              <a:chOff x="5078" y="1860"/>
              <a:chExt cx="282" cy="108"/>
            </a:xfrm>
          </p:grpSpPr>
          <p:sp>
            <p:nvSpPr>
              <p:cNvPr id="79999" name="Rectangle 141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0000" name="Rectangle 142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9993" name="Group 143"/>
            <p:cNvGrpSpPr>
              <a:grpSpLocks/>
            </p:cNvGrpSpPr>
            <p:nvPr/>
          </p:nvGrpSpPr>
          <p:grpSpPr bwMode="auto">
            <a:xfrm rot="-10773343">
              <a:off x="3570" y="2986"/>
              <a:ext cx="282" cy="108"/>
              <a:chOff x="5078" y="1860"/>
              <a:chExt cx="282" cy="108"/>
            </a:xfrm>
          </p:grpSpPr>
          <p:sp>
            <p:nvSpPr>
              <p:cNvPr id="79997" name="Rectangle 144"/>
              <p:cNvSpPr>
                <a:spLocks noChangeArrowheads="1"/>
              </p:cNvSpPr>
              <p:nvPr/>
            </p:nvSpPr>
            <p:spPr bwMode="auto">
              <a:xfrm>
                <a:off x="5216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9998" name="Rectangle 145"/>
              <p:cNvSpPr>
                <a:spLocks noChangeArrowheads="1"/>
              </p:cNvSpPr>
              <p:nvPr/>
            </p:nvSpPr>
            <p:spPr bwMode="auto">
              <a:xfrm>
                <a:off x="5080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9994" name="Line 146"/>
            <p:cNvSpPr>
              <a:spLocks noChangeShapeType="1"/>
            </p:cNvSpPr>
            <p:nvPr/>
          </p:nvSpPr>
          <p:spPr bwMode="auto">
            <a:xfrm rot="9691848">
              <a:off x="3412" y="277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5" name="Line 147"/>
            <p:cNvSpPr>
              <a:spLocks noChangeShapeType="1"/>
            </p:cNvSpPr>
            <p:nvPr/>
          </p:nvSpPr>
          <p:spPr bwMode="auto">
            <a:xfrm rot="9691848">
              <a:off x="3406" y="288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96" name="Line 148"/>
            <p:cNvSpPr>
              <a:spLocks noChangeShapeType="1"/>
            </p:cNvSpPr>
            <p:nvPr/>
          </p:nvSpPr>
          <p:spPr bwMode="auto">
            <a:xfrm rot="9691848">
              <a:off x="3408" y="3018"/>
              <a:ext cx="138" cy="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233"/>
          <p:cNvGrpSpPr>
            <a:grpSpLocks/>
          </p:cNvGrpSpPr>
          <p:nvPr/>
        </p:nvGrpSpPr>
        <p:grpSpPr bwMode="auto">
          <a:xfrm>
            <a:off x="4287838" y="3871913"/>
            <a:ext cx="1395412" cy="490537"/>
            <a:chOff x="2701" y="2439"/>
            <a:chExt cx="879" cy="309"/>
          </a:xfrm>
        </p:grpSpPr>
        <p:grpSp>
          <p:nvGrpSpPr>
            <p:cNvPr id="79985" name="Group 232"/>
            <p:cNvGrpSpPr>
              <a:grpSpLocks/>
            </p:cNvGrpSpPr>
            <p:nvPr/>
          </p:nvGrpSpPr>
          <p:grpSpPr bwMode="auto">
            <a:xfrm>
              <a:off x="2701" y="2639"/>
              <a:ext cx="806" cy="109"/>
              <a:chOff x="2540" y="2639"/>
              <a:chExt cx="806" cy="109"/>
            </a:xfrm>
          </p:grpSpPr>
          <p:grpSp>
            <p:nvGrpSpPr>
              <p:cNvPr id="79987" name="Group 149"/>
              <p:cNvGrpSpPr>
                <a:grpSpLocks/>
              </p:cNvGrpSpPr>
              <p:nvPr/>
            </p:nvGrpSpPr>
            <p:grpSpPr bwMode="auto">
              <a:xfrm rot="10793026">
                <a:off x="2697" y="2639"/>
                <a:ext cx="649" cy="109"/>
                <a:chOff x="4712" y="1742"/>
                <a:chExt cx="648" cy="108"/>
              </a:xfrm>
            </p:grpSpPr>
            <p:sp>
              <p:nvSpPr>
                <p:cNvPr id="79989" name="Rectangle 150"/>
                <p:cNvSpPr>
                  <a:spLocks noChangeArrowheads="1"/>
                </p:cNvSpPr>
                <p:nvPr/>
              </p:nvSpPr>
              <p:spPr bwMode="auto">
                <a:xfrm>
                  <a:off x="4712" y="1742"/>
                  <a:ext cx="648" cy="108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79990" name="Rectangle 151"/>
                <p:cNvSpPr>
                  <a:spLocks noChangeArrowheads="1"/>
                </p:cNvSpPr>
                <p:nvPr/>
              </p:nvSpPr>
              <p:spPr bwMode="auto">
                <a:xfrm>
                  <a:off x="4714" y="1744"/>
                  <a:ext cx="534" cy="108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79988" name="Line 152"/>
              <p:cNvSpPr>
                <a:spLocks noChangeShapeType="1"/>
              </p:cNvSpPr>
              <p:nvPr/>
            </p:nvSpPr>
            <p:spPr bwMode="auto">
              <a:xfrm rot="9691848">
                <a:off x="2540" y="2666"/>
                <a:ext cx="138" cy="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986" name="Text Box 153"/>
            <p:cNvSpPr txBox="1">
              <a:spLocks noChangeArrowheads="1"/>
            </p:cNvSpPr>
            <p:nvPr/>
          </p:nvSpPr>
          <p:spPr bwMode="auto">
            <a:xfrm>
              <a:off x="2810" y="2439"/>
              <a:ext cx="77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</a:rPr>
                <a:t>reassembly</a:t>
              </a:r>
              <a:endParaRPr lang="en-US" altLang="en-US" sz="1800" i="1">
                <a:solidFill>
                  <a:srgbClr val="CC0000"/>
                </a:solidFill>
                <a:latin typeface="Arial" panose="020B0604020202020204" pitchFamily="34" charset="0"/>
              </a:endParaRPr>
            </a:p>
          </p:txBody>
        </p:sp>
      </p:grpSp>
      <p:pic>
        <p:nvPicPr>
          <p:cNvPr id="79893" name="Picture 15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9894" name="Group 162"/>
          <p:cNvGrpSpPr>
            <a:grpSpLocks/>
          </p:cNvGrpSpPr>
          <p:nvPr/>
        </p:nvGrpSpPr>
        <p:grpSpPr bwMode="auto">
          <a:xfrm>
            <a:off x="3849688" y="1708150"/>
            <a:ext cx="838200" cy="1720850"/>
            <a:chOff x="2345" y="1140"/>
            <a:chExt cx="528" cy="1084"/>
          </a:xfrm>
        </p:grpSpPr>
        <p:sp>
          <p:nvSpPr>
            <p:cNvPr id="79975" name="Line 8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6" name="Line 10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77" name="Line 15"/>
            <p:cNvSpPr>
              <a:spLocks noChangeShapeType="1"/>
            </p:cNvSpPr>
            <p:nvPr/>
          </p:nvSpPr>
          <p:spPr bwMode="auto">
            <a:xfrm>
              <a:off x="2868" y="1456"/>
              <a:ext cx="0" cy="51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78" name="Group 15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9983" name="Picture 15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984" name="Freeform 15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979" name="Text Box 158"/>
            <p:cNvSpPr txBox="1">
              <a:spLocks noChangeArrowheads="1"/>
            </p:cNvSpPr>
            <p:nvPr/>
          </p:nvSpPr>
          <p:spPr bwMode="auto">
            <a:xfrm rot="5400000">
              <a:off x="2526" y="1509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79980" name="Group 15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9981" name="Picture 16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982" name="Freeform 16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grpSp>
        <p:nvGrpSpPr>
          <p:cNvPr id="79895" name="Group 163"/>
          <p:cNvGrpSpPr>
            <a:grpSpLocks/>
          </p:cNvGrpSpPr>
          <p:nvPr/>
        </p:nvGrpSpPr>
        <p:grpSpPr bwMode="auto">
          <a:xfrm>
            <a:off x="5970588" y="2895600"/>
            <a:ext cx="698500" cy="355600"/>
            <a:chOff x="4396" y="1245"/>
            <a:chExt cx="672" cy="248"/>
          </a:xfrm>
        </p:grpSpPr>
        <p:sp>
          <p:nvSpPr>
            <p:cNvPr id="7996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6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6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9970" name="Group 16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9973" name="Freeform 16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74" name="Freeform 16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71" name="Line 17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72" name="Line 17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96" name="Group 172"/>
          <p:cNvGrpSpPr>
            <a:grpSpLocks/>
          </p:cNvGrpSpPr>
          <p:nvPr/>
        </p:nvGrpSpPr>
        <p:grpSpPr bwMode="auto">
          <a:xfrm>
            <a:off x="4757738" y="1790700"/>
            <a:ext cx="698500" cy="355600"/>
            <a:chOff x="4396" y="1245"/>
            <a:chExt cx="672" cy="248"/>
          </a:xfrm>
        </p:grpSpPr>
        <p:sp>
          <p:nvSpPr>
            <p:cNvPr id="79959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60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61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9962" name="Group 1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9965" name="Freeform 1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66" name="Freeform 1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63" name="Line 1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64" name="Line 180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97" name="Group 181"/>
          <p:cNvGrpSpPr>
            <a:grpSpLocks/>
          </p:cNvGrpSpPr>
          <p:nvPr/>
        </p:nvGrpSpPr>
        <p:grpSpPr bwMode="auto">
          <a:xfrm>
            <a:off x="4764088" y="2425700"/>
            <a:ext cx="698500" cy="355600"/>
            <a:chOff x="4396" y="1245"/>
            <a:chExt cx="672" cy="248"/>
          </a:xfrm>
        </p:grpSpPr>
        <p:sp>
          <p:nvSpPr>
            <p:cNvPr id="7995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5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5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9954" name="Group 18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9957" name="Freeform 18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58" name="Freeform 18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55" name="Line 18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56" name="Line 18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898" name="Group 190"/>
          <p:cNvGrpSpPr>
            <a:grpSpLocks/>
          </p:cNvGrpSpPr>
          <p:nvPr/>
        </p:nvGrpSpPr>
        <p:grpSpPr bwMode="auto">
          <a:xfrm>
            <a:off x="5595938" y="2000250"/>
            <a:ext cx="698500" cy="355600"/>
            <a:chOff x="4396" y="1245"/>
            <a:chExt cx="672" cy="248"/>
          </a:xfrm>
        </p:grpSpPr>
        <p:sp>
          <p:nvSpPr>
            <p:cNvPr id="7994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4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4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9946" name="Group 19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9949" name="Freeform 19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50" name="Freeform 19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47" name="Line 19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48" name="Line 19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200"/>
          <p:cNvGrpSpPr>
            <a:grpSpLocks/>
          </p:cNvGrpSpPr>
          <p:nvPr/>
        </p:nvGrpSpPr>
        <p:grpSpPr bwMode="auto">
          <a:xfrm>
            <a:off x="6421438" y="3103563"/>
            <a:ext cx="1033462" cy="801687"/>
            <a:chOff x="4045" y="1955"/>
            <a:chExt cx="651" cy="505"/>
          </a:xfrm>
        </p:grpSpPr>
        <p:grpSp>
          <p:nvGrpSpPr>
            <p:cNvPr id="79931" name="Group 123"/>
            <p:cNvGrpSpPr>
              <a:grpSpLocks/>
            </p:cNvGrpSpPr>
            <p:nvPr/>
          </p:nvGrpSpPr>
          <p:grpSpPr bwMode="auto">
            <a:xfrm rot="3346875">
              <a:off x="3958" y="2042"/>
              <a:ext cx="282" cy="108"/>
              <a:chOff x="5078" y="1860"/>
              <a:chExt cx="282" cy="108"/>
            </a:xfrm>
          </p:grpSpPr>
          <p:sp>
            <p:nvSpPr>
              <p:cNvPr id="79941" name="Rectangle 124"/>
              <p:cNvSpPr>
                <a:spLocks noChangeArrowheads="1"/>
              </p:cNvSpPr>
              <p:nvPr/>
            </p:nvSpPr>
            <p:spPr bwMode="auto">
              <a:xfrm>
                <a:off x="5215" y="1861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9942" name="Rectangle 125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9932" name="Group 126"/>
            <p:cNvGrpSpPr>
              <a:grpSpLocks/>
            </p:cNvGrpSpPr>
            <p:nvPr/>
          </p:nvGrpSpPr>
          <p:grpSpPr bwMode="auto">
            <a:xfrm rot="3215306">
              <a:off x="4158" y="2108"/>
              <a:ext cx="282" cy="108"/>
              <a:chOff x="5078" y="1860"/>
              <a:chExt cx="282" cy="108"/>
            </a:xfrm>
          </p:grpSpPr>
          <p:sp>
            <p:nvSpPr>
              <p:cNvPr id="79939" name="Rectangle 127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9940" name="Rectangle 128"/>
              <p:cNvSpPr>
                <a:spLocks noChangeArrowheads="1"/>
              </p:cNvSpPr>
              <p:nvPr/>
            </p:nvSpPr>
            <p:spPr bwMode="auto">
              <a:xfrm>
                <a:off x="5076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79933" name="Group 129"/>
            <p:cNvGrpSpPr>
              <a:grpSpLocks/>
            </p:cNvGrpSpPr>
            <p:nvPr/>
          </p:nvGrpSpPr>
          <p:grpSpPr bwMode="auto">
            <a:xfrm rot="3051000">
              <a:off x="4380" y="2184"/>
              <a:ext cx="282" cy="108"/>
              <a:chOff x="5078" y="1860"/>
              <a:chExt cx="282" cy="108"/>
            </a:xfrm>
          </p:grpSpPr>
          <p:sp>
            <p:nvSpPr>
              <p:cNvPr id="79937" name="Rectangle 130"/>
              <p:cNvSpPr>
                <a:spLocks noChangeArrowheads="1"/>
              </p:cNvSpPr>
              <p:nvPr/>
            </p:nvSpPr>
            <p:spPr bwMode="auto">
              <a:xfrm>
                <a:off x="5214" y="1860"/>
                <a:ext cx="144" cy="108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79938" name="Rectangle 131"/>
              <p:cNvSpPr>
                <a:spLocks noChangeArrowheads="1"/>
              </p:cNvSpPr>
              <p:nvPr/>
            </p:nvSpPr>
            <p:spPr bwMode="auto">
              <a:xfrm>
                <a:off x="5078" y="1860"/>
                <a:ext cx="166" cy="108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9934" name="Line 133"/>
            <p:cNvSpPr>
              <a:spLocks noChangeShapeType="1"/>
            </p:cNvSpPr>
            <p:nvPr/>
          </p:nvSpPr>
          <p:spPr bwMode="auto">
            <a:xfrm>
              <a:off x="4184" y="2216"/>
              <a:ext cx="84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5" name="Line 134"/>
            <p:cNvSpPr>
              <a:spLocks noChangeShapeType="1"/>
            </p:cNvSpPr>
            <p:nvPr/>
          </p:nvSpPr>
          <p:spPr bwMode="auto">
            <a:xfrm>
              <a:off x="4388" y="2278"/>
              <a:ext cx="82" cy="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36" name="Line 135"/>
            <p:cNvSpPr>
              <a:spLocks noChangeShapeType="1"/>
            </p:cNvSpPr>
            <p:nvPr/>
          </p:nvSpPr>
          <p:spPr bwMode="auto">
            <a:xfrm>
              <a:off x="4620" y="2350"/>
              <a:ext cx="76" cy="1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9900" name="Group 201"/>
          <p:cNvGrpSpPr>
            <a:grpSpLocks/>
          </p:cNvGrpSpPr>
          <p:nvPr/>
        </p:nvGrpSpPr>
        <p:grpSpPr bwMode="auto">
          <a:xfrm>
            <a:off x="6694488" y="3886200"/>
            <a:ext cx="698500" cy="355600"/>
            <a:chOff x="4396" y="1245"/>
            <a:chExt cx="672" cy="248"/>
          </a:xfrm>
        </p:grpSpPr>
        <p:sp>
          <p:nvSpPr>
            <p:cNvPr id="7992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2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2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9926" name="Group 20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9929" name="Freeform 20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30" name="Freeform 20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27" name="Line 20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8" name="Line 209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901" name="Group 210"/>
          <p:cNvGrpSpPr>
            <a:grpSpLocks/>
          </p:cNvGrpSpPr>
          <p:nvPr/>
        </p:nvGrpSpPr>
        <p:grpSpPr bwMode="auto">
          <a:xfrm>
            <a:off x="5791200" y="4954588"/>
            <a:ext cx="698500" cy="355600"/>
            <a:chOff x="4396" y="1245"/>
            <a:chExt cx="672" cy="248"/>
          </a:xfrm>
        </p:grpSpPr>
        <p:sp>
          <p:nvSpPr>
            <p:cNvPr id="799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799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79918" name="Group 21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79921" name="Freeform 21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922" name="Freeform 21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9919" name="Line 21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920" name="Line 21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9902" name="Group 221"/>
          <p:cNvGrpSpPr>
            <a:grpSpLocks/>
          </p:cNvGrpSpPr>
          <p:nvPr/>
        </p:nvGrpSpPr>
        <p:grpSpPr bwMode="auto">
          <a:xfrm>
            <a:off x="4752975" y="4400550"/>
            <a:ext cx="738188" cy="1385888"/>
            <a:chOff x="2345" y="1140"/>
            <a:chExt cx="528" cy="1084"/>
          </a:xfrm>
        </p:grpSpPr>
        <p:sp>
          <p:nvSpPr>
            <p:cNvPr id="79905" name="Line 222"/>
            <p:cNvSpPr>
              <a:spLocks noChangeShapeType="1"/>
            </p:cNvSpPr>
            <p:nvPr/>
          </p:nvSpPr>
          <p:spPr bwMode="auto">
            <a:xfrm flipV="1">
              <a:off x="2811" y="1459"/>
              <a:ext cx="6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6" name="Line 223"/>
            <p:cNvSpPr>
              <a:spLocks noChangeShapeType="1"/>
            </p:cNvSpPr>
            <p:nvPr/>
          </p:nvSpPr>
          <p:spPr bwMode="auto">
            <a:xfrm flipV="1">
              <a:off x="2811" y="1967"/>
              <a:ext cx="6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907" name="Line 224"/>
            <p:cNvSpPr>
              <a:spLocks noChangeShapeType="1"/>
            </p:cNvSpPr>
            <p:nvPr/>
          </p:nvSpPr>
          <p:spPr bwMode="auto">
            <a:xfrm>
              <a:off x="2868" y="1455"/>
              <a:ext cx="0" cy="50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79908" name="Group 225"/>
            <p:cNvGrpSpPr>
              <a:grpSpLocks/>
            </p:cNvGrpSpPr>
            <p:nvPr/>
          </p:nvGrpSpPr>
          <p:grpSpPr bwMode="auto">
            <a:xfrm>
              <a:off x="2345" y="1140"/>
              <a:ext cx="503" cy="444"/>
              <a:chOff x="-44" y="1473"/>
              <a:chExt cx="981" cy="1105"/>
            </a:xfrm>
          </p:grpSpPr>
          <p:pic>
            <p:nvPicPr>
              <p:cNvPr id="79913" name="Picture 22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914" name="Freeform 22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79909" name="Text Box 228"/>
            <p:cNvSpPr txBox="1">
              <a:spLocks noChangeArrowheads="1"/>
            </p:cNvSpPr>
            <p:nvPr/>
          </p:nvSpPr>
          <p:spPr bwMode="auto">
            <a:xfrm rot="5400000">
              <a:off x="2463" y="1529"/>
              <a:ext cx="422" cy="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…</a:t>
              </a:r>
            </a:p>
          </p:txBody>
        </p:sp>
        <p:grpSp>
          <p:nvGrpSpPr>
            <p:cNvPr id="79910" name="Group 229"/>
            <p:cNvGrpSpPr>
              <a:grpSpLocks/>
            </p:cNvGrpSpPr>
            <p:nvPr/>
          </p:nvGrpSpPr>
          <p:grpSpPr bwMode="auto">
            <a:xfrm>
              <a:off x="2357" y="1780"/>
              <a:ext cx="503" cy="444"/>
              <a:chOff x="-44" y="1473"/>
              <a:chExt cx="981" cy="1105"/>
            </a:xfrm>
          </p:grpSpPr>
          <p:pic>
            <p:nvPicPr>
              <p:cNvPr id="79911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912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</p:grpSp>
      <p:sp>
        <p:nvSpPr>
          <p:cNvPr id="799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267B7411-D90B-4711-9DE1-CCB0FAE5323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990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766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766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766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4" name="Rectangle 60"/>
          <p:cNvSpPr>
            <a:spLocks noChangeArrowheads="1"/>
          </p:cNvSpPr>
          <p:nvPr/>
        </p:nvSpPr>
        <p:spPr bwMode="auto">
          <a:xfrm>
            <a:off x="331787" y="1801813"/>
            <a:ext cx="3227571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example: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 dirty="0"/>
              <a:t>4000-byte datagram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 dirty="0"/>
              <a:t>MTU = 1500 bytes</a:t>
            </a:r>
          </a:p>
          <a:p>
            <a:pPr lvl="1">
              <a:buSzPct val="65000"/>
            </a:pPr>
            <a:r>
              <a:rPr lang="en-US" altLang="en-US" sz="2000" dirty="0">
                <a:cs typeface="MS PGothic" panose="020B0600070205080204" pitchFamily="34" charset="-128"/>
              </a:rPr>
              <a:t>Both include 20 bytes of IP header</a:t>
            </a:r>
          </a:p>
          <a:p>
            <a:pPr marL="0" indent="0">
              <a:buSzPct val="65000"/>
              <a:buNone/>
            </a:pPr>
            <a:r>
              <a:rPr lang="en-US" altLang="en-US" sz="2400" dirty="0">
                <a:sym typeface="Wingdings" panose="05000000000000000000" pitchFamily="2" charset="2"/>
              </a:rPr>
              <a:t></a:t>
            </a:r>
            <a:endParaRPr lang="en-US" altLang="en-US" sz="2400" dirty="0">
              <a:cs typeface="MS PGothic" panose="020B0600070205080204" pitchFamily="34" charset="-128"/>
            </a:endParaRPr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5" name="Text Box 61"/>
              <p:cNvSpPr txBox="1">
                <a:spLocks noChangeArrowheads="1"/>
              </p:cNvSpPr>
              <p:nvPr/>
            </p:nvSpPr>
            <p:spPr bwMode="auto">
              <a:xfrm>
                <a:off x="792961" y="3431922"/>
                <a:ext cx="2262296" cy="8585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#fragments =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4000−20</m:t>
                            </m:r>
                          </m:num>
                          <m:den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1500−20</m:t>
                            </m:r>
                          </m:den>
                        </m:f>
                      </m:e>
                    </m:d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1925" name="Text 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2961" y="3431922"/>
                <a:ext cx="2262296" cy="858505"/>
              </a:xfrm>
              <a:prstGeom prst="rect">
                <a:avLst/>
              </a:prstGeom>
              <a:blipFill>
                <a:blip r:embed="rId3"/>
                <a:stretch>
                  <a:fillRect l="-2695" t="-35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 fragmentation, reassembly</a:t>
            </a:r>
          </a:p>
        </p:txBody>
      </p:sp>
      <p:pic>
        <p:nvPicPr>
          <p:cNvPr id="81928" name="Picture 67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4858AC67-AAEC-4782-93E9-BED46DB74262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193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626194" y="1916191"/>
            <a:ext cx="5694793" cy="4532523"/>
            <a:chOff x="3502106" y="1482874"/>
            <a:chExt cx="5694793" cy="4532523"/>
          </a:xfrm>
        </p:grpSpPr>
        <p:sp>
          <p:nvSpPr>
            <p:cNvPr id="81926" name="Text Box 63"/>
            <p:cNvSpPr txBox="1">
              <a:spLocks noChangeArrowheads="1"/>
            </p:cNvSpPr>
            <p:nvPr/>
          </p:nvSpPr>
          <p:spPr bwMode="auto">
            <a:xfrm>
              <a:off x="3520718" y="3414378"/>
              <a:ext cx="1293107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offset =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1480/8 = 185</a:t>
              </a:r>
            </a:p>
          </p:txBody>
        </p:sp>
        <p:sp>
          <p:nvSpPr>
            <p:cNvPr id="81929" name="Line 68"/>
            <p:cNvSpPr>
              <a:spLocks noChangeShapeType="1"/>
            </p:cNvSpPr>
            <p:nvPr/>
          </p:nvSpPr>
          <p:spPr bwMode="auto">
            <a:xfrm flipV="1">
              <a:off x="4448256" y="3618503"/>
              <a:ext cx="2604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" name="Rectangle 1"/>
            <p:cNvSpPr/>
            <p:nvPr/>
          </p:nvSpPr>
          <p:spPr bwMode="auto">
            <a:xfrm>
              <a:off x="4723140" y="2410692"/>
              <a:ext cx="2796099" cy="347623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" name="Rectangle 2"/>
            <p:cNvSpPr/>
            <p:nvPr/>
          </p:nvSpPr>
          <p:spPr bwMode="auto">
            <a:xfrm>
              <a:off x="4723140" y="2057597"/>
              <a:ext cx="2796100" cy="35309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4723140" y="3618503"/>
              <a:ext cx="279609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/>
            <p:nvPr/>
          </p:nvCxnSpPr>
          <p:spPr bwMode="auto">
            <a:xfrm>
              <a:off x="4723140" y="4827548"/>
              <a:ext cx="2796099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" name="Right Brace 5"/>
            <p:cNvSpPr/>
            <p:nvPr/>
          </p:nvSpPr>
          <p:spPr bwMode="auto">
            <a:xfrm>
              <a:off x="7519239" y="2057597"/>
              <a:ext cx="158698" cy="353094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4" name="Right Brace 73"/>
            <p:cNvSpPr/>
            <p:nvPr/>
          </p:nvSpPr>
          <p:spPr bwMode="auto">
            <a:xfrm>
              <a:off x="7519239" y="2434774"/>
              <a:ext cx="233009" cy="1142278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5" name="Right Brace 74"/>
            <p:cNvSpPr/>
            <p:nvPr/>
          </p:nvSpPr>
          <p:spPr bwMode="auto">
            <a:xfrm>
              <a:off x="7533684" y="3642600"/>
              <a:ext cx="233009" cy="1142278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6" name="Right Brace 75"/>
            <p:cNvSpPr/>
            <p:nvPr/>
          </p:nvSpPr>
          <p:spPr bwMode="auto">
            <a:xfrm>
              <a:off x="7533015" y="4827548"/>
              <a:ext cx="233009" cy="1059375"/>
            </a:xfrm>
            <a:prstGeom prst="rightBrac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91675" y="2065154"/>
              <a:ext cx="121805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20-byte header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714893" y="2794357"/>
              <a:ext cx="14820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r>
                <a:rPr lang="en-US" baseline="30000" dirty="0"/>
                <a:t>st</a:t>
              </a:r>
              <a:r>
                <a:rPr lang="en-US" dirty="0"/>
                <a:t> 1480-byte of payload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754235" y="3979971"/>
              <a:ext cx="126435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  <a:r>
                <a:rPr lang="en-US" baseline="30000" dirty="0"/>
                <a:t>nd</a:t>
              </a:r>
              <a:r>
                <a:rPr lang="en-US" dirty="0"/>
                <a:t> 1480-byte of payload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7766024" y="5092067"/>
              <a:ext cx="1252564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last 1020-byte of payload</a:t>
              </a:r>
            </a:p>
          </p:txBody>
        </p:sp>
        <p:sp>
          <p:nvSpPr>
            <p:cNvPr id="81" name="Text Box 63"/>
            <p:cNvSpPr txBox="1">
              <a:spLocks noChangeArrowheads="1"/>
            </p:cNvSpPr>
            <p:nvPr/>
          </p:nvSpPr>
          <p:spPr bwMode="auto">
            <a:xfrm>
              <a:off x="3502106" y="2206566"/>
              <a:ext cx="94615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offset =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0/8 = 0</a:t>
              </a:r>
            </a:p>
          </p:txBody>
        </p:sp>
        <p:sp>
          <p:nvSpPr>
            <p:cNvPr id="82" name="Line 68"/>
            <p:cNvSpPr>
              <a:spLocks noChangeShapeType="1"/>
            </p:cNvSpPr>
            <p:nvPr/>
          </p:nvSpPr>
          <p:spPr bwMode="auto">
            <a:xfrm flipV="1">
              <a:off x="4448256" y="2410691"/>
              <a:ext cx="24182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3" name="Text Box 63"/>
            <p:cNvSpPr txBox="1">
              <a:spLocks noChangeArrowheads="1"/>
            </p:cNvSpPr>
            <p:nvPr/>
          </p:nvSpPr>
          <p:spPr bwMode="auto">
            <a:xfrm>
              <a:off x="3516553" y="4622190"/>
              <a:ext cx="1350172" cy="923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offset =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2960/8 = 370 </a:t>
              </a:r>
            </a:p>
          </p:txBody>
        </p:sp>
        <p:sp>
          <p:nvSpPr>
            <p:cNvPr id="84" name="Line 68"/>
            <p:cNvSpPr>
              <a:spLocks noChangeShapeType="1"/>
            </p:cNvSpPr>
            <p:nvPr/>
          </p:nvSpPr>
          <p:spPr bwMode="auto">
            <a:xfrm flipV="1">
              <a:off x="4448256" y="4826315"/>
              <a:ext cx="2562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med" len="med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cxnSp>
          <p:nvCxnSpPr>
            <p:cNvPr id="9" name="Straight Arrow Connector 8"/>
            <p:cNvCxnSpPr/>
            <p:nvPr/>
          </p:nvCxnSpPr>
          <p:spPr bwMode="auto">
            <a:xfrm>
              <a:off x="4723140" y="1859028"/>
              <a:ext cx="2796099" cy="1511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triangle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TextBox 10"/>
            <p:cNvSpPr txBox="1"/>
            <p:nvPr/>
          </p:nvSpPr>
          <p:spPr>
            <a:xfrm>
              <a:off x="5720667" y="1482874"/>
              <a:ext cx="928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 bytes</a:t>
              </a:r>
            </a:p>
          </p:txBody>
        </p:sp>
      </p:grpSp>
      <p:grpSp>
        <p:nvGrpSpPr>
          <p:cNvPr id="28" name="Group 4"/>
          <p:cNvGrpSpPr>
            <a:grpSpLocks/>
          </p:cNvGrpSpPr>
          <p:nvPr/>
        </p:nvGrpSpPr>
        <p:grpSpPr bwMode="auto">
          <a:xfrm>
            <a:off x="2358009" y="1208800"/>
            <a:ext cx="4248150" cy="660400"/>
            <a:chOff x="3006" y="1205"/>
            <a:chExt cx="2676" cy="416"/>
          </a:xfrm>
        </p:grpSpPr>
        <p:sp>
          <p:nvSpPr>
            <p:cNvPr id="29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=x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offset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=0</a:t>
              </a:r>
            </a:p>
          </p:txBody>
        </p:sp>
        <p:sp>
          <p:nvSpPr>
            <p:cNvPr id="33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fragflag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=0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length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=4000</a:t>
              </a:r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Freeform 1285"/>
          <p:cNvSpPr>
            <a:spLocks/>
          </p:cNvSpPr>
          <p:nvPr/>
        </p:nvSpPr>
        <p:spPr bwMode="auto">
          <a:xfrm>
            <a:off x="6748463" y="3516313"/>
            <a:ext cx="1314450" cy="674687"/>
          </a:xfrm>
          <a:custGeom>
            <a:avLst/>
            <a:gdLst>
              <a:gd name="T0" fmla="*/ 2147483646 w 828"/>
              <a:gd name="T1" fmla="*/ 2147483646 h 425"/>
              <a:gd name="T2" fmla="*/ 2147483646 w 828"/>
              <a:gd name="T3" fmla="*/ 2147483646 h 425"/>
              <a:gd name="T4" fmla="*/ 2147483646 w 828"/>
              <a:gd name="T5" fmla="*/ 2147483646 h 425"/>
              <a:gd name="T6" fmla="*/ 2147483646 w 828"/>
              <a:gd name="T7" fmla="*/ 2147483646 h 425"/>
              <a:gd name="T8" fmla="*/ 2147483646 w 828"/>
              <a:gd name="T9" fmla="*/ 2147483646 h 425"/>
              <a:gd name="T10" fmla="*/ 2147483646 w 828"/>
              <a:gd name="T11" fmla="*/ 2147483646 h 425"/>
              <a:gd name="T12" fmla="*/ 2147483646 w 828"/>
              <a:gd name="T13" fmla="*/ 2147483646 h 425"/>
              <a:gd name="T14" fmla="*/ 2147483646 w 828"/>
              <a:gd name="T15" fmla="*/ 2147483646 h 425"/>
              <a:gd name="T16" fmla="*/ 2147483646 w 828"/>
              <a:gd name="T17" fmla="*/ 2147483646 h 425"/>
              <a:gd name="T18" fmla="*/ 2147483646 w 828"/>
              <a:gd name="T19" fmla="*/ 2147483646 h 425"/>
              <a:gd name="T20" fmla="*/ 2147483646 w 828"/>
              <a:gd name="T21" fmla="*/ 2147483646 h 425"/>
              <a:gd name="T22" fmla="*/ 2147483646 w 828"/>
              <a:gd name="T23" fmla="*/ 2147483646 h 42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828"/>
              <a:gd name="T37" fmla="*/ 0 h 425"/>
              <a:gd name="T38" fmla="*/ 828 w 828"/>
              <a:gd name="T39" fmla="*/ 425 h 42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828" h="425">
                <a:moveTo>
                  <a:pt x="382" y="30"/>
                </a:moveTo>
                <a:cubicBezTo>
                  <a:pt x="350" y="29"/>
                  <a:pt x="413" y="30"/>
                  <a:pt x="370" y="30"/>
                </a:cubicBezTo>
                <a:cubicBezTo>
                  <a:pt x="327" y="30"/>
                  <a:pt x="187" y="16"/>
                  <a:pt x="126" y="32"/>
                </a:cubicBezTo>
                <a:cubicBezTo>
                  <a:pt x="65" y="48"/>
                  <a:pt x="12" y="86"/>
                  <a:pt x="6" y="126"/>
                </a:cubicBezTo>
                <a:cubicBezTo>
                  <a:pt x="0" y="166"/>
                  <a:pt x="44" y="231"/>
                  <a:pt x="92" y="274"/>
                </a:cubicBezTo>
                <a:cubicBezTo>
                  <a:pt x="140" y="317"/>
                  <a:pt x="217" y="360"/>
                  <a:pt x="292" y="384"/>
                </a:cubicBezTo>
                <a:cubicBezTo>
                  <a:pt x="367" y="408"/>
                  <a:pt x="472" y="425"/>
                  <a:pt x="540" y="416"/>
                </a:cubicBezTo>
                <a:cubicBezTo>
                  <a:pt x="608" y="407"/>
                  <a:pt x="659" y="371"/>
                  <a:pt x="698" y="330"/>
                </a:cubicBezTo>
                <a:cubicBezTo>
                  <a:pt x="737" y="289"/>
                  <a:pt x="760" y="221"/>
                  <a:pt x="776" y="170"/>
                </a:cubicBezTo>
                <a:cubicBezTo>
                  <a:pt x="792" y="119"/>
                  <a:pt x="828" y="44"/>
                  <a:pt x="792" y="22"/>
                </a:cubicBezTo>
                <a:cubicBezTo>
                  <a:pt x="756" y="0"/>
                  <a:pt x="630" y="37"/>
                  <a:pt x="560" y="38"/>
                </a:cubicBezTo>
                <a:cubicBezTo>
                  <a:pt x="490" y="39"/>
                  <a:pt x="414" y="31"/>
                  <a:pt x="382" y="30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1" name="Freeform 1286"/>
          <p:cNvSpPr>
            <a:spLocks/>
          </p:cNvSpPr>
          <p:nvPr/>
        </p:nvSpPr>
        <p:spPr bwMode="auto">
          <a:xfrm>
            <a:off x="6767513" y="1990725"/>
            <a:ext cx="1730375" cy="1125538"/>
          </a:xfrm>
          <a:custGeom>
            <a:avLst/>
            <a:gdLst>
              <a:gd name="T0" fmla="*/ 2147483646 w 765"/>
              <a:gd name="T1" fmla="*/ 2147483646 h 459"/>
              <a:gd name="T2" fmla="*/ 2147483646 w 765"/>
              <a:gd name="T3" fmla="*/ 2147483646 h 459"/>
              <a:gd name="T4" fmla="*/ 2147483646 w 765"/>
              <a:gd name="T5" fmla="*/ 2147483646 h 459"/>
              <a:gd name="T6" fmla="*/ 2147483646 w 765"/>
              <a:gd name="T7" fmla="*/ 2147483646 h 459"/>
              <a:gd name="T8" fmla="*/ 2147483646 w 765"/>
              <a:gd name="T9" fmla="*/ 2147483646 h 459"/>
              <a:gd name="T10" fmla="*/ 2147483646 w 765"/>
              <a:gd name="T11" fmla="*/ 2147483646 h 459"/>
              <a:gd name="T12" fmla="*/ 2147483646 w 765"/>
              <a:gd name="T13" fmla="*/ 2147483646 h 459"/>
              <a:gd name="T14" fmla="*/ 2147483646 w 765"/>
              <a:gd name="T15" fmla="*/ 2147483646 h 459"/>
              <a:gd name="T16" fmla="*/ 2147483646 w 765"/>
              <a:gd name="T17" fmla="*/ 2147483646 h 459"/>
              <a:gd name="T18" fmla="*/ 2147483646 w 765"/>
              <a:gd name="T19" fmla="*/ 2147483646 h 459"/>
              <a:gd name="T20" fmla="*/ 2147483646 w 765"/>
              <a:gd name="T21" fmla="*/ 2147483646 h 459"/>
              <a:gd name="T22" fmla="*/ 2147483646 w 765"/>
              <a:gd name="T23" fmla="*/ 2147483646 h 459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765"/>
              <a:gd name="T37" fmla="*/ 0 h 459"/>
              <a:gd name="T38" fmla="*/ 765 w 765"/>
              <a:gd name="T39" fmla="*/ 459 h 459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765" h="459">
                <a:moveTo>
                  <a:pt x="424" y="10"/>
                </a:moveTo>
                <a:cubicBezTo>
                  <a:pt x="362" y="16"/>
                  <a:pt x="343" y="55"/>
                  <a:pt x="288" y="70"/>
                </a:cubicBezTo>
                <a:cubicBezTo>
                  <a:pt x="233" y="85"/>
                  <a:pt x="142" y="56"/>
                  <a:pt x="96" y="100"/>
                </a:cubicBezTo>
                <a:cubicBezTo>
                  <a:pt x="50" y="144"/>
                  <a:pt x="0" y="279"/>
                  <a:pt x="14" y="336"/>
                </a:cubicBezTo>
                <a:cubicBezTo>
                  <a:pt x="28" y="393"/>
                  <a:pt x="125" y="429"/>
                  <a:pt x="180" y="444"/>
                </a:cubicBezTo>
                <a:cubicBezTo>
                  <a:pt x="235" y="459"/>
                  <a:pt x="279" y="426"/>
                  <a:pt x="346" y="426"/>
                </a:cubicBezTo>
                <a:cubicBezTo>
                  <a:pt x="413" y="426"/>
                  <a:pt x="525" y="443"/>
                  <a:pt x="584" y="444"/>
                </a:cubicBezTo>
                <a:cubicBezTo>
                  <a:pt x="643" y="445"/>
                  <a:pt x="670" y="446"/>
                  <a:pt x="698" y="434"/>
                </a:cubicBezTo>
                <a:cubicBezTo>
                  <a:pt x="726" y="422"/>
                  <a:pt x="743" y="418"/>
                  <a:pt x="752" y="372"/>
                </a:cubicBezTo>
                <a:cubicBezTo>
                  <a:pt x="761" y="326"/>
                  <a:pt x="765" y="214"/>
                  <a:pt x="750" y="158"/>
                </a:cubicBezTo>
                <a:cubicBezTo>
                  <a:pt x="735" y="102"/>
                  <a:pt x="716" y="58"/>
                  <a:pt x="662" y="34"/>
                </a:cubicBezTo>
                <a:cubicBezTo>
                  <a:pt x="608" y="10"/>
                  <a:pt x="505" y="0"/>
                  <a:pt x="424" y="10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2" name="Freeform 1287"/>
          <p:cNvSpPr>
            <a:spLocks/>
          </p:cNvSpPr>
          <p:nvPr/>
        </p:nvSpPr>
        <p:spPr bwMode="auto">
          <a:xfrm>
            <a:off x="4946650" y="1698625"/>
            <a:ext cx="1736725" cy="1071563"/>
          </a:xfrm>
          <a:custGeom>
            <a:avLst/>
            <a:gdLst>
              <a:gd name="T0" fmla="*/ 2147483646 w 1036"/>
              <a:gd name="T1" fmla="*/ 2147483646 h 675"/>
              <a:gd name="T2" fmla="*/ 2147483646 w 1036"/>
              <a:gd name="T3" fmla="*/ 2147483646 h 675"/>
              <a:gd name="T4" fmla="*/ 2147483646 w 1036"/>
              <a:gd name="T5" fmla="*/ 2147483646 h 675"/>
              <a:gd name="T6" fmla="*/ 2147483646 w 1036"/>
              <a:gd name="T7" fmla="*/ 2147483646 h 675"/>
              <a:gd name="T8" fmla="*/ 2147483646 w 1036"/>
              <a:gd name="T9" fmla="*/ 2147483646 h 675"/>
              <a:gd name="T10" fmla="*/ 2147483646 w 1036"/>
              <a:gd name="T11" fmla="*/ 2147483646 h 675"/>
              <a:gd name="T12" fmla="*/ 2147483646 w 1036"/>
              <a:gd name="T13" fmla="*/ 2147483646 h 675"/>
              <a:gd name="T14" fmla="*/ 2147483646 w 1036"/>
              <a:gd name="T15" fmla="*/ 2147483646 h 675"/>
              <a:gd name="T16" fmla="*/ 2147483646 w 1036"/>
              <a:gd name="T17" fmla="*/ 2147483646 h 675"/>
              <a:gd name="T18" fmla="*/ 2147483646 w 1036"/>
              <a:gd name="T19" fmla="*/ 2147483646 h 675"/>
              <a:gd name="T20" fmla="*/ 2147483646 w 1036"/>
              <a:gd name="T21" fmla="*/ 2147483646 h 675"/>
              <a:gd name="T22" fmla="*/ 2147483646 w 1036"/>
              <a:gd name="T23" fmla="*/ 2147483646 h 675"/>
              <a:gd name="T24" fmla="*/ 2147483646 w 1036"/>
              <a:gd name="T25" fmla="*/ 2147483646 h 675"/>
              <a:gd name="T26" fmla="*/ 2147483646 w 1036"/>
              <a:gd name="T27" fmla="*/ 2147483646 h 675"/>
              <a:gd name="T28" fmla="*/ 2147483646 w 1036"/>
              <a:gd name="T29" fmla="*/ 2147483646 h 675"/>
              <a:gd name="T30" fmla="*/ 2147483646 w 1036"/>
              <a:gd name="T31" fmla="*/ 2147483646 h 675"/>
              <a:gd name="T32" fmla="*/ 2147483646 w 1036"/>
              <a:gd name="T33" fmla="*/ 2147483646 h 675"/>
              <a:gd name="T34" fmla="*/ 2147483646 w 1036"/>
              <a:gd name="T35" fmla="*/ 2147483646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36"/>
              <a:gd name="T55" fmla="*/ 0 h 675"/>
              <a:gd name="T56" fmla="*/ 1036 w 1036"/>
              <a:gd name="T57" fmla="*/ 675 h 67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13" name="Group 1288"/>
          <p:cNvGrpSpPr>
            <a:grpSpLocks/>
          </p:cNvGrpSpPr>
          <p:nvPr/>
        </p:nvGrpSpPr>
        <p:grpSpPr bwMode="auto">
          <a:xfrm>
            <a:off x="5022850" y="2963863"/>
            <a:ext cx="1458913" cy="933450"/>
            <a:chOff x="2889" y="1631"/>
            <a:chExt cx="980" cy="743"/>
          </a:xfrm>
        </p:grpSpPr>
        <p:sp>
          <p:nvSpPr>
            <p:cNvPr id="43628" name="Rectangle 1289"/>
            <p:cNvSpPr>
              <a:spLocks noChangeArrowheads="1"/>
            </p:cNvSpPr>
            <p:nvPr/>
          </p:nvSpPr>
          <p:spPr bwMode="auto">
            <a:xfrm>
              <a:off x="3046" y="1841"/>
              <a:ext cx="663" cy="533"/>
            </a:xfrm>
            <a:prstGeom prst="rect">
              <a:avLst/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629" name="AutoShape 1290"/>
            <p:cNvSpPr>
              <a:spLocks noChangeArrowheads="1"/>
            </p:cNvSpPr>
            <p:nvPr/>
          </p:nvSpPr>
          <p:spPr bwMode="auto">
            <a:xfrm>
              <a:off x="2889" y="1631"/>
              <a:ext cx="980" cy="253"/>
            </a:xfrm>
            <a:prstGeom prst="triangle">
              <a:avLst>
                <a:gd name="adj" fmla="val 50000"/>
              </a:avLst>
            </a:pr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C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43014" name="Line 1291"/>
          <p:cNvSpPr>
            <a:spLocks noChangeShapeType="1"/>
          </p:cNvSpPr>
          <p:nvPr/>
        </p:nvSpPr>
        <p:spPr bwMode="auto">
          <a:xfrm>
            <a:off x="7140575" y="3802063"/>
            <a:ext cx="163513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5" name="Line 1292"/>
          <p:cNvSpPr>
            <a:spLocks noChangeShapeType="1"/>
          </p:cNvSpPr>
          <p:nvPr/>
        </p:nvSpPr>
        <p:spPr bwMode="auto">
          <a:xfrm>
            <a:off x="7237413" y="3722688"/>
            <a:ext cx="27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6" name="Line 1293"/>
          <p:cNvSpPr>
            <a:spLocks noChangeShapeType="1"/>
          </p:cNvSpPr>
          <p:nvPr/>
        </p:nvSpPr>
        <p:spPr bwMode="auto">
          <a:xfrm flipV="1">
            <a:off x="7473950" y="3808413"/>
            <a:ext cx="134938" cy="104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7" name="Line 1294"/>
          <p:cNvSpPr>
            <a:spLocks noChangeShapeType="1"/>
          </p:cNvSpPr>
          <p:nvPr/>
        </p:nvSpPr>
        <p:spPr bwMode="auto">
          <a:xfrm>
            <a:off x="6172200" y="3729038"/>
            <a:ext cx="679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8" name="Line 1295"/>
          <p:cNvSpPr>
            <a:spLocks noChangeShapeType="1"/>
          </p:cNvSpPr>
          <p:nvPr/>
        </p:nvSpPr>
        <p:spPr bwMode="auto">
          <a:xfrm>
            <a:off x="6467475" y="2576513"/>
            <a:ext cx="5095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19" name="Line 1296"/>
          <p:cNvSpPr>
            <a:spLocks noChangeShapeType="1"/>
          </p:cNvSpPr>
          <p:nvPr/>
        </p:nvSpPr>
        <p:spPr bwMode="auto">
          <a:xfrm>
            <a:off x="6034088" y="2392363"/>
            <a:ext cx="1524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0" name="Freeform 1297"/>
          <p:cNvSpPr>
            <a:spLocks/>
          </p:cNvSpPr>
          <p:nvPr/>
        </p:nvSpPr>
        <p:spPr bwMode="auto">
          <a:xfrm>
            <a:off x="5241925" y="4367213"/>
            <a:ext cx="3079750" cy="1665287"/>
          </a:xfrm>
          <a:custGeom>
            <a:avLst/>
            <a:gdLst>
              <a:gd name="T0" fmla="*/ 2147483646 w 1940"/>
              <a:gd name="T1" fmla="*/ 2147483646 h 1049"/>
              <a:gd name="T2" fmla="*/ 2147483646 w 1940"/>
              <a:gd name="T3" fmla="*/ 2147483646 h 1049"/>
              <a:gd name="T4" fmla="*/ 2147483646 w 1940"/>
              <a:gd name="T5" fmla="*/ 2147483646 h 1049"/>
              <a:gd name="T6" fmla="*/ 2147483646 w 1940"/>
              <a:gd name="T7" fmla="*/ 2147483646 h 1049"/>
              <a:gd name="T8" fmla="*/ 2147483646 w 1940"/>
              <a:gd name="T9" fmla="*/ 2147483646 h 1049"/>
              <a:gd name="T10" fmla="*/ 2147483646 w 1940"/>
              <a:gd name="T11" fmla="*/ 2147483646 h 1049"/>
              <a:gd name="T12" fmla="*/ 2147483646 w 1940"/>
              <a:gd name="T13" fmla="*/ 2147483646 h 1049"/>
              <a:gd name="T14" fmla="*/ 2147483646 w 1940"/>
              <a:gd name="T15" fmla="*/ 2147483646 h 1049"/>
              <a:gd name="T16" fmla="*/ 2147483646 w 1940"/>
              <a:gd name="T17" fmla="*/ 2147483646 h 1049"/>
              <a:gd name="T18" fmla="*/ 2147483646 w 1940"/>
              <a:gd name="T19" fmla="*/ 2147483646 h 1049"/>
              <a:gd name="T20" fmla="*/ 2147483646 w 1940"/>
              <a:gd name="T21" fmla="*/ 2147483646 h 1049"/>
              <a:gd name="T22" fmla="*/ 2147483646 w 1940"/>
              <a:gd name="T23" fmla="*/ 2147483646 h 1049"/>
              <a:gd name="T24" fmla="*/ 2147483646 w 1940"/>
              <a:gd name="T25" fmla="*/ 2147483646 h 1049"/>
              <a:gd name="T26" fmla="*/ 2147483646 w 1940"/>
              <a:gd name="T27" fmla="*/ 2147483646 h 1049"/>
              <a:gd name="T28" fmla="*/ 2147483646 w 1940"/>
              <a:gd name="T29" fmla="*/ 2147483646 h 1049"/>
              <a:gd name="T30" fmla="*/ 2147483646 w 1940"/>
              <a:gd name="T31" fmla="*/ 2147483646 h 1049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940"/>
              <a:gd name="T49" fmla="*/ 0 h 1049"/>
              <a:gd name="T50" fmla="*/ 1940 w 1940"/>
              <a:gd name="T51" fmla="*/ 1049 h 1049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940" h="1049">
                <a:moveTo>
                  <a:pt x="952" y="26"/>
                </a:moveTo>
                <a:cubicBezTo>
                  <a:pt x="867" y="45"/>
                  <a:pt x="832" y="118"/>
                  <a:pt x="755" y="125"/>
                </a:cubicBezTo>
                <a:cubicBezTo>
                  <a:pt x="678" y="132"/>
                  <a:pt x="587" y="72"/>
                  <a:pt x="488" y="68"/>
                </a:cubicBezTo>
                <a:cubicBezTo>
                  <a:pt x="389" y="64"/>
                  <a:pt x="237" y="48"/>
                  <a:pt x="158" y="101"/>
                </a:cubicBezTo>
                <a:cubicBezTo>
                  <a:pt x="79" y="154"/>
                  <a:pt x="28" y="298"/>
                  <a:pt x="14" y="389"/>
                </a:cubicBezTo>
                <a:cubicBezTo>
                  <a:pt x="0" y="480"/>
                  <a:pt x="25" y="595"/>
                  <a:pt x="71" y="648"/>
                </a:cubicBezTo>
                <a:cubicBezTo>
                  <a:pt x="117" y="701"/>
                  <a:pt x="205" y="665"/>
                  <a:pt x="288" y="706"/>
                </a:cubicBezTo>
                <a:cubicBezTo>
                  <a:pt x="371" y="747"/>
                  <a:pt x="450" y="842"/>
                  <a:pt x="568" y="893"/>
                </a:cubicBezTo>
                <a:cubicBezTo>
                  <a:pt x="686" y="944"/>
                  <a:pt x="852" y="991"/>
                  <a:pt x="996" y="1014"/>
                </a:cubicBezTo>
                <a:cubicBezTo>
                  <a:pt x="1140" y="1036"/>
                  <a:pt x="1309" y="1049"/>
                  <a:pt x="1433" y="1031"/>
                </a:cubicBezTo>
                <a:cubicBezTo>
                  <a:pt x="1557" y="1012"/>
                  <a:pt x="1657" y="960"/>
                  <a:pt x="1739" y="907"/>
                </a:cubicBezTo>
                <a:cubicBezTo>
                  <a:pt x="1821" y="855"/>
                  <a:pt x="1906" y="824"/>
                  <a:pt x="1923" y="714"/>
                </a:cubicBezTo>
                <a:cubicBezTo>
                  <a:pt x="1940" y="604"/>
                  <a:pt x="1898" y="350"/>
                  <a:pt x="1839" y="251"/>
                </a:cubicBezTo>
                <a:cubicBezTo>
                  <a:pt x="1780" y="151"/>
                  <a:pt x="1662" y="153"/>
                  <a:pt x="1566" y="114"/>
                </a:cubicBezTo>
                <a:cubicBezTo>
                  <a:pt x="1470" y="76"/>
                  <a:pt x="1365" y="30"/>
                  <a:pt x="1263" y="15"/>
                </a:cubicBezTo>
                <a:cubicBezTo>
                  <a:pt x="1161" y="0"/>
                  <a:pt x="1037" y="8"/>
                  <a:pt x="952" y="26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1" name="Line 1298"/>
          <p:cNvSpPr>
            <a:spLocks noChangeShapeType="1"/>
          </p:cNvSpPr>
          <p:nvPr/>
        </p:nvSpPr>
        <p:spPr bwMode="auto">
          <a:xfrm rot="16200000" flipV="1">
            <a:off x="7541419" y="5239544"/>
            <a:ext cx="474662" cy="6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2" name="Line 1299"/>
          <p:cNvSpPr>
            <a:spLocks noChangeShapeType="1"/>
          </p:cNvSpPr>
          <p:nvPr/>
        </p:nvSpPr>
        <p:spPr bwMode="auto">
          <a:xfrm rot="5400000" flipV="1">
            <a:off x="7735888" y="5429250"/>
            <a:ext cx="3175" cy="85725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3" name="Line 1300"/>
          <p:cNvSpPr>
            <a:spLocks noChangeShapeType="1"/>
          </p:cNvSpPr>
          <p:nvPr/>
        </p:nvSpPr>
        <p:spPr bwMode="auto">
          <a:xfrm rot="16200000" flipH="1">
            <a:off x="7843837" y="5027613"/>
            <a:ext cx="193675" cy="76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Line 1301"/>
          <p:cNvSpPr>
            <a:spLocks noChangeShapeType="1"/>
          </p:cNvSpPr>
          <p:nvPr/>
        </p:nvSpPr>
        <p:spPr bwMode="auto">
          <a:xfrm>
            <a:off x="7102475" y="4686300"/>
            <a:ext cx="390525" cy="184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5" name="Line 1302"/>
          <p:cNvSpPr>
            <a:spLocks noChangeShapeType="1"/>
          </p:cNvSpPr>
          <p:nvPr/>
        </p:nvSpPr>
        <p:spPr bwMode="auto">
          <a:xfrm flipV="1">
            <a:off x="6481763" y="4673600"/>
            <a:ext cx="322262" cy="1984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303"/>
          <p:cNvSpPr>
            <a:spLocks noChangeShapeType="1"/>
          </p:cNvSpPr>
          <p:nvPr/>
        </p:nvSpPr>
        <p:spPr bwMode="auto">
          <a:xfrm flipV="1">
            <a:off x="6524625" y="4965700"/>
            <a:ext cx="971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Line 1305"/>
          <p:cNvSpPr>
            <a:spLocks noChangeShapeType="1"/>
          </p:cNvSpPr>
          <p:nvPr/>
        </p:nvSpPr>
        <p:spPr bwMode="auto">
          <a:xfrm>
            <a:off x="5845175" y="4762500"/>
            <a:ext cx="233363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8" name="Line 1306"/>
          <p:cNvSpPr>
            <a:spLocks noChangeShapeType="1"/>
          </p:cNvSpPr>
          <p:nvPr/>
        </p:nvSpPr>
        <p:spPr bwMode="auto">
          <a:xfrm flipV="1">
            <a:off x="5586413" y="4999038"/>
            <a:ext cx="403225" cy="1000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9" name="Line 1309"/>
          <p:cNvSpPr>
            <a:spLocks noChangeShapeType="1"/>
          </p:cNvSpPr>
          <p:nvPr/>
        </p:nvSpPr>
        <p:spPr bwMode="auto">
          <a:xfrm flipH="1">
            <a:off x="6011863" y="5054600"/>
            <a:ext cx="1778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0" name="Line 1310"/>
          <p:cNvSpPr>
            <a:spLocks noChangeShapeType="1"/>
          </p:cNvSpPr>
          <p:nvPr/>
        </p:nvSpPr>
        <p:spPr bwMode="auto">
          <a:xfrm flipH="1" flipV="1">
            <a:off x="6405563" y="5038725"/>
            <a:ext cx="1587" cy="2206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1" name="Line 1311"/>
          <p:cNvSpPr>
            <a:spLocks noChangeShapeType="1"/>
          </p:cNvSpPr>
          <p:nvPr/>
        </p:nvSpPr>
        <p:spPr bwMode="auto">
          <a:xfrm>
            <a:off x="6488113" y="5041900"/>
            <a:ext cx="503237" cy="269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2" name="Line 1313"/>
          <p:cNvSpPr>
            <a:spLocks noChangeShapeType="1"/>
          </p:cNvSpPr>
          <p:nvPr/>
        </p:nvSpPr>
        <p:spPr bwMode="auto">
          <a:xfrm>
            <a:off x="6026150" y="3511550"/>
            <a:ext cx="0" cy="131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3" name="Line 1314"/>
          <p:cNvSpPr>
            <a:spLocks noChangeShapeType="1"/>
          </p:cNvSpPr>
          <p:nvPr/>
        </p:nvSpPr>
        <p:spPr bwMode="auto">
          <a:xfrm flipV="1">
            <a:off x="7321550" y="2481263"/>
            <a:ext cx="123825" cy="87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1315"/>
          <p:cNvSpPr>
            <a:spLocks noChangeShapeType="1"/>
          </p:cNvSpPr>
          <p:nvPr/>
        </p:nvSpPr>
        <p:spPr bwMode="auto">
          <a:xfrm>
            <a:off x="7150100" y="2654300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Line 1316"/>
          <p:cNvSpPr>
            <a:spLocks noChangeShapeType="1"/>
          </p:cNvSpPr>
          <p:nvPr/>
        </p:nvSpPr>
        <p:spPr bwMode="auto">
          <a:xfrm flipV="1">
            <a:off x="7321550" y="2551113"/>
            <a:ext cx="263525" cy="288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6" name="Line 1317"/>
          <p:cNvSpPr>
            <a:spLocks noChangeShapeType="1"/>
          </p:cNvSpPr>
          <p:nvPr/>
        </p:nvSpPr>
        <p:spPr bwMode="auto">
          <a:xfrm>
            <a:off x="7686675" y="2549525"/>
            <a:ext cx="0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7" name="Line 1318"/>
          <p:cNvSpPr>
            <a:spLocks noChangeShapeType="1"/>
          </p:cNvSpPr>
          <p:nvPr/>
        </p:nvSpPr>
        <p:spPr bwMode="auto">
          <a:xfrm>
            <a:off x="7340600" y="2855913"/>
            <a:ext cx="1889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1319"/>
          <p:cNvSpPr>
            <a:spLocks noChangeShapeType="1"/>
          </p:cNvSpPr>
          <p:nvPr/>
        </p:nvSpPr>
        <p:spPr bwMode="auto">
          <a:xfrm flipV="1">
            <a:off x="5635625" y="3722688"/>
            <a:ext cx="168275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Line 1320"/>
          <p:cNvSpPr>
            <a:spLocks noChangeShapeType="1"/>
          </p:cNvSpPr>
          <p:nvPr/>
        </p:nvSpPr>
        <p:spPr bwMode="auto">
          <a:xfrm>
            <a:off x="7894638" y="2846388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0" name="Line 1321"/>
          <p:cNvSpPr>
            <a:spLocks noChangeShapeType="1"/>
          </p:cNvSpPr>
          <p:nvPr/>
        </p:nvSpPr>
        <p:spPr bwMode="auto">
          <a:xfrm flipH="1">
            <a:off x="7040563" y="2922588"/>
            <a:ext cx="98425" cy="704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1" name="Line 1322"/>
          <p:cNvSpPr>
            <a:spLocks noChangeShapeType="1"/>
          </p:cNvSpPr>
          <p:nvPr/>
        </p:nvSpPr>
        <p:spPr bwMode="auto">
          <a:xfrm flipH="1">
            <a:off x="7632700" y="2922588"/>
            <a:ext cx="111125" cy="7270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1323"/>
          <p:cNvSpPr>
            <a:spLocks noChangeShapeType="1"/>
          </p:cNvSpPr>
          <p:nvPr/>
        </p:nvSpPr>
        <p:spPr bwMode="auto">
          <a:xfrm flipV="1">
            <a:off x="7016750" y="4064000"/>
            <a:ext cx="227013" cy="4365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43" name="Group 1324"/>
          <p:cNvGrpSpPr>
            <a:grpSpLocks/>
          </p:cNvGrpSpPr>
          <p:nvPr/>
        </p:nvGrpSpPr>
        <p:grpSpPr bwMode="auto">
          <a:xfrm flipH="1">
            <a:off x="5519738" y="4522788"/>
            <a:ext cx="414337" cy="373062"/>
            <a:chOff x="2839" y="3501"/>
            <a:chExt cx="755" cy="803"/>
          </a:xfrm>
        </p:grpSpPr>
        <p:pic>
          <p:nvPicPr>
            <p:cNvPr id="43626" name="Picture 1325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627" name="Freeform 1326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44" name="Group 1327"/>
          <p:cNvGrpSpPr>
            <a:grpSpLocks/>
          </p:cNvGrpSpPr>
          <p:nvPr/>
        </p:nvGrpSpPr>
        <p:grpSpPr bwMode="auto">
          <a:xfrm flipH="1">
            <a:off x="5202238" y="4943475"/>
            <a:ext cx="482600" cy="406400"/>
            <a:chOff x="2839" y="3501"/>
            <a:chExt cx="755" cy="803"/>
          </a:xfrm>
        </p:grpSpPr>
        <p:pic>
          <p:nvPicPr>
            <p:cNvPr id="43624" name="Picture 1328" descr="desktop_computer_stylized_medium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625" name="Freeform 1329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45" name="Group 1330"/>
          <p:cNvGrpSpPr>
            <a:grpSpLocks/>
          </p:cNvGrpSpPr>
          <p:nvPr/>
        </p:nvGrpSpPr>
        <p:grpSpPr bwMode="auto">
          <a:xfrm flipH="1">
            <a:off x="5680075" y="5245100"/>
            <a:ext cx="427038" cy="349250"/>
            <a:chOff x="2839" y="3501"/>
            <a:chExt cx="755" cy="803"/>
          </a:xfrm>
        </p:grpSpPr>
        <p:pic>
          <p:nvPicPr>
            <p:cNvPr id="43622" name="Picture 1331" descr="desktop_computer_stylized_medium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623" name="Freeform 1332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46" name="Group 1333"/>
          <p:cNvGrpSpPr>
            <a:grpSpLocks/>
          </p:cNvGrpSpPr>
          <p:nvPr/>
        </p:nvGrpSpPr>
        <p:grpSpPr bwMode="auto">
          <a:xfrm>
            <a:off x="6294438" y="5227638"/>
            <a:ext cx="427037" cy="350837"/>
            <a:chOff x="2839" y="3501"/>
            <a:chExt cx="755" cy="803"/>
          </a:xfrm>
        </p:grpSpPr>
        <p:pic>
          <p:nvPicPr>
            <p:cNvPr id="43620" name="Picture 133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621" name="Freeform 1335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43047" name="Picture 1336" descr="car_icon_sma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475" y="1709738"/>
            <a:ext cx="8493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3048" name="Group 1337"/>
          <p:cNvGrpSpPr>
            <a:grpSpLocks/>
          </p:cNvGrpSpPr>
          <p:nvPr/>
        </p:nvGrpSpPr>
        <p:grpSpPr bwMode="auto">
          <a:xfrm>
            <a:off x="5357813" y="1535113"/>
            <a:ext cx="415925" cy="385762"/>
            <a:chOff x="2751" y="1851"/>
            <a:chExt cx="462" cy="478"/>
          </a:xfrm>
        </p:grpSpPr>
        <p:pic>
          <p:nvPicPr>
            <p:cNvPr id="43618" name="Picture 1338" descr="iphone_stylized_small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8" y="1922"/>
              <a:ext cx="15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619" name="Picture 1339" descr="antenna_radiation_stylized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51" y="1851"/>
              <a:ext cx="462" cy="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049" name="Group 1340"/>
          <p:cNvGrpSpPr>
            <a:grpSpLocks/>
          </p:cNvGrpSpPr>
          <p:nvPr/>
        </p:nvGrpSpPr>
        <p:grpSpPr bwMode="auto">
          <a:xfrm>
            <a:off x="7434263" y="2384425"/>
            <a:ext cx="390525" cy="169863"/>
            <a:chOff x="4650" y="1129"/>
            <a:chExt cx="246" cy="95"/>
          </a:xfrm>
        </p:grpSpPr>
        <p:sp>
          <p:nvSpPr>
            <p:cNvPr id="4361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61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61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613" name="Group 13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616" name="Freeform 13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17" name="Freeform 13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614" name="Line 13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15" name="Line 13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50" name="Group 1349"/>
          <p:cNvGrpSpPr>
            <a:grpSpLocks/>
          </p:cNvGrpSpPr>
          <p:nvPr/>
        </p:nvGrpSpPr>
        <p:grpSpPr bwMode="auto">
          <a:xfrm>
            <a:off x="7507288" y="2746375"/>
            <a:ext cx="390525" cy="176213"/>
            <a:chOff x="4650" y="1129"/>
            <a:chExt cx="246" cy="95"/>
          </a:xfrm>
        </p:grpSpPr>
        <p:sp>
          <p:nvSpPr>
            <p:cNvPr id="4360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60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60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605" name="Group 1353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608" name="Freeform 135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09" name="Freeform 135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606" name="Line 1356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607" name="Line 1357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51" name="Group 1358"/>
          <p:cNvGrpSpPr>
            <a:grpSpLocks/>
          </p:cNvGrpSpPr>
          <p:nvPr/>
        </p:nvGrpSpPr>
        <p:grpSpPr bwMode="auto">
          <a:xfrm>
            <a:off x="6948488" y="2482850"/>
            <a:ext cx="390525" cy="169863"/>
            <a:chOff x="4650" y="1129"/>
            <a:chExt cx="246" cy="95"/>
          </a:xfrm>
        </p:grpSpPr>
        <p:sp>
          <p:nvSpPr>
            <p:cNvPr id="4359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9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9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97" name="Group 1362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600" name="Freeform 136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601" name="Freeform 136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98" name="Line 1365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9" name="Line 1366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52" name="Group 1367"/>
          <p:cNvGrpSpPr>
            <a:grpSpLocks/>
          </p:cNvGrpSpPr>
          <p:nvPr/>
        </p:nvGrpSpPr>
        <p:grpSpPr bwMode="auto">
          <a:xfrm>
            <a:off x="6959600" y="2746375"/>
            <a:ext cx="390525" cy="169863"/>
            <a:chOff x="4650" y="1129"/>
            <a:chExt cx="246" cy="95"/>
          </a:xfrm>
        </p:grpSpPr>
        <p:sp>
          <p:nvSpPr>
            <p:cNvPr id="4358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8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8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89" name="Group 137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592" name="Freeform 137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93" name="Freeform 137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90" name="Line 137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91" name="Line 137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53" name="Line 1376"/>
          <p:cNvSpPr>
            <a:spLocks noChangeShapeType="1"/>
          </p:cNvSpPr>
          <p:nvPr/>
        </p:nvSpPr>
        <p:spPr bwMode="auto">
          <a:xfrm>
            <a:off x="8089900" y="2844800"/>
            <a:ext cx="1778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3054" name="Group 1377"/>
          <p:cNvGrpSpPr>
            <a:grpSpLocks/>
          </p:cNvGrpSpPr>
          <p:nvPr/>
        </p:nvGrpSpPr>
        <p:grpSpPr bwMode="auto">
          <a:xfrm>
            <a:off x="7145338" y="3900488"/>
            <a:ext cx="485775" cy="203200"/>
            <a:chOff x="4650" y="1129"/>
            <a:chExt cx="246" cy="95"/>
          </a:xfrm>
        </p:grpSpPr>
        <p:sp>
          <p:nvSpPr>
            <p:cNvPr id="4357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7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8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81" name="Group 1381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584" name="Freeform 1382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85" name="Freeform 1383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82" name="Line 1384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83" name="Line 1385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55" name="Group 1386"/>
          <p:cNvGrpSpPr>
            <a:grpSpLocks/>
          </p:cNvGrpSpPr>
          <p:nvPr/>
        </p:nvGrpSpPr>
        <p:grpSpPr bwMode="auto">
          <a:xfrm>
            <a:off x="6826250" y="3619500"/>
            <a:ext cx="485775" cy="203200"/>
            <a:chOff x="4650" y="1129"/>
            <a:chExt cx="246" cy="95"/>
          </a:xfrm>
        </p:grpSpPr>
        <p:sp>
          <p:nvSpPr>
            <p:cNvPr id="4357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7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7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73" name="Group 1390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576" name="Freeform 1391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77" name="Freeform 1392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74" name="Line 1393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75" name="Line 1394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56" name="Group 1395"/>
          <p:cNvGrpSpPr>
            <a:grpSpLocks/>
          </p:cNvGrpSpPr>
          <p:nvPr/>
        </p:nvGrpSpPr>
        <p:grpSpPr bwMode="auto">
          <a:xfrm>
            <a:off x="7488238" y="3632200"/>
            <a:ext cx="485775" cy="203200"/>
            <a:chOff x="4650" y="1129"/>
            <a:chExt cx="246" cy="95"/>
          </a:xfrm>
        </p:grpSpPr>
        <p:sp>
          <p:nvSpPr>
            <p:cNvPr id="4356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6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6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65" name="Group 139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568" name="Freeform 140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69" name="Freeform 140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66" name="Line 140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67" name="Line 140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57" name="Group 1404"/>
          <p:cNvGrpSpPr>
            <a:grpSpLocks/>
          </p:cNvGrpSpPr>
          <p:nvPr/>
        </p:nvGrpSpPr>
        <p:grpSpPr bwMode="auto">
          <a:xfrm>
            <a:off x="6707188" y="4494213"/>
            <a:ext cx="619125" cy="242887"/>
            <a:chOff x="4650" y="1129"/>
            <a:chExt cx="246" cy="95"/>
          </a:xfrm>
        </p:grpSpPr>
        <p:sp>
          <p:nvSpPr>
            <p:cNvPr id="43554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55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56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57" name="Group 1408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560" name="Freeform 140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61" name="Freeform 141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58" name="Line 1411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9" name="Line 1412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58" name="Group 1413"/>
          <p:cNvGrpSpPr>
            <a:grpSpLocks/>
          </p:cNvGrpSpPr>
          <p:nvPr/>
        </p:nvGrpSpPr>
        <p:grpSpPr bwMode="auto">
          <a:xfrm>
            <a:off x="7340600" y="4792663"/>
            <a:ext cx="619125" cy="242887"/>
            <a:chOff x="4650" y="1129"/>
            <a:chExt cx="246" cy="95"/>
          </a:xfrm>
        </p:grpSpPr>
        <p:sp>
          <p:nvSpPr>
            <p:cNvPr id="43546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47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48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49" name="Group 1417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552" name="Freeform 141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53" name="Freeform 141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50" name="Line 1420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51" name="Line 1421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59" name="Group 1422"/>
          <p:cNvGrpSpPr>
            <a:grpSpLocks/>
          </p:cNvGrpSpPr>
          <p:nvPr/>
        </p:nvGrpSpPr>
        <p:grpSpPr bwMode="auto">
          <a:xfrm>
            <a:off x="5991225" y="4837113"/>
            <a:ext cx="619125" cy="242887"/>
            <a:chOff x="4650" y="1129"/>
            <a:chExt cx="246" cy="95"/>
          </a:xfrm>
        </p:grpSpPr>
        <p:sp>
          <p:nvSpPr>
            <p:cNvPr id="43538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39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40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41" name="Group 1426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544" name="Freeform 142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45" name="Freeform 142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42" name="Line 1429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43" name="Line 1430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60" name="Group 1431"/>
          <p:cNvGrpSpPr>
            <a:grpSpLocks/>
          </p:cNvGrpSpPr>
          <p:nvPr/>
        </p:nvGrpSpPr>
        <p:grpSpPr bwMode="auto">
          <a:xfrm>
            <a:off x="5797550" y="3629025"/>
            <a:ext cx="390525" cy="169863"/>
            <a:chOff x="4650" y="1129"/>
            <a:chExt cx="246" cy="95"/>
          </a:xfrm>
        </p:grpSpPr>
        <p:sp>
          <p:nvSpPr>
            <p:cNvPr id="43530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31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32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33" name="Group 1435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536" name="Freeform 143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37" name="Freeform 143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34" name="Line 1438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35" name="Line 1439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61" name="Group 1440"/>
          <p:cNvGrpSpPr>
            <a:grpSpLocks/>
          </p:cNvGrpSpPr>
          <p:nvPr/>
        </p:nvGrpSpPr>
        <p:grpSpPr bwMode="auto">
          <a:xfrm>
            <a:off x="6097588" y="2476500"/>
            <a:ext cx="390525" cy="169863"/>
            <a:chOff x="4650" y="1129"/>
            <a:chExt cx="246" cy="95"/>
          </a:xfrm>
        </p:grpSpPr>
        <p:sp>
          <p:nvSpPr>
            <p:cNvPr id="43522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23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3524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43525" name="Group 1444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43528" name="Freeform 144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529" name="Freeform 144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526" name="Line 1447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527" name="Line 1448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62" name="Group 1449"/>
          <p:cNvGrpSpPr>
            <a:grpSpLocks/>
          </p:cNvGrpSpPr>
          <p:nvPr/>
        </p:nvGrpSpPr>
        <p:grpSpPr bwMode="auto">
          <a:xfrm>
            <a:off x="5356225" y="3489325"/>
            <a:ext cx="506413" cy="352425"/>
            <a:chOff x="2967" y="478"/>
            <a:chExt cx="788" cy="625"/>
          </a:xfrm>
        </p:grpSpPr>
        <p:pic>
          <p:nvPicPr>
            <p:cNvPr id="43520" name="Picture 1450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521" name="Picture 1451" descr="antenna_radiation_stylized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063" name="Group 1452"/>
          <p:cNvGrpSpPr>
            <a:grpSpLocks/>
          </p:cNvGrpSpPr>
          <p:nvPr/>
        </p:nvGrpSpPr>
        <p:grpSpPr bwMode="auto">
          <a:xfrm>
            <a:off x="6877050" y="4992688"/>
            <a:ext cx="563563" cy="420687"/>
            <a:chOff x="2967" y="478"/>
            <a:chExt cx="788" cy="625"/>
          </a:xfrm>
        </p:grpSpPr>
        <p:pic>
          <p:nvPicPr>
            <p:cNvPr id="43518" name="Picture 1453" descr="access_point_stylized_small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12" y="559"/>
              <a:ext cx="576" cy="5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519" name="Picture 1454" descr="antenna_radiation_stylized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7" y="478"/>
              <a:ext cx="788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43064" name="Group 1455"/>
          <p:cNvGrpSpPr>
            <a:grpSpLocks/>
          </p:cNvGrpSpPr>
          <p:nvPr/>
        </p:nvGrpSpPr>
        <p:grpSpPr bwMode="auto">
          <a:xfrm>
            <a:off x="5805488" y="1833563"/>
            <a:ext cx="457200" cy="631825"/>
            <a:chOff x="742" y="2409"/>
            <a:chExt cx="576" cy="881"/>
          </a:xfrm>
        </p:grpSpPr>
        <p:grpSp>
          <p:nvGrpSpPr>
            <p:cNvPr id="43500" name="Group 1456"/>
            <p:cNvGrpSpPr>
              <a:grpSpLocks/>
            </p:cNvGrpSpPr>
            <p:nvPr/>
          </p:nvGrpSpPr>
          <p:grpSpPr bwMode="auto">
            <a:xfrm>
              <a:off x="832" y="2643"/>
              <a:ext cx="376" cy="647"/>
              <a:chOff x="3130" y="3288"/>
              <a:chExt cx="410" cy="742"/>
            </a:xfrm>
          </p:grpSpPr>
          <p:sp>
            <p:nvSpPr>
              <p:cNvPr id="43503" name="Line 270"/>
              <p:cNvSpPr>
                <a:spLocks noChangeShapeType="1"/>
              </p:cNvSpPr>
              <p:nvPr/>
            </p:nvSpPr>
            <p:spPr bwMode="auto">
              <a:xfrm flipH="1">
                <a:off x="3130" y="3288"/>
                <a:ext cx="205" cy="6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04" name="Line 271"/>
              <p:cNvSpPr>
                <a:spLocks noChangeShapeType="1"/>
              </p:cNvSpPr>
              <p:nvPr/>
            </p:nvSpPr>
            <p:spPr bwMode="auto">
              <a:xfrm>
                <a:off x="3335" y="3288"/>
                <a:ext cx="205" cy="6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05" name="Line 272"/>
              <p:cNvSpPr>
                <a:spLocks noChangeShapeType="1"/>
              </p:cNvSpPr>
              <p:nvPr/>
            </p:nvSpPr>
            <p:spPr bwMode="auto">
              <a:xfrm>
                <a:off x="3130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06" name="Line 273"/>
              <p:cNvSpPr>
                <a:spLocks noChangeShapeType="1"/>
              </p:cNvSpPr>
              <p:nvPr/>
            </p:nvSpPr>
            <p:spPr bwMode="auto">
              <a:xfrm flipH="1">
                <a:off x="3335" y="3957"/>
                <a:ext cx="205" cy="7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07" name="Line 274"/>
              <p:cNvSpPr>
                <a:spLocks noChangeShapeType="1"/>
              </p:cNvSpPr>
              <p:nvPr/>
            </p:nvSpPr>
            <p:spPr bwMode="auto">
              <a:xfrm>
                <a:off x="3335" y="3303"/>
                <a:ext cx="0" cy="7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08" name="Line 275"/>
              <p:cNvSpPr>
                <a:spLocks noChangeShapeType="1"/>
              </p:cNvSpPr>
              <p:nvPr/>
            </p:nvSpPr>
            <p:spPr bwMode="auto">
              <a:xfrm flipV="1">
                <a:off x="3130" y="3888"/>
                <a:ext cx="205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09" name="Line 276"/>
              <p:cNvSpPr>
                <a:spLocks noChangeShapeType="1"/>
              </p:cNvSpPr>
              <p:nvPr/>
            </p:nvSpPr>
            <p:spPr bwMode="auto">
              <a:xfrm flipH="1" flipV="1">
                <a:off x="3335" y="3888"/>
                <a:ext cx="205" cy="69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10" name="Line 277"/>
              <p:cNvSpPr>
                <a:spLocks noChangeShapeType="1"/>
              </p:cNvSpPr>
              <p:nvPr/>
            </p:nvSpPr>
            <p:spPr bwMode="auto">
              <a:xfrm>
                <a:off x="3217" y="3668"/>
                <a:ext cx="118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11" name="Line 278"/>
              <p:cNvSpPr>
                <a:spLocks noChangeShapeType="1"/>
              </p:cNvSpPr>
              <p:nvPr/>
            </p:nvSpPr>
            <p:spPr bwMode="auto">
              <a:xfrm flipV="1">
                <a:off x="3335" y="3668"/>
                <a:ext cx="124" cy="5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12" name="Line 279"/>
              <p:cNvSpPr>
                <a:spLocks noChangeShapeType="1"/>
              </p:cNvSpPr>
              <p:nvPr/>
            </p:nvSpPr>
            <p:spPr bwMode="auto">
              <a:xfrm>
                <a:off x="3178" y="3766"/>
                <a:ext cx="152" cy="7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13" name="Line 280"/>
              <p:cNvSpPr>
                <a:spLocks noChangeShapeType="1"/>
              </p:cNvSpPr>
              <p:nvPr/>
            </p:nvSpPr>
            <p:spPr bwMode="auto">
              <a:xfrm flipV="1">
                <a:off x="3335" y="3781"/>
                <a:ext cx="153" cy="6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14" name="Line 281"/>
              <p:cNvSpPr>
                <a:spLocks noChangeShapeType="1"/>
              </p:cNvSpPr>
              <p:nvPr/>
            </p:nvSpPr>
            <p:spPr bwMode="auto">
              <a:xfrm flipV="1">
                <a:off x="3335" y="3567"/>
                <a:ext cx="78" cy="27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15" name="Line 282"/>
              <p:cNvSpPr>
                <a:spLocks noChangeShapeType="1"/>
              </p:cNvSpPr>
              <p:nvPr/>
            </p:nvSpPr>
            <p:spPr bwMode="auto">
              <a:xfrm flipV="1">
                <a:off x="3335" y="3428"/>
                <a:ext cx="49" cy="2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16" name="Line 283"/>
              <p:cNvSpPr>
                <a:spLocks noChangeShapeType="1"/>
              </p:cNvSpPr>
              <p:nvPr/>
            </p:nvSpPr>
            <p:spPr bwMode="auto">
              <a:xfrm>
                <a:off x="3247" y="3558"/>
                <a:ext cx="9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43517" name="Line 284"/>
              <p:cNvSpPr>
                <a:spLocks noChangeShapeType="1"/>
              </p:cNvSpPr>
              <p:nvPr/>
            </p:nvSpPr>
            <p:spPr bwMode="auto">
              <a:xfrm>
                <a:off x="3289" y="3422"/>
                <a:ext cx="55" cy="36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pic>
          <p:nvPicPr>
            <p:cNvPr id="43501" name="Picture 1472" descr="cell_tower_radiation copy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" y="2409"/>
              <a:ext cx="576" cy="4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502" name="Oval 1473"/>
            <p:cNvSpPr>
              <a:spLocks noChangeArrowheads="1"/>
            </p:cNvSpPr>
            <p:nvPr/>
          </p:nvSpPr>
          <p:spPr bwMode="auto">
            <a:xfrm>
              <a:off x="986" y="2597"/>
              <a:ext cx="66" cy="69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3065" name="Group 1474"/>
          <p:cNvGrpSpPr>
            <a:grpSpLocks/>
          </p:cNvGrpSpPr>
          <p:nvPr/>
        </p:nvGrpSpPr>
        <p:grpSpPr bwMode="auto">
          <a:xfrm>
            <a:off x="7985125" y="4991100"/>
            <a:ext cx="227013" cy="481013"/>
            <a:chOff x="4140" y="429"/>
            <a:chExt cx="1425" cy="2396"/>
          </a:xfrm>
        </p:grpSpPr>
        <p:sp>
          <p:nvSpPr>
            <p:cNvPr id="43468" name="Freeform 1475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4 h 2742"/>
                <a:gd name="T4" fmla="*/ 2 w 354"/>
                <a:gd name="T5" fmla="*/ 28 h 2742"/>
                <a:gd name="T6" fmla="*/ 0 w 354"/>
                <a:gd name="T7" fmla="*/ 2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69" name="Rectangle 1476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70" name="Freeform 1477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1" name="Freeform 1478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72" name="Rectangle 1479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3473" name="Group 148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98" name="AutoShape 1481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499" name="AutoShape 1482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474" name="Rectangle 1483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3475" name="Group 148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96" name="AutoShape 1485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497" name="AutoShape 1486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476" name="Rectangle 1487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77" name="Rectangle 1488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3478" name="Group 148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494" name="AutoShape 1490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495" name="AutoShape 149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479" name="Freeform 1492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480" name="Group 149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92" name="AutoShape 1494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493" name="AutoShape 1495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481" name="Rectangle 1496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82" name="Freeform 1497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3" name="Freeform 1498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4" name="Oval 1499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85" name="Freeform 1500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86" name="AutoShape 1501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87" name="AutoShape 1502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88" name="Oval 1503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89" name="Oval 1504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90" name="Oval 1505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91" name="Rectangle 1506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3066" name="Group 1507"/>
          <p:cNvGrpSpPr>
            <a:grpSpLocks/>
          </p:cNvGrpSpPr>
          <p:nvPr/>
        </p:nvGrpSpPr>
        <p:grpSpPr bwMode="auto">
          <a:xfrm>
            <a:off x="7669213" y="5292725"/>
            <a:ext cx="227012" cy="481013"/>
            <a:chOff x="4140" y="429"/>
            <a:chExt cx="1425" cy="2396"/>
          </a:xfrm>
        </p:grpSpPr>
        <p:sp>
          <p:nvSpPr>
            <p:cNvPr id="43436" name="Freeform 150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4 h 2742"/>
                <a:gd name="T4" fmla="*/ 2 w 354"/>
                <a:gd name="T5" fmla="*/ 28 h 2742"/>
                <a:gd name="T6" fmla="*/ 0 w 354"/>
                <a:gd name="T7" fmla="*/ 2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7" name="Rectangle 1509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38" name="Freeform 151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39" name="Freeform 151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40" name="Rectangle 1512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3441" name="Group 151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466" name="AutoShape 1514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467" name="AutoShape 1515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442" name="Rectangle 1516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3443" name="Group 151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3464" name="AutoShape 1518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465" name="AutoShape 1519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444" name="Rectangle 1520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45" name="Rectangle 1521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3446" name="Group 152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3462" name="AutoShape 1523"/>
              <p:cNvSpPr>
                <a:spLocks noChangeArrowheads="1"/>
              </p:cNvSpPr>
              <p:nvPr/>
            </p:nvSpPr>
            <p:spPr bwMode="auto">
              <a:xfrm>
                <a:off x="618" y="2579"/>
                <a:ext cx="720" cy="13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463" name="AutoShape 1524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447" name="Freeform 152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448" name="Group 152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3460" name="AutoShape 1527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461" name="AutoShape 1528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43449" name="Rectangle 1529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50" name="Freeform 153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1" name="Freeform 153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2" name="Oval 1532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53" name="Freeform 153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54" name="AutoShape 1534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55" name="AutoShape 1535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56" name="Oval 1536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57" name="Oval 1537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458" name="Oval 1538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3459" name="Rectangle 1539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43067" name="Group 1540"/>
          <p:cNvGrpSpPr>
            <a:grpSpLocks/>
          </p:cNvGrpSpPr>
          <p:nvPr/>
        </p:nvGrpSpPr>
        <p:grpSpPr bwMode="auto">
          <a:xfrm>
            <a:off x="5046663" y="2032000"/>
            <a:ext cx="534987" cy="407988"/>
            <a:chOff x="877" y="1008"/>
            <a:chExt cx="2747" cy="2591"/>
          </a:xfrm>
        </p:grpSpPr>
        <p:pic>
          <p:nvPicPr>
            <p:cNvPr id="43413" name="Picture 1541" descr="antenna_stylized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414" name="Picture 1542" descr="laptop_keyboard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415" name="Freeform 1543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1 w 2982"/>
                <a:gd name="T5" fmla="*/ 1 h 2442"/>
                <a:gd name="T6" fmla="*/ 1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3416" name="Picture 1544" descr="screen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417" name="Freeform 1545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 w 2528"/>
                <a:gd name="T3" fmla="*/ 1 h 455"/>
                <a:gd name="T4" fmla="*/ 1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8" name="Freeform 1546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19" name="Freeform 1547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0" name="Freeform 1548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 w 2773"/>
                <a:gd name="T5" fmla="*/ 1 h 738"/>
                <a:gd name="T6" fmla="*/ 1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1" name="Freeform 1549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 w 637"/>
                <a:gd name="T1" fmla="*/ 0 h 1659"/>
                <a:gd name="T2" fmla="*/ 1 w 637"/>
                <a:gd name="T3" fmla="*/ 0 h 1659"/>
                <a:gd name="T4" fmla="*/ 1 w 637"/>
                <a:gd name="T5" fmla="*/ 1 h 1659"/>
                <a:gd name="T6" fmla="*/ 0 w 637"/>
                <a:gd name="T7" fmla="*/ 1 h 1659"/>
                <a:gd name="T8" fmla="*/ 1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2" name="Freeform 1550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423" name="Group 1551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3430" name="Freeform 1552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31" name="Freeform 1553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32" name="Freeform 1554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33" name="Freeform 1555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34" name="Freeform 1556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35" name="Freeform 1557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424" name="Freeform 1558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1 h 792"/>
                <a:gd name="T8" fmla="*/ 1 w 990"/>
                <a:gd name="T9" fmla="*/ 1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5" name="Freeform 1559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6" name="Freeform 1560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7" name="Freeform 1561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8" name="Freeform 1562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29" name="Freeform 1563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 h 723"/>
                <a:gd name="T6" fmla="*/ 0 w 2532"/>
                <a:gd name="T7" fmla="*/ 1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68" name="Group 1564"/>
          <p:cNvGrpSpPr>
            <a:grpSpLocks/>
          </p:cNvGrpSpPr>
          <p:nvPr/>
        </p:nvGrpSpPr>
        <p:grpSpPr bwMode="auto">
          <a:xfrm>
            <a:off x="6616700" y="5475288"/>
            <a:ext cx="474663" cy="407987"/>
            <a:chOff x="877" y="1008"/>
            <a:chExt cx="2747" cy="2591"/>
          </a:xfrm>
        </p:grpSpPr>
        <p:pic>
          <p:nvPicPr>
            <p:cNvPr id="43390" name="Picture 1565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391" name="Picture 1566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392" name="Freeform 1567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1 w 2982"/>
                <a:gd name="T5" fmla="*/ 1 h 2442"/>
                <a:gd name="T6" fmla="*/ 1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3393" name="Picture 1568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394" name="Freeform 1569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 w 2528"/>
                <a:gd name="T3" fmla="*/ 1 h 455"/>
                <a:gd name="T4" fmla="*/ 1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5" name="Freeform 1570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6" name="Freeform 1571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7" name="Freeform 1572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 w 2773"/>
                <a:gd name="T5" fmla="*/ 1 h 738"/>
                <a:gd name="T6" fmla="*/ 1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8" name="Freeform 1573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 w 637"/>
                <a:gd name="T1" fmla="*/ 0 h 1659"/>
                <a:gd name="T2" fmla="*/ 1 w 637"/>
                <a:gd name="T3" fmla="*/ 0 h 1659"/>
                <a:gd name="T4" fmla="*/ 1 w 637"/>
                <a:gd name="T5" fmla="*/ 1 h 1659"/>
                <a:gd name="T6" fmla="*/ 0 w 637"/>
                <a:gd name="T7" fmla="*/ 1 h 1659"/>
                <a:gd name="T8" fmla="*/ 1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99" name="Freeform 1574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400" name="Group 1575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3407" name="Freeform 1576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08" name="Freeform 1577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09" name="Freeform 1578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10" name="Freeform 1579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11" name="Freeform 1580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412" name="Freeform 1581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401" name="Freeform 1582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1 h 792"/>
                <a:gd name="T8" fmla="*/ 1 w 990"/>
                <a:gd name="T9" fmla="*/ 1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2" name="Freeform 1583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3" name="Freeform 1584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4" name="Freeform 1585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5" name="Freeform 1586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406" name="Freeform 1587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 h 723"/>
                <a:gd name="T6" fmla="*/ 0 w 2532"/>
                <a:gd name="T7" fmla="*/ 1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69" name="Group 1588"/>
          <p:cNvGrpSpPr>
            <a:grpSpLocks/>
          </p:cNvGrpSpPr>
          <p:nvPr/>
        </p:nvGrpSpPr>
        <p:grpSpPr bwMode="auto">
          <a:xfrm>
            <a:off x="5305425" y="3030538"/>
            <a:ext cx="444500" cy="407987"/>
            <a:chOff x="877" y="1008"/>
            <a:chExt cx="2747" cy="2591"/>
          </a:xfrm>
        </p:grpSpPr>
        <p:pic>
          <p:nvPicPr>
            <p:cNvPr id="43367" name="Picture 1589" descr="antenna_stylized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368" name="Picture 1590" descr="laptop_keyboard"/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369" name="Freeform 1591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1 w 2982"/>
                <a:gd name="T5" fmla="*/ 1 h 2442"/>
                <a:gd name="T6" fmla="*/ 1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3370" name="Picture 1592" descr="screen"/>
            <p:cNvPicPr>
              <a:picLocks noChangeAspect="1" noChangeArrowheads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371" name="Freeform 1593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 w 2528"/>
                <a:gd name="T3" fmla="*/ 1 h 455"/>
                <a:gd name="T4" fmla="*/ 1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2" name="Freeform 1594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3" name="Freeform 1595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4" name="Freeform 1596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 w 2773"/>
                <a:gd name="T5" fmla="*/ 1 h 738"/>
                <a:gd name="T6" fmla="*/ 1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5" name="Freeform 1597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 w 637"/>
                <a:gd name="T1" fmla="*/ 0 h 1659"/>
                <a:gd name="T2" fmla="*/ 1 w 637"/>
                <a:gd name="T3" fmla="*/ 0 h 1659"/>
                <a:gd name="T4" fmla="*/ 1 w 637"/>
                <a:gd name="T5" fmla="*/ 1 h 1659"/>
                <a:gd name="T6" fmla="*/ 0 w 637"/>
                <a:gd name="T7" fmla="*/ 1 h 1659"/>
                <a:gd name="T8" fmla="*/ 1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6" name="Freeform 1598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377" name="Group 1599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3384" name="Freeform 1600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5" name="Freeform 1601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6" name="Freeform 1602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7" name="Freeform 1603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8" name="Freeform 1604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89" name="Freeform 1605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378" name="Freeform 1606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1 h 792"/>
                <a:gd name="T8" fmla="*/ 1 w 990"/>
                <a:gd name="T9" fmla="*/ 1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79" name="Freeform 1607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0" name="Freeform 1608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1" name="Freeform 1609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2" name="Freeform 1610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83" name="Freeform 1611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 h 723"/>
                <a:gd name="T6" fmla="*/ 0 w 2532"/>
                <a:gd name="T7" fmla="*/ 1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070" name="Group 1612"/>
          <p:cNvGrpSpPr>
            <a:grpSpLocks/>
          </p:cNvGrpSpPr>
          <p:nvPr/>
        </p:nvGrpSpPr>
        <p:grpSpPr bwMode="auto">
          <a:xfrm flipH="1">
            <a:off x="5684838" y="3211513"/>
            <a:ext cx="414337" cy="373062"/>
            <a:chOff x="2839" y="3501"/>
            <a:chExt cx="755" cy="803"/>
          </a:xfrm>
        </p:grpSpPr>
        <p:pic>
          <p:nvPicPr>
            <p:cNvPr id="43365" name="Picture 1613" descr="desktop_computer_stylized_medium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9" y="3501"/>
              <a:ext cx="755" cy="8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366" name="Freeform 1614"/>
            <p:cNvSpPr>
              <a:spLocks/>
            </p:cNvSpPr>
            <p:nvPr/>
          </p:nvSpPr>
          <p:spPr bwMode="auto">
            <a:xfrm>
              <a:off x="2916" y="3578"/>
              <a:ext cx="356" cy="368"/>
            </a:xfrm>
            <a:custGeom>
              <a:avLst/>
              <a:gdLst>
                <a:gd name="T0" fmla="*/ 0 w 356"/>
                <a:gd name="T1" fmla="*/ 0 h 368"/>
                <a:gd name="T2" fmla="*/ 300 w 356"/>
                <a:gd name="T3" fmla="*/ 14 h 368"/>
                <a:gd name="T4" fmla="*/ 356 w 356"/>
                <a:gd name="T5" fmla="*/ 294 h 368"/>
                <a:gd name="T6" fmla="*/ 78 w 356"/>
                <a:gd name="T7" fmla="*/ 368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3071" name="Group 1615"/>
          <p:cNvGrpSpPr>
            <a:grpSpLocks/>
          </p:cNvGrpSpPr>
          <p:nvPr/>
        </p:nvGrpSpPr>
        <p:grpSpPr bwMode="auto">
          <a:xfrm>
            <a:off x="7051675" y="5411788"/>
            <a:ext cx="474663" cy="407987"/>
            <a:chOff x="877" y="1008"/>
            <a:chExt cx="2747" cy="2591"/>
          </a:xfrm>
        </p:grpSpPr>
        <p:pic>
          <p:nvPicPr>
            <p:cNvPr id="43342" name="Picture 1616" descr="antenna_stylized"/>
            <p:cNvPicPr>
              <a:picLocks noChangeAspect="1" noChangeArrowheads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" y="1008"/>
              <a:ext cx="2725" cy="1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3343" name="Picture 1617" descr="laptop_keyboard"/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1009" y="2586"/>
              <a:ext cx="2245" cy="10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344" name="Freeform 1618"/>
            <p:cNvSpPr>
              <a:spLocks/>
            </p:cNvSpPr>
            <p:nvPr/>
          </p:nvSpPr>
          <p:spPr bwMode="auto">
            <a:xfrm>
              <a:off x="1753" y="1603"/>
              <a:ext cx="1807" cy="1322"/>
            </a:xfrm>
            <a:custGeom>
              <a:avLst/>
              <a:gdLst>
                <a:gd name="T0" fmla="*/ 1 w 2982"/>
                <a:gd name="T1" fmla="*/ 0 h 2442"/>
                <a:gd name="T2" fmla="*/ 0 w 2982"/>
                <a:gd name="T3" fmla="*/ 1 h 2442"/>
                <a:gd name="T4" fmla="*/ 1 w 2982"/>
                <a:gd name="T5" fmla="*/ 1 h 2442"/>
                <a:gd name="T6" fmla="*/ 1 w 2982"/>
                <a:gd name="T7" fmla="*/ 1 h 2442"/>
                <a:gd name="T8" fmla="*/ 1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43345" name="Picture 1619" descr="screen"/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2" y="1637"/>
              <a:ext cx="1642" cy="1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346" name="Freeform 1620"/>
            <p:cNvSpPr>
              <a:spLocks/>
            </p:cNvSpPr>
            <p:nvPr/>
          </p:nvSpPr>
          <p:spPr bwMode="auto">
            <a:xfrm>
              <a:off x="2082" y="1564"/>
              <a:ext cx="1531" cy="246"/>
            </a:xfrm>
            <a:custGeom>
              <a:avLst/>
              <a:gdLst>
                <a:gd name="T0" fmla="*/ 1 w 2528"/>
                <a:gd name="T1" fmla="*/ 0 h 455"/>
                <a:gd name="T2" fmla="*/ 1 w 2528"/>
                <a:gd name="T3" fmla="*/ 1 h 455"/>
                <a:gd name="T4" fmla="*/ 1 w 2528"/>
                <a:gd name="T5" fmla="*/ 1 h 455"/>
                <a:gd name="T6" fmla="*/ 0 w 2528"/>
                <a:gd name="T7" fmla="*/ 1 h 455"/>
                <a:gd name="T8" fmla="*/ 1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7" name="Freeform 1621"/>
            <p:cNvSpPr>
              <a:spLocks/>
            </p:cNvSpPr>
            <p:nvPr/>
          </p:nvSpPr>
          <p:spPr bwMode="auto">
            <a:xfrm>
              <a:off x="1737" y="1562"/>
              <a:ext cx="425" cy="1024"/>
            </a:xfrm>
            <a:custGeom>
              <a:avLst/>
              <a:gdLst>
                <a:gd name="T0" fmla="*/ 1 w 702"/>
                <a:gd name="T1" fmla="*/ 0 h 1893"/>
                <a:gd name="T2" fmla="*/ 0 w 702"/>
                <a:gd name="T3" fmla="*/ 1 h 1893"/>
                <a:gd name="T4" fmla="*/ 1 w 702"/>
                <a:gd name="T5" fmla="*/ 1 h 1893"/>
                <a:gd name="T6" fmla="*/ 1 w 702"/>
                <a:gd name="T7" fmla="*/ 1 h 1893"/>
                <a:gd name="T8" fmla="*/ 1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8" name="Freeform 1622"/>
            <p:cNvSpPr>
              <a:spLocks/>
            </p:cNvSpPr>
            <p:nvPr/>
          </p:nvSpPr>
          <p:spPr bwMode="auto">
            <a:xfrm>
              <a:off x="3144" y="1745"/>
              <a:ext cx="458" cy="1182"/>
            </a:xfrm>
            <a:custGeom>
              <a:avLst/>
              <a:gdLst>
                <a:gd name="T0" fmla="*/ 1 w 756"/>
                <a:gd name="T1" fmla="*/ 0 h 2184"/>
                <a:gd name="T2" fmla="*/ 1 w 756"/>
                <a:gd name="T3" fmla="*/ 1 h 2184"/>
                <a:gd name="T4" fmla="*/ 0 w 756"/>
                <a:gd name="T5" fmla="*/ 1 h 2184"/>
                <a:gd name="T6" fmla="*/ 1 w 756"/>
                <a:gd name="T7" fmla="*/ 1 h 2184"/>
                <a:gd name="T8" fmla="*/ 1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49" name="Freeform 1623"/>
            <p:cNvSpPr>
              <a:spLocks/>
            </p:cNvSpPr>
            <p:nvPr/>
          </p:nvSpPr>
          <p:spPr bwMode="auto">
            <a:xfrm>
              <a:off x="1732" y="2534"/>
              <a:ext cx="1680" cy="399"/>
            </a:xfrm>
            <a:custGeom>
              <a:avLst/>
              <a:gdLst>
                <a:gd name="T0" fmla="*/ 1 w 2773"/>
                <a:gd name="T1" fmla="*/ 0 h 738"/>
                <a:gd name="T2" fmla="*/ 0 w 2773"/>
                <a:gd name="T3" fmla="*/ 1 h 738"/>
                <a:gd name="T4" fmla="*/ 1 w 2773"/>
                <a:gd name="T5" fmla="*/ 1 h 738"/>
                <a:gd name="T6" fmla="*/ 1 w 2773"/>
                <a:gd name="T7" fmla="*/ 1 h 738"/>
                <a:gd name="T8" fmla="*/ 1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0" name="Freeform 1624"/>
            <p:cNvSpPr>
              <a:spLocks/>
            </p:cNvSpPr>
            <p:nvPr/>
          </p:nvSpPr>
          <p:spPr bwMode="auto">
            <a:xfrm>
              <a:off x="3195" y="1755"/>
              <a:ext cx="429" cy="1187"/>
            </a:xfrm>
            <a:custGeom>
              <a:avLst/>
              <a:gdLst>
                <a:gd name="T0" fmla="*/ 1 w 637"/>
                <a:gd name="T1" fmla="*/ 0 h 1659"/>
                <a:gd name="T2" fmla="*/ 1 w 637"/>
                <a:gd name="T3" fmla="*/ 0 h 1659"/>
                <a:gd name="T4" fmla="*/ 1 w 637"/>
                <a:gd name="T5" fmla="*/ 1 h 1659"/>
                <a:gd name="T6" fmla="*/ 0 w 637"/>
                <a:gd name="T7" fmla="*/ 1 h 1659"/>
                <a:gd name="T8" fmla="*/ 1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1" name="Freeform 1625"/>
            <p:cNvSpPr>
              <a:spLocks/>
            </p:cNvSpPr>
            <p:nvPr/>
          </p:nvSpPr>
          <p:spPr bwMode="auto">
            <a:xfrm>
              <a:off x="1734" y="2587"/>
              <a:ext cx="1494" cy="394"/>
            </a:xfrm>
            <a:custGeom>
              <a:avLst/>
              <a:gdLst>
                <a:gd name="T0" fmla="*/ 0 w 2216"/>
                <a:gd name="T1" fmla="*/ 0 h 550"/>
                <a:gd name="T2" fmla="*/ 1 w 2216"/>
                <a:gd name="T3" fmla="*/ 1 h 550"/>
                <a:gd name="T4" fmla="*/ 1 w 2216"/>
                <a:gd name="T5" fmla="*/ 1 h 550"/>
                <a:gd name="T6" fmla="*/ 1 w 2216"/>
                <a:gd name="T7" fmla="*/ 1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352" name="Group 1626"/>
            <p:cNvGrpSpPr>
              <a:grpSpLocks/>
            </p:cNvGrpSpPr>
            <p:nvPr/>
          </p:nvGrpSpPr>
          <p:grpSpPr bwMode="auto">
            <a:xfrm>
              <a:off x="1709" y="3008"/>
              <a:ext cx="507" cy="234"/>
              <a:chOff x="1740" y="2642"/>
              <a:chExt cx="752" cy="327"/>
            </a:xfrm>
          </p:grpSpPr>
          <p:sp>
            <p:nvSpPr>
              <p:cNvPr id="43359" name="Freeform 162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0" name="Freeform 162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1" name="Freeform 162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2" name="Freeform 163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3" name="Freeform 163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364" name="Freeform 163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353" name="Freeform 1633"/>
            <p:cNvSpPr>
              <a:spLocks/>
            </p:cNvSpPr>
            <p:nvPr/>
          </p:nvSpPr>
          <p:spPr bwMode="auto">
            <a:xfrm>
              <a:off x="2577" y="3043"/>
              <a:ext cx="614" cy="514"/>
            </a:xfrm>
            <a:custGeom>
              <a:avLst/>
              <a:gdLst>
                <a:gd name="T0" fmla="*/ 1 w 990"/>
                <a:gd name="T1" fmla="*/ 1 h 792"/>
                <a:gd name="T2" fmla="*/ 1 w 990"/>
                <a:gd name="T3" fmla="*/ 0 h 792"/>
                <a:gd name="T4" fmla="*/ 1 w 990"/>
                <a:gd name="T5" fmla="*/ 1 h 792"/>
                <a:gd name="T6" fmla="*/ 0 w 990"/>
                <a:gd name="T7" fmla="*/ 1 h 792"/>
                <a:gd name="T8" fmla="*/ 1 w 990"/>
                <a:gd name="T9" fmla="*/ 1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4" name="Freeform 1634"/>
            <p:cNvSpPr>
              <a:spLocks/>
            </p:cNvSpPr>
            <p:nvPr/>
          </p:nvSpPr>
          <p:spPr bwMode="auto">
            <a:xfrm>
              <a:off x="1010" y="3084"/>
              <a:ext cx="1571" cy="469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5" name="Freeform 1635"/>
            <p:cNvSpPr>
              <a:spLocks/>
            </p:cNvSpPr>
            <p:nvPr/>
          </p:nvSpPr>
          <p:spPr bwMode="auto">
            <a:xfrm>
              <a:off x="1011" y="2998"/>
              <a:ext cx="17" cy="95"/>
            </a:xfrm>
            <a:custGeom>
              <a:avLst/>
              <a:gdLst>
                <a:gd name="T0" fmla="*/ 1 w 26"/>
                <a:gd name="T1" fmla="*/ 1 h 147"/>
                <a:gd name="T2" fmla="*/ 1 w 26"/>
                <a:gd name="T3" fmla="*/ 1 h 147"/>
                <a:gd name="T4" fmla="*/ 0 w 26"/>
                <a:gd name="T5" fmla="*/ 1 h 147"/>
                <a:gd name="T6" fmla="*/ 1 w 26"/>
                <a:gd name="T7" fmla="*/ 0 h 147"/>
                <a:gd name="T8" fmla="*/ 1 w 26"/>
                <a:gd name="T9" fmla="*/ 1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6" name="Freeform 1636"/>
            <p:cNvSpPr>
              <a:spLocks/>
            </p:cNvSpPr>
            <p:nvPr/>
          </p:nvSpPr>
          <p:spPr bwMode="auto">
            <a:xfrm>
              <a:off x="1012" y="2611"/>
              <a:ext cx="730" cy="393"/>
            </a:xfrm>
            <a:custGeom>
              <a:avLst/>
              <a:gdLst>
                <a:gd name="T0" fmla="*/ 1 w 1176"/>
                <a:gd name="T1" fmla="*/ 0 h 606"/>
                <a:gd name="T2" fmla="*/ 0 w 1176"/>
                <a:gd name="T3" fmla="*/ 1 h 606"/>
                <a:gd name="T4" fmla="*/ 1 w 1176"/>
                <a:gd name="T5" fmla="*/ 1 h 606"/>
                <a:gd name="T6" fmla="*/ 1 w 1176"/>
                <a:gd name="T7" fmla="*/ 1 h 606"/>
                <a:gd name="T8" fmla="*/ 1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7" name="Freeform 1637"/>
            <p:cNvSpPr>
              <a:spLocks/>
            </p:cNvSpPr>
            <p:nvPr/>
          </p:nvSpPr>
          <p:spPr bwMode="auto">
            <a:xfrm>
              <a:off x="1061" y="3018"/>
              <a:ext cx="1490" cy="451"/>
            </a:xfrm>
            <a:custGeom>
              <a:avLst/>
              <a:gdLst>
                <a:gd name="T0" fmla="*/ 1 w 2532"/>
                <a:gd name="T1" fmla="*/ 0 h 723"/>
                <a:gd name="T2" fmla="*/ 1 w 2532"/>
                <a:gd name="T3" fmla="*/ 0 h 723"/>
                <a:gd name="T4" fmla="*/ 1 w 2532"/>
                <a:gd name="T5" fmla="*/ 1 h 723"/>
                <a:gd name="T6" fmla="*/ 1 w 2532"/>
                <a:gd name="T7" fmla="*/ 1 h 723"/>
                <a:gd name="T8" fmla="*/ 0 w 2532"/>
                <a:gd name="T9" fmla="*/ 1 h 723"/>
                <a:gd name="T10" fmla="*/ 1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358" name="Freeform 1638"/>
            <p:cNvSpPr>
              <a:spLocks/>
            </p:cNvSpPr>
            <p:nvPr/>
          </p:nvSpPr>
          <p:spPr bwMode="auto">
            <a:xfrm flipV="1">
              <a:off x="2549" y="2986"/>
              <a:ext cx="608" cy="467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1 h 723"/>
                <a:gd name="T6" fmla="*/ 0 w 2532"/>
                <a:gd name="T7" fmla="*/ 1 h 723"/>
                <a:gd name="T8" fmla="*/ 0 w 2532"/>
                <a:gd name="T9" fmla="*/ 1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3072" name="Picture 1283" descr="underline_base"/>
          <p:cNvPicPr>
            <a:picLocks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33450"/>
            <a:ext cx="36560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0375" y="222250"/>
            <a:ext cx="8382000" cy="94297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Network layer</a:t>
            </a:r>
          </a:p>
        </p:txBody>
      </p:sp>
      <p:sp>
        <p:nvSpPr>
          <p:cNvPr id="430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46100" y="1535113"/>
            <a:ext cx="4365625" cy="4821237"/>
          </a:xfrm>
        </p:spPr>
        <p:txBody>
          <a:bodyPr/>
          <a:lstStyle/>
          <a:p>
            <a:r>
              <a:rPr lang="en-US" altLang="en-US" dirty="0"/>
              <a:t>transport segment from sending to receiving host </a:t>
            </a:r>
          </a:p>
          <a:p>
            <a:r>
              <a:rPr lang="en-US" altLang="en-US" dirty="0"/>
              <a:t>network layer protocols in every </a:t>
            </a:r>
            <a:r>
              <a:rPr lang="en-US" altLang="en-US" i="1" dirty="0">
                <a:solidFill>
                  <a:srgbClr val="000099"/>
                </a:solidFill>
              </a:rPr>
              <a:t>host, router</a:t>
            </a:r>
          </a:p>
          <a:p>
            <a:endParaRPr lang="en-US" altLang="en-US" i="1" dirty="0">
              <a:solidFill>
                <a:srgbClr val="000099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Two key network-layer functions:</a:t>
            </a:r>
          </a:p>
          <a:p>
            <a:pPr lvl="1"/>
            <a:r>
              <a:rPr lang="en-US" altLang="en-US" i="1" dirty="0">
                <a:solidFill>
                  <a:srgbClr val="000099"/>
                </a:solidFill>
              </a:rPr>
              <a:t>routing</a:t>
            </a:r>
            <a:r>
              <a:rPr lang="en-US" altLang="en-US" dirty="0">
                <a:solidFill>
                  <a:srgbClr val="000099"/>
                </a:solidFill>
              </a:rPr>
              <a:t>: </a:t>
            </a:r>
            <a:r>
              <a:rPr lang="en-US" altLang="en-US" dirty="0"/>
              <a:t>determine the path to take</a:t>
            </a:r>
          </a:p>
          <a:p>
            <a:pPr lvl="1"/>
            <a:r>
              <a:rPr lang="en-US" altLang="en-US" i="1" dirty="0">
                <a:solidFill>
                  <a:srgbClr val="000099"/>
                </a:solidFill>
              </a:rPr>
              <a:t>forwarding</a:t>
            </a:r>
            <a:r>
              <a:rPr lang="en-US" altLang="en-US" dirty="0">
                <a:solidFill>
                  <a:srgbClr val="000099"/>
                </a:solidFill>
              </a:rPr>
              <a:t>: </a:t>
            </a:r>
            <a:r>
              <a:rPr lang="en-US" altLang="en-US" dirty="0"/>
              <a:t>move packets from a router’s input port to appropriate output port</a:t>
            </a:r>
          </a:p>
          <a:p>
            <a:endParaRPr lang="en-US" altLang="en-US" sz="2400" dirty="0"/>
          </a:p>
        </p:txBody>
      </p:sp>
      <p:grpSp>
        <p:nvGrpSpPr>
          <p:cNvPr id="19767" name="Group 1046"/>
          <p:cNvGrpSpPr>
            <a:grpSpLocks/>
          </p:cNvGrpSpPr>
          <p:nvPr/>
        </p:nvGrpSpPr>
        <p:grpSpPr bwMode="auto">
          <a:xfrm>
            <a:off x="5400675" y="1141413"/>
            <a:ext cx="1047750" cy="996950"/>
            <a:chOff x="3402" y="719"/>
            <a:chExt cx="660" cy="628"/>
          </a:xfrm>
        </p:grpSpPr>
        <p:sp>
          <p:nvSpPr>
            <p:cNvPr id="43332" name="Freeform 1030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333" name="Group 310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334" name="Rectangle 311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335" name="Rectangle 312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336" name="Rectangle 313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337" name="Text Box 314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transport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338" name="Line 315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39" name="Line 316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40" name="Line 317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41" name="Line 318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769" name="Group 1047"/>
          <p:cNvGrpSpPr>
            <a:grpSpLocks/>
          </p:cNvGrpSpPr>
          <p:nvPr/>
        </p:nvGrpSpPr>
        <p:grpSpPr bwMode="auto">
          <a:xfrm>
            <a:off x="8096250" y="4148138"/>
            <a:ext cx="1047750" cy="996950"/>
            <a:chOff x="3402" y="719"/>
            <a:chExt cx="660" cy="628"/>
          </a:xfrm>
        </p:grpSpPr>
        <p:sp>
          <p:nvSpPr>
            <p:cNvPr id="43322" name="Freeform 1048"/>
            <p:cNvSpPr>
              <a:spLocks/>
            </p:cNvSpPr>
            <p:nvPr/>
          </p:nvSpPr>
          <p:spPr bwMode="auto">
            <a:xfrm>
              <a:off x="3402" y="753"/>
              <a:ext cx="192" cy="594"/>
            </a:xfrm>
            <a:custGeom>
              <a:avLst/>
              <a:gdLst>
                <a:gd name="T0" fmla="*/ 0 w 192"/>
                <a:gd name="T1" fmla="*/ 594 h 594"/>
                <a:gd name="T2" fmla="*/ 192 w 192"/>
                <a:gd name="T3" fmla="*/ 0 h 594"/>
                <a:gd name="T4" fmla="*/ 192 w 192"/>
                <a:gd name="T5" fmla="*/ 515 h 594"/>
                <a:gd name="T6" fmla="*/ 0 w 192"/>
                <a:gd name="T7" fmla="*/ 594 h 59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2"/>
                <a:gd name="T13" fmla="*/ 0 h 594"/>
                <a:gd name="T14" fmla="*/ 192 w 192"/>
                <a:gd name="T15" fmla="*/ 594 h 59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2" h="594">
                  <a:moveTo>
                    <a:pt x="0" y="594"/>
                  </a:moveTo>
                  <a:lnTo>
                    <a:pt x="192" y="0"/>
                  </a:lnTo>
                  <a:lnTo>
                    <a:pt x="192" y="515"/>
                  </a:lnTo>
                  <a:lnTo>
                    <a:pt x="0" y="594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CC000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3323" name="Group 1049"/>
            <p:cNvGrpSpPr>
              <a:grpSpLocks/>
            </p:cNvGrpSpPr>
            <p:nvPr/>
          </p:nvGrpSpPr>
          <p:grpSpPr bwMode="auto">
            <a:xfrm>
              <a:off x="3549" y="719"/>
              <a:ext cx="513" cy="547"/>
              <a:chOff x="2956" y="969"/>
              <a:chExt cx="513" cy="547"/>
            </a:xfrm>
          </p:grpSpPr>
          <p:sp>
            <p:nvSpPr>
              <p:cNvPr id="43324" name="Rectangle 1050"/>
              <p:cNvSpPr>
                <a:spLocks noChangeArrowheads="1"/>
              </p:cNvSpPr>
              <p:nvPr/>
            </p:nvSpPr>
            <p:spPr bwMode="auto">
              <a:xfrm>
                <a:off x="3018" y="969"/>
                <a:ext cx="426" cy="48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325" name="Rectangle 1051"/>
              <p:cNvSpPr>
                <a:spLocks noChangeArrowheads="1"/>
              </p:cNvSpPr>
              <p:nvPr/>
            </p:nvSpPr>
            <p:spPr bwMode="auto">
              <a:xfrm>
                <a:off x="2997" y="984"/>
                <a:ext cx="435" cy="504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326" name="Rectangle 1052"/>
              <p:cNvSpPr>
                <a:spLocks noChangeArrowheads="1"/>
              </p:cNvSpPr>
              <p:nvPr/>
            </p:nvSpPr>
            <p:spPr bwMode="auto">
              <a:xfrm>
                <a:off x="3000" y="1185"/>
                <a:ext cx="432" cy="108"/>
              </a:xfrm>
              <a:prstGeom prst="rect">
                <a:avLst/>
              </a:prstGeom>
              <a:solidFill>
                <a:srgbClr val="CC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327" name="Text Box 1053"/>
              <p:cNvSpPr txBox="1">
                <a:spLocks noChangeArrowheads="1"/>
              </p:cNvSpPr>
              <p:nvPr/>
            </p:nvSpPr>
            <p:spPr bwMode="auto">
              <a:xfrm>
                <a:off x="2956" y="978"/>
                <a:ext cx="513" cy="5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application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transport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328" name="Line 1054"/>
              <p:cNvSpPr>
                <a:spLocks noChangeShapeType="1"/>
              </p:cNvSpPr>
              <p:nvPr/>
            </p:nvSpPr>
            <p:spPr bwMode="auto">
              <a:xfrm>
                <a:off x="2997" y="119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29" name="Line 1055"/>
              <p:cNvSpPr>
                <a:spLocks noChangeShapeType="1"/>
              </p:cNvSpPr>
              <p:nvPr/>
            </p:nvSpPr>
            <p:spPr bwMode="auto">
              <a:xfrm>
                <a:off x="3003" y="1290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30" name="Line 1056"/>
              <p:cNvSpPr>
                <a:spLocks noChangeShapeType="1"/>
              </p:cNvSpPr>
              <p:nvPr/>
            </p:nvSpPr>
            <p:spPr bwMode="auto">
              <a:xfrm>
                <a:off x="3003" y="1374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31" name="Line 1057"/>
              <p:cNvSpPr>
                <a:spLocks noChangeShapeType="1"/>
              </p:cNvSpPr>
              <p:nvPr/>
            </p:nvSpPr>
            <p:spPr bwMode="auto">
              <a:xfrm>
                <a:off x="3003" y="1092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771" name="Group 1278"/>
          <p:cNvGrpSpPr>
            <a:grpSpLocks/>
          </p:cNvGrpSpPr>
          <p:nvPr/>
        </p:nvGrpSpPr>
        <p:grpSpPr bwMode="auto">
          <a:xfrm>
            <a:off x="5853113" y="1763713"/>
            <a:ext cx="2546350" cy="3429000"/>
            <a:chOff x="3674" y="1148"/>
            <a:chExt cx="1604" cy="2160"/>
          </a:xfrm>
        </p:grpSpPr>
        <p:grpSp>
          <p:nvGrpSpPr>
            <p:cNvPr id="43080" name="Group 433"/>
            <p:cNvGrpSpPr>
              <a:grpSpLocks/>
            </p:cNvGrpSpPr>
            <p:nvPr/>
          </p:nvGrpSpPr>
          <p:grpSpPr bwMode="auto">
            <a:xfrm>
              <a:off x="3701" y="1305"/>
              <a:ext cx="513" cy="442"/>
              <a:chOff x="3937" y="633"/>
              <a:chExt cx="513" cy="442"/>
            </a:xfrm>
          </p:grpSpPr>
          <p:sp>
            <p:nvSpPr>
              <p:cNvPr id="43301" name="Line 434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2" name="Line 435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3" name="Oval 436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304" name="Line 437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5" name="Line 438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06" name="Rectangle 439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307" name="Oval 440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308" name="Group 441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319" name="Line 44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20" name="Line 44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21" name="Line 44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309" name="Group 445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316" name="Line 446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17" name="Line 447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18" name="Line 448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310" name="Rectangle 449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311" name="Rectangle 450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312" name="Line 451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3" name="Line 452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314" name="Rectangle 453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CC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43315" name="Text Box 454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81" name="Group 1058"/>
            <p:cNvGrpSpPr>
              <a:grpSpLocks/>
            </p:cNvGrpSpPr>
            <p:nvPr/>
          </p:nvGrpSpPr>
          <p:grpSpPr bwMode="auto">
            <a:xfrm>
              <a:off x="4207" y="1532"/>
              <a:ext cx="513" cy="442"/>
              <a:chOff x="3937" y="633"/>
              <a:chExt cx="513" cy="442"/>
            </a:xfrm>
          </p:grpSpPr>
          <p:sp>
            <p:nvSpPr>
              <p:cNvPr id="43280" name="Line 105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1" name="Line 106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2" name="Oval 106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83" name="Line 106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4" name="Line 106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85" name="Rectangle 106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286" name="Oval 106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287" name="Group 106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98" name="Line 106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99" name="Line 106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300" name="Line 106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288" name="Group 107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95" name="Line 10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96" name="Line 10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97" name="Line 10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289" name="Rectangle 107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90" name="Rectangle 107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91" name="Line 107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2" name="Line 107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93" name="Rectangle 107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94" name="Text Box 107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82" name="Group 1080"/>
            <p:cNvGrpSpPr>
              <a:grpSpLocks/>
            </p:cNvGrpSpPr>
            <p:nvPr/>
          </p:nvGrpSpPr>
          <p:grpSpPr bwMode="auto">
            <a:xfrm>
              <a:off x="4661" y="1148"/>
              <a:ext cx="513" cy="442"/>
              <a:chOff x="3937" y="633"/>
              <a:chExt cx="513" cy="442"/>
            </a:xfrm>
          </p:grpSpPr>
          <p:sp>
            <p:nvSpPr>
              <p:cNvPr id="43259" name="Line 108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60" name="Line 108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61" name="Oval 108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62" name="Line 108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63" name="Line 108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64" name="Rectangle 108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265" name="Oval 108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266" name="Group 108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77" name="Line 10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78" name="Line 10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79" name="Line 10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267" name="Group 109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74" name="Line 109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75" name="Line 109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76" name="Line 109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268" name="Rectangle 109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69" name="Rectangle 109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70" name="Line 109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71" name="Line 109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72" name="Rectangle 110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73" name="Text Box 110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83" name="Group 1102"/>
            <p:cNvGrpSpPr>
              <a:grpSpLocks/>
            </p:cNvGrpSpPr>
            <p:nvPr/>
          </p:nvGrpSpPr>
          <p:grpSpPr bwMode="auto">
            <a:xfrm>
              <a:off x="4702" y="1523"/>
              <a:ext cx="513" cy="442"/>
              <a:chOff x="3937" y="633"/>
              <a:chExt cx="513" cy="442"/>
            </a:xfrm>
          </p:grpSpPr>
          <p:sp>
            <p:nvSpPr>
              <p:cNvPr id="43238" name="Line 110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39" name="Line 110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40" name="Oval 110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41" name="Line 110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42" name="Line 110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43" name="Rectangle 110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244" name="Oval 110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245" name="Group 111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56" name="Line 111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57" name="Line 111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58" name="Line 111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246" name="Group 111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53" name="Line 11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54" name="Line 11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55" name="Line 11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247" name="Rectangle 111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48" name="Rectangle 111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49" name="Line 112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50" name="Line 112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51" name="Rectangle 112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52" name="Text Box 112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84" name="Group 1124"/>
            <p:cNvGrpSpPr>
              <a:grpSpLocks/>
            </p:cNvGrpSpPr>
            <p:nvPr/>
          </p:nvGrpSpPr>
          <p:grpSpPr bwMode="auto">
            <a:xfrm>
              <a:off x="4197" y="1157"/>
              <a:ext cx="513" cy="442"/>
              <a:chOff x="3937" y="633"/>
              <a:chExt cx="513" cy="442"/>
            </a:xfrm>
          </p:grpSpPr>
          <p:sp>
            <p:nvSpPr>
              <p:cNvPr id="43217" name="Line 112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8" name="Line 112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19" name="Oval 112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20" name="Line 112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1" name="Line 112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2" name="Rectangle 113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223" name="Oval 113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224" name="Group 113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35" name="Line 11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36" name="Line 11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37" name="Line 11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225" name="Group 113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32" name="Line 113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33" name="Line 113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34" name="Line 113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226" name="Rectangle 114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27" name="Rectangle 114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28" name="Line 114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29" name="Line 114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30" name="Rectangle 114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31" name="Text Box 114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85" name="Group 1146"/>
            <p:cNvGrpSpPr>
              <a:grpSpLocks/>
            </p:cNvGrpSpPr>
            <p:nvPr/>
          </p:nvGrpSpPr>
          <p:grpSpPr bwMode="auto">
            <a:xfrm>
              <a:off x="4389" y="2239"/>
              <a:ext cx="513" cy="442"/>
              <a:chOff x="3937" y="633"/>
              <a:chExt cx="513" cy="442"/>
            </a:xfrm>
          </p:grpSpPr>
          <p:sp>
            <p:nvSpPr>
              <p:cNvPr id="43196" name="Line 114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7" name="Line 114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98" name="Oval 114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99" name="Line 115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0" name="Line 115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1" name="Rectangle 115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202" name="Oval 115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203" name="Group 115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214" name="Line 11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5" name="Line 11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6" name="Line 11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204" name="Group 115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211" name="Line 11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2" name="Line 11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213" name="Line 116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205" name="Rectangle 116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06" name="Rectangle 116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07" name="Line 116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8" name="Line 116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209" name="Rectangle 116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210" name="Text Box 116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86" name="Group 1168"/>
            <p:cNvGrpSpPr>
              <a:grpSpLocks/>
            </p:cNvGrpSpPr>
            <p:nvPr/>
          </p:nvGrpSpPr>
          <p:grpSpPr bwMode="auto">
            <a:xfrm>
              <a:off x="4765" y="1995"/>
              <a:ext cx="513" cy="442"/>
              <a:chOff x="3937" y="633"/>
              <a:chExt cx="513" cy="442"/>
            </a:xfrm>
          </p:grpSpPr>
          <p:sp>
            <p:nvSpPr>
              <p:cNvPr id="43175" name="Line 1169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6" name="Line 1170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7" name="Oval 1171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78" name="Line 1172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79" name="Line 1173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0" name="Rectangle 1174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181" name="Oval 1175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182" name="Group 1176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193" name="Line 117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94" name="Line 117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95" name="Line 117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183" name="Group 1180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190" name="Line 118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91" name="Line 118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92" name="Line 118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184" name="Rectangle 1184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85" name="Rectangle 1185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86" name="Line 1186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7" name="Line 1187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88" name="Rectangle 1188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89" name="Text Box 1189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87" name="Group 1190"/>
            <p:cNvGrpSpPr>
              <a:grpSpLocks/>
            </p:cNvGrpSpPr>
            <p:nvPr/>
          </p:nvGrpSpPr>
          <p:grpSpPr bwMode="auto">
            <a:xfrm>
              <a:off x="4128" y="2003"/>
              <a:ext cx="513" cy="442"/>
              <a:chOff x="3937" y="633"/>
              <a:chExt cx="513" cy="442"/>
            </a:xfrm>
          </p:grpSpPr>
          <p:sp>
            <p:nvSpPr>
              <p:cNvPr id="43154" name="Line 1191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55" name="Line 1192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56" name="Oval 1193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57" name="Line 1194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58" name="Line 1195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59" name="Rectangle 1196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160" name="Oval 1197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161" name="Group 1198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172" name="Line 119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73" name="Line 120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74" name="Line 120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162" name="Group 1202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169" name="Line 120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70" name="Line 120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71" name="Line 120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163" name="Rectangle 1206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64" name="Rectangle 1207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65" name="Line 1208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66" name="Line 1209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67" name="Rectangle 1210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68" name="Text Box 1211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88" name="Group 1212"/>
            <p:cNvGrpSpPr>
              <a:grpSpLocks/>
            </p:cNvGrpSpPr>
            <p:nvPr/>
          </p:nvGrpSpPr>
          <p:grpSpPr bwMode="auto">
            <a:xfrm>
              <a:off x="4608" y="2771"/>
              <a:ext cx="513" cy="442"/>
              <a:chOff x="3937" y="633"/>
              <a:chExt cx="513" cy="442"/>
            </a:xfrm>
          </p:grpSpPr>
          <p:sp>
            <p:nvSpPr>
              <p:cNvPr id="43133" name="Line 1213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34" name="Line 1214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35" name="Oval 1215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36" name="Line 1216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37" name="Line 1217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38" name="Rectangle 1218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139" name="Oval 1219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140" name="Group 1220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151" name="Line 122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52" name="Line 122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53" name="Line 122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141" name="Group 1224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148" name="Line 122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49" name="Line 122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50" name="Line 122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142" name="Rectangle 1228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43" name="Rectangle 1229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44" name="Line 1230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45" name="Line 1231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46" name="Rectangle 1232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47" name="Text Box 1233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89" name="Group 1234"/>
            <p:cNvGrpSpPr>
              <a:grpSpLocks/>
            </p:cNvGrpSpPr>
            <p:nvPr/>
          </p:nvGrpSpPr>
          <p:grpSpPr bwMode="auto">
            <a:xfrm>
              <a:off x="4119" y="2640"/>
              <a:ext cx="513" cy="442"/>
              <a:chOff x="3937" y="633"/>
              <a:chExt cx="513" cy="442"/>
            </a:xfrm>
          </p:grpSpPr>
          <p:sp>
            <p:nvSpPr>
              <p:cNvPr id="43112" name="Line 1235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3" name="Line 1236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4" name="Oval 1237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15" name="Line 1238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6" name="Line 1239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17" name="Rectangle 1240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118" name="Oval 1241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119" name="Group 1242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130" name="Line 12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31" name="Line 12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32" name="Line 12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120" name="Group 1246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127" name="Line 12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28" name="Line 12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29" name="Line 12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121" name="Rectangle 1250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22" name="Rectangle 1251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23" name="Line 1252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4" name="Line 1253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25" name="Rectangle 1254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26" name="Text Box 1255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3090" name="Group 1256"/>
            <p:cNvGrpSpPr>
              <a:grpSpLocks/>
            </p:cNvGrpSpPr>
            <p:nvPr/>
          </p:nvGrpSpPr>
          <p:grpSpPr bwMode="auto">
            <a:xfrm>
              <a:off x="3674" y="2866"/>
              <a:ext cx="513" cy="442"/>
              <a:chOff x="3937" y="633"/>
              <a:chExt cx="513" cy="442"/>
            </a:xfrm>
          </p:grpSpPr>
          <p:sp>
            <p:nvSpPr>
              <p:cNvPr id="43091" name="Line 1257"/>
              <p:cNvSpPr>
                <a:spLocks noChangeShapeType="1"/>
              </p:cNvSpPr>
              <p:nvPr/>
            </p:nvSpPr>
            <p:spPr bwMode="auto">
              <a:xfrm>
                <a:off x="4061" y="1035"/>
                <a:ext cx="31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2" name="Line 1258"/>
              <p:cNvSpPr>
                <a:spLocks noChangeShapeType="1"/>
              </p:cNvSpPr>
              <p:nvPr/>
            </p:nvSpPr>
            <p:spPr bwMode="auto">
              <a:xfrm flipV="1">
                <a:off x="4212" y="929"/>
                <a:ext cx="1" cy="10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3" name="Oval 1259"/>
              <p:cNvSpPr>
                <a:spLocks noChangeArrowheads="1"/>
              </p:cNvSpPr>
              <p:nvPr/>
            </p:nvSpPr>
            <p:spPr bwMode="auto">
              <a:xfrm>
                <a:off x="4048" y="8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094" name="Line 1260"/>
              <p:cNvSpPr>
                <a:spLocks noChangeShapeType="1"/>
              </p:cNvSpPr>
              <p:nvPr/>
            </p:nvSpPr>
            <p:spPr bwMode="auto">
              <a:xfrm>
                <a:off x="4048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5" name="Line 1261"/>
              <p:cNvSpPr>
                <a:spLocks noChangeShapeType="1"/>
              </p:cNvSpPr>
              <p:nvPr/>
            </p:nvSpPr>
            <p:spPr bwMode="auto">
              <a:xfrm>
                <a:off x="4361" y="8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96" name="Rectangle 1262"/>
              <p:cNvSpPr>
                <a:spLocks noChangeArrowheads="1"/>
              </p:cNvSpPr>
              <p:nvPr/>
            </p:nvSpPr>
            <p:spPr bwMode="auto">
              <a:xfrm>
                <a:off x="4048" y="8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  <p:sp>
            <p:nvSpPr>
              <p:cNvPr id="43097" name="Oval 1263"/>
              <p:cNvSpPr>
                <a:spLocks noChangeArrowheads="1"/>
              </p:cNvSpPr>
              <p:nvPr/>
            </p:nvSpPr>
            <p:spPr bwMode="auto">
              <a:xfrm>
                <a:off x="4045" y="7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3098" name="Group 1264"/>
              <p:cNvGrpSpPr>
                <a:grpSpLocks/>
              </p:cNvGrpSpPr>
              <p:nvPr/>
            </p:nvGrpSpPr>
            <p:grpSpPr bwMode="auto">
              <a:xfrm>
                <a:off x="4120" y="809"/>
                <a:ext cx="156" cy="55"/>
                <a:chOff x="2848" y="848"/>
                <a:chExt cx="140" cy="98"/>
              </a:xfrm>
            </p:grpSpPr>
            <p:sp>
              <p:nvSpPr>
                <p:cNvPr id="43109" name="Line 126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10" name="Line 12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11" name="Line 12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3099" name="Group 1268"/>
              <p:cNvGrpSpPr>
                <a:grpSpLocks/>
              </p:cNvGrpSpPr>
              <p:nvPr/>
            </p:nvGrpSpPr>
            <p:grpSpPr bwMode="auto">
              <a:xfrm flipV="1">
                <a:off x="4120" y="808"/>
                <a:ext cx="156" cy="56"/>
                <a:chOff x="2848" y="848"/>
                <a:chExt cx="140" cy="98"/>
              </a:xfrm>
            </p:grpSpPr>
            <p:sp>
              <p:nvSpPr>
                <p:cNvPr id="43106" name="Line 12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07" name="Line 127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3108" name="Line 12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3100" name="Rectangle 1272"/>
              <p:cNvSpPr>
                <a:spLocks noChangeArrowheads="1"/>
              </p:cNvSpPr>
              <p:nvPr/>
            </p:nvSpPr>
            <p:spPr bwMode="auto">
              <a:xfrm>
                <a:off x="3996" y="732"/>
                <a:ext cx="426" cy="3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01" name="Rectangle 1273"/>
              <p:cNvSpPr>
                <a:spLocks noChangeArrowheads="1"/>
              </p:cNvSpPr>
              <p:nvPr/>
            </p:nvSpPr>
            <p:spPr bwMode="auto">
              <a:xfrm>
                <a:off x="3969" y="753"/>
                <a:ext cx="435" cy="31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02" name="Line 1274"/>
              <p:cNvSpPr>
                <a:spLocks noChangeShapeType="1"/>
              </p:cNvSpPr>
              <p:nvPr/>
            </p:nvSpPr>
            <p:spPr bwMode="auto">
              <a:xfrm>
                <a:off x="3966" y="945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3" name="Line 1275"/>
              <p:cNvSpPr>
                <a:spLocks noChangeShapeType="1"/>
              </p:cNvSpPr>
              <p:nvPr/>
            </p:nvSpPr>
            <p:spPr bwMode="auto">
              <a:xfrm>
                <a:off x="3972" y="849"/>
                <a:ext cx="435" cy="3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104" name="Rectangle 1276"/>
              <p:cNvSpPr>
                <a:spLocks noChangeArrowheads="1"/>
              </p:cNvSpPr>
              <p:nvPr/>
            </p:nvSpPr>
            <p:spPr bwMode="auto">
              <a:xfrm>
                <a:off x="3966" y="756"/>
                <a:ext cx="435" cy="93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3105" name="Text Box 1277"/>
              <p:cNvSpPr txBox="1">
                <a:spLocks noChangeArrowheads="1"/>
              </p:cNvSpPr>
              <p:nvPr/>
            </p:nvSpPr>
            <p:spPr bwMode="auto">
              <a:xfrm>
                <a:off x="3937" y="633"/>
                <a:ext cx="513" cy="4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000">
                  <a:latin typeface="Arial" panose="020B0604020202020204" pitchFamily="34" charset="0"/>
                </a:endParaRP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solidFill>
                      <a:schemeClr val="bg1"/>
                    </a:solidFill>
                    <a:latin typeface="Arial" panose="020B0604020202020204" pitchFamily="34" charset="0"/>
                  </a:rPr>
                  <a:t>network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data link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000">
                    <a:latin typeface="Arial" panose="020B0604020202020204" pitchFamily="34" charset="0"/>
                  </a:rPr>
                  <a:t>physical</a:t>
                </a:r>
                <a:endParaRPr lang="en-US" altLang="en-US" sz="24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30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40557F5D-65B2-4F10-8E71-0AA522ED34A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307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9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1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4"/>
          <p:cNvGrpSpPr>
            <a:grpSpLocks/>
          </p:cNvGrpSpPr>
          <p:nvPr/>
        </p:nvGrpSpPr>
        <p:grpSpPr bwMode="auto">
          <a:xfrm>
            <a:off x="3595688" y="1527175"/>
            <a:ext cx="4248150" cy="660400"/>
            <a:chOff x="3006" y="1205"/>
            <a:chExt cx="2676" cy="416"/>
          </a:xfrm>
        </p:grpSpPr>
        <p:sp>
          <p:nvSpPr>
            <p:cNvPr id="81976" name="Rectangle 5"/>
            <p:cNvSpPr>
              <a:spLocks noChangeArrowheads="1"/>
            </p:cNvSpPr>
            <p:nvPr/>
          </p:nvSpPr>
          <p:spPr bwMode="auto">
            <a:xfrm>
              <a:off x="3048" y="1212"/>
              <a:ext cx="2634" cy="34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1977" name="Rectangle 6"/>
            <p:cNvSpPr>
              <a:spLocks noChangeArrowheads="1"/>
            </p:cNvSpPr>
            <p:nvPr/>
          </p:nvSpPr>
          <p:spPr bwMode="auto">
            <a:xfrm>
              <a:off x="3006" y="1242"/>
              <a:ext cx="2634" cy="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1978" name="Text Box 7"/>
            <p:cNvSpPr txBox="1">
              <a:spLocks noChangeArrowheads="1"/>
            </p:cNvSpPr>
            <p:nvPr/>
          </p:nvSpPr>
          <p:spPr bwMode="auto">
            <a:xfrm>
              <a:off x="3734" y="1205"/>
              <a:ext cx="272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=x</a:t>
              </a:r>
            </a:p>
          </p:txBody>
        </p:sp>
        <p:sp>
          <p:nvSpPr>
            <p:cNvPr id="81979" name="Text Box 8"/>
            <p:cNvSpPr txBox="1">
              <a:spLocks noChangeArrowheads="1"/>
            </p:cNvSpPr>
            <p:nvPr/>
          </p:nvSpPr>
          <p:spPr bwMode="auto">
            <a:xfrm>
              <a:off x="4648" y="1217"/>
              <a:ext cx="46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offset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=0</a:t>
              </a:r>
            </a:p>
          </p:txBody>
        </p:sp>
        <p:sp>
          <p:nvSpPr>
            <p:cNvPr id="81980" name="Text Box 9"/>
            <p:cNvSpPr txBox="1">
              <a:spLocks noChangeArrowheads="1"/>
            </p:cNvSpPr>
            <p:nvPr/>
          </p:nvSpPr>
          <p:spPr bwMode="auto">
            <a:xfrm>
              <a:off x="4017" y="1217"/>
              <a:ext cx="596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fragflag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=0</a:t>
              </a:r>
            </a:p>
          </p:txBody>
        </p:sp>
        <p:sp>
          <p:nvSpPr>
            <p:cNvPr id="81981" name="Text Box 10"/>
            <p:cNvSpPr txBox="1">
              <a:spLocks noChangeArrowheads="1"/>
            </p:cNvSpPr>
            <p:nvPr/>
          </p:nvSpPr>
          <p:spPr bwMode="auto">
            <a:xfrm>
              <a:off x="3230" y="1205"/>
              <a:ext cx="520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length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=4000</a:t>
              </a:r>
            </a:p>
          </p:txBody>
        </p:sp>
        <p:sp>
          <p:nvSpPr>
            <p:cNvPr id="81982" name="Line 11"/>
            <p:cNvSpPr>
              <a:spLocks noChangeShapeType="1"/>
            </p:cNvSpPr>
            <p:nvPr/>
          </p:nvSpPr>
          <p:spPr bwMode="auto">
            <a:xfrm>
              <a:off x="3246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3" name="Line 12"/>
            <p:cNvSpPr>
              <a:spLocks noChangeShapeType="1"/>
            </p:cNvSpPr>
            <p:nvPr/>
          </p:nvSpPr>
          <p:spPr bwMode="auto">
            <a:xfrm>
              <a:off x="3750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4" name="Line 13"/>
            <p:cNvSpPr>
              <a:spLocks noChangeShapeType="1"/>
            </p:cNvSpPr>
            <p:nvPr/>
          </p:nvSpPr>
          <p:spPr bwMode="auto">
            <a:xfrm>
              <a:off x="4020" y="1254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5" name="Line 14"/>
            <p:cNvSpPr>
              <a:spLocks noChangeShapeType="1"/>
            </p:cNvSpPr>
            <p:nvPr/>
          </p:nvSpPr>
          <p:spPr bwMode="auto">
            <a:xfrm>
              <a:off x="4638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6" name="Line 15"/>
            <p:cNvSpPr>
              <a:spLocks noChangeShapeType="1"/>
            </p:cNvSpPr>
            <p:nvPr/>
          </p:nvSpPr>
          <p:spPr bwMode="auto">
            <a:xfrm>
              <a:off x="5112" y="1242"/>
              <a:ext cx="0" cy="34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87" name="Rectangle 16"/>
            <p:cNvSpPr>
              <a:spLocks noChangeArrowheads="1"/>
            </p:cNvSpPr>
            <p:nvPr/>
          </p:nvSpPr>
          <p:spPr bwMode="auto">
            <a:xfrm>
              <a:off x="5232" y="1212"/>
              <a:ext cx="138" cy="37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81923" name="Group 70"/>
          <p:cNvGrpSpPr>
            <a:grpSpLocks/>
          </p:cNvGrpSpPr>
          <p:nvPr/>
        </p:nvGrpSpPr>
        <p:grpSpPr bwMode="auto">
          <a:xfrm>
            <a:off x="3684588" y="2290763"/>
            <a:ext cx="4711700" cy="3278187"/>
            <a:chOff x="2321" y="1443"/>
            <a:chExt cx="2968" cy="2065"/>
          </a:xfrm>
        </p:grpSpPr>
        <p:grpSp>
          <p:nvGrpSpPr>
            <p:cNvPr id="81933" name="Group 17"/>
            <p:cNvGrpSpPr>
              <a:grpSpLocks/>
            </p:cNvGrpSpPr>
            <p:nvPr/>
          </p:nvGrpSpPr>
          <p:grpSpPr bwMode="auto">
            <a:xfrm>
              <a:off x="2613" y="2066"/>
              <a:ext cx="2676" cy="416"/>
              <a:chOff x="3006" y="1205"/>
              <a:chExt cx="2676" cy="416"/>
            </a:xfrm>
          </p:grpSpPr>
          <p:sp>
            <p:nvSpPr>
              <p:cNvPr id="81964" name="Rectangle 18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1965" name="Rectangle 19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1966" name="Text Box 20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=x</a:t>
                </a:r>
              </a:p>
            </p:txBody>
          </p:sp>
          <p:sp>
            <p:nvSpPr>
              <p:cNvPr id="81967" name="Text Box 21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=0</a:t>
                </a:r>
              </a:p>
            </p:txBody>
          </p:sp>
          <p:sp>
            <p:nvSpPr>
              <p:cNvPr id="81968" name="Text Box 22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fragflag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=1</a:t>
                </a:r>
              </a:p>
            </p:txBody>
          </p:sp>
          <p:sp>
            <p:nvSpPr>
              <p:cNvPr id="81969" name="Text Box 23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length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=1500</a:t>
                </a:r>
              </a:p>
            </p:txBody>
          </p:sp>
          <p:sp>
            <p:nvSpPr>
              <p:cNvPr id="81970" name="Line 24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1" name="Line 25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2" name="Line 26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3" name="Line 27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4" name="Line 28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75" name="Rectangle 29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1934" name="Group 30"/>
            <p:cNvGrpSpPr>
              <a:grpSpLocks/>
            </p:cNvGrpSpPr>
            <p:nvPr/>
          </p:nvGrpSpPr>
          <p:grpSpPr bwMode="auto">
            <a:xfrm>
              <a:off x="2613" y="2570"/>
              <a:ext cx="2676" cy="416"/>
              <a:chOff x="3006" y="1205"/>
              <a:chExt cx="2676" cy="416"/>
            </a:xfrm>
          </p:grpSpPr>
          <p:sp>
            <p:nvSpPr>
              <p:cNvPr id="81952" name="Rectangle 31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1953" name="Rectangle 32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1954" name="Text Box 33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=x</a:t>
                </a:r>
              </a:p>
            </p:txBody>
          </p:sp>
          <p:sp>
            <p:nvSpPr>
              <p:cNvPr id="81955" name="Text Box 34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=185</a:t>
                </a:r>
              </a:p>
            </p:txBody>
          </p:sp>
          <p:sp>
            <p:nvSpPr>
              <p:cNvPr id="81956" name="Text Box 35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fragflag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=1</a:t>
                </a:r>
              </a:p>
            </p:txBody>
          </p:sp>
          <p:sp>
            <p:nvSpPr>
              <p:cNvPr id="81957" name="Text Box 36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length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=1500</a:t>
                </a:r>
              </a:p>
            </p:txBody>
          </p:sp>
          <p:sp>
            <p:nvSpPr>
              <p:cNvPr id="81958" name="Line 37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9" name="Line 38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0" name="Line 39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1" name="Line 40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2" name="Line 41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63" name="Rectangle 42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81935" name="Group 43"/>
            <p:cNvGrpSpPr>
              <a:grpSpLocks/>
            </p:cNvGrpSpPr>
            <p:nvPr/>
          </p:nvGrpSpPr>
          <p:grpSpPr bwMode="auto">
            <a:xfrm>
              <a:off x="2607" y="3092"/>
              <a:ext cx="2676" cy="416"/>
              <a:chOff x="3006" y="1205"/>
              <a:chExt cx="2676" cy="416"/>
            </a:xfrm>
          </p:grpSpPr>
          <p:sp>
            <p:nvSpPr>
              <p:cNvPr id="81940" name="Rectangle 44"/>
              <p:cNvSpPr>
                <a:spLocks noChangeArrowheads="1"/>
              </p:cNvSpPr>
              <p:nvPr/>
            </p:nvSpPr>
            <p:spPr bwMode="auto">
              <a:xfrm>
                <a:off x="3048" y="1212"/>
                <a:ext cx="2634" cy="342"/>
              </a:xfrm>
              <a:prstGeom prst="rect">
                <a:avLst/>
              </a:pr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1941" name="Rectangle 45"/>
              <p:cNvSpPr>
                <a:spLocks noChangeArrowheads="1"/>
              </p:cNvSpPr>
              <p:nvPr/>
            </p:nvSpPr>
            <p:spPr bwMode="auto">
              <a:xfrm>
                <a:off x="3006" y="1242"/>
                <a:ext cx="2634" cy="342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81942" name="Text Box 46"/>
              <p:cNvSpPr txBox="1">
                <a:spLocks noChangeArrowheads="1"/>
              </p:cNvSpPr>
              <p:nvPr/>
            </p:nvSpPr>
            <p:spPr bwMode="auto">
              <a:xfrm>
                <a:off x="3734" y="1205"/>
                <a:ext cx="272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ID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=x</a:t>
                </a:r>
              </a:p>
            </p:txBody>
          </p:sp>
          <p:sp>
            <p:nvSpPr>
              <p:cNvPr id="81943" name="Text Box 47"/>
              <p:cNvSpPr txBox="1">
                <a:spLocks noChangeArrowheads="1"/>
              </p:cNvSpPr>
              <p:nvPr/>
            </p:nvSpPr>
            <p:spPr bwMode="auto">
              <a:xfrm>
                <a:off x="4648" y="1217"/>
                <a:ext cx="468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offset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=370</a:t>
                </a:r>
              </a:p>
            </p:txBody>
          </p:sp>
          <p:sp>
            <p:nvSpPr>
              <p:cNvPr id="81944" name="Text Box 48"/>
              <p:cNvSpPr txBox="1">
                <a:spLocks noChangeArrowheads="1"/>
              </p:cNvSpPr>
              <p:nvPr/>
            </p:nvSpPr>
            <p:spPr bwMode="auto">
              <a:xfrm>
                <a:off x="4017" y="1217"/>
                <a:ext cx="596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fragflag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=0</a:t>
                </a:r>
              </a:p>
            </p:txBody>
          </p:sp>
          <p:sp>
            <p:nvSpPr>
              <p:cNvPr id="81945" name="Text Box 49"/>
              <p:cNvSpPr txBox="1">
                <a:spLocks noChangeArrowheads="1"/>
              </p:cNvSpPr>
              <p:nvPr/>
            </p:nvSpPr>
            <p:spPr bwMode="auto">
              <a:xfrm>
                <a:off x="3230" y="1205"/>
                <a:ext cx="520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length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=1040</a:t>
                </a:r>
              </a:p>
            </p:txBody>
          </p:sp>
          <p:sp>
            <p:nvSpPr>
              <p:cNvPr id="81946" name="Line 50"/>
              <p:cNvSpPr>
                <a:spLocks noChangeShapeType="1"/>
              </p:cNvSpPr>
              <p:nvPr/>
            </p:nvSpPr>
            <p:spPr bwMode="auto">
              <a:xfrm>
                <a:off x="3246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7" name="Line 51"/>
              <p:cNvSpPr>
                <a:spLocks noChangeShapeType="1"/>
              </p:cNvSpPr>
              <p:nvPr/>
            </p:nvSpPr>
            <p:spPr bwMode="auto">
              <a:xfrm>
                <a:off x="3750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8" name="Line 52"/>
              <p:cNvSpPr>
                <a:spLocks noChangeShapeType="1"/>
              </p:cNvSpPr>
              <p:nvPr/>
            </p:nvSpPr>
            <p:spPr bwMode="auto">
              <a:xfrm>
                <a:off x="4020" y="1254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9" name="Line 53"/>
              <p:cNvSpPr>
                <a:spLocks noChangeShapeType="1"/>
              </p:cNvSpPr>
              <p:nvPr/>
            </p:nvSpPr>
            <p:spPr bwMode="auto">
              <a:xfrm>
                <a:off x="4638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0" name="Line 54"/>
              <p:cNvSpPr>
                <a:spLocks noChangeShapeType="1"/>
              </p:cNvSpPr>
              <p:nvPr/>
            </p:nvSpPr>
            <p:spPr bwMode="auto">
              <a:xfrm>
                <a:off x="5112" y="1242"/>
                <a:ext cx="0" cy="34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1" name="Rectangle 55"/>
              <p:cNvSpPr>
                <a:spLocks noChangeArrowheads="1"/>
              </p:cNvSpPr>
              <p:nvPr/>
            </p:nvSpPr>
            <p:spPr bwMode="auto">
              <a:xfrm>
                <a:off x="5232" y="1212"/>
                <a:ext cx="138" cy="37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1936" name="Freeform 56"/>
            <p:cNvSpPr>
              <a:spLocks/>
            </p:cNvSpPr>
            <p:nvPr/>
          </p:nvSpPr>
          <p:spPr bwMode="auto">
            <a:xfrm>
              <a:off x="2337" y="1443"/>
              <a:ext cx="210" cy="1362"/>
            </a:xfrm>
            <a:custGeom>
              <a:avLst/>
              <a:gdLst>
                <a:gd name="T0" fmla="*/ 0 w 210"/>
                <a:gd name="T1" fmla="*/ 0 h 1362"/>
                <a:gd name="T2" fmla="*/ 0 w 210"/>
                <a:gd name="T3" fmla="*/ 1362 h 1362"/>
                <a:gd name="T4" fmla="*/ 210 w 210"/>
                <a:gd name="T5" fmla="*/ 858 h 1362"/>
                <a:gd name="T6" fmla="*/ 0 60000 65536"/>
                <a:gd name="T7" fmla="*/ 0 60000 65536"/>
                <a:gd name="T8" fmla="*/ 0 60000 65536"/>
                <a:gd name="T9" fmla="*/ 0 w 210"/>
                <a:gd name="T10" fmla="*/ 0 h 1362"/>
                <a:gd name="T11" fmla="*/ 210 w 210"/>
                <a:gd name="T12" fmla="*/ 1362 h 13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0" h="1362">
                  <a:moveTo>
                    <a:pt x="0" y="0"/>
                  </a:moveTo>
                  <a:lnTo>
                    <a:pt x="0" y="1362"/>
                  </a:lnTo>
                  <a:lnTo>
                    <a:pt x="210" y="858"/>
                  </a:ln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7" name="Line 57"/>
            <p:cNvSpPr>
              <a:spLocks noChangeShapeType="1"/>
            </p:cNvSpPr>
            <p:nvPr/>
          </p:nvSpPr>
          <p:spPr bwMode="auto">
            <a:xfrm>
              <a:off x="2337" y="2787"/>
              <a:ext cx="228" cy="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8" name="Line 58"/>
            <p:cNvSpPr>
              <a:spLocks noChangeShapeType="1"/>
            </p:cNvSpPr>
            <p:nvPr/>
          </p:nvSpPr>
          <p:spPr bwMode="auto">
            <a:xfrm>
              <a:off x="2343" y="2793"/>
              <a:ext cx="210" cy="49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939" name="Text Box 59"/>
            <p:cNvSpPr txBox="1">
              <a:spLocks noChangeArrowheads="1"/>
            </p:cNvSpPr>
            <p:nvPr/>
          </p:nvSpPr>
          <p:spPr bwMode="auto">
            <a:xfrm>
              <a:off x="2321" y="1490"/>
              <a:ext cx="198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CC0000"/>
                  </a:solidFill>
                  <a:latin typeface="Arial" panose="020B0604020202020204" pitchFamily="34" charset="0"/>
                </a:rPr>
                <a:t>one large datagram becomes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CC0000"/>
                  </a:solidFill>
                  <a:latin typeface="Arial" panose="020B0604020202020204" pitchFamily="34" charset="0"/>
                </a:rPr>
                <a:t>several smaller datagrams</a:t>
              </a:r>
            </a:p>
          </p:txBody>
        </p:sp>
      </p:grpSp>
      <p:sp>
        <p:nvSpPr>
          <p:cNvPr id="81924" name="Rectangle 60"/>
          <p:cNvSpPr>
            <a:spLocks noChangeArrowheads="1"/>
          </p:cNvSpPr>
          <p:nvPr/>
        </p:nvSpPr>
        <p:spPr bwMode="auto">
          <a:xfrm>
            <a:off x="331788" y="1801813"/>
            <a:ext cx="2830512" cy="1677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buSzPct val="65000"/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example: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/>
              <a:t>4000 byte datagram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r>
              <a:rPr lang="en-US" altLang="en-US" sz="2000"/>
              <a:t>MTU = 1500 bytes</a:t>
            </a:r>
          </a:p>
          <a:p>
            <a:pPr>
              <a:buSzPct val="65000"/>
              <a:buFont typeface="Wingdings" panose="05000000000000000000" pitchFamily="2" charset="2"/>
              <a:buChar char="v"/>
            </a:pPr>
            <a:endParaRPr lang="en-US" altLang="en-US" sz="2000"/>
          </a:p>
        </p:txBody>
      </p:sp>
      <p:sp>
        <p:nvSpPr>
          <p:cNvPr id="81925" name="Text Box 61"/>
          <p:cNvSpPr txBox="1">
            <a:spLocks noChangeArrowheads="1"/>
          </p:cNvSpPr>
          <p:nvPr/>
        </p:nvSpPr>
        <p:spPr bwMode="auto">
          <a:xfrm>
            <a:off x="1042988" y="3238500"/>
            <a:ext cx="1606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1480 bytes in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data field</a:t>
            </a:r>
          </a:p>
        </p:txBody>
      </p:sp>
      <p:sp>
        <p:nvSpPr>
          <p:cNvPr id="81926" name="Text Box 63"/>
          <p:cNvSpPr txBox="1">
            <a:spLocks noChangeArrowheads="1"/>
          </p:cNvSpPr>
          <p:nvPr/>
        </p:nvSpPr>
        <p:spPr bwMode="auto">
          <a:xfrm>
            <a:off x="1504950" y="4071938"/>
            <a:ext cx="946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offset =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1480/8 </a:t>
            </a:r>
          </a:p>
        </p:txBody>
      </p:sp>
      <p:sp>
        <p:nvSpPr>
          <p:cNvPr id="36873" name="Rectangle 66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30275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 fragmentation, reassembly</a:t>
            </a:r>
          </a:p>
        </p:txBody>
      </p:sp>
      <p:pic>
        <p:nvPicPr>
          <p:cNvPr id="81928" name="Picture 6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881063"/>
            <a:ext cx="68564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9" name="Line 68"/>
          <p:cNvSpPr>
            <a:spLocks noChangeShapeType="1"/>
          </p:cNvSpPr>
          <p:nvPr/>
        </p:nvSpPr>
        <p:spPr bwMode="auto">
          <a:xfrm>
            <a:off x="1985963" y="3590925"/>
            <a:ext cx="26193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0" name="Line 69"/>
          <p:cNvSpPr>
            <a:spLocks noChangeShapeType="1"/>
          </p:cNvSpPr>
          <p:nvPr/>
        </p:nvSpPr>
        <p:spPr bwMode="auto">
          <a:xfrm flipH="1">
            <a:off x="2319338" y="4394200"/>
            <a:ext cx="4672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19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4858AC67-AAEC-4782-93E9-BED46DB74262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193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31895548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6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9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4.1 Overview of Network layer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 plane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4.2 What</a:t>
            </a:r>
            <a:r>
              <a:rPr lang="ja-JP" altLang="en-US" sz="2400"/>
              <a:t>’</a:t>
            </a:r>
            <a:r>
              <a:rPr lang="en-US" altLang="ja-JP" sz="240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4.3 IP: Internet Protocol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datagram format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fragmentation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IPv4 addressing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network address translation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IPv6</a:t>
            </a:r>
          </a:p>
        </p:txBody>
      </p:sp>
      <p:sp>
        <p:nvSpPr>
          <p:cNvPr id="82948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4.4 Generalized Forward and SDN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match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action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OpenFlow  examples of match-plus-action in action</a:t>
            </a:r>
          </a:p>
          <a:p>
            <a:endParaRPr lang="en-US" altLang="en-US" sz="2400"/>
          </a:p>
        </p:txBody>
      </p:sp>
      <p:sp>
        <p:nvSpPr>
          <p:cNvPr id="82949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  <p:sp>
        <p:nvSpPr>
          <p:cNvPr id="8295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A8872C53-CA8D-428A-AAF7-62E25ED4984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295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Freeform 140"/>
          <p:cNvSpPr>
            <a:spLocks/>
          </p:cNvSpPr>
          <p:nvPr/>
        </p:nvSpPr>
        <p:spPr bwMode="auto">
          <a:xfrm rot="-5400000">
            <a:off x="6203156" y="3196432"/>
            <a:ext cx="846137" cy="1593850"/>
          </a:xfrm>
          <a:custGeom>
            <a:avLst/>
            <a:gdLst>
              <a:gd name="T0" fmla="*/ 2147483646 w 10315"/>
              <a:gd name="T1" fmla="*/ 2147483646 h 10000"/>
              <a:gd name="T2" fmla="*/ 2147483646 w 10315"/>
              <a:gd name="T3" fmla="*/ 2147483646 h 10000"/>
              <a:gd name="T4" fmla="*/ 2147483646 w 10315"/>
              <a:gd name="T5" fmla="*/ 2147483646 h 10000"/>
              <a:gd name="T6" fmla="*/ 2147483646 w 10315"/>
              <a:gd name="T7" fmla="*/ 2147483646 h 10000"/>
              <a:gd name="T8" fmla="*/ 2147483646 w 10315"/>
              <a:gd name="T9" fmla="*/ 2147483646 h 10000"/>
              <a:gd name="T10" fmla="*/ 2147483646 w 10315"/>
              <a:gd name="T11" fmla="*/ 2147483646 h 10000"/>
              <a:gd name="T12" fmla="*/ 2147483646 w 10315"/>
              <a:gd name="T13" fmla="*/ 2147483646 h 10000"/>
              <a:gd name="T14" fmla="*/ 2147483646 w 10315"/>
              <a:gd name="T15" fmla="*/ 2147483646 h 10000"/>
              <a:gd name="T16" fmla="*/ 2147483646 w 10315"/>
              <a:gd name="T17" fmla="*/ 2147483646 h 10000"/>
              <a:gd name="T18" fmla="*/ 2147483646 w 10315"/>
              <a:gd name="T19" fmla="*/ 2147483646 h 10000"/>
              <a:gd name="T20" fmla="*/ 2147483646 w 10315"/>
              <a:gd name="T21" fmla="*/ 2147483646 h 10000"/>
              <a:gd name="T22" fmla="*/ 2147483646 w 10315"/>
              <a:gd name="T23" fmla="*/ 2147483646 h 10000"/>
              <a:gd name="T24" fmla="*/ 2147483646 w 10315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1" name="Freeform 140"/>
          <p:cNvSpPr>
            <a:spLocks/>
          </p:cNvSpPr>
          <p:nvPr/>
        </p:nvSpPr>
        <p:spPr bwMode="auto">
          <a:xfrm rot="10800000">
            <a:off x="7200900" y="1870075"/>
            <a:ext cx="846138" cy="1593850"/>
          </a:xfrm>
          <a:custGeom>
            <a:avLst/>
            <a:gdLst>
              <a:gd name="T0" fmla="*/ 2147483646 w 10315"/>
              <a:gd name="T1" fmla="*/ 2147483646 h 10000"/>
              <a:gd name="T2" fmla="*/ 2147483646 w 10315"/>
              <a:gd name="T3" fmla="*/ 2147483646 h 10000"/>
              <a:gd name="T4" fmla="*/ 2147483646 w 10315"/>
              <a:gd name="T5" fmla="*/ 2147483646 h 10000"/>
              <a:gd name="T6" fmla="*/ 2147483646 w 10315"/>
              <a:gd name="T7" fmla="*/ 2147483646 h 10000"/>
              <a:gd name="T8" fmla="*/ 2147483646 w 10315"/>
              <a:gd name="T9" fmla="*/ 2147483646 h 10000"/>
              <a:gd name="T10" fmla="*/ 2147483646 w 10315"/>
              <a:gd name="T11" fmla="*/ 2147483646 h 10000"/>
              <a:gd name="T12" fmla="*/ 2147483646 w 10315"/>
              <a:gd name="T13" fmla="*/ 2147483646 h 10000"/>
              <a:gd name="T14" fmla="*/ 2147483646 w 10315"/>
              <a:gd name="T15" fmla="*/ 2147483646 h 10000"/>
              <a:gd name="T16" fmla="*/ 2147483646 w 10315"/>
              <a:gd name="T17" fmla="*/ 2147483646 h 10000"/>
              <a:gd name="T18" fmla="*/ 2147483646 w 10315"/>
              <a:gd name="T19" fmla="*/ 2147483646 h 10000"/>
              <a:gd name="T20" fmla="*/ 2147483646 w 10315"/>
              <a:gd name="T21" fmla="*/ 2147483646 h 10000"/>
              <a:gd name="T22" fmla="*/ 2147483646 w 10315"/>
              <a:gd name="T23" fmla="*/ 2147483646 h 10000"/>
              <a:gd name="T24" fmla="*/ 2147483646 w 10315"/>
              <a:gd name="T25" fmla="*/ 2147483646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0315"/>
              <a:gd name="T40" fmla="*/ 0 h 10000"/>
              <a:gd name="T41" fmla="*/ 10315 w 10315"/>
              <a:gd name="T42" fmla="*/ 10000 h 10000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0315" h="10000">
                <a:moveTo>
                  <a:pt x="9674" y="4488"/>
                </a:moveTo>
                <a:cubicBezTo>
                  <a:pt x="8651" y="4175"/>
                  <a:pt x="4901" y="4405"/>
                  <a:pt x="3754" y="3833"/>
                </a:cubicBezTo>
                <a:cubicBezTo>
                  <a:pt x="2607" y="3261"/>
                  <a:pt x="4015" y="1645"/>
                  <a:pt x="3411" y="1026"/>
                </a:cubicBezTo>
                <a:cubicBezTo>
                  <a:pt x="2808" y="408"/>
                  <a:pt x="591" y="-284"/>
                  <a:pt x="130" y="122"/>
                </a:cubicBezTo>
                <a:cubicBezTo>
                  <a:pt x="-330" y="529"/>
                  <a:pt x="566" y="2588"/>
                  <a:pt x="648" y="3468"/>
                </a:cubicBezTo>
                <a:cubicBezTo>
                  <a:pt x="730" y="4349"/>
                  <a:pt x="648" y="4790"/>
                  <a:pt x="622" y="5408"/>
                </a:cubicBezTo>
                <a:cubicBezTo>
                  <a:pt x="595" y="6026"/>
                  <a:pt x="516" y="6617"/>
                  <a:pt x="489" y="7180"/>
                </a:cubicBezTo>
                <a:cubicBezTo>
                  <a:pt x="463" y="7741"/>
                  <a:pt x="286" y="8378"/>
                  <a:pt x="436" y="8809"/>
                </a:cubicBezTo>
                <a:cubicBezTo>
                  <a:pt x="587" y="9239"/>
                  <a:pt x="892" y="9655"/>
                  <a:pt x="1416" y="9793"/>
                </a:cubicBezTo>
                <a:cubicBezTo>
                  <a:pt x="1940" y="9932"/>
                  <a:pt x="3153" y="10248"/>
                  <a:pt x="3581" y="9642"/>
                </a:cubicBezTo>
                <a:cubicBezTo>
                  <a:pt x="4008" y="9037"/>
                  <a:pt x="3138" y="6667"/>
                  <a:pt x="3986" y="6162"/>
                </a:cubicBezTo>
                <a:cubicBezTo>
                  <a:pt x="4832" y="5655"/>
                  <a:pt x="9131" y="5984"/>
                  <a:pt x="9890" y="5711"/>
                </a:cubicBezTo>
                <a:cubicBezTo>
                  <a:pt x="10388" y="5225"/>
                  <a:pt x="10598" y="5393"/>
                  <a:pt x="9674" y="4488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2" name="Freeform 140"/>
          <p:cNvSpPr>
            <a:spLocks/>
          </p:cNvSpPr>
          <p:nvPr/>
        </p:nvSpPr>
        <p:spPr bwMode="auto">
          <a:xfrm>
            <a:off x="5165725" y="1452563"/>
            <a:ext cx="1038225" cy="1927225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3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7772400" cy="952500"/>
          </a:xfrm>
        </p:spPr>
        <p:txBody>
          <a:bodyPr/>
          <a:lstStyle/>
          <a:p>
            <a:r>
              <a:rPr lang="en-US" altLang="en-US" sz="4000"/>
              <a:t>IP addressing: introduction</a:t>
            </a:r>
            <a:endParaRPr lang="en-US" altLang="en-US"/>
          </a:p>
        </p:txBody>
      </p:sp>
      <p:sp>
        <p:nvSpPr>
          <p:cNvPr id="839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444625"/>
            <a:ext cx="3695700" cy="4648200"/>
          </a:xfrm>
        </p:spPr>
        <p:txBody>
          <a:bodyPr/>
          <a:lstStyle/>
          <a:p>
            <a:r>
              <a:rPr lang="en-US" altLang="en-US" i="1">
                <a:solidFill>
                  <a:srgbClr val="CC0000"/>
                </a:solidFill>
              </a:rPr>
              <a:t>IP address:</a:t>
            </a:r>
            <a:r>
              <a:rPr lang="en-US" altLang="en-US" sz="2400"/>
              <a:t> 32-bit identifier for host, router </a:t>
            </a:r>
            <a:r>
              <a:rPr lang="en-US" altLang="en-US" sz="2400" i="1"/>
              <a:t>interface</a:t>
            </a:r>
            <a:r>
              <a:rPr lang="en-US" altLang="en-US" sz="2400"/>
              <a:t> 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interface:</a:t>
            </a:r>
            <a:r>
              <a:rPr lang="en-US" altLang="en-US" sz="2400"/>
              <a:t> connection between host/router and physical link</a:t>
            </a:r>
          </a:p>
          <a:p>
            <a:pPr lvl="1"/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router</a:t>
            </a:r>
            <a:r>
              <a:rPr lang="ja-JP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’</a:t>
            </a:r>
            <a:r>
              <a:rPr lang="en-US" altLang="ja-JP" sz="2000">
                <a:latin typeface="Gill Sans MT" panose="020B0502020104020203" pitchFamily="34" charset="0"/>
                <a:cs typeface="Gill Sans MT" panose="020B0502020104020203" pitchFamily="34" charset="0"/>
              </a:rPr>
              <a:t>s typically have multiple interfaces</a:t>
            </a:r>
          </a:p>
          <a:p>
            <a:pPr lvl="1"/>
            <a:r>
              <a:rPr lang="en-US" altLang="en-US" sz="2000">
                <a:latin typeface="Gill Sans MT" panose="020B0502020104020203" pitchFamily="34" charset="0"/>
                <a:cs typeface="Gill Sans MT" panose="020B0502020104020203" pitchFamily="34" charset="0"/>
              </a:rPr>
              <a:t>host typically has one or two interfaces (e.g., wired Ethernet, wireless 802.11)</a:t>
            </a:r>
          </a:p>
          <a:p>
            <a:r>
              <a:rPr lang="en-US" altLang="en-US" sz="2400" i="1">
                <a:solidFill>
                  <a:srgbClr val="CC0000"/>
                </a:solidFill>
              </a:rPr>
              <a:t>IP addresses associated with each interface</a:t>
            </a:r>
          </a:p>
        </p:txBody>
      </p:sp>
      <p:sp>
        <p:nvSpPr>
          <p:cNvPr id="83975" name="Text Box 26"/>
          <p:cNvSpPr txBox="1">
            <a:spLocks noChangeArrowheads="1"/>
          </p:cNvSpPr>
          <p:nvPr/>
        </p:nvSpPr>
        <p:spPr bwMode="auto">
          <a:xfrm>
            <a:off x="4548188" y="1282700"/>
            <a:ext cx="8255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223.1.1.1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83976" name="Group 27"/>
          <p:cNvGrpSpPr>
            <a:grpSpLocks/>
          </p:cNvGrpSpPr>
          <p:nvPr/>
        </p:nvGrpSpPr>
        <p:grpSpPr bwMode="auto">
          <a:xfrm>
            <a:off x="3814763" y="2243138"/>
            <a:ext cx="920750" cy="276225"/>
            <a:chOff x="3251" y="608"/>
            <a:chExt cx="580" cy="174"/>
          </a:xfrm>
        </p:grpSpPr>
        <p:sp>
          <p:nvSpPr>
            <p:cNvPr id="84039" name="Rectangle 28"/>
            <p:cNvSpPr>
              <a:spLocks noChangeArrowheads="1"/>
            </p:cNvSpPr>
            <p:nvPr/>
          </p:nvSpPr>
          <p:spPr bwMode="auto">
            <a:xfrm>
              <a:off x="3306" y="657"/>
              <a:ext cx="525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84040" name="Text Box 29"/>
            <p:cNvSpPr txBox="1">
              <a:spLocks noChangeArrowheads="1"/>
            </p:cNvSpPr>
            <p:nvPr/>
          </p:nvSpPr>
          <p:spPr bwMode="auto">
            <a:xfrm>
              <a:off x="3251" y="608"/>
              <a:ext cx="521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223.1.1.2</a:t>
              </a:r>
              <a:endParaRPr lang="en-US" altLang="en-US" sz="1200">
                <a:latin typeface="Comic Sans MS" panose="030F0702030302020204" pitchFamily="66" charset="0"/>
              </a:endParaRPr>
            </a:p>
          </p:txBody>
        </p:sp>
      </p:grpSp>
      <p:sp>
        <p:nvSpPr>
          <p:cNvPr id="83977" name="Text Box 30"/>
          <p:cNvSpPr txBox="1">
            <a:spLocks noChangeArrowheads="1"/>
          </p:cNvSpPr>
          <p:nvPr/>
        </p:nvSpPr>
        <p:spPr bwMode="auto">
          <a:xfrm>
            <a:off x="4652963" y="3238500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223.1.1.3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3978" name="Text Box 31"/>
          <p:cNvSpPr txBox="1">
            <a:spLocks noChangeArrowheads="1"/>
          </p:cNvSpPr>
          <p:nvPr/>
        </p:nvSpPr>
        <p:spPr bwMode="auto">
          <a:xfrm>
            <a:off x="5753100" y="2368550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223.1.1.4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3979" name="Line 32"/>
          <p:cNvSpPr>
            <a:spLocks noChangeShapeType="1"/>
          </p:cNvSpPr>
          <p:nvPr/>
        </p:nvSpPr>
        <p:spPr bwMode="auto">
          <a:xfrm>
            <a:off x="6854825" y="2668588"/>
            <a:ext cx="5810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0" name="Text Box 33"/>
          <p:cNvSpPr txBox="1">
            <a:spLocks noChangeArrowheads="1"/>
          </p:cNvSpPr>
          <p:nvPr/>
        </p:nvSpPr>
        <p:spPr bwMode="auto">
          <a:xfrm>
            <a:off x="6729413" y="2378075"/>
            <a:ext cx="8270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223.1.2.9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3981" name="Line 36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2" name="Line 38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3" name="Text Box 41"/>
          <p:cNvSpPr txBox="1">
            <a:spLocks noChangeArrowheads="1"/>
          </p:cNvSpPr>
          <p:nvPr/>
        </p:nvSpPr>
        <p:spPr bwMode="auto">
          <a:xfrm>
            <a:off x="7458075" y="3349625"/>
            <a:ext cx="82708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223.1.2.2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3984" name="Text Box 44"/>
          <p:cNvSpPr txBox="1">
            <a:spLocks noChangeArrowheads="1"/>
          </p:cNvSpPr>
          <p:nvPr/>
        </p:nvSpPr>
        <p:spPr bwMode="auto">
          <a:xfrm>
            <a:off x="7250113" y="1743075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223.1.2.1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3985" name="Line 45"/>
          <p:cNvSpPr>
            <a:spLocks noChangeShapeType="1"/>
          </p:cNvSpPr>
          <p:nvPr/>
        </p:nvSpPr>
        <p:spPr bwMode="auto">
          <a:xfrm>
            <a:off x="6616700" y="3006725"/>
            <a:ext cx="0" cy="7572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6" name="Line 47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7" name="Line 48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88" name="Text Box 53"/>
          <p:cNvSpPr txBox="1">
            <a:spLocks noChangeArrowheads="1"/>
          </p:cNvSpPr>
          <p:nvPr/>
        </p:nvSpPr>
        <p:spPr bwMode="auto">
          <a:xfrm>
            <a:off x="7212013" y="4344988"/>
            <a:ext cx="82708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223.1.3.2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sp>
        <p:nvSpPr>
          <p:cNvPr id="83989" name="Text Box 56"/>
          <p:cNvSpPr txBox="1">
            <a:spLocks noChangeArrowheads="1"/>
          </p:cNvSpPr>
          <p:nvPr/>
        </p:nvSpPr>
        <p:spPr bwMode="auto">
          <a:xfrm>
            <a:off x="5969000" y="4349750"/>
            <a:ext cx="827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223.1.3.1</a:t>
            </a:r>
            <a:endParaRPr lang="en-US" altLang="en-US" sz="1200">
              <a:latin typeface="Comic Sans MS" panose="030F0702030302020204" pitchFamily="66" charset="0"/>
            </a:endParaRPr>
          </a:p>
        </p:txBody>
      </p:sp>
      <p:grpSp>
        <p:nvGrpSpPr>
          <p:cNvPr id="83990" name="Group 57"/>
          <p:cNvGrpSpPr>
            <a:grpSpLocks/>
          </p:cNvGrpSpPr>
          <p:nvPr/>
        </p:nvGrpSpPr>
        <p:grpSpPr bwMode="auto">
          <a:xfrm>
            <a:off x="6113463" y="3101975"/>
            <a:ext cx="935037" cy="276225"/>
            <a:chOff x="4532" y="1229"/>
            <a:chExt cx="589" cy="174"/>
          </a:xfrm>
        </p:grpSpPr>
        <p:sp>
          <p:nvSpPr>
            <p:cNvPr id="84037" name="Rectangle 58"/>
            <p:cNvSpPr>
              <a:spLocks noChangeArrowheads="1"/>
            </p:cNvSpPr>
            <p:nvPr/>
          </p:nvSpPr>
          <p:spPr bwMode="auto">
            <a:xfrm>
              <a:off x="4587" y="1284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sp>
          <p:nvSpPr>
            <p:cNvPr id="84038" name="Text Box 59"/>
            <p:cNvSpPr txBox="1">
              <a:spLocks noChangeArrowheads="1"/>
            </p:cNvSpPr>
            <p:nvPr/>
          </p:nvSpPr>
          <p:spPr bwMode="auto">
            <a:xfrm>
              <a:off x="4532" y="1229"/>
              <a:ext cx="57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223.1.3.27</a:t>
              </a:r>
              <a:endParaRPr lang="en-US" altLang="en-US" sz="1200">
                <a:latin typeface="Comic Sans MS" panose="030F0702030302020204" pitchFamily="66" charset="0"/>
              </a:endParaRPr>
            </a:p>
          </p:txBody>
        </p:sp>
      </p:grpSp>
      <p:sp>
        <p:nvSpPr>
          <p:cNvPr id="83991" name="Text Box 60"/>
          <p:cNvSpPr txBox="1">
            <a:spLocks noChangeArrowheads="1"/>
          </p:cNvSpPr>
          <p:nvPr/>
        </p:nvSpPr>
        <p:spPr bwMode="auto">
          <a:xfrm>
            <a:off x="3984625" y="5341938"/>
            <a:ext cx="50434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223.1.1.1 = 11011111 00000001 00000001 00000001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3992" name="Freeform 61"/>
          <p:cNvSpPr>
            <a:spLocks/>
          </p:cNvSpPr>
          <p:nvPr/>
        </p:nvSpPr>
        <p:spPr bwMode="auto">
          <a:xfrm>
            <a:off x="5162551" y="5597525"/>
            <a:ext cx="796818" cy="64453"/>
          </a:xfrm>
          <a:custGeom>
            <a:avLst/>
            <a:gdLst>
              <a:gd name="T0" fmla="*/ 0 w 562"/>
              <a:gd name="T1" fmla="*/ 0 h 58"/>
              <a:gd name="T2" fmla="*/ 0 w 562"/>
              <a:gd name="T3" fmla="*/ 2147483646 h 58"/>
              <a:gd name="T4" fmla="*/ 2147483646 w 562"/>
              <a:gd name="T5" fmla="*/ 2147483646 h 58"/>
              <a:gd name="T6" fmla="*/ 2147483646 w 562"/>
              <a:gd name="T7" fmla="*/ 2147483646 h 58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8"/>
              <a:gd name="T14" fmla="*/ 562 w 562"/>
              <a:gd name="T15" fmla="*/ 58 h 5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8">
                <a:moveTo>
                  <a:pt x="0" y="0"/>
                </a:moveTo>
                <a:lnTo>
                  <a:pt x="0" y="58"/>
                </a:lnTo>
                <a:lnTo>
                  <a:pt x="562" y="58"/>
                </a:lnTo>
                <a:lnTo>
                  <a:pt x="562" y="1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3" name="Freeform 62"/>
          <p:cNvSpPr>
            <a:spLocks/>
          </p:cNvSpPr>
          <p:nvPr/>
        </p:nvSpPr>
        <p:spPr bwMode="auto">
          <a:xfrm>
            <a:off x="6059262" y="5616575"/>
            <a:ext cx="886127" cy="55563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4" name="Freeform 63"/>
          <p:cNvSpPr>
            <a:spLocks/>
          </p:cNvSpPr>
          <p:nvPr/>
        </p:nvSpPr>
        <p:spPr bwMode="auto">
          <a:xfrm>
            <a:off x="7024462" y="5619750"/>
            <a:ext cx="864052" cy="55563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5" name="Freeform 64"/>
          <p:cNvSpPr>
            <a:spLocks/>
          </p:cNvSpPr>
          <p:nvPr/>
        </p:nvSpPr>
        <p:spPr bwMode="auto">
          <a:xfrm>
            <a:off x="7989662" y="5622925"/>
            <a:ext cx="864052" cy="55563"/>
          </a:xfrm>
          <a:custGeom>
            <a:avLst/>
            <a:gdLst>
              <a:gd name="T0" fmla="*/ 0 w 562"/>
              <a:gd name="T1" fmla="*/ 0 h 50"/>
              <a:gd name="T2" fmla="*/ 0 w 562"/>
              <a:gd name="T3" fmla="*/ 2147483646 h 50"/>
              <a:gd name="T4" fmla="*/ 2147483646 w 562"/>
              <a:gd name="T5" fmla="*/ 2147483646 h 50"/>
              <a:gd name="T6" fmla="*/ 2147483646 w 562"/>
              <a:gd name="T7" fmla="*/ 2147483646 h 50"/>
              <a:gd name="T8" fmla="*/ 0 60000 65536"/>
              <a:gd name="T9" fmla="*/ 0 60000 65536"/>
              <a:gd name="T10" fmla="*/ 0 60000 65536"/>
              <a:gd name="T11" fmla="*/ 0 60000 65536"/>
              <a:gd name="T12" fmla="*/ 0 w 562"/>
              <a:gd name="T13" fmla="*/ 0 h 50"/>
              <a:gd name="T14" fmla="*/ 562 w 562"/>
              <a:gd name="T15" fmla="*/ 50 h 5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62" h="50">
                <a:moveTo>
                  <a:pt x="0" y="0"/>
                </a:moveTo>
                <a:lnTo>
                  <a:pt x="0" y="50"/>
                </a:lnTo>
                <a:lnTo>
                  <a:pt x="562" y="50"/>
                </a:lnTo>
                <a:lnTo>
                  <a:pt x="562" y="8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96" name="Text Box 65"/>
          <p:cNvSpPr txBox="1">
            <a:spLocks noChangeArrowheads="1"/>
          </p:cNvSpPr>
          <p:nvPr/>
        </p:nvSpPr>
        <p:spPr bwMode="auto">
          <a:xfrm>
            <a:off x="5360988" y="5818188"/>
            <a:ext cx="522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3997" name="Text Box 66"/>
          <p:cNvSpPr txBox="1">
            <a:spLocks noChangeArrowheads="1"/>
          </p:cNvSpPr>
          <p:nvPr/>
        </p:nvSpPr>
        <p:spPr bwMode="auto">
          <a:xfrm>
            <a:off x="6403975" y="582771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3998" name="Text Box 67"/>
          <p:cNvSpPr txBox="1">
            <a:spLocks noChangeArrowheads="1"/>
          </p:cNvSpPr>
          <p:nvPr/>
        </p:nvSpPr>
        <p:spPr bwMode="auto">
          <a:xfrm>
            <a:off x="8361363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3999" name="Text Box 68"/>
          <p:cNvSpPr txBox="1">
            <a:spLocks noChangeArrowheads="1"/>
          </p:cNvSpPr>
          <p:nvPr/>
        </p:nvSpPr>
        <p:spPr bwMode="auto">
          <a:xfrm>
            <a:off x="7342188" y="5827713"/>
            <a:ext cx="2968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grpSp>
        <p:nvGrpSpPr>
          <p:cNvPr id="84000" name="Group 73"/>
          <p:cNvGrpSpPr>
            <a:grpSpLocks/>
          </p:cNvGrpSpPr>
          <p:nvPr/>
        </p:nvGrpSpPr>
        <p:grpSpPr bwMode="auto">
          <a:xfrm>
            <a:off x="4373563" y="1528763"/>
            <a:ext cx="641350" cy="558800"/>
            <a:chOff x="-44" y="1473"/>
            <a:chExt cx="981" cy="1105"/>
          </a:xfrm>
        </p:grpSpPr>
        <p:pic>
          <p:nvPicPr>
            <p:cNvPr id="84035" name="Picture 7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36" name="Freeform 7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01" name="Group 80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84033" name="Picture 8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34" name="Freeform 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02" name="Group 83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84031" name="Picture 8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32" name="Freeform 8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03" name="Group 87"/>
          <p:cNvGrpSpPr>
            <a:grpSpLocks/>
          </p:cNvGrpSpPr>
          <p:nvPr/>
        </p:nvGrpSpPr>
        <p:grpSpPr bwMode="auto">
          <a:xfrm flipH="1">
            <a:off x="8056563" y="1685925"/>
            <a:ext cx="641350" cy="558800"/>
            <a:chOff x="-44" y="1473"/>
            <a:chExt cx="981" cy="1105"/>
          </a:xfrm>
        </p:grpSpPr>
        <p:pic>
          <p:nvPicPr>
            <p:cNvPr id="84029" name="Picture 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30" name="Freeform 8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04" name="Group 90"/>
          <p:cNvGrpSpPr>
            <a:grpSpLocks/>
          </p:cNvGrpSpPr>
          <p:nvPr/>
        </p:nvGrpSpPr>
        <p:grpSpPr bwMode="auto">
          <a:xfrm flipH="1">
            <a:off x="8070850" y="2965450"/>
            <a:ext cx="641350" cy="558800"/>
            <a:chOff x="-44" y="1473"/>
            <a:chExt cx="981" cy="1105"/>
          </a:xfrm>
        </p:grpSpPr>
        <p:pic>
          <p:nvPicPr>
            <p:cNvPr id="84027" name="Picture 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28" name="Freeform 9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05" name="Group 93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84025" name="Picture 9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26" name="Freeform 9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06" name="Group 96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84023" name="Picture 9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4024" name="Freeform 9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4007" name="Group 99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8401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401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401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4018" name="Group 10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4021" name="Freeform 10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4022" name="Freeform 10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4019" name="Line 10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020" name="Line 107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84008" name="Picture 108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9112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4009" name="Line 5"/>
          <p:cNvSpPr>
            <a:spLocks noChangeShapeType="1"/>
          </p:cNvSpPr>
          <p:nvPr/>
        </p:nvSpPr>
        <p:spPr bwMode="auto">
          <a:xfrm>
            <a:off x="4979988" y="1816100"/>
            <a:ext cx="390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0" name="Line 7"/>
          <p:cNvSpPr>
            <a:spLocks noChangeShapeType="1"/>
          </p:cNvSpPr>
          <p:nvPr/>
        </p:nvSpPr>
        <p:spPr bwMode="auto">
          <a:xfrm flipV="1">
            <a:off x="5014913" y="2555875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1" name="Line 8"/>
          <p:cNvSpPr>
            <a:spLocks noChangeShapeType="1"/>
          </p:cNvSpPr>
          <p:nvPr/>
        </p:nvSpPr>
        <p:spPr bwMode="auto">
          <a:xfrm>
            <a:off x="5026025" y="3087688"/>
            <a:ext cx="42227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2" name="Line 11"/>
          <p:cNvSpPr>
            <a:spLocks noChangeShapeType="1"/>
          </p:cNvSpPr>
          <p:nvPr/>
        </p:nvSpPr>
        <p:spPr bwMode="auto">
          <a:xfrm>
            <a:off x="5780088" y="2663825"/>
            <a:ext cx="561975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0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65E92566-528F-48FF-BA24-A16281FB212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401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40965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515938" y="1535113"/>
            <a:ext cx="3810000" cy="4648200"/>
          </a:xfrm>
        </p:spPr>
        <p:txBody>
          <a:bodyPr/>
          <a:lstStyle/>
          <a:p>
            <a:pPr marL="234950" indent="-234950"/>
            <a:r>
              <a:rPr lang="en-US" altLang="en-US" dirty="0">
                <a:solidFill>
                  <a:srgbClr val="000099"/>
                </a:solidFill>
              </a:rPr>
              <a:t>IP address:</a:t>
            </a:r>
            <a:r>
              <a:rPr lang="en-US" altLang="en-US" dirty="0"/>
              <a:t> </a:t>
            </a:r>
          </a:p>
          <a:p>
            <a:pPr marL="512763" lvl="1" indent="-163513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subnet part - high order bits shared by interfaces in the same subnet</a:t>
            </a:r>
          </a:p>
          <a:p>
            <a:pPr marL="512763" lvl="1" indent="-163513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host part - low order bits </a:t>
            </a:r>
          </a:p>
          <a:p>
            <a:pPr>
              <a:buFont typeface="Wingdings" charset="2"/>
              <a:buChar char="§"/>
              <a:defRPr/>
            </a:pPr>
            <a:endParaRPr lang="en-US" i="1" dirty="0">
              <a:solidFill>
                <a:srgbClr val="CC0000"/>
              </a:solidFill>
              <a:ea typeface="ＭＳ Ｐゴシック" charset="0"/>
              <a:cs typeface="+mn-cs"/>
            </a:endParaRPr>
          </a:p>
        </p:txBody>
      </p:sp>
      <p:sp>
        <p:nvSpPr>
          <p:cNvPr id="87044" name="Text Box 61"/>
          <p:cNvSpPr txBox="1">
            <a:spLocks noChangeArrowheads="1"/>
          </p:cNvSpPr>
          <p:nvPr/>
        </p:nvSpPr>
        <p:spPr bwMode="auto">
          <a:xfrm>
            <a:off x="5557838" y="5781675"/>
            <a:ext cx="25050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subnet mask: /24</a:t>
            </a:r>
          </a:p>
        </p:txBody>
      </p:sp>
      <p:sp>
        <p:nvSpPr>
          <p:cNvPr id="40967" name="Rectangle 18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Subnets</a:t>
            </a:r>
          </a:p>
        </p:txBody>
      </p:sp>
      <p:pic>
        <p:nvPicPr>
          <p:cNvPr id="87046" name="Picture 18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47" name="Group 190"/>
          <p:cNvGrpSpPr>
            <a:grpSpLocks/>
          </p:cNvGrpSpPr>
          <p:nvPr/>
        </p:nvGrpSpPr>
        <p:grpSpPr bwMode="auto">
          <a:xfrm>
            <a:off x="4368800" y="908050"/>
            <a:ext cx="4452938" cy="4652963"/>
            <a:chOff x="2752" y="572"/>
            <a:chExt cx="2805" cy="2931"/>
          </a:xfrm>
        </p:grpSpPr>
        <p:sp>
          <p:nvSpPr>
            <p:cNvPr id="87053" name="Text Box 191"/>
            <p:cNvSpPr txBox="1">
              <a:spLocks noChangeArrowheads="1"/>
            </p:cNvSpPr>
            <p:nvPr/>
          </p:nvSpPr>
          <p:spPr bwMode="auto">
            <a:xfrm>
              <a:off x="2825" y="572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Arial" panose="020B0604020202020204" pitchFamily="34" charset="0"/>
                </a:rPr>
                <a:t>223.1.1.0/24</a:t>
              </a:r>
            </a:p>
          </p:txBody>
        </p:sp>
        <p:sp>
          <p:nvSpPr>
            <p:cNvPr id="87054" name="Text Box 192"/>
            <p:cNvSpPr txBox="1">
              <a:spLocks noChangeArrowheads="1"/>
            </p:cNvSpPr>
            <p:nvPr/>
          </p:nvSpPr>
          <p:spPr bwMode="auto">
            <a:xfrm>
              <a:off x="4419" y="725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Arial" panose="020B0604020202020204" pitchFamily="34" charset="0"/>
                </a:rPr>
                <a:t>223.1.2.0/24</a:t>
              </a:r>
            </a:p>
          </p:txBody>
        </p:sp>
        <p:sp>
          <p:nvSpPr>
            <p:cNvPr id="87055" name="Text Box 193"/>
            <p:cNvSpPr txBox="1">
              <a:spLocks noChangeArrowheads="1"/>
            </p:cNvSpPr>
            <p:nvPr/>
          </p:nvSpPr>
          <p:spPr bwMode="auto">
            <a:xfrm>
              <a:off x="3743" y="3253"/>
              <a:ext cx="100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  <a:latin typeface="Arial" panose="020B0604020202020204" pitchFamily="34" charset="0"/>
                </a:rPr>
                <a:t>223.1.3.0/24</a:t>
              </a:r>
            </a:p>
          </p:txBody>
        </p:sp>
        <p:sp>
          <p:nvSpPr>
            <p:cNvPr id="87056" name="Rectangle 194"/>
            <p:cNvSpPr>
              <a:spLocks noChangeArrowheads="1"/>
            </p:cNvSpPr>
            <p:nvPr/>
          </p:nvSpPr>
          <p:spPr bwMode="auto">
            <a:xfrm>
              <a:off x="3128" y="211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57" name="Freeform 195"/>
            <p:cNvSpPr>
              <a:spLocks/>
            </p:cNvSpPr>
            <p:nvPr/>
          </p:nvSpPr>
          <p:spPr bwMode="auto">
            <a:xfrm>
              <a:off x="2758" y="815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8" name="Freeform 196"/>
            <p:cNvSpPr>
              <a:spLocks/>
            </p:cNvSpPr>
            <p:nvPr/>
          </p:nvSpPr>
          <p:spPr bwMode="auto">
            <a:xfrm>
              <a:off x="4350" y="101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9" name="Freeform 197"/>
            <p:cNvSpPr>
              <a:spLocks/>
            </p:cNvSpPr>
            <p:nvPr/>
          </p:nvSpPr>
          <p:spPr bwMode="auto">
            <a:xfrm>
              <a:off x="3514" y="1913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6"/>
                <a:gd name="T40" fmla="*/ 0 h 1247"/>
                <a:gd name="T41" fmla="*/ 1286 w 1286"/>
                <a:gd name="T42" fmla="*/ 1247 h 12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0" name="Line 198"/>
            <p:cNvSpPr>
              <a:spLocks noChangeShapeType="1"/>
            </p:cNvSpPr>
            <p:nvPr/>
          </p:nvSpPr>
          <p:spPr bwMode="auto">
            <a:xfrm>
              <a:off x="3160" y="1144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1" name="Line 200"/>
            <p:cNvSpPr>
              <a:spLocks noChangeShapeType="1"/>
            </p:cNvSpPr>
            <p:nvPr/>
          </p:nvSpPr>
          <p:spPr bwMode="auto">
            <a:xfrm flipV="1">
              <a:off x="3160" y="1550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Line 201"/>
            <p:cNvSpPr>
              <a:spLocks noChangeShapeType="1"/>
            </p:cNvSpPr>
            <p:nvPr/>
          </p:nvSpPr>
          <p:spPr bwMode="auto">
            <a:xfrm>
              <a:off x="3166" y="1945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3" name="Text Box 203"/>
            <p:cNvSpPr txBox="1">
              <a:spLocks noChangeArrowheads="1"/>
            </p:cNvSpPr>
            <p:nvPr/>
          </p:nvSpPr>
          <p:spPr bwMode="auto">
            <a:xfrm>
              <a:off x="3134" y="93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223.1.1.1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64" name="Text Box 204"/>
            <p:cNvSpPr txBox="1">
              <a:spLocks noChangeArrowheads="1"/>
            </p:cNvSpPr>
            <p:nvPr/>
          </p:nvSpPr>
          <p:spPr bwMode="auto">
            <a:xfrm>
              <a:off x="3062" y="1963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223.1.1.3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65" name="Text Box 205"/>
            <p:cNvSpPr txBox="1">
              <a:spLocks noChangeArrowheads="1"/>
            </p:cNvSpPr>
            <p:nvPr/>
          </p:nvSpPr>
          <p:spPr bwMode="auto">
            <a:xfrm>
              <a:off x="3532" y="148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223.1.1.4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66" name="Text Box 207"/>
            <p:cNvSpPr txBox="1">
              <a:spLocks noChangeArrowheads="1"/>
            </p:cNvSpPr>
            <p:nvPr/>
          </p:nvSpPr>
          <p:spPr bwMode="auto">
            <a:xfrm>
              <a:off x="4238" y="148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223.1.2.9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67" name="Line 209"/>
            <p:cNvSpPr>
              <a:spLocks noChangeShapeType="1"/>
            </p:cNvSpPr>
            <p:nvPr/>
          </p:nvSpPr>
          <p:spPr bwMode="auto">
            <a:xfrm>
              <a:off x="4963" y="1246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8" name="Line 210"/>
            <p:cNvSpPr>
              <a:spLocks noChangeShapeType="1"/>
            </p:cNvSpPr>
            <p:nvPr/>
          </p:nvSpPr>
          <p:spPr bwMode="auto">
            <a:xfrm>
              <a:off x="4963" y="2047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9" name="Line 213"/>
            <p:cNvSpPr>
              <a:spLocks noChangeShapeType="1"/>
            </p:cNvSpPr>
            <p:nvPr/>
          </p:nvSpPr>
          <p:spPr bwMode="auto">
            <a:xfrm flipH="1" flipV="1">
              <a:off x="3782" y="2696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0" name="Line 214"/>
            <p:cNvSpPr>
              <a:spLocks noChangeShapeType="1"/>
            </p:cNvSpPr>
            <p:nvPr/>
          </p:nvSpPr>
          <p:spPr bwMode="auto">
            <a:xfrm flipH="1" flipV="1">
              <a:off x="4523" y="2699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1" name="Text Box 215"/>
            <p:cNvSpPr txBox="1">
              <a:spLocks noChangeArrowheads="1"/>
            </p:cNvSpPr>
            <p:nvPr/>
          </p:nvSpPr>
          <p:spPr bwMode="auto">
            <a:xfrm>
              <a:off x="4505" y="262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72" name="Text Box 216"/>
            <p:cNvSpPr txBox="1">
              <a:spLocks noChangeArrowheads="1"/>
            </p:cNvSpPr>
            <p:nvPr/>
          </p:nvSpPr>
          <p:spPr bwMode="auto">
            <a:xfrm>
              <a:off x="3138" y="268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223.1.3.1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grpSp>
          <p:nvGrpSpPr>
            <p:cNvPr id="87073" name="Group 217"/>
            <p:cNvGrpSpPr>
              <a:grpSpLocks/>
            </p:cNvGrpSpPr>
            <p:nvPr/>
          </p:nvGrpSpPr>
          <p:grpSpPr bwMode="auto"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id="87112" name="Picture 2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13" name="Freeform 21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4" name="Group 220"/>
            <p:cNvGrpSpPr>
              <a:grpSpLocks/>
            </p:cNvGrpSpPr>
            <p:nvPr/>
          </p:nvGrpSpPr>
          <p:grpSpPr bwMode="auto"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id="87110" name="Picture 2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11" name="Freeform 22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5" name="Group 223"/>
            <p:cNvGrpSpPr>
              <a:grpSpLocks/>
            </p:cNvGrpSpPr>
            <p:nvPr/>
          </p:nvGrpSpPr>
          <p:grpSpPr bwMode="auto"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id="87108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9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6" name="Group 226"/>
            <p:cNvGrpSpPr>
              <a:grpSpLocks/>
            </p:cNvGrpSpPr>
            <p:nvPr/>
          </p:nvGrpSpPr>
          <p:grpSpPr bwMode="auto"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id="87106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7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7" name="Group 229"/>
            <p:cNvGrpSpPr>
              <a:grpSpLocks/>
            </p:cNvGrpSpPr>
            <p:nvPr/>
          </p:nvGrpSpPr>
          <p:grpSpPr bwMode="auto"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id="87104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5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8" name="Group 232"/>
            <p:cNvGrpSpPr>
              <a:grpSpLocks/>
            </p:cNvGrpSpPr>
            <p:nvPr/>
          </p:nvGrpSpPr>
          <p:grpSpPr bwMode="auto"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id="87102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3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9" name="Group 235"/>
            <p:cNvGrpSpPr>
              <a:grpSpLocks/>
            </p:cNvGrpSpPr>
            <p:nvPr/>
          </p:nvGrpSpPr>
          <p:grpSpPr bwMode="auto"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id="87100" name="Picture 2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1" name="Freeform 2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80" name="Group 238"/>
            <p:cNvGrpSpPr>
              <a:grpSpLocks/>
            </p:cNvGrpSpPr>
            <p:nvPr/>
          </p:nvGrpSpPr>
          <p:grpSpPr bwMode="auto"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8709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9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9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7095" name="Group 2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87098" name="Freeform 2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99" name="Freeform 2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7096" name="Line 2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7" name="Line 2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7081" name="Group 247"/>
            <p:cNvGrpSpPr>
              <a:grpSpLocks/>
            </p:cNvGrpSpPr>
            <p:nvPr/>
          </p:nvGrpSpPr>
          <p:grpSpPr bwMode="auto">
            <a:xfrm>
              <a:off x="4315" y="2223"/>
              <a:ext cx="634" cy="361"/>
              <a:chOff x="4758" y="3508"/>
              <a:chExt cx="634" cy="361"/>
            </a:xfrm>
          </p:grpSpPr>
          <p:sp>
            <p:nvSpPr>
              <p:cNvPr id="87090" name="Text Box 248"/>
              <p:cNvSpPr txBox="1">
                <a:spLocks noChangeArrowheads="1"/>
              </p:cNvSpPr>
              <p:nvPr/>
            </p:nvSpPr>
            <p:spPr bwMode="auto">
              <a:xfrm>
                <a:off x="4844" y="3508"/>
                <a:ext cx="548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subnet</a:t>
                </a:r>
              </a:p>
            </p:txBody>
          </p:sp>
          <p:sp>
            <p:nvSpPr>
              <p:cNvPr id="87091" name="Line 249"/>
              <p:cNvSpPr>
                <a:spLocks noChangeShapeType="1"/>
              </p:cNvSpPr>
              <p:nvPr/>
            </p:nvSpPr>
            <p:spPr bwMode="auto">
              <a:xfrm flipH="1">
                <a:off x="4758" y="3677"/>
                <a:ext cx="108" cy="192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7082" name="Rectangle 250"/>
            <p:cNvSpPr>
              <a:spLocks noChangeArrowheads="1"/>
            </p:cNvSpPr>
            <p:nvPr/>
          </p:nvSpPr>
          <p:spPr bwMode="auto"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83" name="Text Box 251"/>
            <p:cNvSpPr txBox="1">
              <a:spLocks noChangeArrowheads="1"/>
            </p:cNvSpPr>
            <p:nvPr/>
          </p:nvSpPr>
          <p:spPr bwMode="auto">
            <a:xfrm>
              <a:off x="3134" y="134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223.1.1.2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84" name="Rectangle 252"/>
            <p:cNvSpPr>
              <a:spLocks noChangeArrowheads="1"/>
            </p:cNvSpPr>
            <p:nvPr/>
          </p:nvSpPr>
          <p:spPr bwMode="auto"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85" name="Rectangle 253"/>
            <p:cNvSpPr>
              <a:spLocks noChangeArrowheads="1"/>
            </p:cNvSpPr>
            <p:nvPr/>
          </p:nvSpPr>
          <p:spPr bwMode="auto"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86" name="Rectangle 254"/>
            <p:cNvSpPr>
              <a:spLocks noChangeArrowheads="1"/>
            </p:cNvSpPr>
            <p:nvPr/>
          </p:nvSpPr>
          <p:spPr bwMode="auto"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87" name="Text Box 255"/>
            <p:cNvSpPr txBox="1">
              <a:spLocks noChangeArrowheads="1"/>
            </p:cNvSpPr>
            <p:nvPr/>
          </p:nvSpPr>
          <p:spPr bwMode="auto">
            <a:xfrm>
              <a:off x="3782" y="1951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223.1.3.27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88" name="Text Box 256"/>
            <p:cNvSpPr txBox="1">
              <a:spLocks noChangeArrowheads="1"/>
            </p:cNvSpPr>
            <p:nvPr/>
          </p:nvSpPr>
          <p:spPr bwMode="auto">
            <a:xfrm>
              <a:off x="4529" y="181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223.1.2.2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89" name="Text Box 257"/>
            <p:cNvSpPr txBox="1">
              <a:spLocks noChangeArrowheads="1"/>
            </p:cNvSpPr>
            <p:nvPr/>
          </p:nvSpPr>
          <p:spPr bwMode="auto">
            <a:xfrm>
              <a:off x="4779" y="13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223.1.2.1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87048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70DB69C7-114E-40D6-9AFC-083957C7707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705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84057" y="3859211"/>
            <a:ext cx="4587474" cy="1454361"/>
            <a:chOff x="70644" y="3865871"/>
            <a:chExt cx="5942141" cy="1428408"/>
          </a:xfrm>
        </p:grpSpPr>
        <p:sp>
          <p:nvSpPr>
            <p:cNvPr id="74" name="Text Box 5"/>
            <p:cNvSpPr txBox="1">
              <a:spLocks noChangeArrowheads="1"/>
            </p:cNvSpPr>
            <p:nvPr/>
          </p:nvSpPr>
          <p:spPr bwMode="auto">
            <a:xfrm>
              <a:off x="70644" y="4447511"/>
              <a:ext cx="5942141" cy="36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99"/>
                  </a:solidFill>
                  <a:latin typeface="Arial" panose="020B0604020202020204" pitchFamily="34" charset="0"/>
                </a:rPr>
                <a:t>11011111  00000001  00000001</a:t>
              </a:r>
              <a:r>
                <a:rPr lang="en-US" altLang="en-US" sz="1800" dirty="0">
                  <a:latin typeface="Arial" panose="020B0604020202020204" pitchFamily="34" charset="0"/>
                </a:rPr>
                <a:t>  00000001</a:t>
              </a:r>
              <a:endParaRPr lang="en-US" altLang="en-US" sz="1800" dirty="0">
                <a:latin typeface="Times New Roman" panose="02020603050405020304" pitchFamily="18" charset="0"/>
              </a:endParaRPr>
            </a:p>
          </p:txBody>
        </p:sp>
        <p:sp>
          <p:nvSpPr>
            <p:cNvPr id="75" name="Text Box 6"/>
            <p:cNvSpPr txBox="1">
              <a:spLocks noChangeArrowheads="1"/>
            </p:cNvSpPr>
            <p:nvPr/>
          </p:nvSpPr>
          <p:spPr bwMode="auto">
            <a:xfrm>
              <a:off x="1649471" y="3902998"/>
              <a:ext cx="1036521" cy="57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subnet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0099"/>
                  </a:solidFill>
                  <a:latin typeface="Arial" panose="020B0604020202020204" pitchFamily="34" charset="0"/>
                </a:rPr>
                <a:t>part</a:t>
              </a:r>
            </a:p>
          </p:txBody>
        </p:sp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4772638" y="3865871"/>
              <a:ext cx="741679" cy="5743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host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</a:rPr>
                <a:t>part</a:t>
              </a:r>
            </a:p>
          </p:txBody>
        </p:sp>
        <p:sp>
          <p:nvSpPr>
            <p:cNvPr id="77" name="Line 8"/>
            <p:cNvSpPr>
              <a:spLocks noChangeShapeType="1"/>
            </p:cNvSpPr>
            <p:nvPr/>
          </p:nvSpPr>
          <p:spPr bwMode="auto">
            <a:xfrm>
              <a:off x="2739232" y="4212561"/>
              <a:ext cx="1620837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8" name="Line 11"/>
            <p:cNvSpPr>
              <a:spLocks noChangeShapeType="1"/>
            </p:cNvSpPr>
            <p:nvPr/>
          </p:nvSpPr>
          <p:spPr bwMode="auto">
            <a:xfrm>
              <a:off x="5491897" y="4209113"/>
              <a:ext cx="39682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400"/>
            </a:p>
          </p:txBody>
        </p:sp>
        <p:sp>
          <p:nvSpPr>
            <p:cNvPr id="79" name="Text Box 12"/>
            <p:cNvSpPr txBox="1">
              <a:spLocks noChangeArrowheads="1"/>
            </p:cNvSpPr>
            <p:nvPr/>
          </p:nvSpPr>
          <p:spPr bwMode="auto">
            <a:xfrm>
              <a:off x="2087857" y="4931538"/>
              <a:ext cx="1485016" cy="36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223.1.1.1</a:t>
              </a:r>
              <a:endParaRPr lang="en-US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80" name="Line 14"/>
            <p:cNvSpPr>
              <a:spLocks noChangeShapeType="1"/>
            </p:cNvSpPr>
            <p:nvPr/>
          </p:nvSpPr>
          <p:spPr bwMode="auto">
            <a:xfrm flipH="1">
              <a:off x="140494" y="4203036"/>
              <a:ext cx="143827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  <p:sp>
          <p:nvSpPr>
            <p:cNvPr id="81" name="Line 15"/>
            <p:cNvSpPr>
              <a:spLocks noChangeShapeType="1"/>
            </p:cNvSpPr>
            <p:nvPr/>
          </p:nvSpPr>
          <p:spPr bwMode="auto">
            <a:xfrm flipH="1">
              <a:off x="4399757" y="4212561"/>
              <a:ext cx="391983" cy="15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 sz="1400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Subnets</a:t>
            </a: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pPr marL="234950" indent="-234950"/>
            <a:r>
              <a:rPr lang="en-US" altLang="en-US" i="1" dirty="0">
                <a:solidFill>
                  <a:srgbClr val="000099"/>
                </a:solidFill>
              </a:rPr>
              <a:t>What</a:t>
            </a:r>
            <a:r>
              <a:rPr lang="ja-JP" altLang="en-US" i="1" dirty="0">
                <a:solidFill>
                  <a:srgbClr val="000099"/>
                </a:solidFill>
              </a:rPr>
              <a:t>’</a:t>
            </a:r>
            <a:r>
              <a:rPr lang="en-US" altLang="ja-JP" i="1" dirty="0">
                <a:solidFill>
                  <a:srgbClr val="000099"/>
                </a:solidFill>
              </a:rPr>
              <a:t>s a subnet ?</a:t>
            </a:r>
          </a:p>
          <a:p>
            <a:pPr marL="512763" lvl="1" indent="-163513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device interfaces that can physically reach each other </a:t>
            </a:r>
            <a:r>
              <a:rPr lang="en-US" altLang="en-US" i="1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without intervening router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recipe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detach each interface from its host or router</a:t>
            </a:r>
          </a:p>
          <a:p>
            <a:pPr>
              <a:buFont typeface="Wingdings" charset="2"/>
              <a:buChar char="§"/>
              <a:defRPr/>
            </a:pPr>
            <a:r>
              <a:rPr lang="en-US" dirty="0">
                <a:ea typeface="ＭＳ Ｐゴシック" charset="0"/>
              </a:rPr>
              <a:t>each isolated network is called a </a:t>
            </a:r>
            <a:r>
              <a:rPr lang="en-US" i="1" dirty="0">
                <a:solidFill>
                  <a:srgbClr val="CC0000"/>
                </a:solidFill>
                <a:ea typeface="ＭＳ Ｐゴシック" charset="0"/>
              </a:rPr>
              <a:t>subnet</a:t>
            </a:r>
          </a:p>
          <a:p>
            <a:pPr marL="3175" indent="0">
              <a:buNone/>
            </a:pPr>
            <a:endParaRPr lang="en-US" altLang="en-US" i="1" dirty="0">
              <a:solidFill>
                <a:srgbClr val="CC0000"/>
              </a:solidFill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86020" name="Text Box 56"/>
          <p:cNvSpPr txBox="1">
            <a:spLocks noChangeArrowheads="1"/>
          </p:cNvSpPr>
          <p:nvPr/>
        </p:nvSpPr>
        <p:spPr bwMode="auto">
          <a:xfrm>
            <a:off x="4737100" y="5199063"/>
            <a:ext cx="37242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network consisting of 3 subnets</a:t>
            </a:r>
          </a:p>
        </p:txBody>
      </p:sp>
      <p:pic>
        <p:nvPicPr>
          <p:cNvPr id="86021" name="Picture 59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2" name="Rectangle 139"/>
          <p:cNvSpPr>
            <a:spLocks noChangeArrowheads="1"/>
          </p:cNvSpPr>
          <p:nvPr/>
        </p:nvSpPr>
        <p:spPr bwMode="auto">
          <a:xfrm>
            <a:off x="4965700" y="3354388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6023" name="Freeform 140"/>
          <p:cNvSpPr>
            <a:spLocks/>
          </p:cNvSpPr>
          <p:nvPr/>
        </p:nvSpPr>
        <p:spPr bwMode="auto">
          <a:xfrm>
            <a:off x="4378325" y="1293813"/>
            <a:ext cx="1941513" cy="2049462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4" name="Freeform 141"/>
          <p:cNvSpPr>
            <a:spLocks/>
          </p:cNvSpPr>
          <p:nvPr/>
        </p:nvSpPr>
        <p:spPr bwMode="auto">
          <a:xfrm>
            <a:off x="6905625" y="1603375"/>
            <a:ext cx="1906588" cy="1958975"/>
          </a:xfrm>
          <a:custGeom>
            <a:avLst/>
            <a:gdLst>
              <a:gd name="T0" fmla="*/ 2147483646 w 1201"/>
              <a:gd name="T1" fmla="*/ 2147483646 h 1234"/>
              <a:gd name="T2" fmla="*/ 2147483646 w 1201"/>
              <a:gd name="T3" fmla="*/ 2147483646 h 1234"/>
              <a:gd name="T4" fmla="*/ 2147483646 w 1201"/>
              <a:gd name="T5" fmla="*/ 2147483646 h 1234"/>
              <a:gd name="T6" fmla="*/ 2147483646 w 1201"/>
              <a:gd name="T7" fmla="*/ 2147483646 h 1234"/>
              <a:gd name="T8" fmla="*/ 2147483646 w 1201"/>
              <a:gd name="T9" fmla="*/ 2147483646 h 1234"/>
              <a:gd name="T10" fmla="*/ 2147483646 w 1201"/>
              <a:gd name="T11" fmla="*/ 2147483646 h 1234"/>
              <a:gd name="T12" fmla="*/ 2147483646 w 1201"/>
              <a:gd name="T13" fmla="*/ 2147483646 h 1234"/>
              <a:gd name="T14" fmla="*/ 2147483646 w 1201"/>
              <a:gd name="T15" fmla="*/ 2147483646 h 1234"/>
              <a:gd name="T16" fmla="*/ 2147483646 w 1201"/>
              <a:gd name="T17" fmla="*/ 2147483646 h 1234"/>
              <a:gd name="T18" fmla="*/ 2147483646 w 1201"/>
              <a:gd name="T19" fmla="*/ 2147483646 h 1234"/>
              <a:gd name="T20" fmla="*/ 2147483646 w 1201"/>
              <a:gd name="T21" fmla="*/ 2147483646 h 1234"/>
              <a:gd name="T22" fmla="*/ 2147483646 w 1201"/>
              <a:gd name="T23" fmla="*/ 2147483646 h 1234"/>
              <a:gd name="T24" fmla="*/ 2147483646 w 1201"/>
              <a:gd name="T25" fmla="*/ 2147483646 h 1234"/>
              <a:gd name="T26" fmla="*/ 2147483646 w 1201"/>
              <a:gd name="T27" fmla="*/ 2147483646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5" name="Freeform 142"/>
          <p:cNvSpPr>
            <a:spLocks/>
          </p:cNvSpPr>
          <p:nvPr/>
        </p:nvSpPr>
        <p:spPr bwMode="auto">
          <a:xfrm>
            <a:off x="5578475" y="3036888"/>
            <a:ext cx="2041525" cy="1979612"/>
          </a:xfrm>
          <a:custGeom>
            <a:avLst/>
            <a:gdLst>
              <a:gd name="T0" fmla="*/ 2147483646 w 1286"/>
              <a:gd name="T1" fmla="*/ 2147483646 h 1247"/>
              <a:gd name="T2" fmla="*/ 2147483646 w 1286"/>
              <a:gd name="T3" fmla="*/ 2147483646 h 1247"/>
              <a:gd name="T4" fmla="*/ 2147483646 w 1286"/>
              <a:gd name="T5" fmla="*/ 2147483646 h 1247"/>
              <a:gd name="T6" fmla="*/ 2147483646 w 1286"/>
              <a:gd name="T7" fmla="*/ 2147483646 h 1247"/>
              <a:gd name="T8" fmla="*/ 2147483646 w 1286"/>
              <a:gd name="T9" fmla="*/ 2147483646 h 1247"/>
              <a:gd name="T10" fmla="*/ 2147483646 w 1286"/>
              <a:gd name="T11" fmla="*/ 2147483646 h 1247"/>
              <a:gd name="T12" fmla="*/ 2147483646 w 1286"/>
              <a:gd name="T13" fmla="*/ 2147483646 h 1247"/>
              <a:gd name="T14" fmla="*/ 2147483646 w 1286"/>
              <a:gd name="T15" fmla="*/ 2147483646 h 1247"/>
              <a:gd name="T16" fmla="*/ 2147483646 w 1286"/>
              <a:gd name="T17" fmla="*/ 2147483646 h 1247"/>
              <a:gd name="T18" fmla="*/ 2147483646 w 1286"/>
              <a:gd name="T19" fmla="*/ 2147483646 h 1247"/>
              <a:gd name="T20" fmla="*/ 2147483646 w 1286"/>
              <a:gd name="T21" fmla="*/ 2147483646 h 1247"/>
              <a:gd name="T22" fmla="*/ 2147483646 w 1286"/>
              <a:gd name="T23" fmla="*/ 2147483646 h 1247"/>
              <a:gd name="T24" fmla="*/ 2147483646 w 1286"/>
              <a:gd name="T25" fmla="*/ 2147483646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6" name="Line 143"/>
          <p:cNvSpPr>
            <a:spLocks noChangeShapeType="1"/>
          </p:cNvSpPr>
          <p:nvPr/>
        </p:nvSpPr>
        <p:spPr bwMode="auto">
          <a:xfrm>
            <a:off x="5016500" y="1816100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7" name="Line 145"/>
          <p:cNvSpPr>
            <a:spLocks noChangeShapeType="1"/>
          </p:cNvSpPr>
          <p:nvPr/>
        </p:nvSpPr>
        <p:spPr bwMode="auto">
          <a:xfrm flipV="1">
            <a:off x="5016500" y="2460625"/>
            <a:ext cx="277813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8" name="Line 146"/>
          <p:cNvSpPr>
            <a:spLocks noChangeShapeType="1"/>
          </p:cNvSpPr>
          <p:nvPr/>
        </p:nvSpPr>
        <p:spPr bwMode="auto">
          <a:xfrm>
            <a:off x="5026025" y="3087688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29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0" name="Text Box 148"/>
          <p:cNvSpPr txBox="1">
            <a:spLocks noChangeArrowheads="1"/>
          </p:cNvSpPr>
          <p:nvPr/>
        </p:nvSpPr>
        <p:spPr bwMode="auto">
          <a:xfrm>
            <a:off x="4975225" y="1490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31" name="Text Box 149"/>
          <p:cNvSpPr txBox="1">
            <a:spLocks noChangeArrowheads="1"/>
          </p:cNvSpPr>
          <p:nvPr/>
        </p:nvSpPr>
        <p:spPr bwMode="auto">
          <a:xfrm>
            <a:off x="4860925" y="3116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223.1.1.3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32" name="Text Box 150"/>
          <p:cNvSpPr txBox="1">
            <a:spLocks noChangeArrowheads="1"/>
          </p:cNvSpPr>
          <p:nvPr/>
        </p:nvSpPr>
        <p:spPr bwMode="auto">
          <a:xfrm>
            <a:off x="5607050" y="235585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223.1.1.4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33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4" name="Text Box 152"/>
          <p:cNvSpPr txBox="1">
            <a:spLocks noChangeArrowheads="1"/>
          </p:cNvSpPr>
          <p:nvPr/>
        </p:nvSpPr>
        <p:spPr bwMode="auto">
          <a:xfrm>
            <a:off x="6727825" y="23574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223.1.2.9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35" name="Line 154"/>
          <p:cNvSpPr>
            <a:spLocks noChangeShapeType="1"/>
          </p:cNvSpPr>
          <p:nvPr/>
        </p:nvSpPr>
        <p:spPr bwMode="auto">
          <a:xfrm>
            <a:off x="7878763" y="1978025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6" name="Line 155"/>
          <p:cNvSpPr>
            <a:spLocks noChangeShapeType="1"/>
          </p:cNvSpPr>
          <p:nvPr/>
        </p:nvSpPr>
        <p:spPr bwMode="auto">
          <a:xfrm>
            <a:off x="7878763" y="3249613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7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8" name="Line 158"/>
          <p:cNvSpPr>
            <a:spLocks noChangeShapeType="1"/>
          </p:cNvSpPr>
          <p:nvPr/>
        </p:nvSpPr>
        <p:spPr bwMode="auto">
          <a:xfrm flipH="1" flipV="1">
            <a:off x="6003925" y="4279900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39" name="Line 159"/>
          <p:cNvSpPr>
            <a:spLocks noChangeShapeType="1"/>
          </p:cNvSpPr>
          <p:nvPr/>
        </p:nvSpPr>
        <p:spPr bwMode="auto">
          <a:xfrm flipH="1" flipV="1">
            <a:off x="7180263" y="428466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040" name="Text Box 160"/>
          <p:cNvSpPr txBox="1">
            <a:spLocks noChangeArrowheads="1"/>
          </p:cNvSpPr>
          <p:nvPr/>
        </p:nvSpPr>
        <p:spPr bwMode="auto">
          <a:xfrm>
            <a:off x="7151688" y="41624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223.1.3.2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41" name="Text Box 161"/>
          <p:cNvSpPr txBox="1">
            <a:spLocks noChangeArrowheads="1"/>
          </p:cNvSpPr>
          <p:nvPr/>
        </p:nvSpPr>
        <p:spPr bwMode="auto">
          <a:xfrm>
            <a:off x="4981575" y="42576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223.1.3.1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grpSp>
        <p:nvGrpSpPr>
          <p:cNvPr id="86042" name="Group 162"/>
          <p:cNvGrpSpPr>
            <a:grpSpLocks/>
          </p:cNvGrpSpPr>
          <p:nvPr/>
        </p:nvGrpSpPr>
        <p:grpSpPr bwMode="auto">
          <a:xfrm>
            <a:off x="4373563" y="1517650"/>
            <a:ext cx="641350" cy="558800"/>
            <a:chOff x="-44" y="1473"/>
            <a:chExt cx="981" cy="1105"/>
          </a:xfrm>
        </p:grpSpPr>
        <p:pic>
          <p:nvPicPr>
            <p:cNvPr id="86083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84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43" name="Group 165"/>
          <p:cNvGrpSpPr>
            <a:grpSpLocks/>
          </p:cNvGrpSpPr>
          <p:nvPr/>
        </p:nvGrpSpPr>
        <p:grpSpPr bwMode="auto">
          <a:xfrm>
            <a:off x="4368800" y="2127250"/>
            <a:ext cx="641350" cy="558800"/>
            <a:chOff x="-44" y="1473"/>
            <a:chExt cx="981" cy="1105"/>
          </a:xfrm>
        </p:grpSpPr>
        <p:pic>
          <p:nvPicPr>
            <p:cNvPr id="86081" name="Picture 166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82" name="Freeform 16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44" name="Group 168"/>
          <p:cNvGrpSpPr>
            <a:grpSpLocks/>
          </p:cNvGrpSpPr>
          <p:nvPr/>
        </p:nvGrpSpPr>
        <p:grpSpPr bwMode="auto">
          <a:xfrm>
            <a:off x="4397375" y="2736850"/>
            <a:ext cx="641350" cy="558800"/>
            <a:chOff x="-44" y="1473"/>
            <a:chExt cx="981" cy="1105"/>
          </a:xfrm>
        </p:grpSpPr>
        <p:pic>
          <p:nvPicPr>
            <p:cNvPr id="86079" name="Picture 169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80" name="Freeform 17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45" name="Group 171"/>
          <p:cNvGrpSpPr>
            <a:grpSpLocks/>
          </p:cNvGrpSpPr>
          <p:nvPr/>
        </p:nvGrpSpPr>
        <p:grpSpPr bwMode="auto">
          <a:xfrm flipH="1">
            <a:off x="8105775" y="1685925"/>
            <a:ext cx="641350" cy="558800"/>
            <a:chOff x="-44" y="1473"/>
            <a:chExt cx="981" cy="1105"/>
          </a:xfrm>
        </p:grpSpPr>
        <p:pic>
          <p:nvPicPr>
            <p:cNvPr id="86077" name="Picture 172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78" name="Freeform 17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46" name="Group 174"/>
          <p:cNvGrpSpPr>
            <a:grpSpLocks/>
          </p:cNvGrpSpPr>
          <p:nvPr/>
        </p:nvGrpSpPr>
        <p:grpSpPr bwMode="auto">
          <a:xfrm flipH="1">
            <a:off x="8180388" y="2965450"/>
            <a:ext cx="641350" cy="558800"/>
            <a:chOff x="-44" y="1473"/>
            <a:chExt cx="981" cy="1105"/>
          </a:xfrm>
        </p:grpSpPr>
        <p:pic>
          <p:nvPicPr>
            <p:cNvPr id="86075" name="Picture 17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76" name="Freeform 17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47" name="Group 177"/>
          <p:cNvGrpSpPr>
            <a:grpSpLocks/>
          </p:cNvGrpSpPr>
          <p:nvPr/>
        </p:nvGrpSpPr>
        <p:grpSpPr bwMode="auto">
          <a:xfrm flipH="1">
            <a:off x="6972300" y="4489450"/>
            <a:ext cx="641350" cy="558800"/>
            <a:chOff x="-44" y="1473"/>
            <a:chExt cx="981" cy="1105"/>
          </a:xfrm>
        </p:grpSpPr>
        <p:pic>
          <p:nvPicPr>
            <p:cNvPr id="86073" name="Picture 17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74" name="Freeform 17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48" name="Group 180"/>
          <p:cNvGrpSpPr>
            <a:grpSpLocks/>
          </p:cNvGrpSpPr>
          <p:nvPr/>
        </p:nvGrpSpPr>
        <p:grpSpPr bwMode="auto">
          <a:xfrm flipH="1">
            <a:off x="5808663" y="4530725"/>
            <a:ext cx="641350" cy="558800"/>
            <a:chOff x="-44" y="1473"/>
            <a:chExt cx="981" cy="1105"/>
          </a:xfrm>
        </p:grpSpPr>
        <p:pic>
          <p:nvPicPr>
            <p:cNvPr id="86071" name="Picture 18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6072" name="Freeform 18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6049" name="Group 183"/>
          <p:cNvGrpSpPr>
            <a:grpSpLocks/>
          </p:cNvGrpSpPr>
          <p:nvPr/>
        </p:nvGrpSpPr>
        <p:grpSpPr bwMode="auto">
          <a:xfrm>
            <a:off x="6237288" y="2624138"/>
            <a:ext cx="698500" cy="355600"/>
            <a:chOff x="4396" y="1245"/>
            <a:chExt cx="672" cy="248"/>
          </a:xfrm>
        </p:grpSpPr>
        <p:sp>
          <p:nvSpPr>
            <p:cNvPr id="8606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606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606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6066" name="Group 18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6069" name="Freeform 18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6070" name="Freeform 18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6067" name="Line 190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6068" name="Line 19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6050" name="Group 192"/>
          <p:cNvGrpSpPr>
            <a:grpSpLocks/>
          </p:cNvGrpSpPr>
          <p:nvPr/>
        </p:nvGrpSpPr>
        <p:grpSpPr bwMode="auto">
          <a:xfrm>
            <a:off x="6850063" y="3529013"/>
            <a:ext cx="1006475" cy="573087"/>
            <a:chOff x="4758" y="3508"/>
            <a:chExt cx="634" cy="361"/>
          </a:xfrm>
        </p:grpSpPr>
        <p:sp>
          <p:nvSpPr>
            <p:cNvPr id="86061" name="Text Box 193"/>
            <p:cNvSpPr txBox="1">
              <a:spLocks noChangeArrowheads="1"/>
            </p:cNvSpPr>
            <p:nvPr/>
          </p:nvSpPr>
          <p:spPr bwMode="auto">
            <a:xfrm>
              <a:off x="4844" y="3508"/>
              <a:ext cx="548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CC0000"/>
                  </a:solidFill>
                  <a:latin typeface="Arial" panose="020B0604020202020204" pitchFamily="34" charset="0"/>
                </a:rPr>
                <a:t>subnet</a:t>
              </a:r>
            </a:p>
          </p:txBody>
        </p:sp>
        <p:sp>
          <p:nvSpPr>
            <p:cNvPr id="86062" name="Line 194"/>
            <p:cNvSpPr>
              <a:spLocks noChangeShapeType="1"/>
            </p:cNvSpPr>
            <p:nvPr/>
          </p:nvSpPr>
          <p:spPr bwMode="auto">
            <a:xfrm flipH="1">
              <a:off x="4758" y="3677"/>
              <a:ext cx="108" cy="19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51" name="Rectangle 195"/>
          <p:cNvSpPr>
            <a:spLocks noChangeArrowheads="1"/>
          </p:cNvSpPr>
          <p:nvPr/>
        </p:nvSpPr>
        <p:spPr bwMode="auto">
          <a:xfrm>
            <a:off x="5130800" y="216376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6052" name="Text Box 196"/>
          <p:cNvSpPr txBox="1">
            <a:spLocks noChangeArrowheads="1"/>
          </p:cNvSpPr>
          <p:nvPr/>
        </p:nvSpPr>
        <p:spPr bwMode="auto">
          <a:xfrm>
            <a:off x="4975225" y="21336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53" name="Rectangle 197"/>
          <p:cNvSpPr>
            <a:spLocks noChangeArrowheads="1"/>
          </p:cNvSpPr>
          <p:nvPr/>
        </p:nvSpPr>
        <p:spPr bwMode="auto">
          <a:xfrm>
            <a:off x="7835900" y="21494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6054" name="Rectangle 198"/>
          <p:cNvSpPr>
            <a:spLocks noChangeArrowheads="1"/>
          </p:cNvSpPr>
          <p:nvPr/>
        </p:nvSpPr>
        <p:spPr bwMode="auto">
          <a:xfrm>
            <a:off x="7832725" y="2949575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6055" name="Rectangle 199"/>
          <p:cNvSpPr>
            <a:spLocks noChangeArrowheads="1"/>
          </p:cNvSpPr>
          <p:nvPr/>
        </p:nvSpPr>
        <p:spPr bwMode="auto">
          <a:xfrm>
            <a:off x="6480175" y="3135313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6056" name="Text Box 200"/>
          <p:cNvSpPr txBox="1">
            <a:spLocks noChangeArrowheads="1"/>
          </p:cNvSpPr>
          <p:nvPr/>
        </p:nvSpPr>
        <p:spPr bwMode="auto">
          <a:xfrm>
            <a:off x="6003925" y="3097213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223.1.3.27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57" name="Text Box 201"/>
          <p:cNvSpPr txBox="1">
            <a:spLocks noChangeArrowheads="1"/>
          </p:cNvSpPr>
          <p:nvPr/>
        </p:nvSpPr>
        <p:spPr bwMode="auto">
          <a:xfrm>
            <a:off x="7189788" y="2887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223.1.2.2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58" name="Text Box 202"/>
          <p:cNvSpPr txBox="1">
            <a:spLocks noChangeArrowheads="1"/>
          </p:cNvSpPr>
          <p:nvPr/>
        </p:nvSpPr>
        <p:spPr bwMode="auto">
          <a:xfrm>
            <a:off x="7586663" y="21288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223.1.2.1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60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170E5535-E7F6-4529-821E-A181B753A84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606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Freeform 2"/>
          <p:cNvSpPr>
            <a:spLocks/>
          </p:cNvSpPr>
          <p:nvPr/>
        </p:nvSpPr>
        <p:spPr bwMode="auto">
          <a:xfrm>
            <a:off x="6115050" y="2819400"/>
            <a:ext cx="1268413" cy="1463675"/>
          </a:xfrm>
          <a:custGeom>
            <a:avLst/>
            <a:gdLst>
              <a:gd name="T0" fmla="*/ 2147483646 w 799"/>
              <a:gd name="T1" fmla="*/ 2147483646 h 922"/>
              <a:gd name="T2" fmla="*/ 2147483646 w 799"/>
              <a:gd name="T3" fmla="*/ 2147483646 h 922"/>
              <a:gd name="T4" fmla="*/ 2147483646 w 799"/>
              <a:gd name="T5" fmla="*/ 2147483646 h 922"/>
              <a:gd name="T6" fmla="*/ 2147483646 w 799"/>
              <a:gd name="T7" fmla="*/ 2147483646 h 922"/>
              <a:gd name="T8" fmla="*/ 2147483646 w 799"/>
              <a:gd name="T9" fmla="*/ 2147483646 h 922"/>
              <a:gd name="T10" fmla="*/ 2147483646 w 799"/>
              <a:gd name="T11" fmla="*/ 0 h 922"/>
              <a:gd name="T12" fmla="*/ 2147483646 w 799"/>
              <a:gd name="T13" fmla="*/ 2147483646 h 92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99"/>
              <a:gd name="T22" fmla="*/ 0 h 922"/>
              <a:gd name="T23" fmla="*/ 799 w 799"/>
              <a:gd name="T24" fmla="*/ 922 h 92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99" h="922">
                <a:moveTo>
                  <a:pt x="6" y="66"/>
                </a:moveTo>
                <a:cubicBezTo>
                  <a:pt x="13" y="117"/>
                  <a:pt x="234" y="314"/>
                  <a:pt x="341" y="446"/>
                </a:cubicBezTo>
                <a:cubicBezTo>
                  <a:pt x="448" y="578"/>
                  <a:pt x="577" y="794"/>
                  <a:pt x="648" y="858"/>
                </a:cubicBezTo>
                <a:cubicBezTo>
                  <a:pt x="719" y="922"/>
                  <a:pt x="799" y="912"/>
                  <a:pt x="768" y="828"/>
                </a:cubicBezTo>
                <a:cubicBezTo>
                  <a:pt x="737" y="744"/>
                  <a:pt x="581" y="492"/>
                  <a:pt x="463" y="354"/>
                </a:cubicBezTo>
                <a:cubicBezTo>
                  <a:pt x="345" y="216"/>
                  <a:pt x="136" y="48"/>
                  <a:pt x="60" y="0"/>
                </a:cubicBezTo>
                <a:cubicBezTo>
                  <a:pt x="25" y="47"/>
                  <a:pt x="0" y="15"/>
                  <a:pt x="6" y="6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5" name="Freeform 3"/>
          <p:cNvSpPr>
            <a:spLocks/>
          </p:cNvSpPr>
          <p:nvPr/>
        </p:nvSpPr>
        <p:spPr bwMode="auto">
          <a:xfrm>
            <a:off x="4819650" y="4330700"/>
            <a:ext cx="2257425" cy="327025"/>
          </a:xfrm>
          <a:custGeom>
            <a:avLst/>
            <a:gdLst>
              <a:gd name="T0" fmla="*/ 2147483646 w 1422"/>
              <a:gd name="T1" fmla="*/ 2147483646 h 206"/>
              <a:gd name="T2" fmla="*/ 2147483646 w 1422"/>
              <a:gd name="T3" fmla="*/ 2147483646 h 206"/>
              <a:gd name="T4" fmla="*/ 2147483646 w 1422"/>
              <a:gd name="T5" fmla="*/ 2147483646 h 206"/>
              <a:gd name="T6" fmla="*/ 2147483646 w 1422"/>
              <a:gd name="T7" fmla="*/ 2147483646 h 206"/>
              <a:gd name="T8" fmla="*/ 2147483646 w 1422"/>
              <a:gd name="T9" fmla="*/ 2147483646 h 206"/>
              <a:gd name="T10" fmla="*/ 2147483646 w 1422"/>
              <a:gd name="T11" fmla="*/ 2147483646 h 206"/>
              <a:gd name="T12" fmla="*/ 2147483646 w 1422"/>
              <a:gd name="T13" fmla="*/ 2147483646 h 20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22"/>
              <a:gd name="T22" fmla="*/ 0 h 206"/>
              <a:gd name="T23" fmla="*/ 1422 w 1422"/>
              <a:gd name="T24" fmla="*/ 206 h 20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22" h="206">
                <a:moveTo>
                  <a:pt x="42" y="176"/>
                </a:moveTo>
                <a:cubicBezTo>
                  <a:pt x="84" y="206"/>
                  <a:pt x="437" y="167"/>
                  <a:pt x="641" y="166"/>
                </a:cubicBezTo>
                <a:cubicBezTo>
                  <a:pt x="845" y="165"/>
                  <a:pt x="1153" y="192"/>
                  <a:pt x="1266" y="170"/>
                </a:cubicBezTo>
                <a:cubicBezTo>
                  <a:pt x="1379" y="148"/>
                  <a:pt x="1422" y="58"/>
                  <a:pt x="1320" y="32"/>
                </a:cubicBezTo>
                <a:cubicBezTo>
                  <a:pt x="1218" y="6"/>
                  <a:pt x="869" y="15"/>
                  <a:pt x="657" y="14"/>
                </a:cubicBezTo>
                <a:cubicBezTo>
                  <a:pt x="445" y="13"/>
                  <a:pt x="147" y="0"/>
                  <a:pt x="45" y="27"/>
                </a:cubicBezTo>
                <a:cubicBezTo>
                  <a:pt x="56" y="84"/>
                  <a:pt x="0" y="146"/>
                  <a:pt x="42" y="17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996" name="Freeform 4"/>
          <p:cNvSpPr>
            <a:spLocks/>
          </p:cNvSpPr>
          <p:nvPr/>
        </p:nvSpPr>
        <p:spPr bwMode="auto">
          <a:xfrm>
            <a:off x="4562475" y="2743200"/>
            <a:ext cx="1158875" cy="1547813"/>
          </a:xfrm>
          <a:custGeom>
            <a:avLst/>
            <a:gdLst>
              <a:gd name="T0" fmla="*/ 2147483646 w 730"/>
              <a:gd name="T1" fmla="*/ 2147483646 h 975"/>
              <a:gd name="T2" fmla="*/ 2147483646 w 730"/>
              <a:gd name="T3" fmla="*/ 2147483646 h 975"/>
              <a:gd name="T4" fmla="*/ 2147483646 w 730"/>
              <a:gd name="T5" fmla="*/ 2147483646 h 975"/>
              <a:gd name="T6" fmla="*/ 2147483646 w 730"/>
              <a:gd name="T7" fmla="*/ 2147483646 h 975"/>
              <a:gd name="T8" fmla="*/ 2147483646 w 730"/>
              <a:gd name="T9" fmla="*/ 2147483646 h 975"/>
              <a:gd name="T10" fmla="*/ 0 w 730"/>
              <a:gd name="T11" fmla="*/ 2147483646 h 975"/>
              <a:gd name="T12" fmla="*/ 2147483646 w 730"/>
              <a:gd name="T13" fmla="*/ 2147483646 h 97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730"/>
              <a:gd name="T22" fmla="*/ 0 h 975"/>
              <a:gd name="T23" fmla="*/ 730 w 730"/>
              <a:gd name="T24" fmla="*/ 975 h 97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730" h="975">
                <a:moveTo>
                  <a:pt x="157" y="952"/>
                </a:moveTo>
                <a:cubicBezTo>
                  <a:pt x="272" y="930"/>
                  <a:pt x="357" y="644"/>
                  <a:pt x="462" y="498"/>
                </a:cubicBezTo>
                <a:cubicBezTo>
                  <a:pt x="554" y="363"/>
                  <a:pt x="686" y="220"/>
                  <a:pt x="708" y="144"/>
                </a:cubicBezTo>
                <a:cubicBezTo>
                  <a:pt x="730" y="68"/>
                  <a:pt x="654" y="0"/>
                  <a:pt x="594" y="42"/>
                </a:cubicBezTo>
                <a:cubicBezTo>
                  <a:pt x="534" y="84"/>
                  <a:pt x="447" y="253"/>
                  <a:pt x="348" y="396"/>
                </a:cubicBezTo>
                <a:cubicBezTo>
                  <a:pt x="249" y="539"/>
                  <a:pt x="32" y="807"/>
                  <a:pt x="0" y="900"/>
                </a:cubicBezTo>
                <a:cubicBezTo>
                  <a:pt x="53" y="924"/>
                  <a:pt x="43" y="975"/>
                  <a:pt x="157" y="952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69" name="Freeform 5"/>
          <p:cNvSpPr>
            <a:spLocks/>
          </p:cNvSpPr>
          <p:nvPr/>
        </p:nvSpPr>
        <p:spPr bwMode="auto">
          <a:xfrm rot="5265760">
            <a:off x="5276851" y="506412"/>
            <a:ext cx="1612900" cy="2162175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2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582613" y="1336675"/>
            <a:ext cx="3695700" cy="464820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>
                <a:solidFill>
                  <a:srgbClr val="000099"/>
                </a:solidFill>
                <a:ea typeface="ＭＳ Ｐゴシック" charset="0"/>
                <a:cs typeface="+mn-cs"/>
              </a:rPr>
              <a:t>how many?</a:t>
            </a:r>
          </a:p>
        </p:txBody>
      </p:sp>
      <p:sp>
        <p:nvSpPr>
          <p:cNvPr id="88071" name="Line 10"/>
          <p:cNvSpPr>
            <a:spLocks noChangeShapeType="1"/>
          </p:cNvSpPr>
          <p:nvPr/>
        </p:nvSpPr>
        <p:spPr bwMode="auto">
          <a:xfrm flipH="1" flipV="1">
            <a:off x="6727825" y="1401763"/>
            <a:ext cx="3175" cy="165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2" name="Line 11"/>
          <p:cNvSpPr>
            <a:spLocks noChangeShapeType="1"/>
          </p:cNvSpPr>
          <p:nvPr/>
        </p:nvSpPr>
        <p:spPr bwMode="auto">
          <a:xfrm flipH="1">
            <a:off x="5227638" y="1347788"/>
            <a:ext cx="3175" cy="225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3" name="Line 14"/>
          <p:cNvSpPr>
            <a:spLocks noChangeShapeType="1"/>
          </p:cNvSpPr>
          <p:nvPr/>
        </p:nvSpPr>
        <p:spPr bwMode="auto">
          <a:xfrm flipH="1">
            <a:off x="5856288" y="1790700"/>
            <a:ext cx="3175" cy="5921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4" name="Text Box 15"/>
          <p:cNvSpPr txBox="1">
            <a:spLocks noChangeArrowheads="1"/>
          </p:cNvSpPr>
          <p:nvPr/>
        </p:nvSpPr>
        <p:spPr bwMode="auto">
          <a:xfrm>
            <a:off x="4237038" y="1346200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75" name="Text Box 17"/>
          <p:cNvSpPr txBox="1">
            <a:spLocks noChangeArrowheads="1"/>
          </p:cNvSpPr>
          <p:nvPr/>
        </p:nvSpPr>
        <p:spPr bwMode="auto">
          <a:xfrm>
            <a:off x="5372100" y="1954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223.1.1.3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76" name="Text Box 18"/>
          <p:cNvSpPr txBox="1">
            <a:spLocks noChangeArrowheads="1"/>
          </p:cNvSpPr>
          <p:nvPr/>
        </p:nvSpPr>
        <p:spPr bwMode="auto">
          <a:xfrm>
            <a:off x="6684963" y="13509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223.1.1.4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77" name="Freeform 19"/>
          <p:cNvSpPr>
            <a:spLocks/>
          </p:cNvSpPr>
          <p:nvPr/>
        </p:nvSpPr>
        <p:spPr bwMode="auto">
          <a:xfrm>
            <a:off x="3622675" y="4437063"/>
            <a:ext cx="1539875" cy="1658937"/>
          </a:xfrm>
          <a:custGeom>
            <a:avLst/>
            <a:gdLst>
              <a:gd name="T0" fmla="*/ 2147483646 w 970"/>
              <a:gd name="T1" fmla="*/ 2147483646 h 939"/>
              <a:gd name="T2" fmla="*/ 2147483646 w 970"/>
              <a:gd name="T3" fmla="*/ 2147483646 h 939"/>
              <a:gd name="T4" fmla="*/ 2147483646 w 970"/>
              <a:gd name="T5" fmla="*/ 2147483646 h 939"/>
              <a:gd name="T6" fmla="*/ 2147483646 w 970"/>
              <a:gd name="T7" fmla="*/ 2147483646 h 939"/>
              <a:gd name="T8" fmla="*/ 2147483646 w 970"/>
              <a:gd name="T9" fmla="*/ 2147483646 h 939"/>
              <a:gd name="T10" fmla="*/ 2147483646 w 970"/>
              <a:gd name="T11" fmla="*/ 2147483646 h 939"/>
              <a:gd name="T12" fmla="*/ 2147483646 w 970"/>
              <a:gd name="T13" fmla="*/ 2147483646 h 939"/>
              <a:gd name="T14" fmla="*/ 2147483646 w 970"/>
              <a:gd name="T15" fmla="*/ 2147483646 h 939"/>
              <a:gd name="T16" fmla="*/ 2147483646 w 970"/>
              <a:gd name="T17" fmla="*/ 2147483646 h 939"/>
              <a:gd name="T18" fmla="*/ 2147483646 w 970"/>
              <a:gd name="T19" fmla="*/ 2147483646 h 939"/>
              <a:gd name="T20" fmla="*/ 2147483646 w 970"/>
              <a:gd name="T21" fmla="*/ 2147483646 h 939"/>
              <a:gd name="T22" fmla="*/ 2147483646 w 970"/>
              <a:gd name="T23" fmla="*/ 2147483646 h 939"/>
              <a:gd name="T24" fmla="*/ 2147483646 w 970"/>
              <a:gd name="T25" fmla="*/ 2147483646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8" name="Line 34"/>
          <p:cNvSpPr>
            <a:spLocks noChangeShapeType="1"/>
          </p:cNvSpPr>
          <p:nvPr/>
        </p:nvSpPr>
        <p:spPr bwMode="auto">
          <a:xfrm>
            <a:off x="4378325" y="4667250"/>
            <a:ext cx="7938" cy="561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79" name="Line 36"/>
          <p:cNvSpPr>
            <a:spLocks noChangeShapeType="1"/>
          </p:cNvSpPr>
          <p:nvPr/>
        </p:nvSpPr>
        <p:spPr bwMode="auto">
          <a:xfrm flipH="1" flipV="1">
            <a:off x="3870325" y="538797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0" name="Line 37"/>
          <p:cNvSpPr>
            <a:spLocks noChangeShapeType="1"/>
          </p:cNvSpPr>
          <p:nvPr/>
        </p:nvSpPr>
        <p:spPr bwMode="auto">
          <a:xfrm flipH="1" flipV="1">
            <a:off x="4865688" y="537368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1" name="Text Box 40"/>
          <p:cNvSpPr txBox="1">
            <a:spLocks noChangeArrowheads="1"/>
          </p:cNvSpPr>
          <p:nvPr/>
        </p:nvSpPr>
        <p:spPr bwMode="auto">
          <a:xfrm>
            <a:off x="4813300" y="526097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223.1.2.2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82" name="Text Box 41"/>
          <p:cNvSpPr txBox="1">
            <a:spLocks noChangeArrowheads="1"/>
          </p:cNvSpPr>
          <p:nvPr/>
        </p:nvSpPr>
        <p:spPr bwMode="auto">
          <a:xfrm>
            <a:off x="2917825" y="5256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223.1.2.1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83" name="Text Box 43"/>
          <p:cNvSpPr txBox="1">
            <a:spLocks noChangeArrowheads="1"/>
          </p:cNvSpPr>
          <p:nvPr/>
        </p:nvSpPr>
        <p:spPr bwMode="auto">
          <a:xfrm>
            <a:off x="3876675" y="4706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223.1.2.6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84" name="Freeform 45"/>
          <p:cNvSpPr>
            <a:spLocks/>
          </p:cNvSpPr>
          <p:nvPr/>
        </p:nvSpPr>
        <p:spPr bwMode="auto">
          <a:xfrm>
            <a:off x="6640513" y="4416425"/>
            <a:ext cx="1539875" cy="1670050"/>
          </a:xfrm>
          <a:custGeom>
            <a:avLst/>
            <a:gdLst>
              <a:gd name="T0" fmla="*/ 2147483646 w 970"/>
              <a:gd name="T1" fmla="*/ 2147483646 h 939"/>
              <a:gd name="T2" fmla="*/ 2147483646 w 970"/>
              <a:gd name="T3" fmla="*/ 2147483646 h 939"/>
              <a:gd name="T4" fmla="*/ 2147483646 w 970"/>
              <a:gd name="T5" fmla="*/ 2147483646 h 939"/>
              <a:gd name="T6" fmla="*/ 2147483646 w 970"/>
              <a:gd name="T7" fmla="*/ 2147483646 h 939"/>
              <a:gd name="T8" fmla="*/ 2147483646 w 970"/>
              <a:gd name="T9" fmla="*/ 2147483646 h 939"/>
              <a:gd name="T10" fmla="*/ 2147483646 w 970"/>
              <a:gd name="T11" fmla="*/ 2147483646 h 939"/>
              <a:gd name="T12" fmla="*/ 2147483646 w 970"/>
              <a:gd name="T13" fmla="*/ 2147483646 h 939"/>
              <a:gd name="T14" fmla="*/ 2147483646 w 970"/>
              <a:gd name="T15" fmla="*/ 2147483646 h 939"/>
              <a:gd name="T16" fmla="*/ 2147483646 w 970"/>
              <a:gd name="T17" fmla="*/ 2147483646 h 939"/>
              <a:gd name="T18" fmla="*/ 2147483646 w 970"/>
              <a:gd name="T19" fmla="*/ 2147483646 h 939"/>
              <a:gd name="T20" fmla="*/ 2147483646 w 970"/>
              <a:gd name="T21" fmla="*/ 2147483646 h 939"/>
              <a:gd name="T22" fmla="*/ 2147483646 w 970"/>
              <a:gd name="T23" fmla="*/ 2147483646 h 939"/>
              <a:gd name="T24" fmla="*/ 2147483646 w 970"/>
              <a:gd name="T25" fmla="*/ 2147483646 h 93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70"/>
              <a:gd name="T40" fmla="*/ 0 h 939"/>
              <a:gd name="T41" fmla="*/ 970 w 970"/>
              <a:gd name="T42" fmla="*/ 939 h 93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70" h="939">
                <a:moveTo>
                  <a:pt x="451" y="41"/>
                </a:moveTo>
                <a:cubicBezTo>
                  <a:pt x="415" y="47"/>
                  <a:pt x="452" y="358"/>
                  <a:pt x="388" y="431"/>
                </a:cubicBezTo>
                <a:cubicBezTo>
                  <a:pt x="324" y="504"/>
                  <a:pt x="128" y="419"/>
                  <a:pt x="64" y="479"/>
                </a:cubicBezTo>
                <a:cubicBezTo>
                  <a:pt x="0" y="539"/>
                  <a:pt x="1" y="718"/>
                  <a:pt x="7" y="791"/>
                </a:cubicBezTo>
                <a:cubicBezTo>
                  <a:pt x="13" y="864"/>
                  <a:pt x="31" y="901"/>
                  <a:pt x="100" y="920"/>
                </a:cubicBezTo>
                <a:cubicBezTo>
                  <a:pt x="169" y="939"/>
                  <a:pt x="329" y="908"/>
                  <a:pt x="421" y="905"/>
                </a:cubicBezTo>
                <a:cubicBezTo>
                  <a:pt x="513" y="902"/>
                  <a:pt x="572" y="913"/>
                  <a:pt x="652" y="905"/>
                </a:cubicBezTo>
                <a:cubicBezTo>
                  <a:pt x="732" y="897"/>
                  <a:pt x="860" y="929"/>
                  <a:pt x="904" y="857"/>
                </a:cubicBezTo>
                <a:cubicBezTo>
                  <a:pt x="948" y="785"/>
                  <a:pt x="970" y="542"/>
                  <a:pt x="916" y="473"/>
                </a:cubicBezTo>
                <a:cubicBezTo>
                  <a:pt x="862" y="404"/>
                  <a:pt x="645" y="511"/>
                  <a:pt x="580" y="443"/>
                </a:cubicBezTo>
                <a:cubicBezTo>
                  <a:pt x="515" y="375"/>
                  <a:pt x="534" y="130"/>
                  <a:pt x="526" y="65"/>
                </a:cubicBezTo>
                <a:cubicBezTo>
                  <a:pt x="518" y="0"/>
                  <a:pt x="542" y="57"/>
                  <a:pt x="529" y="53"/>
                </a:cubicBezTo>
                <a:cubicBezTo>
                  <a:pt x="520" y="26"/>
                  <a:pt x="487" y="35"/>
                  <a:pt x="451" y="4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5" name="Line 60"/>
          <p:cNvSpPr>
            <a:spLocks noChangeShapeType="1"/>
          </p:cNvSpPr>
          <p:nvPr/>
        </p:nvSpPr>
        <p:spPr bwMode="auto">
          <a:xfrm>
            <a:off x="7407275" y="4686300"/>
            <a:ext cx="1588" cy="520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6" name="Line 62"/>
          <p:cNvSpPr>
            <a:spLocks noChangeShapeType="1"/>
          </p:cNvSpPr>
          <p:nvPr/>
        </p:nvSpPr>
        <p:spPr bwMode="auto">
          <a:xfrm flipH="1" flipV="1">
            <a:off x="6899275" y="5407025"/>
            <a:ext cx="3175" cy="1698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7" name="Line 63"/>
          <p:cNvSpPr>
            <a:spLocks noChangeShapeType="1"/>
          </p:cNvSpPr>
          <p:nvPr/>
        </p:nvSpPr>
        <p:spPr bwMode="auto">
          <a:xfrm flipH="1" flipV="1">
            <a:off x="7894638" y="53927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88" name="Text Box 66"/>
          <p:cNvSpPr txBox="1">
            <a:spLocks noChangeArrowheads="1"/>
          </p:cNvSpPr>
          <p:nvPr/>
        </p:nvSpPr>
        <p:spPr bwMode="auto">
          <a:xfrm>
            <a:off x="7842250" y="5280025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223.1.3.2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89" name="Text Box 67"/>
          <p:cNvSpPr txBox="1">
            <a:spLocks noChangeArrowheads="1"/>
          </p:cNvSpPr>
          <p:nvPr/>
        </p:nvSpPr>
        <p:spPr bwMode="auto">
          <a:xfrm>
            <a:off x="5946775" y="52752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223.1.3.1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90" name="Text Box 69"/>
          <p:cNvSpPr txBox="1">
            <a:spLocks noChangeArrowheads="1"/>
          </p:cNvSpPr>
          <p:nvPr/>
        </p:nvSpPr>
        <p:spPr bwMode="auto">
          <a:xfrm>
            <a:off x="6899275" y="4751388"/>
            <a:ext cx="1144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223.1.3.27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91" name="Line 84"/>
          <p:cNvSpPr>
            <a:spLocks noChangeShapeType="1"/>
          </p:cNvSpPr>
          <p:nvPr/>
        </p:nvSpPr>
        <p:spPr bwMode="auto">
          <a:xfrm flipH="1" flipV="1">
            <a:off x="6108700" y="1306513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2" name="Text Box 86"/>
          <p:cNvSpPr txBox="1">
            <a:spLocks noChangeArrowheads="1"/>
          </p:cNvSpPr>
          <p:nvPr/>
        </p:nvSpPr>
        <p:spPr bwMode="auto">
          <a:xfrm>
            <a:off x="5618163" y="5572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223.1.1.2</a:t>
            </a:r>
            <a:endParaRPr lang="en-US" altLang="en-US" sz="1600">
              <a:latin typeface="Comic Sans MS" panose="030F0702030302020204" pitchFamily="66" charset="0"/>
            </a:endParaRPr>
          </a:p>
        </p:txBody>
      </p:sp>
      <p:sp>
        <p:nvSpPr>
          <p:cNvPr id="88093" name="Line 87"/>
          <p:cNvSpPr>
            <a:spLocks noChangeShapeType="1"/>
          </p:cNvSpPr>
          <p:nvPr/>
        </p:nvSpPr>
        <p:spPr bwMode="auto">
          <a:xfrm flipV="1">
            <a:off x="4591050" y="2762250"/>
            <a:ext cx="1114425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4" name="Line 88"/>
          <p:cNvSpPr>
            <a:spLocks noChangeShapeType="1"/>
          </p:cNvSpPr>
          <p:nvPr/>
        </p:nvSpPr>
        <p:spPr bwMode="auto">
          <a:xfrm flipH="1" flipV="1">
            <a:off x="6105525" y="2743200"/>
            <a:ext cx="1276350" cy="1543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5" name="Line 89"/>
          <p:cNvSpPr>
            <a:spLocks noChangeShapeType="1"/>
          </p:cNvSpPr>
          <p:nvPr/>
        </p:nvSpPr>
        <p:spPr bwMode="auto">
          <a:xfrm flipH="1" flipV="1">
            <a:off x="4781550" y="4505325"/>
            <a:ext cx="2305050" cy="9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096" name="Text Box 90"/>
          <p:cNvSpPr txBox="1">
            <a:spLocks noChangeArrowheads="1"/>
          </p:cNvSpPr>
          <p:nvPr/>
        </p:nvSpPr>
        <p:spPr bwMode="auto">
          <a:xfrm>
            <a:off x="6184900" y="265588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223.1.7.0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97" name="Text Box 91"/>
          <p:cNvSpPr txBox="1">
            <a:spLocks noChangeArrowheads="1"/>
          </p:cNvSpPr>
          <p:nvPr/>
        </p:nvSpPr>
        <p:spPr bwMode="auto">
          <a:xfrm>
            <a:off x="7261225" y="39417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223.1.7.1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98" name="Text Box 92"/>
          <p:cNvSpPr txBox="1">
            <a:spLocks noChangeArrowheads="1"/>
          </p:cNvSpPr>
          <p:nvPr/>
        </p:nvSpPr>
        <p:spPr bwMode="auto">
          <a:xfrm>
            <a:off x="6022975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223.1.8.0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099" name="Text Box 93"/>
          <p:cNvSpPr txBox="1">
            <a:spLocks noChangeArrowheads="1"/>
          </p:cNvSpPr>
          <p:nvPr/>
        </p:nvSpPr>
        <p:spPr bwMode="auto">
          <a:xfrm>
            <a:off x="4775200" y="4198938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223.1.8.1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100" name="Text Box 94"/>
          <p:cNvSpPr txBox="1">
            <a:spLocks noChangeArrowheads="1"/>
          </p:cNvSpPr>
          <p:nvPr/>
        </p:nvSpPr>
        <p:spPr bwMode="auto">
          <a:xfrm>
            <a:off x="3698875" y="390366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223.1.9.1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88101" name="Text Box 95"/>
          <p:cNvSpPr txBox="1">
            <a:spLocks noChangeArrowheads="1"/>
          </p:cNvSpPr>
          <p:nvPr/>
        </p:nvSpPr>
        <p:spPr bwMode="auto">
          <a:xfrm>
            <a:off x="4565650" y="2665413"/>
            <a:ext cx="10318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223.1.9.2</a:t>
            </a: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42031" name="Rectangle 98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Subnets</a:t>
            </a:r>
          </a:p>
        </p:txBody>
      </p:sp>
      <p:pic>
        <p:nvPicPr>
          <p:cNvPr id="88103" name="Picture 99" descr="underline_base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8104" name="Group 100"/>
          <p:cNvGrpSpPr>
            <a:grpSpLocks/>
          </p:cNvGrpSpPr>
          <p:nvPr/>
        </p:nvGrpSpPr>
        <p:grpSpPr bwMode="auto">
          <a:xfrm>
            <a:off x="5545138" y="2379663"/>
            <a:ext cx="742950" cy="388937"/>
            <a:chOff x="4396" y="1245"/>
            <a:chExt cx="672" cy="248"/>
          </a:xfrm>
        </p:grpSpPr>
        <p:sp>
          <p:nvSpPr>
            <p:cNvPr id="8814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14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14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8149" name="Group 10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8152" name="Freeform 10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53" name="Freeform 10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50" name="Line 10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51" name="Line 108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105" name="Group 109"/>
          <p:cNvGrpSpPr>
            <a:grpSpLocks/>
          </p:cNvGrpSpPr>
          <p:nvPr/>
        </p:nvGrpSpPr>
        <p:grpSpPr bwMode="auto">
          <a:xfrm>
            <a:off x="7080250" y="4271963"/>
            <a:ext cx="742950" cy="388937"/>
            <a:chOff x="4396" y="1245"/>
            <a:chExt cx="672" cy="248"/>
          </a:xfrm>
        </p:grpSpPr>
        <p:sp>
          <p:nvSpPr>
            <p:cNvPr id="8813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13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14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8141" name="Group 113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8144" name="Freeform 114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45" name="Freeform 115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42" name="Line 116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43" name="Line 117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106" name="Group 118"/>
          <p:cNvGrpSpPr>
            <a:grpSpLocks/>
          </p:cNvGrpSpPr>
          <p:nvPr/>
        </p:nvGrpSpPr>
        <p:grpSpPr bwMode="auto">
          <a:xfrm>
            <a:off x="4087813" y="4279900"/>
            <a:ext cx="742950" cy="388938"/>
            <a:chOff x="4396" y="1245"/>
            <a:chExt cx="672" cy="248"/>
          </a:xfrm>
        </p:grpSpPr>
        <p:sp>
          <p:nvSpPr>
            <p:cNvPr id="8813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13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813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88133" name="Group 12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88136" name="Freeform 12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8137" name="Freeform 12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8134" name="Line 12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8135" name="Line 126"/>
            <p:cNvSpPr>
              <a:spLocks noChangeShapeType="1"/>
            </p:cNvSpPr>
            <p:nvPr/>
          </p:nvSpPr>
          <p:spPr bwMode="auto">
            <a:xfrm>
              <a:off x="5064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8107" name="Group 127"/>
          <p:cNvGrpSpPr>
            <a:grpSpLocks/>
          </p:cNvGrpSpPr>
          <p:nvPr/>
        </p:nvGrpSpPr>
        <p:grpSpPr bwMode="auto">
          <a:xfrm>
            <a:off x="6315075" y="881063"/>
            <a:ext cx="641350" cy="558800"/>
            <a:chOff x="-44" y="1473"/>
            <a:chExt cx="981" cy="1105"/>
          </a:xfrm>
        </p:grpSpPr>
        <p:pic>
          <p:nvPicPr>
            <p:cNvPr id="88128" name="Picture 12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29" name="Freeform 12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08" name="Group 130"/>
          <p:cNvGrpSpPr>
            <a:grpSpLocks/>
          </p:cNvGrpSpPr>
          <p:nvPr/>
        </p:nvGrpSpPr>
        <p:grpSpPr bwMode="auto">
          <a:xfrm>
            <a:off x="4918075" y="898525"/>
            <a:ext cx="641350" cy="558800"/>
            <a:chOff x="-44" y="1473"/>
            <a:chExt cx="981" cy="1105"/>
          </a:xfrm>
        </p:grpSpPr>
        <p:pic>
          <p:nvPicPr>
            <p:cNvPr id="88126" name="Picture 13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27" name="Freeform 13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09" name="Group 133"/>
          <p:cNvGrpSpPr>
            <a:grpSpLocks/>
          </p:cNvGrpSpPr>
          <p:nvPr/>
        </p:nvGrpSpPr>
        <p:grpSpPr bwMode="auto">
          <a:xfrm>
            <a:off x="5749925" y="849313"/>
            <a:ext cx="641350" cy="558800"/>
            <a:chOff x="-44" y="1473"/>
            <a:chExt cx="981" cy="1105"/>
          </a:xfrm>
        </p:grpSpPr>
        <p:pic>
          <p:nvPicPr>
            <p:cNvPr id="88124" name="Picture 134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25" name="Freeform 13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10" name="Group 136"/>
          <p:cNvGrpSpPr>
            <a:grpSpLocks/>
          </p:cNvGrpSpPr>
          <p:nvPr/>
        </p:nvGrpSpPr>
        <p:grpSpPr bwMode="auto">
          <a:xfrm>
            <a:off x="7473950" y="5551488"/>
            <a:ext cx="641350" cy="558800"/>
            <a:chOff x="-44" y="1473"/>
            <a:chExt cx="981" cy="1105"/>
          </a:xfrm>
        </p:grpSpPr>
        <p:pic>
          <p:nvPicPr>
            <p:cNvPr id="88122" name="Picture 13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23" name="Freeform 13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11" name="Group 139"/>
          <p:cNvGrpSpPr>
            <a:grpSpLocks/>
          </p:cNvGrpSpPr>
          <p:nvPr/>
        </p:nvGrpSpPr>
        <p:grpSpPr bwMode="auto">
          <a:xfrm>
            <a:off x="6523038" y="5514975"/>
            <a:ext cx="641350" cy="558800"/>
            <a:chOff x="-44" y="1473"/>
            <a:chExt cx="981" cy="1105"/>
          </a:xfrm>
        </p:grpSpPr>
        <p:pic>
          <p:nvPicPr>
            <p:cNvPr id="88120" name="Picture 14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21" name="Freeform 14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12" name="Group 142"/>
          <p:cNvGrpSpPr>
            <a:grpSpLocks/>
          </p:cNvGrpSpPr>
          <p:nvPr/>
        </p:nvGrpSpPr>
        <p:grpSpPr bwMode="auto">
          <a:xfrm>
            <a:off x="3497263" y="5522913"/>
            <a:ext cx="641350" cy="558800"/>
            <a:chOff x="-44" y="1473"/>
            <a:chExt cx="981" cy="1105"/>
          </a:xfrm>
        </p:grpSpPr>
        <p:pic>
          <p:nvPicPr>
            <p:cNvPr id="88118" name="Picture 14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19" name="Freeform 14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88113" name="Group 145"/>
          <p:cNvGrpSpPr>
            <a:grpSpLocks/>
          </p:cNvGrpSpPr>
          <p:nvPr/>
        </p:nvGrpSpPr>
        <p:grpSpPr bwMode="auto">
          <a:xfrm>
            <a:off x="4419600" y="5564188"/>
            <a:ext cx="641350" cy="558800"/>
            <a:chOff x="-44" y="1473"/>
            <a:chExt cx="981" cy="1105"/>
          </a:xfrm>
        </p:grpSpPr>
        <p:pic>
          <p:nvPicPr>
            <p:cNvPr id="88116" name="Picture 14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8117" name="Freeform 14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811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1B966968-2770-400E-AEBE-7C5BD6C933DE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811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(v4):</a:t>
            </a:r>
          </a:p>
          <a:p>
            <a:pPr lvl="1"/>
            <a:r>
              <a:rPr lang="en-US" dirty="0"/>
              <a:t>Datagram format</a:t>
            </a:r>
          </a:p>
          <a:p>
            <a:pPr lvl="1"/>
            <a:r>
              <a:rPr lang="en-US" dirty="0"/>
              <a:t>IP fragmentation (why? how supported by header fields?)</a:t>
            </a:r>
          </a:p>
          <a:p>
            <a:r>
              <a:rPr lang="en-US" dirty="0"/>
              <a:t>Subnet</a:t>
            </a:r>
          </a:p>
          <a:p>
            <a:pPr lvl="1"/>
            <a:r>
              <a:rPr lang="en-US" dirty="0"/>
              <a:t>What is an IP address associated with?</a:t>
            </a:r>
          </a:p>
          <a:p>
            <a:pPr lvl="1"/>
            <a:r>
              <a:rPr lang="en-US" dirty="0"/>
              <a:t>How to define a “subnet”?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4-</a:t>
            </a:r>
            <a:fld id="{5500285F-51C3-44FA-A355-F866858FB0B7}" type="slidenum">
              <a:rPr lang="en-US" altLang="en-US" smtClean="0"/>
              <a:pPr>
                <a:defRPr/>
              </a:pPr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03609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0" name="Picture 13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38" y="873125"/>
            <a:ext cx="50276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013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63" y="195263"/>
            <a:ext cx="7772400" cy="8509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 addressing: CIDR</a:t>
            </a:r>
          </a:p>
        </p:txBody>
      </p:sp>
      <p:sp>
        <p:nvSpPr>
          <p:cNvPr id="430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528763"/>
            <a:ext cx="8107363" cy="3171825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CIDR:</a:t>
            </a:r>
            <a:r>
              <a:rPr lang="en-US" sz="3200">
                <a:ea typeface="ＭＳ Ｐゴシック" charset="0"/>
                <a:cs typeface="+mn-cs"/>
              </a:rPr>
              <a:t> 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C</a:t>
            </a:r>
            <a:r>
              <a:rPr lang="en-US" sz="3200">
                <a:ea typeface="ＭＳ Ｐゴシック" charset="0"/>
                <a:cs typeface="+mn-cs"/>
              </a:rPr>
              <a:t>lassless 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I</a:t>
            </a:r>
            <a:r>
              <a:rPr lang="en-US" sz="3200">
                <a:ea typeface="ＭＳ Ｐゴシック" charset="0"/>
                <a:cs typeface="+mn-cs"/>
              </a:rPr>
              <a:t>nter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D</a:t>
            </a:r>
            <a:r>
              <a:rPr lang="en-US" sz="3200">
                <a:ea typeface="ＭＳ Ｐゴシック" charset="0"/>
                <a:cs typeface="+mn-cs"/>
              </a:rPr>
              <a:t>omain </a:t>
            </a:r>
            <a:r>
              <a:rPr lang="en-US" sz="3200">
                <a:solidFill>
                  <a:srgbClr val="CC0000"/>
                </a:solidFill>
                <a:ea typeface="ＭＳ Ｐゴシック" charset="0"/>
                <a:cs typeface="+mn-cs"/>
              </a:rPr>
              <a:t>R</a:t>
            </a:r>
            <a:r>
              <a:rPr lang="en-US" sz="3200">
                <a:ea typeface="ＭＳ Ｐゴシック" charset="0"/>
                <a:cs typeface="+mn-cs"/>
              </a:rPr>
              <a:t>outing</a:t>
            </a:r>
          </a:p>
          <a:p>
            <a:pPr lvl="1">
              <a:buFont typeface="Arial"/>
              <a:buChar char="•"/>
              <a:defRPr/>
            </a:pPr>
            <a:r>
              <a:rPr lang="en-US" sz="2800">
                <a:ea typeface="ＭＳ Ｐゴシック" charset="0"/>
              </a:rPr>
              <a:t>subnet portion of address of arbitrary length</a:t>
            </a:r>
          </a:p>
          <a:p>
            <a:pPr lvl="1">
              <a:buFont typeface="Arial"/>
              <a:buChar char="•"/>
              <a:defRPr/>
            </a:pPr>
            <a:r>
              <a:rPr lang="en-US" sz="2800">
                <a:ea typeface="ＭＳ Ｐゴシック" charset="0"/>
              </a:rPr>
              <a:t>address format: </a:t>
            </a:r>
            <a:r>
              <a:rPr lang="en-US" sz="2800">
                <a:solidFill>
                  <a:srgbClr val="CC0000"/>
                </a:solidFill>
                <a:ea typeface="ＭＳ Ｐゴシック" charset="0"/>
              </a:rPr>
              <a:t>a.b.c.d/x</a:t>
            </a:r>
            <a:r>
              <a:rPr lang="en-US" sz="2800">
                <a:ea typeface="ＭＳ Ｐゴシック" charset="0"/>
              </a:rPr>
              <a:t>, where x is # bits in subnet portion of address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>
            <a:off x="1323975" y="4459288"/>
            <a:ext cx="61245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  <a:latin typeface="Arial" panose="020B0604020202020204" pitchFamily="34" charset="0"/>
              </a:rPr>
              <a:t>11001000  00010111  0001000</a:t>
            </a:r>
            <a:r>
              <a:rPr lang="en-US" altLang="en-US" sz="2400" dirty="0">
                <a:latin typeface="Arial" panose="020B0604020202020204" pitchFamily="34" charset="0"/>
              </a:rPr>
              <a:t>0  00000000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2986088" y="3914775"/>
            <a:ext cx="869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subnet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part</a:t>
            </a:r>
          </a:p>
        </p:txBody>
      </p:sp>
      <p:sp>
        <p:nvSpPr>
          <p:cNvPr id="89095" name="Text Box 7"/>
          <p:cNvSpPr txBox="1">
            <a:spLocks noChangeArrowheads="1"/>
          </p:cNvSpPr>
          <p:nvPr/>
        </p:nvSpPr>
        <p:spPr bwMode="auto">
          <a:xfrm>
            <a:off x="6265863" y="3878263"/>
            <a:ext cx="6159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host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part</a:t>
            </a:r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 flipV="1">
            <a:off x="3992563" y="4213225"/>
            <a:ext cx="1576387" cy="11113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7" name="Line 11"/>
          <p:cNvSpPr>
            <a:spLocks noChangeShapeType="1"/>
          </p:cNvSpPr>
          <p:nvPr/>
        </p:nvSpPr>
        <p:spPr bwMode="auto">
          <a:xfrm flipV="1">
            <a:off x="6783388" y="4213225"/>
            <a:ext cx="5953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9098" name="Text Box 12"/>
          <p:cNvSpPr txBox="1">
            <a:spLocks noChangeArrowheads="1"/>
          </p:cNvSpPr>
          <p:nvPr/>
        </p:nvSpPr>
        <p:spPr bwMode="auto">
          <a:xfrm>
            <a:off x="3260725" y="5045075"/>
            <a:ext cx="221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200.23.16.0/23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89099" name="Line 14"/>
          <p:cNvSpPr>
            <a:spLocks noChangeShapeType="1"/>
          </p:cNvSpPr>
          <p:nvPr/>
        </p:nvSpPr>
        <p:spPr bwMode="auto">
          <a:xfrm flipH="1">
            <a:off x="1393825" y="4214813"/>
            <a:ext cx="143827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00" name="Line 15"/>
          <p:cNvSpPr>
            <a:spLocks noChangeShapeType="1"/>
          </p:cNvSpPr>
          <p:nvPr/>
        </p:nvSpPr>
        <p:spPr bwMode="auto">
          <a:xfrm flipH="1" flipV="1">
            <a:off x="5621079" y="4213225"/>
            <a:ext cx="679709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891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B0F993EF-867F-4CE7-85FD-D433A3B23C8F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910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34598" y="5783264"/>
            <a:ext cx="56174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Q: </a:t>
            </a:r>
            <a:r>
              <a:rPr lang="en-US" sz="2000" dirty="0"/>
              <a:t>Is IP address 200.23.17.1 within this subset?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5585639" y="3914775"/>
            <a:ext cx="0" cy="1001713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476250" y="1333500"/>
            <a:ext cx="3695700" cy="4648200"/>
          </a:xfrm>
        </p:spPr>
        <p:txBody>
          <a:bodyPr/>
          <a:lstStyle/>
          <a:p>
            <a:endParaRPr lang="en-US" altLang="en-US" sz="2400"/>
          </a:p>
          <a:p>
            <a:endParaRPr lang="en-US" altLang="en-US" sz="2400"/>
          </a:p>
        </p:txBody>
      </p:sp>
      <p:sp>
        <p:nvSpPr>
          <p:cNvPr id="40965" name="Rectangle 60"/>
          <p:cNvSpPr>
            <a:spLocks noGrp="1" noChangeArrowheads="1"/>
          </p:cNvSpPr>
          <p:nvPr>
            <p:ph type="body" sz="half" idx="2"/>
          </p:nvPr>
        </p:nvSpPr>
        <p:spPr>
          <a:xfrm>
            <a:off x="515938" y="1535113"/>
            <a:ext cx="3810000" cy="4648200"/>
          </a:xfrm>
        </p:spPr>
        <p:txBody>
          <a:bodyPr/>
          <a:lstStyle/>
          <a:p>
            <a:pPr marL="234950" indent="-234950"/>
            <a:r>
              <a:rPr lang="en-US" altLang="en-US" i="1" dirty="0">
                <a:solidFill>
                  <a:srgbClr val="000099"/>
                </a:solidFill>
              </a:rPr>
              <a:t>Q1:</a:t>
            </a:r>
            <a:r>
              <a:rPr lang="en-US" altLang="en-US" dirty="0"/>
              <a:t> what are all possible subnet addresses of subnet 3?</a:t>
            </a:r>
          </a:p>
          <a:p>
            <a:pPr marL="234950" indent="-234950"/>
            <a:endParaRPr lang="en-US" altLang="en-US" dirty="0"/>
          </a:p>
          <a:p>
            <a:pPr marL="234950" indent="-234950"/>
            <a:r>
              <a:rPr lang="en-US" altLang="en-US" i="1" dirty="0">
                <a:solidFill>
                  <a:srgbClr val="000099"/>
                </a:solidFill>
              </a:rPr>
              <a:t>Q2:</a:t>
            </a:r>
            <a:r>
              <a:rPr lang="en-US" altLang="en-US" dirty="0"/>
              <a:t> how many hosts are supported in subnet 3 using each of the above addresses?</a:t>
            </a:r>
          </a:p>
        </p:txBody>
      </p:sp>
      <p:sp>
        <p:nvSpPr>
          <p:cNvPr id="40967" name="Rectangle 185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3702050" cy="763588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Exercise</a:t>
            </a:r>
          </a:p>
        </p:txBody>
      </p:sp>
      <p:pic>
        <p:nvPicPr>
          <p:cNvPr id="87046" name="Picture 186" descr="underline_base"/>
          <p:cNvPicPr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00" y="855663"/>
            <a:ext cx="201136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7047" name="Group 190"/>
          <p:cNvGrpSpPr>
            <a:grpSpLocks/>
          </p:cNvGrpSpPr>
          <p:nvPr/>
        </p:nvGrpSpPr>
        <p:grpSpPr bwMode="auto">
          <a:xfrm>
            <a:off x="4368800" y="908050"/>
            <a:ext cx="4452938" cy="4656138"/>
            <a:chOff x="2752" y="572"/>
            <a:chExt cx="2805" cy="2933"/>
          </a:xfrm>
        </p:grpSpPr>
        <p:sp>
          <p:nvSpPr>
            <p:cNvPr id="87053" name="Text Box 191"/>
            <p:cNvSpPr txBox="1">
              <a:spLocks noChangeArrowheads="1"/>
            </p:cNvSpPr>
            <p:nvPr/>
          </p:nvSpPr>
          <p:spPr bwMode="auto">
            <a:xfrm>
              <a:off x="2825" y="572"/>
              <a:ext cx="7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subnet 1</a:t>
              </a:r>
            </a:p>
          </p:txBody>
        </p:sp>
        <p:sp>
          <p:nvSpPr>
            <p:cNvPr id="87054" name="Text Box 192"/>
            <p:cNvSpPr txBox="1">
              <a:spLocks noChangeArrowheads="1"/>
            </p:cNvSpPr>
            <p:nvPr/>
          </p:nvSpPr>
          <p:spPr bwMode="auto">
            <a:xfrm>
              <a:off x="4419" y="725"/>
              <a:ext cx="7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subnet 2</a:t>
              </a:r>
            </a:p>
          </p:txBody>
        </p:sp>
        <p:sp>
          <p:nvSpPr>
            <p:cNvPr id="87055" name="Text Box 193"/>
            <p:cNvSpPr txBox="1">
              <a:spLocks noChangeArrowheads="1"/>
            </p:cNvSpPr>
            <p:nvPr/>
          </p:nvSpPr>
          <p:spPr bwMode="auto">
            <a:xfrm>
              <a:off x="3743" y="3253"/>
              <a:ext cx="73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CC0000"/>
                  </a:solidFill>
                  <a:latin typeface="Arial" panose="020B0604020202020204" pitchFamily="34" charset="0"/>
                </a:rPr>
                <a:t>subnet 3</a:t>
              </a:r>
            </a:p>
          </p:txBody>
        </p:sp>
        <p:sp>
          <p:nvSpPr>
            <p:cNvPr id="87056" name="Rectangle 194"/>
            <p:cNvSpPr>
              <a:spLocks noChangeArrowheads="1"/>
            </p:cNvSpPr>
            <p:nvPr/>
          </p:nvSpPr>
          <p:spPr bwMode="auto">
            <a:xfrm>
              <a:off x="3128" y="2113"/>
              <a:ext cx="534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57" name="Freeform 195"/>
            <p:cNvSpPr>
              <a:spLocks/>
            </p:cNvSpPr>
            <p:nvPr/>
          </p:nvSpPr>
          <p:spPr bwMode="auto">
            <a:xfrm>
              <a:off x="2758" y="815"/>
              <a:ext cx="1223" cy="1291"/>
            </a:xfrm>
            <a:custGeom>
              <a:avLst/>
              <a:gdLst>
                <a:gd name="T0" fmla="*/ 1201 w 1223"/>
                <a:gd name="T1" fmla="*/ 756 h 1291"/>
                <a:gd name="T2" fmla="*/ 702 w 1223"/>
                <a:gd name="T3" fmla="*/ 670 h 1291"/>
                <a:gd name="T4" fmla="*/ 608 w 1223"/>
                <a:gd name="T5" fmla="*/ 103 h 1291"/>
                <a:gd name="T6" fmla="*/ 335 w 1223"/>
                <a:gd name="T7" fmla="*/ 52 h 1291"/>
                <a:gd name="T8" fmla="*/ 65 w 1223"/>
                <a:gd name="T9" fmla="*/ 82 h 1291"/>
                <a:gd name="T10" fmla="*/ 41 w 1223"/>
                <a:gd name="T11" fmla="*/ 544 h 1291"/>
                <a:gd name="T12" fmla="*/ 38 w 1223"/>
                <a:gd name="T13" fmla="*/ 751 h 1291"/>
                <a:gd name="T14" fmla="*/ 23 w 1223"/>
                <a:gd name="T15" fmla="*/ 940 h 1291"/>
                <a:gd name="T16" fmla="*/ 17 w 1223"/>
                <a:gd name="T17" fmla="*/ 1114 h 1291"/>
                <a:gd name="T18" fmla="*/ 128 w 1223"/>
                <a:gd name="T19" fmla="*/ 1219 h 1291"/>
                <a:gd name="T20" fmla="*/ 602 w 1223"/>
                <a:gd name="T21" fmla="*/ 1243 h 1291"/>
                <a:gd name="T22" fmla="*/ 686 w 1223"/>
                <a:gd name="T23" fmla="*/ 930 h 1291"/>
                <a:gd name="T24" fmla="*/ 1177 w 1223"/>
                <a:gd name="T25" fmla="*/ 916 h 1291"/>
                <a:gd name="T26" fmla="*/ 1201 w 1223"/>
                <a:gd name="T27" fmla="*/ 756 h 1291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23"/>
                <a:gd name="T43" fmla="*/ 0 h 1291"/>
                <a:gd name="T44" fmla="*/ 1223 w 1223"/>
                <a:gd name="T45" fmla="*/ 1291 h 1291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23" h="1291">
                  <a:moveTo>
                    <a:pt x="1201" y="756"/>
                  </a:moveTo>
                  <a:cubicBezTo>
                    <a:pt x="1180" y="640"/>
                    <a:pt x="798" y="744"/>
                    <a:pt x="702" y="670"/>
                  </a:cubicBezTo>
                  <a:cubicBezTo>
                    <a:pt x="603" y="561"/>
                    <a:pt x="669" y="206"/>
                    <a:pt x="608" y="103"/>
                  </a:cubicBezTo>
                  <a:cubicBezTo>
                    <a:pt x="547" y="0"/>
                    <a:pt x="425" y="55"/>
                    <a:pt x="335" y="52"/>
                  </a:cubicBezTo>
                  <a:cubicBezTo>
                    <a:pt x="245" y="49"/>
                    <a:pt x="114" y="0"/>
                    <a:pt x="65" y="82"/>
                  </a:cubicBezTo>
                  <a:cubicBezTo>
                    <a:pt x="16" y="164"/>
                    <a:pt x="45" y="433"/>
                    <a:pt x="41" y="544"/>
                  </a:cubicBezTo>
                  <a:cubicBezTo>
                    <a:pt x="37" y="655"/>
                    <a:pt x="41" y="685"/>
                    <a:pt x="38" y="751"/>
                  </a:cubicBezTo>
                  <a:cubicBezTo>
                    <a:pt x="35" y="817"/>
                    <a:pt x="26" y="880"/>
                    <a:pt x="23" y="940"/>
                  </a:cubicBezTo>
                  <a:cubicBezTo>
                    <a:pt x="20" y="1000"/>
                    <a:pt x="0" y="1068"/>
                    <a:pt x="17" y="1114"/>
                  </a:cubicBezTo>
                  <a:cubicBezTo>
                    <a:pt x="34" y="1160"/>
                    <a:pt x="31" y="1198"/>
                    <a:pt x="128" y="1219"/>
                  </a:cubicBezTo>
                  <a:cubicBezTo>
                    <a:pt x="225" y="1240"/>
                    <a:pt x="509" y="1291"/>
                    <a:pt x="602" y="1243"/>
                  </a:cubicBezTo>
                  <a:cubicBezTo>
                    <a:pt x="695" y="1195"/>
                    <a:pt x="590" y="984"/>
                    <a:pt x="686" y="930"/>
                  </a:cubicBezTo>
                  <a:cubicBezTo>
                    <a:pt x="782" y="876"/>
                    <a:pt x="1091" y="945"/>
                    <a:pt x="1177" y="916"/>
                  </a:cubicBezTo>
                  <a:cubicBezTo>
                    <a:pt x="1208" y="864"/>
                    <a:pt x="1223" y="871"/>
                    <a:pt x="1201" y="75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8" name="Freeform 196"/>
            <p:cNvSpPr>
              <a:spLocks/>
            </p:cNvSpPr>
            <p:nvPr/>
          </p:nvSpPr>
          <p:spPr bwMode="auto">
            <a:xfrm>
              <a:off x="4350" y="1010"/>
              <a:ext cx="1201" cy="1234"/>
            </a:xfrm>
            <a:custGeom>
              <a:avLst/>
              <a:gdLst>
                <a:gd name="T0" fmla="*/ 25 w 1201"/>
                <a:gd name="T1" fmla="*/ 709 h 1234"/>
                <a:gd name="T2" fmla="*/ 526 w 1201"/>
                <a:gd name="T3" fmla="*/ 780 h 1234"/>
                <a:gd name="T4" fmla="*/ 613 w 1201"/>
                <a:gd name="T5" fmla="*/ 1134 h 1234"/>
                <a:gd name="T6" fmla="*/ 946 w 1201"/>
                <a:gd name="T7" fmla="*/ 1230 h 1234"/>
                <a:gd name="T8" fmla="*/ 1171 w 1201"/>
                <a:gd name="T9" fmla="*/ 1107 h 1234"/>
                <a:gd name="T10" fmla="*/ 1126 w 1201"/>
                <a:gd name="T11" fmla="*/ 894 h 1234"/>
                <a:gd name="T12" fmla="*/ 1114 w 1201"/>
                <a:gd name="T13" fmla="*/ 693 h 1234"/>
                <a:gd name="T14" fmla="*/ 1099 w 1201"/>
                <a:gd name="T15" fmla="*/ 423 h 1234"/>
                <a:gd name="T16" fmla="*/ 1141 w 1201"/>
                <a:gd name="T17" fmla="*/ 216 h 1234"/>
                <a:gd name="T18" fmla="*/ 1102 w 1201"/>
                <a:gd name="T19" fmla="*/ 33 h 1234"/>
                <a:gd name="T20" fmla="*/ 646 w 1201"/>
                <a:gd name="T21" fmla="*/ 81 h 1234"/>
                <a:gd name="T22" fmla="*/ 535 w 1201"/>
                <a:gd name="T23" fmla="*/ 519 h 1234"/>
                <a:gd name="T24" fmla="*/ 44 w 1201"/>
                <a:gd name="T25" fmla="*/ 548 h 1234"/>
                <a:gd name="T26" fmla="*/ 25 w 1201"/>
                <a:gd name="T27" fmla="*/ 709 h 1234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201"/>
                <a:gd name="T43" fmla="*/ 0 h 1234"/>
                <a:gd name="T44" fmla="*/ 1201 w 1201"/>
                <a:gd name="T45" fmla="*/ 1234 h 1234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201" h="1234">
                  <a:moveTo>
                    <a:pt x="25" y="709"/>
                  </a:moveTo>
                  <a:cubicBezTo>
                    <a:pt x="49" y="824"/>
                    <a:pt x="428" y="709"/>
                    <a:pt x="526" y="780"/>
                  </a:cubicBezTo>
                  <a:cubicBezTo>
                    <a:pt x="624" y="851"/>
                    <a:pt x="543" y="1059"/>
                    <a:pt x="613" y="1134"/>
                  </a:cubicBezTo>
                  <a:cubicBezTo>
                    <a:pt x="683" y="1209"/>
                    <a:pt x="853" y="1234"/>
                    <a:pt x="946" y="1230"/>
                  </a:cubicBezTo>
                  <a:cubicBezTo>
                    <a:pt x="1039" y="1226"/>
                    <a:pt x="1141" y="1163"/>
                    <a:pt x="1171" y="1107"/>
                  </a:cubicBezTo>
                  <a:cubicBezTo>
                    <a:pt x="1201" y="1051"/>
                    <a:pt x="1135" y="963"/>
                    <a:pt x="1126" y="894"/>
                  </a:cubicBezTo>
                  <a:cubicBezTo>
                    <a:pt x="1117" y="825"/>
                    <a:pt x="1119" y="772"/>
                    <a:pt x="1114" y="693"/>
                  </a:cubicBezTo>
                  <a:cubicBezTo>
                    <a:pt x="1109" y="614"/>
                    <a:pt x="1095" y="502"/>
                    <a:pt x="1099" y="423"/>
                  </a:cubicBezTo>
                  <a:cubicBezTo>
                    <a:pt x="1103" y="344"/>
                    <a:pt x="1141" y="281"/>
                    <a:pt x="1141" y="216"/>
                  </a:cubicBezTo>
                  <a:cubicBezTo>
                    <a:pt x="1141" y="151"/>
                    <a:pt x="1185" y="56"/>
                    <a:pt x="1102" y="33"/>
                  </a:cubicBezTo>
                  <a:cubicBezTo>
                    <a:pt x="1019" y="10"/>
                    <a:pt x="740" y="0"/>
                    <a:pt x="646" y="81"/>
                  </a:cubicBezTo>
                  <a:cubicBezTo>
                    <a:pt x="552" y="162"/>
                    <a:pt x="635" y="441"/>
                    <a:pt x="535" y="519"/>
                  </a:cubicBezTo>
                  <a:cubicBezTo>
                    <a:pt x="435" y="597"/>
                    <a:pt x="129" y="516"/>
                    <a:pt x="44" y="548"/>
                  </a:cubicBezTo>
                  <a:cubicBezTo>
                    <a:pt x="15" y="601"/>
                    <a:pt x="0" y="594"/>
                    <a:pt x="25" y="709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9" name="Freeform 197"/>
            <p:cNvSpPr>
              <a:spLocks/>
            </p:cNvSpPr>
            <p:nvPr/>
          </p:nvSpPr>
          <p:spPr bwMode="auto">
            <a:xfrm>
              <a:off x="3514" y="1913"/>
              <a:ext cx="1286" cy="1247"/>
            </a:xfrm>
            <a:custGeom>
              <a:avLst/>
              <a:gdLst>
                <a:gd name="T0" fmla="*/ 587 w 1286"/>
                <a:gd name="T1" fmla="*/ 30 h 1247"/>
                <a:gd name="T2" fmla="*/ 509 w 1286"/>
                <a:gd name="T3" fmla="*/ 618 h 1247"/>
                <a:gd name="T4" fmla="*/ 77 w 1286"/>
                <a:gd name="T5" fmla="*/ 909 h 1247"/>
                <a:gd name="T6" fmla="*/ 47 w 1286"/>
                <a:gd name="T7" fmla="*/ 1095 h 1247"/>
                <a:gd name="T8" fmla="*/ 140 w 1286"/>
                <a:gd name="T9" fmla="*/ 1224 h 1247"/>
                <a:gd name="T10" fmla="*/ 461 w 1286"/>
                <a:gd name="T11" fmla="*/ 1209 h 1247"/>
                <a:gd name="T12" fmla="*/ 692 w 1286"/>
                <a:gd name="T13" fmla="*/ 1209 h 1247"/>
                <a:gd name="T14" fmla="*/ 1190 w 1286"/>
                <a:gd name="T15" fmla="*/ 1227 h 1247"/>
                <a:gd name="T16" fmla="*/ 1271 w 1286"/>
                <a:gd name="T17" fmla="*/ 1089 h 1247"/>
                <a:gd name="T18" fmla="*/ 1139 w 1286"/>
                <a:gd name="T19" fmla="*/ 741 h 1247"/>
                <a:gd name="T20" fmla="*/ 800 w 1286"/>
                <a:gd name="T21" fmla="*/ 627 h 1247"/>
                <a:gd name="T22" fmla="*/ 749 w 1286"/>
                <a:gd name="T23" fmla="*/ 42 h 1247"/>
                <a:gd name="T24" fmla="*/ 587 w 1286"/>
                <a:gd name="T25" fmla="*/ 30 h 124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286"/>
                <a:gd name="T40" fmla="*/ 0 h 1247"/>
                <a:gd name="T41" fmla="*/ 1286 w 1286"/>
                <a:gd name="T42" fmla="*/ 1247 h 124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286" h="1247">
                  <a:moveTo>
                    <a:pt x="587" y="30"/>
                  </a:moveTo>
                  <a:cubicBezTo>
                    <a:pt x="473" y="60"/>
                    <a:pt x="601" y="475"/>
                    <a:pt x="509" y="618"/>
                  </a:cubicBezTo>
                  <a:cubicBezTo>
                    <a:pt x="424" y="765"/>
                    <a:pt x="154" y="830"/>
                    <a:pt x="77" y="909"/>
                  </a:cubicBezTo>
                  <a:cubicBezTo>
                    <a:pt x="0" y="988"/>
                    <a:pt x="37" y="1043"/>
                    <a:pt x="47" y="1095"/>
                  </a:cubicBezTo>
                  <a:cubicBezTo>
                    <a:pt x="57" y="1147"/>
                    <a:pt x="71" y="1205"/>
                    <a:pt x="140" y="1224"/>
                  </a:cubicBezTo>
                  <a:cubicBezTo>
                    <a:pt x="209" y="1243"/>
                    <a:pt x="369" y="1212"/>
                    <a:pt x="461" y="1209"/>
                  </a:cubicBezTo>
                  <a:cubicBezTo>
                    <a:pt x="553" y="1206"/>
                    <a:pt x="571" y="1206"/>
                    <a:pt x="692" y="1209"/>
                  </a:cubicBezTo>
                  <a:cubicBezTo>
                    <a:pt x="813" y="1212"/>
                    <a:pt x="1094" y="1247"/>
                    <a:pt x="1190" y="1227"/>
                  </a:cubicBezTo>
                  <a:cubicBezTo>
                    <a:pt x="1286" y="1207"/>
                    <a:pt x="1279" y="1170"/>
                    <a:pt x="1271" y="1089"/>
                  </a:cubicBezTo>
                  <a:cubicBezTo>
                    <a:pt x="1263" y="1008"/>
                    <a:pt x="1217" y="818"/>
                    <a:pt x="1139" y="741"/>
                  </a:cubicBezTo>
                  <a:cubicBezTo>
                    <a:pt x="1061" y="664"/>
                    <a:pt x="865" y="743"/>
                    <a:pt x="800" y="627"/>
                  </a:cubicBezTo>
                  <a:cubicBezTo>
                    <a:pt x="735" y="511"/>
                    <a:pt x="785" y="142"/>
                    <a:pt x="749" y="42"/>
                  </a:cubicBezTo>
                  <a:cubicBezTo>
                    <a:pt x="695" y="15"/>
                    <a:pt x="701" y="0"/>
                    <a:pt x="587" y="30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0" name="Line 198"/>
            <p:cNvSpPr>
              <a:spLocks noChangeShapeType="1"/>
            </p:cNvSpPr>
            <p:nvPr/>
          </p:nvSpPr>
          <p:spPr bwMode="auto">
            <a:xfrm>
              <a:off x="3160" y="1144"/>
              <a:ext cx="175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1" name="Line 200"/>
            <p:cNvSpPr>
              <a:spLocks noChangeShapeType="1"/>
            </p:cNvSpPr>
            <p:nvPr/>
          </p:nvSpPr>
          <p:spPr bwMode="auto">
            <a:xfrm flipV="1">
              <a:off x="3160" y="1550"/>
              <a:ext cx="175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2" name="Line 201"/>
            <p:cNvSpPr>
              <a:spLocks noChangeShapeType="1"/>
            </p:cNvSpPr>
            <p:nvPr/>
          </p:nvSpPr>
          <p:spPr bwMode="auto">
            <a:xfrm>
              <a:off x="3166" y="1945"/>
              <a:ext cx="17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3" name="Text Box 203"/>
            <p:cNvSpPr txBox="1">
              <a:spLocks noChangeArrowheads="1"/>
            </p:cNvSpPr>
            <p:nvPr/>
          </p:nvSpPr>
          <p:spPr bwMode="auto">
            <a:xfrm>
              <a:off x="3134" y="93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223.1.1.1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64" name="Text Box 204"/>
            <p:cNvSpPr txBox="1">
              <a:spLocks noChangeArrowheads="1"/>
            </p:cNvSpPr>
            <p:nvPr/>
          </p:nvSpPr>
          <p:spPr bwMode="auto">
            <a:xfrm>
              <a:off x="3062" y="1963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223.1.1.3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65" name="Text Box 205"/>
            <p:cNvSpPr txBox="1">
              <a:spLocks noChangeArrowheads="1"/>
            </p:cNvSpPr>
            <p:nvPr/>
          </p:nvSpPr>
          <p:spPr bwMode="auto">
            <a:xfrm>
              <a:off x="3532" y="148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223.1.1.4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66" name="Text Box 207"/>
            <p:cNvSpPr txBox="1">
              <a:spLocks noChangeArrowheads="1"/>
            </p:cNvSpPr>
            <p:nvPr/>
          </p:nvSpPr>
          <p:spPr bwMode="auto">
            <a:xfrm>
              <a:off x="4238" y="1485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223.1.2.9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67" name="Line 209"/>
            <p:cNvSpPr>
              <a:spLocks noChangeShapeType="1"/>
            </p:cNvSpPr>
            <p:nvPr/>
          </p:nvSpPr>
          <p:spPr bwMode="auto">
            <a:xfrm>
              <a:off x="4963" y="1246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8" name="Line 210"/>
            <p:cNvSpPr>
              <a:spLocks noChangeShapeType="1"/>
            </p:cNvSpPr>
            <p:nvPr/>
          </p:nvSpPr>
          <p:spPr bwMode="auto">
            <a:xfrm>
              <a:off x="4963" y="2047"/>
              <a:ext cx="148" cy="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69" name="Line 213"/>
            <p:cNvSpPr>
              <a:spLocks noChangeShapeType="1"/>
            </p:cNvSpPr>
            <p:nvPr/>
          </p:nvSpPr>
          <p:spPr bwMode="auto">
            <a:xfrm flipH="1" flipV="1">
              <a:off x="3782" y="2696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0" name="Line 214"/>
            <p:cNvSpPr>
              <a:spLocks noChangeShapeType="1"/>
            </p:cNvSpPr>
            <p:nvPr/>
          </p:nvSpPr>
          <p:spPr bwMode="auto">
            <a:xfrm flipH="1" flipV="1">
              <a:off x="4523" y="2699"/>
              <a:ext cx="2" cy="1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71" name="Text Box 215"/>
            <p:cNvSpPr txBox="1">
              <a:spLocks noChangeArrowheads="1"/>
            </p:cNvSpPr>
            <p:nvPr/>
          </p:nvSpPr>
          <p:spPr bwMode="auto">
            <a:xfrm>
              <a:off x="4505" y="262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72" name="Text Box 216"/>
            <p:cNvSpPr txBox="1">
              <a:spLocks noChangeArrowheads="1"/>
            </p:cNvSpPr>
            <p:nvPr/>
          </p:nvSpPr>
          <p:spPr bwMode="auto">
            <a:xfrm>
              <a:off x="3138" y="2682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223.1.3.1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grpSp>
          <p:nvGrpSpPr>
            <p:cNvPr id="87073" name="Group 217"/>
            <p:cNvGrpSpPr>
              <a:grpSpLocks/>
            </p:cNvGrpSpPr>
            <p:nvPr/>
          </p:nvGrpSpPr>
          <p:grpSpPr bwMode="auto">
            <a:xfrm>
              <a:off x="2755" y="956"/>
              <a:ext cx="404" cy="352"/>
              <a:chOff x="-44" y="1473"/>
              <a:chExt cx="981" cy="1105"/>
            </a:xfrm>
          </p:grpSpPr>
          <p:pic>
            <p:nvPicPr>
              <p:cNvPr id="87112" name="Picture 218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13" name="Freeform 219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4" name="Group 220"/>
            <p:cNvGrpSpPr>
              <a:grpSpLocks/>
            </p:cNvGrpSpPr>
            <p:nvPr/>
          </p:nvGrpSpPr>
          <p:grpSpPr bwMode="auto">
            <a:xfrm>
              <a:off x="2752" y="1340"/>
              <a:ext cx="404" cy="352"/>
              <a:chOff x="-44" y="1473"/>
              <a:chExt cx="981" cy="1105"/>
            </a:xfrm>
          </p:grpSpPr>
          <p:pic>
            <p:nvPicPr>
              <p:cNvPr id="87110" name="Picture 221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11" name="Freeform 222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5" name="Group 223"/>
            <p:cNvGrpSpPr>
              <a:grpSpLocks/>
            </p:cNvGrpSpPr>
            <p:nvPr/>
          </p:nvGrpSpPr>
          <p:grpSpPr bwMode="auto">
            <a:xfrm>
              <a:off x="2770" y="1724"/>
              <a:ext cx="404" cy="352"/>
              <a:chOff x="-44" y="1473"/>
              <a:chExt cx="981" cy="1105"/>
            </a:xfrm>
          </p:grpSpPr>
          <p:pic>
            <p:nvPicPr>
              <p:cNvPr id="87108" name="Picture 224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9" name="Freeform 225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6" name="Group 226"/>
            <p:cNvGrpSpPr>
              <a:grpSpLocks/>
            </p:cNvGrpSpPr>
            <p:nvPr/>
          </p:nvGrpSpPr>
          <p:grpSpPr bwMode="auto">
            <a:xfrm flipH="1">
              <a:off x="5106" y="1062"/>
              <a:ext cx="404" cy="352"/>
              <a:chOff x="-44" y="1473"/>
              <a:chExt cx="981" cy="1105"/>
            </a:xfrm>
          </p:grpSpPr>
          <p:pic>
            <p:nvPicPr>
              <p:cNvPr id="87106" name="Picture 227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7" name="Freeform 228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7" name="Group 229"/>
            <p:cNvGrpSpPr>
              <a:grpSpLocks/>
            </p:cNvGrpSpPr>
            <p:nvPr/>
          </p:nvGrpSpPr>
          <p:grpSpPr bwMode="auto">
            <a:xfrm flipH="1">
              <a:off x="5153" y="1868"/>
              <a:ext cx="404" cy="352"/>
              <a:chOff x="-44" y="1473"/>
              <a:chExt cx="981" cy="1105"/>
            </a:xfrm>
          </p:grpSpPr>
          <p:pic>
            <p:nvPicPr>
              <p:cNvPr id="87104" name="Picture 230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5" name="Freeform 231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8" name="Group 232"/>
            <p:cNvGrpSpPr>
              <a:grpSpLocks/>
            </p:cNvGrpSpPr>
            <p:nvPr/>
          </p:nvGrpSpPr>
          <p:grpSpPr bwMode="auto">
            <a:xfrm flipH="1">
              <a:off x="4392" y="2828"/>
              <a:ext cx="404" cy="352"/>
              <a:chOff x="-44" y="1473"/>
              <a:chExt cx="981" cy="1105"/>
            </a:xfrm>
          </p:grpSpPr>
          <p:pic>
            <p:nvPicPr>
              <p:cNvPr id="87102" name="Picture 233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3" name="Freeform 234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79" name="Group 235"/>
            <p:cNvGrpSpPr>
              <a:grpSpLocks/>
            </p:cNvGrpSpPr>
            <p:nvPr/>
          </p:nvGrpSpPr>
          <p:grpSpPr bwMode="auto">
            <a:xfrm flipH="1">
              <a:off x="3659" y="2854"/>
              <a:ext cx="404" cy="352"/>
              <a:chOff x="-44" y="1473"/>
              <a:chExt cx="981" cy="1105"/>
            </a:xfrm>
          </p:grpSpPr>
          <p:pic>
            <p:nvPicPr>
              <p:cNvPr id="87100" name="Picture 2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101" name="Freeform 237"/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450670 w 356"/>
                  <a:gd name="T3" fmla="*/ 40535 h 368"/>
                  <a:gd name="T4" fmla="*/ 534623 w 356"/>
                  <a:gd name="T5" fmla="*/ 844480 h 368"/>
                  <a:gd name="T6" fmla="*/ 117823 w 356"/>
                  <a:gd name="T7" fmla="*/ 1056135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87080" name="Group 238"/>
            <p:cNvGrpSpPr>
              <a:grpSpLocks/>
            </p:cNvGrpSpPr>
            <p:nvPr/>
          </p:nvGrpSpPr>
          <p:grpSpPr bwMode="auto">
            <a:xfrm>
              <a:off x="3929" y="1653"/>
              <a:ext cx="440" cy="224"/>
              <a:chOff x="4396" y="1245"/>
              <a:chExt cx="672" cy="248"/>
            </a:xfrm>
          </p:grpSpPr>
          <p:sp>
            <p:nvSpPr>
              <p:cNvPr id="8709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9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709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90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87095" name="Group 242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87098" name="Freeform 243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7099" name="Freeform 244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87096" name="Line 245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7097" name="Line 246"/>
              <p:cNvSpPr>
                <a:spLocks noChangeShapeType="1"/>
              </p:cNvSpPr>
              <p:nvPr/>
            </p:nvSpPr>
            <p:spPr bwMode="auto">
              <a:xfrm>
                <a:off x="5063" y="1326"/>
                <a:ext cx="0" cy="107"/>
              </a:xfrm>
              <a:prstGeom prst="line">
                <a:avLst/>
              </a:prstGeom>
              <a:noFill/>
              <a:ln w="190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87082" name="Rectangle 250"/>
            <p:cNvSpPr>
              <a:spLocks noChangeArrowheads="1"/>
            </p:cNvSpPr>
            <p:nvPr/>
          </p:nvSpPr>
          <p:spPr bwMode="auto">
            <a:xfrm>
              <a:off x="3232" y="1363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83" name="Text Box 251"/>
            <p:cNvSpPr txBox="1">
              <a:spLocks noChangeArrowheads="1"/>
            </p:cNvSpPr>
            <p:nvPr/>
          </p:nvSpPr>
          <p:spPr bwMode="auto">
            <a:xfrm>
              <a:off x="3134" y="1344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223.1.1.2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84" name="Rectangle 252"/>
            <p:cNvSpPr>
              <a:spLocks noChangeArrowheads="1"/>
            </p:cNvSpPr>
            <p:nvPr/>
          </p:nvSpPr>
          <p:spPr bwMode="auto">
            <a:xfrm>
              <a:off x="4936" y="1354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85" name="Rectangle 253"/>
            <p:cNvSpPr>
              <a:spLocks noChangeArrowheads="1"/>
            </p:cNvSpPr>
            <p:nvPr/>
          </p:nvSpPr>
          <p:spPr bwMode="auto">
            <a:xfrm>
              <a:off x="4934" y="1858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86" name="Rectangle 254"/>
            <p:cNvSpPr>
              <a:spLocks noChangeArrowheads="1"/>
            </p:cNvSpPr>
            <p:nvPr/>
          </p:nvSpPr>
          <p:spPr bwMode="auto">
            <a:xfrm>
              <a:off x="4082" y="1975"/>
              <a:ext cx="182" cy="147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87087" name="Text Box 255"/>
            <p:cNvSpPr txBox="1">
              <a:spLocks noChangeArrowheads="1"/>
            </p:cNvSpPr>
            <p:nvPr/>
          </p:nvSpPr>
          <p:spPr bwMode="auto">
            <a:xfrm>
              <a:off x="3782" y="1951"/>
              <a:ext cx="721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223.1.3.27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88" name="Text Box 256"/>
            <p:cNvSpPr txBox="1">
              <a:spLocks noChangeArrowheads="1"/>
            </p:cNvSpPr>
            <p:nvPr/>
          </p:nvSpPr>
          <p:spPr bwMode="auto">
            <a:xfrm>
              <a:off x="4529" y="1819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223.1.2.2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  <p:sp>
          <p:nvSpPr>
            <p:cNvPr id="87089" name="Text Box 257"/>
            <p:cNvSpPr txBox="1">
              <a:spLocks noChangeArrowheads="1"/>
            </p:cNvSpPr>
            <p:nvPr/>
          </p:nvSpPr>
          <p:spPr bwMode="auto">
            <a:xfrm>
              <a:off x="4779" y="1341"/>
              <a:ext cx="650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223.1.2.1</a:t>
              </a:r>
              <a:endParaRPr lang="en-US" altLang="en-US" sz="1800">
                <a:latin typeface="Comic Sans MS" panose="030F0702030302020204" pitchFamily="66" charset="0"/>
              </a:endParaRPr>
            </a:p>
          </p:txBody>
        </p:sp>
      </p:grpSp>
      <p:sp>
        <p:nvSpPr>
          <p:cNvPr id="87048" name="Line 147"/>
          <p:cNvSpPr>
            <a:spLocks noChangeShapeType="1"/>
          </p:cNvSpPr>
          <p:nvPr/>
        </p:nvSpPr>
        <p:spPr bwMode="auto">
          <a:xfrm>
            <a:off x="5519738" y="2662238"/>
            <a:ext cx="822325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49" name="Line 151"/>
          <p:cNvSpPr>
            <a:spLocks noChangeShapeType="1"/>
          </p:cNvSpPr>
          <p:nvPr/>
        </p:nvSpPr>
        <p:spPr bwMode="auto">
          <a:xfrm>
            <a:off x="6854825" y="2668588"/>
            <a:ext cx="639763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0" name="Line 156"/>
          <p:cNvSpPr>
            <a:spLocks noChangeShapeType="1"/>
          </p:cNvSpPr>
          <p:nvPr/>
        </p:nvSpPr>
        <p:spPr bwMode="auto">
          <a:xfrm>
            <a:off x="6616700" y="3006725"/>
            <a:ext cx="3175" cy="644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0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70DB69C7-114E-40D6-9AFC-083957C7707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8705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C0AFF-82EE-4D96-A039-933FACB3CCE6}"/>
              </a:ext>
            </a:extLst>
          </p:cNvPr>
          <p:cNvSpPr txBox="1"/>
          <p:nvPr/>
        </p:nvSpPr>
        <p:spPr>
          <a:xfrm>
            <a:off x="977630" y="4883285"/>
            <a:ext cx="357491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A: </a:t>
            </a:r>
          </a:p>
          <a:p>
            <a:r>
              <a:rPr lang="en-US" dirty="0"/>
              <a:t>Subnet address	#IP addresses</a:t>
            </a:r>
          </a:p>
          <a:p>
            <a:r>
              <a:rPr lang="en-US" dirty="0"/>
              <a:t>223.1.3.0/24	</a:t>
            </a: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baseline="30000" dirty="0">
                <a:sym typeface="Wingdings" panose="05000000000000000000" pitchFamily="2" charset="2"/>
              </a:rPr>
              <a:t>32-24 </a:t>
            </a:r>
            <a:r>
              <a:rPr lang="en-US" dirty="0">
                <a:sym typeface="Wingdings" panose="05000000000000000000" pitchFamily="2" charset="2"/>
              </a:rPr>
              <a:t>= 256 </a:t>
            </a:r>
          </a:p>
          <a:p>
            <a:r>
              <a:rPr lang="en-US" dirty="0">
                <a:sym typeface="Wingdings" panose="05000000000000000000" pitchFamily="2" charset="2"/>
              </a:rPr>
              <a:t>223.1.3.0/25	2</a:t>
            </a:r>
            <a:r>
              <a:rPr lang="en-US" baseline="30000" dirty="0">
                <a:sym typeface="Wingdings" panose="05000000000000000000" pitchFamily="2" charset="2"/>
              </a:rPr>
              <a:t>32-25 </a:t>
            </a:r>
            <a:r>
              <a:rPr lang="en-US" dirty="0">
                <a:sym typeface="Wingdings" panose="05000000000000000000" pitchFamily="2" charset="2"/>
              </a:rPr>
              <a:t>= 128</a:t>
            </a:r>
          </a:p>
          <a:p>
            <a:r>
              <a:rPr lang="en-US" dirty="0">
                <a:sym typeface="Wingdings" panose="05000000000000000000" pitchFamily="2" charset="2"/>
              </a:rPr>
              <a:t>223.1.3.0/26	2</a:t>
            </a:r>
            <a:r>
              <a:rPr lang="en-US" baseline="30000" dirty="0">
                <a:sym typeface="Wingdings" panose="05000000000000000000" pitchFamily="2" charset="2"/>
              </a:rPr>
              <a:t>32-26 </a:t>
            </a:r>
            <a:r>
              <a:rPr lang="en-US" dirty="0">
                <a:sym typeface="Wingdings" panose="05000000000000000000" pitchFamily="2" charset="2"/>
              </a:rPr>
              <a:t>= 64</a:t>
            </a:r>
          </a:p>
          <a:p>
            <a:r>
              <a:rPr lang="en-US" dirty="0">
                <a:sym typeface="Wingdings" panose="05000000000000000000" pitchFamily="2" charset="2"/>
              </a:rPr>
              <a:t>223.1.3.0/27	2</a:t>
            </a:r>
            <a:r>
              <a:rPr lang="en-US" baseline="30000" dirty="0">
                <a:sym typeface="Wingdings" panose="05000000000000000000" pitchFamily="2" charset="2"/>
              </a:rPr>
              <a:t>32-27 </a:t>
            </a:r>
            <a:r>
              <a:rPr lang="en-US" dirty="0">
                <a:sym typeface="Wingdings" panose="05000000000000000000" pitchFamily="2" charset="2"/>
              </a:rPr>
              <a:t>= 32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000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114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1047750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addresses: how to get one?</a:t>
            </a:r>
            <a:endParaRPr lang="en-US" altLang="en-US" sz="4800"/>
          </a:p>
        </p:txBody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08125"/>
            <a:ext cx="8034338" cy="3359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00000"/>
                </a:solidFill>
              </a:rPr>
              <a:t>Q:</a:t>
            </a:r>
            <a:r>
              <a:rPr lang="en-US" altLang="en-US" dirty="0"/>
              <a:t> How does a </a:t>
            </a:r>
            <a:r>
              <a:rPr lang="en-US" altLang="en-US" i="1" dirty="0"/>
              <a:t>host</a:t>
            </a:r>
            <a:r>
              <a:rPr lang="en-US" altLang="en-US" dirty="0"/>
              <a:t> get IP address?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r>
              <a:rPr lang="en-US" altLang="en-US" i="1" dirty="0">
                <a:solidFill>
                  <a:srgbClr val="C00000"/>
                </a:solidFill>
              </a:rPr>
              <a:t>A1:</a:t>
            </a:r>
            <a:r>
              <a:rPr lang="en-US" altLang="en-US" dirty="0"/>
              <a:t> hard-coded by system admin in a file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Windows: control panel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Gill Sans MT" panose="020B0502020104020203" pitchFamily="34" charset="0"/>
              </a:rPr>
              <a:t>→ </a:t>
            </a: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network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Gill Sans MT" panose="020B0502020104020203" pitchFamily="34" charset="0"/>
              </a:rPr>
              <a:t>→ </a:t>
            </a: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configuration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Gill Sans MT" panose="020B0502020104020203" pitchFamily="34" charset="0"/>
              </a:rPr>
              <a:t>→ </a:t>
            </a:r>
            <a:r>
              <a:rPr lang="en-US" altLang="en-US" dirty="0" err="1">
                <a:latin typeface="Gill Sans MT" panose="020B0502020104020203" pitchFamily="34" charset="0"/>
                <a:cs typeface="Gill Sans MT" panose="020B0502020104020203" pitchFamily="34" charset="0"/>
              </a:rPr>
              <a:t>tcp</a:t>
            </a: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/</a:t>
            </a:r>
            <a:r>
              <a:rPr lang="en-US" altLang="en-US" dirty="0" err="1">
                <a:latin typeface="Gill Sans MT" panose="020B0502020104020203" pitchFamily="34" charset="0"/>
                <a:cs typeface="Gill Sans MT" panose="020B0502020104020203" pitchFamily="34" charset="0"/>
              </a:rPr>
              <a:t>ip</a:t>
            </a: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  <a:cs typeface="Gill Sans MT" panose="020B0502020104020203" pitchFamily="34" charset="0"/>
              </a:rPr>
              <a:t>→ </a:t>
            </a: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properties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UNIX: /</a:t>
            </a:r>
            <a:r>
              <a:rPr lang="en-US" altLang="en-US" dirty="0" err="1">
                <a:latin typeface="Gill Sans MT" panose="020B0502020104020203" pitchFamily="34" charset="0"/>
                <a:cs typeface="Gill Sans MT" panose="020B0502020104020203" pitchFamily="34" charset="0"/>
              </a:rPr>
              <a:t>etc</a:t>
            </a: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/</a:t>
            </a:r>
            <a:r>
              <a:rPr lang="en-US" altLang="en-US" dirty="0" err="1">
                <a:latin typeface="Gill Sans MT" panose="020B0502020104020203" pitchFamily="34" charset="0"/>
                <a:cs typeface="Gill Sans MT" panose="020B0502020104020203" pitchFamily="34" charset="0"/>
              </a:rPr>
              <a:t>rc.config</a:t>
            </a:r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r>
              <a:rPr lang="en-US" altLang="en-US" i="1" dirty="0">
                <a:solidFill>
                  <a:srgbClr val="C00000"/>
                </a:solidFill>
              </a:rPr>
              <a:t>A2:</a:t>
            </a:r>
            <a:r>
              <a:rPr lang="en-US" altLang="en-US" dirty="0">
                <a:solidFill>
                  <a:srgbClr val="CC0000"/>
                </a:solidFill>
              </a:rPr>
              <a:t> DHCP</a:t>
            </a:r>
            <a:r>
              <a:rPr lang="en-US" altLang="en-US" dirty="0"/>
              <a:t> (</a:t>
            </a:r>
            <a:r>
              <a:rPr lang="en-US" altLang="en-US" dirty="0">
                <a:solidFill>
                  <a:srgbClr val="CC0000"/>
                </a:solidFill>
              </a:rPr>
              <a:t>D</a:t>
            </a:r>
            <a:r>
              <a:rPr lang="en-US" altLang="en-US" dirty="0"/>
              <a:t>ynamic </a:t>
            </a:r>
            <a:r>
              <a:rPr lang="en-US" altLang="en-US" dirty="0">
                <a:solidFill>
                  <a:srgbClr val="CC0000"/>
                </a:solidFill>
              </a:rPr>
              <a:t>H</a:t>
            </a:r>
            <a:r>
              <a:rPr lang="en-US" altLang="en-US" dirty="0"/>
              <a:t>ost </a:t>
            </a:r>
            <a:r>
              <a:rPr lang="en-US" altLang="en-US" dirty="0">
                <a:solidFill>
                  <a:srgbClr val="CC0000"/>
                </a:solidFill>
              </a:rPr>
              <a:t>C</a:t>
            </a:r>
            <a:r>
              <a:rPr lang="en-US" altLang="en-US" dirty="0"/>
              <a:t>onfiguration </a:t>
            </a:r>
            <a:r>
              <a:rPr lang="en-US" altLang="en-US" dirty="0">
                <a:solidFill>
                  <a:srgbClr val="CC0000"/>
                </a:solidFill>
              </a:rPr>
              <a:t>P</a:t>
            </a:r>
            <a:r>
              <a:rPr lang="en-US" altLang="en-US" dirty="0"/>
              <a:t>rotocol): dynamically get address from as server</a:t>
            </a:r>
          </a:p>
          <a:p>
            <a:pPr lvl="1"/>
            <a:r>
              <a:rPr lang="ja-JP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“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plug-and-play</a:t>
            </a:r>
            <a:r>
              <a:rPr lang="ja-JP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”</a:t>
            </a:r>
            <a:r>
              <a:rPr lang="en-US" altLang="ja-JP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  <a:p>
            <a:endParaRPr lang="en-US" altLang="en-US" sz="2400" dirty="0"/>
          </a:p>
        </p:txBody>
      </p:sp>
      <p:sp>
        <p:nvSpPr>
          <p:cNvPr id="9011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96DC0FD-ED66-4D4E-A8E3-4DBDE2B7797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011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825" y="1035050"/>
            <a:ext cx="7769225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8023225" cy="1143000"/>
          </a:xfrm>
        </p:spPr>
        <p:txBody>
          <a:bodyPr/>
          <a:lstStyle/>
          <a:p>
            <a:pPr>
              <a:defRPr/>
            </a:pPr>
            <a:r>
              <a:rPr lang="en-US" sz="3600" dirty="0">
                <a:ea typeface="ＭＳ Ｐゴシック" charset="0"/>
                <a:cs typeface="+mj-cs"/>
              </a:rPr>
              <a:t>Network layer: data plane, control plane</a:t>
            </a:r>
          </a:p>
        </p:txBody>
      </p:sp>
      <p:sp>
        <p:nvSpPr>
          <p:cNvPr id="450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25600"/>
            <a:ext cx="3825875" cy="4648200"/>
          </a:xfrm>
        </p:spPr>
        <p:txBody>
          <a:bodyPr/>
          <a:lstStyle/>
          <a:p>
            <a:pPr marL="0" indent="0">
              <a:buFont typeface="Wingdings" charset="2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ＭＳ Ｐゴシック" charset="0"/>
              </a:rPr>
              <a:t>Data plane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forwarding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function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local, per-router function</a:t>
            </a:r>
          </a:p>
          <a:p>
            <a:pPr marL="292100" indent="-292100"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ＭＳ Ｐゴシック" charset="0"/>
              </a:rPr>
              <a:t>“which output port to forward this datagram to?”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278313" y="1611313"/>
            <a:ext cx="4491037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688975" indent="-231775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Gill Sans MT"/>
                <a:ea typeface="ＭＳ Ｐゴシック" charset="0"/>
                <a:cs typeface="Gill Sans M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buFont typeface="Wingdings" charset="2"/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Control plane</a:t>
            </a:r>
          </a:p>
          <a:p>
            <a:pPr marL="228600" indent="-228600">
              <a:defRPr/>
            </a:pPr>
            <a:r>
              <a:rPr lang="en-US" sz="2400" b="1" dirty="0"/>
              <a:t>routing</a:t>
            </a:r>
            <a:r>
              <a:rPr lang="en-US" sz="2400" dirty="0"/>
              <a:t> function</a:t>
            </a:r>
          </a:p>
          <a:p>
            <a:pPr marL="228600" indent="-228600">
              <a:defRPr/>
            </a:pPr>
            <a:r>
              <a:rPr lang="en-US" sz="2400" dirty="0"/>
              <a:t>network-wide logic</a:t>
            </a:r>
          </a:p>
          <a:p>
            <a:pPr marL="228600" indent="-228600">
              <a:defRPr/>
            </a:pPr>
            <a:r>
              <a:rPr lang="en-US" sz="2400" dirty="0"/>
              <a:t>“which path to take to reach the destination host?”</a:t>
            </a:r>
          </a:p>
          <a:p>
            <a:pPr marL="228600" indent="-228600">
              <a:defRPr/>
            </a:pPr>
            <a:r>
              <a:rPr lang="en-US" sz="2400" dirty="0"/>
              <a:t>two control-plane architectures:</a:t>
            </a:r>
          </a:p>
          <a:p>
            <a:pPr lvl="1">
              <a:defRPr/>
            </a:pPr>
            <a:r>
              <a:rPr lang="en-US" i="1" dirty="0">
                <a:solidFill>
                  <a:srgbClr val="000090"/>
                </a:solidFill>
                <a:latin typeface="Gill Sans MT" charset="0"/>
              </a:rPr>
              <a:t>per-router control plane </a:t>
            </a:r>
            <a:r>
              <a:rPr lang="en-US" dirty="0">
                <a:latin typeface="Gill Sans MT" charset="0"/>
              </a:rPr>
              <a:t>(traditional)</a:t>
            </a:r>
          </a:p>
          <a:p>
            <a:pPr lvl="1">
              <a:defRPr/>
            </a:pPr>
            <a:r>
              <a:rPr lang="en-US" i="1" dirty="0">
                <a:solidFill>
                  <a:srgbClr val="000090"/>
                </a:solidFill>
                <a:latin typeface="Gill Sans MT" charset="0"/>
              </a:rPr>
              <a:t>logically centralized control plane </a:t>
            </a:r>
            <a:r>
              <a:rPr lang="en-US" dirty="0">
                <a:latin typeface="Gill Sans MT" charset="0"/>
              </a:rPr>
              <a:t>(software-defined networking (SDN))</a:t>
            </a:r>
          </a:p>
          <a:p>
            <a:pPr>
              <a:defRPr/>
            </a:pPr>
            <a:endParaRPr lang="en-US" dirty="0"/>
          </a:p>
          <a:p>
            <a:pPr>
              <a:buFont typeface="Wingdings" charset="0"/>
              <a:buNone/>
              <a:defRPr/>
            </a:pPr>
            <a:endParaRPr lang="en-US" dirty="0"/>
          </a:p>
        </p:txBody>
      </p:sp>
      <p:grpSp>
        <p:nvGrpSpPr>
          <p:cNvPr id="45062" name="Group 8"/>
          <p:cNvGrpSpPr>
            <a:grpSpLocks/>
          </p:cNvGrpSpPr>
          <p:nvPr/>
        </p:nvGrpSpPr>
        <p:grpSpPr bwMode="auto">
          <a:xfrm>
            <a:off x="598487" y="3949700"/>
            <a:ext cx="3643313" cy="1582738"/>
            <a:chOff x="842050" y="4767952"/>
            <a:chExt cx="3644169" cy="1582996"/>
          </a:xfrm>
        </p:grpSpPr>
        <p:sp>
          <p:nvSpPr>
            <p:cNvPr id="10" name="Freeform 2"/>
            <p:cNvSpPr>
              <a:spLocks/>
            </p:cNvSpPr>
            <p:nvPr/>
          </p:nvSpPr>
          <p:spPr bwMode="auto">
            <a:xfrm>
              <a:off x="2591886" y="5436399"/>
              <a:ext cx="1894333" cy="914549"/>
            </a:xfrm>
            <a:custGeom>
              <a:avLst/>
              <a:gdLst>
                <a:gd name="T0" fmla="*/ 1611 w 10001"/>
                <a:gd name="T1" fmla="*/ 374679 h 10125"/>
                <a:gd name="T2" fmla="*/ 287991 w 10001"/>
                <a:gd name="T3" fmla="*/ 147961 h 10125"/>
                <a:gd name="T4" fmla="*/ 1260716 w 10001"/>
                <a:gd name="T5" fmla="*/ 93322 h 10125"/>
                <a:gd name="T6" fmla="*/ 2011909 w 10001"/>
                <a:gd name="T7" fmla="*/ 0 h 10125"/>
                <a:gd name="T8" fmla="*/ 2706712 w 10001"/>
                <a:gd name="T9" fmla="*/ 93600 h 10125"/>
                <a:gd name="T10" fmla="*/ 3255305 w 10001"/>
                <a:gd name="T11" fmla="*/ 46104 h 10125"/>
                <a:gd name="T12" fmla="*/ 4023415 w 10001"/>
                <a:gd name="T13" fmla="*/ 277276 h 10125"/>
                <a:gd name="T14" fmla="*/ 3463544 w 10001"/>
                <a:gd name="T15" fmla="*/ 630526 h 10125"/>
                <a:gd name="T16" fmla="*/ 2817478 w 10001"/>
                <a:gd name="T17" fmla="*/ 864758 h 10125"/>
                <a:gd name="T18" fmla="*/ 2137577 w 10001"/>
                <a:gd name="T19" fmla="*/ 820324 h 10125"/>
                <a:gd name="T20" fmla="*/ 1760571 w 10001"/>
                <a:gd name="T21" fmla="*/ 919490 h 10125"/>
                <a:gd name="T22" fmla="*/ 1264743 w 10001"/>
                <a:gd name="T23" fmla="*/ 929416 h 10125"/>
                <a:gd name="T24" fmla="*/ 877667 w 10001"/>
                <a:gd name="T25" fmla="*/ 732382 h 10125"/>
                <a:gd name="T26" fmla="*/ 478105 w 10001"/>
                <a:gd name="T27" fmla="*/ 695276 h 10125"/>
                <a:gd name="T28" fmla="*/ 1611 w 10001"/>
                <a:gd name="T29" fmla="*/ 374679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001" h="10125">
                  <a:moveTo>
                    <a:pt x="4" y="4039"/>
                  </a:moveTo>
                  <a:cubicBezTo>
                    <a:pt x="-29" y="2271"/>
                    <a:pt x="194" y="2100"/>
                    <a:pt x="715" y="1595"/>
                  </a:cubicBezTo>
                  <a:cubicBezTo>
                    <a:pt x="1236" y="1089"/>
                    <a:pt x="2417" y="1272"/>
                    <a:pt x="3130" y="1006"/>
                  </a:cubicBezTo>
                  <a:cubicBezTo>
                    <a:pt x="3843" y="740"/>
                    <a:pt x="4397" y="0"/>
                    <a:pt x="4995" y="0"/>
                  </a:cubicBezTo>
                  <a:cubicBezTo>
                    <a:pt x="5593" y="1"/>
                    <a:pt x="6206" y="926"/>
                    <a:pt x="6720" y="1009"/>
                  </a:cubicBezTo>
                  <a:cubicBezTo>
                    <a:pt x="7234" y="1092"/>
                    <a:pt x="7536" y="241"/>
                    <a:pt x="8082" y="497"/>
                  </a:cubicBezTo>
                  <a:cubicBezTo>
                    <a:pt x="8628" y="756"/>
                    <a:pt x="9854" y="442"/>
                    <a:pt x="9989" y="2989"/>
                  </a:cubicBezTo>
                  <a:cubicBezTo>
                    <a:pt x="10124" y="5536"/>
                    <a:pt x="9098" y="5742"/>
                    <a:pt x="8599" y="6797"/>
                  </a:cubicBezTo>
                  <a:cubicBezTo>
                    <a:pt x="8100" y="7852"/>
                    <a:pt x="7544" y="8981"/>
                    <a:pt x="6995" y="9322"/>
                  </a:cubicBezTo>
                  <a:cubicBezTo>
                    <a:pt x="6446" y="9663"/>
                    <a:pt x="5793" y="8957"/>
                    <a:pt x="5307" y="8843"/>
                  </a:cubicBezTo>
                  <a:cubicBezTo>
                    <a:pt x="4819" y="8726"/>
                    <a:pt x="4628" y="10048"/>
                    <a:pt x="4371" y="9912"/>
                  </a:cubicBezTo>
                  <a:cubicBezTo>
                    <a:pt x="4114" y="9775"/>
                    <a:pt x="3505" y="10355"/>
                    <a:pt x="3140" y="10019"/>
                  </a:cubicBezTo>
                  <a:cubicBezTo>
                    <a:pt x="2774" y="9683"/>
                    <a:pt x="2820" y="8138"/>
                    <a:pt x="2179" y="7895"/>
                  </a:cubicBezTo>
                  <a:cubicBezTo>
                    <a:pt x="1586" y="6800"/>
                    <a:pt x="1549" y="8137"/>
                    <a:pt x="1187" y="7495"/>
                  </a:cubicBezTo>
                  <a:cubicBezTo>
                    <a:pt x="825" y="6852"/>
                    <a:pt x="-7" y="6157"/>
                    <a:pt x="4" y="4039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66CCFF"/>
                </a:gs>
                <a:gs pos="100000">
                  <a:srgbClr val="FFFFFF"/>
                </a:gs>
                <a:gs pos="5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 flipV="1">
              <a:off x="3261968" y="5558656"/>
              <a:ext cx="500180" cy="157189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3111121" y="5774591"/>
              <a:ext cx="862215" cy="10479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3123824" y="5880971"/>
              <a:ext cx="714543" cy="274682"/>
            </a:xfrm>
            <a:prstGeom prst="line">
              <a:avLst/>
            </a:prstGeom>
            <a:ln w="1270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H="1">
              <a:off x="1283479" y="5801583"/>
              <a:ext cx="1506892" cy="1587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070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5071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45072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</a:p>
          </p:txBody>
        </p:sp>
        <p:grpSp>
          <p:nvGrpSpPr>
            <p:cNvPr id="45073" name="Group 5"/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45086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5087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5088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9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5090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0111</a:t>
                </a:r>
              </a:p>
            </p:txBody>
          </p:sp>
          <p:sp>
            <p:nvSpPr>
              <p:cNvPr id="45091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5074" name="TextBox 6"/>
            <p:cNvSpPr txBox="1">
              <a:spLocks noChangeArrowheads="1"/>
            </p:cNvSpPr>
            <p:nvPr/>
          </p:nvSpPr>
          <p:spPr bwMode="auto">
            <a:xfrm>
              <a:off x="842050" y="4767952"/>
              <a:ext cx="1992313" cy="523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values in arriving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packet header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grpSp>
          <p:nvGrpSpPr>
            <p:cNvPr id="45075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22" name="Oval 21"/>
              <p:cNvSpPr>
                <a:spLocks noChangeArrowheads="1"/>
              </p:cNvSpPr>
              <p:nvPr/>
            </p:nvSpPr>
            <p:spPr bwMode="auto">
              <a:xfrm flipV="1">
                <a:off x="1873504" y="1693538"/>
                <a:ext cx="1125467" cy="319572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defRPr/>
                </a:pPr>
                <a:endParaRPr lang="en-US" altLang="en-US" sz="180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3" name="Rectangle 22"/>
              <p:cNvSpPr/>
              <p:nvPr/>
            </p:nvSpPr>
            <p:spPr bwMode="auto">
              <a:xfrm>
                <a:off x="1870334" y="1738514"/>
                <a:ext cx="1128637" cy="115994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4" name="Oval 23"/>
              <p:cNvSpPr>
                <a:spLocks noChangeArrowheads="1"/>
              </p:cNvSpPr>
              <p:nvPr/>
            </p:nvSpPr>
            <p:spPr bwMode="auto">
              <a:xfrm flipV="1">
                <a:off x="1870334" y="1575177"/>
                <a:ext cx="1125465" cy="319572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defRPr/>
                </a:pPr>
                <a:endParaRPr lang="en-US" altLang="en-US" sz="180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2158833" y="1672232"/>
                <a:ext cx="548468" cy="160970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2101767" y="1631990"/>
                <a:ext cx="662599" cy="111258"/>
              </a:xfrm>
              <a:custGeom>
                <a:avLst/>
                <a:gdLst>
                  <a:gd name="T0" fmla="*/ 0 w 3723451"/>
                  <a:gd name="T1" fmla="*/ 27219 h 932950"/>
                  <a:gd name="T2" fmla="*/ 116589 w 3723451"/>
                  <a:gd name="T3" fmla="*/ 321 h 932950"/>
                  <a:gd name="T4" fmla="*/ 330241 w 3723451"/>
                  <a:gd name="T5" fmla="*/ 62079 h 932950"/>
                  <a:gd name="T6" fmla="*/ 534068 w 3723451"/>
                  <a:gd name="T7" fmla="*/ 0 h 932950"/>
                  <a:gd name="T8" fmla="*/ 662599 w 3723451"/>
                  <a:gd name="T9" fmla="*/ 24703 h 932950"/>
                  <a:gd name="T10" fmla="*/ 566972 w 3723451"/>
                  <a:gd name="T11" fmla="*/ 55080 h 932950"/>
                  <a:gd name="T12" fmla="*/ 536184 w 3723451"/>
                  <a:gd name="T13" fmla="*/ 46891 h 932950"/>
                  <a:gd name="T14" fmla="*/ 333995 w 3723451"/>
                  <a:gd name="T15" fmla="*/ 111258 h 932950"/>
                  <a:gd name="T16" fmla="*/ 126634 w 3723451"/>
                  <a:gd name="T17" fmla="*/ 49258 h 932950"/>
                  <a:gd name="T18" fmla="*/ 93107 w 3723451"/>
                  <a:gd name="T19" fmla="*/ 55950 h 932950"/>
                  <a:gd name="T20" fmla="*/ 0 w 3723451"/>
                  <a:gd name="T21" fmla="*/ 27219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7" name="Freeform 26"/>
              <p:cNvSpPr>
                <a:spLocks/>
              </p:cNvSpPr>
              <p:nvPr/>
            </p:nvSpPr>
            <p:spPr bwMode="auto">
              <a:xfrm>
                <a:off x="2536103" y="1726678"/>
                <a:ext cx="244114" cy="97055"/>
              </a:xfrm>
              <a:custGeom>
                <a:avLst/>
                <a:gdLst>
                  <a:gd name="T0" fmla="*/ 0 w 1366596"/>
                  <a:gd name="T1" fmla="*/ 0 h 809868"/>
                  <a:gd name="T2" fmla="*/ 244114 w 1366596"/>
                  <a:gd name="T3" fmla="*/ 74997 h 809868"/>
                  <a:gd name="T4" fmla="*/ 154523 w 1366596"/>
                  <a:gd name="T5" fmla="*/ 97055 h 809868"/>
                  <a:gd name="T6" fmla="*/ 822 w 1366596"/>
                  <a:gd name="T7" fmla="*/ 51285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2089086" y="1729045"/>
                <a:ext cx="240945" cy="97056"/>
              </a:xfrm>
              <a:custGeom>
                <a:avLst/>
                <a:gdLst>
                  <a:gd name="T0" fmla="*/ 237656 w 1348191"/>
                  <a:gd name="T1" fmla="*/ 0 h 791462"/>
                  <a:gd name="T2" fmla="*/ 240945 w 1348191"/>
                  <a:gd name="T3" fmla="*/ 46835 h 791462"/>
                  <a:gd name="T4" fmla="*/ 87168 w 1348191"/>
                  <a:gd name="T5" fmla="*/ 97056 h 791462"/>
                  <a:gd name="T6" fmla="*/ 0 w 1348191"/>
                  <a:gd name="T7" fmla="*/ 75049 h 791462"/>
                  <a:gd name="T8" fmla="*/ 237656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29" name="Straight Connector 28"/>
              <p:cNvCxnSpPr>
                <a:cxnSpLocks noChangeShapeType="1"/>
                <a:endCxn id="24" idx="2"/>
              </p:cNvCxnSpPr>
              <p:nvPr/>
            </p:nvCxnSpPr>
            <p:spPr bwMode="auto">
              <a:xfrm flipH="1" flipV="1">
                <a:off x="1870334" y="1736147"/>
                <a:ext cx="3169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0" name="Straight Connector 29"/>
              <p:cNvCxnSpPr>
                <a:cxnSpLocks noChangeShapeType="1"/>
              </p:cNvCxnSpPr>
              <p:nvPr/>
            </p:nvCxnSpPr>
            <p:spPr bwMode="auto">
              <a:xfrm flipH="1" flipV="1">
                <a:off x="2995800" y="1733779"/>
                <a:ext cx="3171" cy="12309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5076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6 h 167"/>
                <a:gd name="T2" fmla="*/ 2147483646 w 554"/>
                <a:gd name="T3" fmla="*/ 2147483646 h 167"/>
                <a:gd name="T4" fmla="*/ 2147483646 w 554"/>
                <a:gd name="T5" fmla="*/ 2147483646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6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9B549902-AA80-4F4A-9FDA-591C5DA9CAFF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506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8" name="Picture 4" descr="underline_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963" y="1025525"/>
            <a:ext cx="82280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>
          <a:xfrm>
            <a:off x="177800" y="268288"/>
            <a:ext cx="8826500" cy="1143000"/>
          </a:xfrm>
        </p:spPr>
        <p:txBody>
          <a:bodyPr/>
          <a:lstStyle/>
          <a:p>
            <a:pPr>
              <a:defRPr/>
            </a:pPr>
            <a:r>
              <a:rPr lang="en-US" sz="3600">
                <a:ea typeface="ＭＳ Ｐゴシック" charset="0"/>
                <a:cs typeface="+mj-cs"/>
              </a:rPr>
              <a:t>DHCP: </a:t>
            </a:r>
            <a:r>
              <a:rPr lang="en-US" sz="3400">
                <a:ea typeface="ＭＳ Ｐゴシック" charset="0"/>
                <a:cs typeface="+mj-cs"/>
              </a:rPr>
              <a:t>Dynamic Host Configuration Protocol</a:t>
            </a:r>
          </a:p>
        </p:txBody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587500"/>
            <a:ext cx="8632825" cy="33591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goal:</a:t>
            </a:r>
            <a:r>
              <a:rPr lang="en-US" altLang="en-US" sz="2400" dirty="0"/>
              <a:t> allow host to </a:t>
            </a:r>
            <a:r>
              <a:rPr lang="en-US" altLang="en-US" sz="2400" i="1" dirty="0"/>
              <a:t>dynamically </a:t>
            </a:r>
            <a:r>
              <a:rPr lang="en-US" altLang="en-US" sz="2400" dirty="0"/>
              <a:t>obtain its IP address from network server when it joins network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can renew its lease on address in use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allows reuse of addresses (only hold address while connected/</a:t>
            </a:r>
            <a:r>
              <a:rPr lang="ja-JP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“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on</a:t>
            </a:r>
            <a:r>
              <a:rPr lang="ja-JP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”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)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support for mobile users who want to join network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DHCP overview: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host broadcasts 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DHCP discover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”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ja-JP" dirty="0" err="1">
                <a:latin typeface="Gill Sans MT" panose="020B0502020104020203" pitchFamily="34" charset="0"/>
                <a:cs typeface="Gill Sans MT" panose="020B0502020104020203" pitchFamily="34" charset="0"/>
              </a:rPr>
              <a:t>msg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 [optional]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DHCP server responds with 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DHCP offer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”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ja-JP" dirty="0" err="1">
                <a:latin typeface="Gill Sans MT" panose="020B0502020104020203" pitchFamily="34" charset="0"/>
                <a:cs typeface="Gill Sans MT" panose="020B0502020104020203" pitchFamily="34" charset="0"/>
              </a:rPr>
              <a:t>msg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 [optional]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host requests IP address: 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DHCP request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”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ja-JP" dirty="0" err="1">
                <a:latin typeface="Gill Sans MT" panose="020B0502020104020203" pitchFamily="34" charset="0"/>
                <a:cs typeface="Gill Sans MT" panose="020B0502020104020203" pitchFamily="34" charset="0"/>
              </a:rPr>
              <a:t>msg</a:t>
            </a:r>
            <a:endParaRPr lang="en-US" altLang="ja-JP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DHCP server sends address: 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“</a:t>
            </a:r>
            <a:r>
              <a:rPr lang="en-US" altLang="ja-JP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DHCP </a:t>
            </a:r>
            <a:r>
              <a:rPr lang="en-US" altLang="ja-JP" dirty="0" err="1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ack</a:t>
            </a:r>
            <a:r>
              <a:rPr lang="ja-JP" altLang="en-US" dirty="0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”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ja-JP" dirty="0" err="1">
                <a:latin typeface="Gill Sans MT" panose="020B0502020104020203" pitchFamily="34" charset="0"/>
                <a:cs typeface="Gill Sans MT" panose="020B0502020104020203" pitchFamily="34" charset="0"/>
              </a:rPr>
              <a:t>msg</a:t>
            </a:r>
            <a:r>
              <a:rPr lang="en-US" altLang="ja-JP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</a:p>
          <a:p>
            <a:endParaRPr lang="en-US" altLang="en-US" dirty="0"/>
          </a:p>
        </p:txBody>
      </p:sp>
      <p:sp>
        <p:nvSpPr>
          <p:cNvPr id="9114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60FE562-E098-4B36-8246-DEBF41E5307A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114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859008" y="6043553"/>
            <a:ext cx="5670142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An application-layer protocol that runs over UDP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</p:spPr>
        <p:txBody>
          <a:bodyPr/>
          <a:lstStyle/>
          <a:p>
            <a:pPr>
              <a:defRPr/>
            </a:pPr>
            <a:r>
              <a:rPr lang="en-US" sz="4000">
                <a:ea typeface="ＭＳ Ｐゴシック" charset="0"/>
                <a:cs typeface="+mj-cs"/>
              </a:rPr>
              <a:t>DHCP client-server scenario</a:t>
            </a:r>
          </a:p>
        </p:txBody>
      </p:sp>
      <p:sp>
        <p:nvSpPr>
          <p:cNvPr id="93187" name="Rectangle 3"/>
          <p:cNvSpPr>
            <a:spLocks noChangeArrowheads="1"/>
          </p:cNvSpPr>
          <p:nvPr/>
        </p:nvSpPr>
        <p:spPr bwMode="auto">
          <a:xfrm>
            <a:off x="2408238" y="6037263"/>
            <a:ext cx="4978400" cy="3190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3188" name="Text Box 97"/>
          <p:cNvSpPr txBox="1">
            <a:spLocks noChangeArrowheads="1"/>
          </p:cNvSpPr>
          <p:nvPr/>
        </p:nvSpPr>
        <p:spPr bwMode="auto">
          <a:xfrm>
            <a:off x="869950" y="19034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Arial" panose="020B0604020202020204" pitchFamily="34" charset="0"/>
              </a:rPr>
              <a:t>223.1.1.0/24</a:t>
            </a:r>
          </a:p>
        </p:txBody>
      </p:sp>
      <p:sp>
        <p:nvSpPr>
          <p:cNvPr id="93189" name="Text Box 98"/>
          <p:cNvSpPr txBox="1">
            <a:spLocks noChangeArrowheads="1"/>
          </p:cNvSpPr>
          <p:nvPr/>
        </p:nvSpPr>
        <p:spPr bwMode="auto">
          <a:xfrm>
            <a:off x="4348163" y="439896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Arial" panose="020B0604020202020204" pitchFamily="34" charset="0"/>
              </a:rPr>
              <a:t>223.1.2.0/24</a:t>
            </a:r>
          </a:p>
        </p:txBody>
      </p:sp>
      <p:sp>
        <p:nvSpPr>
          <p:cNvPr id="93190" name="Text Box 99"/>
          <p:cNvSpPr txBox="1">
            <a:spLocks noChangeArrowheads="1"/>
          </p:cNvSpPr>
          <p:nvPr/>
        </p:nvSpPr>
        <p:spPr bwMode="auto">
          <a:xfrm>
            <a:off x="2651125" y="5992813"/>
            <a:ext cx="13144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i="1">
                <a:latin typeface="Arial" panose="020B0604020202020204" pitchFamily="34" charset="0"/>
              </a:rPr>
              <a:t>223.1.3.0/24</a:t>
            </a:r>
          </a:p>
        </p:txBody>
      </p:sp>
      <p:sp>
        <p:nvSpPr>
          <p:cNvPr id="93191" name="Rectangle 100"/>
          <p:cNvSpPr>
            <a:spLocks noChangeArrowheads="1"/>
          </p:cNvSpPr>
          <p:nvPr/>
        </p:nvSpPr>
        <p:spPr bwMode="auto">
          <a:xfrm>
            <a:off x="1663700" y="4233863"/>
            <a:ext cx="847725" cy="1809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3192" name="Freeform 101"/>
          <p:cNvSpPr>
            <a:spLocks/>
          </p:cNvSpPr>
          <p:nvPr/>
        </p:nvSpPr>
        <p:spPr bwMode="auto">
          <a:xfrm>
            <a:off x="1076325" y="2173288"/>
            <a:ext cx="1941513" cy="2049462"/>
          </a:xfrm>
          <a:custGeom>
            <a:avLst/>
            <a:gdLst>
              <a:gd name="T0" fmla="*/ 2147483646 w 1223"/>
              <a:gd name="T1" fmla="*/ 2147483646 h 1291"/>
              <a:gd name="T2" fmla="*/ 2147483646 w 1223"/>
              <a:gd name="T3" fmla="*/ 2147483646 h 1291"/>
              <a:gd name="T4" fmla="*/ 2147483646 w 1223"/>
              <a:gd name="T5" fmla="*/ 2147483646 h 1291"/>
              <a:gd name="T6" fmla="*/ 2147483646 w 1223"/>
              <a:gd name="T7" fmla="*/ 2147483646 h 1291"/>
              <a:gd name="T8" fmla="*/ 2147483646 w 1223"/>
              <a:gd name="T9" fmla="*/ 2147483646 h 1291"/>
              <a:gd name="T10" fmla="*/ 2147483646 w 1223"/>
              <a:gd name="T11" fmla="*/ 2147483646 h 1291"/>
              <a:gd name="T12" fmla="*/ 2147483646 w 1223"/>
              <a:gd name="T13" fmla="*/ 2147483646 h 1291"/>
              <a:gd name="T14" fmla="*/ 2147483646 w 1223"/>
              <a:gd name="T15" fmla="*/ 2147483646 h 1291"/>
              <a:gd name="T16" fmla="*/ 2147483646 w 1223"/>
              <a:gd name="T17" fmla="*/ 2147483646 h 1291"/>
              <a:gd name="T18" fmla="*/ 2147483646 w 1223"/>
              <a:gd name="T19" fmla="*/ 2147483646 h 1291"/>
              <a:gd name="T20" fmla="*/ 2147483646 w 1223"/>
              <a:gd name="T21" fmla="*/ 2147483646 h 1291"/>
              <a:gd name="T22" fmla="*/ 2147483646 w 1223"/>
              <a:gd name="T23" fmla="*/ 2147483646 h 1291"/>
              <a:gd name="T24" fmla="*/ 2147483646 w 1223"/>
              <a:gd name="T25" fmla="*/ 2147483646 h 1291"/>
              <a:gd name="T26" fmla="*/ 2147483646 w 1223"/>
              <a:gd name="T27" fmla="*/ 2147483646 h 1291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23"/>
              <a:gd name="T43" fmla="*/ 0 h 1291"/>
              <a:gd name="T44" fmla="*/ 1223 w 1223"/>
              <a:gd name="T45" fmla="*/ 1291 h 1291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23" h="1291">
                <a:moveTo>
                  <a:pt x="1201" y="756"/>
                </a:moveTo>
                <a:cubicBezTo>
                  <a:pt x="1180" y="640"/>
                  <a:pt x="798" y="744"/>
                  <a:pt x="702" y="670"/>
                </a:cubicBezTo>
                <a:cubicBezTo>
                  <a:pt x="603" y="561"/>
                  <a:pt x="669" y="206"/>
                  <a:pt x="608" y="103"/>
                </a:cubicBezTo>
                <a:cubicBezTo>
                  <a:pt x="547" y="0"/>
                  <a:pt x="425" y="55"/>
                  <a:pt x="335" y="52"/>
                </a:cubicBezTo>
                <a:cubicBezTo>
                  <a:pt x="245" y="49"/>
                  <a:pt x="114" y="0"/>
                  <a:pt x="65" y="82"/>
                </a:cubicBezTo>
                <a:cubicBezTo>
                  <a:pt x="16" y="164"/>
                  <a:pt x="45" y="433"/>
                  <a:pt x="41" y="544"/>
                </a:cubicBezTo>
                <a:cubicBezTo>
                  <a:pt x="37" y="655"/>
                  <a:pt x="41" y="685"/>
                  <a:pt x="38" y="751"/>
                </a:cubicBezTo>
                <a:cubicBezTo>
                  <a:pt x="35" y="817"/>
                  <a:pt x="26" y="880"/>
                  <a:pt x="23" y="940"/>
                </a:cubicBezTo>
                <a:cubicBezTo>
                  <a:pt x="20" y="1000"/>
                  <a:pt x="0" y="1068"/>
                  <a:pt x="17" y="1114"/>
                </a:cubicBezTo>
                <a:cubicBezTo>
                  <a:pt x="34" y="1160"/>
                  <a:pt x="31" y="1198"/>
                  <a:pt x="128" y="1219"/>
                </a:cubicBezTo>
                <a:cubicBezTo>
                  <a:pt x="225" y="1240"/>
                  <a:pt x="509" y="1291"/>
                  <a:pt x="602" y="1243"/>
                </a:cubicBezTo>
                <a:cubicBezTo>
                  <a:pt x="695" y="1195"/>
                  <a:pt x="590" y="984"/>
                  <a:pt x="686" y="930"/>
                </a:cubicBezTo>
                <a:cubicBezTo>
                  <a:pt x="782" y="876"/>
                  <a:pt x="1091" y="945"/>
                  <a:pt x="1177" y="916"/>
                </a:cubicBezTo>
                <a:cubicBezTo>
                  <a:pt x="1208" y="864"/>
                  <a:pt x="1223" y="871"/>
                  <a:pt x="1201" y="75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Freeform 102"/>
          <p:cNvSpPr>
            <a:spLocks/>
          </p:cNvSpPr>
          <p:nvPr/>
        </p:nvSpPr>
        <p:spPr bwMode="auto">
          <a:xfrm>
            <a:off x="3603625" y="2482850"/>
            <a:ext cx="1906588" cy="1958975"/>
          </a:xfrm>
          <a:custGeom>
            <a:avLst/>
            <a:gdLst>
              <a:gd name="T0" fmla="*/ 2147483646 w 1201"/>
              <a:gd name="T1" fmla="*/ 2147483646 h 1234"/>
              <a:gd name="T2" fmla="*/ 2147483646 w 1201"/>
              <a:gd name="T3" fmla="*/ 2147483646 h 1234"/>
              <a:gd name="T4" fmla="*/ 2147483646 w 1201"/>
              <a:gd name="T5" fmla="*/ 2147483646 h 1234"/>
              <a:gd name="T6" fmla="*/ 2147483646 w 1201"/>
              <a:gd name="T7" fmla="*/ 2147483646 h 1234"/>
              <a:gd name="T8" fmla="*/ 2147483646 w 1201"/>
              <a:gd name="T9" fmla="*/ 2147483646 h 1234"/>
              <a:gd name="T10" fmla="*/ 2147483646 w 1201"/>
              <a:gd name="T11" fmla="*/ 2147483646 h 1234"/>
              <a:gd name="T12" fmla="*/ 2147483646 w 1201"/>
              <a:gd name="T13" fmla="*/ 2147483646 h 1234"/>
              <a:gd name="T14" fmla="*/ 2147483646 w 1201"/>
              <a:gd name="T15" fmla="*/ 2147483646 h 1234"/>
              <a:gd name="T16" fmla="*/ 2147483646 w 1201"/>
              <a:gd name="T17" fmla="*/ 2147483646 h 1234"/>
              <a:gd name="T18" fmla="*/ 2147483646 w 1201"/>
              <a:gd name="T19" fmla="*/ 2147483646 h 1234"/>
              <a:gd name="T20" fmla="*/ 2147483646 w 1201"/>
              <a:gd name="T21" fmla="*/ 2147483646 h 1234"/>
              <a:gd name="T22" fmla="*/ 2147483646 w 1201"/>
              <a:gd name="T23" fmla="*/ 2147483646 h 1234"/>
              <a:gd name="T24" fmla="*/ 2147483646 w 1201"/>
              <a:gd name="T25" fmla="*/ 2147483646 h 1234"/>
              <a:gd name="T26" fmla="*/ 2147483646 w 1201"/>
              <a:gd name="T27" fmla="*/ 2147483646 h 1234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1201"/>
              <a:gd name="T43" fmla="*/ 0 h 1234"/>
              <a:gd name="T44" fmla="*/ 1201 w 1201"/>
              <a:gd name="T45" fmla="*/ 1234 h 1234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1201" h="1234">
                <a:moveTo>
                  <a:pt x="25" y="709"/>
                </a:moveTo>
                <a:cubicBezTo>
                  <a:pt x="49" y="824"/>
                  <a:pt x="428" y="709"/>
                  <a:pt x="526" y="780"/>
                </a:cubicBezTo>
                <a:cubicBezTo>
                  <a:pt x="624" y="851"/>
                  <a:pt x="543" y="1059"/>
                  <a:pt x="613" y="1134"/>
                </a:cubicBezTo>
                <a:cubicBezTo>
                  <a:pt x="683" y="1209"/>
                  <a:pt x="853" y="1234"/>
                  <a:pt x="946" y="1230"/>
                </a:cubicBezTo>
                <a:cubicBezTo>
                  <a:pt x="1039" y="1226"/>
                  <a:pt x="1141" y="1163"/>
                  <a:pt x="1171" y="1107"/>
                </a:cubicBezTo>
                <a:cubicBezTo>
                  <a:pt x="1201" y="1051"/>
                  <a:pt x="1135" y="963"/>
                  <a:pt x="1126" y="894"/>
                </a:cubicBezTo>
                <a:cubicBezTo>
                  <a:pt x="1117" y="825"/>
                  <a:pt x="1119" y="772"/>
                  <a:pt x="1114" y="693"/>
                </a:cubicBezTo>
                <a:cubicBezTo>
                  <a:pt x="1109" y="614"/>
                  <a:pt x="1095" y="502"/>
                  <a:pt x="1099" y="423"/>
                </a:cubicBezTo>
                <a:cubicBezTo>
                  <a:pt x="1103" y="344"/>
                  <a:pt x="1141" y="281"/>
                  <a:pt x="1141" y="216"/>
                </a:cubicBezTo>
                <a:cubicBezTo>
                  <a:pt x="1141" y="151"/>
                  <a:pt x="1185" y="56"/>
                  <a:pt x="1102" y="33"/>
                </a:cubicBezTo>
                <a:cubicBezTo>
                  <a:pt x="1019" y="10"/>
                  <a:pt x="740" y="0"/>
                  <a:pt x="646" y="81"/>
                </a:cubicBezTo>
                <a:cubicBezTo>
                  <a:pt x="552" y="162"/>
                  <a:pt x="635" y="441"/>
                  <a:pt x="535" y="519"/>
                </a:cubicBezTo>
                <a:cubicBezTo>
                  <a:pt x="435" y="597"/>
                  <a:pt x="129" y="516"/>
                  <a:pt x="44" y="548"/>
                </a:cubicBezTo>
                <a:cubicBezTo>
                  <a:pt x="15" y="601"/>
                  <a:pt x="0" y="594"/>
                  <a:pt x="25" y="70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Freeform 103"/>
          <p:cNvSpPr>
            <a:spLocks/>
          </p:cNvSpPr>
          <p:nvPr/>
        </p:nvSpPr>
        <p:spPr bwMode="auto">
          <a:xfrm>
            <a:off x="2276475" y="3916363"/>
            <a:ext cx="2041525" cy="1979612"/>
          </a:xfrm>
          <a:custGeom>
            <a:avLst/>
            <a:gdLst>
              <a:gd name="T0" fmla="*/ 2147483646 w 1286"/>
              <a:gd name="T1" fmla="*/ 2147483646 h 1247"/>
              <a:gd name="T2" fmla="*/ 2147483646 w 1286"/>
              <a:gd name="T3" fmla="*/ 2147483646 h 1247"/>
              <a:gd name="T4" fmla="*/ 2147483646 w 1286"/>
              <a:gd name="T5" fmla="*/ 2147483646 h 1247"/>
              <a:gd name="T6" fmla="*/ 2147483646 w 1286"/>
              <a:gd name="T7" fmla="*/ 2147483646 h 1247"/>
              <a:gd name="T8" fmla="*/ 2147483646 w 1286"/>
              <a:gd name="T9" fmla="*/ 2147483646 h 1247"/>
              <a:gd name="T10" fmla="*/ 2147483646 w 1286"/>
              <a:gd name="T11" fmla="*/ 2147483646 h 1247"/>
              <a:gd name="T12" fmla="*/ 2147483646 w 1286"/>
              <a:gd name="T13" fmla="*/ 2147483646 h 1247"/>
              <a:gd name="T14" fmla="*/ 2147483646 w 1286"/>
              <a:gd name="T15" fmla="*/ 2147483646 h 1247"/>
              <a:gd name="T16" fmla="*/ 2147483646 w 1286"/>
              <a:gd name="T17" fmla="*/ 2147483646 h 1247"/>
              <a:gd name="T18" fmla="*/ 2147483646 w 1286"/>
              <a:gd name="T19" fmla="*/ 2147483646 h 1247"/>
              <a:gd name="T20" fmla="*/ 2147483646 w 1286"/>
              <a:gd name="T21" fmla="*/ 2147483646 h 1247"/>
              <a:gd name="T22" fmla="*/ 2147483646 w 1286"/>
              <a:gd name="T23" fmla="*/ 2147483646 h 1247"/>
              <a:gd name="T24" fmla="*/ 2147483646 w 1286"/>
              <a:gd name="T25" fmla="*/ 2147483646 h 124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286"/>
              <a:gd name="T40" fmla="*/ 0 h 1247"/>
              <a:gd name="T41" fmla="*/ 1286 w 1286"/>
              <a:gd name="T42" fmla="*/ 1247 h 124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286" h="1247">
                <a:moveTo>
                  <a:pt x="587" y="30"/>
                </a:moveTo>
                <a:cubicBezTo>
                  <a:pt x="473" y="60"/>
                  <a:pt x="601" y="475"/>
                  <a:pt x="509" y="618"/>
                </a:cubicBezTo>
                <a:cubicBezTo>
                  <a:pt x="424" y="765"/>
                  <a:pt x="154" y="830"/>
                  <a:pt x="77" y="909"/>
                </a:cubicBezTo>
                <a:cubicBezTo>
                  <a:pt x="0" y="988"/>
                  <a:pt x="37" y="1043"/>
                  <a:pt x="47" y="1095"/>
                </a:cubicBezTo>
                <a:cubicBezTo>
                  <a:pt x="57" y="1147"/>
                  <a:pt x="71" y="1205"/>
                  <a:pt x="140" y="1224"/>
                </a:cubicBezTo>
                <a:cubicBezTo>
                  <a:pt x="209" y="1243"/>
                  <a:pt x="369" y="1212"/>
                  <a:pt x="461" y="1209"/>
                </a:cubicBezTo>
                <a:cubicBezTo>
                  <a:pt x="553" y="1206"/>
                  <a:pt x="571" y="1206"/>
                  <a:pt x="692" y="1209"/>
                </a:cubicBezTo>
                <a:cubicBezTo>
                  <a:pt x="813" y="1212"/>
                  <a:pt x="1094" y="1247"/>
                  <a:pt x="1190" y="1227"/>
                </a:cubicBezTo>
                <a:cubicBezTo>
                  <a:pt x="1286" y="1207"/>
                  <a:pt x="1279" y="1170"/>
                  <a:pt x="1271" y="1089"/>
                </a:cubicBezTo>
                <a:cubicBezTo>
                  <a:pt x="1263" y="1008"/>
                  <a:pt x="1217" y="818"/>
                  <a:pt x="1139" y="741"/>
                </a:cubicBezTo>
                <a:cubicBezTo>
                  <a:pt x="1061" y="664"/>
                  <a:pt x="865" y="743"/>
                  <a:pt x="800" y="627"/>
                </a:cubicBezTo>
                <a:cubicBezTo>
                  <a:pt x="735" y="511"/>
                  <a:pt x="785" y="142"/>
                  <a:pt x="749" y="42"/>
                </a:cubicBezTo>
                <a:cubicBezTo>
                  <a:pt x="695" y="15"/>
                  <a:pt x="701" y="0"/>
                  <a:pt x="587" y="30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5" name="Line 104"/>
          <p:cNvSpPr>
            <a:spLocks noChangeShapeType="1"/>
          </p:cNvSpPr>
          <p:nvPr/>
        </p:nvSpPr>
        <p:spPr bwMode="auto">
          <a:xfrm>
            <a:off x="1625600" y="2695575"/>
            <a:ext cx="277813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6" name="Line 106"/>
          <p:cNvSpPr>
            <a:spLocks noChangeShapeType="1"/>
          </p:cNvSpPr>
          <p:nvPr/>
        </p:nvSpPr>
        <p:spPr bwMode="auto">
          <a:xfrm flipV="1">
            <a:off x="1674813" y="3416300"/>
            <a:ext cx="277812" cy="31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Line 107"/>
          <p:cNvSpPr>
            <a:spLocks noChangeShapeType="1"/>
          </p:cNvSpPr>
          <p:nvPr/>
        </p:nvSpPr>
        <p:spPr bwMode="auto">
          <a:xfrm>
            <a:off x="1635125" y="3967163"/>
            <a:ext cx="273050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Line 108"/>
          <p:cNvSpPr>
            <a:spLocks noChangeShapeType="1"/>
          </p:cNvSpPr>
          <p:nvPr/>
        </p:nvSpPr>
        <p:spPr bwMode="auto">
          <a:xfrm flipV="1">
            <a:off x="2478088" y="3544888"/>
            <a:ext cx="56197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9" name="Text Box 109"/>
          <p:cNvSpPr txBox="1">
            <a:spLocks noChangeArrowheads="1"/>
          </p:cNvSpPr>
          <p:nvPr/>
        </p:nvSpPr>
        <p:spPr bwMode="auto">
          <a:xfrm>
            <a:off x="1673225" y="237013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223.1.1.1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3200" name="Text Box 111"/>
          <p:cNvSpPr txBox="1">
            <a:spLocks noChangeArrowheads="1"/>
          </p:cNvSpPr>
          <p:nvPr/>
        </p:nvSpPr>
        <p:spPr bwMode="auto">
          <a:xfrm>
            <a:off x="1558925" y="399573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223.1.1.3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3201" name="Text Box 112"/>
          <p:cNvSpPr txBox="1">
            <a:spLocks noChangeArrowheads="1"/>
          </p:cNvSpPr>
          <p:nvPr/>
        </p:nvSpPr>
        <p:spPr bwMode="auto">
          <a:xfrm>
            <a:off x="2305050" y="323532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223.1.1.4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3202" name="Line 113"/>
          <p:cNvSpPr>
            <a:spLocks noChangeShapeType="1"/>
          </p:cNvSpPr>
          <p:nvPr/>
        </p:nvSpPr>
        <p:spPr bwMode="auto">
          <a:xfrm flipV="1">
            <a:off x="3552825" y="3546475"/>
            <a:ext cx="533400" cy="1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Text Box 114"/>
          <p:cNvSpPr txBox="1">
            <a:spLocks noChangeArrowheads="1"/>
          </p:cNvSpPr>
          <p:nvPr/>
        </p:nvSpPr>
        <p:spPr bwMode="auto">
          <a:xfrm>
            <a:off x="3425825" y="323691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223.1.2.9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3204" name="Line 116"/>
          <p:cNvSpPr>
            <a:spLocks noChangeShapeType="1"/>
          </p:cNvSpPr>
          <p:nvPr/>
        </p:nvSpPr>
        <p:spPr bwMode="auto">
          <a:xfrm>
            <a:off x="4745038" y="285750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5" name="Line 117"/>
          <p:cNvSpPr>
            <a:spLocks noChangeShapeType="1"/>
          </p:cNvSpPr>
          <p:nvPr/>
        </p:nvSpPr>
        <p:spPr bwMode="auto">
          <a:xfrm>
            <a:off x="4799013" y="4133850"/>
            <a:ext cx="2349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6" name="Line 120"/>
          <p:cNvSpPr>
            <a:spLocks noChangeShapeType="1"/>
          </p:cNvSpPr>
          <p:nvPr/>
        </p:nvSpPr>
        <p:spPr bwMode="auto">
          <a:xfrm flipH="1">
            <a:off x="3311525" y="3886200"/>
            <a:ext cx="3175" cy="7080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Line 122"/>
          <p:cNvSpPr>
            <a:spLocks noChangeShapeType="1"/>
          </p:cNvSpPr>
          <p:nvPr/>
        </p:nvSpPr>
        <p:spPr bwMode="auto">
          <a:xfrm flipH="1" flipV="1">
            <a:off x="2736850" y="5230813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8" name="Line 123"/>
          <p:cNvSpPr>
            <a:spLocks noChangeShapeType="1"/>
          </p:cNvSpPr>
          <p:nvPr/>
        </p:nvSpPr>
        <p:spPr bwMode="auto">
          <a:xfrm flipH="1" flipV="1">
            <a:off x="3878263" y="5164138"/>
            <a:ext cx="3175" cy="241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9" name="Text Box 124"/>
          <p:cNvSpPr txBox="1">
            <a:spLocks noChangeArrowheads="1"/>
          </p:cNvSpPr>
          <p:nvPr/>
        </p:nvSpPr>
        <p:spPr bwMode="auto">
          <a:xfrm>
            <a:off x="3849688" y="5041900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223.1.3.2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3210" name="Text Box 127"/>
          <p:cNvSpPr txBox="1">
            <a:spLocks noChangeArrowheads="1"/>
          </p:cNvSpPr>
          <p:nvPr/>
        </p:nvSpPr>
        <p:spPr bwMode="auto">
          <a:xfrm>
            <a:off x="1701800" y="5053013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223.1.3.1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grpSp>
        <p:nvGrpSpPr>
          <p:cNvPr id="93211" name="Group 129"/>
          <p:cNvGrpSpPr>
            <a:grpSpLocks/>
          </p:cNvGrpSpPr>
          <p:nvPr/>
        </p:nvGrpSpPr>
        <p:grpSpPr bwMode="auto">
          <a:xfrm>
            <a:off x="1071563" y="2397125"/>
            <a:ext cx="641350" cy="558800"/>
            <a:chOff x="-44" y="1473"/>
            <a:chExt cx="981" cy="1105"/>
          </a:xfrm>
        </p:grpSpPr>
        <p:pic>
          <p:nvPicPr>
            <p:cNvPr id="93311" name="Picture 13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12" name="Freeform 13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2" name="Group 132"/>
          <p:cNvGrpSpPr>
            <a:grpSpLocks/>
          </p:cNvGrpSpPr>
          <p:nvPr/>
        </p:nvGrpSpPr>
        <p:grpSpPr bwMode="auto">
          <a:xfrm>
            <a:off x="1066800" y="3006725"/>
            <a:ext cx="641350" cy="558800"/>
            <a:chOff x="-44" y="1473"/>
            <a:chExt cx="981" cy="1105"/>
          </a:xfrm>
        </p:grpSpPr>
        <p:pic>
          <p:nvPicPr>
            <p:cNvPr id="93309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10" name="Freeform 13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3" name="Group 135"/>
          <p:cNvGrpSpPr>
            <a:grpSpLocks/>
          </p:cNvGrpSpPr>
          <p:nvPr/>
        </p:nvGrpSpPr>
        <p:grpSpPr bwMode="auto">
          <a:xfrm>
            <a:off x="1095375" y="3616325"/>
            <a:ext cx="641350" cy="558800"/>
            <a:chOff x="-44" y="1473"/>
            <a:chExt cx="981" cy="1105"/>
          </a:xfrm>
        </p:grpSpPr>
        <p:pic>
          <p:nvPicPr>
            <p:cNvPr id="93307" name="Picture 136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08" name="Freeform 137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4" name="Group 138"/>
          <p:cNvGrpSpPr>
            <a:grpSpLocks/>
          </p:cNvGrpSpPr>
          <p:nvPr/>
        </p:nvGrpSpPr>
        <p:grpSpPr bwMode="auto">
          <a:xfrm flipH="1">
            <a:off x="4803775" y="2565400"/>
            <a:ext cx="641350" cy="558800"/>
            <a:chOff x="-44" y="1473"/>
            <a:chExt cx="981" cy="1105"/>
          </a:xfrm>
        </p:grpSpPr>
        <p:pic>
          <p:nvPicPr>
            <p:cNvPr id="93305" name="Picture 13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06" name="Freeform 14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5" name="Group 141"/>
          <p:cNvGrpSpPr>
            <a:grpSpLocks/>
          </p:cNvGrpSpPr>
          <p:nvPr/>
        </p:nvGrpSpPr>
        <p:grpSpPr bwMode="auto">
          <a:xfrm flipH="1">
            <a:off x="4878388" y="3844925"/>
            <a:ext cx="641350" cy="558800"/>
            <a:chOff x="-44" y="1473"/>
            <a:chExt cx="981" cy="1105"/>
          </a:xfrm>
        </p:grpSpPr>
        <p:pic>
          <p:nvPicPr>
            <p:cNvPr id="93303" name="Picture 14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04" name="Freeform 14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6" name="Group 144"/>
          <p:cNvGrpSpPr>
            <a:grpSpLocks/>
          </p:cNvGrpSpPr>
          <p:nvPr/>
        </p:nvGrpSpPr>
        <p:grpSpPr bwMode="auto">
          <a:xfrm flipH="1">
            <a:off x="3670300" y="5368925"/>
            <a:ext cx="641350" cy="558800"/>
            <a:chOff x="-44" y="1473"/>
            <a:chExt cx="981" cy="1105"/>
          </a:xfrm>
        </p:grpSpPr>
        <p:pic>
          <p:nvPicPr>
            <p:cNvPr id="93301" name="Picture 145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02" name="Freeform 1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7" name="Group 147"/>
          <p:cNvGrpSpPr>
            <a:grpSpLocks/>
          </p:cNvGrpSpPr>
          <p:nvPr/>
        </p:nvGrpSpPr>
        <p:grpSpPr bwMode="auto">
          <a:xfrm flipH="1">
            <a:off x="2506663" y="5410200"/>
            <a:ext cx="641350" cy="558800"/>
            <a:chOff x="-44" y="1473"/>
            <a:chExt cx="981" cy="1105"/>
          </a:xfrm>
        </p:grpSpPr>
        <p:pic>
          <p:nvPicPr>
            <p:cNvPr id="93299" name="Picture 14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3300" name="Freeform 14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3218" name="Group 150"/>
          <p:cNvGrpSpPr>
            <a:grpSpLocks/>
          </p:cNvGrpSpPr>
          <p:nvPr/>
        </p:nvGrpSpPr>
        <p:grpSpPr bwMode="auto">
          <a:xfrm>
            <a:off x="2935288" y="3503613"/>
            <a:ext cx="698500" cy="355600"/>
            <a:chOff x="4396" y="1245"/>
            <a:chExt cx="672" cy="248"/>
          </a:xfrm>
        </p:grpSpPr>
        <p:sp>
          <p:nvSpPr>
            <p:cNvPr id="93291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92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93293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93294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93297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98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95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96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3219" name="Rectangle 162"/>
          <p:cNvSpPr>
            <a:spLocks noChangeArrowheads="1"/>
          </p:cNvSpPr>
          <p:nvPr/>
        </p:nvSpPr>
        <p:spPr bwMode="auto">
          <a:xfrm>
            <a:off x="1789113" y="311943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3220" name="Text Box 110"/>
          <p:cNvSpPr txBox="1">
            <a:spLocks noChangeArrowheads="1"/>
          </p:cNvSpPr>
          <p:nvPr/>
        </p:nvSpPr>
        <p:spPr bwMode="auto">
          <a:xfrm>
            <a:off x="1624013" y="30257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223.1.1.2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3221" name="Rectangle 165"/>
          <p:cNvSpPr>
            <a:spLocks noChangeArrowheads="1"/>
          </p:cNvSpPr>
          <p:nvPr/>
        </p:nvSpPr>
        <p:spPr bwMode="auto">
          <a:xfrm>
            <a:off x="4530725" y="3829050"/>
            <a:ext cx="288925" cy="233363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3222" name="Rectangle 166"/>
          <p:cNvSpPr>
            <a:spLocks noChangeArrowheads="1"/>
          </p:cNvSpPr>
          <p:nvPr/>
        </p:nvSpPr>
        <p:spPr bwMode="auto">
          <a:xfrm>
            <a:off x="3178175" y="4014788"/>
            <a:ext cx="288925" cy="233362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</a:endParaRPr>
          </a:p>
        </p:txBody>
      </p:sp>
      <p:sp>
        <p:nvSpPr>
          <p:cNvPr id="93223" name="Text Box 128"/>
          <p:cNvSpPr txBox="1">
            <a:spLocks noChangeArrowheads="1"/>
          </p:cNvSpPr>
          <p:nvPr/>
        </p:nvSpPr>
        <p:spPr bwMode="auto">
          <a:xfrm>
            <a:off x="2801938" y="3976688"/>
            <a:ext cx="10334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223.1.3.27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3224" name="Text Box 118"/>
          <p:cNvSpPr txBox="1">
            <a:spLocks noChangeArrowheads="1"/>
          </p:cNvSpPr>
          <p:nvPr/>
        </p:nvSpPr>
        <p:spPr bwMode="auto">
          <a:xfrm>
            <a:off x="3900488" y="3843338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223.1.2.2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3225" name="Text Box 119"/>
          <p:cNvSpPr txBox="1">
            <a:spLocks noChangeArrowheads="1"/>
          </p:cNvSpPr>
          <p:nvPr/>
        </p:nvSpPr>
        <p:spPr bwMode="auto">
          <a:xfrm>
            <a:off x="4730750" y="2327275"/>
            <a:ext cx="9334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223.1.2.1</a:t>
            </a:r>
            <a:endParaRPr lang="en-US" altLang="en-US" sz="1400">
              <a:latin typeface="Comic Sans MS" panose="030F0702030302020204" pitchFamily="66" charset="0"/>
            </a:endParaRPr>
          </a:p>
        </p:txBody>
      </p:sp>
      <p:sp>
        <p:nvSpPr>
          <p:cNvPr id="93226" name="Text Box 168"/>
          <p:cNvSpPr txBox="1">
            <a:spLocks noChangeArrowheads="1"/>
          </p:cNvSpPr>
          <p:nvPr/>
        </p:nvSpPr>
        <p:spPr bwMode="auto">
          <a:xfrm>
            <a:off x="3465513" y="1760538"/>
            <a:ext cx="906462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DHCP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server</a:t>
            </a:r>
          </a:p>
        </p:txBody>
      </p:sp>
      <p:sp>
        <p:nvSpPr>
          <p:cNvPr id="93227" name="Text Box 170"/>
          <p:cNvSpPr txBox="1">
            <a:spLocks noChangeArrowheads="1"/>
          </p:cNvSpPr>
          <p:nvPr/>
        </p:nvSpPr>
        <p:spPr bwMode="auto">
          <a:xfrm>
            <a:off x="6627813" y="3059113"/>
            <a:ext cx="1820862" cy="1127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Arial" panose="020B0604020202020204" pitchFamily="34" charset="0"/>
              </a:rPr>
              <a:t>arriving </a:t>
            </a: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DHCP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client</a:t>
            </a:r>
            <a:r>
              <a:rPr lang="en-US" altLang="en-US" sz="2000" i="1">
                <a:latin typeface="Arial" panose="020B0604020202020204" pitchFamily="34" charset="0"/>
              </a:rPr>
              <a:t> needs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Arial" panose="020B0604020202020204" pitchFamily="34" charset="0"/>
              </a:rPr>
              <a:t>address in this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latin typeface="Arial" panose="020B0604020202020204" pitchFamily="34" charset="0"/>
              </a:rPr>
              <a:t>network</a:t>
            </a:r>
          </a:p>
        </p:txBody>
      </p:sp>
      <p:grpSp>
        <p:nvGrpSpPr>
          <p:cNvPr id="93228" name="Group 195"/>
          <p:cNvGrpSpPr>
            <a:grpSpLocks/>
          </p:cNvGrpSpPr>
          <p:nvPr/>
        </p:nvGrpSpPr>
        <p:grpSpPr bwMode="auto">
          <a:xfrm>
            <a:off x="3873500" y="2395538"/>
            <a:ext cx="401638" cy="681037"/>
            <a:chOff x="4140" y="429"/>
            <a:chExt cx="1425" cy="2396"/>
          </a:xfrm>
        </p:grpSpPr>
        <p:sp>
          <p:nvSpPr>
            <p:cNvPr id="93259" name="Freeform 196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4 h 2742"/>
                <a:gd name="T4" fmla="*/ 2 w 354"/>
                <a:gd name="T5" fmla="*/ 28 h 2742"/>
                <a:gd name="T6" fmla="*/ 0 w 354"/>
                <a:gd name="T7" fmla="*/ 29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0" name="Rectangle 197"/>
            <p:cNvSpPr>
              <a:spLocks noChangeArrowheads="1"/>
            </p:cNvSpPr>
            <p:nvPr/>
          </p:nvSpPr>
          <p:spPr bwMode="auto">
            <a:xfrm>
              <a:off x="4208" y="429"/>
              <a:ext cx="1048" cy="2284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93261" name="Freeform 198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2" name="Freeform 199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63" name="Rectangle 200"/>
            <p:cNvSpPr>
              <a:spLocks noChangeArrowheads="1"/>
            </p:cNvSpPr>
            <p:nvPr/>
          </p:nvSpPr>
          <p:spPr bwMode="auto">
            <a:xfrm>
              <a:off x="4213" y="691"/>
              <a:ext cx="597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grpSp>
          <p:nvGrpSpPr>
            <p:cNvPr id="93264" name="Group 201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89" name="AutoShape 202"/>
              <p:cNvSpPr>
                <a:spLocks noChangeArrowheads="1"/>
              </p:cNvSpPr>
              <p:nvPr/>
            </p:nvSpPr>
            <p:spPr bwMode="auto">
              <a:xfrm>
                <a:off x="613" y="2569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93290" name="AutoShape 203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89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65" name="Rectangle 204"/>
            <p:cNvSpPr>
              <a:spLocks noChangeArrowheads="1"/>
            </p:cNvSpPr>
            <p:nvPr/>
          </p:nvSpPr>
          <p:spPr bwMode="auto">
            <a:xfrm>
              <a:off x="4224" y="1021"/>
              <a:ext cx="597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grpSp>
          <p:nvGrpSpPr>
            <p:cNvPr id="93266" name="Group 205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87" name="AutoShape 206"/>
              <p:cNvSpPr>
                <a:spLocks noChangeArrowheads="1"/>
              </p:cNvSpPr>
              <p:nvPr/>
            </p:nvSpPr>
            <p:spPr bwMode="auto">
              <a:xfrm>
                <a:off x="616" y="2567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93288" name="AutoShape 207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67" name="Rectangle 208"/>
            <p:cNvSpPr>
              <a:spLocks noChangeArrowheads="1"/>
            </p:cNvSpPr>
            <p:nvPr/>
          </p:nvSpPr>
          <p:spPr bwMode="auto">
            <a:xfrm>
              <a:off x="4219" y="1356"/>
              <a:ext cx="59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93268" name="Rectangle 209"/>
            <p:cNvSpPr>
              <a:spLocks noChangeArrowheads="1"/>
            </p:cNvSpPr>
            <p:nvPr/>
          </p:nvSpPr>
          <p:spPr bwMode="auto">
            <a:xfrm>
              <a:off x="4230" y="1658"/>
              <a:ext cx="591" cy="45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grpSp>
          <p:nvGrpSpPr>
            <p:cNvPr id="93269" name="Group 210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85" name="AutoShape 211"/>
              <p:cNvSpPr>
                <a:spLocks noChangeArrowheads="1"/>
              </p:cNvSpPr>
              <p:nvPr/>
            </p:nvSpPr>
            <p:spPr bwMode="auto">
              <a:xfrm>
                <a:off x="617" y="2576"/>
                <a:ext cx="723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93286" name="AutoShape 212"/>
              <p:cNvSpPr>
                <a:spLocks noChangeArrowheads="1"/>
              </p:cNvSpPr>
              <p:nvPr/>
            </p:nvSpPr>
            <p:spPr bwMode="auto">
              <a:xfrm>
                <a:off x="631" y="2586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70" name="Freeform 213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271" name="Group 214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83" name="AutoShape 215"/>
              <p:cNvSpPr>
                <a:spLocks noChangeArrowheads="1"/>
              </p:cNvSpPr>
              <p:nvPr/>
            </p:nvSpPr>
            <p:spPr bwMode="auto">
              <a:xfrm>
                <a:off x="612" y="2569"/>
                <a:ext cx="730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</p:txBody>
          </p:sp>
          <p:sp>
            <p:nvSpPr>
              <p:cNvPr id="93284" name="AutoShape 216"/>
              <p:cNvSpPr>
                <a:spLocks noChangeArrowheads="1"/>
              </p:cNvSpPr>
              <p:nvPr/>
            </p:nvSpPr>
            <p:spPr bwMode="auto">
              <a:xfrm>
                <a:off x="626" y="2586"/>
                <a:ext cx="695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3272" name="Rectangle 217"/>
            <p:cNvSpPr>
              <a:spLocks noChangeArrowheads="1"/>
            </p:cNvSpPr>
            <p:nvPr/>
          </p:nvSpPr>
          <p:spPr bwMode="auto">
            <a:xfrm>
              <a:off x="5250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93273" name="Freeform 218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4" name="Freeform 219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5" name="Oval 220"/>
            <p:cNvSpPr>
              <a:spLocks noChangeArrowheads="1"/>
            </p:cNvSpPr>
            <p:nvPr/>
          </p:nvSpPr>
          <p:spPr bwMode="auto">
            <a:xfrm>
              <a:off x="5514" y="2613"/>
              <a:ext cx="51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93276" name="Freeform 221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277" name="AutoShape 222"/>
            <p:cNvSpPr>
              <a:spLocks noChangeArrowheads="1"/>
            </p:cNvSpPr>
            <p:nvPr/>
          </p:nvSpPr>
          <p:spPr bwMode="auto">
            <a:xfrm>
              <a:off x="4140" y="2680"/>
              <a:ext cx="1200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93278" name="AutoShape 223"/>
            <p:cNvSpPr>
              <a:spLocks noChangeArrowheads="1"/>
            </p:cNvSpPr>
            <p:nvPr/>
          </p:nvSpPr>
          <p:spPr bwMode="auto">
            <a:xfrm>
              <a:off x="4208" y="2713"/>
              <a:ext cx="1070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93279" name="Oval 224"/>
            <p:cNvSpPr>
              <a:spLocks noChangeArrowheads="1"/>
            </p:cNvSpPr>
            <p:nvPr/>
          </p:nvSpPr>
          <p:spPr bwMode="auto">
            <a:xfrm>
              <a:off x="4309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93280" name="Oval 225"/>
            <p:cNvSpPr>
              <a:spLocks noChangeArrowheads="1"/>
            </p:cNvSpPr>
            <p:nvPr/>
          </p:nvSpPr>
          <p:spPr bwMode="auto">
            <a:xfrm>
              <a:off x="4484" y="2384"/>
              <a:ext cx="163" cy="1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281" name="Oval 226"/>
            <p:cNvSpPr>
              <a:spLocks noChangeArrowheads="1"/>
            </p:cNvSpPr>
            <p:nvPr/>
          </p:nvSpPr>
          <p:spPr bwMode="auto">
            <a:xfrm>
              <a:off x="4664" y="2384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93282" name="Rectangle 227"/>
            <p:cNvSpPr>
              <a:spLocks noChangeArrowheads="1"/>
            </p:cNvSpPr>
            <p:nvPr/>
          </p:nvSpPr>
          <p:spPr bwMode="auto">
            <a:xfrm>
              <a:off x="5064" y="1836"/>
              <a:ext cx="84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</p:grpSp>
      <p:grpSp>
        <p:nvGrpSpPr>
          <p:cNvPr id="93229" name="Group 231"/>
          <p:cNvGrpSpPr>
            <a:grpSpLocks/>
          </p:cNvGrpSpPr>
          <p:nvPr/>
        </p:nvGrpSpPr>
        <p:grpSpPr bwMode="auto">
          <a:xfrm>
            <a:off x="5486400" y="3141663"/>
            <a:ext cx="1101725" cy="549275"/>
            <a:chOff x="3428" y="1798"/>
            <a:chExt cx="694" cy="346"/>
          </a:xfrm>
        </p:grpSpPr>
        <p:grpSp>
          <p:nvGrpSpPr>
            <p:cNvPr id="93235" name="Group 229"/>
            <p:cNvGrpSpPr>
              <a:grpSpLocks/>
            </p:cNvGrpSpPr>
            <p:nvPr/>
          </p:nvGrpSpPr>
          <p:grpSpPr bwMode="auto">
            <a:xfrm>
              <a:off x="3628" y="1798"/>
              <a:ext cx="494" cy="346"/>
              <a:chOff x="4420" y="878"/>
              <a:chExt cx="614" cy="458"/>
            </a:xfrm>
          </p:grpSpPr>
          <p:pic>
            <p:nvPicPr>
              <p:cNvPr id="93237" name="Picture 173" descr="laptop_keyboard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09064" flipH="1">
                <a:off x="4420" y="1108"/>
                <a:ext cx="527" cy="2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38" name="Freeform 174"/>
              <p:cNvSpPr>
                <a:spLocks/>
              </p:cNvSpPr>
              <p:nvPr/>
            </p:nvSpPr>
            <p:spPr bwMode="auto">
              <a:xfrm>
                <a:off x="4595" y="888"/>
                <a:ext cx="424" cy="297"/>
              </a:xfrm>
              <a:custGeom>
                <a:avLst/>
                <a:gdLst>
                  <a:gd name="T0" fmla="*/ 0 w 2982"/>
                  <a:gd name="T1" fmla="*/ 0 h 2442"/>
                  <a:gd name="T2" fmla="*/ 0 w 2982"/>
                  <a:gd name="T3" fmla="*/ 0 h 2442"/>
                  <a:gd name="T4" fmla="*/ 0 w 2982"/>
                  <a:gd name="T5" fmla="*/ 0 h 2442"/>
                  <a:gd name="T6" fmla="*/ 0 w 2982"/>
                  <a:gd name="T7" fmla="*/ 0 h 2442"/>
                  <a:gd name="T8" fmla="*/ 0 w 2982"/>
                  <a:gd name="T9" fmla="*/ 0 h 24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82"/>
                  <a:gd name="T16" fmla="*/ 0 h 2442"/>
                  <a:gd name="T17" fmla="*/ 2982 w 2982"/>
                  <a:gd name="T18" fmla="*/ 2442 h 24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82" h="2442">
                    <a:moveTo>
                      <a:pt x="540" y="0"/>
                    </a:moveTo>
                    <a:lnTo>
                      <a:pt x="0" y="1734"/>
                    </a:lnTo>
                    <a:lnTo>
                      <a:pt x="2394" y="2442"/>
                    </a:lnTo>
                    <a:lnTo>
                      <a:pt x="2982" y="318"/>
                    </a:lnTo>
                    <a:lnTo>
                      <a:pt x="54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pic>
            <p:nvPicPr>
              <p:cNvPr id="93239" name="Picture 175" descr="screen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" y="895"/>
                <a:ext cx="385" cy="27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240" name="Freeform 176"/>
              <p:cNvSpPr>
                <a:spLocks/>
              </p:cNvSpPr>
              <p:nvPr/>
            </p:nvSpPr>
            <p:spPr bwMode="auto">
              <a:xfrm>
                <a:off x="4672" y="879"/>
                <a:ext cx="359" cy="55"/>
              </a:xfrm>
              <a:custGeom>
                <a:avLst/>
                <a:gdLst>
                  <a:gd name="T0" fmla="*/ 0 w 2528"/>
                  <a:gd name="T1" fmla="*/ 0 h 455"/>
                  <a:gd name="T2" fmla="*/ 0 w 2528"/>
                  <a:gd name="T3" fmla="*/ 0 h 455"/>
                  <a:gd name="T4" fmla="*/ 0 w 2528"/>
                  <a:gd name="T5" fmla="*/ 0 h 455"/>
                  <a:gd name="T6" fmla="*/ 0 w 2528"/>
                  <a:gd name="T7" fmla="*/ 0 h 455"/>
                  <a:gd name="T8" fmla="*/ 0 w 2528"/>
                  <a:gd name="T9" fmla="*/ 0 h 4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28"/>
                  <a:gd name="T16" fmla="*/ 0 h 455"/>
                  <a:gd name="T17" fmla="*/ 2528 w 2528"/>
                  <a:gd name="T18" fmla="*/ 455 h 4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28" h="455">
                    <a:moveTo>
                      <a:pt x="14" y="0"/>
                    </a:moveTo>
                    <a:lnTo>
                      <a:pt x="2528" y="341"/>
                    </a:lnTo>
                    <a:lnTo>
                      <a:pt x="2480" y="455"/>
                    </a:lnTo>
                    <a:lnTo>
                      <a:pt x="0" y="86"/>
                    </a:lnTo>
                    <a:lnTo>
                      <a:pt x="14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EAEAEA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1" name="Freeform 177"/>
              <p:cNvSpPr>
                <a:spLocks/>
              </p:cNvSpPr>
              <p:nvPr/>
            </p:nvSpPr>
            <p:spPr bwMode="auto">
              <a:xfrm>
                <a:off x="4591" y="878"/>
                <a:ext cx="100" cy="230"/>
              </a:xfrm>
              <a:custGeom>
                <a:avLst/>
                <a:gdLst>
                  <a:gd name="T0" fmla="*/ 0 w 702"/>
                  <a:gd name="T1" fmla="*/ 0 h 1893"/>
                  <a:gd name="T2" fmla="*/ 0 w 702"/>
                  <a:gd name="T3" fmla="*/ 0 h 1893"/>
                  <a:gd name="T4" fmla="*/ 0 w 702"/>
                  <a:gd name="T5" fmla="*/ 0 h 1893"/>
                  <a:gd name="T6" fmla="*/ 0 w 702"/>
                  <a:gd name="T7" fmla="*/ 0 h 1893"/>
                  <a:gd name="T8" fmla="*/ 0 w 702"/>
                  <a:gd name="T9" fmla="*/ 0 h 18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02"/>
                  <a:gd name="T16" fmla="*/ 0 h 1893"/>
                  <a:gd name="T17" fmla="*/ 702 w 702"/>
                  <a:gd name="T18" fmla="*/ 1893 h 18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02" h="1893">
                    <a:moveTo>
                      <a:pt x="579" y="0"/>
                    </a:moveTo>
                    <a:lnTo>
                      <a:pt x="0" y="1869"/>
                    </a:lnTo>
                    <a:lnTo>
                      <a:pt x="114" y="1893"/>
                    </a:lnTo>
                    <a:lnTo>
                      <a:pt x="702" y="51"/>
                    </a:lnTo>
                    <a:lnTo>
                      <a:pt x="579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2" name="Freeform 178"/>
              <p:cNvSpPr>
                <a:spLocks/>
              </p:cNvSpPr>
              <p:nvPr/>
            </p:nvSpPr>
            <p:spPr bwMode="auto">
              <a:xfrm>
                <a:off x="4921" y="920"/>
                <a:ext cx="108" cy="265"/>
              </a:xfrm>
              <a:custGeom>
                <a:avLst/>
                <a:gdLst>
                  <a:gd name="T0" fmla="*/ 0 w 756"/>
                  <a:gd name="T1" fmla="*/ 0 h 2184"/>
                  <a:gd name="T2" fmla="*/ 0 w 756"/>
                  <a:gd name="T3" fmla="*/ 0 h 2184"/>
                  <a:gd name="T4" fmla="*/ 0 w 756"/>
                  <a:gd name="T5" fmla="*/ 0 h 2184"/>
                  <a:gd name="T6" fmla="*/ 0 w 756"/>
                  <a:gd name="T7" fmla="*/ 0 h 2184"/>
                  <a:gd name="T8" fmla="*/ 0 w 756"/>
                  <a:gd name="T9" fmla="*/ 0 h 21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6"/>
                  <a:gd name="T16" fmla="*/ 0 h 2184"/>
                  <a:gd name="T17" fmla="*/ 756 w 756"/>
                  <a:gd name="T18" fmla="*/ 2184 h 21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6" h="2184">
                    <a:moveTo>
                      <a:pt x="756" y="0"/>
                    </a:moveTo>
                    <a:lnTo>
                      <a:pt x="138" y="2184"/>
                    </a:lnTo>
                    <a:lnTo>
                      <a:pt x="0" y="2148"/>
                    </a:lnTo>
                    <a:lnTo>
                      <a:pt x="606" y="78"/>
                    </a:lnTo>
                    <a:lnTo>
                      <a:pt x="756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3" name="Freeform 179"/>
              <p:cNvSpPr>
                <a:spLocks/>
              </p:cNvSpPr>
              <p:nvPr/>
            </p:nvSpPr>
            <p:spPr bwMode="auto">
              <a:xfrm>
                <a:off x="4590" y="1097"/>
                <a:ext cx="394" cy="89"/>
              </a:xfrm>
              <a:custGeom>
                <a:avLst/>
                <a:gdLst>
                  <a:gd name="T0" fmla="*/ 0 w 2773"/>
                  <a:gd name="T1" fmla="*/ 0 h 738"/>
                  <a:gd name="T2" fmla="*/ 0 w 2773"/>
                  <a:gd name="T3" fmla="*/ 0 h 738"/>
                  <a:gd name="T4" fmla="*/ 0 w 2773"/>
                  <a:gd name="T5" fmla="*/ 0 h 738"/>
                  <a:gd name="T6" fmla="*/ 0 w 2773"/>
                  <a:gd name="T7" fmla="*/ 0 h 738"/>
                  <a:gd name="T8" fmla="*/ 0 w 2773"/>
                  <a:gd name="T9" fmla="*/ 0 h 7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773"/>
                  <a:gd name="T16" fmla="*/ 0 h 738"/>
                  <a:gd name="T17" fmla="*/ 2773 w 2773"/>
                  <a:gd name="T18" fmla="*/ 738 h 7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773" h="738">
                    <a:moveTo>
                      <a:pt x="33" y="0"/>
                    </a:moveTo>
                    <a:lnTo>
                      <a:pt x="0" y="99"/>
                    </a:lnTo>
                    <a:lnTo>
                      <a:pt x="2436" y="738"/>
                    </a:lnTo>
                    <a:cubicBezTo>
                      <a:pt x="2499" y="501"/>
                      <a:pt x="2773" y="727"/>
                      <a:pt x="2373" y="603"/>
                    </a:cubicBezTo>
                    <a:lnTo>
                      <a:pt x="3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CC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4" name="Freeform 180"/>
              <p:cNvSpPr>
                <a:spLocks/>
              </p:cNvSpPr>
              <p:nvPr/>
            </p:nvSpPr>
            <p:spPr bwMode="auto">
              <a:xfrm>
                <a:off x="4933" y="922"/>
                <a:ext cx="101" cy="266"/>
              </a:xfrm>
              <a:custGeom>
                <a:avLst/>
                <a:gdLst>
                  <a:gd name="T0" fmla="*/ 0 w 637"/>
                  <a:gd name="T1" fmla="*/ 0 h 1659"/>
                  <a:gd name="T2" fmla="*/ 0 w 637"/>
                  <a:gd name="T3" fmla="*/ 0 h 1659"/>
                  <a:gd name="T4" fmla="*/ 0 w 637"/>
                  <a:gd name="T5" fmla="*/ 0 h 1659"/>
                  <a:gd name="T6" fmla="*/ 0 w 637"/>
                  <a:gd name="T7" fmla="*/ 0 h 1659"/>
                  <a:gd name="T8" fmla="*/ 0 w 637"/>
                  <a:gd name="T9" fmla="*/ 0 h 165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7"/>
                  <a:gd name="T16" fmla="*/ 0 h 1659"/>
                  <a:gd name="T17" fmla="*/ 637 w 637"/>
                  <a:gd name="T18" fmla="*/ 1659 h 165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7" h="1659">
                    <a:moveTo>
                      <a:pt x="615" y="0"/>
                    </a:moveTo>
                    <a:lnTo>
                      <a:pt x="637" y="0"/>
                    </a:lnTo>
                    <a:lnTo>
                      <a:pt x="68" y="1659"/>
                    </a:lnTo>
                    <a:lnTo>
                      <a:pt x="0" y="1647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rgbClr val="4D4D4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5" name="Freeform 181"/>
              <p:cNvSpPr>
                <a:spLocks/>
              </p:cNvSpPr>
              <p:nvPr/>
            </p:nvSpPr>
            <p:spPr bwMode="auto">
              <a:xfrm>
                <a:off x="4590" y="1109"/>
                <a:ext cx="351" cy="88"/>
              </a:xfrm>
              <a:custGeom>
                <a:avLst/>
                <a:gdLst>
                  <a:gd name="T0" fmla="*/ 0 w 2216"/>
                  <a:gd name="T1" fmla="*/ 0 h 550"/>
                  <a:gd name="T2" fmla="*/ 0 w 2216"/>
                  <a:gd name="T3" fmla="*/ 0 h 550"/>
                  <a:gd name="T4" fmla="*/ 0 w 2216"/>
                  <a:gd name="T5" fmla="*/ 0 h 550"/>
                  <a:gd name="T6" fmla="*/ 0 w 2216"/>
                  <a:gd name="T7" fmla="*/ 0 h 550"/>
                  <a:gd name="T8" fmla="*/ 0 w 2216"/>
                  <a:gd name="T9" fmla="*/ 0 h 55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6"/>
                  <a:gd name="T16" fmla="*/ 0 h 550"/>
                  <a:gd name="T17" fmla="*/ 2216 w 2216"/>
                  <a:gd name="T18" fmla="*/ 550 h 55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6" h="550">
                    <a:moveTo>
                      <a:pt x="0" y="0"/>
                    </a:moveTo>
                    <a:lnTo>
                      <a:pt x="9" y="57"/>
                    </a:lnTo>
                    <a:lnTo>
                      <a:pt x="2164" y="550"/>
                    </a:lnTo>
                    <a:lnTo>
                      <a:pt x="2216" y="49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93246" name="Group 182"/>
              <p:cNvGrpSpPr>
                <a:grpSpLocks/>
              </p:cNvGrpSpPr>
              <p:nvPr/>
            </p:nvGrpSpPr>
            <p:grpSpPr bwMode="auto">
              <a:xfrm>
                <a:off x="4584" y="1203"/>
                <a:ext cx="119" cy="53"/>
                <a:chOff x="1740" y="2642"/>
                <a:chExt cx="752" cy="327"/>
              </a:xfrm>
            </p:grpSpPr>
            <p:sp>
              <p:nvSpPr>
                <p:cNvPr id="93253" name="Freeform 183"/>
                <p:cNvSpPr>
                  <a:spLocks/>
                </p:cNvSpPr>
                <p:nvPr/>
              </p:nvSpPr>
              <p:spPr bwMode="auto">
                <a:xfrm>
                  <a:off x="1740" y="2642"/>
                  <a:ext cx="752" cy="327"/>
                </a:xfrm>
                <a:custGeom>
                  <a:avLst/>
                  <a:gdLst>
                    <a:gd name="T0" fmla="*/ 293 w 752"/>
                    <a:gd name="T1" fmla="*/ 0 h 327"/>
                    <a:gd name="T2" fmla="*/ 752 w 752"/>
                    <a:gd name="T3" fmla="*/ 124 h 327"/>
                    <a:gd name="T4" fmla="*/ 470 w 752"/>
                    <a:gd name="T5" fmla="*/ 327 h 327"/>
                    <a:gd name="T6" fmla="*/ 0 w 752"/>
                    <a:gd name="T7" fmla="*/ 183 h 327"/>
                    <a:gd name="T8" fmla="*/ 293 w 752"/>
                    <a:gd name="T9" fmla="*/ 0 h 3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2"/>
                    <a:gd name="T16" fmla="*/ 0 h 327"/>
                    <a:gd name="T17" fmla="*/ 752 w 752"/>
                    <a:gd name="T18" fmla="*/ 327 h 3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2" h="327">
                      <a:moveTo>
                        <a:pt x="293" y="0"/>
                      </a:moveTo>
                      <a:lnTo>
                        <a:pt x="752" y="124"/>
                      </a:lnTo>
                      <a:lnTo>
                        <a:pt x="470" y="327"/>
                      </a:lnTo>
                      <a:lnTo>
                        <a:pt x="0" y="183"/>
                      </a:lnTo>
                      <a:lnTo>
                        <a:pt x="293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54" name="Freeform 184"/>
                <p:cNvSpPr>
                  <a:spLocks/>
                </p:cNvSpPr>
                <p:nvPr/>
              </p:nvSpPr>
              <p:spPr bwMode="auto">
                <a:xfrm>
                  <a:off x="1754" y="2649"/>
                  <a:ext cx="726" cy="311"/>
                </a:xfrm>
                <a:custGeom>
                  <a:avLst/>
                  <a:gdLst>
                    <a:gd name="T0" fmla="*/ 282 w 726"/>
                    <a:gd name="T1" fmla="*/ 0 h 311"/>
                    <a:gd name="T2" fmla="*/ 726 w 726"/>
                    <a:gd name="T3" fmla="*/ 119 h 311"/>
                    <a:gd name="T4" fmla="*/ 457 w 726"/>
                    <a:gd name="T5" fmla="*/ 311 h 311"/>
                    <a:gd name="T6" fmla="*/ 0 w 726"/>
                    <a:gd name="T7" fmla="*/ 173 h 311"/>
                    <a:gd name="T8" fmla="*/ 282 w 726"/>
                    <a:gd name="T9" fmla="*/ 0 h 31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6"/>
                    <a:gd name="T16" fmla="*/ 0 h 311"/>
                    <a:gd name="T17" fmla="*/ 726 w 726"/>
                    <a:gd name="T18" fmla="*/ 311 h 31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6" h="311">
                      <a:moveTo>
                        <a:pt x="282" y="0"/>
                      </a:moveTo>
                      <a:lnTo>
                        <a:pt x="726" y="119"/>
                      </a:lnTo>
                      <a:lnTo>
                        <a:pt x="457" y="311"/>
                      </a:lnTo>
                      <a:lnTo>
                        <a:pt x="0" y="173"/>
                      </a:lnTo>
                      <a:lnTo>
                        <a:pt x="282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4D4D4D"/>
                    </a:gs>
                    <a:gs pos="100000">
                      <a:srgbClr val="DDDDDD"/>
                    </a:gs>
                  </a:gsLst>
                  <a:lin ang="1890000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55" name="Freeform 185"/>
                <p:cNvSpPr>
                  <a:spLocks/>
                </p:cNvSpPr>
                <p:nvPr/>
              </p:nvSpPr>
              <p:spPr bwMode="auto">
                <a:xfrm>
                  <a:off x="1808" y="2770"/>
                  <a:ext cx="258" cy="100"/>
                </a:xfrm>
                <a:custGeom>
                  <a:avLst/>
                  <a:gdLst>
                    <a:gd name="T0" fmla="*/ 0 w 258"/>
                    <a:gd name="T1" fmla="*/ 44 h 100"/>
                    <a:gd name="T2" fmla="*/ 75 w 258"/>
                    <a:gd name="T3" fmla="*/ 0 h 100"/>
                    <a:gd name="T4" fmla="*/ 258 w 258"/>
                    <a:gd name="T5" fmla="*/ 50 h 100"/>
                    <a:gd name="T6" fmla="*/ 183 w 258"/>
                    <a:gd name="T7" fmla="*/ 100 h 100"/>
                    <a:gd name="T8" fmla="*/ 0 w 258"/>
                    <a:gd name="T9" fmla="*/ 44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0"/>
                    <a:gd name="T17" fmla="*/ 258 w 258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0">
                      <a:moveTo>
                        <a:pt x="0" y="44"/>
                      </a:moveTo>
                      <a:lnTo>
                        <a:pt x="75" y="0"/>
                      </a:lnTo>
                      <a:lnTo>
                        <a:pt x="258" y="50"/>
                      </a:lnTo>
                      <a:lnTo>
                        <a:pt x="183" y="100"/>
                      </a:lnTo>
                      <a:lnTo>
                        <a:pt x="0" y="4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56" name="Freeform 186"/>
                <p:cNvSpPr>
                  <a:spLocks/>
                </p:cNvSpPr>
                <p:nvPr/>
              </p:nvSpPr>
              <p:spPr bwMode="auto">
                <a:xfrm>
                  <a:off x="1799" y="2816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57" name="Freeform 187"/>
                <p:cNvSpPr>
                  <a:spLocks/>
                </p:cNvSpPr>
                <p:nvPr/>
              </p:nvSpPr>
              <p:spPr bwMode="auto">
                <a:xfrm>
                  <a:off x="2020" y="2834"/>
                  <a:ext cx="258" cy="102"/>
                </a:xfrm>
                <a:custGeom>
                  <a:avLst/>
                  <a:gdLst>
                    <a:gd name="T0" fmla="*/ 0 w 258"/>
                    <a:gd name="T1" fmla="*/ 46 h 102"/>
                    <a:gd name="T2" fmla="*/ 71 w 258"/>
                    <a:gd name="T3" fmla="*/ 0 h 102"/>
                    <a:gd name="T4" fmla="*/ 258 w 258"/>
                    <a:gd name="T5" fmla="*/ 52 h 102"/>
                    <a:gd name="T6" fmla="*/ 183 w 258"/>
                    <a:gd name="T7" fmla="*/ 102 h 102"/>
                    <a:gd name="T8" fmla="*/ 0 w 258"/>
                    <a:gd name="T9" fmla="*/ 46 h 10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8"/>
                    <a:gd name="T16" fmla="*/ 0 h 102"/>
                    <a:gd name="T17" fmla="*/ 258 w 258"/>
                    <a:gd name="T18" fmla="*/ 102 h 10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8" h="102">
                      <a:moveTo>
                        <a:pt x="0" y="46"/>
                      </a:moveTo>
                      <a:lnTo>
                        <a:pt x="71" y="0"/>
                      </a:lnTo>
                      <a:lnTo>
                        <a:pt x="258" y="52"/>
                      </a:lnTo>
                      <a:lnTo>
                        <a:pt x="183" y="102"/>
                      </a:lnTo>
                      <a:lnTo>
                        <a:pt x="0" y="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3258" name="Freeform 188"/>
                <p:cNvSpPr>
                  <a:spLocks/>
                </p:cNvSpPr>
                <p:nvPr/>
              </p:nvSpPr>
              <p:spPr bwMode="auto">
                <a:xfrm>
                  <a:off x="2011" y="2882"/>
                  <a:ext cx="194" cy="63"/>
                </a:xfrm>
                <a:custGeom>
                  <a:avLst/>
                  <a:gdLst>
                    <a:gd name="T0" fmla="*/ 12 w 194"/>
                    <a:gd name="T1" fmla="*/ 0 h 63"/>
                    <a:gd name="T2" fmla="*/ 194 w 194"/>
                    <a:gd name="T3" fmla="*/ 53 h 63"/>
                    <a:gd name="T4" fmla="*/ 180 w 194"/>
                    <a:gd name="T5" fmla="*/ 63 h 63"/>
                    <a:gd name="T6" fmla="*/ 0 w 194"/>
                    <a:gd name="T7" fmla="*/ 9 h 63"/>
                    <a:gd name="T8" fmla="*/ 12 w 194"/>
                    <a:gd name="T9" fmla="*/ 0 h 6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4"/>
                    <a:gd name="T16" fmla="*/ 0 h 63"/>
                    <a:gd name="T17" fmla="*/ 194 w 194"/>
                    <a:gd name="T18" fmla="*/ 63 h 6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4" h="63">
                      <a:moveTo>
                        <a:pt x="12" y="0"/>
                      </a:moveTo>
                      <a:lnTo>
                        <a:pt x="194" y="53"/>
                      </a:lnTo>
                      <a:lnTo>
                        <a:pt x="180" y="63"/>
                      </a:lnTo>
                      <a:lnTo>
                        <a:pt x="0" y="9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000099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93247" name="Freeform 189"/>
              <p:cNvSpPr>
                <a:spLocks/>
              </p:cNvSpPr>
              <p:nvPr/>
            </p:nvSpPr>
            <p:spPr bwMode="auto">
              <a:xfrm>
                <a:off x="4788" y="1211"/>
                <a:ext cx="144" cy="116"/>
              </a:xfrm>
              <a:custGeom>
                <a:avLst/>
                <a:gdLst>
                  <a:gd name="T0" fmla="*/ 0 w 990"/>
                  <a:gd name="T1" fmla="*/ 0 h 792"/>
                  <a:gd name="T2" fmla="*/ 0 w 990"/>
                  <a:gd name="T3" fmla="*/ 0 h 792"/>
                  <a:gd name="T4" fmla="*/ 0 w 990"/>
                  <a:gd name="T5" fmla="*/ 0 h 792"/>
                  <a:gd name="T6" fmla="*/ 0 w 990"/>
                  <a:gd name="T7" fmla="*/ 0 h 792"/>
                  <a:gd name="T8" fmla="*/ 0 w 990"/>
                  <a:gd name="T9" fmla="*/ 0 h 7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90"/>
                  <a:gd name="T16" fmla="*/ 0 h 792"/>
                  <a:gd name="T17" fmla="*/ 990 w 990"/>
                  <a:gd name="T18" fmla="*/ 792 h 7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90" h="792">
                    <a:moveTo>
                      <a:pt x="3" y="738"/>
                    </a:moveTo>
                    <a:lnTo>
                      <a:pt x="990" y="0"/>
                    </a:lnTo>
                    <a:lnTo>
                      <a:pt x="987" y="60"/>
                    </a:lnTo>
                    <a:lnTo>
                      <a:pt x="0" y="792"/>
                    </a:lnTo>
                    <a:lnTo>
                      <a:pt x="3" y="738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8" name="Freeform 190"/>
              <p:cNvSpPr>
                <a:spLocks/>
              </p:cNvSpPr>
              <p:nvPr/>
            </p:nvSpPr>
            <p:spPr bwMode="auto">
              <a:xfrm>
                <a:off x="4420" y="1220"/>
                <a:ext cx="369" cy="106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49" name="Freeform 191"/>
              <p:cNvSpPr>
                <a:spLocks/>
              </p:cNvSpPr>
              <p:nvPr/>
            </p:nvSpPr>
            <p:spPr bwMode="auto">
              <a:xfrm>
                <a:off x="4420" y="1201"/>
                <a:ext cx="4" cy="21"/>
              </a:xfrm>
              <a:custGeom>
                <a:avLst/>
                <a:gdLst>
                  <a:gd name="T0" fmla="*/ 0 w 26"/>
                  <a:gd name="T1" fmla="*/ 0 h 147"/>
                  <a:gd name="T2" fmla="*/ 0 w 26"/>
                  <a:gd name="T3" fmla="*/ 0 h 147"/>
                  <a:gd name="T4" fmla="*/ 0 w 26"/>
                  <a:gd name="T5" fmla="*/ 0 h 147"/>
                  <a:gd name="T6" fmla="*/ 0 w 26"/>
                  <a:gd name="T7" fmla="*/ 0 h 147"/>
                  <a:gd name="T8" fmla="*/ 0 w 26"/>
                  <a:gd name="T9" fmla="*/ 0 h 14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6"/>
                  <a:gd name="T16" fmla="*/ 0 h 147"/>
                  <a:gd name="T17" fmla="*/ 26 w 26"/>
                  <a:gd name="T18" fmla="*/ 147 h 14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6" h="147">
                    <a:moveTo>
                      <a:pt x="26" y="10"/>
                    </a:moveTo>
                    <a:lnTo>
                      <a:pt x="23" y="147"/>
                    </a:lnTo>
                    <a:lnTo>
                      <a:pt x="0" y="144"/>
                    </a:lnTo>
                    <a:lnTo>
                      <a:pt x="3" y="0"/>
                    </a:lnTo>
                    <a:lnTo>
                      <a:pt x="26" y="1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0" name="Freeform 192"/>
              <p:cNvSpPr>
                <a:spLocks/>
              </p:cNvSpPr>
              <p:nvPr/>
            </p:nvSpPr>
            <p:spPr bwMode="auto">
              <a:xfrm>
                <a:off x="4421" y="1114"/>
                <a:ext cx="171" cy="88"/>
              </a:xfrm>
              <a:custGeom>
                <a:avLst/>
                <a:gdLst>
                  <a:gd name="T0" fmla="*/ 0 w 1176"/>
                  <a:gd name="T1" fmla="*/ 0 h 606"/>
                  <a:gd name="T2" fmla="*/ 0 w 1176"/>
                  <a:gd name="T3" fmla="*/ 0 h 606"/>
                  <a:gd name="T4" fmla="*/ 0 w 1176"/>
                  <a:gd name="T5" fmla="*/ 0 h 606"/>
                  <a:gd name="T6" fmla="*/ 0 w 1176"/>
                  <a:gd name="T7" fmla="*/ 0 h 606"/>
                  <a:gd name="T8" fmla="*/ 0 w 1176"/>
                  <a:gd name="T9" fmla="*/ 0 h 60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76"/>
                  <a:gd name="T16" fmla="*/ 0 h 606"/>
                  <a:gd name="T17" fmla="*/ 1176 w 1176"/>
                  <a:gd name="T18" fmla="*/ 606 h 60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76" h="606">
                    <a:moveTo>
                      <a:pt x="1170" y="0"/>
                    </a:moveTo>
                    <a:lnTo>
                      <a:pt x="0" y="597"/>
                    </a:lnTo>
                    <a:lnTo>
                      <a:pt x="30" y="606"/>
                    </a:lnTo>
                    <a:lnTo>
                      <a:pt x="1176" y="18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1" name="Freeform 193"/>
              <p:cNvSpPr>
                <a:spLocks/>
              </p:cNvSpPr>
              <p:nvPr/>
            </p:nvSpPr>
            <p:spPr bwMode="auto">
              <a:xfrm>
                <a:off x="4432" y="1205"/>
                <a:ext cx="350" cy="102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3252" name="Freeform 194"/>
              <p:cNvSpPr>
                <a:spLocks/>
              </p:cNvSpPr>
              <p:nvPr/>
            </p:nvSpPr>
            <p:spPr bwMode="auto">
              <a:xfrm flipV="1">
                <a:off x="4782" y="1198"/>
                <a:ext cx="142" cy="105"/>
              </a:xfrm>
              <a:custGeom>
                <a:avLst/>
                <a:gdLst>
                  <a:gd name="T0" fmla="*/ 0 w 2532"/>
                  <a:gd name="T1" fmla="*/ 0 h 723"/>
                  <a:gd name="T2" fmla="*/ 0 w 2532"/>
                  <a:gd name="T3" fmla="*/ 0 h 723"/>
                  <a:gd name="T4" fmla="*/ 0 w 2532"/>
                  <a:gd name="T5" fmla="*/ 0 h 723"/>
                  <a:gd name="T6" fmla="*/ 0 w 2532"/>
                  <a:gd name="T7" fmla="*/ 0 h 723"/>
                  <a:gd name="T8" fmla="*/ 0 w 2532"/>
                  <a:gd name="T9" fmla="*/ 0 h 723"/>
                  <a:gd name="T10" fmla="*/ 0 w 2532"/>
                  <a:gd name="T11" fmla="*/ 0 h 72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532"/>
                  <a:gd name="T19" fmla="*/ 0 h 723"/>
                  <a:gd name="T20" fmla="*/ 2532 w 2532"/>
                  <a:gd name="T21" fmla="*/ 723 h 723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532" h="723">
                    <a:moveTo>
                      <a:pt x="6" y="0"/>
                    </a:moveTo>
                    <a:cubicBezTo>
                      <a:pt x="16" y="0"/>
                      <a:pt x="26" y="0"/>
                      <a:pt x="36" y="0"/>
                    </a:cubicBezTo>
                    <a:lnTo>
                      <a:pt x="2532" y="678"/>
                    </a:lnTo>
                    <a:lnTo>
                      <a:pt x="2529" y="723"/>
                    </a:lnTo>
                    <a:lnTo>
                      <a:pt x="0" y="24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3236" name="Line 230"/>
            <p:cNvSpPr>
              <a:spLocks noChangeShapeType="1"/>
            </p:cNvSpPr>
            <p:nvPr/>
          </p:nvSpPr>
          <p:spPr bwMode="auto">
            <a:xfrm flipH="1">
              <a:off x="3428" y="2002"/>
              <a:ext cx="27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93230" name="AutoShape 232"/>
          <p:cNvSpPr>
            <a:spLocks noChangeArrowheads="1"/>
          </p:cNvSpPr>
          <p:nvPr/>
        </p:nvSpPr>
        <p:spPr bwMode="auto">
          <a:xfrm>
            <a:off x="5754688" y="3698875"/>
            <a:ext cx="976312" cy="374650"/>
          </a:xfrm>
          <a:prstGeom prst="leftArrow">
            <a:avLst>
              <a:gd name="adj1" fmla="val 50000"/>
              <a:gd name="adj2" fmla="val 65148"/>
            </a:avLst>
          </a:prstGeom>
          <a:gradFill rotWithShape="1">
            <a:gsLst>
              <a:gs pos="0">
                <a:srgbClr val="CC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3231" name="Line 233"/>
          <p:cNvSpPr>
            <a:spLocks noChangeShapeType="1"/>
          </p:cNvSpPr>
          <p:nvPr/>
        </p:nvSpPr>
        <p:spPr bwMode="auto">
          <a:xfrm flipH="1">
            <a:off x="4268788" y="2954338"/>
            <a:ext cx="314325" cy="47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pic>
        <p:nvPicPr>
          <p:cNvPr id="93232" name="Picture 235" descr="underline_base"/>
          <p:cNvPicPr>
            <a:picLocks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2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5AE52B28-1258-4B5F-AFFC-523EE524B68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323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ext Box 7"/>
          <p:cNvSpPr txBox="1">
            <a:spLocks noChangeArrowheads="1"/>
          </p:cNvSpPr>
          <p:nvPr/>
        </p:nvSpPr>
        <p:spPr bwMode="auto">
          <a:xfrm>
            <a:off x="881063" y="1270000"/>
            <a:ext cx="23415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DHCP server: 223.1.2.5</a:t>
            </a:r>
          </a:p>
        </p:txBody>
      </p:sp>
      <p:sp>
        <p:nvSpPr>
          <p:cNvPr id="95235" name="Text Box 8"/>
          <p:cNvSpPr txBox="1">
            <a:spLocks noChangeArrowheads="1"/>
          </p:cNvSpPr>
          <p:nvPr/>
        </p:nvSpPr>
        <p:spPr bwMode="auto">
          <a:xfrm>
            <a:off x="6037263" y="1311275"/>
            <a:ext cx="849312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arriving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 client</a:t>
            </a:r>
          </a:p>
        </p:txBody>
      </p:sp>
      <p:sp>
        <p:nvSpPr>
          <p:cNvPr id="95236" name="Line 10"/>
          <p:cNvSpPr>
            <a:spLocks noChangeShapeType="1"/>
          </p:cNvSpPr>
          <p:nvPr/>
        </p:nvSpPr>
        <p:spPr bwMode="auto">
          <a:xfrm flipH="1">
            <a:off x="1816100" y="2163763"/>
            <a:ext cx="11113" cy="4027487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5237" name="Line 11"/>
          <p:cNvSpPr>
            <a:spLocks noChangeShapeType="1"/>
          </p:cNvSpPr>
          <p:nvPr/>
        </p:nvSpPr>
        <p:spPr bwMode="auto">
          <a:xfrm flipH="1">
            <a:off x="6342063" y="2239963"/>
            <a:ext cx="11112" cy="414020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1860550" y="1343025"/>
            <a:ext cx="4395788" cy="1401763"/>
            <a:chOff x="1860550" y="1343025"/>
            <a:chExt cx="4395788" cy="1401763"/>
          </a:xfrm>
        </p:grpSpPr>
        <p:sp>
          <p:nvSpPr>
            <p:cNvPr id="95323" name="Line 9"/>
            <p:cNvSpPr>
              <a:spLocks noChangeShapeType="1"/>
            </p:cNvSpPr>
            <p:nvPr/>
          </p:nvSpPr>
          <p:spPr bwMode="auto">
            <a:xfrm flipH="1">
              <a:off x="1860550" y="2208213"/>
              <a:ext cx="4395788" cy="536575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24" name="Group 23"/>
            <p:cNvGrpSpPr>
              <a:grpSpLocks/>
            </p:cNvGrpSpPr>
            <p:nvPr/>
          </p:nvGrpSpPr>
          <p:grpSpPr bwMode="auto">
            <a:xfrm>
              <a:off x="3389313" y="1343025"/>
              <a:ext cx="2673350" cy="1116013"/>
              <a:chOff x="11865" y="3885"/>
              <a:chExt cx="3720" cy="1260"/>
            </a:xfrm>
          </p:grpSpPr>
          <p:sp>
            <p:nvSpPr>
              <p:cNvPr id="95325" name="Text Box 24"/>
              <p:cNvSpPr txBox="1">
                <a:spLocks noChangeArrowheads="1"/>
              </p:cNvSpPr>
              <p:nvPr/>
            </p:nvSpPr>
            <p:spPr bwMode="auto">
              <a:xfrm>
                <a:off x="11865" y="3885"/>
                <a:ext cx="2062" cy="49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b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DHCP discover</a:t>
                </a:r>
                <a:endParaRPr lang="en-US" altLang="en-US" sz="1200" b="1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sp>
            <p:nvSpPr>
              <p:cNvPr id="95326" name="Text Box 25"/>
              <p:cNvSpPr txBox="1">
                <a:spLocks noChangeArrowheads="1"/>
              </p:cNvSpPr>
              <p:nvPr/>
            </p:nvSpPr>
            <p:spPr bwMode="auto">
              <a:xfrm>
                <a:off x="12015" y="4231"/>
                <a:ext cx="3570" cy="914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src</a:t>
                </a:r>
                <a:r>
                  <a:rPr lang="en-US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0.0.0.0, 68     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dest</a:t>
                </a:r>
                <a:r>
                  <a:rPr lang="en-US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255.255.255.255,67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dirty="0" err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yiaddr</a:t>
                </a:r>
                <a:r>
                  <a:rPr lang="en-US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:    0.0.0.0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transaction ID: 654</a:t>
                </a:r>
                <a:endParaRPr lang="en-US" altLang="en-US" sz="1600" dirty="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</p:grpSp>
      </p:grpSp>
      <p:sp>
        <p:nvSpPr>
          <p:cNvPr id="34825" name="Line 26"/>
          <p:cNvSpPr>
            <a:spLocks noChangeShapeType="1"/>
          </p:cNvSpPr>
          <p:nvPr/>
        </p:nvSpPr>
        <p:spPr bwMode="auto">
          <a:xfrm>
            <a:off x="1903413" y="3194050"/>
            <a:ext cx="4395787" cy="538163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562350" y="2579688"/>
            <a:ext cx="2520950" cy="1217612"/>
            <a:chOff x="3562350" y="2579688"/>
            <a:chExt cx="2520950" cy="1217612"/>
          </a:xfrm>
        </p:grpSpPr>
        <p:sp>
          <p:nvSpPr>
            <p:cNvPr id="95321" name="Text Box 27"/>
            <p:cNvSpPr txBox="1">
              <a:spLocks noChangeArrowheads="1"/>
            </p:cNvSpPr>
            <p:nvPr/>
          </p:nvSpPr>
          <p:spPr bwMode="auto">
            <a:xfrm>
              <a:off x="3562350" y="2579688"/>
              <a:ext cx="1379538" cy="33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DHCP offer</a:t>
              </a:r>
              <a:endParaRPr lang="en-US" altLang="en-US" sz="16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322" name="Text Box 28"/>
            <p:cNvSpPr txBox="1">
              <a:spLocks noChangeArrowheads="1"/>
            </p:cNvSpPr>
            <p:nvPr/>
          </p:nvSpPr>
          <p:spPr bwMode="auto">
            <a:xfrm>
              <a:off x="3659188" y="2832100"/>
              <a:ext cx="2424112" cy="9652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223.1.2.5, 67     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dest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 255.255.255.255, 68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223.1.2.4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transaction ID: 654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lifetime: 3600 secs</a:t>
              </a:r>
              <a:endParaRPr lang="en-US" altLang="en-US" sz="8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4828" name="Line 29"/>
          <p:cNvSpPr>
            <a:spLocks noChangeShapeType="1"/>
          </p:cNvSpPr>
          <p:nvPr/>
        </p:nvSpPr>
        <p:spPr bwMode="auto">
          <a:xfrm flipH="1">
            <a:off x="1795463" y="4422775"/>
            <a:ext cx="4395787" cy="5365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66913" y="3765550"/>
            <a:ext cx="2887662" cy="1260475"/>
            <a:chOff x="1966913" y="3765550"/>
            <a:chExt cx="2887662" cy="1260475"/>
          </a:xfrm>
        </p:grpSpPr>
        <p:sp>
          <p:nvSpPr>
            <p:cNvPr id="95319" name="Text Box 30"/>
            <p:cNvSpPr txBox="1">
              <a:spLocks noChangeArrowheads="1"/>
            </p:cNvSpPr>
            <p:nvPr/>
          </p:nvSpPr>
          <p:spPr bwMode="auto">
            <a:xfrm>
              <a:off x="1966913" y="376555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DHCP request</a:t>
              </a:r>
              <a:endParaRPr lang="en-US" altLang="en-US" sz="16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320" name="Text Box 31"/>
            <p:cNvSpPr txBox="1">
              <a:spLocks noChangeArrowheads="1"/>
            </p:cNvSpPr>
            <p:nvPr/>
          </p:nvSpPr>
          <p:spPr bwMode="auto">
            <a:xfrm>
              <a:off x="2097088" y="4027488"/>
              <a:ext cx="2757487" cy="99853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 0.0.0.0, 68    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dest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 255.255.255.255, 67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223.1.2.4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transaction ID: 655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lifetime: 3600 secs</a:t>
              </a:r>
              <a:endParaRPr lang="en-US" altLang="en-US" sz="16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4831" name="Line 32"/>
          <p:cNvSpPr>
            <a:spLocks noChangeShapeType="1"/>
          </p:cNvSpPr>
          <p:nvPr/>
        </p:nvSpPr>
        <p:spPr bwMode="auto">
          <a:xfrm>
            <a:off x="1881188" y="5453063"/>
            <a:ext cx="4395787" cy="5381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3519488" y="5168900"/>
            <a:ext cx="2509837" cy="1271588"/>
            <a:chOff x="3519488" y="5168900"/>
            <a:chExt cx="2509837" cy="1271588"/>
          </a:xfrm>
        </p:grpSpPr>
        <p:sp>
          <p:nvSpPr>
            <p:cNvPr id="95317" name="Text Box 33"/>
            <p:cNvSpPr txBox="1">
              <a:spLocks noChangeArrowheads="1"/>
            </p:cNvSpPr>
            <p:nvPr/>
          </p:nvSpPr>
          <p:spPr bwMode="auto">
            <a:xfrm>
              <a:off x="3519488" y="5168900"/>
              <a:ext cx="1379537" cy="32861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b="1">
                  <a:solidFill>
                    <a:srgbClr val="000000"/>
                  </a:solidFill>
                  <a:latin typeface="Arial" panose="020B0604020202020204" pitchFamily="34" charset="0"/>
                </a:rPr>
                <a:t>DHCP ACK</a:t>
              </a:r>
              <a:endParaRPr lang="en-US" altLang="en-US" sz="16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95318" name="Text Box 34"/>
            <p:cNvSpPr txBox="1">
              <a:spLocks noChangeArrowheads="1"/>
            </p:cNvSpPr>
            <p:nvPr/>
          </p:nvSpPr>
          <p:spPr bwMode="auto">
            <a:xfrm>
              <a:off x="3616325" y="5421313"/>
              <a:ext cx="2413000" cy="1019175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src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223.1.2.5, 67      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dest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 255.255.255.255, 68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 err="1">
                  <a:solidFill>
                    <a:srgbClr val="000000"/>
                  </a:solidFill>
                  <a:latin typeface="Arial" panose="020B0604020202020204" pitchFamily="34" charset="0"/>
                </a:rPr>
                <a:t>yiaddr</a:t>
              </a: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: 223.1.2.4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transaction ID: 655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lifetime: 3600 secs</a:t>
              </a:r>
              <a:endParaRPr lang="en-US" altLang="en-US" sz="1000" dirty="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95245" name="Group 36"/>
          <p:cNvGrpSpPr>
            <a:grpSpLocks/>
          </p:cNvGrpSpPr>
          <p:nvPr/>
        </p:nvGrpSpPr>
        <p:grpSpPr bwMode="auto">
          <a:xfrm>
            <a:off x="6294438" y="1781175"/>
            <a:ext cx="784225" cy="549275"/>
            <a:chOff x="4420" y="878"/>
            <a:chExt cx="614" cy="458"/>
          </a:xfrm>
        </p:grpSpPr>
        <p:pic>
          <p:nvPicPr>
            <p:cNvPr id="95295" name="Picture 37" descr="laptop_keyboard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09064" flipH="1">
              <a:off x="4420" y="1108"/>
              <a:ext cx="527" cy="2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96" name="Freeform 38"/>
            <p:cNvSpPr>
              <a:spLocks/>
            </p:cNvSpPr>
            <p:nvPr/>
          </p:nvSpPr>
          <p:spPr bwMode="auto">
            <a:xfrm>
              <a:off x="4595" y="888"/>
              <a:ext cx="424" cy="297"/>
            </a:xfrm>
            <a:custGeom>
              <a:avLst/>
              <a:gdLst>
                <a:gd name="T0" fmla="*/ 0 w 2982"/>
                <a:gd name="T1" fmla="*/ 0 h 2442"/>
                <a:gd name="T2" fmla="*/ 0 w 2982"/>
                <a:gd name="T3" fmla="*/ 0 h 2442"/>
                <a:gd name="T4" fmla="*/ 0 w 2982"/>
                <a:gd name="T5" fmla="*/ 0 h 2442"/>
                <a:gd name="T6" fmla="*/ 0 w 2982"/>
                <a:gd name="T7" fmla="*/ 0 h 2442"/>
                <a:gd name="T8" fmla="*/ 0 w 2982"/>
                <a:gd name="T9" fmla="*/ 0 h 24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82"/>
                <a:gd name="T16" fmla="*/ 0 h 2442"/>
                <a:gd name="T17" fmla="*/ 2982 w 2982"/>
                <a:gd name="T18" fmla="*/ 2442 h 24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82" h="2442">
                  <a:moveTo>
                    <a:pt x="540" y="0"/>
                  </a:moveTo>
                  <a:lnTo>
                    <a:pt x="0" y="1734"/>
                  </a:lnTo>
                  <a:lnTo>
                    <a:pt x="2394" y="2442"/>
                  </a:lnTo>
                  <a:lnTo>
                    <a:pt x="2982" y="318"/>
                  </a:lnTo>
                  <a:lnTo>
                    <a:pt x="540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pic>
          <p:nvPicPr>
            <p:cNvPr id="95297" name="Picture 39" descr="screen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6" y="895"/>
              <a:ext cx="385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5298" name="Freeform 40"/>
            <p:cNvSpPr>
              <a:spLocks/>
            </p:cNvSpPr>
            <p:nvPr/>
          </p:nvSpPr>
          <p:spPr bwMode="auto">
            <a:xfrm>
              <a:off x="4672" y="879"/>
              <a:ext cx="359" cy="55"/>
            </a:xfrm>
            <a:custGeom>
              <a:avLst/>
              <a:gdLst>
                <a:gd name="T0" fmla="*/ 0 w 2528"/>
                <a:gd name="T1" fmla="*/ 0 h 455"/>
                <a:gd name="T2" fmla="*/ 0 w 2528"/>
                <a:gd name="T3" fmla="*/ 0 h 455"/>
                <a:gd name="T4" fmla="*/ 0 w 2528"/>
                <a:gd name="T5" fmla="*/ 0 h 455"/>
                <a:gd name="T6" fmla="*/ 0 w 2528"/>
                <a:gd name="T7" fmla="*/ 0 h 455"/>
                <a:gd name="T8" fmla="*/ 0 w 2528"/>
                <a:gd name="T9" fmla="*/ 0 h 4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28"/>
                <a:gd name="T16" fmla="*/ 0 h 455"/>
                <a:gd name="T17" fmla="*/ 2528 w 2528"/>
                <a:gd name="T18" fmla="*/ 455 h 45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28" h="455">
                  <a:moveTo>
                    <a:pt x="14" y="0"/>
                  </a:moveTo>
                  <a:lnTo>
                    <a:pt x="2528" y="341"/>
                  </a:lnTo>
                  <a:lnTo>
                    <a:pt x="2480" y="455"/>
                  </a:lnTo>
                  <a:lnTo>
                    <a:pt x="0" y="86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EAEAEA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99" name="Freeform 41"/>
            <p:cNvSpPr>
              <a:spLocks/>
            </p:cNvSpPr>
            <p:nvPr/>
          </p:nvSpPr>
          <p:spPr bwMode="auto">
            <a:xfrm>
              <a:off x="4591" y="878"/>
              <a:ext cx="100" cy="230"/>
            </a:xfrm>
            <a:custGeom>
              <a:avLst/>
              <a:gdLst>
                <a:gd name="T0" fmla="*/ 0 w 702"/>
                <a:gd name="T1" fmla="*/ 0 h 1893"/>
                <a:gd name="T2" fmla="*/ 0 w 702"/>
                <a:gd name="T3" fmla="*/ 0 h 1893"/>
                <a:gd name="T4" fmla="*/ 0 w 702"/>
                <a:gd name="T5" fmla="*/ 0 h 1893"/>
                <a:gd name="T6" fmla="*/ 0 w 702"/>
                <a:gd name="T7" fmla="*/ 0 h 1893"/>
                <a:gd name="T8" fmla="*/ 0 w 702"/>
                <a:gd name="T9" fmla="*/ 0 h 18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2"/>
                <a:gd name="T16" fmla="*/ 0 h 1893"/>
                <a:gd name="T17" fmla="*/ 702 w 702"/>
                <a:gd name="T18" fmla="*/ 1893 h 189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2" h="1893">
                  <a:moveTo>
                    <a:pt x="579" y="0"/>
                  </a:moveTo>
                  <a:lnTo>
                    <a:pt x="0" y="1869"/>
                  </a:lnTo>
                  <a:lnTo>
                    <a:pt x="114" y="1893"/>
                  </a:lnTo>
                  <a:lnTo>
                    <a:pt x="702" y="51"/>
                  </a:lnTo>
                  <a:lnTo>
                    <a:pt x="579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0" name="Freeform 42"/>
            <p:cNvSpPr>
              <a:spLocks/>
            </p:cNvSpPr>
            <p:nvPr/>
          </p:nvSpPr>
          <p:spPr bwMode="auto">
            <a:xfrm>
              <a:off x="4921" y="920"/>
              <a:ext cx="108" cy="265"/>
            </a:xfrm>
            <a:custGeom>
              <a:avLst/>
              <a:gdLst>
                <a:gd name="T0" fmla="*/ 0 w 756"/>
                <a:gd name="T1" fmla="*/ 0 h 2184"/>
                <a:gd name="T2" fmla="*/ 0 w 756"/>
                <a:gd name="T3" fmla="*/ 0 h 2184"/>
                <a:gd name="T4" fmla="*/ 0 w 756"/>
                <a:gd name="T5" fmla="*/ 0 h 2184"/>
                <a:gd name="T6" fmla="*/ 0 w 756"/>
                <a:gd name="T7" fmla="*/ 0 h 2184"/>
                <a:gd name="T8" fmla="*/ 0 w 756"/>
                <a:gd name="T9" fmla="*/ 0 h 21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56"/>
                <a:gd name="T16" fmla="*/ 0 h 2184"/>
                <a:gd name="T17" fmla="*/ 756 w 756"/>
                <a:gd name="T18" fmla="*/ 2184 h 21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56" h="2184">
                  <a:moveTo>
                    <a:pt x="756" y="0"/>
                  </a:moveTo>
                  <a:lnTo>
                    <a:pt x="138" y="2184"/>
                  </a:lnTo>
                  <a:lnTo>
                    <a:pt x="0" y="2148"/>
                  </a:lnTo>
                  <a:lnTo>
                    <a:pt x="606" y="78"/>
                  </a:lnTo>
                  <a:lnTo>
                    <a:pt x="756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1" name="Freeform 43"/>
            <p:cNvSpPr>
              <a:spLocks/>
            </p:cNvSpPr>
            <p:nvPr/>
          </p:nvSpPr>
          <p:spPr bwMode="auto">
            <a:xfrm>
              <a:off x="4590" y="1097"/>
              <a:ext cx="394" cy="89"/>
            </a:xfrm>
            <a:custGeom>
              <a:avLst/>
              <a:gdLst>
                <a:gd name="T0" fmla="*/ 0 w 2773"/>
                <a:gd name="T1" fmla="*/ 0 h 738"/>
                <a:gd name="T2" fmla="*/ 0 w 2773"/>
                <a:gd name="T3" fmla="*/ 0 h 738"/>
                <a:gd name="T4" fmla="*/ 0 w 2773"/>
                <a:gd name="T5" fmla="*/ 0 h 738"/>
                <a:gd name="T6" fmla="*/ 0 w 2773"/>
                <a:gd name="T7" fmla="*/ 0 h 738"/>
                <a:gd name="T8" fmla="*/ 0 w 2773"/>
                <a:gd name="T9" fmla="*/ 0 h 7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773"/>
                <a:gd name="T16" fmla="*/ 0 h 738"/>
                <a:gd name="T17" fmla="*/ 2773 w 2773"/>
                <a:gd name="T18" fmla="*/ 738 h 73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773" h="738">
                  <a:moveTo>
                    <a:pt x="33" y="0"/>
                  </a:moveTo>
                  <a:lnTo>
                    <a:pt x="0" y="99"/>
                  </a:lnTo>
                  <a:lnTo>
                    <a:pt x="2436" y="738"/>
                  </a:lnTo>
                  <a:cubicBezTo>
                    <a:pt x="2499" y="501"/>
                    <a:pt x="2773" y="727"/>
                    <a:pt x="2373" y="603"/>
                  </a:cubicBezTo>
                  <a:lnTo>
                    <a:pt x="33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C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2" name="Freeform 44"/>
            <p:cNvSpPr>
              <a:spLocks/>
            </p:cNvSpPr>
            <p:nvPr/>
          </p:nvSpPr>
          <p:spPr bwMode="auto">
            <a:xfrm>
              <a:off x="4933" y="922"/>
              <a:ext cx="101" cy="266"/>
            </a:xfrm>
            <a:custGeom>
              <a:avLst/>
              <a:gdLst>
                <a:gd name="T0" fmla="*/ 0 w 637"/>
                <a:gd name="T1" fmla="*/ 0 h 1659"/>
                <a:gd name="T2" fmla="*/ 0 w 637"/>
                <a:gd name="T3" fmla="*/ 0 h 1659"/>
                <a:gd name="T4" fmla="*/ 0 w 637"/>
                <a:gd name="T5" fmla="*/ 0 h 1659"/>
                <a:gd name="T6" fmla="*/ 0 w 637"/>
                <a:gd name="T7" fmla="*/ 0 h 1659"/>
                <a:gd name="T8" fmla="*/ 0 w 637"/>
                <a:gd name="T9" fmla="*/ 0 h 165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37"/>
                <a:gd name="T16" fmla="*/ 0 h 1659"/>
                <a:gd name="T17" fmla="*/ 637 w 637"/>
                <a:gd name="T18" fmla="*/ 1659 h 165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37" h="1659">
                  <a:moveTo>
                    <a:pt x="615" y="0"/>
                  </a:moveTo>
                  <a:lnTo>
                    <a:pt x="637" y="0"/>
                  </a:lnTo>
                  <a:lnTo>
                    <a:pt x="68" y="1659"/>
                  </a:lnTo>
                  <a:lnTo>
                    <a:pt x="0" y="1647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3" name="Freeform 45"/>
            <p:cNvSpPr>
              <a:spLocks/>
            </p:cNvSpPr>
            <p:nvPr/>
          </p:nvSpPr>
          <p:spPr bwMode="auto">
            <a:xfrm>
              <a:off x="4590" y="1109"/>
              <a:ext cx="351" cy="88"/>
            </a:xfrm>
            <a:custGeom>
              <a:avLst/>
              <a:gdLst>
                <a:gd name="T0" fmla="*/ 0 w 2216"/>
                <a:gd name="T1" fmla="*/ 0 h 550"/>
                <a:gd name="T2" fmla="*/ 0 w 2216"/>
                <a:gd name="T3" fmla="*/ 0 h 550"/>
                <a:gd name="T4" fmla="*/ 0 w 2216"/>
                <a:gd name="T5" fmla="*/ 0 h 550"/>
                <a:gd name="T6" fmla="*/ 0 w 2216"/>
                <a:gd name="T7" fmla="*/ 0 h 550"/>
                <a:gd name="T8" fmla="*/ 0 w 2216"/>
                <a:gd name="T9" fmla="*/ 0 h 55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16"/>
                <a:gd name="T16" fmla="*/ 0 h 550"/>
                <a:gd name="T17" fmla="*/ 2216 w 2216"/>
                <a:gd name="T18" fmla="*/ 550 h 55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16" h="550">
                  <a:moveTo>
                    <a:pt x="0" y="0"/>
                  </a:moveTo>
                  <a:lnTo>
                    <a:pt x="9" y="57"/>
                  </a:lnTo>
                  <a:lnTo>
                    <a:pt x="2164" y="550"/>
                  </a:lnTo>
                  <a:lnTo>
                    <a:pt x="2216" y="496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304" name="Group 46"/>
            <p:cNvGrpSpPr>
              <a:grpSpLocks/>
            </p:cNvGrpSpPr>
            <p:nvPr/>
          </p:nvGrpSpPr>
          <p:grpSpPr bwMode="auto">
            <a:xfrm>
              <a:off x="4584" y="1203"/>
              <a:ext cx="119" cy="53"/>
              <a:chOff x="1740" y="2642"/>
              <a:chExt cx="752" cy="327"/>
            </a:xfrm>
          </p:grpSpPr>
          <p:sp>
            <p:nvSpPr>
              <p:cNvPr id="95311" name="Freeform 47"/>
              <p:cNvSpPr>
                <a:spLocks/>
              </p:cNvSpPr>
              <p:nvPr/>
            </p:nvSpPr>
            <p:spPr bwMode="auto">
              <a:xfrm>
                <a:off x="1740" y="2642"/>
                <a:ext cx="752" cy="327"/>
              </a:xfrm>
              <a:custGeom>
                <a:avLst/>
                <a:gdLst>
                  <a:gd name="T0" fmla="*/ 293 w 752"/>
                  <a:gd name="T1" fmla="*/ 0 h 327"/>
                  <a:gd name="T2" fmla="*/ 752 w 752"/>
                  <a:gd name="T3" fmla="*/ 124 h 327"/>
                  <a:gd name="T4" fmla="*/ 470 w 752"/>
                  <a:gd name="T5" fmla="*/ 327 h 327"/>
                  <a:gd name="T6" fmla="*/ 0 w 752"/>
                  <a:gd name="T7" fmla="*/ 183 h 327"/>
                  <a:gd name="T8" fmla="*/ 293 w 752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2"/>
                  <a:gd name="T16" fmla="*/ 0 h 327"/>
                  <a:gd name="T17" fmla="*/ 752 w 752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2" h="327">
                    <a:moveTo>
                      <a:pt x="293" y="0"/>
                    </a:moveTo>
                    <a:lnTo>
                      <a:pt x="752" y="124"/>
                    </a:lnTo>
                    <a:lnTo>
                      <a:pt x="470" y="327"/>
                    </a:lnTo>
                    <a:lnTo>
                      <a:pt x="0" y="183"/>
                    </a:lnTo>
                    <a:lnTo>
                      <a:pt x="293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2" name="Freeform 48"/>
              <p:cNvSpPr>
                <a:spLocks/>
              </p:cNvSpPr>
              <p:nvPr/>
            </p:nvSpPr>
            <p:spPr bwMode="auto">
              <a:xfrm>
                <a:off x="1754" y="2649"/>
                <a:ext cx="726" cy="311"/>
              </a:xfrm>
              <a:custGeom>
                <a:avLst/>
                <a:gdLst>
                  <a:gd name="T0" fmla="*/ 282 w 726"/>
                  <a:gd name="T1" fmla="*/ 0 h 311"/>
                  <a:gd name="T2" fmla="*/ 726 w 726"/>
                  <a:gd name="T3" fmla="*/ 119 h 311"/>
                  <a:gd name="T4" fmla="*/ 457 w 726"/>
                  <a:gd name="T5" fmla="*/ 311 h 311"/>
                  <a:gd name="T6" fmla="*/ 0 w 726"/>
                  <a:gd name="T7" fmla="*/ 173 h 311"/>
                  <a:gd name="T8" fmla="*/ 282 w 726"/>
                  <a:gd name="T9" fmla="*/ 0 h 31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6"/>
                  <a:gd name="T16" fmla="*/ 0 h 311"/>
                  <a:gd name="T17" fmla="*/ 726 w 726"/>
                  <a:gd name="T18" fmla="*/ 311 h 31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6" h="311">
                    <a:moveTo>
                      <a:pt x="282" y="0"/>
                    </a:moveTo>
                    <a:lnTo>
                      <a:pt x="726" y="119"/>
                    </a:lnTo>
                    <a:lnTo>
                      <a:pt x="457" y="311"/>
                    </a:lnTo>
                    <a:lnTo>
                      <a:pt x="0" y="173"/>
                    </a:lnTo>
                    <a:lnTo>
                      <a:pt x="282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4D4D4D"/>
                  </a:gs>
                  <a:gs pos="100000">
                    <a:srgbClr val="DDDDDD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3" name="Freeform 49"/>
              <p:cNvSpPr>
                <a:spLocks/>
              </p:cNvSpPr>
              <p:nvPr/>
            </p:nvSpPr>
            <p:spPr bwMode="auto">
              <a:xfrm>
                <a:off x="1808" y="2770"/>
                <a:ext cx="258" cy="100"/>
              </a:xfrm>
              <a:custGeom>
                <a:avLst/>
                <a:gdLst>
                  <a:gd name="T0" fmla="*/ 0 w 258"/>
                  <a:gd name="T1" fmla="*/ 44 h 100"/>
                  <a:gd name="T2" fmla="*/ 75 w 258"/>
                  <a:gd name="T3" fmla="*/ 0 h 100"/>
                  <a:gd name="T4" fmla="*/ 258 w 258"/>
                  <a:gd name="T5" fmla="*/ 50 h 100"/>
                  <a:gd name="T6" fmla="*/ 183 w 258"/>
                  <a:gd name="T7" fmla="*/ 100 h 100"/>
                  <a:gd name="T8" fmla="*/ 0 w 258"/>
                  <a:gd name="T9" fmla="*/ 44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0"/>
                  <a:gd name="T17" fmla="*/ 258 w 258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0">
                    <a:moveTo>
                      <a:pt x="0" y="44"/>
                    </a:moveTo>
                    <a:lnTo>
                      <a:pt x="75" y="0"/>
                    </a:lnTo>
                    <a:lnTo>
                      <a:pt x="258" y="50"/>
                    </a:lnTo>
                    <a:lnTo>
                      <a:pt x="183" y="100"/>
                    </a:lnTo>
                    <a:lnTo>
                      <a:pt x="0" y="44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4" name="Freeform 50"/>
              <p:cNvSpPr>
                <a:spLocks/>
              </p:cNvSpPr>
              <p:nvPr/>
            </p:nvSpPr>
            <p:spPr bwMode="auto">
              <a:xfrm>
                <a:off x="1799" y="2816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5" name="Freeform 51"/>
              <p:cNvSpPr>
                <a:spLocks/>
              </p:cNvSpPr>
              <p:nvPr/>
            </p:nvSpPr>
            <p:spPr bwMode="auto">
              <a:xfrm>
                <a:off x="2020" y="2834"/>
                <a:ext cx="258" cy="102"/>
              </a:xfrm>
              <a:custGeom>
                <a:avLst/>
                <a:gdLst>
                  <a:gd name="T0" fmla="*/ 0 w 258"/>
                  <a:gd name="T1" fmla="*/ 46 h 102"/>
                  <a:gd name="T2" fmla="*/ 71 w 258"/>
                  <a:gd name="T3" fmla="*/ 0 h 102"/>
                  <a:gd name="T4" fmla="*/ 258 w 258"/>
                  <a:gd name="T5" fmla="*/ 52 h 102"/>
                  <a:gd name="T6" fmla="*/ 183 w 258"/>
                  <a:gd name="T7" fmla="*/ 102 h 102"/>
                  <a:gd name="T8" fmla="*/ 0 w 258"/>
                  <a:gd name="T9" fmla="*/ 46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58"/>
                  <a:gd name="T16" fmla="*/ 0 h 102"/>
                  <a:gd name="T17" fmla="*/ 258 w 258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58" h="102">
                    <a:moveTo>
                      <a:pt x="0" y="46"/>
                    </a:moveTo>
                    <a:lnTo>
                      <a:pt x="71" y="0"/>
                    </a:lnTo>
                    <a:lnTo>
                      <a:pt x="258" y="52"/>
                    </a:lnTo>
                    <a:lnTo>
                      <a:pt x="183" y="102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5316" name="Freeform 52"/>
              <p:cNvSpPr>
                <a:spLocks/>
              </p:cNvSpPr>
              <p:nvPr/>
            </p:nvSpPr>
            <p:spPr bwMode="auto">
              <a:xfrm>
                <a:off x="2011" y="2882"/>
                <a:ext cx="194" cy="63"/>
              </a:xfrm>
              <a:custGeom>
                <a:avLst/>
                <a:gdLst>
                  <a:gd name="T0" fmla="*/ 12 w 194"/>
                  <a:gd name="T1" fmla="*/ 0 h 63"/>
                  <a:gd name="T2" fmla="*/ 194 w 194"/>
                  <a:gd name="T3" fmla="*/ 53 h 63"/>
                  <a:gd name="T4" fmla="*/ 180 w 194"/>
                  <a:gd name="T5" fmla="*/ 63 h 63"/>
                  <a:gd name="T6" fmla="*/ 0 w 194"/>
                  <a:gd name="T7" fmla="*/ 9 h 63"/>
                  <a:gd name="T8" fmla="*/ 12 w 194"/>
                  <a:gd name="T9" fmla="*/ 0 h 6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4"/>
                  <a:gd name="T16" fmla="*/ 0 h 63"/>
                  <a:gd name="T17" fmla="*/ 194 w 194"/>
                  <a:gd name="T18" fmla="*/ 63 h 6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4" h="63">
                    <a:moveTo>
                      <a:pt x="12" y="0"/>
                    </a:moveTo>
                    <a:lnTo>
                      <a:pt x="194" y="53"/>
                    </a:lnTo>
                    <a:lnTo>
                      <a:pt x="180" y="63"/>
                    </a:lnTo>
                    <a:lnTo>
                      <a:pt x="0" y="9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00009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5305" name="Freeform 53"/>
            <p:cNvSpPr>
              <a:spLocks/>
            </p:cNvSpPr>
            <p:nvPr/>
          </p:nvSpPr>
          <p:spPr bwMode="auto">
            <a:xfrm>
              <a:off x="4788" y="1211"/>
              <a:ext cx="144" cy="116"/>
            </a:xfrm>
            <a:custGeom>
              <a:avLst/>
              <a:gdLst>
                <a:gd name="T0" fmla="*/ 0 w 990"/>
                <a:gd name="T1" fmla="*/ 0 h 792"/>
                <a:gd name="T2" fmla="*/ 0 w 990"/>
                <a:gd name="T3" fmla="*/ 0 h 792"/>
                <a:gd name="T4" fmla="*/ 0 w 990"/>
                <a:gd name="T5" fmla="*/ 0 h 792"/>
                <a:gd name="T6" fmla="*/ 0 w 990"/>
                <a:gd name="T7" fmla="*/ 0 h 792"/>
                <a:gd name="T8" fmla="*/ 0 w 990"/>
                <a:gd name="T9" fmla="*/ 0 h 7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90"/>
                <a:gd name="T16" fmla="*/ 0 h 792"/>
                <a:gd name="T17" fmla="*/ 990 w 990"/>
                <a:gd name="T18" fmla="*/ 792 h 79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90" h="792">
                  <a:moveTo>
                    <a:pt x="3" y="738"/>
                  </a:moveTo>
                  <a:lnTo>
                    <a:pt x="990" y="0"/>
                  </a:lnTo>
                  <a:lnTo>
                    <a:pt x="987" y="60"/>
                  </a:lnTo>
                  <a:lnTo>
                    <a:pt x="0" y="792"/>
                  </a:lnTo>
                  <a:lnTo>
                    <a:pt x="3" y="738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6" name="Freeform 54"/>
            <p:cNvSpPr>
              <a:spLocks/>
            </p:cNvSpPr>
            <p:nvPr/>
          </p:nvSpPr>
          <p:spPr bwMode="auto">
            <a:xfrm>
              <a:off x="4420" y="1220"/>
              <a:ext cx="369" cy="106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7" name="Freeform 55"/>
            <p:cNvSpPr>
              <a:spLocks/>
            </p:cNvSpPr>
            <p:nvPr/>
          </p:nvSpPr>
          <p:spPr bwMode="auto">
            <a:xfrm>
              <a:off x="4420" y="1201"/>
              <a:ext cx="4" cy="21"/>
            </a:xfrm>
            <a:custGeom>
              <a:avLst/>
              <a:gdLst>
                <a:gd name="T0" fmla="*/ 0 w 26"/>
                <a:gd name="T1" fmla="*/ 0 h 147"/>
                <a:gd name="T2" fmla="*/ 0 w 26"/>
                <a:gd name="T3" fmla="*/ 0 h 147"/>
                <a:gd name="T4" fmla="*/ 0 w 26"/>
                <a:gd name="T5" fmla="*/ 0 h 147"/>
                <a:gd name="T6" fmla="*/ 0 w 26"/>
                <a:gd name="T7" fmla="*/ 0 h 147"/>
                <a:gd name="T8" fmla="*/ 0 w 26"/>
                <a:gd name="T9" fmla="*/ 0 h 1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"/>
                <a:gd name="T16" fmla="*/ 0 h 147"/>
                <a:gd name="T17" fmla="*/ 26 w 26"/>
                <a:gd name="T18" fmla="*/ 147 h 14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" h="147">
                  <a:moveTo>
                    <a:pt x="26" y="10"/>
                  </a:moveTo>
                  <a:lnTo>
                    <a:pt x="23" y="147"/>
                  </a:lnTo>
                  <a:lnTo>
                    <a:pt x="0" y="144"/>
                  </a:lnTo>
                  <a:lnTo>
                    <a:pt x="3" y="0"/>
                  </a:lnTo>
                  <a:lnTo>
                    <a:pt x="26" y="1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8" name="Freeform 56"/>
            <p:cNvSpPr>
              <a:spLocks/>
            </p:cNvSpPr>
            <p:nvPr/>
          </p:nvSpPr>
          <p:spPr bwMode="auto">
            <a:xfrm>
              <a:off x="4421" y="1114"/>
              <a:ext cx="171" cy="88"/>
            </a:xfrm>
            <a:custGeom>
              <a:avLst/>
              <a:gdLst>
                <a:gd name="T0" fmla="*/ 0 w 1176"/>
                <a:gd name="T1" fmla="*/ 0 h 606"/>
                <a:gd name="T2" fmla="*/ 0 w 1176"/>
                <a:gd name="T3" fmla="*/ 0 h 606"/>
                <a:gd name="T4" fmla="*/ 0 w 1176"/>
                <a:gd name="T5" fmla="*/ 0 h 606"/>
                <a:gd name="T6" fmla="*/ 0 w 1176"/>
                <a:gd name="T7" fmla="*/ 0 h 606"/>
                <a:gd name="T8" fmla="*/ 0 w 1176"/>
                <a:gd name="T9" fmla="*/ 0 h 6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76"/>
                <a:gd name="T16" fmla="*/ 0 h 606"/>
                <a:gd name="T17" fmla="*/ 1176 w 1176"/>
                <a:gd name="T18" fmla="*/ 606 h 60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76" h="606">
                  <a:moveTo>
                    <a:pt x="1170" y="0"/>
                  </a:moveTo>
                  <a:lnTo>
                    <a:pt x="0" y="597"/>
                  </a:lnTo>
                  <a:lnTo>
                    <a:pt x="30" y="606"/>
                  </a:lnTo>
                  <a:lnTo>
                    <a:pt x="1176" y="18"/>
                  </a:lnTo>
                  <a:lnTo>
                    <a:pt x="1170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09" name="Freeform 57"/>
            <p:cNvSpPr>
              <a:spLocks/>
            </p:cNvSpPr>
            <p:nvPr/>
          </p:nvSpPr>
          <p:spPr bwMode="auto">
            <a:xfrm>
              <a:off x="4432" y="1205"/>
              <a:ext cx="350" cy="102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310" name="Freeform 58"/>
            <p:cNvSpPr>
              <a:spLocks/>
            </p:cNvSpPr>
            <p:nvPr/>
          </p:nvSpPr>
          <p:spPr bwMode="auto">
            <a:xfrm flipV="1">
              <a:off x="4782" y="1198"/>
              <a:ext cx="142" cy="105"/>
            </a:xfrm>
            <a:custGeom>
              <a:avLst/>
              <a:gdLst>
                <a:gd name="T0" fmla="*/ 0 w 2532"/>
                <a:gd name="T1" fmla="*/ 0 h 723"/>
                <a:gd name="T2" fmla="*/ 0 w 2532"/>
                <a:gd name="T3" fmla="*/ 0 h 723"/>
                <a:gd name="T4" fmla="*/ 0 w 2532"/>
                <a:gd name="T5" fmla="*/ 0 h 723"/>
                <a:gd name="T6" fmla="*/ 0 w 2532"/>
                <a:gd name="T7" fmla="*/ 0 h 723"/>
                <a:gd name="T8" fmla="*/ 0 w 2532"/>
                <a:gd name="T9" fmla="*/ 0 h 723"/>
                <a:gd name="T10" fmla="*/ 0 w 2532"/>
                <a:gd name="T11" fmla="*/ 0 h 72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32"/>
                <a:gd name="T19" fmla="*/ 0 h 723"/>
                <a:gd name="T20" fmla="*/ 2532 w 2532"/>
                <a:gd name="T21" fmla="*/ 723 h 72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32" h="723">
                  <a:moveTo>
                    <a:pt x="6" y="0"/>
                  </a:moveTo>
                  <a:cubicBezTo>
                    <a:pt x="16" y="0"/>
                    <a:pt x="26" y="0"/>
                    <a:pt x="36" y="0"/>
                  </a:cubicBezTo>
                  <a:lnTo>
                    <a:pt x="2532" y="678"/>
                  </a:lnTo>
                  <a:lnTo>
                    <a:pt x="2529" y="723"/>
                  </a:lnTo>
                  <a:lnTo>
                    <a:pt x="0" y="24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246" name="Group 60"/>
          <p:cNvGrpSpPr>
            <a:grpSpLocks/>
          </p:cNvGrpSpPr>
          <p:nvPr/>
        </p:nvGrpSpPr>
        <p:grpSpPr bwMode="auto">
          <a:xfrm>
            <a:off x="1717675" y="1590675"/>
            <a:ext cx="334963" cy="536575"/>
            <a:chOff x="4140" y="429"/>
            <a:chExt cx="1425" cy="2396"/>
          </a:xfrm>
        </p:grpSpPr>
        <p:sp>
          <p:nvSpPr>
            <p:cNvPr id="95263" name="Freeform 61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 w 354"/>
                <a:gd name="T1" fmla="*/ 0 h 2742"/>
                <a:gd name="T2" fmla="*/ 2 w 354"/>
                <a:gd name="T3" fmla="*/ 3 h 2742"/>
                <a:gd name="T4" fmla="*/ 2 w 354"/>
                <a:gd name="T5" fmla="*/ 23 h 2742"/>
                <a:gd name="T6" fmla="*/ 0 w 354"/>
                <a:gd name="T7" fmla="*/ 24 h 2742"/>
                <a:gd name="T8" fmla="*/ 2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4" name="Rectangle 62"/>
            <p:cNvSpPr>
              <a:spLocks noChangeArrowheads="1"/>
            </p:cNvSpPr>
            <p:nvPr/>
          </p:nvSpPr>
          <p:spPr bwMode="auto">
            <a:xfrm>
              <a:off x="4208" y="429"/>
              <a:ext cx="1047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65" name="Freeform 63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2 w 211"/>
                <a:gd name="T3" fmla="*/ 3 h 2537"/>
                <a:gd name="T4" fmla="*/ 2 w 211"/>
                <a:gd name="T5" fmla="*/ 23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6" name="Freeform 64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3 h 226"/>
                <a:gd name="T4" fmla="*/ 2 w 328"/>
                <a:gd name="T5" fmla="*/ 3 h 226"/>
                <a:gd name="T6" fmla="*/ 0 w 328"/>
                <a:gd name="T7" fmla="*/ 3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67" name="Rectangle 65"/>
            <p:cNvSpPr>
              <a:spLocks noChangeArrowheads="1"/>
            </p:cNvSpPr>
            <p:nvPr/>
          </p:nvSpPr>
          <p:spPr bwMode="auto">
            <a:xfrm>
              <a:off x="4214" y="691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5268" name="Group 6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5293" name="AutoShape 67"/>
              <p:cNvSpPr>
                <a:spLocks noChangeArrowheads="1"/>
              </p:cNvSpPr>
              <p:nvPr/>
            </p:nvSpPr>
            <p:spPr bwMode="auto">
              <a:xfrm>
                <a:off x="613" y="2570"/>
                <a:ext cx="725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94" name="AutoShape 68"/>
              <p:cNvSpPr>
                <a:spLocks noChangeArrowheads="1"/>
              </p:cNvSpPr>
              <p:nvPr/>
            </p:nvSpPr>
            <p:spPr bwMode="auto">
              <a:xfrm>
                <a:off x="629" y="2584"/>
                <a:ext cx="691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269" name="Rectangle 69"/>
            <p:cNvSpPr>
              <a:spLocks noChangeArrowheads="1"/>
            </p:cNvSpPr>
            <p:nvPr/>
          </p:nvSpPr>
          <p:spPr bwMode="auto">
            <a:xfrm>
              <a:off x="4221" y="1017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5270" name="Group 7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5291" name="AutoShape 71"/>
              <p:cNvSpPr>
                <a:spLocks noChangeArrowheads="1"/>
              </p:cNvSpPr>
              <p:nvPr/>
            </p:nvSpPr>
            <p:spPr bwMode="auto">
              <a:xfrm>
                <a:off x="615" y="2570"/>
                <a:ext cx="725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92" name="AutoShape 72"/>
              <p:cNvSpPr>
                <a:spLocks noChangeArrowheads="1"/>
              </p:cNvSpPr>
              <p:nvPr/>
            </p:nvSpPr>
            <p:spPr bwMode="auto">
              <a:xfrm>
                <a:off x="632" y="2585"/>
                <a:ext cx="691" cy="11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271" name="Rectangle 73"/>
            <p:cNvSpPr>
              <a:spLocks noChangeArrowheads="1"/>
            </p:cNvSpPr>
            <p:nvPr/>
          </p:nvSpPr>
          <p:spPr bwMode="auto">
            <a:xfrm>
              <a:off x="4214" y="1358"/>
              <a:ext cx="601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72" name="Rectangle 74"/>
            <p:cNvSpPr>
              <a:spLocks noChangeArrowheads="1"/>
            </p:cNvSpPr>
            <p:nvPr/>
          </p:nvSpPr>
          <p:spPr bwMode="auto">
            <a:xfrm>
              <a:off x="4228" y="1655"/>
              <a:ext cx="594" cy="50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grpSp>
          <p:nvGrpSpPr>
            <p:cNvPr id="95273" name="Group 7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5289" name="AutoShape 76"/>
              <p:cNvSpPr>
                <a:spLocks noChangeArrowheads="1"/>
              </p:cNvSpPr>
              <p:nvPr/>
            </p:nvSpPr>
            <p:spPr bwMode="auto">
              <a:xfrm>
                <a:off x="613" y="2568"/>
                <a:ext cx="724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90" name="AutoShape 77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90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274" name="Freeform 78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2 w 328"/>
                <a:gd name="T3" fmla="*/ 2 h 226"/>
                <a:gd name="T4" fmla="*/ 2 w 328"/>
                <a:gd name="T5" fmla="*/ 2 h 226"/>
                <a:gd name="T6" fmla="*/ 0 w 328"/>
                <a:gd name="T7" fmla="*/ 2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95275" name="Group 7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5287" name="AutoShape 80"/>
              <p:cNvSpPr>
                <a:spLocks noChangeArrowheads="1"/>
              </p:cNvSpPr>
              <p:nvPr/>
            </p:nvSpPr>
            <p:spPr bwMode="auto">
              <a:xfrm>
                <a:off x="617" y="2570"/>
                <a:ext cx="724" cy="135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95288" name="AutoShape 81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0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65000"/>
                  <a:buFont typeface="Wingdings" panose="05000000000000000000" pitchFamily="2" charset="2"/>
                  <a:buChar char="v"/>
                  <a:defRPr sz="32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60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95276" name="Rectangle 82"/>
            <p:cNvSpPr>
              <a:spLocks noChangeArrowheads="1"/>
            </p:cNvSpPr>
            <p:nvPr/>
          </p:nvSpPr>
          <p:spPr bwMode="auto">
            <a:xfrm>
              <a:off x="5248" y="429"/>
              <a:ext cx="68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77" name="Freeform 83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2 w 296"/>
                <a:gd name="T3" fmla="*/ 2 h 256"/>
                <a:gd name="T4" fmla="*/ 2 w 296"/>
                <a:gd name="T5" fmla="*/ 2 h 256"/>
                <a:gd name="T6" fmla="*/ 0 w 296"/>
                <a:gd name="T7" fmla="*/ 2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8" name="Freeform 84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2 w 304"/>
                <a:gd name="T3" fmla="*/ 3 h 288"/>
                <a:gd name="T4" fmla="*/ 2 w 304"/>
                <a:gd name="T5" fmla="*/ 3 h 288"/>
                <a:gd name="T6" fmla="*/ 2 w 304"/>
                <a:gd name="T7" fmla="*/ 3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79" name="Oval 85"/>
            <p:cNvSpPr>
              <a:spLocks noChangeArrowheads="1"/>
            </p:cNvSpPr>
            <p:nvPr/>
          </p:nvSpPr>
          <p:spPr bwMode="auto">
            <a:xfrm>
              <a:off x="5518" y="2612"/>
              <a:ext cx="47" cy="92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80" name="Freeform 86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3 h 240"/>
                <a:gd name="T2" fmla="*/ 2 w 306"/>
                <a:gd name="T3" fmla="*/ 3 h 240"/>
                <a:gd name="T4" fmla="*/ 2 w 306"/>
                <a:gd name="T5" fmla="*/ 3 h 240"/>
                <a:gd name="T6" fmla="*/ 2 w 306"/>
                <a:gd name="T7" fmla="*/ 0 h 240"/>
                <a:gd name="T8" fmla="*/ 0 w 306"/>
                <a:gd name="T9" fmla="*/ 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281" name="AutoShape 87"/>
            <p:cNvSpPr>
              <a:spLocks noChangeArrowheads="1"/>
            </p:cNvSpPr>
            <p:nvPr/>
          </p:nvSpPr>
          <p:spPr bwMode="auto">
            <a:xfrm>
              <a:off x="4140" y="2676"/>
              <a:ext cx="1202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82" name="AutoShape 88"/>
            <p:cNvSpPr>
              <a:spLocks noChangeArrowheads="1"/>
            </p:cNvSpPr>
            <p:nvPr/>
          </p:nvSpPr>
          <p:spPr bwMode="auto">
            <a:xfrm>
              <a:off x="4208" y="2712"/>
              <a:ext cx="1067" cy="78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83" name="Oval 89"/>
            <p:cNvSpPr>
              <a:spLocks noChangeArrowheads="1"/>
            </p:cNvSpPr>
            <p:nvPr/>
          </p:nvSpPr>
          <p:spPr bwMode="auto">
            <a:xfrm>
              <a:off x="4309" y="2385"/>
              <a:ext cx="155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84" name="Oval 90"/>
            <p:cNvSpPr>
              <a:spLocks noChangeArrowheads="1"/>
            </p:cNvSpPr>
            <p:nvPr/>
          </p:nvSpPr>
          <p:spPr bwMode="auto">
            <a:xfrm>
              <a:off x="4484" y="2385"/>
              <a:ext cx="162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FF0000"/>
                </a:solidFill>
                <a:latin typeface="Tahoma" panose="020B060403050404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5285" name="Oval 91"/>
            <p:cNvSpPr>
              <a:spLocks noChangeArrowheads="1"/>
            </p:cNvSpPr>
            <p:nvPr/>
          </p:nvSpPr>
          <p:spPr bwMode="auto">
            <a:xfrm>
              <a:off x="4660" y="2378"/>
              <a:ext cx="162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86" name="Rectangle 92"/>
            <p:cNvSpPr>
              <a:spLocks noChangeArrowheads="1"/>
            </p:cNvSpPr>
            <p:nvPr/>
          </p:nvSpPr>
          <p:spPr bwMode="auto">
            <a:xfrm>
              <a:off x="5065" y="1833"/>
              <a:ext cx="81" cy="76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7125" name="Rectangle 94"/>
          <p:cNvSpPr>
            <a:spLocks noGrp="1" noChangeArrowheads="1"/>
          </p:cNvSpPr>
          <p:nvPr>
            <p:ph type="title"/>
          </p:nvPr>
        </p:nvSpPr>
        <p:spPr>
          <a:xfrm>
            <a:off x="438150" y="255588"/>
            <a:ext cx="6824663" cy="898525"/>
          </a:xfrm>
          <a:extLst>
            <a:ext uri="{909E8E84-426E-40dd-AFC4-6F175D3DCCD1}"/>
            <a:ext uri="{91240B29-F687-4f45-9708-019B960494DF}"/>
            <a:ext uri="{AF507438-7753-43e0-B8FC-AC1667EBCBE1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 client-server scenario</a:t>
            </a:r>
          </a:p>
        </p:txBody>
      </p:sp>
      <p:pic>
        <p:nvPicPr>
          <p:cNvPr id="95248" name="Picture 95" descr="underline_base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" y="931863"/>
            <a:ext cx="63992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3504266" y="1683204"/>
            <a:ext cx="2539999" cy="733425"/>
            <a:chOff x="7333085" y="2736938"/>
            <a:chExt cx="2539754" cy="733428"/>
          </a:xfrm>
        </p:grpSpPr>
        <p:sp>
          <p:nvSpPr>
            <p:cNvPr id="95261" name="Rectangle 2"/>
            <p:cNvSpPr>
              <a:spLocks noChangeArrowheads="1"/>
            </p:cNvSpPr>
            <p:nvPr/>
          </p:nvSpPr>
          <p:spPr bwMode="auto">
            <a:xfrm>
              <a:off x="7333085" y="2736938"/>
              <a:ext cx="2521866" cy="73342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62" name="TextBox 1"/>
            <p:cNvSpPr txBox="1">
              <a:spLocks noChangeArrowheads="1"/>
            </p:cNvSpPr>
            <p:nvPr/>
          </p:nvSpPr>
          <p:spPr bwMode="auto">
            <a:xfrm>
              <a:off x="7344916" y="2797392"/>
              <a:ext cx="2527923" cy="584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FF0000"/>
                  </a:solidFill>
                  <a:latin typeface="Tahoma" panose="020B0604030504040204" pitchFamily="34" charset="0"/>
                </a:rPr>
                <a:t>Broadcast: is there a DHCP server out there?</a:t>
              </a:r>
            </a:p>
          </p:txBody>
        </p:sp>
      </p:grpSp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3714750" y="2872581"/>
            <a:ext cx="2528888" cy="884237"/>
            <a:chOff x="9144000" y="3229217"/>
            <a:chExt cx="2527923" cy="885135"/>
          </a:xfrm>
        </p:grpSpPr>
        <p:sp>
          <p:nvSpPr>
            <p:cNvPr id="95259" name="Rectangle 87"/>
            <p:cNvSpPr>
              <a:spLocks noChangeArrowheads="1"/>
            </p:cNvSpPr>
            <p:nvPr/>
          </p:nvSpPr>
          <p:spPr bwMode="auto">
            <a:xfrm>
              <a:off x="9144000" y="32292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60" name="TextBox 88"/>
            <p:cNvSpPr txBox="1">
              <a:spLocks noChangeArrowheads="1"/>
            </p:cNvSpPr>
            <p:nvPr/>
          </p:nvSpPr>
          <p:spPr bwMode="auto">
            <a:xfrm>
              <a:off x="9144000" y="3271783"/>
              <a:ext cx="2527923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I’m a DHCP server! Here’s an IP address you can use </a:t>
              </a:r>
            </a:p>
          </p:txBody>
        </p:sp>
      </p:grp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248012" y="4082129"/>
            <a:ext cx="2527300" cy="884237"/>
            <a:chOff x="8956574" y="4615923"/>
            <a:chExt cx="2527923" cy="885135"/>
          </a:xfrm>
        </p:grpSpPr>
        <p:sp>
          <p:nvSpPr>
            <p:cNvPr id="95257" name="Rectangle 89"/>
            <p:cNvSpPr>
              <a:spLocks noChangeArrowheads="1"/>
            </p:cNvSpPr>
            <p:nvPr/>
          </p:nvSpPr>
          <p:spPr bwMode="auto">
            <a:xfrm>
              <a:off x="8956574" y="4615923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58" name="TextBox 90"/>
            <p:cNvSpPr txBox="1">
              <a:spLocks noChangeArrowheads="1"/>
            </p:cNvSpPr>
            <p:nvPr/>
          </p:nvSpPr>
          <p:spPr bwMode="auto">
            <a:xfrm>
              <a:off x="8956574" y="4765817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I’ll take that IP address!</a:t>
              </a:r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3626542" y="5482057"/>
            <a:ext cx="2528887" cy="885825"/>
            <a:chOff x="9144000" y="5555417"/>
            <a:chExt cx="2527923" cy="885135"/>
          </a:xfrm>
        </p:grpSpPr>
        <p:sp>
          <p:nvSpPr>
            <p:cNvPr id="95255" name="Rectangle 91"/>
            <p:cNvSpPr>
              <a:spLocks noChangeArrowheads="1"/>
            </p:cNvSpPr>
            <p:nvPr/>
          </p:nvSpPr>
          <p:spPr bwMode="auto">
            <a:xfrm>
              <a:off x="9144000" y="5555417"/>
              <a:ext cx="2351575" cy="88513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60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95256" name="TextBox 92"/>
            <p:cNvSpPr txBox="1">
              <a:spLocks noChangeArrowheads="1"/>
            </p:cNvSpPr>
            <p:nvPr/>
          </p:nvSpPr>
          <p:spPr bwMode="auto">
            <a:xfrm>
              <a:off x="9144000" y="5705311"/>
              <a:ext cx="2527923" cy="584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65000"/>
                <a:buFont typeface="Wingdings" panose="05000000000000000000" pitchFamily="2" charset="2"/>
                <a:buChar char="v"/>
                <a:defRPr sz="32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FF0000"/>
                  </a:solidFill>
                  <a:latin typeface="Tahoma" panose="020B0604030504040204" pitchFamily="34" charset="0"/>
                </a:rPr>
                <a:t>Broadcast: OK.  You’ve got that IP address!</a:t>
              </a:r>
            </a:p>
          </p:txBody>
        </p:sp>
      </p:grpSp>
      <p:sp>
        <p:nvSpPr>
          <p:cNvPr id="9525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A194EDAE-654A-46CF-AF78-50EF4E0AA14D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5254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65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DHCP: more than IP addresses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DHCP can return more than just allocated IP address on subnet: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address of first-hop router for client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name and IP address of local DNS sever</a:t>
            </a:r>
          </a:p>
          <a:p>
            <a:pPr lvl="1">
              <a:buFont typeface="Arial"/>
              <a:buChar char="•"/>
              <a:defRPr/>
            </a:pPr>
            <a:r>
              <a:rPr lang="en-US" dirty="0">
                <a:ea typeface="ＭＳ Ｐゴシック" charset="0"/>
              </a:rPr>
              <a:t>subnet mask (indicating subnet versus host portion of address)</a:t>
            </a:r>
          </a:p>
        </p:txBody>
      </p:sp>
      <p:pic>
        <p:nvPicPr>
          <p:cNvPr id="97284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4775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728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A12DB4E0-1E7C-4E64-AB06-17E7AEED316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728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306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8" y="857250"/>
            <a:ext cx="68564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414338" y="163513"/>
            <a:ext cx="7772400" cy="930275"/>
          </a:xfrm>
        </p:spPr>
        <p:txBody>
          <a:bodyPr/>
          <a:lstStyle/>
          <a:p>
            <a:r>
              <a:rPr lang="en-US" altLang="en-US"/>
              <a:t>IP addresses: how to get one?</a:t>
            </a:r>
            <a:endParaRPr lang="en-US" altLang="en-US" sz="4800"/>
          </a:p>
        </p:txBody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87363" y="1343025"/>
            <a:ext cx="8077200" cy="180975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Q:</a:t>
            </a:r>
            <a:r>
              <a:rPr lang="en-US" altLang="en-US"/>
              <a:t> how does </a:t>
            </a:r>
            <a:r>
              <a:rPr lang="en-US" altLang="en-US" i="1"/>
              <a:t>network</a:t>
            </a:r>
            <a:r>
              <a:rPr lang="en-US" altLang="en-US"/>
              <a:t> get subnet part of IP addr?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</a:rPr>
              <a:t>A:</a:t>
            </a:r>
            <a:r>
              <a:rPr lang="en-US" altLang="en-US"/>
              <a:t> gets allocated portion of its provider ISP</a:t>
            </a:r>
            <a:r>
              <a:rPr lang="ja-JP" altLang="en-US"/>
              <a:t>’</a:t>
            </a:r>
            <a:r>
              <a:rPr lang="en-US" altLang="ja-JP"/>
              <a:t>s address space</a:t>
            </a:r>
            <a:endParaRPr lang="en-US" altLang="en-US" sz="2400"/>
          </a:p>
        </p:txBody>
      </p:sp>
      <p:sp>
        <p:nvSpPr>
          <p:cNvPr id="98309" name="Text Box 4"/>
          <p:cNvSpPr txBox="1">
            <a:spLocks noChangeArrowheads="1"/>
          </p:cNvSpPr>
          <p:nvPr/>
        </p:nvSpPr>
        <p:spPr bwMode="auto">
          <a:xfrm>
            <a:off x="592138" y="3514725"/>
            <a:ext cx="8551862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ISP's block          </a:t>
            </a:r>
            <a:r>
              <a:rPr lang="en-US" altLang="en-US" sz="1800" u="sng">
                <a:solidFill>
                  <a:srgbClr val="000099"/>
                </a:solidFill>
                <a:latin typeface="Arial" panose="020B0604020202020204" pitchFamily="34" charset="0"/>
              </a:rPr>
              <a:t>11001000  00010111  0001</a:t>
            </a: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0000  00000000    200.23.16.0/20</a:t>
            </a:r>
            <a:r>
              <a:rPr lang="en-US" altLang="en-US" sz="1800">
                <a:solidFill>
                  <a:schemeClr val="accent2"/>
                </a:solidFill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Organization 0    </a:t>
            </a:r>
            <a:r>
              <a:rPr lang="en-US" altLang="en-US" sz="1800" u="sng">
                <a:latin typeface="Arial" panose="020B0604020202020204" pitchFamily="34" charset="0"/>
              </a:rPr>
              <a:t>11001000  00010111  0001000</a:t>
            </a:r>
            <a:r>
              <a:rPr lang="en-US" altLang="en-US" sz="1800">
                <a:latin typeface="Arial" panose="020B0604020202020204" pitchFamily="34" charset="0"/>
              </a:rPr>
              <a:t>0  00000000    200.23.16.0/23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Organization 1    </a:t>
            </a:r>
            <a:r>
              <a:rPr lang="en-US" altLang="en-US" sz="1800" u="sng">
                <a:latin typeface="Arial" panose="020B0604020202020204" pitchFamily="34" charset="0"/>
              </a:rPr>
              <a:t>11001000  00010111  0001001</a:t>
            </a:r>
            <a:r>
              <a:rPr lang="en-US" altLang="en-US" sz="1800">
                <a:latin typeface="Arial" panose="020B0604020202020204" pitchFamily="34" charset="0"/>
              </a:rPr>
              <a:t>0  00000000    200.23.18.0/23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Organization 2    </a:t>
            </a:r>
            <a:r>
              <a:rPr lang="en-US" altLang="en-US" sz="1800" u="sng">
                <a:latin typeface="Arial" panose="020B0604020202020204" pitchFamily="34" charset="0"/>
              </a:rPr>
              <a:t>11001000  00010111  0001010</a:t>
            </a:r>
            <a:r>
              <a:rPr lang="en-US" altLang="en-US" sz="1800">
                <a:latin typeface="Arial" panose="020B0604020202020204" pitchFamily="34" charset="0"/>
              </a:rPr>
              <a:t>0  00000000    200.23.20.0/23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   ...                                          …..                                   ….                ….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Organization 7    </a:t>
            </a:r>
            <a:r>
              <a:rPr lang="en-US" altLang="en-US" sz="1800" u="sng">
                <a:latin typeface="Arial" panose="020B0604020202020204" pitchFamily="34" charset="0"/>
              </a:rPr>
              <a:t>11001000  00010111  0001111</a:t>
            </a:r>
            <a:r>
              <a:rPr lang="en-US" altLang="en-US" sz="1800">
                <a:latin typeface="Arial" panose="020B0604020202020204" pitchFamily="34" charset="0"/>
              </a:rPr>
              <a:t>0  00000000    200.23.30.0/23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omic Sans MS" panose="030F0702030302020204" pitchFamily="66" charset="0"/>
            </a:endParaRPr>
          </a:p>
        </p:txBody>
      </p:sp>
      <p:sp>
        <p:nvSpPr>
          <p:cNvPr id="983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93D6AADD-93C9-4170-939A-0590B612306E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831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07963"/>
            <a:ext cx="8316913" cy="985837"/>
          </a:xfrm>
        </p:spPr>
        <p:txBody>
          <a:bodyPr/>
          <a:lstStyle/>
          <a:p>
            <a:r>
              <a:rPr lang="en-US" altLang="en-US" sz="3600"/>
              <a:t>Hierarchical addressing: route aggregation</a:t>
            </a:r>
            <a:endParaRPr lang="en-US" altLang="en-US"/>
          </a:p>
        </p:txBody>
      </p:sp>
      <p:sp>
        <p:nvSpPr>
          <p:cNvPr id="99331" name="Freeform 3"/>
          <p:cNvSpPr>
            <a:spLocks/>
          </p:cNvSpPr>
          <p:nvPr/>
        </p:nvSpPr>
        <p:spPr bwMode="auto">
          <a:xfrm>
            <a:off x="5175250" y="41211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2" name="Line 4"/>
          <p:cNvSpPr>
            <a:spLocks noChangeShapeType="1"/>
          </p:cNvSpPr>
          <p:nvPr/>
        </p:nvSpPr>
        <p:spPr bwMode="auto">
          <a:xfrm flipV="1">
            <a:off x="2832100" y="439737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3" name="Line 5"/>
          <p:cNvSpPr>
            <a:spLocks noChangeShapeType="1"/>
          </p:cNvSpPr>
          <p:nvPr/>
        </p:nvSpPr>
        <p:spPr bwMode="auto">
          <a:xfrm>
            <a:off x="2860675" y="3768725"/>
            <a:ext cx="7524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4" name="Line 6"/>
          <p:cNvSpPr>
            <a:spLocks noChangeShapeType="1"/>
          </p:cNvSpPr>
          <p:nvPr/>
        </p:nvSpPr>
        <p:spPr bwMode="auto">
          <a:xfrm>
            <a:off x="2927350" y="298767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5" name="Freeform 7"/>
          <p:cNvSpPr>
            <a:spLocks/>
          </p:cNvSpPr>
          <p:nvPr/>
        </p:nvSpPr>
        <p:spPr bwMode="auto">
          <a:xfrm>
            <a:off x="3573463" y="3567113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36" name="Text Box 8"/>
          <p:cNvSpPr txBox="1">
            <a:spLocks noChangeArrowheads="1"/>
          </p:cNvSpPr>
          <p:nvPr/>
        </p:nvSpPr>
        <p:spPr bwMode="auto">
          <a:xfrm>
            <a:off x="5407025" y="3294063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400">
                <a:latin typeface="Arial" panose="020B0604020202020204" pitchFamily="34" charset="0"/>
              </a:rPr>
              <a:t>“</a:t>
            </a:r>
            <a:r>
              <a:rPr lang="en-US" altLang="ja-JP" sz="1400">
                <a:latin typeface="Arial" panose="020B0604020202020204" pitchFamily="34" charset="0"/>
              </a:rPr>
              <a:t>Send me anything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with addresses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beginning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200.23.16.0/20</a:t>
            </a:r>
            <a:r>
              <a:rPr lang="ja-JP" altLang="en-US" sz="1400">
                <a:latin typeface="Arial" panose="020B0604020202020204" pitchFamily="34" charset="0"/>
              </a:rPr>
              <a:t>”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99337" name="Group 9"/>
          <p:cNvGrpSpPr>
            <a:grpSpLocks/>
          </p:cNvGrpSpPr>
          <p:nvPr/>
        </p:nvGrpSpPr>
        <p:grpSpPr bwMode="auto">
          <a:xfrm>
            <a:off x="758825" y="2760663"/>
            <a:ext cx="2338388" cy="404812"/>
            <a:chOff x="1004" y="1639"/>
            <a:chExt cx="1473" cy="255"/>
          </a:xfrm>
        </p:grpSpPr>
        <p:sp>
          <p:nvSpPr>
            <p:cNvPr id="99373" name="Freeform 10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4" name="Text Box 11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200.23.16.0/23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99338" name="Group 12"/>
          <p:cNvGrpSpPr>
            <a:grpSpLocks/>
          </p:cNvGrpSpPr>
          <p:nvPr/>
        </p:nvGrpSpPr>
        <p:grpSpPr bwMode="auto">
          <a:xfrm>
            <a:off x="787400" y="3351213"/>
            <a:ext cx="2338388" cy="404812"/>
            <a:chOff x="1004" y="1639"/>
            <a:chExt cx="1473" cy="255"/>
          </a:xfrm>
        </p:grpSpPr>
        <p:sp>
          <p:nvSpPr>
            <p:cNvPr id="99371" name="Freeform 1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2" name="Text Box 1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200.23.18.0/23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99339" name="Group 15"/>
          <p:cNvGrpSpPr>
            <a:grpSpLocks/>
          </p:cNvGrpSpPr>
          <p:nvPr/>
        </p:nvGrpSpPr>
        <p:grpSpPr bwMode="auto">
          <a:xfrm>
            <a:off x="701675" y="4770438"/>
            <a:ext cx="2338388" cy="404812"/>
            <a:chOff x="1004" y="1639"/>
            <a:chExt cx="1473" cy="255"/>
          </a:xfrm>
        </p:grpSpPr>
        <p:sp>
          <p:nvSpPr>
            <p:cNvPr id="99369" name="Freeform 16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0" name="Text Box 17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200.23.30.0/23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9340" name="Text Box 18"/>
          <p:cNvSpPr txBox="1">
            <a:spLocks noChangeArrowheads="1"/>
          </p:cNvSpPr>
          <p:nvPr/>
        </p:nvSpPr>
        <p:spPr bwMode="auto">
          <a:xfrm>
            <a:off x="3606800" y="3998913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Fly-By-Night-ISP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9341" name="Freeform 19"/>
          <p:cNvSpPr>
            <a:spLocks/>
          </p:cNvSpPr>
          <p:nvPr/>
        </p:nvSpPr>
        <p:spPr bwMode="auto">
          <a:xfrm>
            <a:off x="7169150" y="3095625"/>
            <a:ext cx="1444625" cy="2714625"/>
          </a:xfrm>
          <a:custGeom>
            <a:avLst/>
            <a:gdLst>
              <a:gd name="T0" fmla="*/ 2147483646 w 910"/>
              <a:gd name="T1" fmla="*/ 2147483646 h 1710"/>
              <a:gd name="T2" fmla="*/ 2147483646 w 910"/>
              <a:gd name="T3" fmla="*/ 2147483646 h 1710"/>
              <a:gd name="T4" fmla="*/ 2147483646 w 910"/>
              <a:gd name="T5" fmla="*/ 2147483646 h 1710"/>
              <a:gd name="T6" fmla="*/ 2147483646 w 910"/>
              <a:gd name="T7" fmla="*/ 2147483646 h 1710"/>
              <a:gd name="T8" fmla="*/ 2147483646 w 910"/>
              <a:gd name="T9" fmla="*/ 2147483646 h 1710"/>
              <a:gd name="T10" fmla="*/ 2147483646 w 910"/>
              <a:gd name="T11" fmla="*/ 2147483646 h 1710"/>
              <a:gd name="T12" fmla="*/ 2147483646 w 910"/>
              <a:gd name="T13" fmla="*/ 2147483646 h 1710"/>
              <a:gd name="T14" fmla="*/ 2147483646 w 910"/>
              <a:gd name="T15" fmla="*/ 2147483646 h 1710"/>
              <a:gd name="T16" fmla="*/ 2147483646 w 910"/>
              <a:gd name="T17" fmla="*/ 2147483646 h 1710"/>
              <a:gd name="T18" fmla="*/ 2147483646 w 910"/>
              <a:gd name="T19" fmla="*/ 2147483646 h 1710"/>
              <a:gd name="T20" fmla="*/ 2147483646 w 910"/>
              <a:gd name="T21" fmla="*/ 2147483646 h 1710"/>
              <a:gd name="T22" fmla="*/ 2147483646 w 910"/>
              <a:gd name="T23" fmla="*/ 2147483646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2" name="Text Box 20"/>
          <p:cNvSpPr txBox="1">
            <a:spLocks noChangeArrowheads="1"/>
          </p:cNvSpPr>
          <p:nvPr/>
        </p:nvSpPr>
        <p:spPr bwMode="auto">
          <a:xfrm>
            <a:off x="758825" y="25034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Organization 0</a:t>
            </a:r>
          </a:p>
        </p:txBody>
      </p:sp>
      <p:sp>
        <p:nvSpPr>
          <p:cNvPr id="99343" name="Text Box 21"/>
          <p:cNvSpPr txBox="1">
            <a:spLocks noChangeArrowheads="1"/>
          </p:cNvSpPr>
          <p:nvPr/>
        </p:nvSpPr>
        <p:spPr bwMode="auto">
          <a:xfrm>
            <a:off x="787400" y="45132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Organization 7</a:t>
            </a:r>
          </a:p>
        </p:txBody>
      </p:sp>
      <p:sp>
        <p:nvSpPr>
          <p:cNvPr id="99344" name="Text Box 22"/>
          <p:cNvSpPr txBox="1">
            <a:spLocks noChangeArrowheads="1"/>
          </p:cNvSpPr>
          <p:nvPr/>
        </p:nvSpPr>
        <p:spPr bwMode="auto">
          <a:xfrm>
            <a:off x="7407275" y="3974807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99345" name="Text Box 23"/>
          <p:cNvSpPr txBox="1">
            <a:spLocks noChangeArrowheads="1"/>
          </p:cNvSpPr>
          <p:nvPr/>
        </p:nvSpPr>
        <p:spPr bwMode="auto">
          <a:xfrm>
            <a:off x="768350" y="31511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Organization 1</a:t>
            </a:r>
          </a:p>
        </p:txBody>
      </p:sp>
      <p:sp>
        <p:nvSpPr>
          <p:cNvPr id="99346" name="Freeform 24"/>
          <p:cNvSpPr>
            <a:spLocks/>
          </p:cNvSpPr>
          <p:nvPr/>
        </p:nvSpPr>
        <p:spPr bwMode="auto">
          <a:xfrm>
            <a:off x="3516313" y="4881563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7" name="Text Box 25"/>
          <p:cNvSpPr txBox="1">
            <a:spLocks noChangeArrowheads="1"/>
          </p:cNvSpPr>
          <p:nvPr/>
        </p:nvSpPr>
        <p:spPr bwMode="auto">
          <a:xfrm>
            <a:off x="3816350" y="5256213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ISPs-R-Us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99348" name="Freeform 26"/>
          <p:cNvSpPr>
            <a:spLocks/>
          </p:cNvSpPr>
          <p:nvPr/>
        </p:nvSpPr>
        <p:spPr bwMode="auto">
          <a:xfrm flipV="1">
            <a:off x="5241925" y="49022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49" name="Line 27"/>
          <p:cNvSpPr>
            <a:spLocks noChangeShapeType="1"/>
          </p:cNvSpPr>
          <p:nvPr/>
        </p:nvSpPr>
        <p:spPr bwMode="auto">
          <a:xfrm>
            <a:off x="3032125" y="544512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0" name="Line 28"/>
          <p:cNvSpPr>
            <a:spLocks noChangeShapeType="1"/>
          </p:cNvSpPr>
          <p:nvPr/>
        </p:nvSpPr>
        <p:spPr bwMode="auto">
          <a:xfrm flipV="1">
            <a:off x="2879725" y="551180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1" name="Line 29"/>
          <p:cNvSpPr>
            <a:spLocks noChangeShapeType="1"/>
          </p:cNvSpPr>
          <p:nvPr/>
        </p:nvSpPr>
        <p:spPr bwMode="auto">
          <a:xfrm flipV="1">
            <a:off x="3317875" y="575945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52" name="Text Box 30"/>
          <p:cNvSpPr txBox="1">
            <a:spLocks noChangeArrowheads="1"/>
          </p:cNvSpPr>
          <p:nvPr/>
        </p:nvSpPr>
        <p:spPr bwMode="auto">
          <a:xfrm>
            <a:off x="5530850" y="5151438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400">
                <a:latin typeface="Arial" panose="020B0604020202020204" pitchFamily="34" charset="0"/>
              </a:rPr>
              <a:t>“</a:t>
            </a:r>
            <a:r>
              <a:rPr lang="en-US" altLang="ja-JP" sz="1400">
                <a:latin typeface="Arial" panose="020B0604020202020204" pitchFamily="34" charset="0"/>
              </a:rPr>
              <a:t>Send me anything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with addresses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beginning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199.31.0.0/16</a:t>
            </a:r>
            <a:r>
              <a:rPr lang="ja-JP" altLang="en-US" sz="1400">
                <a:latin typeface="Arial" panose="020B0604020202020204" pitchFamily="34" charset="0"/>
              </a:rPr>
              <a:t>”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99353" name="Group 31"/>
          <p:cNvGrpSpPr>
            <a:grpSpLocks/>
          </p:cNvGrpSpPr>
          <p:nvPr/>
        </p:nvGrpSpPr>
        <p:grpSpPr bwMode="auto">
          <a:xfrm>
            <a:off x="806450" y="3941763"/>
            <a:ext cx="2338388" cy="404812"/>
            <a:chOff x="1004" y="1639"/>
            <a:chExt cx="1473" cy="255"/>
          </a:xfrm>
        </p:grpSpPr>
        <p:sp>
          <p:nvSpPr>
            <p:cNvPr id="99367" name="Freeform 32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33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200.23.20.0/23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99354" name="Text Box 34"/>
          <p:cNvSpPr txBox="1">
            <a:spLocks noChangeArrowheads="1"/>
          </p:cNvSpPr>
          <p:nvPr/>
        </p:nvSpPr>
        <p:spPr bwMode="auto">
          <a:xfrm>
            <a:off x="787400" y="37417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Organization 2</a:t>
            </a:r>
          </a:p>
        </p:txBody>
      </p:sp>
      <p:grpSp>
        <p:nvGrpSpPr>
          <p:cNvPr id="99355" name="Group 35"/>
          <p:cNvGrpSpPr>
            <a:grpSpLocks/>
          </p:cNvGrpSpPr>
          <p:nvPr/>
        </p:nvGrpSpPr>
        <p:grpSpPr bwMode="auto">
          <a:xfrm>
            <a:off x="2155825" y="4198938"/>
            <a:ext cx="257175" cy="663575"/>
            <a:chOff x="870" y="2941"/>
            <a:chExt cx="162" cy="418"/>
          </a:xfrm>
        </p:grpSpPr>
        <p:sp>
          <p:nvSpPr>
            <p:cNvPr id="99364" name="Text Box 36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9365" name="Text Box 37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9366" name="Text Box 38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99356" name="Group 39"/>
          <p:cNvGrpSpPr>
            <a:grpSpLocks/>
          </p:cNvGrpSpPr>
          <p:nvPr/>
        </p:nvGrpSpPr>
        <p:grpSpPr bwMode="auto">
          <a:xfrm>
            <a:off x="3184525" y="3903663"/>
            <a:ext cx="257175" cy="663575"/>
            <a:chOff x="870" y="2941"/>
            <a:chExt cx="162" cy="418"/>
          </a:xfrm>
        </p:grpSpPr>
        <p:sp>
          <p:nvSpPr>
            <p:cNvPr id="99361" name="Text Box 40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9362" name="Text Box 41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99363" name="Text Box 42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99357" name="Text Box 43"/>
          <p:cNvSpPr txBox="1">
            <a:spLocks noChangeArrowheads="1"/>
          </p:cNvSpPr>
          <p:nvPr/>
        </p:nvSpPr>
        <p:spPr bwMode="auto">
          <a:xfrm>
            <a:off x="566738" y="1357313"/>
            <a:ext cx="810736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hierarchical addressing allows efficient advertisement of routing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information:</a:t>
            </a:r>
          </a:p>
        </p:txBody>
      </p:sp>
      <p:pic>
        <p:nvPicPr>
          <p:cNvPr id="99358" name="Picture 4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001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5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BFB1272F-9C11-4844-A98B-247AB3B6A4AC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9936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grpSp>
        <p:nvGrpSpPr>
          <p:cNvPr id="47" name="Group 150"/>
          <p:cNvGrpSpPr>
            <a:grpSpLocks/>
          </p:cNvGrpSpPr>
          <p:nvPr/>
        </p:nvGrpSpPr>
        <p:grpSpPr bwMode="auto">
          <a:xfrm>
            <a:off x="7261225" y="4433594"/>
            <a:ext cx="698500" cy="355600"/>
            <a:chOff x="4396" y="1245"/>
            <a:chExt cx="672" cy="248"/>
          </a:xfrm>
        </p:grpSpPr>
        <p:sp>
          <p:nvSpPr>
            <p:cNvPr id="4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4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Freeform 45"/>
          <p:cNvSpPr>
            <a:spLocks/>
          </p:cNvSpPr>
          <p:nvPr/>
        </p:nvSpPr>
        <p:spPr bwMode="auto">
          <a:xfrm>
            <a:off x="7180263" y="3084513"/>
            <a:ext cx="1444625" cy="2714625"/>
          </a:xfrm>
          <a:custGeom>
            <a:avLst/>
            <a:gdLst>
              <a:gd name="T0" fmla="*/ 2147483646 w 910"/>
              <a:gd name="T1" fmla="*/ 2147483646 h 1710"/>
              <a:gd name="T2" fmla="*/ 2147483646 w 910"/>
              <a:gd name="T3" fmla="*/ 2147483646 h 1710"/>
              <a:gd name="T4" fmla="*/ 2147483646 w 910"/>
              <a:gd name="T5" fmla="*/ 2147483646 h 1710"/>
              <a:gd name="T6" fmla="*/ 2147483646 w 910"/>
              <a:gd name="T7" fmla="*/ 2147483646 h 1710"/>
              <a:gd name="T8" fmla="*/ 2147483646 w 910"/>
              <a:gd name="T9" fmla="*/ 2147483646 h 1710"/>
              <a:gd name="T10" fmla="*/ 2147483646 w 910"/>
              <a:gd name="T11" fmla="*/ 2147483646 h 1710"/>
              <a:gd name="T12" fmla="*/ 2147483646 w 910"/>
              <a:gd name="T13" fmla="*/ 2147483646 h 1710"/>
              <a:gd name="T14" fmla="*/ 2147483646 w 910"/>
              <a:gd name="T15" fmla="*/ 2147483646 h 1710"/>
              <a:gd name="T16" fmla="*/ 2147483646 w 910"/>
              <a:gd name="T17" fmla="*/ 2147483646 h 1710"/>
              <a:gd name="T18" fmla="*/ 2147483646 w 910"/>
              <a:gd name="T19" fmla="*/ 2147483646 h 1710"/>
              <a:gd name="T20" fmla="*/ 2147483646 w 910"/>
              <a:gd name="T21" fmla="*/ 2147483646 h 1710"/>
              <a:gd name="T22" fmla="*/ 2147483646 w 910"/>
              <a:gd name="T23" fmla="*/ 2147483646 h 171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910"/>
              <a:gd name="T37" fmla="*/ 0 h 1710"/>
              <a:gd name="T38" fmla="*/ 910 w 910"/>
              <a:gd name="T39" fmla="*/ 1710 h 171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910" h="1710">
                <a:moveTo>
                  <a:pt x="766" y="38"/>
                </a:moveTo>
                <a:cubicBezTo>
                  <a:pt x="714" y="0"/>
                  <a:pt x="520" y="186"/>
                  <a:pt x="411" y="282"/>
                </a:cubicBezTo>
                <a:cubicBezTo>
                  <a:pt x="302" y="378"/>
                  <a:pt x="180" y="490"/>
                  <a:pt x="115" y="611"/>
                </a:cubicBezTo>
                <a:cubicBezTo>
                  <a:pt x="49" y="732"/>
                  <a:pt x="0" y="907"/>
                  <a:pt x="14" y="1008"/>
                </a:cubicBezTo>
                <a:cubicBezTo>
                  <a:pt x="28" y="1108"/>
                  <a:pt x="127" y="1139"/>
                  <a:pt x="198" y="1214"/>
                </a:cubicBezTo>
                <a:cubicBezTo>
                  <a:pt x="269" y="1288"/>
                  <a:pt x="328" y="1380"/>
                  <a:pt x="435" y="1456"/>
                </a:cubicBezTo>
                <a:cubicBezTo>
                  <a:pt x="542" y="1533"/>
                  <a:pt x="768" y="1710"/>
                  <a:pt x="839" y="1674"/>
                </a:cubicBezTo>
                <a:cubicBezTo>
                  <a:pt x="910" y="1638"/>
                  <a:pt x="863" y="1328"/>
                  <a:pt x="863" y="1239"/>
                </a:cubicBezTo>
                <a:cubicBezTo>
                  <a:pt x="863" y="1150"/>
                  <a:pt x="868" y="1189"/>
                  <a:pt x="839" y="1139"/>
                </a:cubicBezTo>
                <a:cubicBezTo>
                  <a:pt x="809" y="1090"/>
                  <a:pt x="703" y="1045"/>
                  <a:pt x="684" y="940"/>
                </a:cubicBezTo>
                <a:cubicBezTo>
                  <a:pt x="665" y="835"/>
                  <a:pt x="710" y="659"/>
                  <a:pt x="724" y="509"/>
                </a:cubicBezTo>
                <a:cubicBezTo>
                  <a:pt x="738" y="359"/>
                  <a:pt x="818" y="76"/>
                  <a:pt x="766" y="38"/>
                </a:cubicBezTo>
                <a:close/>
              </a:path>
            </a:pathLst>
          </a:custGeom>
          <a:gradFill rotWithShape="1">
            <a:gsLst>
              <a:gs pos="0">
                <a:srgbClr val="66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Text Box 3"/>
          <p:cNvSpPr txBox="1">
            <a:spLocks noChangeArrowheads="1"/>
          </p:cNvSpPr>
          <p:nvPr/>
        </p:nvSpPr>
        <p:spPr bwMode="auto">
          <a:xfrm>
            <a:off x="671513" y="1463675"/>
            <a:ext cx="6913046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ISPs-R-Us has a more specific route to Organization 1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→ </a:t>
            </a:r>
            <a:r>
              <a:rPr lang="en-US" altLang="en-US" sz="2400" dirty="0"/>
              <a:t>longer prefix wins</a:t>
            </a:r>
          </a:p>
        </p:txBody>
      </p:sp>
      <p:sp>
        <p:nvSpPr>
          <p:cNvPr id="100356" name="Freeform 4"/>
          <p:cNvSpPr>
            <a:spLocks/>
          </p:cNvSpPr>
          <p:nvPr/>
        </p:nvSpPr>
        <p:spPr bwMode="auto">
          <a:xfrm>
            <a:off x="5175250" y="411480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7" name="Line 5"/>
          <p:cNvSpPr>
            <a:spLocks noChangeShapeType="1"/>
          </p:cNvSpPr>
          <p:nvPr/>
        </p:nvSpPr>
        <p:spPr bwMode="auto">
          <a:xfrm flipV="1">
            <a:off x="2832100" y="4391025"/>
            <a:ext cx="8953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Line 6"/>
          <p:cNvSpPr>
            <a:spLocks noChangeShapeType="1"/>
          </p:cNvSpPr>
          <p:nvPr/>
        </p:nvSpPr>
        <p:spPr bwMode="auto">
          <a:xfrm flipV="1">
            <a:off x="3194050" y="5667375"/>
            <a:ext cx="333375" cy="2476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Line 7"/>
          <p:cNvSpPr>
            <a:spLocks noChangeShapeType="1"/>
          </p:cNvSpPr>
          <p:nvPr/>
        </p:nvSpPr>
        <p:spPr bwMode="auto">
          <a:xfrm>
            <a:off x="2927350" y="2981325"/>
            <a:ext cx="847725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0" name="Freeform 8"/>
          <p:cNvSpPr>
            <a:spLocks/>
          </p:cNvSpPr>
          <p:nvPr/>
        </p:nvSpPr>
        <p:spPr bwMode="auto">
          <a:xfrm>
            <a:off x="3573463" y="3560763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5407025" y="3287713"/>
            <a:ext cx="167163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400">
                <a:latin typeface="Arial" panose="020B0604020202020204" pitchFamily="34" charset="0"/>
              </a:rPr>
              <a:t>“</a:t>
            </a:r>
            <a:r>
              <a:rPr lang="en-US" altLang="ja-JP" sz="1400">
                <a:latin typeface="Arial" panose="020B0604020202020204" pitchFamily="34" charset="0"/>
              </a:rPr>
              <a:t>Send me anything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with addresses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beginning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u="sng">
                <a:solidFill>
                  <a:srgbClr val="CC0000"/>
                </a:solidFill>
                <a:latin typeface="Arial" panose="020B0604020202020204" pitchFamily="34" charset="0"/>
              </a:rPr>
              <a:t>200.23.16.0/20</a:t>
            </a:r>
            <a:r>
              <a:rPr lang="ja-JP" altLang="en-US" sz="1400">
                <a:latin typeface="Arial" panose="020B0604020202020204" pitchFamily="34" charset="0"/>
              </a:rPr>
              <a:t>”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00362" name="Group 10"/>
          <p:cNvGrpSpPr>
            <a:grpSpLocks/>
          </p:cNvGrpSpPr>
          <p:nvPr/>
        </p:nvGrpSpPr>
        <p:grpSpPr bwMode="auto">
          <a:xfrm>
            <a:off x="758825" y="2754313"/>
            <a:ext cx="2338388" cy="404812"/>
            <a:chOff x="1004" y="1639"/>
            <a:chExt cx="1473" cy="255"/>
          </a:xfrm>
        </p:grpSpPr>
        <p:sp>
          <p:nvSpPr>
            <p:cNvPr id="100397" name="Freeform 11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8" name="Text Box 12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200.23.16.0/23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0363" name="Group 13"/>
          <p:cNvGrpSpPr>
            <a:grpSpLocks/>
          </p:cNvGrpSpPr>
          <p:nvPr/>
        </p:nvGrpSpPr>
        <p:grpSpPr bwMode="auto">
          <a:xfrm>
            <a:off x="968375" y="5830888"/>
            <a:ext cx="2338388" cy="404812"/>
            <a:chOff x="1004" y="1639"/>
            <a:chExt cx="1473" cy="255"/>
          </a:xfrm>
        </p:grpSpPr>
        <p:sp>
          <p:nvSpPr>
            <p:cNvPr id="100395" name="Freeform 14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6" name="Text Box 15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200.23.18.0/23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grpSp>
        <p:nvGrpSpPr>
          <p:cNvPr id="100364" name="Group 16"/>
          <p:cNvGrpSpPr>
            <a:grpSpLocks/>
          </p:cNvGrpSpPr>
          <p:nvPr/>
        </p:nvGrpSpPr>
        <p:grpSpPr bwMode="auto">
          <a:xfrm>
            <a:off x="701675" y="4764088"/>
            <a:ext cx="2338388" cy="404812"/>
            <a:chOff x="1004" y="1639"/>
            <a:chExt cx="1473" cy="255"/>
          </a:xfrm>
        </p:grpSpPr>
        <p:sp>
          <p:nvSpPr>
            <p:cNvPr id="100393" name="Freeform 17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4" name="Text Box 18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200.23.30.0/23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00365" name="Text Box 19"/>
          <p:cNvSpPr txBox="1">
            <a:spLocks noChangeArrowheads="1"/>
          </p:cNvSpPr>
          <p:nvPr/>
        </p:nvSpPr>
        <p:spPr bwMode="auto">
          <a:xfrm>
            <a:off x="3606800" y="3992563"/>
            <a:ext cx="15065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Fly-By-Night-ISP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0366" name="Text Box 21"/>
          <p:cNvSpPr txBox="1">
            <a:spLocks noChangeArrowheads="1"/>
          </p:cNvSpPr>
          <p:nvPr/>
        </p:nvSpPr>
        <p:spPr bwMode="auto">
          <a:xfrm>
            <a:off x="758825" y="249713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Organization 0</a:t>
            </a:r>
          </a:p>
        </p:txBody>
      </p:sp>
      <p:sp>
        <p:nvSpPr>
          <p:cNvPr id="100367" name="Text Box 22"/>
          <p:cNvSpPr txBox="1">
            <a:spLocks noChangeArrowheads="1"/>
          </p:cNvSpPr>
          <p:nvPr/>
        </p:nvSpPr>
        <p:spPr bwMode="auto">
          <a:xfrm>
            <a:off x="787400" y="450691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Organization 7</a:t>
            </a:r>
          </a:p>
        </p:txBody>
      </p:sp>
      <p:sp>
        <p:nvSpPr>
          <p:cNvPr id="100368" name="Text Box 23"/>
          <p:cNvSpPr txBox="1">
            <a:spLocks noChangeArrowheads="1"/>
          </p:cNvSpPr>
          <p:nvPr/>
        </p:nvSpPr>
        <p:spPr bwMode="auto">
          <a:xfrm>
            <a:off x="7407275" y="4000825"/>
            <a:ext cx="78422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100369" name="Text Box 24"/>
          <p:cNvSpPr txBox="1">
            <a:spLocks noChangeArrowheads="1"/>
          </p:cNvSpPr>
          <p:nvPr/>
        </p:nvSpPr>
        <p:spPr bwMode="auto">
          <a:xfrm>
            <a:off x="949325" y="5630863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Organization 1</a:t>
            </a:r>
          </a:p>
        </p:txBody>
      </p:sp>
      <p:sp>
        <p:nvSpPr>
          <p:cNvPr id="100370" name="Freeform 25"/>
          <p:cNvSpPr>
            <a:spLocks/>
          </p:cNvSpPr>
          <p:nvPr/>
        </p:nvSpPr>
        <p:spPr bwMode="auto">
          <a:xfrm>
            <a:off x="3516313" y="4875213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117"/>
              <a:gd name="T37" fmla="*/ 0 h 617"/>
              <a:gd name="T38" fmla="*/ 1117 w 1117"/>
              <a:gd name="T39" fmla="*/ 617 h 61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1" name="Text Box 26"/>
          <p:cNvSpPr txBox="1">
            <a:spLocks noChangeArrowheads="1"/>
          </p:cNvSpPr>
          <p:nvPr/>
        </p:nvSpPr>
        <p:spPr bwMode="auto">
          <a:xfrm>
            <a:off x="3816350" y="5249863"/>
            <a:ext cx="102393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ISPs-R-Us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0372" name="Freeform 27"/>
          <p:cNvSpPr>
            <a:spLocks/>
          </p:cNvSpPr>
          <p:nvPr/>
        </p:nvSpPr>
        <p:spPr bwMode="auto">
          <a:xfrm flipV="1">
            <a:off x="5241925" y="4895850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  <a:gd name="T6" fmla="*/ 0 w 1272"/>
              <a:gd name="T7" fmla="*/ 0 h 186"/>
              <a:gd name="T8" fmla="*/ 1272 w 127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3" name="Line 28"/>
          <p:cNvSpPr>
            <a:spLocks noChangeShapeType="1"/>
          </p:cNvSpPr>
          <p:nvPr/>
        </p:nvSpPr>
        <p:spPr bwMode="auto">
          <a:xfrm>
            <a:off x="3032125" y="5438775"/>
            <a:ext cx="485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4" name="Line 29"/>
          <p:cNvSpPr>
            <a:spLocks noChangeShapeType="1"/>
          </p:cNvSpPr>
          <p:nvPr/>
        </p:nvSpPr>
        <p:spPr bwMode="auto">
          <a:xfrm flipV="1">
            <a:off x="2879725" y="5505450"/>
            <a:ext cx="638175" cy="1714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5" name="Line 30"/>
          <p:cNvSpPr>
            <a:spLocks noChangeShapeType="1"/>
          </p:cNvSpPr>
          <p:nvPr/>
        </p:nvSpPr>
        <p:spPr bwMode="auto">
          <a:xfrm flipV="1">
            <a:off x="3317875" y="5753100"/>
            <a:ext cx="247650" cy="409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76" name="Text Box 31"/>
          <p:cNvSpPr txBox="1">
            <a:spLocks noChangeArrowheads="1"/>
          </p:cNvSpPr>
          <p:nvPr/>
        </p:nvSpPr>
        <p:spPr bwMode="auto">
          <a:xfrm>
            <a:off x="5530850" y="5145088"/>
            <a:ext cx="2084388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ja-JP" altLang="en-US" sz="1400">
                <a:latin typeface="Arial" panose="020B0604020202020204" pitchFamily="34" charset="0"/>
              </a:rPr>
              <a:t>“</a:t>
            </a:r>
            <a:r>
              <a:rPr lang="en-US" altLang="ja-JP" sz="1400">
                <a:latin typeface="Arial" panose="020B0604020202020204" pitchFamily="34" charset="0"/>
              </a:rPr>
              <a:t>Send me anything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with addresses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beginning 199.31.0.0/16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or </a:t>
            </a:r>
            <a:r>
              <a:rPr lang="en-US" altLang="en-US" sz="1400" u="sng">
                <a:solidFill>
                  <a:srgbClr val="CC0000"/>
                </a:solidFill>
                <a:latin typeface="Arial" panose="020B0604020202020204" pitchFamily="34" charset="0"/>
              </a:rPr>
              <a:t>200.23.18.0/23</a:t>
            </a:r>
            <a:r>
              <a:rPr lang="ja-JP" altLang="en-US" sz="1400">
                <a:latin typeface="Arial" panose="020B0604020202020204" pitchFamily="34" charset="0"/>
              </a:rPr>
              <a:t>”</a:t>
            </a:r>
            <a:endParaRPr lang="en-US" altLang="en-US" sz="1400">
              <a:latin typeface="Arial" panose="020B0604020202020204" pitchFamily="34" charset="0"/>
            </a:endParaRPr>
          </a:p>
        </p:txBody>
      </p:sp>
      <p:grpSp>
        <p:nvGrpSpPr>
          <p:cNvPr id="100377" name="Group 32"/>
          <p:cNvGrpSpPr>
            <a:grpSpLocks/>
          </p:cNvGrpSpPr>
          <p:nvPr/>
        </p:nvGrpSpPr>
        <p:grpSpPr bwMode="auto">
          <a:xfrm>
            <a:off x="806450" y="3935413"/>
            <a:ext cx="2338388" cy="404812"/>
            <a:chOff x="1004" y="1639"/>
            <a:chExt cx="1473" cy="255"/>
          </a:xfrm>
        </p:grpSpPr>
        <p:sp>
          <p:nvSpPr>
            <p:cNvPr id="100391" name="Freeform 33"/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1473"/>
                <a:gd name="T28" fmla="*/ 0 h 255"/>
                <a:gd name="T29" fmla="*/ 1473 w 1473"/>
                <a:gd name="T30" fmla="*/ 255 h 255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Text Box 34"/>
            <p:cNvSpPr txBox="1">
              <a:spLocks noChangeArrowheads="1"/>
            </p:cNvSpPr>
            <p:nvPr/>
          </p:nvSpPr>
          <p:spPr bwMode="auto">
            <a:xfrm>
              <a:off x="1226" y="1664"/>
              <a:ext cx="970" cy="212"/>
            </a:xfrm>
            <a:prstGeom prst="rect">
              <a:avLst/>
            </a:pr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200.23.20.0/23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00378" name="Text Box 35"/>
          <p:cNvSpPr txBox="1">
            <a:spLocks noChangeArrowheads="1"/>
          </p:cNvSpPr>
          <p:nvPr/>
        </p:nvSpPr>
        <p:spPr bwMode="auto">
          <a:xfrm>
            <a:off x="787400" y="3735388"/>
            <a:ext cx="1336675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Organization 2</a:t>
            </a:r>
          </a:p>
        </p:txBody>
      </p:sp>
      <p:grpSp>
        <p:nvGrpSpPr>
          <p:cNvPr id="100379" name="Group 36"/>
          <p:cNvGrpSpPr>
            <a:grpSpLocks/>
          </p:cNvGrpSpPr>
          <p:nvPr/>
        </p:nvGrpSpPr>
        <p:grpSpPr bwMode="auto">
          <a:xfrm>
            <a:off x="2155825" y="4192588"/>
            <a:ext cx="257175" cy="663575"/>
            <a:chOff x="870" y="2941"/>
            <a:chExt cx="162" cy="418"/>
          </a:xfrm>
        </p:grpSpPr>
        <p:sp>
          <p:nvSpPr>
            <p:cNvPr id="100388" name="Text Box 37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0389" name="Text Box 38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0390" name="Text Box 39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100380" name="Group 40"/>
          <p:cNvGrpSpPr>
            <a:grpSpLocks/>
          </p:cNvGrpSpPr>
          <p:nvPr/>
        </p:nvGrpSpPr>
        <p:grpSpPr bwMode="auto">
          <a:xfrm>
            <a:off x="3184525" y="3897313"/>
            <a:ext cx="257175" cy="663575"/>
            <a:chOff x="870" y="2941"/>
            <a:chExt cx="162" cy="418"/>
          </a:xfrm>
        </p:grpSpPr>
        <p:sp>
          <p:nvSpPr>
            <p:cNvPr id="100385" name="Text Box 41"/>
            <p:cNvSpPr txBox="1">
              <a:spLocks noChangeArrowheads="1"/>
            </p:cNvSpPr>
            <p:nvPr/>
          </p:nvSpPr>
          <p:spPr bwMode="auto">
            <a:xfrm>
              <a:off x="872" y="2941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0386" name="Text Box 42"/>
            <p:cNvSpPr txBox="1">
              <a:spLocks noChangeArrowheads="1"/>
            </p:cNvSpPr>
            <p:nvPr/>
          </p:nvSpPr>
          <p:spPr bwMode="auto">
            <a:xfrm>
              <a:off x="870" y="3026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  <p:sp>
          <p:nvSpPr>
            <p:cNvPr id="100387" name="Text Box 43"/>
            <p:cNvSpPr txBox="1">
              <a:spLocks noChangeArrowheads="1"/>
            </p:cNvSpPr>
            <p:nvPr/>
          </p:nvSpPr>
          <p:spPr bwMode="auto">
            <a:xfrm>
              <a:off x="871" y="3109"/>
              <a:ext cx="1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Arial" panose="020B0604020202020204" pitchFamily="34" charset="0"/>
                </a:rPr>
                <a:t>.</a:t>
              </a:r>
              <a:endParaRPr lang="en-US" altLang="en-US" sz="2000">
                <a:latin typeface="Arial" panose="020B0604020202020204" pitchFamily="34" charset="0"/>
              </a:endParaRPr>
            </a:p>
          </p:txBody>
        </p:sp>
      </p:grpSp>
      <p:pic>
        <p:nvPicPr>
          <p:cNvPr id="100381" name="Picture 4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963" y="900113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304" name="Rectangle 2"/>
          <p:cNvSpPr>
            <a:spLocks noGrp="1" noChangeArrowheads="1"/>
          </p:cNvSpPr>
          <p:nvPr>
            <p:ph type="title"/>
          </p:nvPr>
        </p:nvSpPr>
        <p:spPr>
          <a:xfrm>
            <a:off x="368300" y="241300"/>
            <a:ext cx="8462963" cy="931863"/>
          </a:xfrm>
        </p:spPr>
        <p:txBody>
          <a:bodyPr/>
          <a:lstStyle/>
          <a:p>
            <a:pPr>
              <a:defRPr/>
            </a:pPr>
            <a:r>
              <a:rPr lang="en-US" sz="3400">
                <a:ea typeface="ＭＳ Ｐゴシック" charset="0"/>
                <a:cs typeface="+mj-cs"/>
              </a:rPr>
              <a:t>Hierarchical addressing: more specific routes</a:t>
            </a:r>
          </a:p>
        </p:txBody>
      </p:sp>
      <p:sp>
        <p:nvSpPr>
          <p:cNvPr id="10038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87045F7A-CA24-4E69-92A7-D6C025950993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038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grpSp>
        <p:nvGrpSpPr>
          <p:cNvPr id="47" name="Group 150"/>
          <p:cNvGrpSpPr>
            <a:grpSpLocks/>
          </p:cNvGrpSpPr>
          <p:nvPr/>
        </p:nvGrpSpPr>
        <p:grpSpPr bwMode="auto">
          <a:xfrm>
            <a:off x="7261225" y="4433594"/>
            <a:ext cx="698500" cy="355600"/>
            <a:chOff x="4396" y="1245"/>
            <a:chExt cx="672" cy="248"/>
          </a:xfrm>
        </p:grpSpPr>
        <p:sp>
          <p:nvSpPr>
            <p:cNvPr id="4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4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51" name="Group 154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54" name="Freeform 155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156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2" name="Line 157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58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378" name="Picture 4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425" y="1000125"/>
            <a:ext cx="54848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IP addressing: the last word...</a:t>
            </a:r>
            <a:endParaRPr lang="en-US" altLang="en-US"/>
          </a:p>
        </p:txBody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Q:</a:t>
            </a:r>
            <a:r>
              <a:rPr lang="en-US" dirty="0">
                <a:ea typeface="ＭＳ Ｐゴシック" charset="0"/>
                <a:cs typeface="+mn-cs"/>
              </a:rPr>
              <a:t> how does an ISP get block of addresses?</a:t>
            </a:r>
          </a:p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A:</a:t>
            </a:r>
            <a:r>
              <a:rPr lang="en-US" dirty="0">
                <a:solidFill>
                  <a:srgbClr val="FF0000"/>
                </a:solidFill>
                <a:ea typeface="ＭＳ Ｐゴシック" charset="0"/>
                <a:cs typeface="+mn-cs"/>
              </a:rPr>
              <a:t> </a:t>
            </a: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ICANN</a:t>
            </a:r>
            <a:r>
              <a:rPr lang="en-US" dirty="0">
                <a:ea typeface="ＭＳ Ｐゴシック" charset="0"/>
                <a:cs typeface="+mn-cs"/>
              </a:rPr>
              <a:t>: </a:t>
            </a: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I</a:t>
            </a:r>
            <a:r>
              <a:rPr lang="en-US" dirty="0">
                <a:ea typeface="ＭＳ Ｐゴシック" charset="0"/>
                <a:cs typeface="+mn-cs"/>
              </a:rPr>
              <a:t>nternet </a:t>
            </a: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C</a:t>
            </a:r>
            <a:r>
              <a:rPr lang="en-US" dirty="0">
                <a:ea typeface="ＭＳ Ｐゴシック" charset="0"/>
                <a:cs typeface="+mn-cs"/>
              </a:rPr>
              <a:t>orporation for </a:t>
            </a: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A</a:t>
            </a:r>
            <a:r>
              <a:rPr lang="en-US" dirty="0">
                <a:ea typeface="ＭＳ Ｐゴシック" charset="0"/>
                <a:cs typeface="+mn-cs"/>
              </a:rPr>
              <a:t>ssigned </a:t>
            </a:r>
          </a:p>
          <a:p>
            <a:pPr>
              <a:buFont typeface="Wingdings" charset="0"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     </a:t>
            </a: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N</a:t>
            </a:r>
            <a:r>
              <a:rPr lang="en-US" dirty="0">
                <a:ea typeface="ＭＳ Ｐゴシック" charset="0"/>
                <a:cs typeface="+mn-cs"/>
              </a:rPr>
              <a:t>ames and </a:t>
            </a:r>
            <a:r>
              <a:rPr lang="en-US" dirty="0">
                <a:solidFill>
                  <a:srgbClr val="000099"/>
                </a:solidFill>
                <a:ea typeface="ＭＳ Ｐゴシック" charset="0"/>
                <a:cs typeface="+mn-cs"/>
              </a:rPr>
              <a:t>N</a:t>
            </a:r>
            <a:r>
              <a:rPr lang="en-US" dirty="0">
                <a:ea typeface="ＭＳ Ｐゴシック" charset="0"/>
                <a:cs typeface="+mn-cs"/>
              </a:rPr>
              <a:t>umbers http://www.icann.org/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allocates addresses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manages DNS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ea typeface="ＭＳ Ｐゴシック" charset="0"/>
              </a:rPr>
              <a:t>assigns domain names, resolves disputes</a:t>
            </a:r>
          </a:p>
        </p:txBody>
      </p:sp>
      <p:sp>
        <p:nvSpPr>
          <p:cNvPr id="1013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E46349E5-30C4-49C4-B653-4DB964F851EE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138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CIDR:</a:t>
            </a:r>
          </a:p>
          <a:p>
            <a:pPr lvl="1"/>
            <a:r>
              <a:rPr lang="en-US" altLang="en-US" dirty="0"/>
              <a:t>How many hosts are in a 203.12.0.0/23 subnet?</a:t>
            </a:r>
          </a:p>
          <a:p>
            <a:r>
              <a:rPr lang="en-US" altLang="en-US" dirty="0"/>
              <a:t>DHCP:</a:t>
            </a:r>
          </a:p>
          <a:p>
            <a:pPr lvl="1"/>
            <a:r>
              <a:rPr lang="en-US" altLang="en-US" dirty="0"/>
              <a:t>How does a host obtain an IP address? </a:t>
            </a:r>
          </a:p>
          <a:p>
            <a:r>
              <a:rPr lang="en-US" altLang="en-US" dirty="0"/>
              <a:t>Hierarchical addressing:</a:t>
            </a:r>
          </a:p>
          <a:p>
            <a:pPr lvl="1"/>
            <a:r>
              <a:rPr lang="en-US" altLang="en-US" dirty="0"/>
              <a:t>How does an organizational/ISP network obtain its block of IP addresses?</a:t>
            </a:r>
          </a:p>
          <a:p>
            <a:pPr lvl="1"/>
            <a:r>
              <a:rPr lang="en-US" altLang="en-US" dirty="0"/>
              <a:t>Why is forwarding based on “longest prefix matching”?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4-</a:t>
            </a:r>
            <a:fld id="{5500285F-51C3-44FA-A355-F866858FB0B7}" type="slidenum">
              <a:rPr lang="en-US" altLang="en-US" smtClean="0"/>
              <a:pPr>
                <a:defRPr/>
              </a:pPr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3030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450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4.1 Overview of Network layer</a:t>
            </a:r>
          </a:p>
          <a:p>
            <a:pPr lvl="1">
              <a:defRPr/>
            </a:pP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data plane</a:t>
            </a:r>
          </a:p>
          <a:p>
            <a:pPr lvl="1">
              <a:defRPr/>
            </a:pP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dirty="0"/>
              <a:t>4.2 What</a:t>
            </a:r>
            <a:r>
              <a:rPr lang="ja-JP" altLang="en-US" sz="2400" dirty="0"/>
              <a:t>’</a:t>
            </a:r>
            <a:r>
              <a:rPr lang="en-US" altLang="ja-JP" sz="2400" dirty="0"/>
              <a:t>s inside a router</a:t>
            </a:r>
          </a:p>
          <a:p>
            <a:pPr>
              <a:buFont typeface="Wingdings" panose="05000000000000000000" pitchFamily="2" charset="2"/>
              <a:buNone/>
              <a:defRPr/>
            </a:pPr>
            <a:r>
              <a:rPr lang="en-US" altLang="en-US" sz="2400" dirty="0">
                <a:solidFill>
                  <a:srgbClr val="CC0000"/>
                </a:solidFill>
              </a:rPr>
              <a:t>4.3 IP: Internet Protocol</a:t>
            </a:r>
          </a:p>
          <a:p>
            <a:pPr lvl="1">
              <a:defRPr/>
            </a:pP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datagram format</a:t>
            </a:r>
          </a:p>
          <a:p>
            <a:pPr lvl="1">
              <a:defRPr/>
            </a:pP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fragmentation</a:t>
            </a:r>
          </a:p>
          <a:p>
            <a:pPr lvl="1">
              <a:defRPr/>
            </a:pP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IPv4 addressing</a:t>
            </a:r>
          </a:p>
          <a:p>
            <a:pPr lvl="1">
              <a:defRPr/>
            </a:pPr>
            <a:r>
              <a:rPr lang="en-US" altLang="en-US" dirty="0">
                <a:solidFill>
                  <a:srgbClr val="CC0000"/>
                </a:solidFill>
                <a:latin typeface="+mn-lt"/>
                <a:cs typeface="MS PGothic" panose="020B0600070205080204" pitchFamily="34" charset="-128"/>
              </a:rPr>
              <a:t>network address translation</a:t>
            </a: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IPv6</a:t>
            </a:r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4.4 Generalized Forward and SDN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match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action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OpenFlow  examples of match-plus-action in action</a:t>
            </a:r>
          </a:p>
          <a:p>
            <a:endParaRPr lang="en-US" altLang="en-US" sz="2400"/>
          </a:p>
        </p:txBody>
      </p:sp>
      <p:sp>
        <p:nvSpPr>
          <p:cNvPr id="104453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  <p:sp>
        <p:nvSpPr>
          <p:cNvPr id="10445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C2ADF177-E66E-4054-A5F0-AA1C43B01F4F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49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4455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0" y="819150"/>
            <a:ext cx="4727575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3" name="Freeform 2"/>
          <p:cNvSpPr>
            <a:spLocks/>
          </p:cNvSpPr>
          <p:nvPr/>
        </p:nvSpPr>
        <p:spPr bwMode="auto">
          <a:xfrm>
            <a:off x="2592388" y="5437188"/>
            <a:ext cx="4027487" cy="939800"/>
          </a:xfrm>
          <a:custGeom>
            <a:avLst/>
            <a:gdLst>
              <a:gd name="T0" fmla="*/ 2147483646 w 10001"/>
              <a:gd name="T1" fmla="*/ 2147483646 h 10125"/>
              <a:gd name="T2" fmla="*/ 2147483646 w 10001"/>
              <a:gd name="T3" fmla="*/ 2147483646 h 10125"/>
              <a:gd name="T4" fmla="*/ 2147483646 w 10001"/>
              <a:gd name="T5" fmla="*/ 2147483646 h 10125"/>
              <a:gd name="T6" fmla="*/ 2147483646 w 10001"/>
              <a:gd name="T7" fmla="*/ 0 h 10125"/>
              <a:gd name="T8" fmla="*/ 2147483646 w 10001"/>
              <a:gd name="T9" fmla="*/ 2147483646 h 10125"/>
              <a:gd name="T10" fmla="*/ 2147483646 w 10001"/>
              <a:gd name="T11" fmla="*/ 2147483646 h 10125"/>
              <a:gd name="T12" fmla="*/ 2147483646 w 10001"/>
              <a:gd name="T13" fmla="*/ 2147483646 h 10125"/>
              <a:gd name="T14" fmla="*/ 2147483646 w 10001"/>
              <a:gd name="T15" fmla="*/ 2147483646 h 10125"/>
              <a:gd name="T16" fmla="*/ 2147483646 w 10001"/>
              <a:gd name="T17" fmla="*/ 2147483646 h 10125"/>
              <a:gd name="T18" fmla="*/ 2147483646 w 10001"/>
              <a:gd name="T19" fmla="*/ 2147483646 h 10125"/>
              <a:gd name="T20" fmla="*/ 2147483646 w 10001"/>
              <a:gd name="T21" fmla="*/ 2147483646 h 10125"/>
              <a:gd name="T22" fmla="*/ 2147483646 w 10001"/>
              <a:gd name="T23" fmla="*/ 2147483646 h 10125"/>
              <a:gd name="T24" fmla="*/ 2147483646 w 10001"/>
              <a:gd name="T25" fmla="*/ 2147483646 h 10125"/>
              <a:gd name="T26" fmla="*/ 2147483646 w 10001"/>
              <a:gd name="T27" fmla="*/ 2147483646 h 10125"/>
              <a:gd name="T28" fmla="*/ 2147483646 w 10001"/>
              <a:gd name="T29" fmla="*/ 2147483646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22625" y="5589588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11500" y="5775325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24200" y="5881688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41788" y="6075363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02188" y="5621338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086225" y="5775325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13375" y="5803900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56125" y="5589588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6092" name="Group 7"/>
          <p:cNvGrpSpPr>
            <a:grpSpLocks/>
          </p:cNvGrpSpPr>
          <p:nvPr/>
        </p:nvGrpSpPr>
        <p:grpSpPr bwMode="auto">
          <a:xfrm>
            <a:off x="3681413" y="6015038"/>
            <a:ext cx="563562" cy="293687"/>
            <a:chOff x="1871277" y="1576300"/>
            <a:chExt cx="1128371" cy="437861"/>
          </a:xfrm>
        </p:grpSpPr>
        <p:sp>
          <p:nvSpPr>
            <p:cNvPr id="318" name="Oval 317"/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19" name="Rectangle 318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24" name="Freeform 323"/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/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6" name="Freeform 325"/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27" name="Freeform 326"/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22" name="Straight Connector 321"/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/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93" name="Group 327"/>
          <p:cNvGrpSpPr>
            <a:grpSpLocks/>
          </p:cNvGrpSpPr>
          <p:nvPr/>
        </p:nvGrpSpPr>
        <p:grpSpPr bwMode="auto">
          <a:xfrm>
            <a:off x="4376738" y="5473700"/>
            <a:ext cx="565150" cy="292100"/>
            <a:chOff x="1871277" y="1576300"/>
            <a:chExt cx="1128371" cy="437861"/>
          </a:xfrm>
        </p:grpSpPr>
        <p:sp>
          <p:nvSpPr>
            <p:cNvPr id="329" name="Oval 328"/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0" name="Rectangle 329"/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32" name="Freeform 331"/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/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4" name="Freeform 333"/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35" name="Freeform 334"/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36" name="Straight Connector 335"/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/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94" name="Group 337"/>
          <p:cNvGrpSpPr>
            <a:grpSpLocks/>
          </p:cNvGrpSpPr>
          <p:nvPr/>
        </p:nvGrpSpPr>
        <p:grpSpPr bwMode="auto">
          <a:xfrm>
            <a:off x="5019675" y="5927725"/>
            <a:ext cx="563563" cy="293688"/>
            <a:chOff x="1871277" y="1576300"/>
            <a:chExt cx="1128371" cy="437861"/>
          </a:xfrm>
        </p:grpSpPr>
        <p:sp>
          <p:nvSpPr>
            <p:cNvPr id="339" name="Oval 338"/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0" name="Rectangle 33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42" name="Freeform 341"/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/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4" name="Freeform 343"/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45" name="Freeform 344"/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46" name="Straight Connector 345"/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/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95" name="Group 347"/>
          <p:cNvGrpSpPr>
            <a:grpSpLocks/>
          </p:cNvGrpSpPr>
          <p:nvPr/>
        </p:nvGrpSpPr>
        <p:grpSpPr bwMode="auto">
          <a:xfrm>
            <a:off x="5741988" y="5613400"/>
            <a:ext cx="565150" cy="293688"/>
            <a:chOff x="1871277" y="1576300"/>
            <a:chExt cx="1128371" cy="437861"/>
          </a:xfrm>
        </p:grpSpPr>
        <p:sp>
          <p:nvSpPr>
            <p:cNvPr id="349" name="Oval 348"/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50" name="Rectangle 349"/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52" name="Freeform 351"/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/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4" name="Freeform 353"/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55" name="Freeform 354"/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56" name="Straight Connector 355"/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/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6096" name="Group 23"/>
          <p:cNvGrpSpPr>
            <a:grpSpLocks/>
          </p:cNvGrpSpPr>
          <p:nvPr/>
        </p:nvGrpSpPr>
        <p:grpSpPr bwMode="auto">
          <a:xfrm>
            <a:off x="1757363" y="2330450"/>
            <a:ext cx="5270500" cy="3805238"/>
            <a:chOff x="1757805" y="2331054"/>
            <a:chExt cx="5270058" cy="3804634"/>
          </a:xfrm>
        </p:grpSpPr>
        <p:sp>
          <p:nvSpPr>
            <p:cNvPr id="268" name="Freeform 267"/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6177" name="Group 17"/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/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6273" name="Group 104"/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/>
                <p:cNvSpPr/>
                <p:nvPr/>
              </p:nvSpPr>
              <p:spPr>
                <a:xfrm>
                  <a:off x="4128891" y="3720271"/>
                  <a:ext cx="556081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/>
                <p:cNvSpPr/>
                <p:nvPr/>
              </p:nvSpPr>
              <p:spPr>
                <a:xfrm>
                  <a:off x="4128891" y="3720271"/>
                  <a:ext cx="556081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/>
                <p:cNvSpPr/>
                <p:nvPr/>
              </p:nvSpPr>
              <p:spPr>
                <a:xfrm>
                  <a:off x="4128891" y="3607011"/>
                  <a:ext cx="556081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/>
                <p:cNvCxnSpPr/>
                <p:nvPr/>
              </p:nvCxnSpPr>
              <p:spPr>
                <a:xfrm>
                  <a:off x="4684972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/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/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277" name="Group 9"/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/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/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72" name="Freeform 371"/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/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4" name="Freeform 373"/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75" name="Freeform 374"/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76" name="Straight Connector 375"/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6178" name="Group 18"/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/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/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253" name="Picture 86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6254" name="Group 82"/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/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/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/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/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/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257" name="Group 377"/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/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/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/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382" name="Freeform 381"/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/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4" name="Freeform 383"/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85" name="Freeform 384"/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386" name="Straight Connector 385"/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6179" name="Group 19"/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/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/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231" name="Group 442"/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/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/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/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/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/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/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/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234" name="Group 456"/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/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/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61" name="Freeform 460"/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/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3" name="Freeform 462"/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64" name="Freeform 463"/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465" name="Straight Connector 464"/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6180" name="Group 20"/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/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/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6208" name="Picture 469" descr="router_top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6209" name="Group 471"/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/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/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/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/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/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/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/>
              <p:cNvCxnSpPr>
                <a:stCxn id="46208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212" name="Group 485"/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/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/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/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490" name="Freeform 489"/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/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2" name="Freeform 491"/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493" name="Freeform 492"/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494" name="Straight Connector 493"/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6181" name="Group 21"/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/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/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186" name="Group 500"/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/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/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/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/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/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/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189" name="Group 514"/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/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/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/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19" name="Freeform 518"/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/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1" name="Freeform 520"/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22" name="Freeform 521"/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523" name="Straight Connector 522"/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sp>
        <p:nvSpPr>
          <p:cNvPr id="46097" name="Text Box 167"/>
          <p:cNvSpPr txBox="1">
            <a:spLocks noChangeArrowheads="1"/>
          </p:cNvSpPr>
          <p:nvPr/>
        </p:nvSpPr>
        <p:spPr bwMode="auto">
          <a:xfrm>
            <a:off x="563563" y="277813"/>
            <a:ext cx="47450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99"/>
                </a:solidFill>
              </a:rPr>
              <a:t>Per-router control plane</a:t>
            </a:r>
          </a:p>
        </p:txBody>
      </p:sp>
      <p:grpSp>
        <p:nvGrpSpPr>
          <p:cNvPr id="46098" name="Group 228"/>
          <p:cNvGrpSpPr>
            <a:grpSpLocks/>
          </p:cNvGrpSpPr>
          <p:nvPr/>
        </p:nvGrpSpPr>
        <p:grpSpPr bwMode="auto">
          <a:xfrm>
            <a:off x="1828800" y="2686050"/>
            <a:ext cx="5111750" cy="879475"/>
            <a:chOff x="1866825" y="707349"/>
            <a:chExt cx="5112820" cy="879389"/>
          </a:xfrm>
        </p:grpSpPr>
        <p:sp>
          <p:nvSpPr>
            <p:cNvPr id="233" name="Oval 232"/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6159" name="TextBox 233"/>
            <p:cNvSpPr txBox="1">
              <a:spLocks noChangeArrowheads="1"/>
            </p:cNvSpPr>
            <p:nvPr/>
          </p:nvSpPr>
          <p:spPr bwMode="auto">
            <a:xfrm>
              <a:off x="1891781" y="783191"/>
              <a:ext cx="910613" cy="476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75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Routing</a:t>
              </a:r>
            </a:p>
            <a:p>
              <a:pPr algn="ctr">
                <a:lnSpc>
                  <a:spcPts val="1475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Algorithm</a:t>
              </a:r>
            </a:p>
          </p:txBody>
        </p:sp>
        <p:cxnSp>
          <p:nvCxnSpPr>
            <p:cNvPr id="235" name="Straight Arrow Connector 234"/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/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/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/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/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/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/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/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/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/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/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/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099" name="TextBox 257"/>
          <p:cNvSpPr txBox="1">
            <a:spLocks noChangeArrowheads="1"/>
          </p:cNvSpPr>
          <p:nvPr/>
        </p:nvSpPr>
        <p:spPr bwMode="auto">
          <a:xfrm>
            <a:off x="635000" y="1154113"/>
            <a:ext cx="8158163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Individual routing algorithm components </a:t>
            </a:r>
            <a:r>
              <a:rPr lang="en-US" altLang="en-US" sz="2400" i="1">
                <a:solidFill>
                  <a:srgbClr val="000090"/>
                </a:solidFill>
                <a:latin typeface="Arial" panose="020B0604020202020204" pitchFamily="34" charset="0"/>
              </a:rPr>
              <a:t>in each and every router </a:t>
            </a:r>
            <a:r>
              <a:rPr lang="en-US" altLang="en-US" sz="2400">
                <a:latin typeface="Arial" panose="020B0604020202020204" pitchFamily="34" charset="0"/>
              </a:rPr>
              <a:t>interact in the control plane</a:t>
            </a:r>
          </a:p>
        </p:txBody>
      </p:sp>
      <p:grpSp>
        <p:nvGrpSpPr>
          <p:cNvPr id="46100" name="Group 22"/>
          <p:cNvGrpSpPr>
            <a:grpSpLocks/>
          </p:cNvGrpSpPr>
          <p:nvPr/>
        </p:nvGrpSpPr>
        <p:grpSpPr bwMode="auto">
          <a:xfrm>
            <a:off x="1557338" y="3074988"/>
            <a:ext cx="6375400" cy="1047750"/>
            <a:chOff x="1557338" y="3074988"/>
            <a:chExt cx="6375400" cy="1047750"/>
          </a:xfrm>
        </p:grpSpPr>
        <p:sp>
          <p:nvSpPr>
            <p:cNvPr id="46155" name="TextBox 232"/>
            <p:cNvSpPr txBox="1">
              <a:spLocks noChangeArrowheads="1"/>
            </p:cNvSpPr>
            <p:nvPr/>
          </p:nvSpPr>
          <p:spPr bwMode="auto">
            <a:xfrm>
              <a:off x="7292975" y="3651250"/>
              <a:ext cx="595313" cy="471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data</a:t>
              </a:r>
            </a:p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plane</a:t>
              </a:r>
            </a:p>
          </p:txBody>
        </p:sp>
        <p:sp>
          <p:nvSpPr>
            <p:cNvPr id="46156" name="TextBox 233"/>
            <p:cNvSpPr txBox="1">
              <a:spLocks noChangeArrowheads="1"/>
            </p:cNvSpPr>
            <p:nvPr/>
          </p:nvSpPr>
          <p:spPr bwMode="auto">
            <a:xfrm>
              <a:off x="7224713" y="3074988"/>
              <a:ext cx="708025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control</a:t>
              </a:r>
            </a:p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plane</a:t>
              </a:r>
            </a:p>
          </p:txBody>
        </p:sp>
        <p:cxnSp>
          <p:nvCxnSpPr>
            <p:cNvPr id="232" name="Straight Connector 231"/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101" name="Group 26"/>
          <p:cNvGrpSpPr>
            <a:grpSpLocks/>
          </p:cNvGrpSpPr>
          <p:nvPr/>
        </p:nvGrpSpPr>
        <p:grpSpPr bwMode="auto">
          <a:xfrm>
            <a:off x="1828800" y="3702050"/>
            <a:ext cx="5126038" cy="1120775"/>
            <a:chOff x="-4746102" y="4471477"/>
            <a:chExt cx="5126173" cy="1120753"/>
          </a:xfrm>
        </p:grpSpPr>
        <p:pic>
          <p:nvPicPr>
            <p:cNvPr id="46133" name="Picture 10" descr="fig42_table.pdf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6134" name="Group 25"/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6135" name="Group 241"/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/>
                <p:cNvSpPr/>
                <p:nvPr/>
              </p:nvSpPr>
              <p:spPr>
                <a:xfrm>
                  <a:off x="2936485" y="3891148"/>
                  <a:ext cx="425550" cy="3507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/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136" name="Group 444"/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/>
                <p:cNvSpPr/>
                <p:nvPr/>
              </p:nvSpPr>
              <p:spPr>
                <a:xfrm>
                  <a:off x="2936506" y="3891050"/>
                  <a:ext cx="425549" cy="3508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/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/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/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137" name="Group 473"/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/>
                <p:cNvSpPr/>
                <p:nvPr/>
              </p:nvSpPr>
              <p:spPr>
                <a:xfrm>
                  <a:off x="2936538" y="3891050"/>
                  <a:ext cx="425550" cy="35083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/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/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/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138" name="Group 502"/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/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/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/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/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46102" name="Group 24"/>
          <p:cNvGrpSpPr>
            <a:grpSpLocks/>
          </p:cNvGrpSpPr>
          <p:nvPr/>
        </p:nvGrpSpPr>
        <p:grpSpPr bwMode="auto">
          <a:xfrm>
            <a:off x="2282825" y="2882900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/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/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/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/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/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5-</a:t>
            </a:r>
            <a:fld id="{D9D30B00-FA2A-48E7-89A0-DB3AE5E74F8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610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Control Plane</a:t>
            </a:r>
          </a:p>
        </p:txBody>
      </p:sp>
      <p:cxnSp>
        <p:nvCxnSpPr>
          <p:cNvPr id="227" name="Straight Connector 226"/>
          <p:cNvCxnSpPr/>
          <p:nvPr/>
        </p:nvCxnSpPr>
        <p:spPr>
          <a:xfrm flipH="1">
            <a:off x="1282700" y="5802313"/>
            <a:ext cx="1508125" cy="1587"/>
          </a:xfrm>
          <a:prstGeom prst="line">
            <a:avLst/>
          </a:prstGeom>
          <a:ln w="952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106" name="TextBox 265"/>
          <p:cNvSpPr txBox="1">
            <a:spLocks noChangeArrowheads="1"/>
          </p:cNvSpPr>
          <p:nvPr/>
        </p:nvSpPr>
        <p:spPr bwMode="auto">
          <a:xfrm>
            <a:off x="3198813" y="5473700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6107" name="TextBox 281"/>
          <p:cNvSpPr txBox="1">
            <a:spLocks noChangeArrowheads="1"/>
          </p:cNvSpPr>
          <p:nvPr/>
        </p:nvSpPr>
        <p:spPr bwMode="auto">
          <a:xfrm>
            <a:off x="3373438" y="5761038"/>
            <a:ext cx="26352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46108" name="Group 5"/>
          <p:cNvGrpSpPr>
            <a:grpSpLocks/>
          </p:cNvGrpSpPr>
          <p:nvPr/>
        </p:nvGrpSpPr>
        <p:grpSpPr bwMode="auto">
          <a:xfrm>
            <a:off x="938213" y="5237163"/>
            <a:ext cx="1616075" cy="487362"/>
            <a:chOff x="-4079003" y="2717403"/>
            <a:chExt cx="1616718" cy="488475"/>
          </a:xfrm>
        </p:grpSpPr>
        <p:sp>
          <p:nvSpPr>
            <p:cNvPr id="46122" name="Rectangle 97"/>
            <p:cNvSpPr>
              <a:spLocks noChangeArrowheads="1"/>
            </p:cNvSpPr>
            <p:nvPr/>
          </p:nvSpPr>
          <p:spPr bwMode="auto">
            <a:xfrm>
              <a:off x="-4052413" y="2965119"/>
              <a:ext cx="1290538" cy="20875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123" name="Rectangle 98"/>
            <p:cNvSpPr>
              <a:spLocks noChangeArrowheads="1"/>
            </p:cNvSpPr>
            <p:nvPr/>
          </p:nvSpPr>
          <p:spPr bwMode="auto">
            <a:xfrm>
              <a:off x="-4079003" y="2985994"/>
              <a:ext cx="1281675" cy="2087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124" name="Line 99"/>
            <p:cNvSpPr>
              <a:spLocks noChangeShapeType="1"/>
            </p:cNvSpPr>
            <p:nvPr/>
          </p:nvSpPr>
          <p:spPr bwMode="auto">
            <a:xfrm>
              <a:off x="-2933828" y="3101502"/>
              <a:ext cx="471543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125" name="Rectangle 104"/>
            <p:cNvSpPr>
              <a:spLocks noChangeArrowheads="1"/>
            </p:cNvSpPr>
            <p:nvPr/>
          </p:nvSpPr>
          <p:spPr bwMode="auto">
            <a:xfrm>
              <a:off x="-3377007" y="2988777"/>
              <a:ext cx="476861" cy="21014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46126" name="Text Box 105"/>
            <p:cNvSpPr txBox="1">
              <a:spLocks noChangeArrowheads="1"/>
            </p:cNvSpPr>
            <p:nvPr/>
          </p:nvSpPr>
          <p:spPr bwMode="auto">
            <a:xfrm>
              <a:off x="-3430189" y="2965119"/>
              <a:ext cx="581451" cy="2407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0111</a:t>
              </a:r>
            </a:p>
          </p:txBody>
        </p:sp>
        <p:sp>
          <p:nvSpPr>
            <p:cNvPr id="46127" name="Line 119"/>
            <p:cNvSpPr>
              <a:spLocks noChangeShapeType="1"/>
            </p:cNvSpPr>
            <p:nvPr/>
          </p:nvSpPr>
          <p:spPr bwMode="auto">
            <a:xfrm>
              <a:off x="-3621642" y="2717403"/>
              <a:ext cx="405953" cy="300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109" name="Freeform 120"/>
          <p:cNvSpPr>
            <a:spLocks/>
          </p:cNvSpPr>
          <p:nvPr/>
        </p:nvSpPr>
        <p:spPr bwMode="auto">
          <a:xfrm>
            <a:off x="2493963" y="5668963"/>
            <a:ext cx="982662" cy="233362"/>
          </a:xfrm>
          <a:custGeom>
            <a:avLst/>
            <a:gdLst>
              <a:gd name="T0" fmla="*/ 0 w 554"/>
              <a:gd name="T1" fmla="*/ 2147483646 h 167"/>
              <a:gd name="T2" fmla="*/ 2147483646 w 554"/>
              <a:gd name="T3" fmla="*/ 2147483646 h 167"/>
              <a:gd name="T4" fmla="*/ 2147483646 w 554"/>
              <a:gd name="T5" fmla="*/ 2147483646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6110" name="Group 357"/>
          <p:cNvGrpSpPr>
            <a:grpSpLocks/>
          </p:cNvGrpSpPr>
          <p:nvPr/>
        </p:nvGrpSpPr>
        <p:grpSpPr bwMode="auto">
          <a:xfrm>
            <a:off x="2714625" y="5659438"/>
            <a:ext cx="565150" cy="293687"/>
            <a:chOff x="1871277" y="1576300"/>
            <a:chExt cx="1128371" cy="437861"/>
          </a:xfrm>
        </p:grpSpPr>
        <p:sp>
          <p:nvSpPr>
            <p:cNvPr id="359" name="Oval 358"/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0" name="Rectangle 359"/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2" name="Freeform 361"/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/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4" name="Freeform 363"/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5" name="Freeform 364"/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66" name="Straight Connector 365"/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/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6111" name="TextBox 6"/>
          <p:cNvSpPr txBox="1">
            <a:spLocks noChangeArrowheads="1"/>
          </p:cNvSpPr>
          <p:nvPr/>
        </p:nvSpPr>
        <p:spPr bwMode="auto">
          <a:xfrm>
            <a:off x="196850" y="4903788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values in arriving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packet header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46112" name="TextBox 282"/>
          <p:cNvSpPr txBox="1">
            <a:spLocks noChangeArrowheads="1"/>
          </p:cNvSpPr>
          <p:nvPr/>
        </p:nvSpPr>
        <p:spPr bwMode="auto">
          <a:xfrm>
            <a:off x="3068638" y="5862638"/>
            <a:ext cx="2619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3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Freeform 80"/>
          <p:cNvSpPr>
            <a:spLocks/>
          </p:cNvSpPr>
          <p:nvPr/>
        </p:nvSpPr>
        <p:spPr bwMode="auto">
          <a:xfrm>
            <a:off x="4152900" y="1871663"/>
            <a:ext cx="3738563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32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sp>
        <p:nvSpPr>
          <p:cNvPr id="105476" name="Freeform 4"/>
          <p:cNvSpPr>
            <a:spLocks/>
          </p:cNvSpPr>
          <p:nvPr/>
        </p:nvSpPr>
        <p:spPr bwMode="auto">
          <a:xfrm>
            <a:off x="0" y="2579688"/>
            <a:ext cx="3849688" cy="1425575"/>
          </a:xfrm>
          <a:custGeom>
            <a:avLst/>
            <a:gdLst>
              <a:gd name="T0" fmla="*/ 2147483646 w 2425"/>
              <a:gd name="T1" fmla="*/ 2147483646 h 898"/>
              <a:gd name="T2" fmla="*/ 2147483646 w 2425"/>
              <a:gd name="T3" fmla="*/ 2147483646 h 898"/>
              <a:gd name="T4" fmla="*/ 2147483646 w 2425"/>
              <a:gd name="T5" fmla="*/ 2147483646 h 898"/>
              <a:gd name="T6" fmla="*/ 2147483646 w 2425"/>
              <a:gd name="T7" fmla="*/ 2147483646 h 898"/>
              <a:gd name="T8" fmla="*/ 2147483646 w 2425"/>
              <a:gd name="T9" fmla="*/ 2147483646 h 898"/>
              <a:gd name="T10" fmla="*/ 2147483646 w 2425"/>
              <a:gd name="T11" fmla="*/ 2147483646 h 898"/>
              <a:gd name="T12" fmla="*/ 2147483646 w 2425"/>
              <a:gd name="T13" fmla="*/ 2147483646 h 898"/>
              <a:gd name="T14" fmla="*/ 2147483646 w 2425"/>
              <a:gd name="T15" fmla="*/ 2147483646 h 89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2425"/>
              <a:gd name="T25" fmla="*/ 0 h 898"/>
              <a:gd name="T26" fmla="*/ 2425 w 2425"/>
              <a:gd name="T27" fmla="*/ 898 h 898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425" h="898">
                <a:moveTo>
                  <a:pt x="2056" y="289"/>
                </a:moveTo>
                <a:cubicBezTo>
                  <a:pt x="1826" y="223"/>
                  <a:pt x="1133" y="113"/>
                  <a:pt x="810" y="75"/>
                </a:cubicBezTo>
                <a:cubicBezTo>
                  <a:pt x="487" y="37"/>
                  <a:pt x="230" y="0"/>
                  <a:pt x="115" y="60"/>
                </a:cubicBezTo>
                <a:cubicBezTo>
                  <a:pt x="0" y="120"/>
                  <a:pt x="121" y="301"/>
                  <a:pt x="121" y="433"/>
                </a:cubicBezTo>
                <a:cubicBezTo>
                  <a:pt x="121" y="565"/>
                  <a:pt x="25" y="802"/>
                  <a:pt x="115" y="850"/>
                </a:cubicBezTo>
                <a:cubicBezTo>
                  <a:pt x="205" y="898"/>
                  <a:pt x="316" y="784"/>
                  <a:pt x="662" y="721"/>
                </a:cubicBezTo>
                <a:cubicBezTo>
                  <a:pt x="1008" y="658"/>
                  <a:pt x="1961" y="544"/>
                  <a:pt x="2193" y="472"/>
                </a:cubicBezTo>
                <a:cubicBezTo>
                  <a:pt x="2425" y="400"/>
                  <a:pt x="2292" y="327"/>
                  <a:pt x="2056" y="289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77" name="Line 8"/>
          <p:cNvSpPr>
            <a:spLocks noChangeShapeType="1"/>
          </p:cNvSpPr>
          <p:nvPr/>
        </p:nvSpPr>
        <p:spPr bwMode="auto">
          <a:xfrm flipV="1">
            <a:off x="4267200" y="3182938"/>
            <a:ext cx="1214438" cy="11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78" name="Line 9"/>
          <p:cNvSpPr>
            <a:spLocks noChangeShapeType="1"/>
          </p:cNvSpPr>
          <p:nvPr/>
        </p:nvSpPr>
        <p:spPr bwMode="auto">
          <a:xfrm flipH="1">
            <a:off x="7010400" y="3233738"/>
            <a:ext cx="30003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79" name="Line 10"/>
          <p:cNvSpPr>
            <a:spLocks noChangeShapeType="1"/>
          </p:cNvSpPr>
          <p:nvPr/>
        </p:nvSpPr>
        <p:spPr bwMode="auto">
          <a:xfrm>
            <a:off x="7107238" y="2446338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80" name="Line 11"/>
          <p:cNvSpPr>
            <a:spLocks noChangeShapeType="1"/>
          </p:cNvSpPr>
          <p:nvPr/>
        </p:nvSpPr>
        <p:spPr bwMode="auto">
          <a:xfrm flipV="1">
            <a:off x="7113588" y="3951288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81" name="Text Box 12"/>
          <p:cNvSpPr txBox="1">
            <a:spLocks noChangeArrowheads="1"/>
          </p:cNvSpPr>
          <p:nvPr/>
        </p:nvSpPr>
        <p:spPr bwMode="auto">
          <a:xfrm>
            <a:off x="7732713" y="217646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10.0.0.1</a:t>
            </a:r>
          </a:p>
        </p:txBody>
      </p:sp>
      <p:sp>
        <p:nvSpPr>
          <p:cNvPr id="105482" name="Text Box 13"/>
          <p:cNvSpPr txBox="1">
            <a:spLocks noChangeArrowheads="1"/>
          </p:cNvSpPr>
          <p:nvPr/>
        </p:nvSpPr>
        <p:spPr bwMode="auto">
          <a:xfrm>
            <a:off x="7859713" y="2944813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10.0.0.2</a:t>
            </a:r>
          </a:p>
        </p:txBody>
      </p:sp>
      <p:sp>
        <p:nvSpPr>
          <p:cNvPr id="105483" name="Text Box 14"/>
          <p:cNvSpPr txBox="1">
            <a:spLocks noChangeArrowheads="1"/>
          </p:cNvSpPr>
          <p:nvPr/>
        </p:nvSpPr>
        <p:spPr bwMode="auto">
          <a:xfrm>
            <a:off x="7810500" y="3751263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10.0.0.3</a:t>
            </a:r>
          </a:p>
        </p:txBody>
      </p:sp>
      <p:sp>
        <p:nvSpPr>
          <p:cNvPr id="105484" name="Text Box 15"/>
          <p:cNvSpPr txBox="1">
            <a:spLocks noChangeArrowheads="1"/>
          </p:cNvSpPr>
          <p:nvPr/>
        </p:nvSpPr>
        <p:spPr bwMode="auto">
          <a:xfrm>
            <a:off x="4217988" y="2667000"/>
            <a:ext cx="9191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10.0.0.4</a:t>
            </a:r>
          </a:p>
        </p:txBody>
      </p:sp>
      <p:sp>
        <p:nvSpPr>
          <p:cNvPr id="105485" name="Line 16"/>
          <p:cNvSpPr>
            <a:spLocks noChangeShapeType="1"/>
          </p:cNvSpPr>
          <p:nvPr/>
        </p:nvSpPr>
        <p:spPr bwMode="auto">
          <a:xfrm flipH="1">
            <a:off x="4341813" y="2944813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86" name="Text Box 17"/>
          <p:cNvSpPr txBox="1">
            <a:spLocks noChangeArrowheads="1"/>
          </p:cNvSpPr>
          <p:nvPr/>
        </p:nvSpPr>
        <p:spPr bwMode="auto">
          <a:xfrm>
            <a:off x="2324100" y="3324225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138.76.29.7</a:t>
            </a:r>
          </a:p>
        </p:txBody>
      </p:sp>
      <p:sp>
        <p:nvSpPr>
          <p:cNvPr id="105487" name="Line 18"/>
          <p:cNvSpPr>
            <a:spLocks noChangeShapeType="1"/>
          </p:cNvSpPr>
          <p:nvPr/>
        </p:nvSpPr>
        <p:spPr bwMode="auto">
          <a:xfrm flipH="1">
            <a:off x="3502025" y="3271838"/>
            <a:ext cx="85725" cy="128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88" name="Line 79"/>
          <p:cNvSpPr>
            <a:spLocks noChangeShapeType="1"/>
          </p:cNvSpPr>
          <p:nvPr/>
        </p:nvSpPr>
        <p:spPr bwMode="auto">
          <a:xfrm>
            <a:off x="706438" y="3222625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89" name="Text Box 81"/>
          <p:cNvSpPr txBox="1">
            <a:spLocks noChangeArrowheads="1"/>
          </p:cNvSpPr>
          <p:nvPr/>
        </p:nvSpPr>
        <p:spPr bwMode="auto">
          <a:xfrm>
            <a:off x="4716463" y="1674813"/>
            <a:ext cx="2279650" cy="91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local network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(e.g., home network)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10.0.0/24</a:t>
            </a:r>
          </a:p>
        </p:txBody>
      </p:sp>
      <p:sp>
        <p:nvSpPr>
          <p:cNvPr id="105490" name="Line 82"/>
          <p:cNvSpPr>
            <a:spLocks noChangeShapeType="1"/>
          </p:cNvSpPr>
          <p:nvPr/>
        </p:nvSpPr>
        <p:spPr bwMode="auto">
          <a:xfrm>
            <a:off x="69850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1" name="Line 83"/>
          <p:cNvSpPr>
            <a:spLocks noChangeShapeType="1"/>
          </p:cNvSpPr>
          <p:nvPr/>
        </p:nvSpPr>
        <p:spPr bwMode="auto">
          <a:xfrm>
            <a:off x="4033838" y="1760538"/>
            <a:ext cx="0" cy="1081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2" name="Line 84"/>
          <p:cNvSpPr>
            <a:spLocks noChangeShapeType="1"/>
          </p:cNvSpPr>
          <p:nvPr/>
        </p:nvSpPr>
        <p:spPr bwMode="auto">
          <a:xfrm flipH="1" flipV="1">
            <a:off x="4173538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3" name="Line 86"/>
          <p:cNvSpPr>
            <a:spLocks noChangeShapeType="1"/>
          </p:cNvSpPr>
          <p:nvPr/>
        </p:nvSpPr>
        <p:spPr bwMode="auto">
          <a:xfrm>
            <a:off x="2578100" y="1900238"/>
            <a:ext cx="1385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4" name="Line 87"/>
          <p:cNvSpPr>
            <a:spLocks noChangeShapeType="1"/>
          </p:cNvSpPr>
          <p:nvPr/>
        </p:nvSpPr>
        <p:spPr bwMode="auto">
          <a:xfrm flipH="1" flipV="1">
            <a:off x="766763" y="1887538"/>
            <a:ext cx="898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495" name="Text Box 88"/>
          <p:cNvSpPr txBox="1">
            <a:spLocks noChangeArrowheads="1"/>
          </p:cNvSpPr>
          <p:nvPr/>
        </p:nvSpPr>
        <p:spPr bwMode="auto">
          <a:xfrm>
            <a:off x="1654175" y="1662113"/>
            <a:ext cx="9588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rest of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Internet</a:t>
            </a:r>
          </a:p>
        </p:txBody>
      </p:sp>
      <p:sp>
        <p:nvSpPr>
          <p:cNvPr id="105496" name="Text Box 90"/>
          <p:cNvSpPr txBox="1">
            <a:spLocks noChangeArrowheads="1"/>
          </p:cNvSpPr>
          <p:nvPr/>
        </p:nvSpPr>
        <p:spPr bwMode="auto">
          <a:xfrm>
            <a:off x="4260850" y="4741863"/>
            <a:ext cx="3763963" cy="1336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datagrams with source 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destination in this network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have 10.0.0/24 address for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source, destination (as usual)</a:t>
            </a:r>
          </a:p>
        </p:txBody>
      </p:sp>
      <p:sp>
        <p:nvSpPr>
          <p:cNvPr id="105497" name="Text Box 92"/>
          <p:cNvSpPr txBox="1">
            <a:spLocks noChangeArrowheads="1"/>
          </p:cNvSpPr>
          <p:nvPr/>
        </p:nvSpPr>
        <p:spPr bwMode="auto">
          <a:xfrm>
            <a:off x="269875" y="4746625"/>
            <a:ext cx="3684588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all</a:t>
            </a:r>
            <a:r>
              <a:rPr lang="en-US" altLang="en-US" sz="2400">
                <a:solidFill>
                  <a:srgbClr val="CC0000"/>
                </a:solidFill>
              </a:rPr>
              <a:t> </a:t>
            </a:r>
            <a:r>
              <a:rPr lang="en-US" altLang="en-US" sz="2400"/>
              <a:t>datagrams </a:t>
            </a:r>
            <a:r>
              <a:rPr lang="en-US" altLang="en-US" sz="2400" i="1">
                <a:solidFill>
                  <a:srgbClr val="CC0000"/>
                </a:solidFill>
              </a:rPr>
              <a:t>leaving</a:t>
            </a:r>
            <a:r>
              <a:rPr lang="en-US" altLang="en-US" sz="2400"/>
              <a:t> local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network have </a:t>
            </a:r>
            <a:r>
              <a:rPr lang="en-US" altLang="en-US" sz="2400" i="1">
                <a:solidFill>
                  <a:srgbClr val="CC0000"/>
                </a:solidFill>
              </a:rPr>
              <a:t>same</a:t>
            </a:r>
            <a:r>
              <a:rPr lang="en-US" altLang="en-US" sz="2400"/>
              <a:t> single source NAT IP address: 138.76.29.7,different source port numbers</a:t>
            </a:r>
          </a:p>
        </p:txBody>
      </p:sp>
      <p:pic>
        <p:nvPicPr>
          <p:cNvPr id="105498" name="Picture 95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5499" name="Line 96"/>
          <p:cNvSpPr>
            <a:spLocks noChangeShapeType="1"/>
          </p:cNvSpPr>
          <p:nvPr/>
        </p:nvSpPr>
        <p:spPr bwMode="auto">
          <a:xfrm flipV="1">
            <a:off x="4818063" y="3344863"/>
            <a:ext cx="668337" cy="142716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5500" name="Line 97"/>
          <p:cNvSpPr>
            <a:spLocks noChangeShapeType="1"/>
          </p:cNvSpPr>
          <p:nvPr/>
        </p:nvSpPr>
        <p:spPr bwMode="auto">
          <a:xfrm flipV="1">
            <a:off x="2706688" y="3308350"/>
            <a:ext cx="668337" cy="1427163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05501" name="Group 98"/>
          <p:cNvGrpSpPr>
            <a:grpSpLocks/>
          </p:cNvGrpSpPr>
          <p:nvPr/>
        </p:nvGrpSpPr>
        <p:grpSpPr bwMode="auto">
          <a:xfrm>
            <a:off x="3633788" y="3059113"/>
            <a:ext cx="900112" cy="347662"/>
            <a:chOff x="4396" y="1245"/>
            <a:chExt cx="672" cy="248"/>
          </a:xfrm>
        </p:grpSpPr>
        <p:sp>
          <p:nvSpPr>
            <p:cNvPr id="105513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14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5515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5516" name="Group 10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5519" name="Freeform 10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520" name="Freeform 10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28575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5517" name="Line 105"/>
            <p:cNvSpPr>
              <a:spLocks noChangeShapeType="1"/>
            </p:cNvSpPr>
            <p:nvPr/>
          </p:nvSpPr>
          <p:spPr bwMode="auto">
            <a:xfrm>
              <a:off x="4400" y="1321"/>
              <a:ext cx="0" cy="10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18" name="Line 10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5502" name="Group 107"/>
          <p:cNvGrpSpPr>
            <a:grpSpLocks/>
          </p:cNvGrpSpPr>
          <p:nvPr/>
        </p:nvGrpSpPr>
        <p:grpSpPr bwMode="auto">
          <a:xfrm flipH="1">
            <a:off x="7207250" y="2239963"/>
            <a:ext cx="641350" cy="558800"/>
            <a:chOff x="-44" y="1473"/>
            <a:chExt cx="981" cy="1105"/>
          </a:xfrm>
        </p:grpSpPr>
        <p:pic>
          <p:nvPicPr>
            <p:cNvPr id="105511" name="Picture 108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2" name="Freeform 109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03" name="Group 110"/>
          <p:cNvGrpSpPr>
            <a:grpSpLocks/>
          </p:cNvGrpSpPr>
          <p:nvPr/>
        </p:nvGrpSpPr>
        <p:grpSpPr bwMode="auto">
          <a:xfrm flipH="1">
            <a:off x="7246938" y="2916238"/>
            <a:ext cx="641350" cy="558800"/>
            <a:chOff x="-44" y="1473"/>
            <a:chExt cx="981" cy="1105"/>
          </a:xfrm>
        </p:grpSpPr>
        <p:pic>
          <p:nvPicPr>
            <p:cNvPr id="105509" name="Picture 111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10" name="Freeform 112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5504" name="Group 113"/>
          <p:cNvGrpSpPr>
            <a:grpSpLocks/>
          </p:cNvGrpSpPr>
          <p:nvPr/>
        </p:nvGrpSpPr>
        <p:grpSpPr bwMode="auto">
          <a:xfrm flipH="1">
            <a:off x="7254875" y="3670300"/>
            <a:ext cx="641350" cy="558800"/>
            <a:chOff x="-44" y="1473"/>
            <a:chExt cx="981" cy="1105"/>
          </a:xfrm>
        </p:grpSpPr>
        <p:pic>
          <p:nvPicPr>
            <p:cNvPr id="105507" name="Picture 114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5508" name="Freeform 115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550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273AD49A-9479-4798-AC8E-C09FA5A4F9BC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550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34950" y="1482725"/>
            <a:ext cx="8575675" cy="4648200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   </a:t>
            </a:r>
            <a:r>
              <a:rPr lang="en-US" altLang="en-US" i="1">
                <a:solidFill>
                  <a:srgbClr val="CC0000"/>
                </a:solidFill>
              </a:rPr>
              <a:t>implementation</a:t>
            </a:r>
            <a:r>
              <a:rPr lang="en-US" altLang="en-US">
                <a:solidFill>
                  <a:srgbClr val="CC0000"/>
                </a:solidFill>
              </a:rPr>
              <a:t>:</a:t>
            </a:r>
            <a:r>
              <a:rPr lang="en-US" altLang="en-US"/>
              <a:t> NAT router must:</a:t>
            </a:r>
            <a:br>
              <a:rPr lang="en-US" altLang="en-US"/>
            </a:br>
            <a:endParaRPr lang="en-US" altLang="en-US"/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i="1">
                <a:solidFill>
                  <a:srgbClr val="000099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outgoing datagrams:</a:t>
            </a:r>
            <a:r>
              <a:rPr lang="en-US" altLang="en-US">
                <a:solidFill>
                  <a:srgbClr val="000099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en-US" i="1">
                <a:solidFill>
                  <a:srgbClr val="000099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replace</a:t>
            </a:r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 (source IP address, port #) of every outgoing datagram to (NAT IP address, new port #)</a:t>
            </a:r>
          </a:p>
          <a:p>
            <a:pPr marL="914400" lvl="2" indent="0">
              <a:lnSpc>
                <a:spcPct val="80000"/>
              </a:lnSpc>
              <a:buFontTx/>
              <a:buNone/>
            </a:pPr>
            <a:r>
              <a:rPr lang="en-US" altLang="en-US" sz="24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. . . remote clients/servers will respond using (NAT IP address, new port #) as destination addr</a:t>
            </a:r>
            <a:br>
              <a:rPr lang="en-US" altLang="en-US" sz="240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</a:br>
            <a:endParaRPr lang="en-US" altLang="en-US" sz="2400">
              <a:latin typeface="Gill Sans MT" panose="020B0502020104020203" pitchFamily="34" charset="0"/>
              <a:ea typeface="Gill Sans MT" panose="020B0502020104020203" pitchFamily="34" charset="0"/>
              <a:cs typeface="Gill Sans MT" panose="020B0502020104020203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i="1">
                <a:solidFill>
                  <a:srgbClr val="000099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remember (in NAT translation table)</a:t>
            </a:r>
            <a:r>
              <a:rPr lang="en-US" altLang="en-US" i="1">
                <a:solidFill>
                  <a:schemeClr val="accent2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every (source IP address, port #)  to (NAT IP address, new port #) translation pair</a:t>
            </a:r>
            <a:b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</a:br>
            <a:endParaRPr lang="en-US" altLang="en-US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>
              <a:lnSpc>
                <a:spcPct val="80000"/>
              </a:lnSpc>
              <a:buFont typeface="Wingdings" panose="05000000000000000000" pitchFamily="2" charset="2"/>
              <a:buChar char="§"/>
            </a:pPr>
            <a:r>
              <a:rPr lang="en-US" altLang="en-US" i="1">
                <a:solidFill>
                  <a:srgbClr val="000099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incoming datagrams:</a:t>
            </a:r>
            <a:r>
              <a:rPr lang="en-US" altLang="en-US">
                <a:solidFill>
                  <a:srgbClr val="000099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en-US" i="1">
                <a:solidFill>
                  <a:srgbClr val="000099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replace</a:t>
            </a:r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 (NAT IP address, new port #) in dest fields of every incoming datagram with corresponding (source IP address, port #) stored in NAT table</a:t>
            </a:r>
          </a:p>
          <a:p>
            <a:pPr lvl="1">
              <a:lnSpc>
                <a:spcPct val="80000"/>
              </a:lnSpc>
            </a:pPr>
            <a:endParaRPr lang="en-US" altLang="en-US">
              <a:latin typeface="Gill Sans MT" panose="020B0502020104020203" pitchFamily="34" charset="0"/>
              <a:cs typeface="Gill Sans MT" panose="020B0502020104020203" pitchFamily="34" charset="0"/>
            </a:endParaRPr>
          </a:p>
        </p:txBody>
      </p:sp>
      <p:sp>
        <p:nvSpPr>
          <p:cNvPr id="58373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pic>
        <p:nvPicPr>
          <p:cNvPr id="107524" name="Picture 6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75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002BFE3D-BBD1-4779-8066-5D8BAC377473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752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Freeform 139"/>
          <p:cNvSpPr>
            <a:spLocks/>
          </p:cNvSpPr>
          <p:nvPr/>
        </p:nvSpPr>
        <p:spPr bwMode="auto">
          <a:xfrm>
            <a:off x="179388" y="3651250"/>
            <a:ext cx="4089400" cy="1355725"/>
          </a:xfrm>
          <a:custGeom>
            <a:avLst/>
            <a:gdLst>
              <a:gd name="T0" fmla="*/ 2147483646 w 2269"/>
              <a:gd name="T1" fmla="*/ 2147483646 h 854"/>
              <a:gd name="T2" fmla="*/ 2147483646 w 2269"/>
              <a:gd name="T3" fmla="*/ 2147483646 h 854"/>
              <a:gd name="T4" fmla="*/ 2147483646 w 2269"/>
              <a:gd name="T5" fmla="*/ 2147483646 h 854"/>
              <a:gd name="T6" fmla="*/ 2147483646 w 2269"/>
              <a:gd name="T7" fmla="*/ 2147483646 h 854"/>
              <a:gd name="T8" fmla="*/ 2147483646 w 2269"/>
              <a:gd name="T9" fmla="*/ 2147483646 h 854"/>
              <a:gd name="T10" fmla="*/ 2147483646 w 2269"/>
              <a:gd name="T11" fmla="*/ 2147483646 h 854"/>
              <a:gd name="T12" fmla="*/ 2147483646 w 2269"/>
              <a:gd name="T13" fmla="*/ 2147483646 h 8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269"/>
              <a:gd name="T22" fmla="*/ 0 h 854"/>
              <a:gd name="T23" fmla="*/ 2269 w 2269"/>
              <a:gd name="T24" fmla="*/ 854 h 8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269" h="854">
                <a:moveTo>
                  <a:pt x="1888" y="285"/>
                </a:moveTo>
                <a:cubicBezTo>
                  <a:pt x="1622" y="258"/>
                  <a:pt x="723" y="317"/>
                  <a:pt x="418" y="283"/>
                </a:cubicBezTo>
                <a:cubicBezTo>
                  <a:pt x="113" y="249"/>
                  <a:pt x="120" y="0"/>
                  <a:pt x="60" y="83"/>
                </a:cubicBezTo>
                <a:cubicBezTo>
                  <a:pt x="0" y="166"/>
                  <a:pt x="8" y="708"/>
                  <a:pt x="60" y="781"/>
                </a:cubicBezTo>
                <a:cubicBezTo>
                  <a:pt x="112" y="854"/>
                  <a:pt x="48" y="575"/>
                  <a:pt x="374" y="519"/>
                </a:cubicBezTo>
                <a:cubicBezTo>
                  <a:pt x="700" y="463"/>
                  <a:pt x="1765" y="486"/>
                  <a:pt x="2017" y="447"/>
                </a:cubicBezTo>
                <a:cubicBezTo>
                  <a:pt x="2269" y="408"/>
                  <a:pt x="2110" y="319"/>
                  <a:pt x="1888" y="285"/>
                </a:cubicBezTo>
                <a:close/>
              </a:path>
            </a:pathLst>
          </a:custGeom>
          <a:gradFill rotWithShape="1">
            <a:gsLst>
              <a:gs pos="0">
                <a:srgbClr val="FFFFFF">
                  <a:alpha val="98000"/>
                </a:srgbClr>
              </a:gs>
              <a:gs pos="100000">
                <a:srgbClr val="66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7" name="Freeform 29"/>
          <p:cNvSpPr>
            <a:spLocks/>
          </p:cNvSpPr>
          <p:nvPr/>
        </p:nvSpPr>
        <p:spPr bwMode="auto">
          <a:xfrm>
            <a:off x="4468813" y="2922588"/>
            <a:ext cx="3738562" cy="2697162"/>
          </a:xfrm>
          <a:custGeom>
            <a:avLst/>
            <a:gdLst>
              <a:gd name="T0" fmla="*/ 2147483646 w 2355"/>
              <a:gd name="T1" fmla="*/ 2147483646 h 1699"/>
              <a:gd name="T2" fmla="*/ 2147483646 w 2355"/>
              <a:gd name="T3" fmla="*/ 2147483646 h 1699"/>
              <a:gd name="T4" fmla="*/ 2147483646 w 2355"/>
              <a:gd name="T5" fmla="*/ 2147483646 h 1699"/>
              <a:gd name="T6" fmla="*/ 2147483646 w 2355"/>
              <a:gd name="T7" fmla="*/ 2147483646 h 1699"/>
              <a:gd name="T8" fmla="*/ 2147483646 w 2355"/>
              <a:gd name="T9" fmla="*/ 2147483646 h 1699"/>
              <a:gd name="T10" fmla="*/ 2147483646 w 2355"/>
              <a:gd name="T11" fmla="*/ 2147483646 h 1699"/>
              <a:gd name="T12" fmla="*/ 2147483646 w 2355"/>
              <a:gd name="T13" fmla="*/ 2147483646 h 1699"/>
              <a:gd name="T14" fmla="*/ 2147483646 w 2355"/>
              <a:gd name="T15" fmla="*/ 2147483646 h 1699"/>
              <a:gd name="T16" fmla="*/ 2147483646 w 2355"/>
              <a:gd name="T17" fmla="*/ 2147483646 h 1699"/>
              <a:gd name="T18" fmla="*/ 2147483646 w 2355"/>
              <a:gd name="T19" fmla="*/ 2147483646 h 1699"/>
              <a:gd name="T20" fmla="*/ 2147483646 w 2355"/>
              <a:gd name="T21" fmla="*/ 2147483646 h 1699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355"/>
              <a:gd name="T34" fmla="*/ 0 h 1699"/>
              <a:gd name="T35" fmla="*/ 2355 w 2355"/>
              <a:gd name="T36" fmla="*/ 1699 h 1699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355" h="1699">
                <a:moveTo>
                  <a:pt x="349" y="761"/>
                </a:moveTo>
                <a:cubicBezTo>
                  <a:pt x="587" y="729"/>
                  <a:pt x="1414" y="820"/>
                  <a:pt x="1651" y="732"/>
                </a:cubicBezTo>
                <a:cubicBezTo>
                  <a:pt x="1888" y="644"/>
                  <a:pt x="1710" y="351"/>
                  <a:pt x="1773" y="230"/>
                </a:cubicBezTo>
                <a:cubicBezTo>
                  <a:pt x="1836" y="109"/>
                  <a:pt x="1947" y="16"/>
                  <a:pt x="2029" y="8"/>
                </a:cubicBezTo>
                <a:cubicBezTo>
                  <a:pt x="2111" y="0"/>
                  <a:pt x="2213" y="27"/>
                  <a:pt x="2267" y="183"/>
                </a:cubicBezTo>
                <a:cubicBezTo>
                  <a:pt x="2321" y="339"/>
                  <a:pt x="2355" y="707"/>
                  <a:pt x="2355" y="942"/>
                </a:cubicBezTo>
                <a:cubicBezTo>
                  <a:pt x="2355" y="1177"/>
                  <a:pt x="2353" y="1485"/>
                  <a:pt x="2267" y="1592"/>
                </a:cubicBezTo>
                <a:cubicBezTo>
                  <a:pt x="2181" y="1699"/>
                  <a:pt x="1939" y="1680"/>
                  <a:pt x="1840" y="1586"/>
                </a:cubicBezTo>
                <a:cubicBezTo>
                  <a:pt x="1741" y="1492"/>
                  <a:pt x="1940" y="1135"/>
                  <a:pt x="1670" y="1025"/>
                </a:cubicBezTo>
                <a:cubicBezTo>
                  <a:pt x="1400" y="915"/>
                  <a:pt x="440" y="967"/>
                  <a:pt x="220" y="923"/>
                </a:cubicBezTo>
                <a:cubicBezTo>
                  <a:pt x="0" y="879"/>
                  <a:pt x="127" y="795"/>
                  <a:pt x="349" y="761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8548" name="Line 32"/>
          <p:cNvSpPr>
            <a:spLocks noChangeShapeType="1"/>
          </p:cNvSpPr>
          <p:nvPr/>
        </p:nvSpPr>
        <p:spPr bwMode="auto">
          <a:xfrm>
            <a:off x="4583113" y="4244975"/>
            <a:ext cx="60483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49" name="Line 34"/>
          <p:cNvSpPr>
            <a:spLocks noChangeShapeType="1"/>
          </p:cNvSpPr>
          <p:nvPr/>
        </p:nvSpPr>
        <p:spPr bwMode="auto">
          <a:xfrm>
            <a:off x="7423150" y="3497263"/>
            <a:ext cx="133350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50" name="Line 35"/>
          <p:cNvSpPr>
            <a:spLocks noChangeShapeType="1"/>
          </p:cNvSpPr>
          <p:nvPr/>
        </p:nvSpPr>
        <p:spPr bwMode="auto">
          <a:xfrm flipV="1">
            <a:off x="7429500" y="5002213"/>
            <a:ext cx="1714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51" name="Text Box 36"/>
          <p:cNvSpPr txBox="1">
            <a:spLocks noChangeArrowheads="1"/>
          </p:cNvSpPr>
          <p:nvPr/>
        </p:nvSpPr>
        <p:spPr bwMode="auto">
          <a:xfrm>
            <a:off x="8048625" y="32273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10.0.0.1</a:t>
            </a:r>
          </a:p>
        </p:txBody>
      </p:sp>
      <p:sp>
        <p:nvSpPr>
          <p:cNvPr id="108552" name="Text Box 37"/>
          <p:cNvSpPr txBox="1">
            <a:spLocks noChangeArrowheads="1"/>
          </p:cNvSpPr>
          <p:nvPr/>
        </p:nvSpPr>
        <p:spPr bwMode="auto">
          <a:xfrm>
            <a:off x="8175625" y="39957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10.0.0.2</a:t>
            </a:r>
          </a:p>
        </p:txBody>
      </p:sp>
      <p:sp>
        <p:nvSpPr>
          <p:cNvPr id="108553" name="Text Box 38"/>
          <p:cNvSpPr txBox="1">
            <a:spLocks noChangeArrowheads="1"/>
          </p:cNvSpPr>
          <p:nvPr/>
        </p:nvSpPr>
        <p:spPr bwMode="auto">
          <a:xfrm>
            <a:off x="8137525" y="489108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10.0.0.3</a:t>
            </a:r>
          </a:p>
        </p:txBody>
      </p:sp>
      <p:grpSp>
        <p:nvGrpSpPr>
          <p:cNvPr id="2" name="Group 88"/>
          <p:cNvGrpSpPr>
            <a:grpSpLocks/>
          </p:cNvGrpSpPr>
          <p:nvPr/>
        </p:nvGrpSpPr>
        <p:grpSpPr bwMode="auto">
          <a:xfrm>
            <a:off x="5630863" y="2855913"/>
            <a:ext cx="1871662" cy="1033462"/>
            <a:chOff x="3550" y="2055"/>
            <a:chExt cx="1179" cy="651"/>
          </a:xfrm>
        </p:grpSpPr>
        <p:grpSp>
          <p:nvGrpSpPr>
            <p:cNvPr id="108647" name="Group 50"/>
            <p:cNvGrpSpPr>
              <a:grpSpLocks/>
            </p:cNvGrpSpPr>
            <p:nvPr/>
          </p:nvGrpSpPr>
          <p:grpSpPr bwMode="auto">
            <a:xfrm>
              <a:off x="3550" y="2055"/>
              <a:ext cx="1179" cy="357"/>
              <a:chOff x="4381" y="786"/>
              <a:chExt cx="1108" cy="357"/>
            </a:xfrm>
          </p:grpSpPr>
          <p:sp>
            <p:nvSpPr>
              <p:cNvPr id="108652" name="Rectangle 40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8653" name="Text Box 39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S: 10.0.0.1, 3345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D: 128.119.40.186, 80</a:t>
                </a:r>
              </a:p>
            </p:txBody>
          </p:sp>
          <p:grpSp>
            <p:nvGrpSpPr>
              <p:cNvPr id="108654" name="Group 44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8659" name="Freeform 43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66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66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8655" name="Group 4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8656" name="Freeform 4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657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2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658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0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8648" name="Freeform 51"/>
            <p:cNvSpPr>
              <a:spLocks/>
            </p:cNvSpPr>
            <p:nvPr/>
          </p:nvSpPr>
          <p:spPr bwMode="auto">
            <a:xfrm>
              <a:off x="3573" y="2364"/>
              <a:ext cx="564" cy="342"/>
            </a:xfrm>
            <a:custGeom>
              <a:avLst/>
              <a:gdLst>
                <a:gd name="T0" fmla="*/ 0 w 417"/>
                <a:gd name="T1" fmla="*/ 170799 h 264"/>
                <a:gd name="T2" fmla="*/ 792442 w 417"/>
                <a:gd name="T3" fmla="*/ 170799 h 264"/>
                <a:gd name="T4" fmla="*/ 792442 w 417"/>
                <a:gd name="T5" fmla="*/ 0 h 264"/>
                <a:gd name="T6" fmla="*/ 0 60000 65536"/>
                <a:gd name="T7" fmla="*/ 0 60000 65536"/>
                <a:gd name="T8" fmla="*/ 0 60000 65536"/>
                <a:gd name="T9" fmla="*/ 0 w 417"/>
                <a:gd name="T10" fmla="*/ 0 h 264"/>
                <a:gd name="T11" fmla="*/ 417 w 417"/>
                <a:gd name="T12" fmla="*/ 264 h 2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17" h="264">
                  <a:moveTo>
                    <a:pt x="0" y="264"/>
                  </a:moveTo>
                  <a:lnTo>
                    <a:pt x="417" y="264"/>
                  </a:lnTo>
                  <a:lnTo>
                    <a:pt x="417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8649" name="Group 87"/>
            <p:cNvGrpSpPr>
              <a:grpSpLocks/>
            </p:cNvGrpSpPr>
            <p:nvPr/>
          </p:nvGrpSpPr>
          <p:grpSpPr bwMode="auto">
            <a:xfrm>
              <a:off x="4032" y="2416"/>
              <a:ext cx="218" cy="231"/>
              <a:chOff x="5140" y="400"/>
              <a:chExt cx="218" cy="231"/>
            </a:xfrm>
          </p:grpSpPr>
          <p:sp>
            <p:nvSpPr>
              <p:cNvPr id="108650" name="Oval 8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8651" name="Text Box 52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1</a:t>
                </a:r>
              </a:p>
            </p:txBody>
          </p:sp>
        </p:grpSp>
      </p:grpSp>
      <p:sp>
        <p:nvSpPr>
          <p:cNvPr id="108555" name="Text Box 54"/>
          <p:cNvSpPr txBox="1">
            <a:spLocks noChangeArrowheads="1"/>
          </p:cNvSpPr>
          <p:nvPr/>
        </p:nvSpPr>
        <p:spPr bwMode="auto">
          <a:xfrm>
            <a:off x="4533900" y="3817938"/>
            <a:ext cx="919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10.0.0.4</a:t>
            </a:r>
          </a:p>
        </p:txBody>
      </p:sp>
      <p:sp>
        <p:nvSpPr>
          <p:cNvPr id="108556" name="Line 55"/>
          <p:cNvSpPr>
            <a:spLocks noChangeShapeType="1"/>
          </p:cNvSpPr>
          <p:nvPr/>
        </p:nvSpPr>
        <p:spPr bwMode="auto">
          <a:xfrm flipH="1">
            <a:off x="4657725" y="4073525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57" name="Text Box 56"/>
          <p:cNvSpPr txBox="1">
            <a:spLocks noChangeArrowheads="1"/>
          </p:cNvSpPr>
          <p:nvPr/>
        </p:nvSpPr>
        <p:spPr bwMode="auto">
          <a:xfrm>
            <a:off x="2695575" y="4375150"/>
            <a:ext cx="1257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138.76.29.7</a:t>
            </a:r>
          </a:p>
        </p:txBody>
      </p:sp>
      <p:sp>
        <p:nvSpPr>
          <p:cNvPr id="108558" name="Line 57"/>
          <p:cNvSpPr>
            <a:spLocks noChangeShapeType="1"/>
          </p:cNvSpPr>
          <p:nvPr/>
        </p:nvSpPr>
        <p:spPr bwMode="auto">
          <a:xfrm flipH="1">
            <a:off x="3917950" y="4311650"/>
            <a:ext cx="85725" cy="1285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7" name="Group 59"/>
          <p:cNvGrpSpPr>
            <a:grpSpLocks/>
          </p:cNvGrpSpPr>
          <p:nvPr/>
        </p:nvGrpSpPr>
        <p:grpSpPr bwMode="auto">
          <a:xfrm>
            <a:off x="6469063" y="1570038"/>
            <a:ext cx="2433637" cy="1389062"/>
            <a:chOff x="3944" y="989"/>
            <a:chExt cx="1533" cy="875"/>
          </a:xfrm>
        </p:grpSpPr>
        <p:sp>
          <p:nvSpPr>
            <p:cNvPr id="108645" name="Text Box 53"/>
            <p:cNvSpPr txBox="1">
              <a:spLocks noChangeArrowheads="1"/>
            </p:cNvSpPr>
            <p:nvPr/>
          </p:nvSpPr>
          <p:spPr bwMode="auto">
            <a:xfrm>
              <a:off x="4121" y="989"/>
              <a:ext cx="1356" cy="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rgbClr val="CC0000"/>
                  </a:solidFill>
                  <a:latin typeface="Arial" panose="020B0604020202020204" pitchFamily="34" charset="0"/>
                </a:rPr>
                <a:t>1: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host 10.0.0.1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sends datagram to 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128.119.40.186, 80</a:t>
              </a:r>
            </a:p>
          </p:txBody>
        </p:sp>
        <p:sp>
          <p:nvSpPr>
            <p:cNvPr id="108646" name="Line 58"/>
            <p:cNvSpPr>
              <a:spLocks noChangeShapeType="1"/>
            </p:cNvSpPr>
            <p:nvPr/>
          </p:nvSpPr>
          <p:spPr bwMode="auto">
            <a:xfrm flipH="1">
              <a:off x="3944" y="1105"/>
              <a:ext cx="197" cy="759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560" name="Freeform 67"/>
          <p:cNvSpPr>
            <a:spLocks/>
          </p:cNvSpPr>
          <p:nvPr/>
        </p:nvSpPr>
        <p:spPr bwMode="auto">
          <a:xfrm>
            <a:off x="2344738" y="2627313"/>
            <a:ext cx="3862387" cy="1531937"/>
          </a:xfrm>
          <a:custGeom>
            <a:avLst/>
            <a:gdLst>
              <a:gd name="T0" fmla="*/ 0 w 2433"/>
              <a:gd name="T1" fmla="*/ 2147483646 h 965"/>
              <a:gd name="T2" fmla="*/ 2147483646 w 2433"/>
              <a:gd name="T3" fmla="*/ 2147483646 h 965"/>
              <a:gd name="T4" fmla="*/ 2147483646 w 2433"/>
              <a:gd name="T5" fmla="*/ 2147483646 h 965"/>
              <a:gd name="T6" fmla="*/ 2147483646 w 2433"/>
              <a:gd name="T7" fmla="*/ 2147483646 h 965"/>
              <a:gd name="T8" fmla="*/ 2147483646 w 2433"/>
              <a:gd name="T9" fmla="*/ 2147483646 h 965"/>
              <a:gd name="T10" fmla="*/ 2147483646 w 2433"/>
              <a:gd name="T11" fmla="*/ 2147483646 h 965"/>
              <a:gd name="T12" fmla="*/ 0 w 2433"/>
              <a:gd name="T13" fmla="*/ 2147483646 h 9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2433"/>
              <a:gd name="T22" fmla="*/ 0 h 965"/>
              <a:gd name="T23" fmla="*/ 2433 w 2433"/>
              <a:gd name="T24" fmla="*/ 965 h 9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433" h="965">
                <a:moveTo>
                  <a:pt x="0" y="64"/>
                </a:moveTo>
                <a:cubicBezTo>
                  <a:pt x="0" y="64"/>
                  <a:pt x="2079" y="0"/>
                  <a:pt x="2352" y="64"/>
                </a:cubicBezTo>
                <a:cubicBezTo>
                  <a:pt x="2433" y="57"/>
                  <a:pt x="1814" y="309"/>
                  <a:pt x="1640" y="450"/>
                </a:cubicBezTo>
                <a:cubicBezTo>
                  <a:pt x="1466" y="591"/>
                  <a:pt x="1383" y="888"/>
                  <a:pt x="1308" y="965"/>
                </a:cubicBezTo>
                <a:lnTo>
                  <a:pt x="1159" y="965"/>
                </a:lnTo>
                <a:cubicBezTo>
                  <a:pt x="1078" y="870"/>
                  <a:pt x="1013" y="546"/>
                  <a:pt x="820" y="396"/>
                </a:cubicBezTo>
                <a:cubicBezTo>
                  <a:pt x="583" y="207"/>
                  <a:pt x="189" y="142"/>
                  <a:pt x="0" y="64"/>
                </a:cubicBezTo>
                <a:close/>
              </a:path>
            </a:pathLst>
          </a:custGeom>
          <a:gradFill rotWithShape="1">
            <a:gsLst>
              <a:gs pos="0">
                <a:schemeClr val="hlink"/>
              </a:gs>
              <a:gs pos="100000">
                <a:schemeClr val="bg1"/>
              </a:gs>
            </a:gsLst>
            <a:lin ang="5400000" scaled="1"/>
          </a:gradFill>
          <a:ln w="3175" cap="flat" cmpd="sng">
            <a:solidFill>
              <a:schemeClr val="hlink"/>
            </a:solidFill>
            <a:prstDash val="solid"/>
            <a:round/>
            <a:headEnd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108561" name="Rectangle 62"/>
          <p:cNvSpPr>
            <a:spLocks noChangeArrowheads="1"/>
          </p:cNvSpPr>
          <p:nvPr/>
        </p:nvSpPr>
        <p:spPr bwMode="auto">
          <a:xfrm>
            <a:off x="2344738" y="1374775"/>
            <a:ext cx="3784600" cy="13541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08562" name="Text Box 60"/>
          <p:cNvSpPr txBox="1">
            <a:spLocks noChangeArrowheads="1"/>
          </p:cNvSpPr>
          <p:nvPr/>
        </p:nvSpPr>
        <p:spPr bwMode="auto">
          <a:xfrm>
            <a:off x="2386013" y="1419225"/>
            <a:ext cx="36766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NAT translation table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WAN side addr        LAN side addr</a:t>
            </a:r>
          </a:p>
        </p:txBody>
      </p:sp>
      <p:sp>
        <p:nvSpPr>
          <p:cNvPr id="108563" name="Line 63"/>
          <p:cNvSpPr>
            <a:spLocks noChangeShapeType="1"/>
          </p:cNvSpPr>
          <p:nvPr/>
        </p:nvSpPr>
        <p:spPr bwMode="auto">
          <a:xfrm flipV="1">
            <a:off x="2344738" y="1747838"/>
            <a:ext cx="3790950" cy="111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64" name="Line 64"/>
          <p:cNvSpPr>
            <a:spLocks noChangeShapeType="1"/>
          </p:cNvSpPr>
          <p:nvPr/>
        </p:nvSpPr>
        <p:spPr bwMode="auto">
          <a:xfrm flipV="1">
            <a:off x="2359025" y="2025650"/>
            <a:ext cx="3749675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65" name="Line 65"/>
          <p:cNvSpPr>
            <a:spLocks noChangeShapeType="1"/>
          </p:cNvSpPr>
          <p:nvPr/>
        </p:nvSpPr>
        <p:spPr bwMode="auto">
          <a:xfrm>
            <a:off x="4468813" y="1770063"/>
            <a:ext cx="3175" cy="955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3533" name="Text Box 61"/>
          <p:cNvSpPr txBox="1">
            <a:spLocks noChangeArrowheads="1"/>
          </p:cNvSpPr>
          <p:nvPr/>
        </p:nvSpPr>
        <p:spPr bwMode="auto">
          <a:xfrm>
            <a:off x="2401888" y="2044700"/>
            <a:ext cx="37020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CC0000"/>
                </a:solidFill>
                <a:latin typeface="Arial" panose="020B0604020202020204" pitchFamily="34" charset="0"/>
              </a:rPr>
              <a:t>138.76.29.7, 5001   10.0.0.1, 3345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……                                         ……</a:t>
            </a:r>
          </a:p>
        </p:txBody>
      </p:sp>
      <p:grpSp>
        <p:nvGrpSpPr>
          <p:cNvPr id="8" name="Group 135"/>
          <p:cNvGrpSpPr>
            <a:grpSpLocks/>
          </p:cNvGrpSpPr>
          <p:nvPr/>
        </p:nvGrpSpPr>
        <p:grpSpPr bwMode="auto">
          <a:xfrm>
            <a:off x="4765675" y="3435350"/>
            <a:ext cx="2784475" cy="1631950"/>
            <a:chOff x="3002" y="2417"/>
            <a:chExt cx="1754" cy="1028"/>
          </a:xfrm>
        </p:grpSpPr>
        <p:sp>
          <p:nvSpPr>
            <p:cNvPr id="108631" name="Rectangle 91"/>
            <p:cNvSpPr>
              <a:spLocks noChangeArrowheads="1"/>
            </p:cNvSpPr>
            <p:nvPr/>
          </p:nvSpPr>
          <p:spPr bwMode="auto">
            <a:xfrm>
              <a:off x="3002" y="3051"/>
              <a:ext cx="1175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8632" name="Text Box 92"/>
            <p:cNvSpPr txBox="1">
              <a:spLocks noChangeArrowheads="1"/>
            </p:cNvSpPr>
            <p:nvPr/>
          </p:nvSpPr>
          <p:spPr bwMode="auto">
            <a:xfrm>
              <a:off x="3104" y="3042"/>
              <a:ext cx="1112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S: 128.119.40.186, 80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D: 10.0.0.1, 3345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grpSp>
          <p:nvGrpSpPr>
            <p:cNvPr id="108633" name="Group 93"/>
            <p:cNvGrpSpPr>
              <a:grpSpLocks/>
            </p:cNvGrpSpPr>
            <p:nvPr/>
          </p:nvGrpSpPr>
          <p:grpSpPr bwMode="auto">
            <a:xfrm>
              <a:off x="3054" y="3007"/>
              <a:ext cx="51" cy="99"/>
              <a:chOff x="5508" y="1599"/>
              <a:chExt cx="48" cy="99"/>
            </a:xfrm>
          </p:grpSpPr>
          <p:sp>
            <p:nvSpPr>
              <p:cNvPr id="108642" name="Freeform 94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43" name="Line 95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44" name="Line 96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34" name="Group 97"/>
            <p:cNvGrpSpPr>
              <a:grpSpLocks/>
            </p:cNvGrpSpPr>
            <p:nvPr/>
          </p:nvGrpSpPr>
          <p:grpSpPr bwMode="auto">
            <a:xfrm>
              <a:off x="3059" y="3248"/>
              <a:ext cx="51" cy="99"/>
              <a:chOff x="5508" y="1599"/>
              <a:chExt cx="48" cy="99"/>
            </a:xfrm>
          </p:grpSpPr>
          <p:sp>
            <p:nvSpPr>
              <p:cNvPr id="108639" name="Freeform 9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40" name="Line 9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2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41" name="Line 10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8635" name="Freeform 101"/>
            <p:cNvSpPr>
              <a:spLocks/>
            </p:cNvSpPr>
            <p:nvPr/>
          </p:nvSpPr>
          <p:spPr bwMode="auto">
            <a:xfrm>
              <a:off x="4179" y="2417"/>
              <a:ext cx="577" cy="768"/>
            </a:xfrm>
            <a:custGeom>
              <a:avLst/>
              <a:gdLst>
                <a:gd name="T0" fmla="*/ 577 w 577"/>
                <a:gd name="T1" fmla="*/ 0 h 768"/>
                <a:gd name="T2" fmla="*/ 342 w 577"/>
                <a:gd name="T3" fmla="*/ 0 h 768"/>
                <a:gd name="T4" fmla="*/ 342 w 577"/>
                <a:gd name="T5" fmla="*/ 768 h 768"/>
                <a:gd name="T6" fmla="*/ 0 w 577"/>
                <a:gd name="T7" fmla="*/ 760 h 76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7"/>
                <a:gd name="T13" fmla="*/ 0 h 768"/>
                <a:gd name="T14" fmla="*/ 577 w 577"/>
                <a:gd name="T15" fmla="*/ 768 h 76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7" h="768">
                  <a:moveTo>
                    <a:pt x="577" y="0"/>
                  </a:moveTo>
                  <a:lnTo>
                    <a:pt x="342" y="0"/>
                  </a:lnTo>
                  <a:lnTo>
                    <a:pt x="342" y="768"/>
                  </a:lnTo>
                  <a:lnTo>
                    <a:pt x="0" y="76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8636" name="Group 102"/>
            <p:cNvGrpSpPr>
              <a:grpSpLocks/>
            </p:cNvGrpSpPr>
            <p:nvPr/>
          </p:nvGrpSpPr>
          <p:grpSpPr bwMode="auto">
            <a:xfrm>
              <a:off x="4240" y="3061"/>
              <a:ext cx="218" cy="231"/>
              <a:chOff x="5140" y="400"/>
              <a:chExt cx="218" cy="231"/>
            </a:xfrm>
          </p:grpSpPr>
          <p:sp>
            <p:nvSpPr>
              <p:cNvPr id="108637" name="Oval 103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8638" name="Text Box 104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4</a:t>
                </a:r>
              </a:p>
            </p:txBody>
          </p:sp>
        </p:grpSp>
      </p:grpSp>
      <p:grpSp>
        <p:nvGrpSpPr>
          <p:cNvPr id="12" name="Group 108"/>
          <p:cNvGrpSpPr>
            <a:grpSpLocks/>
          </p:cNvGrpSpPr>
          <p:nvPr/>
        </p:nvGrpSpPr>
        <p:grpSpPr bwMode="auto">
          <a:xfrm>
            <a:off x="1531938" y="3652838"/>
            <a:ext cx="2497137" cy="566737"/>
            <a:chOff x="1026" y="3559"/>
            <a:chExt cx="1573" cy="357"/>
          </a:xfrm>
        </p:grpSpPr>
        <p:grpSp>
          <p:nvGrpSpPr>
            <p:cNvPr id="108616" name="Group 68"/>
            <p:cNvGrpSpPr>
              <a:grpSpLocks/>
            </p:cNvGrpSpPr>
            <p:nvPr/>
          </p:nvGrpSpPr>
          <p:grpSpPr bwMode="auto">
            <a:xfrm>
              <a:off x="1412" y="3559"/>
              <a:ext cx="1187" cy="357"/>
              <a:chOff x="4381" y="786"/>
              <a:chExt cx="1108" cy="357"/>
            </a:xfrm>
          </p:grpSpPr>
          <p:sp>
            <p:nvSpPr>
              <p:cNvPr id="108621" name="Rectangle 69"/>
              <p:cNvSpPr>
                <a:spLocks noChangeArrowheads="1"/>
              </p:cNvSpPr>
              <p:nvPr/>
            </p:nvSpPr>
            <p:spPr bwMode="auto">
              <a:xfrm>
                <a:off x="4385" y="830"/>
                <a:ext cx="1104" cy="2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8622" name="Text Box 70"/>
              <p:cNvSpPr txBox="1">
                <a:spLocks noChangeArrowheads="1"/>
              </p:cNvSpPr>
              <p:nvPr/>
            </p:nvSpPr>
            <p:spPr bwMode="auto">
              <a:xfrm>
                <a:off x="4381" y="813"/>
                <a:ext cx="104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S: 138.76.29.7, 5001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D: 128.119.40.186, 80</a:t>
                </a:r>
              </a:p>
            </p:txBody>
          </p:sp>
          <p:grpSp>
            <p:nvGrpSpPr>
              <p:cNvPr id="108623" name="Group 71"/>
              <p:cNvGrpSpPr>
                <a:grpSpLocks/>
              </p:cNvGrpSpPr>
              <p:nvPr/>
            </p:nvGrpSpPr>
            <p:grpSpPr bwMode="auto">
              <a:xfrm>
                <a:off x="5394" y="786"/>
                <a:ext cx="48" cy="99"/>
                <a:chOff x="5508" y="1599"/>
                <a:chExt cx="48" cy="99"/>
              </a:xfrm>
            </p:grpSpPr>
            <p:sp>
              <p:nvSpPr>
                <p:cNvPr id="108628" name="Freeform 72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629" name="Line 73"/>
                <p:cNvSpPr>
                  <a:spLocks noChangeShapeType="1"/>
                </p:cNvSpPr>
                <p:nvPr/>
              </p:nvSpPr>
              <p:spPr bwMode="auto">
                <a:xfrm flipH="1">
                  <a:off x="5512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630" name="Line 74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108624" name="Group 75"/>
              <p:cNvGrpSpPr>
                <a:grpSpLocks/>
              </p:cNvGrpSpPr>
              <p:nvPr/>
            </p:nvGrpSpPr>
            <p:grpSpPr bwMode="auto">
              <a:xfrm>
                <a:off x="5382" y="1044"/>
                <a:ext cx="48" cy="99"/>
                <a:chOff x="5508" y="1599"/>
                <a:chExt cx="48" cy="99"/>
              </a:xfrm>
            </p:grpSpPr>
            <p:sp>
              <p:nvSpPr>
                <p:cNvPr id="108625" name="Freeform 76"/>
                <p:cNvSpPr>
                  <a:spLocks/>
                </p:cNvSpPr>
                <p:nvPr/>
              </p:nvSpPr>
              <p:spPr bwMode="auto">
                <a:xfrm>
                  <a:off x="5508" y="1599"/>
                  <a:ext cx="48" cy="99"/>
                </a:xfrm>
                <a:custGeom>
                  <a:avLst/>
                  <a:gdLst>
                    <a:gd name="T0" fmla="*/ 21 w 48"/>
                    <a:gd name="T1" fmla="*/ 0 h 99"/>
                    <a:gd name="T2" fmla="*/ 0 w 48"/>
                    <a:gd name="T3" fmla="*/ 72 h 99"/>
                    <a:gd name="T4" fmla="*/ 27 w 48"/>
                    <a:gd name="T5" fmla="*/ 99 h 99"/>
                    <a:gd name="T6" fmla="*/ 48 w 48"/>
                    <a:gd name="T7" fmla="*/ 21 h 99"/>
                    <a:gd name="T8" fmla="*/ 21 w 48"/>
                    <a:gd name="T9" fmla="*/ 0 h 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8"/>
                    <a:gd name="T16" fmla="*/ 0 h 99"/>
                    <a:gd name="T17" fmla="*/ 48 w 48"/>
                    <a:gd name="T18" fmla="*/ 99 h 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8" h="99">
                      <a:moveTo>
                        <a:pt x="21" y="0"/>
                      </a:moveTo>
                      <a:lnTo>
                        <a:pt x="0" y="72"/>
                      </a:lnTo>
                      <a:lnTo>
                        <a:pt x="27" y="99"/>
                      </a:lnTo>
                      <a:lnTo>
                        <a:pt x="48" y="21"/>
                      </a:lnTo>
                      <a:lnTo>
                        <a:pt x="21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626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5510" y="1608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08627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5536" y="1620"/>
                  <a:ext cx="21" cy="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108617" name="Line 79"/>
            <p:cNvSpPr>
              <a:spLocks noChangeShapeType="1"/>
            </p:cNvSpPr>
            <p:nvPr/>
          </p:nvSpPr>
          <p:spPr bwMode="auto">
            <a:xfrm flipH="1">
              <a:off x="1026" y="3729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8618" name="Group 105"/>
            <p:cNvGrpSpPr>
              <a:grpSpLocks/>
            </p:cNvGrpSpPr>
            <p:nvPr/>
          </p:nvGrpSpPr>
          <p:grpSpPr bwMode="auto">
            <a:xfrm>
              <a:off x="1143" y="3613"/>
              <a:ext cx="218" cy="231"/>
              <a:chOff x="5140" y="400"/>
              <a:chExt cx="218" cy="231"/>
            </a:xfrm>
          </p:grpSpPr>
          <p:sp>
            <p:nvSpPr>
              <p:cNvPr id="108619" name="Oval 106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8620" name="Text Box 107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2</a:t>
                </a:r>
              </a:p>
            </p:txBody>
          </p:sp>
        </p:grpSp>
      </p:grpSp>
      <p:grpSp>
        <p:nvGrpSpPr>
          <p:cNvPr id="17" name="Group 112"/>
          <p:cNvGrpSpPr>
            <a:grpSpLocks/>
          </p:cNvGrpSpPr>
          <p:nvPr/>
        </p:nvGrpSpPr>
        <p:grpSpPr bwMode="auto">
          <a:xfrm>
            <a:off x="0" y="1671638"/>
            <a:ext cx="5154613" cy="2052637"/>
            <a:chOff x="0" y="1306"/>
            <a:chExt cx="3247" cy="1293"/>
          </a:xfrm>
        </p:grpSpPr>
        <p:sp>
          <p:nvSpPr>
            <p:cNvPr id="108612" name="Text Box 82"/>
            <p:cNvSpPr txBox="1">
              <a:spLocks noChangeArrowheads="1"/>
            </p:cNvSpPr>
            <p:nvPr/>
          </p:nvSpPr>
          <p:spPr bwMode="auto">
            <a:xfrm>
              <a:off x="0" y="1306"/>
              <a:ext cx="1316" cy="9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b="1" i="1">
                  <a:solidFill>
                    <a:srgbClr val="CC0000"/>
                  </a:solidFill>
                  <a:latin typeface="Arial" panose="020B0604020202020204" pitchFamily="34" charset="0"/>
                </a:rPr>
                <a:t>2:</a:t>
              </a:r>
              <a:r>
                <a: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 </a:t>
              </a: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NAT router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changes datagram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source addr from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10.0.0.1, 3345 to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138.76.29.7, 5001,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99"/>
                  </a:solidFill>
                  <a:latin typeface="Arial" panose="020B0604020202020204" pitchFamily="34" charset="0"/>
                </a:rPr>
                <a:t>updates table</a:t>
              </a:r>
            </a:p>
          </p:txBody>
        </p:sp>
        <p:sp>
          <p:nvSpPr>
            <p:cNvPr id="108613" name="Line 83"/>
            <p:cNvSpPr>
              <a:spLocks noChangeShapeType="1"/>
            </p:cNvSpPr>
            <p:nvPr/>
          </p:nvSpPr>
          <p:spPr bwMode="auto">
            <a:xfrm>
              <a:off x="1285" y="2243"/>
              <a:ext cx="147" cy="356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4" name="Line 110"/>
            <p:cNvSpPr>
              <a:spLocks noChangeShapeType="1"/>
            </p:cNvSpPr>
            <p:nvPr/>
          </p:nvSpPr>
          <p:spPr bwMode="auto">
            <a:xfrm flipV="1">
              <a:off x="1275" y="1788"/>
              <a:ext cx="663" cy="455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8615" name="Line 111"/>
            <p:cNvSpPr>
              <a:spLocks noChangeShapeType="1"/>
            </p:cNvSpPr>
            <p:nvPr/>
          </p:nvSpPr>
          <p:spPr bwMode="auto">
            <a:xfrm flipV="1">
              <a:off x="1275" y="1751"/>
              <a:ext cx="1972" cy="491"/>
            </a:xfrm>
            <a:prstGeom prst="line">
              <a:avLst/>
            </a:prstGeom>
            <a:noFill/>
            <a:ln w="12700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8" name="Group 129"/>
          <p:cNvGrpSpPr>
            <a:grpSpLocks/>
          </p:cNvGrpSpPr>
          <p:nvPr/>
        </p:nvGrpSpPr>
        <p:grpSpPr bwMode="auto">
          <a:xfrm>
            <a:off x="1360488" y="4681538"/>
            <a:ext cx="2471737" cy="696912"/>
            <a:chOff x="1163" y="3752"/>
            <a:chExt cx="1557" cy="439"/>
          </a:xfrm>
        </p:grpSpPr>
        <p:sp>
          <p:nvSpPr>
            <p:cNvPr id="108598" name="Rectangle 115"/>
            <p:cNvSpPr>
              <a:spLocks noChangeArrowheads="1"/>
            </p:cNvSpPr>
            <p:nvPr/>
          </p:nvSpPr>
          <p:spPr bwMode="auto">
            <a:xfrm>
              <a:off x="1163" y="3796"/>
              <a:ext cx="1183" cy="25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08599" name="Text Box 116"/>
            <p:cNvSpPr txBox="1">
              <a:spLocks noChangeArrowheads="1"/>
            </p:cNvSpPr>
            <p:nvPr/>
          </p:nvSpPr>
          <p:spPr bwMode="auto">
            <a:xfrm>
              <a:off x="1281" y="3788"/>
              <a:ext cx="1120" cy="4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S: 128.119.40.186, 80 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D: 138.76.29.7, 5001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200">
                <a:latin typeface="Arial" panose="020B0604020202020204" pitchFamily="34" charset="0"/>
              </a:endParaRPr>
            </a:p>
          </p:txBody>
        </p:sp>
        <p:grpSp>
          <p:nvGrpSpPr>
            <p:cNvPr id="108600" name="Group 117"/>
            <p:cNvGrpSpPr>
              <a:grpSpLocks/>
            </p:cNvGrpSpPr>
            <p:nvPr/>
          </p:nvGrpSpPr>
          <p:grpSpPr bwMode="auto">
            <a:xfrm>
              <a:off x="1214" y="3752"/>
              <a:ext cx="52" cy="99"/>
              <a:chOff x="5508" y="1599"/>
              <a:chExt cx="48" cy="99"/>
            </a:xfrm>
          </p:grpSpPr>
          <p:sp>
            <p:nvSpPr>
              <p:cNvPr id="108609" name="Freeform 118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0" name="Line 119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11" name="Line 120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108601" name="Group 121"/>
            <p:cNvGrpSpPr>
              <a:grpSpLocks/>
            </p:cNvGrpSpPr>
            <p:nvPr/>
          </p:nvGrpSpPr>
          <p:grpSpPr bwMode="auto">
            <a:xfrm>
              <a:off x="1193" y="3984"/>
              <a:ext cx="52" cy="99"/>
              <a:chOff x="5508" y="1599"/>
              <a:chExt cx="48" cy="99"/>
            </a:xfrm>
          </p:grpSpPr>
          <p:sp>
            <p:nvSpPr>
              <p:cNvPr id="108606" name="Freeform 122"/>
              <p:cNvSpPr>
                <a:spLocks/>
              </p:cNvSpPr>
              <p:nvPr/>
            </p:nvSpPr>
            <p:spPr bwMode="auto">
              <a:xfrm>
                <a:off x="5508" y="1599"/>
                <a:ext cx="48" cy="99"/>
              </a:xfrm>
              <a:custGeom>
                <a:avLst/>
                <a:gdLst>
                  <a:gd name="T0" fmla="*/ 21 w 48"/>
                  <a:gd name="T1" fmla="*/ 0 h 99"/>
                  <a:gd name="T2" fmla="*/ 0 w 48"/>
                  <a:gd name="T3" fmla="*/ 72 h 99"/>
                  <a:gd name="T4" fmla="*/ 27 w 48"/>
                  <a:gd name="T5" fmla="*/ 99 h 99"/>
                  <a:gd name="T6" fmla="*/ 48 w 48"/>
                  <a:gd name="T7" fmla="*/ 21 h 99"/>
                  <a:gd name="T8" fmla="*/ 21 w 48"/>
                  <a:gd name="T9" fmla="*/ 0 h 9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99"/>
                  <a:gd name="T17" fmla="*/ 48 w 48"/>
                  <a:gd name="T18" fmla="*/ 99 h 9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99">
                    <a:moveTo>
                      <a:pt x="21" y="0"/>
                    </a:moveTo>
                    <a:lnTo>
                      <a:pt x="0" y="72"/>
                    </a:lnTo>
                    <a:lnTo>
                      <a:pt x="27" y="99"/>
                    </a:lnTo>
                    <a:lnTo>
                      <a:pt x="48" y="21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7" name="Line 123"/>
              <p:cNvSpPr>
                <a:spLocks noChangeShapeType="1"/>
              </p:cNvSpPr>
              <p:nvPr/>
            </p:nvSpPr>
            <p:spPr bwMode="auto">
              <a:xfrm flipH="1">
                <a:off x="5512" y="1608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08608" name="Line 124"/>
              <p:cNvSpPr>
                <a:spLocks noChangeShapeType="1"/>
              </p:cNvSpPr>
              <p:nvPr/>
            </p:nvSpPr>
            <p:spPr bwMode="auto">
              <a:xfrm flipH="1">
                <a:off x="5536" y="1620"/>
                <a:ext cx="20" cy="6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108602" name="Line 125"/>
            <p:cNvSpPr>
              <a:spLocks noChangeShapeType="1"/>
            </p:cNvSpPr>
            <p:nvPr/>
          </p:nvSpPr>
          <p:spPr bwMode="auto">
            <a:xfrm flipH="1">
              <a:off x="2344" y="3931"/>
              <a:ext cx="37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08603" name="Group 126"/>
            <p:cNvGrpSpPr>
              <a:grpSpLocks/>
            </p:cNvGrpSpPr>
            <p:nvPr/>
          </p:nvGrpSpPr>
          <p:grpSpPr bwMode="auto">
            <a:xfrm>
              <a:off x="2409" y="3815"/>
              <a:ext cx="218" cy="231"/>
              <a:chOff x="5140" y="400"/>
              <a:chExt cx="218" cy="231"/>
            </a:xfrm>
          </p:grpSpPr>
          <p:sp>
            <p:nvSpPr>
              <p:cNvPr id="108604" name="Oval 127"/>
              <p:cNvSpPr>
                <a:spLocks noChangeArrowheads="1"/>
              </p:cNvSpPr>
              <p:nvPr/>
            </p:nvSpPr>
            <p:spPr bwMode="auto">
              <a:xfrm>
                <a:off x="5140" y="410"/>
                <a:ext cx="218" cy="218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08605" name="Text Box 128"/>
              <p:cNvSpPr txBox="1">
                <a:spLocks noChangeArrowheads="1"/>
              </p:cNvSpPr>
              <p:nvPr/>
            </p:nvSpPr>
            <p:spPr bwMode="auto">
              <a:xfrm>
                <a:off x="5154" y="400"/>
                <a:ext cx="196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rgbClr val="CC0000"/>
                    </a:solidFill>
                    <a:latin typeface="Arial" panose="020B0604020202020204" pitchFamily="34" charset="0"/>
                  </a:rPr>
                  <a:t>3</a:t>
                </a:r>
              </a:p>
            </p:txBody>
          </p:sp>
        </p:grpSp>
      </p:grpSp>
      <p:sp>
        <p:nvSpPr>
          <p:cNvPr id="233603" name="Text Box 131"/>
          <p:cNvSpPr txBox="1">
            <a:spLocks noChangeArrowheads="1"/>
          </p:cNvSpPr>
          <p:nvPr/>
        </p:nvSpPr>
        <p:spPr bwMode="auto">
          <a:xfrm>
            <a:off x="1317625" y="5170488"/>
            <a:ext cx="2089150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CC0000"/>
                </a:solidFill>
                <a:latin typeface="Arial" panose="020B0604020202020204" pitchFamily="34" charset="0"/>
              </a:rPr>
              <a:t>3: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reply arrives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 dest. address: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 138.76.29.7, 5001</a:t>
            </a:r>
          </a:p>
        </p:txBody>
      </p:sp>
      <p:sp>
        <p:nvSpPr>
          <p:cNvPr id="233608" name="Text Box 136"/>
          <p:cNvSpPr txBox="1">
            <a:spLocks noChangeArrowheads="1"/>
          </p:cNvSpPr>
          <p:nvPr/>
        </p:nvSpPr>
        <p:spPr bwMode="auto">
          <a:xfrm>
            <a:off x="4741863" y="5005388"/>
            <a:ext cx="3867150" cy="13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i="1">
                <a:solidFill>
                  <a:srgbClr val="CC0000"/>
                </a:solidFill>
                <a:latin typeface="Arial" panose="020B0604020202020204" pitchFamily="34" charset="0"/>
              </a:rPr>
              <a:t>4:</a:t>
            </a: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NAT router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changes datagram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dest addr from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99"/>
                </a:solidFill>
                <a:latin typeface="Arial" panose="020B0604020202020204" pitchFamily="34" charset="0"/>
              </a:rPr>
              <a:t>138.76.29.7, 5001 to 10.0.0.1, 3345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99"/>
              </a:solidFill>
              <a:latin typeface="Arial" panose="020B0604020202020204" pitchFamily="34" charset="0"/>
            </a:endParaRPr>
          </a:p>
        </p:txBody>
      </p:sp>
      <p:sp>
        <p:nvSpPr>
          <p:cNvPr id="108573" name="Line 138"/>
          <p:cNvSpPr>
            <a:spLocks noChangeShapeType="1"/>
          </p:cNvSpPr>
          <p:nvPr/>
        </p:nvSpPr>
        <p:spPr bwMode="auto">
          <a:xfrm>
            <a:off x="1022350" y="4273550"/>
            <a:ext cx="302577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9425" name="Rectangle 141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pic>
        <p:nvPicPr>
          <p:cNvPr id="108575" name="Picture 14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8576" name="Group 143"/>
          <p:cNvGrpSpPr>
            <a:grpSpLocks/>
          </p:cNvGrpSpPr>
          <p:nvPr/>
        </p:nvGrpSpPr>
        <p:grpSpPr bwMode="auto">
          <a:xfrm>
            <a:off x="4035425" y="4095750"/>
            <a:ext cx="587375" cy="323850"/>
            <a:chOff x="4396" y="1245"/>
            <a:chExt cx="672" cy="248"/>
          </a:xfrm>
        </p:grpSpPr>
        <p:sp>
          <p:nvSpPr>
            <p:cNvPr id="108590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591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08592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CCFF"/>
                </a:gs>
                <a:gs pos="100000">
                  <a:srgbClr val="FFFFFF"/>
                </a:gs>
              </a:gsLst>
              <a:lin ang="0" scaled="1"/>
            </a:gra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08593" name="Group 147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08596" name="Freeform 148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597" name="Freeform 149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9050" cmpd="sng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8594" name="Line 150"/>
            <p:cNvSpPr>
              <a:spLocks noChangeShapeType="1"/>
            </p:cNvSpPr>
            <p:nvPr/>
          </p:nvSpPr>
          <p:spPr bwMode="auto">
            <a:xfrm>
              <a:off x="4400" y="1322"/>
              <a:ext cx="0" cy="10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95" name="Line 151"/>
            <p:cNvSpPr>
              <a:spLocks noChangeShapeType="1"/>
            </p:cNvSpPr>
            <p:nvPr/>
          </p:nvSpPr>
          <p:spPr bwMode="auto">
            <a:xfrm>
              <a:off x="5063" y="1326"/>
              <a:ext cx="0" cy="107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8577" name="Group 156"/>
          <p:cNvGrpSpPr>
            <a:grpSpLocks/>
          </p:cNvGrpSpPr>
          <p:nvPr/>
        </p:nvGrpSpPr>
        <p:grpSpPr bwMode="auto">
          <a:xfrm flipH="1">
            <a:off x="7529513" y="3311525"/>
            <a:ext cx="641350" cy="558800"/>
            <a:chOff x="-44" y="1473"/>
            <a:chExt cx="981" cy="1105"/>
          </a:xfrm>
        </p:grpSpPr>
        <p:pic>
          <p:nvPicPr>
            <p:cNvPr id="108588" name="Picture 15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89" name="Freeform 158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578" name="Group 159"/>
          <p:cNvGrpSpPr>
            <a:grpSpLocks/>
          </p:cNvGrpSpPr>
          <p:nvPr/>
        </p:nvGrpSpPr>
        <p:grpSpPr bwMode="auto">
          <a:xfrm flipH="1">
            <a:off x="7540625" y="4054475"/>
            <a:ext cx="641350" cy="558800"/>
            <a:chOff x="-44" y="1473"/>
            <a:chExt cx="981" cy="1105"/>
          </a:xfrm>
        </p:grpSpPr>
        <p:pic>
          <p:nvPicPr>
            <p:cNvPr id="108586" name="Picture 16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87" name="Freeform 161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08579" name="Group 162"/>
          <p:cNvGrpSpPr>
            <a:grpSpLocks/>
          </p:cNvGrpSpPr>
          <p:nvPr/>
        </p:nvGrpSpPr>
        <p:grpSpPr bwMode="auto">
          <a:xfrm flipH="1">
            <a:off x="7548563" y="4808538"/>
            <a:ext cx="641350" cy="558800"/>
            <a:chOff x="-44" y="1473"/>
            <a:chExt cx="981" cy="1105"/>
          </a:xfrm>
        </p:grpSpPr>
        <p:pic>
          <p:nvPicPr>
            <p:cNvPr id="108584" name="Picture 16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8585" name="Freeform 164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450670 w 356"/>
                <a:gd name="T3" fmla="*/ 40535 h 368"/>
                <a:gd name="T4" fmla="*/ 534623 w 356"/>
                <a:gd name="T5" fmla="*/ 844480 h 368"/>
                <a:gd name="T6" fmla="*/ 117823 w 356"/>
                <a:gd name="T7" fmla="*/ 1056135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08580" name="Line 32"/>
          <p:cNvSpPr>
            <a:spLocks noChangeShapeType="1"/>
          </p:cNvSpPr>
          <p:nvPr/>
        </p:nvSpPr>
        <p:spPr bwMode="auto">
          <a:xfrm>
            <a:off x="7386638" y="4238625"/>
            <a:ext cx="2190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858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E79BBD32-8B65-41AB-9E4B-ECDA7E8F275F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858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108583" name="TextBox 1"/>
          <p:cNvSpPr txBox="1">
            <a:spLocks noChangeArrowheads="1"/>
          </p:cNvSpPr>
          <p:nvPr/>
        </p:nvSpPr>
        <p:spPr bwMode="auto">
          <a:xfrm>
            <a:off x="339725" y="6199188"/>
            <a:ext cx="45069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Arial" panose="020B0604020202020204" pitchFamily="34" charset="0"/>
              </a:rPr>
              <a:t>* Check out the online interactive exercises for more examples: h</a:t>
            </a:r>
            <a:r>
              <a:rPr lang="en-US" altLang="en-US" sz="1200" dirty="0">
                <a:latin typeface="Arial" panose="020B0604020202020204" pitchFamily="34" charset="0"/>
              </a:rPr>
              <a:t>ttp://gaia.cs.umass.edu/kurose_ross/interactive/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1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33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1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533" grpId="0"/>
      <p:bldP spid="233603" grpId="0"/>
      <p:bldP spid="23360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73200"/>
            <a:ext cx="7772400" cy="4648200"/>
          </a:xfrm>
        </p:spPr>
        <p:txBody>
          <a:bodyPr/>
          <a:lstStyle/>
          <a:p>
            <a:r>
              <a:rPr lang="en-US" altLang="en-US" dirty="0"/>
              <a:t>16-bit port-number field: 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~ 60,000 simultaneous connections with a single LAN-side address!</a:t>
            </a:r>
          </a:p>
          <a:p>
            <a:r>
              <a:rPr lang="en-US" altLang="en-US" dirty="0"/>
              <a:t>NAT is controversial: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routers should only process up to layer 3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address shortage should be solved by IPv6</a:t>
            </a:r>
          </a:p>
          <a:p>
            <a:pPr lvl="1"/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NAT traversal: what if client wants to connect to server behind NAT?</a:t>
            </a:r>
          </a:p>
          <a:p>
            <a:endParaRPr lang="en-US" altLang="en-US" dirty="0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pic>
        <p:nvPicPr>
          <p:cNvPr id="109572" name="Picture 6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957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9F4EF522-F24F-403B-AD31-F781EF03A61E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957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618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4.1 Overview of Network layer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 plane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4.2 What</a:t>
            </a:r>
            <a:r>
              <a:rPr lang="ja-JP" altLang="en-US" sz="2400"/>
              <a:t>’</a:t>
            </a:r>
            <a:r>
              <a:rPr lang="en-US" altLang="ja-JP" sz="240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4.3 IP: Internet Protocol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datagram format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fragmentation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IPv4 addressing</a:t>
            </a:r>
          </a:p>
          <a:p>
            <a:pPr lvl="1"/>
            <a:r>
              <a:rPr lang="en-US" altLang="en-US">
                <a:solidFill>
                  <a:srgbClr val="0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network address translation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IPv6</a:t>
            </a:r>
          </a:p>
        </p:txBody>
      </p:sp>
      <p:sp>
        <p:nvSpPr>
          <p:cNvPr id="111620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4.4 Generalized Forward and SDN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match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action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OpenFlow  examples of match-plus-action in action</a:t>
            </a:r>
          </a:p>
          <a:p>
            <a:endParaRPr lang="en-US" altLang="en-US" sz="2400"/>
          </a:p>
        </p:txBody>
      </p:sp>
      <p:sp>
        <p:nvSpPr>
          <p:cNvPr id="111621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  <p:sp>
        <p:nvSpPr>
          <p:cNvPr id="1116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29755C2A-7BC5-4A22-80CF-891687197D5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162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7772400" cy="8382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IPv6: motivation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1175" y="1401763"/>
            <a:ext cx="8205788" cy="4027487"/>
          </a:xfrm>
        </p:spPr>
        <p:txBody>
          <a:bodyPr/>
          <a:lstStyle/>
          <a:p>
            <a:r>
              <a:rPr lang="en-US" altLang="en-US" i="1" dirty="0">
                <a:solidFill>
                  <a:srgbClr val="CC0000"/>
                </a:solidFill>
              </a:rPr>
              <a:t>primary motivation:</a:t>
            </a:r>
            <a:r>
              <a:rPr lang="en-US" altLang="en-US" i="1" dirty="0"/>
              <a:t> </a:t>
            </a:r>
            <a:r>
              <a:rPr lang="en-US" altLang="en-US" dirty="0"/>
              <a:t>32-bit address space soon to be completely allocated.  </a:t>
            </a:r>
          </a:p>
          <a:p>
            <a:r>
              <a:rPr lang="en-US" altLang="en-US" dirty="0"/>
              <a:t>additional motivation: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header format helps speed processing/forwarding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header changes to facilitate </a:t>
            </a:r>
            <a:r>
              <a:rPr lang="en-US" altLang="en-US" dirty="0" err="1">
                <a:latin typeface="Gill Sans MT" panose="020B0502020104020203" pitchFamily="34" charset="0"/>
                <a:cs typeface="Gill Sans MT" panose="020B0502020104020203" pitchFamily="34" charset="0"/>
              </a:rPr>
              <a:t>QoS</a:t>
            </a:r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</a:p>
          <a:p>
            <a:pPr lvl="1"/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IPv6 datagram format: 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fixed-length 40 byte header</a:t>
            </a:r>
          </a:p>
        </p:txBody>
      </p:sp>
      <p:pic>
        <p:nvPicPr>
          <p:cNvPr id="112644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55688"/>
            <a:ext cx="3656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4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3C17D670-BB6F-4297-B536-14C9D0394507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264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8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8715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IPv6 datagram format</a:t>
            </a:r>
          </a:p>
        </p:txBody>
      </p:sp>
      <p:grpSp>
        <p:nvGrpSpPr>
          <p:cNvPr id="113668" name="Group 1"/>
          <p:cNvGrpSpPr>
            <a:grpSpLocks/>
          </p:cNvGrpSpPr>
          <p:nvPr/>
        </p:nvGrpSpPr>
        <p:grpSpPr bwMode="auto">
          <a:xfrm>
            <a:off x="4500563" y="3338513"/>
            <a:ext cx="3911600" cy="3267075"/>
            <a:chOff x="2130425" y="3263900"/>
            <a:chExt cx="4833938" cy="3322032"/>
          </a:xfrm>
        </p:grpSpPr>
        <p:sp>
          <p:nvSpPr>
            <p:cNvPr id="113703" name="Rectangle 80"/>
            <p:cNvSpPr>
              <a:spLocks noChangeArrowheads="1"/>
            </p:cNvSpPr>
            <p:nvPr/>
          </p:nvSpPr>
          <p:spPr bwMode="auto">
            <a:xfrm>
              <a:off x="2216150" y="3263900"/>
              <a:ext cx="4748213" cy="2817813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704" name="Rectangle 56"/>
            <p:cNvSpPr>
              <a:spLocks noChangeArrowheads="1"/>
            </p:cNvSpPr>
            <p:nvPr/>
          </p:nvSpPr>
          <p:spPr bwMode="auto">
            <a:xfrm>
              <a:off x="2141538" y="3344863"/>
              <a:ext cx="4748212" cy="281781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705" name="Line 60"/>
            <p:cNvSpPr>
              <a:spLocks noChangeShapeType="1"/>
            </p:cNvSpPr>
            <p:nvPr/>
          </p:nvSpPr>
          <p:spPr bwMode="auto">
            <a:xfrm>
              <a:off x="2143125" y="3654425"/>
              <a:ext cx="47275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6" name="Line 61"/>
            <p:cNvSpPr>
              <a:spLocks noChangeShapeType="1"/>
            </p:cNvSpPr>
            <p:nvPr/>
          </p:nvSpPr>
          <p:spPr bwMode="auto">
            <a:xfrm>
              <a:off x="2794000" y="3354388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7" name="Line 63"/>
            <p:cNvSpPr>
              <a:spLocks noChangeShapeType="1"/>
            </p:cNvSpPr>
            <p:nvPr/>
          </p:nvSpPr>
          <p:spPr bwMode="auto">
            <a:xfrm>
              <a:off x="3482975" y="3351213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8" name="Line 64"/>
            <p:cNvSpPr>
              <a:spLocks noChangeShapeType="1"/>
            </p:cNvSpPr>
            <p:nvPr/>
          </p:nvSpPr>
          <p:spPr bwMode="auto">
            <a:xfrm>
              <a:off x="4410075" y="3649663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09" name="Line 65"/>
            <p:cNvSpPr>
              <a:spLocks noChangeShapeType="1"/>
            </p:cNvSpPr>
            <p:nvPr/>
          </p:nvSpPr>
          <p:spPr bwMode="auto">
            <a:xfrm>
              <a:off x="5556250" y="3652838"/>
              <a:ext cx="0" cy="2936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10" name="Line 66"/>
            <p:cNvSpPr>
              <a:spLocks noChangeShapeType="1"/>
            </p:cNvSpPr>
            <p:nvPr/>
          </p:nvSpPr>
          <p:spPr bwMode="auto">
            <a:xfrm>
              <a:off x="2130425" y="5175250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11" name="Line 67"/>
            <p:cNvSpPr>
              <a:spLocks noChangeShapeType="1"/>
            </p:cNvSpPr>
            <p:nvPr/>
          </p:nvSpPr>
          <p:spPr bwMode="auto">
            <a:xfrm>
              <a:off x="2147888" y="4535488"/>
              <a:ext cx="47609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12" name="Line 68"/>
            <p:cNvSpPr>
              <a:spLocks noChangeShapeType="1"/>
            </p:cNvSpPr>
            <p:nvPr/>
          </p:nvSpPr>
          <p:spPr bwMode="auto">
            <a:xfrm>
              <a:off x="2133600" y="3952875"/>
              <a:ext cx="47609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3713" name="Text Box 69"/>
            <p:cNvSpPr txBox="1">
              <a:spLocks noChangeArrowheads="1"/>
            </p:cNvSpPr>
            <p:nvPr/>
          </p:nvSpPr>
          <p:spPr bwMode="auto">
            <a:xfrm>
              <a:off x="4046538" y="5440363"/>
              <a:ext cx="628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data</a:t>
              </a:r>
            </a:p>
          </p:txBody>
        </p:sp>
        <p:sp>
          <p:nvSpPr>
            <p:cNvPr id="113714" name="Text Box 70"/>
            <p:cNvSpPr txBox="1">
              <a:spLocks noChangeArrowheads="1"/>
            </p:cNvSpPr>
            <p:nvPr/>
          </p:nvSpPr>
          <p:spPr bwMode="auto">
            <a:xfrm>
              <a:off x="3378200" y="4578350"/>
              <a:ext cx="21653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destination address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(128 bits)</a:t>
              </a:r>
            </a:p>
          </p:txBody>
        </p:sp>
        <p:sp>
          <p:nvSpPr>
            <p:cNvPr id="113715" name="Text Box 71"/>
            <p:cNvSpPr txBox="1">
              <a:spLocks noChangeArrowheads="1"/>
            </p:cNvSpPr>
            <p:nvPr/>
          </p:nvSpPr>
          <p:spPr bwMode="auto">
            <a:xfrm>
              <a:off x="3543300" y="3971925"/>
              <a:ext cx="1746250" cy="558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source address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(128 bits)</a:t>
              </a:r>
            </a:p>
          </p:txBody>
        </p:sp>
        <p:sp>
          <p:nvSpPr>
            <p:cNvPr id="113716" name="Text Box 72"/>
            <p:cNvSpPr txBox="1">
              <a:spLocks noChangeArrowheads="1"/>
            </p:cNvSpPr>
            <p:nvPr/>
          </p:nvSpPr>
          <p:spPr bwMode="auto">
            <a:xfrm>
              <a:off x="2627313" y="3619500"/>
              <a:ext cx="13525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payload </a:t>
              </a:r>
              <a:r>
                <a:rPr lang="en-US" altLang="en-US" sz="1800" dirty="0" err="1">
                  <a:latin typeface="Arial" panose="020B0604020202020204" pitchFamily="34" charset="0"/>
                </a:rPr>
                <a:t>len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13717" name="Text Box 73"/>
            <p:cNvSpPr txBox="1">
              <a:spLocks noChangeArrowheads="1"/>
            </p:cNvSpPr>
            <p:nvPr/>
          </p:nvSpPr>
          <p:spPr bwMode="auto">
            <a:xfrm>
              <a:off x="4408488" y="3627438"/>
              <a:ext cx="1009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Arial" panose="020B0604020202020204" pitchFamily="34" charset="0"/>
                </a:rPr>
                <a:t>next </a:t>
              </a:r>
              <a:r>
                <a:rPr lang="en-US" altLang="en-US" sz="1800" dirty="0" err="1">
                  <a:latin typeface="Arial" panose="020B0604020202020204" pitchFamily="34" charset="0"/>
                </a:rPr>
                <a:t>hdr</a:t>
              </a:r>
              <a:endParaRPr lang="en-US" altLang="en-US" sz="1800" dirty="0">
                <a:latin typeface="Arial" panose="020B0604020202020204" pitchFamily="34" charset="0"/>
              </a:endParaRPr>
            </a:p>
          </p:txBody>
        </p:sp>
        <p:sp>
          <p:nvSpPr>
            <p:cNvPr id="113718" name="Text Box 74"/>
            <p:cNvSpPr txBox="1">
              <a:spLocks noChangeArrowheads="1"/>
            </p:cNvSpPr>
            <p:nvPr/>
          </p:nvSpPr>
          <p:spPr bwMode="auto">
            <a:xfrm>
              <a:off x="5664200" y="3613150"/>
              <a:ext cx="10350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hop limit</a:t>
              </a:r>
            </a:p>
          </p:txBody>
        </p:sp>
        <p:sp>
          <p:nvSpPr>
            <p:cNvPr id="113719" name="Text Box 75"/>
            <p:cNvSpPr txBox="1">
              <a:spLocks noChangeArrowheads="1"/>
            </p:cNvSpPr>
            <p:nvPr/>
          </p:nvSpPr>
          <p:spPr bwMode="auto">
            <a:xfrm>
              <a:off x="4533900" y="3319463"/>
              <a:ext cx="1136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flow label</a:t>
              </a:r>
            </a:p>
          </p:txBody>
        </p:sp>
        <p:sp>
          <p:nvSpPr>
            <p:cNvPr id="113720" name="Text Box 76"/>
            <p:cNvSpPr txBox="1">
              <a:spLocks noChangeArrowheads="1"/>
            </p:cNvSpPr>
            <p:nvPr/>
          </p:nvSpPr>
          <p:spPr bwMode="auto">
            <a:xfrm>
              <a:off x="2913063" y="3305175"/>
              <a:ext cx="43815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pri</a:t>
              </a:r>
            </a:p>
          </p:txBody>
        </p:sp>
        <p:sp>
          <p:nvSpPr>
            <p:cNvPr id="113721" name="Text Box 77"/>
            <p:cNvSpPr txBox="1">
              <a:spLocks noChangeArrowheads="1"/>
            </p:cNvSpPr>
            <p:nvPr/>
          </p:nvSpPr>
          <p:spPr bwMode="auto">
            <a:xfrm>
              <a:off x="2206625" y="3313113"/>
              <a:ext cx="5016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ver</a:t>
              </a:r>
            </a:p>
          </p:txBody>
        </p:sp>
        <p:sp>
          <p:nvSpPr>
            <p:cNvPr id="113722" name="Text Box 78"/>
            <p:cNvSpPr txBox="1">
              <a:spLocks noChangeArrowheads="1"/>
            </p:cNvSpPr>
            <p:nvPr/>
          </p:nvSpPr>
          <p:spPr bwMode="auto">
            <a:xfrm>
              <a:off x="3978275" y="6210300"/>
              <a:ext cx="798668" cy="3756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IPv6</a:t>
              </a:r>
            </a:p>
          </p:txBody>
        </p:sp>
      </p:grp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263CA2C9-4730-4FA2-A78D-D428444D94D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367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grpSp>
        <p:nvGrpSpPr>
          <p:cNvPr id="113671" name="Group 2"/>
          <p:cNvGrpSpPr>
            <a:grpSpLocks/>
          </p:cNvGrpSpPr>
          <p:nvPr/>
        </p:nvGrpSpPr>
        <p:grpSpPr bwMode="auto">
          <a:xfrm>
            <a:off x="436563" y="3344863"/>
            <a:ext cx="3392487" cy="2917825"/>
            <a:chOff x="221901" y="2561024"/>
            <a:chExt cx="3391222" cy="2917451"/>
          </a:xfrm>
        </p:grpSpPr>
        <p:sp>
          <p:nvSpPr>
            <p:cNvPr id="113674" name="Rectangle 4"/>
            <p:cNvSpPr>
              <a:spLocks noChangeArrowheads="1"/>
            </p:cNvSpPr>
            <p:nvPr/>
          </p:nvSpPr>
          <p:spPr bwMode="auto">
            <a:xfrm>
              <a:off x="366680" y="2561024"/>
              <a:ext cx="3246443" cy="2917451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400">
                <a:latin typeface="Arial" panose="020B0604020202020204" pitchFamily="34" charset="0"/>
              </a:endParaRPr>
            </a:p>
          </p:txBody>
        </p:sp>
        <p:sp>
          <p:nvSpPr>
            <p:cNvPr id="113675" name="Rectangle 5"/>
            <p:cNvSpPr>
              <a:spLocks noChangeArrowheads="1"/>
            </p:cNvSpPr>
            <p:nvPr/>
          </p:nvSpPr>
          <p:spPr bwMode="auto">
            <a:xfrm>
              <a:off x="288421" y="2648746"/>
              <a:ext cx="3246443" cy="282972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676" name="Text Box 6"/>
            <p:cNvSpPr txBox="1">
              <a:spLocks noChangeArrowheads="1"/>
            </p:cNvSpPr>
            <p:nvPr/>
          </p:nvSpPr>
          <p:spPr bwMode="auto">
            <a:xfrm>
              <a:off x="244074" y="2698498"/>
              <a:ext cx="433033" cy="30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ver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677" name="Text Box 7"/>
            <p:cNvSpPr txBox="1">
              <a:spLocks noChangeArrowheads="1"/>
            </p:cNvSpPr>
            <p:nvPr/>
          </p:nvSpPr>
          <p:spPr bwMode="auto">
            <a:xfrm>
              <a:off x="2303590" y="2749560"/>
              <a:ext cx="671723" cy="30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length</a:t>
              </a:r>
            </a:p>
          </p:txBody>
        </p:sp>
        <p:sp>
          <p:nvSpPr>
            <p:cNvPr id="113678" name="Line 8"/>
            <p:cNvSpPr>
              <a:spLocks noChangeShapeType="1"/>
            </p:cNvSpPr>
            <p:nvPr/>
          </p:nvSpPr>
          <p:spPr bwMode="auto">
            <a:xfrm>
              <a:off x="298856" y="3075571"/>
              <a:ext cx="3242530" cy="39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79" name="Line 9"/>
            <p:cNvSpPr>
              <a:spLocks noChangeShapeType="1"/>
            </p:cNvSpPr>
            <p:nvPr/>
          </p:nvSpPr>
          <p:spPr bwMode="auto">
            <a:xfrm flipH="1" flipV="1">
              <a:off x="1892730" y="2656601"/>
              <a:ext cx="0" cy="417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0" name="Text Box 13"/>
            <p:cNvSpPr txBox="1">
              <a:spLocks noChangeArrowheads="1"/>
            </p:cNvSpPr>
            <p:nvPr/>
          </p:nvSpPr>
          <p:spPr bwMode="auto">
            <a:xfrm>
              <a:off x="1667083" y="5080080"/>
              <a:ext cx="641724" cy="3391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data </a:t>
              </a:r>
            </a:p>
          </p:txBody>
        </p:sp>
        <p:sp>
          <p:nvSpPr>
            <p:cNvPr id="113681" name="Text Box 14"/>
            <p:cNvSpPr txBox="1">
              <a:spLocks noChangeArrowheads="1"/>
            </p:cNvSpPr>
            <p:nvPr/>
          </p:nvSpPr>
          <p:spPr bwMode="auto">
            <a:xfrm>
              <a:off x="221901" y="3152819"/>
              <a:ext cx="1768653" cy="30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16-bit identifier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13682" name="Line 15"/>
            <p:cNvSpPr>
              <a:spLocks noChangeShapeType="1"/>
            </p:cNvSpPr>
            <p:nvPr/>
          </p:nvSpPr>
          <p:spPr bwMode="auto">
            <a:xfrm flipV="1">
              <a:off x="293638" y="4311532"/>
              <a:ext cx="32464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3" name="Line 16"/>
            <p:cNvSpPr>
              <a:spLocks noChangeShapeType="1"/>
            </p:cNvSpPr>
            <p:nvPr/>
          </p:nvSpPr>
          <p:spPr bwMode="auto">
            <a:xfrm flipV="1">
              <a:off x="293638" y="4704316"/>
              <a:ext cx="32464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17"/>
            <p:cNvSpPr txBox="1">
              <a:spLocks noChangeArrowheads="1"/>
            </p:cNvSpPr>
            <p:nvPr/>
          </p:nvSpPr>
          <p:spPr bwMode="auto">
            <a:xfrm>
              <a:off x="2227939" y="3452644"/>
              <a:ext cx="1040844" cy="52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header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 checksum</a:t>
              </a:r>
            </a:p>
          </p:txBody>
        </p:sp>
        <p:sp>
          <p:nvSpPr>
            <p:cNvPr id="113685" name="Text Box 18"/>
            <p:cNvSpPr txBox="1">
              <a:spLocks noChangeArrowheads="1"/>
            </p:cNvSpPr>
            <p:nvPr/>
          </p:nvSpPr>
          <p:spPr bwMode="auto">
            <a:xfrm>
              <a:off x="322333" y="3429077"/>
              <a:ext cx="721287" cy="52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time to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live</a:t>
              </a:r>
            </a:p>
          </p:txBody>
        </p:sp>
        <p:sp>
          <p:nvSpPr>
            <p:cNvPr id="113686" name="Text Box 19"/>
            <p:cNvSpPr txBox="1">
              <a:spLocks noChangeArrowheads="1"/>
            </p:cNvSpPr>
            <p:nvPr/>
          </p:nvSpPr>
          <p:spPr bwMode="auto">
            <a:xfrm>
              <a:off x="828408" y="3989449"/>
              <a:ext cx="2111688" cy="30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32 bit source IP address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687" name="Text Box 31"/>
            <p:cNvSpPr txBox="1">
              <a:spLocks noChangeArrowheads="1"/>
            </p:cNvSpPr>
            <p:nvPr/>
          </p:nvSpPr>
          <p:spPr bwMode="auto">
            <a:xfrm>
              <a:off x="598848" y="2612086"/>
              <a:ext cx="631289" cy="52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head.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len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688" name="Text Box 32"/>
            <p:cNvSpPr txBox="1">
              <a:spLocks noChangeArrowheads="1"/>
            </p:cNvSpPr>
            <p:nvPr/>
          </p:nvSpPr>
          <p:spPr bwMode="auto">
            <a:xfrm>
              <a:off x="1153183" y="2604230"/>
              <a:ext cx="752590" cy="52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type of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service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689" name="Line 33"/>
            <p:cNvSpPr>
              <a:spLocks noChangeShapeType="1"/>
            </p:cNvSpPr>
            <p:nvPr/>
          </p:nvSpPr>
          <p:spPr bwMode="auto">
            <a:xfrm flipH="1" flipV="1">
              <a:off x="1157096" y="2652674"/>
              <a:ext cx="0" cy="417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0" name="Line 34"/>
            <p:cNvSpPr>
              <a:spLocks noChangeShapeType="1"/>
            </p:cNvSpPr>
            <p:nvPr/>
          </p:nvSpPr>
          <p:spPr bwMode="auto">
            <a:xfrm flipH="1" flipV="1">
              <a:off x="652325" y="2660529"/>
              <a:ext cx="0" cy="417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1" name="Line 37"/>
            <p:cNvSpPr>
              <a:spLocks noChangeShapeType="1"/>
            </p:cNvSpPr>
            <p:nvPr/>
          </p:nvSpPr>
          <p:spPr bwMode="auto">
            <a:xfrm flipH="1" flipV="1">
              <a:off x="1892730" y="3080808"/>
              <a:ext cx="0" cy="417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2" name="Text Box 38"/>
            <p:cNvSpPr txBox="1">
              <a:spLocks noChangeArrowheads="1"/>
            </p:cNvSpPr>
            <p:nvPr/>
          </p:nvSpPr>
          <p:spPr bwMode="auto">
            <a:xfrm>
              <a:off x="1771429" y="3144963"/>
              <a:ext cx="633898" cy="30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flgs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13693" name="Line 39"/>
            <p:cNvSpPr>
              <a:spLocks noChangeShapeType="1"/>
            </p:cNvSpPr>
            <p:nvPr/>
          </p:nvSpPr>
          <p:spPr bwMode="auto">
            <a:xfrm flipH="1" flipV="1">
              <a:off x="2276199" y="3072953"/>
              <a:ext cx="0" cy="417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4" name="Text Box 40"/>
            <p:cNvSpPr txBox="1">
              <a:spLocks noChangeArrowheads="1"/>
            </p:cNvSpPr>
            <p:nvPr/>
          </p:nvSpPr>
          <p:spPr bwMode="auto">
            <a:xfrm>
              <a:off x="2311415" y="3034984"/>
              <a:ext cx="1173885" cy="52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fragment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 offset</a:t>
              </a:r>
              <a:endParaRPr lang="en-US" altLang="en-US" sz="1600">
                <a:latin typeface="Arial" panose="020B0604020202020204" pitchFamily="34" charset="0"/>
              </a:endParaRPr>
            </a:p>
          </p:txBody>
        </p:sp>
        <p:sp>
          <p:nvSpPr>
            <p:cNvPr id="113695" name="Line 43"/>
            <p:cNvSpPr>
              <a:spLocks noChangeShapeType="1"/>
            </p:cNvSpPr>
            <p:nvPr/>
          </p:nvSpPr>
          <p:spPr bwMode="auto">
            <a:xfrm flipV="1">
              <a:off x="293638" y="3494541"/>
              <a:ext cx="32464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6" name="Line 44"/>
            <p:cNvSpPr>
              <a:spLocks noChangeShapeType="1"/>
            </p:cNvSpPr>
            <p:nvPr/>
          </p:nvSpPr>
          <p:spPr bwMode="auto">
            <a:xfrm flipH="1" flipV="1">
              <a:off x="1892730" y="3497160"/>
              <a:ext cx="0" cy="417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7" name="Line 45"/>
            <p:cNvSpPr>
              <a:spLocks noChangeShapeType="1"/>
            </p:cNvSpPr>
            <p:nvPr/>
          </p:nvSpPr>
          <p:spPr bwMode="auto">
            <a:xfrm flipV="1">
              <a:off x="277987" y="3918748"/>
              <a:ext cx="32464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98" name="Text Box 46"/>
            <p:cNvSpPr txBox="1">
              <a:spLocks noChangeArrowheads="1"/>
            </p:cNvSpPr>
            <p:nvPr/>
          </p:nvSpPr>
          <p:spPr bwMode="auto">
            <a:xfrm>
              <a:off x="1180573" y="3421221"/>
              <a:ext cx="641724" cy="523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upper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 layer</a:t>
              </a:r>
            </a:p>
          </p:txBody>
        </p:sp>
        <p:sp>
          <p:nvSpPr>
            <p:cNvPr id="113699" name="Line 47"/>
            <p:cNvSpPr>
              <a:spLocks noChangeShapeType="1"/>
            </p:cNvSpPr>
            <p:nvPr/>
          </p:nvSpPr>
          <p:spPr bwMode="auto">
            <a:xfrm flipH="1" flipV="1">
              <a:off x="1110140" y="3505015"/>
              <a:ext cx="0" cy="4176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0" name="Text Box 49"/>
            <p:cNvSpPr txBox="1">
              <a:spLocks noChangeArrowheads="1"/>
            </p:cNvSpPr>
            <p:nvPr/>
          </p:nvSpPr>
          <p:spPr bwMode="auto">
            <a:xfrm>
              <a:off x="696672" y="4350811"/>
              <a:ext cx="2440376" cy="30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32 bit destination IP address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3701" name="Line 50"/>
            <p:cNvSpPr>
              <a:spLocks noChangeShapeType="1"/>
            </p:cNvSpPr>
            <p:nvPr/>
          </p:nvSpPr>
          <p:spPr bwMode="auto">
            <a:xfrm flipV="1">
              <a:off x="293638" y="5073533"/>
              <a:ext cx="324644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702" name="Text Box 51"/>
            <p:cNvSpPr txBox="1">
              <a:spLocks noChangeArrowheads="1"/>
            </p:cNvSpPr>
            <p:nvPr/>
          </p:nvSpPr>
          <p:spPr bwMode="auto">
            <a:xfrm>
              <a:off x="1204051" y="4735739"/>
              <a:ext cx="1357793" cy="307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options (if any)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13672" name="TextBox 3"/>
          <p:cNvSpPr txBox="1">
            <a:spLocks noChangeArrowheads="1"/>
          </p:cNvSpPr>
          <p:nvPr/>
        </p:nvSpPr>
        <p:spPr bwMode="auto">
          <a:xfrm>
            <a:off x="1711325" y="6303963"/>
            <a:ext cx="7096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IPv4 </a:t>
            </a:r>
          </a:p>
        </p:txBody>
      </p:sp>
      <p:sp>
        <p:nvSpPr>
          <p:cNvPr id="113673" name="Rectangle 4"/>
          <p:cNvSpPr>
            <a:spLocks noChangeArrowheads="1"/>
          </p:cNvSpPr>
          <p:nvPr/>
        </p:nvSpPr>
        <p:spPr bwMode="auto">
          <a:xfrm>
            <a:off x="479425" y="1292225"/>
            <a:ext cx="8296275" cy="197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+flow Label:</a:t>
            </a:r>
            <a:r>
              <a:rPr lang="en-US" altLang="en-US" sz="2400"/>
              <a:t> identify datagrams in same </a:t>
            </a:r>
            <a:r>
              <a:rPr lang="ja-JP" altLang="en-US" sz="2400"/>
              <a:t>“</a:t>
            </a:r>
            <a:r>
              <a:rPr lang="en-US" altLang="ja-JP" sz="2400"/>
              <a:t>flow.</a:t>
            </a:r>
            <a:r>
              <a:rPr lang="ja-JP" altLang="en-US" sz="2400"/>
              <a:t>”</a:t>
            </a:r>
            <a:r>
              <a:rPr lang="en-US" altLang="ja-JP" sz="2400"/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-fragmentation:</a:t>
            </a:r>
            <a:r>
              <a:rPr lang="en-US" altLang="en-US" sz="2400"/>
              <a:t> only performed by the source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-checksum</a:t>
            </a:r>
            <a:r>
              <a:rPr lang="en-US" altLang="en-US" sz="2400">
                <a:solidFill>
                  <a:srgbClr val="CC0000"/>
                </a:solidFill>
              </a:rPr>
              <a:t>:</a:t>
            </a:r>
            <a:r>
              <a:rPr lang="en-US" altLang="en-US" sz="2400" i="1"/>
              <a:t> </a:t>
            </a:r>
            <a:r>
              <a:rPr lang="en-US" altLang="en-US" sz="2400"/>
              <a:t>removed to reduce processing time at each hop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-options:</a:t>
            </a:r>
            <a:r>
              <a:rPr lang="en-US" altLang="en-US" sz="2400"/>
              <a:t> allowed, but outside of header, indicated by </a:t>
            </a:r>
            <a:r>
              <a:rPr lang="ja-JP" altLang="en-US" sz="2400"/>
              <a:t>“</a:t>
            </a:r>
            <a:r>
              <a:rPr lang="en-US" altLang="ja-JP" sz="2400"/>
              <a:t>next hdr”</a:t>
            </a:r>
            <a:endParaRPr lang="en-US" altLang="en-US" sz="240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Comic Sans MS" panose="030F0702030302020204" pitchFamily="66" charset="0"/>
              </a:rPr>
              <a:t> 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666" name="Picture 8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3" y="871538"/>
            <a:ext cx="5027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185738"/>
            <a:ext cx="7772400" cy="908050"/>
          </a:xfrm>
        </p:spPr>
        <p:txBody>
          <a:bodyPr/>
          <a:lstStyle/>
          <a:p>
            <a:pPr>
              <a:defRPr/>
            </a:pPr>
            <a:r>
              <a:rPr lang="en-US" sz="3200" dirty="0">
                <a:ea typeface="ＭＳ Ｐゴシック" charset="0"/>
                <a:cs typeface="+mj-cs"/>
              </a:rPr>
              <a:t>IPv6 datagram format: more on fragmentation</a:t>
            </a:r>
          </a:p>
        </p:txBody>
      </p:sp>
      <p:sp>
        <p:nvSpPr>
          <p:cNvPr id="11366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263CA2C9-4730-4FA2-A78D-D428444D94D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367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113673" name="Rectangle 4"/>
          <p:cNvSpPr>
            <a:spLocks noChangeArrowheads="1"/>
          </p:cNvSpPr>
          <p:nvPr/>
        </p:nvSpPr>
        <p:spPr bwMode="auto">
          <a:xfrm>
            <a:off x="479425" y="1292225"/>
            <a:ext cx="8296275" cy="38041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 dirty="0">
                <a:solidFill>
                  <a:srgbClr val="CC0000"/>
                </a:solidFill>
              </a:rPr>
              <a:t>-fragmentation:</a:t>
            </a:r>
            <a:r>
              <a:rPr lang="en-US" altLang="en-US" sz="2400" dirty="0"/>
              <a:t> only performed by the source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/>
              <a:t>How: 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en-US" altLang="en-US" sz="2400" dirty="0"/>
              <a:t>Either use </a:t>
            </a:r>
            <a:r>
              <a:rPr lang="en-US" sz="2400" dirty="0"/>
              <a:t>IPv6 default minimum MTU of 1280 bytes</a:t>
            </a:r>
            <a:endParaRPr lang="en-US" altLang="en-US" sz="24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</a:pPr>
            <a:r>
              <a:rPr lang="en-US" altLang="en-US" sz="2400" dirty="0"/>
              <a:t>Or use </a:t>
            </a:r>
            <a:r>
              <a:rPr lang="en-US" sz="2400" dirty="0"/>
              <a:t>Path MTU Discovery based on ICMPv6 “</a:t>
            </a:r>
            <a:r>
              <a:rPr lang="en-US" sz="2400" i="1" dirty="0"/>
              <a:t>packet too big</a:t>
            </a:r>
            <a:r>
              <a:rPr lang="en-US" sz="2400" dirty="0"/>
              <a:t>” message</a:t>
            </a: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</a:pPr>
            <a:endParaRPr lang="en-US" altLang="en-US" sz="2400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Tx/>
              <a:buSzTx/>
              <a:buFont typeface="+mj-lt"/>
              <a:buAutoNum type="arabicPeriod"/>
            </a:pPr>
            <a:endParaRPr lang="en-US" altLang="en-US" sz="2400" dirty="0"/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 dirty="0"/>
          </a:p>
          <a:p>
            <a:pPr>
              <a:buFont typeface="Wingdings" panose="05000000000000000000" pitchFamily="2" charset="2"/>
              <a:buNone/>
            </a:pPr>
            <a:endParaRPr lang="en-US" altLang="en-US" sz="2400" dirty="0">
              <a:latin typeface="Comic Sans MS" panose="030F0702030302020204" pitchFamily="66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95133" y="3846886"/>
            <a:ext cx="5620067" cy="1938992"/>
          </a:xfrm>
          <a:prstGeom prst="rect">
            <a:avLst/>
          </a:prstGeom>
          <a:noFill/>
          <a:ln w="19050">
            <a:solidFill>
              <a:srgbClr val="C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ICMPv6 Fields: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Type	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Code	Set to 0 (zero) by the originator and ignored by the receiver.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MTU	The Maximum Transmission Unit of the next-hop link.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6173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Transition from IPv4 to IPv6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500188"/>
            <a:ext cx="8256587" cy="2487612"/>
          </a:xfrm>
        </p:spPr>
        <p:txBody>
          <a:bodyPr/>
          <a:lstStyle/>
          <a:p>
            <a:pPr>
              <a:lnSpc>
                <a:spcPct val="75000"/>
              </a:lnSpc>
            </a:pPr>
            <a:r>
              <a:rPr lang="en-US" altLang="en-US"/>
              <a:t>not all routers can be upgraded simultaneously</a:t>
            </a:r>
          </a:p>
          <a:p>
            <a:pPr lvl="1">
              <a:lnSpc>
                <a:spcPct val="75000"/>
              </a:lnSpc>
            </a:pPr>
            <a:r>
              <a:rPr lang="en-US" altLang="en-US" sz="2800">
                <a:latin typeface="Gill Sans MT" panose="020B0502020104020203" pitchFamily="34" charset="0"/>
                <a:cs typeface="Gill Sans MT" panose="020B0502020104020203" pitchFamily="34" charset="0"/>
              </a:rPr>
              <a:t>no </a:t>
            </a:r>
            <a:r>
              <a:rPr lang="ja-JP" altLang="en-US" sz="2800">
                <a:latin typeface="Gill Sans MT" panose="020B0502020104020203" pitchFamily="34" charset="0"/>
                <a:cs typeface="Gill Sans MT" panose="020B0502020104020203" pitchFamily="34" charset="0"/>
              </a:rPr>
              <a:t>“</a:t>
            </a:r>
            <a:r>
              <a:rPr lang="en-US" altLang="ja-JP" sz="2800">
                <a:latin typeface="Gill Sans MT" panose="020B0502020104020203" pitchFamily="34" charset="0"/>
                <a:cs typeface="Gill Sans MT" panose="020B0502020104020203" pitchFamily="34" charset="0"/>
              </a:rPr>
              <a:t>flag days</a:t>
            </a:r>
            <a:r>
              <a:rPr lang="ja-JP" altLang="en-US" sz="2800">
                <a:latin typeface="Gill Sans MT" panose="020B0502020104020203" pitchFamily="34" charset="0"/>
                <a:cs typeface="Gill Sans MT" panose="020B0502020104020203" pitchFamily="34" charset="0"/>
              </a:rPr>
              <a:t>”</a:t>
            </a:r>
            <a:endParaRPr lang="en-US" altLang="ja-JP" sz="280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lvl="1">
              <a:lnSpc>
                <a:spcPct val="75000"/>
              </a:lnSpc>
            </a:pPr>
            <a:r>
              <a:rPr lang="en-US" altLang="en-US" sz="2800">
                <a:latin typeface="Gill Sans MT" panose="020B0502020104020203" pitchFamily="34" charset="0"/>
                <a:cs typeface="Gill Sans MT" panose="020B0502020104020203" pitchFamily="34" charset="0"/>
              </a:rPr>
              <a:t>how will network operate with mixed IPv4 and IPv6 routers? </a:t>
            </a:r>
          </a:p>
          <a:p>
            <a:r>
              <a:rPr lang="en-US" altLang="en-US" i="1">
                <a:solidFill>
                  <a:srgbClr val="CC0000"/>
                </a:solidFill>
              </a:rPr>
              <a:t>tunneling:</a:t>
            </a:r>
            <a:r>
              <a:rPr lang="en-US" altLang="en-US"/>
              <a:t> IPv6 datagram carried as </a:t>
            </a:r>
            <a:r>
              <a:rPr lang="en-US" altLang="en-US" i="1"/>
              <a:t>payload</a:t>
            </a:r>
            <a:r>
              <a:rPr lang="en-US" altLang="en-US"/>
              <a:t> in IPv4 datagram among IPv4 routers</a:t>
            </a:r>
          </a:p>
        </p:txBody>
      </p:sp>
      <p:pic>
        <p:nvPicPr>
          <p:cNvPr id="115716" name="Picture 4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025525"/>
            <a:ext cx="6856413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15717" name="Group 47"/>
          <p:cNvGrpSpPr>
            <a:grpSpLocks/>
          </p:cNvGrpSpPr>
          <p:nvPr/>
        </p:nvGrpSpPr>
        <p:grpSpPr bwMode="auto">
          <a:xfrm>
            <a:off x="2101850" y="5176838"/>
            <a:ext cx="4854575" cy="473075"/>
            <a:chOff x="1163" y="3504"/>
            <a:chExt cx="3058" cy="298"/>
          </a:xfrm>
        </p:grpSpPr>
        <p:sp>
          <p:nvSpPr>
            <p:cNvPr id="115752" name="Rectangle 26"/>
            <p:cNvSpPr>
              <a:spLocks noChangeArrowheads="1"/>
            </p:cNvSpPr>
            <p:nvPr/>
          </p:nvSpPr>
          <p:spPr bwMode="auto">
            <a:xfrm>
              <a:off x="1163" y="3505"/>
              <a:ext cx="3058" cy="295"/>
            </a:xfrm>
            <a:prstGeom prst="rect">
              <a:avLst/>
            </a:prstGeom>
            <a:gradFill rotWithShape="1">
              <a:gsLst>
                <a:gs pos="0">
                  <a:srgbClr val="CC0000">
                    <a:alpha val="40999"/>
                  </a:srgbClr>
                </a:gs>
                <a:gs pos="100000">
                  <a:srgbClr val="CC0000">
                    <a:alpha val="37999"/>
                  </a:srgbClr>
                </a:gs>
              </a:gsLst>
              <a:lin ang="540000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5753" name="Line 27"/>
            <p:cNvSpPr>
              <a:spLocks noChangeShapeType="1"/>
            </p:cNvSpPr>
            <p:nvPr/>
          </p:nvSpPr>
          <p:spPr bwMode="auto">
            <a:xfrm>
              <a:off x="202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4" name="Line 28"/>
            <p:cNvSpPr>
              <a:spLocks noChangeShapeType="1"/>
            </p:cNvSpPr>
            <p:nvPr/>
          </p:nvSpPr>
          <p:spPr bwMode="auto">
            <a:xfrm>
              <a:off x="1781" y="3507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5" name="Line 29"/>
            <p:cNvSpPr>
              <a:spLocks noChangeShapeType="1"/>
            </p:cNvSpPr>
            <p:nvPr/>
          </p:nvSpPr>
          <p:spPr bwMode="auto">
            <a:xfrm>
              <a:off x="1532" y="3504"/>
              <a:ext cx="0" cy="295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6" name="Line 31"/>
            <p:cNvSpPr>
              <a:spLocks noChangeShapeType="1"/>
            </p:cNvSpPr>
            <p:nvPr/>
          </p:nvSpPr>
          <p:spPr bwMode="auto">
            <a:xfrm>
              <a:off x="1187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7" name="Line 32"/>
            <p:cNvSpPr>
              <a:spLocks noChangeShapeType="1"/>
            </p:cNvSpPr>
            <p:nvPr/>
          </p:nvSpPr>
          <p:spPr bwMode="auto">
            <a:xfrm>
              <a:off x="1187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8" name="Line 33"/>
            <p:cNvSpPr>
              <a:spLocks noChangeShapeType="1"/>
            </p:cNvSpPr>
            <p:nvPr/>
          </p:nvSpPr>
          <p:spPr bwMode="auto">
            <a:xfrm>
              <a:off x="1283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59" name="Line 34"/>
            <p:cNvSpPr>
              <a:spLocks noChangeShapeType="1"/>
            </p:cNvSpPr>
            <p:nvPr/>
          </p:nvSpPr>
          <p:spPr bwMode="auto">
            <a:xfrm>
              <a:off x="1283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60" name="Line 35"/>
            <p:cNvSpPr>
              <a:spLocks noChangeShapeType="1"/>
            </p:cNvSpPr>
            <p:nvPr/>
          </p:nvSpPr>
          <p:spPr bwMode="auto">
            <a:xfrm>
              <a:off x="1379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61" name="Line 36"/>
            <p:cNvSpPr>
              <a:spLocks noChangeShapeType="1"/>
            </p:cNvSpPr>
            <p:nvPr/>
          </p:nvSpPr>
          <p:spPr bwMode="auto">
            <a:xfrm>
              <a:off x="1379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62" name="Line 37"/>
            <p:cNvSpPr>
              <a:spLocks noChangeShapeType="1"/>
            </p:cNvSpPr>
            <p:nvPr/>
          </p:nvSpPr>
          <p:spPr bwMode="auto">
            <a:xfrm>
              <a:off x="1475" y="350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63" name="Line 38"/>
            <p:cNvSpPr>
              <a:spLocks noChangeShapeType="1"/>
            </p:cNvSpPr>
            <p:nvPr/>
          </p:nvSpPr>
          <p:spPr bwMode="auto">
            <a:xfrm>
              <a:off x="1475" y="3742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64" name="Line 39"/>
            <p:cNvSpPr>
              <a:spLocks noChangeShapeType="1"/>
            </p:cNvSpPr>
            <p:nvPr/>
          </p:nvSpPr>
          <p:spPr bwMode="auto">
            <a:xfrm>
              <a:off x="1327" y="350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65" name="Line 40"/>
            <p:cNvSpPr>
              <a:spLocks noChangeShapeType="1"/>
            </p:cNvSpPr>
            <p:nvPr/>
          </p:nvSpPr>
          <p:spPr bwMode="auto">
            <a:xfrm>
              <a:off x="1327" y="3744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66" name="Line 41"/>
            <p:cNvSpPr>
              <a:spLocks noChangeShapeType="1"/>
            </p:cNvSpPr>
            <p:nvPr/>
          </p:nvSpPr>
          <p:spPr bwMode="auto">
            <a:xfrm>
              <a:off x="1213" y="3508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67" name="Line 42"/>
            <p:cNvSpPr>
              <a:spLocks noChangeShapeType="1"/>
            </p:cNvSpPr>
            <p:nvPr/>
          </p:nvSpPr>
          <p:spPr bwMode="auto">
            <a:xfrm>
              <a:off x="1213" y="3746"/>
              <a:ext cx="0" cy="5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5718" name="Text Box 48"/>
          <p:cNvSpPr txBox="1">
            <a:spLocks noChangeArrowheads="1"/>
          </p:cNvSpPr>
          <p:nvPr/>
        </p:nvSpPr>
        <p:spPr bwMode="auto">
          <a:xfrm>
            <a:off x="1597025" y="4375150"/>
            <a:ext cx="20066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IPv4 source, dest addr </a:t>
            </a:r>
          </a:p>
        </p:txBody>
      </p:sp>
      <p:sp>
        <p:nvSpPr>
          <p:cNvPr id="115719" name="Text Box 50"/>
          <p:cNvSpPr txBox="1">
            <a:spLocks noChangeArrowheads="1"/>
          </p:cNvSpPr>
          <p:nvPr/>
        </p:nvSpPr>
        <p:spPr bwMode="auto">
          <a:xfrm>
            <a:off x="1303338" y="4143375"/>
            <a:ext cx="16525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IPv4 header fields </a:t>
            </a:r>
          </a:p>
        </p:txBody>
      </p:sp>
      <p:sp>
        <p:nvSpPr>
          <p:cNvPr id="115720" name="Line 55"/>
          <p:cNvSpPr>
            <a:spLocks noChangeShapeType="1"/>
          </p:cNvSpPr>
          <p:nvPr/>
        </p:nvSpPr>
        <p:spPr bwMode="auto">
          <a:xfrm>
            <a:off x="2855913" y="4633913"/>
            <a:ext cx="0" cy="738187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21" name="Line 56"/>
          <p:cNvSpPr>
            <a:spLocks noChangeShapeType="1"/>
          </p:cNvSpPr>
          <p:nvPr/>
        </p:nvSpPr>
        <p:spPr bwMode="auto">
          <a:xfrm>
            <a:off x="2860675" y="4629150"/>
            <a:ext cx="381000" cy="738188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22" name="Line 57"/>
          <p:cNvSpPr>
            <a:spLocks noChangeShapeType="1"/>
          </p:cNvSpPr>
          <p:nvPr/>
        </p:nvSpPr>
        <p:spPr bwMode="auto">
          <a:xfrm>
            <a:off x="2260600" y="4386263"/>
            <a:ext cx="0" cy="976312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23" name="Text Box 23"/>
          <p:cNvSpPr txBox="1">
            <a:spLocks noChangeArrowheads="1"/>
          </p:cNvSpPr>
          <p:nvPr/>
        </p:nvSpPr>
        <p:spPr bwMode="auto">
          <a:xfrm>
            <a:off x="3663950" y="600392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IPv4 datagram</a:t>
            </a:r>
          </a:p>
        </p:txBody>
      </p:sp>
      <p:sp>
        <p:nvSpPr>
          <p:cNvPr id="115724" name="Line 24"/>
          <p:cNvSpPr>
            <a:spLocks noChangeShapeType="1"/>
          </p:cNvSpPr>
          <p:nvPr/>
        </p:nvSpPr>
        <p:spPr bwMode="auto">
          <a:xfrm>
            <a:off x="5284788" y="6192838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25" name="Line 25"/>
          <p:cNvSpPr>
            <a:spLocks noChangeShapeType="1"/>
          </p:cNvSpPr>
          <p:nvPr/>
        </p:nvSpPr>
        <p:spPr bwMode="auto">
          <a:xfrm flipH="1">
            <a:off x="2095500" y="6192838"/>
            <a:ext cx="16065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26" name="Text Box 64"/>
          <p:cNvSpPr txBox="1">
            <a:spLocks noChangeArrowheads="1"/>
          </p:cNvSpPr>
          <p:nvPr/>
        </p:nvSpPr>
        <p:spPr bwMode="auto">
          <a:xfrm>
            <a:off x="4384675" y="5654675"/>
            <a:ext cx="1670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IPv6 datagram</a:t>
            </a:r>
          </a:p>
        </p:txBody>
      </p:sp>
      <p:sp>
        <p:nvSpPr>
          <p:cNvPr id="115727" name="Line 65"/>
          <p:cNvSpPr>
            <a:spLocks noChangeShapeType="1"/>
          </p:cNvSpPr>
          <p:nvPr/>
        </p:nvSpPr>
        <p:spPr bwMode="auto">
          <a:xfrm>
            <a:off x="6021388" y="5824538"/>
            <a:ext cx="857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28" name="Line 66"/>
          <p:cNvSpPr>
            <a:spLocks noChangeShapeType="1"/>
          </p:cNvSpPr>
          <p:nvPr/>
        </p:nvSpPr>
        <p:spPr bwMode="auto">
          <a:xfrm flipH="1">
            <a:off x="3522663" y="5824538"/>
            <a:ext cx="9255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5729" name="Rectangle 69"/>
          <p:cNvSpPr>
            <a:spLocks noChangeArrowheads="1"/>
          </p:cNvSpPr>
          <p:nvPr/>
        </p:nvSpPr>
        <p:spPr bwMode="auto">
          <a:xfrm>
            <a:off x="3490913" y="5211763"/>
            <a:ext cx="3422650" cy="401637"/>
          </a:xfrm>
          <a:prstGeom prst="rect">
            <a:avLst/>
          </a:pr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grpSp>
        <p:nvGrpSpPr>
          <p:cNvPr id="115730" name="Group 70"/>
          <p:cNvGrpSpPr>
            <a:grpSpLocks/>
          </p:cNvGrpSpPr>
          <p:nvPr/>
        </p:nvGrpSpPr>
        <p:grpSpPr bwMode="auto">
          <a:xfrm>
            <a:off x="4552950" y="4241800"/>
            <a:ext cx="3379788" cy="1109663"/>
            <a:chOff x="2868" y="2782"/>
            <a:chExt cx="2129" cy="699"/>
          </a:xfrm>
        </p:grpSpPr>
        <p:sp>
          <p:nvSpPr>
            <p:cNvPr id="115750" name="Text Box 51"/>
            <p:cNvSpPr txBox="1">
              <a:spLocks noChangeArrowheads="1"/>
            </p:cNvSpPr>
            <p:nvPr/>
          </p:nvSpPr>
          <p:spPr bwMode="auto">
            <a:xfrm>
              <a:off x="4204" y="2782"/>
              <a:ext cx="79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IPv4 payload </a:t>
              </a:r>
            </a:p>
          </p:txBody>
        </p:sp>
        <p:sp>
          <p:nvSpPr>
            <p:cNvPr id="115751" name="Line 54"/>
            <p:cNvSpPr>
              <a:spLocks noChangeShapeType="1"/>
            </p:cNvSpPr>
            <p:nvPr/>
          </p:nvSpPr>
          <p:spPr bwMode="auto">
            <a:xfrm flipH="1">
              <a:off x="2868" y="2979"/>
              <a:ext cx="1532" cy="50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15731" name="Group 71"/>
          <p:cNvGrpSpPr>
            <a:grpSpLocks/>
          </p:cNvGrpSpPr>
          <p:nvPr/>
        </p:nvGrpSpPr>
        <p:grpSpPr bwMode="auto">
          <a:xfrm>
            <a:off x="3506788" y="4146550"/>
            <a:ext cx="3402012" cy="1476375"/>
            <a:chOff x="2280" y="1247"/>
            <a:chExt cx="2143" cy="930"/>
          </a:xfrm>
        </p:grpSpPr>
        <p:sp>
          <p:nvSpPr>
            <p:cNvPr id="115734" name="Rectangle 5"/>
            <p:cNvSpPr>
              <a:spLocks noChangeArrowheads="1"/>
            </p:cNvSpPr>
            <p:nvPr/>
          </p:nvSpPr>
          <p:spPr bwMode="auto">
            <a:xfrm>
              <a:off x="2280" y="1918"/>
              <a:ext cx="2143" cy="253"/>
            </a:xfrm>
            <a:prstGeom prst="rect">
              <a:avLst/>
            </a:prstGeom>
            <a:solidFill>
              <a:srgbClr val="66CC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5735" name="Line 8"/>
            <p:cNvSpPr>
              <a:spLocks noChangeShapeType="1"/>
            </p:cNvSpPr>
            <p:nvPr/>
          </p:nvSpPr>
          <p:spPr bwMode="auto">
            <a:xfrm>
              <a:off x="2333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6" name="Line 9"/>
            <p:cNvSpPr>
              <a:spLocks noChangeShapeType="1"/>
            </p:cNvSpPr>
            <p:nvPr/>
          </p:nvSpPr>
          <p:spPr bwMode="auto">
            <a:xfrm>
              <a:off x="2307" y="1917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7" name="Line 10"/>
            <p:cNvSpPr>
              <a:spLocks noChangeShapeType="1"/>
            </p:cNvSpPr>
            <p:nvPr/>
          </p:nvSpPr>
          <p:spPr bwMode="auto">
            <a:xfrm>
              <a:off x="2381" y="1918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8" name="Line 11"/>
            <p:cNvSpPr>
              <a:spLocks noChangeShapeType="1"/>
            </p:cNvSpPr>
            <p:nvPr/>
          </p:nvSpPr>
          <p:spPr bwMode="auto">
            <a:xfrm>
              <a:off x="2407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39" name="Line 12"/>
            <p:cNvSpPr>
              <a:spLocks noChangeShapeType="1"/>
            </p:cNvSpPr>
            <p:nvPr/>
          </p:nvSpPr>
          <p:spPr bwMode="auto">
            <a:xfrm>
              <a:off x="2441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0" name="Line 13"/>
            <p:cNvSpPr>
              <a:spLocks noChangeShapeType="1"/>
            </p:cNvSpPr>
            <p:nvPr/>
          </p:nvSpPr>
          <p:spPr bwMode="auto">
            <a:xfrm>
              <a:off x="2483" y="1916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1" name="Line 14"/>
            <p:cNvSpPr>
              <a:spLocks noChangeShapeType="1"/>
            </p:cNvSpPr>
            <p:nvPr/>
          </p:nvSpPr>
          <p:spPr bwMode="auto">
            <a:xfrm>
              <a:off x="2679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2" name="Line 15"/>
            <p:cNvSpPr>
              <a:spLocks noChangeShapeType="1"/>
            </p:cNvSpPr>
            <p:nvPr/>
          </p:nvSpPr>
          <p:spPr bwMode="auto">
            <a:xfrm>
              <a:off x="2915" y="1923"/>
              <a:ext cx="0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3" name="Text Box 16"/>
            <p:cNvSpPr txBox="1">
              <a:spLocks noChangeArrowheads="1"/>
            </p:cNvSpPr>
            <p:nvPr/>
          </p:nvSpPr>
          <p:spPr bwMode="auto">
            <a:xfrm>
              <a:off x="2672" y="1557"/>
              <a:ext cx="103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UDP/TCP payload</a:t>
              </a:r>
            </a:p>
          </p:txBody>
        </p:sp>
        <p:sp>
          <p:nvSpPr>
            <p:cNvPr id="115744" name="Text Box 17"/>
            <p:cNvSpPr txBox="1">
              <a:spLocks noChangeArrowheads="1"/>
            </p:cNvSpPr>
            <p:nvPr/>
          </p:nvSpPr>
          <p:spPr bwMode="auto">
            <a:xfrm>
              <a:off x="2500" y="1396"/>
              <a:ext cx="1202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IPv6 source dest addr</a:t>
              </a:r>
            </a:p>
          </p:txBody>
        </p:sp>
        <p:sp>
          <p:nvSpPr>
            <p:cNvPr id="115745" name="Text Box 18"/>
            <p:cNvSpPr txBox="1">
              <a:spLocks noChangeArrowheads="1"/>
            </p:cNvSpPr>
            <p:nvPr/>
          </p:nvSpPr>
          <p:spPr bwMode="auto">
            <a:xfrm>
              <a:off x="2314" y="1247"/>
              <a:ext cx="1010" cy="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IPv6 header fields</a:t>
              </a:r>
            </a:p>
          </p:txBody>
        </p:sp>
        <p:sp>
          <p:nvSpPr>
            <p:cNvPr id="115746" name="Line 19"/>
            <p:cNvSpPr>
              <a:spLocks noChangeShapeType="1"/>
            </p:cNvSpPr>
            <p:nvPr/>
          </p:nvSpPr>
          <p:spPr bwMode="auto">
            <a:xfrm>
              <a:off x="2602" y="1543"/>
              <a:ext cx="3" cy="44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7" name="Line 20"/>
            <p:cNvSpPr>
              <a:spLocks noChangeShapeType="1"/>
            </p:cNvSpPr>
            <p:nvPr/>
          </p:nvSpPr>
          <p:spPr bwMode="auto">
            <a:xfrm>
              <a:off x="2594" y="1546"/>
              <a:ext cx="174" cy="440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8" name="Line 58"/>
            <p:cNvSpPr>
              <a:spLocks noChangeShapeType="1"/>
            </p:cNvSpPr>
            <p:nvPr/>
          </p:nvSpPr>
          <p:spPr bwMode="auto">
            <a:xfrm>
              <a:off x="2386" y="1399"/>
              <a:ext cx="0" cy="549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5749" name="Line 59"/>
            <p:cNvSpPr>
              <a:spLocks noChangeShapeType="1"/>
            </p:cNvSpPr>
            <p:nvPr/>
          </p:nvSpPr>
          <p:spPr bwMode="auto">
            <a:xfrm>
              <a:off x="3334" y="1720"/>
              <a:ext cx="0" cy="25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573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B43E141B-4678-4E3F-B2EE-EC72C9806BF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573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738" name="Picture 35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5" name="Rectangle 2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116740" name="Text Box 76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physical view:</a:t>
            </a:r>
          </a:p>
        </p:txBody>
      </p:sp>
      <p:sp>
        <p:nvSpPr>
          <p:cNvPr id="116741" name="Line 147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6742" name="Text Box 18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IPv4</a:t>
            </a:r>
          </a:p>
        </p:txBody>
      </p:sp>
      <p:sp>
        <p:nvSpPr>
          <p:cNvPr id="116743" name="Text Box 18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IPv4</a:t>
            </a:r>
          </a:p>
        </p:txBody>
      </p:sp>
      <p:grpSp>
        <p:nvGrpSpPr>
          <p:cNvPr id="116744" name="Group 254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116858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59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60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6861" name="Group 258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6864" name="Freeform 259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65" name="Freeform 260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862" name="Line 261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63" name="Line 262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45" name="Group 328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116835" name="Text Box 92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6836" name="Text Box 108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16837" name="Line 141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838" name="Text Box 143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sp>
          <p:nvSpPr>
            <p:cNvPr id="116839" name="Text Box 144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grpSp>
          <p:nvGrpSpPr>
            <p:cNvPr id="116840" name="Group 245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685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5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5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853" name="Group 24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6856" name="Freeform 25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57" name="Freeform 25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54" name="Line 25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55" name="Line 25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6841" name="Group 263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6842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43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44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845" name="Group 26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6848" name="Freeform 26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49" name="Freeform 26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46" name="Line 27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47" name="Line 27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6746" name="Group 272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116827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28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6829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6830" name="Group 276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6833" name="Freeform 277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34" name="Freeform 278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831" name="Line 279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832" name="Line 280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6747" name="Group 303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116804" name="Text Box 50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16805" name="Line 14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6806" name="Text Box 145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sp>
          <p:nvSpPr>
            <p:cNvPr id="116807" name="Text Box 146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grpSp>
          <p:nvGrpSpPr>
            <p:cNvPr id="116808" name="Group 281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681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2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2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822" name="Group 285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6825" name="Freeform 286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26" name="Freeform 287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23" name="Line 288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24" name="Line 289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6809" name="Group 290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6811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12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813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6814" name="Group 294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6817" name="Freeform 295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18" name="Freeform 296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815" name="Line 297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816" name="Line 298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6810" name="Text Box 299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116748" name="Text Box 300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6749" name="Text Box 301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grpSp>
        <p:nvGrpSpPr>
          <p:cNvPr id="16" name="Group 354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116753" name="Rectangle 6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6754" name="Text Box 75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logical view:</a:t>
              </a:r>
            </a:p>
          </p:txBody>
        </p:sp>
        <p:sp>
          <p:nvSpPr>
            <p:cNvPr id="116755" name="Text Box 244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</a:rPr>
                <a:t>IPv4 tunnel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</a:rPr>
                <a:t>connecting IPv6 routers</a:t>
              </a:r>
            </a:p>
          </p:txBody>
        </p:sp>
        <p:grpSp>
          <p:nvGrpSpPr>
            <p:cNvPr id="116756" name="Group 304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6781" name="Text Box 305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16782" name="Line 306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6783" name="Text Box 307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IPv6</a:t>
                </a:r>
              </a:p>
            </p:txBody>
          </p:sp>
          <p:sp>
            <p:nvSpPr>
              <p:cNvPr id="116784" name="Text Box 308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IPv6</a:t>
                </a:r>
              </a:p>
            </p:txBody>
          </p:sp>
          <p:grpSp>
            <p:nvGrpSpPr>
              <p:cNvPr id="116785" name="Group 309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679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79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79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799" name="Group 31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802" name="Freeform 31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803" name="Freeform 31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800" name="Line 31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801" name="Line 31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6786" name="Group 318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6788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789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790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791" name="Group 322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794" name="Freeform 323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95" name="Freeform 324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792" name="Line 325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93" name="Line 326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6787" name="Text Box 327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grpSp>
          <p:nvGrpSpPr>
            <p:cNvPr id="116757" name="Group 329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6758" name="Text Box 330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6759" name="Text Box 331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16760" name="Line 332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6761" name="Text Box 333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IPv6</a:t>
                </a:r>
              </a:p>
            </p:txBody>
          </p:sp>
          <p:sp>
            <p:nvSpPr>
              <p:cNvPr id="116762" name="Text Box 334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IPv6</a:t>
                </a:r>
              </a:p>
            </p:txBody>
          </p:sp>
          <p:grpSp>
            <p:nvGrpSpPr>
              <p:cNvPr id="116763" name="Group 335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677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77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77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776" name="Group 33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779" name="Freeform 34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80" name="Freeform 34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777" name="Line 34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78" name="Line 34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6764" name="Group 344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6765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766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6767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6768" name="Group 34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6771" name="Freeform 34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6772" name="Freeform 35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6769" name="Line 35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6770" name="Line 35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167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10D34E17-A33A-4BD6-87FB-1711EFC30136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59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675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4"/>
          <p:cNvGrpSpPr>
            <a:grpSpLocks/>
          </p:cNvGrpSpPr>
          <p:nvPr/>
        </p:nvGrpSpPr>
        <p:grpSpPr bwMode="auto">
          <a:xfrm>
            <a:off x="1454150" y="2020888"/>
            <a:ext cx="6027738" cy="1439862"/>
            <a:chOff x="1492879" y="2061336"/>
            <a:chExt cx="6027737" cy="1440135"/>
          </a:xfrm>
        </p:grpSpPr>
        <p:sp>
          <p:nvSpPr>
            <p:cNvPr id="388" name="Rectangle 387"/>
            <p:cNvSpPr/>
            <p:nvPr/>
          </p:nvSpPr>
          <p:spPr bwMode="auto">
            <a:xfrm>
              <a:off x="1929442" y="2064512"/>
              <a:ext cx="5043486" cy="101778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3175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6" name="Freeform 395"/>
            <p:cNvSpPr/>
            <p:nvPr/>
          </p:nvSpPr>
          <p:spPr bwMode="auto">
            <a:xfrm>
              <a:off x="1740529" y="2067687"/>
              <a:ext cx="198438" cy="1386150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855" h="1385496">
                  <a:moveTo>
                    <a:pt x="0" y="745656"/>
                  </a:moveTo>
                  <a:lnTo>
                    <a:pt x="193920" y="0"/>
                  </a:lnTo>
                  <a:cubicBezTo>
                    <a:pt x="195898" y="342623"/>
                    <a:pt x="197877" y="685246"/>
                    <a:pt x="199855" y="1027869"/>
                  </a:cubicBezTo>
                  <a:lnTo>
                    <a:pt x="4471" y="1385496"/>
                  </a:lnTo>
                  <a:cubicBezTo>
                    <a:pt x="2981" y="1172216"/>
                    <a:pt x="1490" y="958936"/>
                    <a:pt x="0" y="74565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398" name="Freeform 397"/>
            <p:cNvSpPr/>
            <p:nvPr/>
          </p:nvSpPr>
          <p:spPr bwMode="auto">
            <a:xfrm flipH="1">
              <a:off x="6969753" y="2061336"/>
              <a:ext cx="219075" cy="1370272"/>
            </a:xfrm>
            <a:custGeom>
              <a:avLst/>
              <a:gdLst>
                <a:gd name="connsiteX0" fmla="*/ 0 w 312616"/>
                <a:gd name="connsiteY0" fmla="*/ 644770 h 1367693"/>
                <a:gd name="connsiteX1" fmla="*/ 312616 w 312616"/>
                <a:gd name="connsiteY1" fmla="*/ 0 h 1367693"/>
                <a:gd name="connsiteX2" fmla="*/ 312616 w 312616"/>
                <a:gd name="connsiteY2" fmla="*/ 1016000 h 1367693"/>
                <a:gd name="connsiteX3" fmla="*/ 117231 w 312616"/>
                <a:gd name="connsiteY3" fmla="*/ 1367693 h 1367693"/>
                <a:gd name="connsiteX4" fmla="*/ 0 w 312616"/>
                <a:gd name="connsiteY4" fmla="*/ 644770 h 1367693"/>
                <a:gd name="connsiteX0" fmla="*/ 0 w 199855"/>
                <a:gd name="connsiteY0" fmla="*/ 733787 h 1367693"/>
                <a:gd name="connsiteX1" fmla="*/ 199855 w 199855"/>
                <a:gd name="connsiteY1" fmla="*/ 0 h 1367693"/>
                <a:gd name="connsiteX2" fmla="*/ 199855 w 199855"/>
                <a:gd name="connsiteY2" fmla="*/ 1016000 h 1367693"/>
                <a:gd name="connsiteX3" fmla="*/ 4470 w 199855"/>
                <a:gd name="connsiteY3" fmla="*/ 1367693 h 1367693"/>
                <a:gd name="connsiteX4" fmla="*/ 0 w 199855"/>
                <a:gd name="connsiteY4" fmla="*/ 733787 h 1367693"/>
                <a:gd name="connsiteX0" fmla="*/ 25203 w 225058"/>
                <a:gd name="connsiteY0" fmla="*/ 733787 h 1361758"/>
                <a:gd name="connsiteX1" fmla="*/ 225058 w 225058"/>
                <a:gd name="connsiteY1" fmla="*/ 0 h 1361758"/>
                <a:gd name="connsiteX2" fmla="*/ 225058 w 225058"/>
                <a:gd name="connsiteY2" fmla="*/ 1016000 h 1361758"/>
                <a:gd name="connsiteX3" fmla="*/ 0 w 225058"/>
                <a:gd name="connsiteY3" fmla="*/ 1361758 h 1361758"/>
                <a:gd name="connsiteX4" fmla="*/ 25203 w 225058"/>
                <a:gd name="connsiteY4" fmla="*/ 733787 h 1361758"/>
                <a:gd name="connsiteX0" fmla="*/ 25203 w 230992"/>
                <a:gd name="connsiteY0" fmla="*/ 787197 h 1415168"/>
                <a:gd name="connsiteX1" fmla="*/ 230992 w 230992"/>
                <a:gd name="connsiteY1" fmla="*/ 0 h 1415168"/>
                <a:gd name="connsiteX2" fmla="*/ 225058 w 230992"/>
                <a:gd name="connsiteY2" fmla="*/ 1069410 h 1415168"/>
                <a:gd name="connsiteX3" fmla="*/ 0 w 230992"/>
                <a:gd name="connsiteY3" fmla="*/ 1415168 h 1415168"/>
                <a:gd name="connsiteX4" fmla="*/ 25203 w 230992"/>
                <a:gd name="connsiteY4" fmla="*/ 787197 h 1415168"/>
                <a:gd name="connsiteX0" fmla="*/ 0 w 205789"/>
                <a:gd name="connsiteY0" fmla="*/ 787197 h 1427037"/>
                <a:gd name="connsiteX1" fmla="*/ 205789 w 205789"/>
                <a:gd name="connsiteY1" fmla="*/ 0 h 1427037"/>
                <a:gd name="connsiteX2" fmla="*/ 199855 w 205789"/>
                <a:gd name="connsiteY2" fmla="*/ 1069410 h 1427037"/>
                <a:gd name="connsiteX3" fmla="*/ 4471 w 205789"/>
                <a:gd name="connsiteY3" fmla="*/ 1427037 h 1427037"/>
                <a:gd name="connsiteX4" fmla="*/ 0 w 205789"/>
                <a:gd name="connsiteY4" fmla="*/ 787197 h 1427037"/>
                <a:gd name="connsiteX0" fmla="*/ 0 w 199855"/>
                <a:gd name="connsiteY0" fmla="*/ 745656 h 1385496"/>
                <a:gd name="connsiteX1" fmla="*/ 193920 w 199855"/>
                <a:gd name="connsiteY1" fmla="*/ 0 h 1385496"/>
                <a:gd name="connsiteX2" fmla="*/ 199855 w 199855"/>
                <a:gd name="connsiteY2" fmla="*/ 1027869 h 1385496"/>
                <a:gd name="connsiteX3" fmla="*/ 4471 w 199855"/>
                <a:gd name="connsiteY3" fmla="*/ 1385496 h 1385496"/>
                <a:gd name="connsiteX4" fmla="*/ 0 w 199855"/>
                <a:gd name="connsiteY4" fmla="*/ 745656 h 1385496"/>
                <a:gd name="connsiteX0" fmla="*/ 0 w 219519"/>
                <a:gd name="connsiteY0" fmla="*/ 730359 h 1370199"/>
                <a:gd name="connsiteX1" fmla="*/ 219401 w 219519"/>
                <a:gd name="connsiteY1" fmla="*/ 0 h 1370199"/>
                <a:gd name="connsiteX2" fmla="*/ 199855 w 219519"/>
                <a:gd name="connsiteY2" fmla="*/ 1012572 h 1370199"/>
                <a:gd name="connsiteX3" fmla="*/ 4471 w 219519"/>
                <a:gd name="connsiteY3" fmla="*/ 1370199 h 1370199"/>
                <a:gd name="connsiteX4" fmla="*/ 0 w 219519"/>
                <a:gd name="connsiteY4" fmla="*/ 730359 h 1370199"/>
                <a:gd name="connsiteX0" fmla="*/ 0 w 219602"/>
                <a:gd name="connsiteY0" fmla="*/ 730359 h 1370199"/>
                <a:gd name="connsiteX1" fmla="*/ 219401 w 219602"/>
                <a:gd name="connsiteY1" fmla="*/ 0 h 1370199"/>
                <a:gd name="connsiteX2" fmla="*/ 210047 w 219602"/>
                <a:gd name="connsiteY2" fmla="*/ 1007473 h 1370199"/>
                <a:gd name="connsiteX3" fmla="*/ 4471 w 219602"/>
                <a:gd name="connsiteY3" fmla="*/ 1370199 h 1370199"/>
                <a:gd name="connsiteX4" fmla="*/ 0 w 219602"/>
                <a:gd name="connsiteY4" fmla="*/ 730359 h 1370199"/>
                <a:gd name="connsiteX0" fmla="*/ 0 w 220239"/>
                <a:gd name="connsiteY0" fmla="*/ 730359 h 1370199"/>
                <a:gd name="connsiteX1" fmla="*/ 219401 w 220239"/>
                <a:gd name="connsiteY1" fmla="*/ 0 h 1370199"/>
                <a:gd name="connsiteX2" fmla="*/ 220239 w 220239"/>
                <a:gd name="connsiteY2" fmla="*/ 1007473 h 1370199"/>
                <a:gd name="connsiteX3" fmla="*/ 4471 w 220239"/>
                <a:gd name="connsiteY3" fmla="*/ 1370199 h 1370199"/>
                <a:gd name="connsiteX4" fmla="*/ 0 w 220239"/>
                <a:gd name="connsiteY4" fmla="*/ 730359 h 1370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0239" h="1370199">
                  <a:moveTo>
                    <a:pt x="0" y="730359"/>
                  </a:moveTo>
                  <a:cubicBezTo>
                    <a:pt x="64640" y="481807"/>
                    <a:pt x="154761" y="248552"/>
                    <a:pt x="219401" y="0"/>
                  </a:cubicBezTo>
                  <a:cubicBezTo>
                    <a:pt x="221379" y="342623"/>
                    <a:pt x="218261" y="664850"/>
                    <a:pt x="220239" y="1007473"/>
                  </a:cubicBezTo>
                  <a:lnTo>
                    <a:pt x="4471" y="1370199"/>
                  </a:lnTo>
                  <a:cubicBezTo>
                    <a:pt x="2981" y="1156919"/>
                    <a:pt x="1490" y="943639"/>
                    <a:pt x="0" y="730359"/>
                  </a:cubicBezTo>
                  <a:close/>
                </a:path>
              </a:pathLst>
            </a:custGeom>
            <a:gradFill>
              <a:gsLst>
                <a:gs pos="0">
                  <a:schemeClr val="accent6">
                    <a:lumMod val="20000"/>
                    <a:lumOff val="80000"/>
                  </a:schemeClr>
                </a:gs>
                <a:gs pos="100000">
                  <a:schemeClr val="bg1"/>
                </a:gs>
              </a:gsLst>
              <a:lin ang="10800000" scaled="0"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grpSp>
          <p:nvGrpSpPr>
            <p:cNvPr id="47398" name="Group 950"/>
            <p:cNvGrpSpPr>
              <a:grpSpLocks/>
            </p:cNvGrpSpPr>
            <p:nvPr/>
          </p:nvGrpSpPr>
          <p:grpSpPr bwMode="auto">
            <a:xfrm>
              <a:off x="1492879" y="2820676"/>
              <a:ext cx="338137" cy="653816"/>
              <a:chOff x="4140" y="429"/>
              <a:chExt cx="1425" cy="2396"/>
            </a:xfrm>
          </p:grpSpPr>
          <p:sp>
            <p:nvSpPr>
              <p:cNvPr id="47432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6 h 2742"/>
                  <a:gd name="T6" fmla="*/ 0 w 354"/>
                  <a:gd name="T7" fmla="*/ 17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33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34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35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36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7437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7462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463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7438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7439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7460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461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7440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41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7442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7458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459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7443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44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7456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457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7445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46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47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48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49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50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51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52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53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454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55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7399" name="Group 950"/>
            <p:cNvGrpSpPr>
              <a:grpSpLocks/>
            </p:cNvGrpSpPr>
            <p:nvPr/>
          </p:nvGrpSpPr>
          <p:grpSpPr bwMode="auto">
            <a:xfrm>
              <a:off x="7182479" y="2847655"/>
              <a:ext cx="338137" cy="653816"/>
              <a:chOff x="4140" y="429"/>
              <a:chExt cx="1425" cy="2396"/>
            </a:xfrm>
          </p:grpSpPr>
          <p:sp>
            <p:nvSpPr>
              <p:cNvPr id="47400" name="Freeform 951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 w 354"/>
                  <a:gd name="T1" fmla="*/ 0 h 2742"/>
                  <a:gd name="T2" fmla="*/ 2 w 354"/>
                  <a:gd name="T3" fmla="*/ 3 h 2742"/>
                  <a:gd name="T4" fmla="*/ 2 w 354"/>
                  <a:gd name="T5" fmla="*/ 16 h 2742"/>
                  <a:gd name="T6" fmla="*/ 0 w 354"/>
                  <a:gd name="T7" fmla="*/ 17 h 2742"/>
                  <a:gd name="T8" fmla="*/ 2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01" name="Rectangle 952"/>
              <p:cNvSpPr>
                <a:spLocks noChangeArrowheads="1"/>
              </p:cNvSpPr>
              <p:nvPr/>
            </p:nvSpPr>
            <p:spPr bwMode="auto">
              <a:xfrm>
                <a:off x="4210" y="429"/>
                <a:ext cx="1046" cy="2285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02" name="Freeform 953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2 w 211"/>
                  <a:gd name="T3" fmla="*/ 3 h 2537"/>
                  <a:gd name="T4" fmla="*/ 2 w 211"/>
                  <a:gd name="T5" fmla="*/ 1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03" name="Freeform 954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3 h 226"/>
                  <a:gd name="T4" fmla="*/ 2 w 328"/>
                  <a:gd name="T5" fmla="*/ 3 h 226"/>
                  <a:gd name="T6" fmla="*/ 0 w 328"/>
                  <a:gd name="T7" fmla="*/ 3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04" name="Rectangle 955"/>
              <p:cNvSpPr>
                <a:spLocks noChangeArrowheads="1"/>
              </p:cNvSpPr>
              <p:nvPr/>
            </p:nvSpPr>
            <p:spPr bwMode="auto">
              <a:xfrm>
                <a:off x="4210" y="690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7405" name="Group 956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47430" name="AutoShape 957"/>
                <p:cNvSpPr>
                  <a:spLocks noChangeArrowheads="1"/>
                </p:cNvSpPr>
                <p:nvPr/>
              </p:nvSpPr>
              <p:spPr bwMode="auto">
                <a:xfrm>
                  <a:off x="613" y="2566"/>
                  <a:ext cx="721" cy="14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431" name="AutoShape 958"/>
                <p:cNvSpPr>
                  <a:spLocks noChangeArrowheads="1"/>
                </p:cNvSpPr>
                <p:nvPr/>
              </p:nvSpPr>
              <p:spPr bwMode="auto">
                <a:xfrm>
                  <a:off x="625" y="2581"/>
                  <a:ext cx="696" cy="11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7406" name="Rectangle 959"/>
              <p:cNvSpPr>
                <a:spLocks noChangeArrowheads="1"/>
              </p:cNvSpPr>
              <p:nvPr/>
            </p:nvSpPr>
            <p:spPr bwMode="auto">
              <a:xfrm>
                <a:off x="4220" y="1022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7407" name="Group 960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47428" name="AutoShape 961"/>
                <p:cNvSpPr>
                  <a:spLocks noChangeArrowheads="1"/>
                </p:cNvSpPr>
                <p:nvPr/>
              </p:nvSpPr>
              <p:spPr bwMode="auto">
                <a:xfrm>
                  <a:off x="615" y="2564"/>
                  <a:ext cx="721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429" name="AutoShape 962"/>
                <p:cNvSpPr>
                  <a:spLocks noChangeArrowheads="1"/>
                </p:cNvSpPr>
                <p:nvPr/>
              </p:nvSpPr>
              <p:spPr bwMode="auto">
                <a:xfrm>
                  <a:off x="628" y="2581"/>
                  <a:ext cx="696" cy="107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7408" name="Rectangle 963"/>
              <p:cNvSpPr>
                <a:spLocks noChangeArrowheads="1"/>
              </p:cNvSpPr>
              <p:nvPr/>
            </p:nvSpPr>
            <p:spPr bwMode="auto">
              <a:xfrm>
                <a:off x="4220" y="1354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09" name="Rectangle 964"/>
              <p:cNvSpPr>
                <a:spLocks noChangeArrowheads="1"/>
              </p:cNvSpPr>
              <p:nvPr/>
            </p:nvSpPr>
            <p:spPr bwMode="auto">
              <a:xfrm>
                <a:off x="4230" y="1655"/>
                <a:ext cx="598" cy="47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47410" name="Group 965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47426" name="AutoShape 966"/>
                <p:cNvSpPr>
                  <a:spLocks noChangeArrowheads="1"/>
                </p:cNvSpPr>
                <p:nvPr/>
              </p:nvSpPr>
              <p:spPr bwMode="auto">
                <a:xfrm>
                  <a:off x="618" y="2586"/>
                  <a:ext cx="720" cy="12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427" name="AutoShape 967"/>
                <p:cNvSpPr>
                  <a:spLocks noChangeArrowheads="1"/>
                </p:cNvSpPr>
                <p:nvPr/>
              </p:nvSpPr>
              <p:spPr bwMode="auto">
                <a:xfrm>
                  <a:off x="630" y="2586"/>
                  <a:ext cx="695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7411" name="Freeform 968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2 w 328"/>
                  <a:gd name="T3" fmla="*/ 2 h 226"/>
                  <a:gd name="T4" fmla="*/ 2 w 328"/>
                  <a:gd name="T5" fmla="*/ 2 h 226"/>
                  <a:gd name="T6" fmla="*/ 0 w 328"/>
                  <a:gd name="T7" fmla="*/ 2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412" name="Group 969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47424" name="AutoShape 970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32" cy="134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47425" name="AutoShape 971"/>
                <p:cNvSpPr>
                  <a:spLocks noChangeArrowheads="1"/>
                </p:cNvSpPr>
                <p:nvPr/>
              </p:nvSpPr>
              <p:spPr bwMode="auto">
                <a:xfrm>
                  <a:off x="625" y="2587"/>
                  <a:ext cx="720" cy="103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47413" name="Rectangle 972"/>
              <p:cNvSpPr>
                <a:spLocks noChangeArrowheads="1"/>
              </p:cNvSpPr>
              <p:nvPr/>
            </p:nvSpPr>
            <p:spPr bwMode="auto">
              <a:xfrm>
                <a:off x="5246" y="429"/>
                <a:ext cx="70" cy="2285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14" name="Freeform 973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2 w 296"/>
                  <a:gd name="T3" fmla="*/ 2 h 256"/>
                  <a:gd name="T4" fmla="*/ 2 w 296"/>
                  <a:gd name="T5" fmla="*/ 2 h 256"/>
                  <a:gd name="T6" fmla="*/ 0 w 296"/>
                  <a:gd name="T7" fmla="*/ 2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5" name="Freeform 974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2 w 304"/>
                  <a:gd name="T3" fmla="*/ 3 h 288"/>
                  <a:gd name="T4" fmla="*/ 2 w 304"/>
                  <a:gd name="T5" fmla="*/ 3 h 288"/>
                  <a:gd name="T6" fmla="*/ 2 w 304"/>
                  <a:gd name="T7" fmla="*/ 3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6" name="Oval 975"/>
              <p:cNvSpPr>
                <a:spLocks noChangeArrowheads="1"/>
              </p:cNvSpPr>
              <p:nvPr/>
            </p:nvSpPr>
            <p:spPr bwMode="auto">
              <a:xfrm>
                <a:off x="5515" y="2611"/>
                <a:ext cx="50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17" name="Freeform 976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3 h 240"/>
                  <a:gd name="T2" fmla="*/ 2 w 306"/>
                  <a:gd name="T3" fmla="*/ 3 h 240"/>
                  <a:gd name="T4" fmla="*/ 2 w 306"/>
                  <a:gd name="T5" fmla="*/ 3 h 240"/>
                  <a:gd name="T6" fmla="*/ 2 w 306"/>
                  <a:gd name="T7" fmla="*/ 0 h 240"/>
                  <a:gd name="T8" fmla="*/ 0 w 306"/>
                  <a:gd name="T9" fmla="*/ 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18" name="AutoShape 977"/>
              <p:cNvSpPr>
                <a:spLocks noChangeArrowheads="1"/>
              </p:cNvSpPr>
              <p:nvPr/>
            </p:nvSpPr>
            <p:spPr bwMode="auto">
              <a:xfrm>
                <a:off x="4140" y="2675"/>
                <a:ext cx="1196" cy="15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19" name="AutoShape 978"/>
              <p:cNvSpPr>
                <a:spLocks noChangeArrowheads="1"/>
              </p:cNvSpPr>
              <p:nvPr/>
            </p:nvSpPr>
            <p:spPr bwMode="auto">
              <a:xfrm>
                <a:off x="4210" y="2714"/>
                <a:ext cx="1066" cy="7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20" name="Oval 979"/>
              <p:cNvSpPr>
                <a:spLocks noChangeArrowheads="1"/>
              </p:cNvSpPr>
              <p:nvPr/>
            </p:nvSpPr>
            <p:spPr bwMode="auto">
              <a:xfrm>
                <a:off x="4309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21" name="Oval 980"/>
              <p:cNvSpPr>
                <a:spLocks noChangeArrowheads="1"/>
              </p:cNvSpPr>
              <p:nvPr/>
            </p:nvSpPr>
            <p:spPr bwMode="auto">
              <a:xfrm>
                <a:off x="4489" y="2382"/>
                <a:ext cx="159" cy="142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solidFill>
                    <a:srgbClr val="FF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47422" name="Oval 981"/>
              <p:cNvSpPr>
                <a:spLocks noChangeArrowheads="1"/>
              </p:cNvSpPr>
              <p:nvPr/>
            </p:nvSpPr>
            <p:spPr bwMode="auto">
              <a:xfrm>
                <a:off x="4658" y="2382"/>
                <a:ext cx="159" cy="142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423" name="Rectangle 982"/>
              <p:cNvSpPr>
                <a:spLocks noChangeArrowheads="1"/>
              </p:cNvSpPr>
              <p:nvPr/>
            </p:nvSpPr>
            <p:spPr bwMode="auto">
              <a:xfrm>
                <a:off x="5067" y="1837"/>
                <a:ext cx="80" cy="759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7107" name="Freeform 2"/>
          <p:cNvSpPr>
            <a:spLocks/>
          </p:cNvSpPr>
          <p:nvPr/>
        </p:nvSpPr>
        <p:spPr bwMode="auto">
          <a:xfrm>
            <a:off x="2592388" y="5749925"/>
            <a:ext cx="4027487" cy="939800"/>
          </a:xfrm>
          <a:custGeom>
            <a:avLst/>
            <a:gdLst>
              <a:gd name="T0" fmla="*/ 2147483646 w 10001"/>
              <a:gd name="T1" fmla="*/ 2147483646 h 10125"/>
              <a:gd name="T2" fmla="*/ 2147483646 w 10001"/>
              <a:gd name="T3" fmla="*/ 2147483646 h 10125"/>
              <a:gd name="T4" fmla="*/ 2147483646 w 10001"/>
              <a:gd name="T5" fmla="*/ 2147483646 h 10125"/>
              <a:gd name="T6" fmla="*/ 2147483646 w 10001"/>
              <a:gd name="T7" fmla="*/ 0 h 10125"/>
              <a:gd name="T8" fmla="*/ 2147483646 w 10001"/>
              <a:gd name="T9" fmla="*/ 2147483646 h 10125"/>
              <a:gd name="T10" fmla="*/ 2147483646 w 10001"/>
              <a:gd name="T11" fmla="*/ 2147483646 h 10125"/>
              <a:gd name="T12" fmla="*/ 2147483646 w 10001"/>
              <a:gd name="T13" fmla="*/ 2147483646 h 10125"/>
              <a:gd name="T14" fmla="*/ 2147483646 w 10001"/>
              <a:gd name="T15" fmla="*/ 2147483646 h 10125"/>
              <a:gd name="T16" fmla="*/ 2147483646 w 10001"/>
              <a:gd name="T17" fmla="*/ 2147483646 h 10125"/>
              <a:gd name="T18" fmla="*/ 2147483646 w 10001"/>
              <a:gd name="T19" fmla="*/ 2147483646 h 10125"/>
              <a:gd name="T20" fmla="*/ 2147483646 w 10001"/>
              <a:gd name="T21" fmla="*/ 2147483646 h 10125"/>
              <a:gd name="T22" fmla="*/ 2147483646 w 10001"/>
              <a:gd name="T23" fmla="*/ 2147483646 h 10125"/>
              <a:gd name="T24" fmla="*/ 2147483646 w 10001"/>
              <a:gd name="T25" fmla="*/ 2147483646 h 10125"/>
              <a:gd name="T26" fmla="*/ 2147483646 w 10001"/>
              <a:gd name="T27" fmla="*/ 2147483646 h 10125"/>
              <a:gd name="T28" fmla="*/ 2147483646 w 10001"/>
              <a:gd name="T29" fmla="*/ 2147483646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/>
          <p:cNvCxnSpPr/>
          <p:nvPr/>
        </p:nvCxnSpPr>
        <p:spPr>
          <a:xfrm flipV="1">
            <a:off x="3262313" y="5900738"/>
            <a:ext cx="1316037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/>
          <p:cNvCxnSpPr/>
          <p:nvPr/>
        </p:nvCxnSpPr>
        <p:spPr>
          <a:xfrm>
            <a:off x="3151188" y="6088063"/>
            <a:ext cx="2259012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/>
          <p:cNvCxnSpPr/>
          <p:nvPr/>
        </p:nvCxnSpPr>
        <p:spPr>
          <a:xfrm>
            <a:off x="3163888" y="6192838"/>
            <a:ext cx="714375" cy="2762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/>
          <p:cNvCxnSpPr/>
          <p:nvPr/>
        </p:nvCxnSpPr>
        <p:spPr>
          <a:xfrm flipV="1">
            <a:off x="4181475" y="6386513"/>
            <a:ext cx="1247775" cy="825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/>
          <p:cNvCxnSpPr/>
          <p:nvPr/>
        </p:nvCxnSpPr>
        <p:spPr>
          <a:xfrm>
            <a:off x="4841875" y="5934075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/>
          <p:nvPr/>
        </p:nvCxnSpPr>
        <p:spPr>
          <a:xfrm flipV="1">
            <a:off x="4125913" y="6088063"/>
            <a:ext cx="1790700" cy="2984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/>
          <p:cNvCxnSpPr/>
          <p:nvPr/>
        </p:nvCxnSpPr>
        <p:spPr>
          <a:xfrm flipV="1">
            <a:off x="5453063" y="6116638"/>
            <a:ext cx="588962" cy="26987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/>
          <p:cNvCxnSpPr/>
          <p:nvPr/>
        </p:nvCxnSpPr>
        <p:spPr>
          <a:xfrm>
            <a:off x="4595813" y="5900738"/>
            <a:ext cx="814387" cy="401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6" name="Group 48260"/>
          <p:cNvGrpSpPr>
            <a:grpSpLocks/>
          </p:cNvGrpSpPr>
          <p:nvPr/>
        </p:nvGrpSpPr>
        <p:grpSpPr bwMode="auto">
          <a:xfrm>
            <a:off x="1525588" y="3003550"/>
            <a:ext cx="6978650" cy="1096963"/>
            <a:chOff x="1526216" y="3003498"/>
            <a:chExt cx="6978041" cy="1096962"/>
          </a:xfrm>
        </p:grpSpPr>
        <p:sp>
          <p:nvSpPr>
            <p:cNvPr id="47392" name="TextBox 399"/>
            <p:cNvSpPr txBox="1">
              <a:spLocks noChangeArrowheads="1"/>
            </p:cNvSpPr>
            <p:nvPr/>
          </p:nvSpPr>
          <p:spPr bwMode="auto">
            <a:xfrm>
              <a:off x="7714291" y="3628973"/>
              <a:ext cx="595313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data</a:t>
              </a:r>
            </a:p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plane</a:t>
              </a:r>
            </a:p>
          </p:txBody>
        </p:sp>
        <p:sp>
          <p:nvSpPr>
            <p:cNvPr id="47393" name="TextBox 400"/>
            <p:cNvSpPr txBox="1">
              <a:spLocks noChangeArrowheads="1"/>
            </p:cNvSpPr>
            <p:nvPr/>
          </p:nvSpPr>
          <p:spPr bwMode="auto">
            <a:xfrm>
              <a:off x="7728579" y="3003498"/>
              <a:ext cx="709612" cy="471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control</a:t>
              </a:r>
            </a:p>
            <a:p>
              <a:pPr algn="ctr">
                <a:lnSpc>
                  <a:spcPts val="1463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plane</a:t>
              </a:r>
            </a:p>
          </p:txBody>
        </p:sp>
        <p:cxnSp>
          <p:nvCxnSpPr>
            <p:cNvPr id="302" name="Straight Connector 301"/>
            <p:cNvCxnSpPr/>
            <p:nvPr/>
          </p:nvCxnSpPr>
          <p:spPr bwMode="auto">
            <a:xfrm flipV="1">
              <a:off x="1526216" y="3579760"/>
              <a:ext cx="6978041" cy="11112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117" name="Group 26"/>
          <p:cNvGrpSpPr>
            <a:grpSpLocks/>
          </p:cNvGrpSpPr>
          <p:nvPr/>
        </p:nvGrpSpPr>
        <p:grpSpPr bwMode="auto">
          <a:xfrm>
            <a:off x="2436813" y="2735263"/>
            <a:ext cx="4295775" cy="320675"/>
            <a:chOff x="2433511" y="2792111"/>
            <a:chExt cx="4296530" cy="320561"/>
          </a:xfrm>
        </p:grpSpPr>
        <p:grpSp>
          <p:nvGrpSpPr>
            <p:cNvPr id="47367" name="Group 401"/>
            <p:cNvGrpSpPr>
              <a:grpSpLocks/>
            </p:cNvGrpSpPr>
            <p:nvPr/>
          </p:nvGrpSpPr>
          <p:grpSpPr bwMode="auto">
            <a:xfrm>
              <a:off x="2433511" y="2794083"/>
              <a:ext cx="349250" cy="317387"/>
              <a:chOff x="2931664" y="3912603"/>
              <a:chExt cx="430450" cy="329314"/>
            </a:xfrm>
          </p:grpSpPr>
          <p:sp>
            <p:nvSpPr>
              <p:cNvPr id="403" name="Rectangle 402"/>
              <p:cNvSpPr/>
              <p:nvPr/>
            </p:nvSpPr>
            <p:spPr>
              <a:xfrm>
                <a:off x="2937534" y="39122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4" name="Straight Connector 403"/>
              <p:cNvCxnSpPr/>
              <p:nvPr/>
            </p:nvCxnSpPr>
            <p:spPr>
              <a:xfrm>
                <a:off x="2931664" y="40044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5" name="Straight Connector 404"/>
              <p:cNvCxnSpPr/>
              <p:nvPr/>
            </p:nvCxnSpPr>
            <p:spPr>
              <a:xfrm>
                <a:off x="2931664" y="4066980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6" name="Straight Connector 405"/>
              <p:cNvCxnSpPr>
                <a:stCxn id="403" idx="2"/>
              </p:cNvCxnSpPr>
              <p:nvPr/>
            </p:nvCxnSpPr>
            <p:spPr>
              <a:xfrm flipH="1" flipV="1">
                <a:off x="3148883" y="40044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68" name="Group 406"/>
            <p:cNvGrpSpPr>
              <a:grpSpLocks/>
            </p:cNvGrpSpPr>
            <p:nvPr/>
          </p:nvGrpSpPr>
          <p:grpSpPr bwMode="auto">
            <a:xfrm>
              <a:off x="3348666" y="2792111"/>
              <a:ext cx="350838" cy="317387"/>
              <a:chOff x="2931664" y="3912603"/>
              <a:chExt cx="430450" cy="329314"/>
            </a:xfrm>
          </p:grpSpPr>
          <p:sp>
            <p:nvSpPr>
              <p:cNvPr id="408" name="Rectangle 407"/>
              <p:cNvSpPr/>
              <p:nvPr/>
            </p:nvSpPr>
            <p:spPr>
              <a:xfrm>
                <a:off x="2936779" y="3912603"/>
                <a:ext cx="424681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09" name="Straight Connector 408"/>
              <p:cNvCxnSpPr/>
              <p:nvPr/>
            </p:nvCxnSpPr>
            <p:spPr>
              <a:xfrm>
                <a:off x="2930935" y="400481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0" name="Straight Connector 409"/>
              <p:cNvCxnSpPr/>
              <p:nvPr/>
            </p:nvCxnSpPr>
            <p:spPr>
              <a:xfrm>
                <a:off x="2930935" y="4067381"/>
                <a:ext cx="42468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1" name="Straight Connector 410"/>
              <p:cNvCxnSpPr>
                <a:stCxn id="408" idx="2"/>
              </p:cNvCxnSpPr>
              <p:nvPr/>
            </p:nvCxnSpPr>
            <p:spPr>
              <a:xfrm flipH="1" flipV="1">
                <a:off x="3147171" y="4004811"/>
                <a:ext cx="1949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69" name="Group 411"/>
            <p:cNvGrpSpPr>
              <a:grpSpLocks/>
            </p:cNvGrpSpPr>
            <p:nvPr/>
          </p:nvGrpSpPr>
          <p:grpSpPr bwMode="auto">
            <a:xfrm>
              <a:off x="4182104" y="2792111"/>
              <a:ext cx="350837" cy="317387"/>
              <a:chOff x="2931664" y="3912603"/>
              <a:chExt cx="430450" cy="329314"/>
            </a:xfrm>
          </p:grpSpPr>
          <p:sp>
            <p:nvSpPr>
              <p:cNvPr id="413" name="Rectangle 412"/>
              <p:cNvSpPr/>
              <p:nvPr/>
            </p:nvSpPr>
            <p:spPr>
              <a:xfrm>
                <a:off x="2936958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4" name="Straight Connector 413"/>
              <p:cNvCxnSpPr/>
              <p:nvPr/>
            </p:nvCxnSpPr>
            <p:spPr>
              <a:xfrm>
                <a:off x="2931113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5" name="Straight Connector 414"/>
              <p:cNvCxnSpPr/>
              <p:nvPr/>
            </p:nvCxnSpPr>
            <p:spPr>
              <a:xfrm>
                <a:off x="2931113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6" name="Straight Connector 415"/>
              <p:cNvCxnSpPr>
                <a:stCxn id="413" idx="2"/>
              </p:cNvCxnSpPr>
              <p:nvPr/>
            </p:nvCxnSpPr>
            <p:spPr>
              <a:xfrm flipH="1" flipV="1">
                <a:off x="3147351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70" name="Group 416"/>
            <p:cNvGrpSpPr>
              <a:grpSpLocks/>
            </p:cNvGrpSpPr>
            <p:nvPr/>
          </p:nvGrpSpPr>
          <p:grpSpPr bwMode="auto">
            <a:xfrm>
              <a:off x="5374316" y="2795285"/>
              <a:ext cx="349250" cy="317387"/>
              <a:chOff x="2931664" y="3912603"/>
              <a:chExt cx="430450" cy="329314"/>
            </a:xfrm>
          </p:grpSpPr>
          <p:sp>
            <p:nvSpPr>
              <p:cNvPr id="418" name="Rectangle 417"/>
              <p:cNvSpPr/>
              <p:nvPr/>
            </p:nvSpPr>
            <p:spPr>
              <a:xfrm>
                <a:off x="2937241" y="3912603"/>
                <a:ext cx="424655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19" name="Straight Connector 418"/>
              <p:cNvCxnSpPr/>
              <p:nvPr/>
            </p:nvCxnSpPr>
            <p:spPr>
              <a:xfrm>
                <a:off x="2931371" y="400481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0" name="Straight Connector 419"/>
              <p:cNvCxnSpPr/>
              <p:nvPr/>
            </p:nvCxnSpPr>
            <p:spPr>
              <a:xfrm>
                <a:off x="2931371" y="4067381"/>
                <a:ext cx="424654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1" name="Straight Connector 420"/>
              <p:cNvCxnSpPr>
                <a:stCxn id="418" idx="2"/>
              </p:cNvCxnSpPr>
              <p:nvPr/>
            </p:nvCxnSpPr>
            <p:spPr>
              <a:xfrm flipH="1" flipV="1">
                <a:off x="3148590" y="4004811"/>
                <a:ext cx="0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371" name="Group 421"/>
            <p:cNvGrpSpPr>
              <a:grpSpLocks/>
            </p:cNvGrpSpPr>
            <p:nvPr/>
          </p:nvGrpSpPr>
          <p:grpSpPr bwMode="auto">
            <a:xfrm>
              <a:off x="6379204" y="2792111"/>
              <a:ext cx="350837" cy="317387"/>
              <a:chOff x="2931664" y="3912603"/>
              <a:chExt cx="430450" cy="329314"/>
            </a:xfrm>
          </p:grpSpPr>
          <p:sp>
            <p:nvSpPr>
              <p:cNvPr id="423" name="Rectangle 422"/>
              <p:cNvSpPr/>
              <p:nvPr/>
            </p:nvSpPr>
            <p:spPr>
              <a:xfrm>
                <a:off x="2937432" y="3912603"/>
                <a:ext cx="424682" cy="329314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24" name="Straight Connector 423"/>
              <p:cNvCxnSpPr/>
              <p:nvPr/>
            </p:nvCxnSpPr>
            <p:spPr>
              <a:xfrm>
                <a:off x="2931587" y="400481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5" name="Straight Connector 424"/>
              <p:cNvCxnSpPr/>
              <p:nvPr/>
            </p:nvCxnSpPr>
            <p:spPr>
              <a:xfrm>
                <a:off x="2931587" y="4067381"/>
                <a:ext cx="424682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6" name="Straight Connector 425"/>
              <p:cNvCxnSpPr>
                <a:stCxn id="423" idx="2"/>
              </p:cNvCxnSpPr>
              <p:nvPr/>
            </p:nvCxnSpPr>
            <p:spPr>
              <a:xfrm flipH="1" flipV="1">
                <a:off x="3147825" y="4004811"/>
                <a:ext cx="1947" cy="237106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118" name="Group 48259"/>
          <p:cNvGrpSpPr>
            <a:grpSpLocks/>
          </p:cNvGrpSpPr>
          <p:nvPr/>
        </p:nvGrpSpPr>
        <p:grpSpPr bwMode="auto">
          <a:xfrm>
            <a:off x="1855788" y="3709988"/>
            <a:ext cx="5211762" cy="2740025"/>
            <a:chOff x="1856416" y="3709935"/>
            <a:chExt cx="5211763" cy="2739614"/>
          </a:xfrm>
        </p:grpSpPr>
        <p:sp>
          <p:nvSpPr>
            <p:cNvPr id="268" name="Freeform 267"/>
            <p:cNvSpPr/>
            <p:nvPr/>
          </p:nvSpPr>
          <p:spPr>
            <a:xfrm>
              <a:off x="1877053" y="5330529"/>
              <a:ext cx="1281113" cy="758711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60159 w 1340486"/>
                <a:gd name="connsiteY0" fmla="*/ 921649 h 921649"/>
                <a:gd name="connsiteX1" fmla="*/ 0 w 1340486"/>
                <a:gd name="connsiteY1" fmla="*/ 51716 h 921649"/>
                <a:gd name="connsiteX2" fmla="*/ 1059218 w 1340486"/>
                <a:gd name="connsiteY2" fmla="*/ 355 h 921649"/>
                <a:gd name="connsiteX3" fmla="*/ 1340486 w 1340486"/>
                <a:gd name="connsiteY3" fmla="*/ 709789 h 921649"/>
                <a:gd name="connsiteX4" fmla="*/ 1060159 w 1340486"/>
                <a:gd name="connsiteY4" fmla="*/ 921649 h 921649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1025166 w 1340486"/>
                <a:gd name="connsiteY0" fmla="*/ 746482 h 746482"/>
                <a:gd name="connsiteX1" fmla="*/ 0 w 1340486"/>
                <a:gd name="connsiteY1" fmla="*/ 51716 h 746482"/>
                <a:gd name="connsiteX2" fmla="*/ 1059218 w 1340486"/>
                <a:gd name="connsiteY2" fmla="*/ 355 h 746482"/>
                <a:gd name="connsiteX3" fmla="*/ 1340486 w 1340486"/>
                <a:gd name="connsiteY3" fmla="*/ 709789 h 746482"/>
                <a:gd name="connsiteX4" fmla="*/ 1025166 w 1340486"/>
                <a:gd name="connsiteY4" fmla="*/ 746482 h 746482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  <a:gd name="connsiteX0" fmla="*/ 965179 w 1280499"/>
                <a:gd name="connsiteY0" fmla="*/ 759828 h 759828"/>
                <a:gd name="connsiteX1" fmla="*/ 0 w 1280499"/>
                <a:gd name="connsiteY1" fmla="*/ 0 h 759828"/>
                <a:gd name="connsiteX2" fmla="*/ 999231 w 1280499"/>
                <a:gd name="connsiteY2" fmla="*/ 13701 h 759828"/>
                <a:gd name="connsiteX3" fmla="*/ 1280499 w 1280499"/>
                <a:gd name="connsiteY3" fmla="*/ 723135 h 759828"/>
                <a:gd name="connsiteX4" fmla="*/ 965179 w 1280499"/>
                <a:gd name="connsiteY4" fmla="*/ 759828 h 759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0499" h="759828">
                  <a:moveTo>
                    <a:pt x="965179" y="759828"/>
                  </a:moveTo>
                  <a:cubicBezTo>
                    <a:pt x="301565" y="231725"/>
                    <a:pt x="628999" y="498939"/>
                    <a:pt x="0" y="0"/>
                  </a:cubicBezTo>
                  <a:lnTo>
                    <a:pt x="999231" y="13701"/>
                  </a:lnTo>
                  <a:cubicBezTo>
                    <a:pt x="1112985" y="379881"/>
                    <a:pt x="1055867" y="236107"/>
                    <a:pt x="1280499" y="723135"/>
                  </a:cubicBezTo>
                  <a:cubicBezTo>
                    <a:pt x="1186079" y="728668"/>
                    <a:pt x="1127207" y="701414"/>
                    <a:pt x="965179" y="75982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/>
            <p:cNvSpPr/>
            <p:nvPr/>
          </p:nvSpPr>
          <p:spPr>
            <a:xfrm>
              <a:off x="6202992" y="5428939"/>
              <a:ext cx="865187" cy="553955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1011379"/>
                <a:gd name="connsiteY0" fmla="*/ 605727 h 758185"/>
                <a:gd name="connsiteX1" fmla="*/ 490915 w 1011379"/>
                <a:gd name="connsiteY1" fmla="*/ 13939 h 758185"/>
                <a:gd name="connsiteX2" fmla="*/ 1011379 w 1011379"/>
                <a:gd name="connsiteY2" fmla="*/ 563 h 758185"/>
                <a:gd name="connsiteX3" fmla="*/ 268780 w 1011379"/>
                <a:gd name="connsiteY3" fmla="*/ 758185 h 758185"/>
                <a:gd name="connsiteX4" fmla="*/ 0 w 1011379"/>
                <a:gd name="connsiteY4" fmla="*/ 605727 h 758185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48280"/>
                <a:gd name="connsiteX1" fmla="*/ 490915 w 1011379"/>
                <a:gd name="connsiteY1" fmla="*/ 13939 h 648280"/>
                <a:gd name="connsiteX2" fmla="*/ 1011379 w 1011379"/>
                <a:gd name="connsiteY2" fmla="*/ 563 h 648280"/>
                <a:gd name="connsiteX3" fmla="*/ 198718 w 1011379"/>
                <a:gd name="connsiteY3" fmla="*/ 648280 h 648280"/>
                <a:gd name="connsiteX4" fmla="*/ 0 w 1011379"/>
                <a:gd name="connsiteY4" fmla="*/ 605727 h 648280"/>
                <a:gd name="connsiteX0" fmla="*/ 0 w 1011379"/>
                <a:gd name="connsiteY0" fmla="*/ 605727 h 605727"/>
                <a:gd name="connsiteX1" fmla="*/ 490915 w 1011379"/>
                <a:gd name="connsiteY1" fmla="*/ 13939 h 605727"/>
                <a:gd name="connsiteX2" fmla="*/ 1011379 w 1011379"/>
                <a:gd name="connsiteY2" fmla="*/ 563 h 605727"/>
                <a:gd name="connsiteX3" fmla="*/ 318823 w 1011379"/>
                <a:gd name="connsiteY3" fmla="*/ 553361 h 605727"/>
                <a:gd name="connsiteX4" fmla="*/ 0 w 1011379"/>
                <a:gd name="connsiteY4" fmla="*/ 605727 h 605727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  <a:gd name="connsiteX0" fmla="*/ 0 w 866251"/>
                <a:gd name="connsiteY0" fmla="*/ 540783 h 553361"/>
                <a:gd name="connsiteX1" fmla="*/ 345787 w 866251"/>
                <a:gd name="connsiteY1" fmla="*/ 13939 h 553361"/>
                <a:gd name="connsiteX2" fmla="*/ 866251 w 866251"/>
                <a:gd name="connsiteY2" fmla="*/ 563 h 553361"/>
                <a:gd name="connsiteX3" fmla="*/ 173695 w 866251"/>
                <a:gd name="connsiteY3" fmla="*/ 553361 h 553361"/>
                <a:gd name="connsiteX4" fmla="*/ 0 w 866251"/>
                <a:gd name="connsiteY4" fmla="*/ 540783 h 553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66251" h="553361">
                  <a:moveTo>
                    <a:pt x="0" y="540783"/>
                  </a:moveTo>
                  <a:cubicBezTo>
                    <a:pt x="274887" y="134762"/>
                    <a:pt x="159176" y="337938"/>
                    <a:pt x="345787" y="13939"/>
                  </a:cubicBezTo>
                  <a:cubicBezTo>
                    <a:pt x="520528" y="18247"/>
                    <a:pt x="691510" y="-3745"/>
                    <a:pt x="866251" y="563"/>
                  </a:cubicBezTo>
                  <a:cubicBezTo>
                    <a:pt x="252709" y="502795"/>
                    <a:pt x="640047" y="209256"/>
                    <a:pt x="173695" y="553361"/>
                  </a:cubicBezTo>
                  <a:cubicBezTo>
                    <a:pt x="39410" y="524725"/>
                    <a:pt x="196198" y="539317"/>
                    <a:pt x="0" y="54078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/>
            <p:cNvSpPr/>
            <p:nvPr/>
          </p:nvSpPr>
          <p:spPr>
            <a:xfrm>
              <a:off x="5377492" y="5449574"/>
              <a:ext cx="676275" cy="89680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725009"/>
                <a:gd name="connsiteY0" fmla="*/ 1073986 h 1074607"/>
                <a:gd name="connsiteX1" fmla="*/ 206612 w 725009"/>
                <a:gd name="connsiteY1" fmla="*/ 1724 h 1074607"/>
                <a:gd name="connsiteX2" fmla="*/ 725009 w 725009"/>
                <a:gd name="connsiteY2" fmla="*/ 0 h 1074607"/>
                <a:gd name="connsiteX3" fmla="*/ 229048 w 725009"/>
                <a:gd name="connsiteY3" fmla="*/ 886531 h 1074607"/>
                <a:gd name="connsiteX4" fmla="*/ 0 w 725009"/>
                <a:gd name="connsiteY4" fmla="*/ 1073986 h 1074607"/>
                <a:gd name="connsiteX0" fmla="*/ 0 w 675040"/>
                <a:gd name="connsiteY0" fmla="*/ 894029 h 896577"/>
                <a:gd name="connsiteX1" fmla="*/ 15664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  <a:gd name="connsiteX0" fmla="*/ 0 w 675040"/>
                <a:gd name="connsiteY0" fmla="*/ 894029 h 896577"/>
                <a:gd name="connsiteX1" fmla="*/ 186623 w 675040"/>
                <a:gd name="connsiteY1" fmla="*/ 1724 h 896577"/>
                <a:gd name="connsiteX2" fmla="*/ 675040 w 675040"/>
                <a:gd name="connsiteY2" fmla="*/ 0 h 896577"/>
                <a:gd name="connsiteX3" fmla="*/ 179079 w 675040"/>
                <a:gd name="connsiteY3" fmla="*/ 886531 h 896577"/>
                <a:gd name="connsiteX4" fmla="*/ 0 w 675040"/>
                <a:gd name="connsiteY4" fmla="*/ 894029 h 896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5040" h="896577">
                  <a:moveTo>
                    <a:pt x="0" y="894029"/>
                  </a:moveTo>
                  <a:cubicBezTo>
                    <a:pt x="95638" y="409857"/>
                    <a:pt x="76811" y="618448"/>
                    <a:pt x="186623" y="1724"/>
                  </a:cubicBezTo>
                  <a:cubicBezTo>
                    <a:pt x="431451" y="14348"/>
                    <a:pt x="449377" y="35256"/>
                    <a:pt x="675040" y="0"/>
                  </a:cubicBezTo>
                  <a:cubicBezTo>
                    <a:pt x="276172" y="749497"/>
                    <a:pt x="462801" y="344746"/>
                    <a:pt x="179079" y="886531"/>
                  </a:cubicBezTo>
                  <a:cubicBezTo>
                    <a:pt x="44794" y="857895"/>
                    <a:pt x="92525" y="908114"/>
                    <a:pt x="0" y="89402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/>
            <p:cNvSpPr/>
            <p:nvPr/>
          </p:nvSpPr>
          <p:spPr>
            <a:xfrm>
              <a:off x="4340853" y="5470208"/>
              <a:ext cx="514350" cy="40157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7341"/>
                <a:gd name="connsiteX1" fmla="*/ 0 w 514180"/>
                <a:gd name="connsiteY1" fmla="*/ 0 h 577341"/>
                <a:gd name="connsiteX2" fmla="*/ 514180 w 514180"/>
                <a:gd name="connsiteY2" fmla="*/ 10891 h 577341"/>
                <a:gd name="connsiteX3" fmla="*/ 404259 w 514180"/>
                <a:gd name="connsiteY3" fmla="*/ 386400 h 577341"/>
                <a:gd name="connsiteX4" fmla="*/ 135770 w 514180"/>
                <a:gd name="connsiteY4" fmla="*/ 577341 h 577341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32218 h 432218"/>
                <a:gd name="connsiteX1" fmla="*/ 0 w 514180"/>
                <a:gd name="connsiteY1" fmla="*/ 0 h 432218"/>
                <a:gd name="connsiteX2" fmla="*/ 514180 w 514180"/>
                <a:gd name="connsiteY2" fmla="*/ 10891 h 432218"/>
                <a:gd name="connsiteX3" fmla="*/ 404259 w 514180"/>
                <a:gd name="connsiteY3" fmla="*/ 386400 h 432218"/>
                <a:gd name="connsiteX4" fmla="*/ 100781 w 514180"/>
                <a:gd name="connsiteY4" fmla="*/ 432218 h 432218"/>
                <a:gd name="connsiteX0" fmla="*/ 100781 w 514180"/>
                <a:gd name="connsiteY0" fmla="*/ 402193 h 402193"/>
                <a:gd name="connsiteX1" fmla="*/ 0 w 514180"/>
                <a:gd name="connsiteY1" fmla="*/ 0 h 402193"/>
                <a:gd name="connsiteX2" fmla="*/ 514180 w 514180"/>
                <a:gd name="connsiteY2" fmla="*/ 10891 h 402193"/>
                <a:gd name="connsiteX3" fmla="*/ 404259 w 514180"/>
                <a:gd name="connsiteY3" fmla="*/ 386400 h 402193"/>
                <a:gd name="connsiteX4" fmla="*/ 100781 w 514180"/>
                <a:gd name="connsiteY4" fmla="*/ 402193 h 402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402193">
                  <a:moveTo>
                    <a:pt x="100781" y="402193"/>
                  </a:moveTo>
                  <a:cubicBezTo>
                    <a:pt x="60584" y="194221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91637" y="89943"/>
                    <a:pt x="404259" y="386400"/>
                  </a:cubicBezTo>
                  <a:cubicBezTo>
                    <a:pt x="357814" y="390704"/>
                    <a:pt x="168880" y="400727"/>
                    <a:pt x="100781" y="402193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/>
            <p:cNvSpPr/>
            <p:nvPr/>
          </p:nvSpPr>
          <p:spPr>
            <a:xfrm>
              <a:off x="3561391" y="5433701"/>
              <a:ext cx="573087" cy="101584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  <a:gd name="connsiteX0" fmla="*/ 403236 w 574100"/>
                <a:gd name="connsiteY0" fmla="*/ 1215612 h 1215612"/>
                <a:gd name="connsiteX1" fmla="*/ 0 w 574100"/>
                <a:gd name="connsiteY1" fmla="*/ 4757 h 1215612"/>
                <a:gd name="connsiteX2" fmla="*/ 502783 w 574100"/>
                <a:gd name="connsiteY2" fmla="*/ 0 h 1215612"/>
                <a:gd name="connsiteX3" fmla="*/ 574100 w 574100"/>
                <a:gd name="connsiteY3" fmla="*/ 1014877 h 1215612"/>
                <a:gd name="connsiteX4" fmla="*/ 403236 w 574100"/>
                <a:gd name="connsiteY4" fmla="*/ 1215612 h 1215612"/>
                <a:gd name="connsiteX0" fmla="*/ 333190 w 574100"/>
                <a:gd name="connsiteY0" fmla="*/ 985695 h 1015244"/>
                <a:gd name="connsiteX1" fmla="*/ 0 w 574100"/>
                <a:gd name="connsiteY1" fmla="*/ 4757 h 1015244"/>
                <a:gd name="connsiteX2" fmla="*/ 502783 w 574100"/>
                <a:gd name="connsiteY2" fmla="*/ 0 h 1015244"/>
                <a:gd name="connsiteX3" fmla="*/ 574100 w 574100"/>
                <a:gd name="connsiteY3" fmla="*/ 1014877 h 1015244"/>
                <a:gd name="connsiteX4" fmla="*/ 333190 w 574100"/>
                <a:gd name="connsiteY4" fmla="*/ 985695 h 1015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4100" h="1015244">
                  <a:moveTo>
                    <a:pt x="333190" y="985695"/>
                  </a:moveTo>
                  <a:cubicBezTo>
                    <a:pt x="153901" y="433090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37473" y="350120"/>
                    <a:pt x="574100" y="1014877"/>
                  </a:cubicBezTo>
                  <a:cubicBezTo>
                    <a:pt x="476415" y="1019182"/>
                    <a:pt x="529388" y="984229"/>
                    <a:pt x="333190" y="985695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54" name="Group 28"/>
            <p:cNvGrpSpPr>
              <a:grpSpLocks/>
            </p:cNvGrpSpPr>
            <p:nvPr/>
          </p:nvGrpSpPr>
          <p:grpSpPr bwMode="auto">
            <a:xfrm>
              <a:off x="1856416" y="3709935"/>
              <a:ext cx="1049338" cy="1739900"/>
              <a:chOff x="1856416" y="3709935"/>
              <a:chExt cx="1049338" cy="1739900"/>
            </a:xfrm>
          </p:grpSpPr>
          <p:sp>
            <p:nvSpPr>
              <p:cNvPr id="496" name="Rectangle 495"/>
              <p:cNvSpPr/>
              <p:nvPr/>
            </p:nvSpPr>
            <p:spPr bwMode="auto">
              <a:xfrm rot="10800000">
                <a:off x="1867528" y="3957548"/>
                <a:ext cx="1027113" cy="611095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348" name="Group 498"/>
              <p:cNvGrpSpPr>
                <a:grpSpLocks/>
              </p:cNvGrpSpPr>
              <p:nvPr/>
            </p:nvGrpSpPr>
            <p:grpSpPr bwMode="auto">
              <a:xfrm>
                <a:off x="1858805" y="5088863"/>
                <a:ext cx="1035373" cy="360972"/>
                <a:chOff x="4128636" y="3606589"/>
                <a:chExt cx="568145" cy="338667"/>
              </a:xfrm>
            </p:grpSpPr>
            <p:sp>
              <p:nvSpPr>
                <p:cNvPr id="515" name="Oval 514"/>
                <p:cNvSpPr/>
                <p:nvPr/>
              </p:nvSpPr>
              <p:spPr>
                <a:xfrm>
                  <a:off x="4129067" y="3720144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6" name="Rectangle 515"/>
                <p:cNvSpPr/>
                <p:nvPr/>
              </p:nvSpPr>
              <p:spPr>
                <a:xfrm>
                  <a:off x="4129067" y="3720144"/>
                  <a:ext cx="567968" cy="111689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7" name="Oval 516"/>
                <p:cNvSpPr/>
                <p:nvPr/>
              </p:nvSpPr>
              <p:spPr>
                <a:xfrm>
                  <a:off x="4129067" y="3606966"/>
                  <a:ext cx="567968" cy="224867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8" name="Straight Connector 517"/>
                <p:cNvCxnSpPr/>
                <p:nvPr/>
              </p:nvCxnSpPr>
              <p:spPr>
                <a:xfrm>
                  <a:off x="4697035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9" name="Straight Connector 518"/>
                <p:cNvCxnSpPr/>
                <p:nvPr/>
              </p:nvCxnSpPr>
              <p:spPr>
                <a:xfrm>
                  <a:off x="4129067" y="3720144"/>
                  <a:ext cx="0" cy="111689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0" name="Rectangle 499"/>
              <p:cNvSpPr/>
              <p:nvPr/>
            </p:nvSpPr>
            <p:spPr bwMode="auto">
              <a:xfrm>
                <a:off x="1877053" y="4705148"/>
                <a:ext cx="1028700" cy="52221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2" name="Straight Connector 501"/>
              <p:cNvCxnSpPr/>
              <p:nvPr/>
            </p:nvCxnSpPr>
            <p:spPr bwMode="auto">
              <a:xfrm>
                <a:off x="1861178" y="3981356"/>
                <a:ext cx="17463" cy="130155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Straight Connector 502"/>
              <p:cNvCxnSpPr/>
              <p:nvPr/>
            </p:nvCxnSpPr>
            <p:spPr bwMode="auto">
              <a:xfrm flipH="1">
                <a:off x="2894641" y="3971833"/>
                <a:ext cx="6350" cy="1269810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52" name="Group 504"/>
              <p:cNvGrpSpPr>
                <a:grpSpLocks/>
              </p:cNvGrpSpPr>
              <p:nvPr/>
            </p:nvGrpSpPr>
            <p:grpSpPr bwMode="auto">
              <a:xfrm>
                <a:off x="1856416" y="3709935"/>
                <a:ext cx="1044712" cy="399063"/>
                <a:chOff x="2183302" y="1574638"/>
                <a:chExt cx="1200154" cy="430218"/>
              </a:xfrm>
            </p:grpSpPr>
            <p:sp>
              <p:nvSpPr>
                <p:cNvPr id="506" name="Oval 505"/>
                <p:cNvSpPr/>
                <p:nvPr/>
              </p:nvSpPr>
              <p:spPr bwMode="auto">
                <a:xfrm flipV="1">
                  <a:off x="2185125" y="1689286"/>
                  <a:ext cx="1196349" cy="31485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07" name="Rectangle 506"/>
                <p:cNvSpPr/>
                <p:nvPr/>
              </p:nvSpPr>
              <p:spPr bwMode="auto">
                <a:xfrm>
                  <a:off x="2183302" y="1735489"/>
                  <a:ext cx="1198172" cy="11293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08" name="Oval 507"/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349" cy="31485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09" name="Freeform 508"/>
                <p:cNvSpPr/>
                <p:nvPr/>
              </p:nvSpPr>
              <p:spPr bwMode="auto">
                <a:xfrm>
                  <a:off x="2489684" y="1670464"/>
                  <a:ext cx="581761" cy="15742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0" name="Freeform 509"/>
                <p:cNvSpPr>
                  <a:spLocks/>
                </p:cNvSpPr>
                <p:nvPr/>
              </p:nvSpPr>
              <p:spPr bwMode="auto">
                <a:xfrm>
                  <a:off x="2429501" y="1629396"/>
                  <a:ext cx="703949" cy="111226"/>
                </a:xfrm>
                <a:custGeom>
                  <a:avLst/>
                  <a:gdLst>
                    <a:gd name="T0" fmla="*/ 0 w 3723451"/>
                    <a:gd name="T1" fmla="*/ 27211 h 932950"/>
                    <a:gd name="T2" fmla="*/ 123865 w 3723451"/>
                    <a:gd name="T3" fmla="*/ 321 h 932950"/>
                    <a:gd name="T4" fmla="*/ 350850 w 3723451"/>
                    <a:gd name="T5" fmla="*/ 62061 h 932950"/>
                    <a:gd name="T6" fmla="*/ 567397 w 3723451"/>
                    <a:gd name="T7" fmla="*/ 0 h 932950"/>
                    <a:gd name="T8" fmla="*/ 703949 w 3723451"/>
                    <a:gd name="T9" fmla="*/ 24696 h 932950"/>
                    <a:gd name="T10" fmla="*/ 602354 w 3723451"/>
                    <a:gd name="T11" fmla="*/ 55064 h 932950"/>
                    <a:gd name="T12" fmla="*/ 569645 w 3723451"/>
                    <a:gd name="T13" fmla="*/ 46877 h 932950"/>
                    <a:gd name="T14" fmla="*/ 354838 w 3723451"/>
                    <a:gd name="T15" fmla="*/ 111226 h 932950"/>
                    <a:gd name="T16" fmla="*/ 134536 w 3723451"/>
                    <a:gd name="T17" fmla="*/ 49244 h 932950"/>
                    <a:gd name="T18" fmla="*/ 98918 w 3723451"/>
                    <a:gd name="T19" fmla="*/ 55934 h 932950"/>
                    <a:gd name="T20" fmla="*/ 0 w 3723451"/>
                    <a:gd name="T21" fmla="*/ 27211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1" name="Freeform 510"/>
                <p:cNvSpPr>
                  <a:spLocks/>
                </p:cNvSpPr>
                <p:nvPr/>
              </p:nvSpPr>
              <p:spPr bwMode="auto">
                <a:xfrm>
                  <a:off x="2892722" y="1723510"/>
                  <a:ext cx="257143" cy="95826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143 w 1366596"/>
                    <a:gd name="T3" fmla="*/ 74047 h 809868"/>
                    <a:gd name="T4" fmla="*/ 162771 w 1366596"/>
                    <a:gd name="T5" fmla="*/ 95826 h 809868"/>
                    <a:gd name="T6" fmla="*/ 866 w 1366596"/>
                    <a:gd name="T7" fmla="*/ 5063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12" name="Freeform 511"/>
                <p:cNvSpPr>
                  <a:spLocks/>
                </p:cNvSpPr>
                <p:nvPr/>
              </p:nvSpPr>
              <p:spPr bwMode="auto">
                <a:xfrm>
                  <a:off x="2416736" y="1725222"/>
                  <a:ext cx="255318" cy="94114"/>
                </a:xfrm>
                <a:custGeom>
                  <a:avLst/>
                  <a:gdLst>
                    <a:gd name="T0" fmla="*/ 251832 w 1348191"/>
                    <a:gd name="T1" fmla="*/ 0 h 791462"/>
                    <a:gd name="T2" fmla="*/ 255318 w 1348191"/>
                    <a:gd name="T3" fmla="*/ 45415 h 791462"/>
                    <a:gd name="T4" fmla="*/ 92368 w 1348191"/>
                    <a:gd name="T5" fmla="*/ 94114 h 791462"/>
                    <a:gd name="T6" fmla="*/ 0 w 1348191"/>
                    <a:gd name="T7" fmla="*/ 72774 h 791462"/>
                    <a:gd name="T8" fmla="*/ 251832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/>
                <p:cNvCxnSpPr>
                  <a:cxnSpLocks noChangeShapeType="1"/>
                  <a:endCxn id="508" idx="2"/>
                </p:cNvCxnSpPr>
                <p:nvPr/>
              </p:nvCxnSpPr>
              <p:spPr bwMode="auto">
                <a:xfrm flipH="1" flipV="1">
                  <a:off x="2183302" y="1732067"/>
                  <a:ext cx="1823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14" name="Straight Connector 513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1474" y="1728644"/>
                  <a:ext cx="1824" cy="1214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55" name="Group 29"/>
            <p:cNvGrpSpPr>
              <a:grpSpLocks/>
            </p:cNvGrpSpPr>
            <p:nvPr/>
          </p:nvGrpSpPr>
          <p:grpSpPr bwMode="auto">
            <a:xfrm>
              <a:off x="3566154" y="3862335"/>
              <a:ext cx="514350" cy="1670050"/>
              <a:chOff x="3566154" y="3862335"/>
              <a:chExt cx="514350" cy="1670050"/>
            </a:xfrm>
          </p:grpSpPr>
          <p:sp>
            <p:nvSpPr>
              <p:cNvPr id="549" name="Rectangle 548"/>
              <p:cNvSpPr/>
              <p:nvPr/>
            </p:nvSpPr>
            <p:spPr bwMode="auto">
              <a:xfrm rot="10800000">
                <a:off x="3569201" y="39460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0" name="Straight Connector 549"/>
              <p:cNvCxnSpPr/>
              <p:nvPr/>
            </p:nvCxnSpPr>
            <p:spPr bwMode="auto">
              <a:xfrm flipH="1">
                <a:off x="4078916" y="4019450"/>
                <a:ext cx="1587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29" name="Group 552"/>
              <p:cNvGrpSpPr>
                <a:grpSpLocks/>
              </p:cNvGrpSpPr>
              <p:nvPr/>
            </p:nvGrpSpPr>
            <p:grpSpPr bwMode="auto">
              <a:xfrm>
                <a:off x="3571302" y="5310688"/>
                <a:ext cx="507588" cy="221697"/>
                <a:chOff x="4128636" y="3606589"/>
                <a:chExt cx="568145" cy="338667"/>
              </a:xfrm>
            </p:grpSpPr>
            <p:sp>
              <p:nvSpPr>
                <p:cNvPr id="562" name="Oval 561"/>
                <p:cNvSpPr/>
                <p:nvPr/>
              </p:nvSpPr>
              <p:spPr>
                <a:xfrm>
                  <a:off x="4128204" y="3719337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3" name="Rectangle 562"/>
                <p:cNvSpPr/>
                <p:nvPr/>
              </p:nvSpPr>
              <p:spPr>
                <a:xfrm>
                  <a:off x="4128204" y="3719337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64" name="Oval 563"/>
                <p:cNvSpPr/>
                <p:nvPr/>
              </p:nvSpPr>
              <p:spPr>
                <a:xfrm>
                  <a:off x="4128204" y="3573854"/>
                  <a:ext cx="568606" cy="25702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65" name="Straight Connector 564"/>
                <p:cNvCxnSpPr/>
                <p:nvPr/>
              </p:nvCxnSpPr>
              <p:spPr>
                <a:xfrm>
                  <a:off x="4696810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6" name="Straight Connector 565"/>
                <p:cNvCxnSpPr/>
                <p:nvPr/>
              </p:nvCxnSpPr>
              <p:spPr>
                <a:xfrm>
                  <a:off x="4128204" y="3719337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54" name="Rectangle 553"/>
              <p:cNvSpPr/>
              <p:nvPr/>
            </p:nvSpPr>
            <p:spPr bwMode="auto">
              <a:xfrm>
                <a:off x="3572503" y="4574992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7" name="Straight Connector 556"/>
              <p:cNvCxnSpPr/>
              <p:nvPr/>
            </p:nvCxnSpPr>
            <p:spPr bwMode="auto">
              <a:xfrm flipH="1">
                <a:off x="3566153" y="4027387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32" name="Group 538"/>
              <p:cNvGrpSpPr>
                <a:grpSpLocks/>
              </p:cNvGrpSpPr>
              <p:nvPr/>
            </p:nvGrpSpPr>
            <p:grpSpPr bwMode="auto">
              <a:xfrm>
                <a:off x="3568667" y="38623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40" name="Oval 539"/>
                <p:cNvSpPr/>
                <p:nvPr/>
              </p:nvSpPr>
              <p:spPr bwMode="auto">
                <a:xfrm flipV="1">
                  <a:off x="2188659" y="1691189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41" name="Rectangle 540"/>
                <p:cNvSpPr/>
                <p:nvPr/>
              </p:nvSpPr>
              <p:spPr bwMode="auto">
                <a:xfrm>
                  <a:off x="2184877" y="1736233"/>
                  <a:ext cx="1198749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2" name="Oval 541"/>
                <p:cNvSpPr>
                  <a:spLocks noChangeArrowheads="1"/>
                </p:cNvSpPr>
                <p:nvPr/>
              </p:nvSpPr>
              <p:spPr bwMode="auto">
                <a:xfrm flipV="1">
                  <a:off x="2184877" y="1564501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43" name="Freeform 542"/>
                <p:cNvSpPr/>
                <p:nvPr/>
              </p:nvSpPr>
              <p:spPr bwMode="auto">
                <a:xfrm>
                  <a:off x="2491182" y="1671482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44" name="Freeform 543"/>
                <p:cNvSpPr>
                  <a:spLocks/>
                </p:cNvSpPr>
                <p:nvPr/>
              </p:nvSpPr>
              <p:spPr bwMode="auto">
                <a:xfrm>
                  <a:off x="2430678" y="1629252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5" name="Freeform 544"/>
                <p:cNvSpPr>
                  <a:spLocks/>
                </p:cNvSpPr>
                <p:nvPr/>
              </p:nvSpPr>
              <p:spPr bwMode="auto">
                <a:xfrm>
                  <a:off x="2892025" y="1722158"/>
                  <a:ext cx="260925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965 h 809868"/>
                    <a:gd name="T4" fmla="*/ 165165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46" name="Freeform 545"/>
                <p:cNvSpPr>
                  <a:spLocks/>
                </p:cNvSpPr>
                <p:nvPr/>
              </p:nvSpPr>
              <p:spPr bwMode="auto">
                <a:xfrm>
                  <a:off x="2419332" y="1724972"/>
                  <a:ext cx="253364" cy="95720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6190 h 791462"/>
                    <a:gd name="T4" fmla="*/ 91661 w 1348191"/>
                    <a:gd name="T5" fmla="*/ 95720 h 791462"/>
                    <a:gd name="T6" fmla="*/ 0 w 1348191"/>
                    <a:gd name="T7" fmla="*/ 74016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547" name="Straight Connector 546"/>
                <p:cNvCxnSpPr>
                  <a:cxnSpLocks noChangeShapeType="1"/>
                  <a:endCxn id="542" idx="2"/>
                </p:cNvCxnSpPr>
                <p:nvPr/>
              </p:nvCxnSpPr>
              <p:spPr bwMode="auto">
                <a:xfrm flipH="1" flipV="1">
                  <a:off x="2184877" y="172215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48" name="Straight Connector 54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2" y="1727788"/>
                  <a:ext cx="3783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56" name="Group 30"/>
            <p:cNvGrpSpPr>
              <a:grpSpLocks/>
            </p:cNvGrpSpPr>
            <p:nvPr/>
          </p:nvGrpSpPr>
          <p:grpSpPr bwMode="auto">
            <a:xfrm>
              <a:off x="4348791" y="3867098"/>
              <a:ext cx="514350" cy="1670050"/>
              <a:chOff x="4348791" y="3867098"/>
              <a:chExt cx="514350" cy="1670050"/>
            </a:xfrm>
          </p:grpSpPr>
          <p:sp>
            <p:nvSpPr>
              <p:cNvPr id="579" name="Rectangle 578"/>
              <p:cNvSpPr/>
              <p:nvPr/>
            </p:nvSpPr>
            <p:spPr bwMode="auto">
              <a:xfrm rot="10800000">
                <a:off x="4351838" y="3950855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0" name="Straight Connector 579"/>
              <p:cNvCxnSpPr/>
              <p:nvPr/>
            </p:nvCxnSpPr>
            <p:spPr bwMode="auto">
              <a:xfrm flipH="1">
                <a:off x="4861553" y="402421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7" name="Group 580"/>
              <p:cNvGrpSpPr>
                <a:grpSpLocks/>
              </p:cNvGrpSpPr>
              <p:nvPr/>
            </p:nvGrpSpPr>
            <p:grpSpPr bwMode="auto">
              <a:xfrm>
                <a:off x="4353939" y="5315451"/>
                <a:ext cx="507588" cy="221697"/>
                <a:chOff x="4128636" y="3606589"/>
                <a:chExt cx="568145" cy="338667"/>
              </a:xfrm>
            </p:grpSpPr>
            <p:sp>
              <p:nvSpPr>
                <p:cNvPr id="589" name="Oval 588"/>
                <p:cNvSpPr/>
                <p:nvPr/>
              </p:nvSpPr>
              <p:spPr>
                <a:xfrm>
                  <a:off x="4128204" y="3719336"/>
                  <a:ext cx="568606" cy="22549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0" name="Rectangle 589"/>
                <p:cNvSpPr/>
                <p:nvPr/>
              </p:nvSpPr>
              <p:spPr>
                <a:xfrm>
                  <a:off x="4128204" y="3719336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1" name="Oval 590"/>
                <p:cNvSpPr/>
                <p:nvPr/>
              </p:nvSpPr>
              <p:spPr>
                <a:xfrm>
                  <a:off x="4128204" y="3573853"/>
                  <a:ext cx="568606" cy="25702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92" name="Straight Connector 591"/>
                <p:cNvCxnSpPr/>
                <p:nvPr/>
              </p:nvCxnSpPr>
              <p:spPr>
                <a:xfrm>
                  <a:off x="4696810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3" name="Straight Connector 592"/>
                <p:cNvCxnSpPr/>
                <p:nvPr/>
              </p:nvCxnSpPr>
              <p:spPr>
                <a:xfrm>
                  <a:off x="4128204" y="3719336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82" name="Rectangle 581"/>
              <p:cNvSpPr/>
              <p:nvPr/>
            </p:nvSpPr>
            <p:spPr bwMode="auto">
              <a:xfrm>
                <a:off x="4355141" y="457975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4" name="Straight Connector 583"/>
              <p:cNvCxnSpPr/>
              <p:nvPr/>
            </p:nvCxnSpPr>
            <p:spPr bwMode="auto">
              <a:xfrm flipH="1">
                <a:off x="4348791" y="4032148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10" name="Group 568"/>
              <p:cNvGrpSpPr>
                <a:grpSpLocks/>
              </p:cNvGrpSpPr>
              <p:nvPr/>
            </p:nvGrpSpPr>
            <p:grpSpPr bwMode="auto">
              <a:xfrm>
                <a:off x="4351304" y="3867098"/>
                <a:ext cx="503828" cy="248249"/>
                <a:chOff x="2183302" y="1564542"/>
                <a:chExt cx="1200154" cy="440314"/>
              </a:xfrm>
            </p:grpSpPr>
            <p:sp>
              <p:nvSpPr>
                <p:cNvPr id="570" name="Oval 569"/>
                <p:cNvSpPr/>
                <p:nvPr/>
              </p:nvSpPr>
              <p:spPr bwMode="auto">
                <a:xfrm flipV="1">
                  <a:off x="2188659" y="1691187"/>
                  <a:ext cx="1194966" cy="312497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71" name="Rectangle 570"/>
                <p:cNvSpPr/>
                <p:nvPr/>
              </p:nvSpPr>
              <p:spPr bwMode="auto">
                <a:xfrm>
                  <a:off x="2184879" y="1736232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2" name="Oval 571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498"/>
                  <a:ext cx="1194966" cy="3124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573" name="Freeform 572"/>
                <p:cNvSpPr/>
                <p:nvPr/>
              </p:nvSpPr>
              <p:spPr bwMode="auto">
                <a:xfrm>
                  <a:off x="2491182" y="1671479"/>
                  <a:ext cx="582357" cy="154842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74" name="Freeform 573"/>
                <p:cNvSpPr>
                  <a:spLocks/>
                </p:cNvSpPr>
                <p:nvPr/>
              </p:nvSpPr>
              <p:spPr bwMode="auto">
                <a:xfrm>
                  <a:off x="2430678" y="1629250"/>
                  <a:ext cx="703366" cy="109796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3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4 h 932950"/>
                    <a:gd name="T14" fmla="*/ 354544 w 3723451"/>
                    <a:gd name="T15" fmla="*/ 109796 h 932950"/>
                    <a:gd name="T16" fmla="*/ 134425 w 3723451"/>
                    <a:gd name="T17" fmla="*/ 48611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5" name="Freeform 574"/>
                <p:cNvSpPr>
                  <a:spLocks/>
                </p:cNvSpPr>
                <p:nvPr/>
              </p:nvSpPr>
              <p:spPr bwMode="auto">
                <a:xfrm>
                  <a:off x="2892025" y="1722154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576" name="Freeform 575"/>
                <p:cNvSpPr>
                  <a:spLocks/>
                </p:cNvSpPr>
                <p:nvPr/>
              </p:nvSpPr>
              <p:spPr bwMode="auto">
                <a:xfrm>
                  <a:off x="2419334" y="1724970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577" name="Straight Connector 576"/>
                <p:cNvCxnSpPr>
                  <a:cxnSpLocks noChangeShapeType="1"/>
                  <a:endCxn id="572" idx="2"/>
                </p:cNvCxnSpPr>
                <p:nvPr/>
              </p:nvCxnSpPr>
              <p:spPr bwMode="auto">
                <a:xfrm flipH="1" flipV="1">
                  <a:off x="2184879" y="1722154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78" name="Straight Connector 577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27785"/>
                  <a:ext cx="3780" cy="12105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57" name="Group 48257"/>
            <p:cNvGrpSpPr>
              <a:grpSpLocks/>
            </p:cNvGrpSpPr>
            <p:nvPr/>
          </p:nvGrpSpPr>
          <p:grpSpPr bwMode="auto">
            <a:xfrm>
              <a:off x="5552116" y="3849635"/>
              <a:ext cx="514350" cy="1670050"/>
              <a:chOff x="5552116" y="3849635"/>
              <a:chExt cx="514350" cy="1670050"/>
            </a:xfrm>
          </p:grpSpPr>
          <p:sp>
            <p:nvSpPr>
              <p:cNvPr id="606" name="Rectangle 605"/>
              <p:cNvSpPr/>
              <p:nvPr/>
            </p:nvSpPr>
            <p:spPr bwMode="auto">
              <a:xfrm rot="10800000">
                <a:off x="5555163" y="3933392"/>
                <a:ext cx="498084" cy="62864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07" name="Straight Connector 606"/>
              <p:cNvCxnSpPr/>
              <p:nvPr/>
            </p:nvCxnSpPr>
            <p:spPr bwMode="auto">
              <a:xfrm flipH="1">
                <a:off x="6064879" y="4006752"/>
                <a:ext cx="1588" cy="13650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5" name="Group 607"/>
              <p:cNvGrpSpPr>
                <a:grpSpLocks/>
              </p:cNvGrpSpPr>
              <p:nvPr/>
            </p:nvGrpSpPr>
            <p:grpSpPr bwMode="auto">
              <a:xfrm>
                <a:off x="5557264" y="5297988"/>
                <a:ext cx="507588" cy="221697"/>
                <a:chOff x="4128636" y="3606589"/>
                <a:chExt cx="568145" cy="338667"/>
              </a:xfrm>
            </p:grpSpPr>
            <p:sp>
              <p:nvSpPr>
                <p:cNvPr id="616" name="Oval 615"/>
                <p:cNvSpPr/>
                <p:nvPr/>
              </p:nvSpPr>
              <p:spPr>
                <a:xfrm>
                  <a:off x="4128205" y="3719341"/>
                  <a:ext cx="568606" cy="22550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7" name="Rectangle 616"/>
                <p:cNvSpPr/>
                <p:nvPr/>
              </p:nvSpPr>
              <p:spPr>
                <a:xfrm>
                  <a:off x="4128205" y="3719341"/>
                  <a:ext cx="568606" cy="111537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18" name="Oval 617"/>
                <p:cNvSpPr/>
                <p:nvPr/>
              </p:nvSpPr>
              <p:spPr>
                <a:xfrm>
                  <a:off x="4128205" y="3573857"/>
                  <a:ext cx="568606" cy="257021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19" name="Straight Connector 618"/>
                <p:cNvCxnSpPr/>
                <p:nvPr/>
              </p:nvCxnSpPr>
              <p:spPr>
                <a:xfrm>
                  <a:off x="4696811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0" name="Straight Connector 619"/>
                <p:cNvCxnSpPr/>
                <p:nvPr/>
              </p:nvCxnSpPr>
              <p:spPr>
                <a:xfrm>
                  <a:off x="4128205" y="3719341"/>
                  <a:ext cx="0" cy="111537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9" name="Rectangle 608"/>
              <p:cNvSpPr/>
              <p:nvPr/>
            </p:nvSpPr>
            <p:spPr bwMode="auto">
              <a:xfrm>
                <a:off x="5558467" y="4562294"/>
                <a:ext cx="496887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1" name="Straight Connector 610"/>
              <p:cNvCxnSpPr/>
              <p:nvPr/>
            </p:nvCxnSpPr>
            <p:spPr bwMode="auto">
              <a:xfrm flipH="1">
                <a:off x="5552117" y="4014689"/>
                <a:ext cx="3175" cy="145075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8" name="Group 595"/>
              <p:cNvGrpSpPr>
                <a:grpSpLocks/>
              </p:cNvGrpSpPr>
              <p:nvPr/>
            </p:nvGrpSpPr>
            <p:grpSpPr bwMode="auto">
              <a:xfrm>
                <a:off x="5554629" y="3849635"/>
                <a:ext cx="503828" cy="248249"/>
                <a:chOff x="2183302" y="1564542"/>
                <a:chExt cx="1200154" cy="440314"/>
              </a:xfrm>
            </p:grpSpPr>
            <p:sp>
              <p:nvSpPr>
                <p:cNvPr id="597" name="Oval 596"/>
                <p:cNvSpPr/>
                <p:nvPr/>
              </p:nvSpPr>
              <p:spPr bwMode="auto">
                <a:xfrm flipV="1">
                  <a:off x="2188662" y="1691192"/>
                  <a:ext cx="1194966" cy="3124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98" name="Rectangle 597"/>
                <p:cNvSpPr/>
                <p:nvPr/>
              </p:nvSpPr>
              <p:spPr bwMode="auto">
                <a:xfrm>
                  <a:off x="2184881" y="1736237"/>
                  <a:ext cx="1198746" cy="112612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99" name="Oval 598"/>
                <p:cNvSpPr>
                  <a:spLocks noChangeArrowheads="1"/>
                </p:cNvSpPr>
                <p:nvPr/>
              </p:nvSpPr>
              <p:spPr bwMode="auto">
                <a:xfrm flipV="1">
                  <a:off x="2184881" y="1564505"/>
                  <a:ext cx="1194966" cy="312497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600" name="Freeform 599"/>
                <p:cNvSpPr/>
                <p:nvPr/>
              </p:nvSpPr>
              <p:spPr bwMode="auto">
                <a:xfrm>
                  <a:off x="2491185" y="1671486"/>
                  <a:ext cx="582357" cy="1548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01" name="Freeform 600"/>
                <p:cNvSpPr>
                  <a:spLocks/>
                </p:cNvSpPr>
                <p:nvPr/>
              </p:nvSpPr>
              <p:spPr bwMode="auto">
                <a:xfrm>
                  <a:off x="2430680" y="1629256"/>
                  <a:ext cx="703366" cy="109797"/>
                </a:xfrm>
                <a:custGeom>
                  <a:avLst/>
                  <a:gdLst>
                    <a:gd name="T0" fmla="*/ 0 w 3723451"/>
                    <a:gd name="T1" fmla="*/ 26862 h 932950"/>
                    <a:gd name="T2" fmla="*/ 123762 w 3723451"/>
                    <a:gd name="T3" fmla="*/ 317 h 932950"/>
                    <a:gd name="T4" fmla="*/ 350560 w 3723451"/>
                    <a:gd name="T5" fmla="*/ 61264 h 932950"/>
                    <a:gd name="T6" fmla="*/ 566927 w 3723451"/>
                    <a:gd name="T7" fmla="*/ 0 h 932950"/>
                    <a:gd name="T8" fmla="*/ 703366 w 3723451"/>
                    <a:gd name="T9" fmla="*/ 24379 h 932950"/>
                    <a:gd name="T10" fmla="*/ 601856 w 3723451"/>
                    <a:gd name="T11" fmla="*/ 54357 h 932950"/>
                    <a:gd name="T12" fmla="*/ 569173 w 3723451"/>
                    <a:gd name="T13" fmla="*/ 46275 h 932950"/>
                    <a:gd name="T14" fmla="*/ 354544 w 3723451"/>
                    <a:gd name="T15" fmla="*/ 109797 h 932950"/>
                    <a:gd name="T16" fmla="*/ 134425 w 3723451"/>
                    <a:gd name="T17" fmla="*/ 48612 h 932950"/>
                    <a:gd name="T18" fmla="*/ 98836 w 3723451"/>
                    <a:gd name="T19" fmla="*/ 55215 h 932950"/>
                    <a:gd name="T20" fmla="*/ 0 w 3723451"/>
                    <a:gd name="T21" fmla="*/ 2686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2" name="Freeform 601"/>
                <p:cNvSpPr>
                  <a:spLocks/>
                </p:cNvSpPr>
                <p:nvPr/>
              </p:nvSpPr>
              <p:spPr bwMode="auto">
                <a:xfrm>
                  <a:off x="2892028" y="1722161"/>
                  <a:ext cx="260927" cy="95720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7 w 1366596"/>
                    <a:gd name="T3" fmla="*/ 73965 h 809868"/>
                    <a:gd name="T4" fmla="*/ 165166 w 1366596"/>
                    <a:gd name="T5" fmla="*/ 95720 h 809868"/>
                    <a:gd name="T6" fmla="*/ 878 w 1366596"/>
                    <a:gd name="T7" fmla="*/ 5057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03" name="Freeform 602"/>
                <p:cNvSpPr>
                  <a:spLocks/>
                </p:cNvSpPr>
                <p:nvPr/>
              </p:nvSpPr>
              <p:spPr bwMode="auto">
                <a:xfrm>
                  <a:off x="2419337" y="1724976"/>
                  <a:ext cx="253362" cy="95720"/>
                </a:xfrm>
                <a:custGeom>
                  <a:avLst/>
                  <a:gdLst>
                    <a:gd name="T0" fmla="*/ 249903 w 1348191"/>
                    <a:gd name="T1" fmla="*/ 0 h 791462"/>
                    <a:gd name="T2" fmla="*/ 253362 w 1348191"/>
                    <a:gd name="T3" fmla="*/ 46190 h 791462"/>
                    <a:gd name="T4" fmla="*/ 91660 w 1348191"/>
                    <a:gd name="T5" fmla="*/ 95720 h 791462"/>
                    <a:gd name="T6" fmla="*/ 0 w 1348191"/>
                    <a:gd name="T7" fmla="*/ 74016 h 791462"/>
                    <a:gd name="T8" fmla="*/ 249903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604" name="Straight Connector 603"/>
                <p:cNvCxnSpPr>
                  <a:cxnSpLocks noChangeShapeType="1"/>
                  <a:endCxn id="599" idx="2"/>
                </p:cNvCxnSpPr>
                <p:nvPr/>
              </p:nvCxnSpPr>
              <p:spPr bwMode="auto">
                <a:xfrm flipH="1" flipV="1">
                  <a:off x="2184881" y="1722161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05" name="Straight Connector 604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7" y="1727792"/>
                  <a:ext cx="3780" cy="121057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58" name="Group 48258"/>
            <p:cNvGrpSpPr>
              <a:grpSpLocks/>
            </p:cNvGrpSpPr>
            <p:nvPr/>
          </p:nvGrpSpPr>
          <p:grpSpPr bwMode="auto">
            <a:xfrm>
              <a:off x="6547479" y="3836935"/>
              <a:ext cx="514350" cy="1671638"/>
              <a:chOff x="6547479" y="3836935"/>
              <a:chExt cx="514350" cy="1671638"/>
            </a:xfrm>
          </p:grpSpPr>
          <p:sp>
            <p:nvSpPr>
              <p:cNvPr id="633" name="Rectangle 632"/>
              <p:cNvSpPr/>
              <p:nvPr/>
            </p:nvSpPr>
            <p:spPr bwMode="auto">
              <a:xfrm rot="10800000">
                <a:off x="6550526" y="3920772"/>
                <a:ext cx="498084" cy="62924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4" name="Straight Connector 633"/>
              <p:cNvCxnSpPr/>
              <p:nvPr/>
            </p:nvCxnSpPr>
            <p:spPr bwMode="auto">
              <a:xfrm flipH="1">
                <a:off x="7060242" y="3994054"/>
                <a:ext cx="1587" cy="136663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63" name="Group 634"/>
              <p:cNvGrpSpPr>
                <a:grpSpLocks/>
              </p:cNvGrpSpPr>
              <p:nvPr/>
            </p:nvGrpSpPr>
            <p:grpSpPr bwMode="auto">
              <a:xfrm>
                <a:off x="6552627" y="5286665"/>
                <a:ext cx="507588" cy="221908"/>
                <a:chOff x="4128636" y="3606589"/>
                <a:chExt cx="568145" cy="338667"/>
              </a:xfrm>
            </p:grpSpPr>
            <p:sp>
              <p:nvSpPr>
                <p:cNvPr id="643" name="Oval 642"/>
                <p:cNvSpPr/>
                <p:nvPr/>
              </p:nvSpPr>
              <p:spPr>
                <a:xfrm>
                  <a:off x="4128205" y="3719558"/>
                  <a:ext cx="568606" cy="225284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4" name="Rectangle 643"/>
                <p:cNvSpPr/>
                <p:nvPr/>
              </p:nvSpPr>
              <p:spPr>
                <a:xfrm>
                  <a:off x="4128205" y="3719558"/>
                  <a:ext cx="568606" cy="111431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45" name="Oval 644"/>
                <p:cNvSpPr/>
                <p:nvPr/>
              </p:nvSpPr>
              <p:spPr>
                <a:xfrm>
                  <a:off x="4128205" y="3605704"/>
                  <a:ext cx="568606" cy="22528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646" name="Straight Connector 645"/>
                <p:cNvCxnSpPr/>
                <p:nvPr/>
              </p:nvCxnSpPr>
              <p:spPr>
                <a:xfrm>
                  <a:off x="4696811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/>
                <p:cNvCxnSpPr/>
                <p:nvPr/>
              </p:nvCxnSpPr>
              <p:spPr>
                <a:xfrm>
                  <a:off x="4128205" y="3719558"/>
                  <a:ext cx="0" cy="111431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36" name="Rectangle 635"/>
              <p:cNvSpPr/>
              <p:nvPr/>
            </p:nvSpPr>
            <p:spPr bwMode="auto">
              <a:xfrm>
                <a:off x="6553829" y="4551184"/>
                <a:ext cx="496888" cy="812678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38" name="Straight Connector 637"/>
              <p:cNvCxnSpPr/>
              <p:nvPr/>
            </p:nvCxnSpPr>
            <p:spPr bwMode="auto">
              <a:xfrm flipH="1">
                <a:off x="6547479" y="4001991"/>
                <a:ext cx="3175" cy="145234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66" name="Group 622"/>
              <p:cNvGrpSpPr>
                <a:grpSpLocks/>
              </p:cNvGrpSpPr>
              <p:nvPr/>
            </p:nvGrpSpPr>
            <p:grpSpPr bwMode="auto">
              <a:xfrm>
                <a:off x="6549992" y="3836935"/>
                <a:ext cx="503828" cy="248485"/>
                <a:chOff x="2183302" y="1564542"/>
                <a:chExt cx="1200154" cy="440314"/>
              </a:xfrm>
            </p:grpSpPr>
            <p:sp>
              <p:nvSpPr>
                <p:cNvPr id="624" name="Oval 623"/>
                <p:cNvSpPr/>
                <p:nvPr/>
              </p:nvSpPr>
              <p:spPr bwMode="auto">
                <a:xfrm flipV="1">
                  <a:off x="2188662" y="1691075"/>
                  <a:ext cx="1194966" cy="315014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625" name="Rectangle 624"/>
                <p:cNvSpPr/>
                <p:nvPr/>
              </p:nvSpPr>
              <p:spPr bwMode="auto">
                <a:xfrm>
                  <a:off x="2184879" y="1736077"/>
                  <a:ext cx="1198749" cy="11250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6" name="Oval 625"/>
                <p:cNvSpPr>
                  <a:spLocks noChangeArrowheads="1"/>
                </p:cNvSpPr>
                <p:nvPr/>
              </p:nvSpPr>
              <p:spPr bwMode="auto">
                <a:xfrm flipV="1">
                  <a:off x="2184879" y="1564508"/>
                  <a:ext cx="1194966" cy="315014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MS PGothic" panose="020B0600070205080204" pitchFamily="34" charset="-128"/>
                    </a:defRPr>
                  </a:lvl9pPr>
                </a:lstStyle>
                <a:p>
                  <a:pPr algn="ctr">
                    <a:defRPr/>
                  </a:pPr>
                  <a:endParaRPr lang="en-US" altLang="en-US" sz="1800">
                    <a:solidFill>
                      <a:srgbClr val="FFFFFF"/>
                    </a:solidFill>
                    <a:latin typeface="Gill Sans MT" panose="020B0502020104020203" pitchFamily="34" charset="0"/>
                  </a:endParaRPr>
                </a:p>
              </p:txBody>
            </p:sp>
            <p:sp>
              <p:nvSpPr>
                <p:cNvPr id="627" name="Freeform 626"/>
                <p:cNvSpPr/>
                <p:nvPr/>
              </p:nvSpPr>
              <p:spPr bwMode="auto">
                <a:xfrm>
                  <a:off x="2491185" y="1671388"/>
                  <a:ext cx="582357" cy="157507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auto">
                <a:xfrm>
                  <a:off x="2430680" y="1629198"/>
                  <a:ext cx="703366" cy="112505"/>
                </a:xfrm>
                <a:custGeom>
                  <a:avLst/>
                  <a:gdLst>
                    <a:gd name="T0" fmla="*/ 0 w 3723451"/>
                    <a:gd name="T1" fmla="*/ 27524 h 932950"/>
                    <a:gd name="T2" fmla="*/ 123762 w 3723451"/>
                    <a:gd name="T3" fmla="*/ 324 h 932950"/>
                    <a:gd name="T4" fmla="*/ 350560 w 3723451"/>
                    <a:gd name="T5" fmla="*/ 62775 h 932950"/>
                    <a:gd name="T6" fmla="*/ 566927 w 3723451"/>
                    <a:gd name="T7" fmla="*/ 0 h 932950"/>
                    <a:gd name="T8" fmla="*/ 703366 w 3723451"/>
                    <a:gd name="T9" fmla="*/ 24980 h 932950"/>
                    <a:gd name="T10" fmla="*/ 601856 w 3723451"/>
                    <a:gd name="T11" fmla="*/ 55698 h 932950"/>
                    <a:gd name="T12" fmla="*/ 569173 w 3723451"/>
                    <a:gd name="T13" fmla="*/ 47416 h 932950"/>
                    <a:gd name="T14" fmla="*/ 354544 w 3723451"/>
                    <a:gd name="T15" fmla="*/ 112505 h 932950"/>
                    <a:gd name="T16" fmla="*/ 134425 w 3723451"/>
                    <a:gd name="T17" fmla="*/ 49811 h 932950"/>
                    <a:gd name="T18" fmla="*/ 98836 w 3723451"/>
                    <a:gd name="T19" fmla="*/ 56577 h 932950"/>
                    <a:gd name="T20" fmla="*/ 0 w 3723451"/>
                    <a:gd name="T21" fmla="*/ 27524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auto">
                <a:xfrm>
                  <a:off x="2892028" y="1724827"/>
                  <a:ext cx="260925" cy="9562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925 w 1366596"/>
                    <a:gd name="T3" fmla="*/ 73895 h 809868"/>
                    <a:gd name="T4" fmla="*/ 165165 w 1366596"/>
                    <a:gd name="T5" fmla="*/ 95629 h 809868"/>
                    <a:gd name="T6" fmla="*/ 878 w 1366596"/>
                    <a:gd name="T7" fmla="*/ 50531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auto">
                <a:xfrm>
                  <a:off x="2419334" y="1727640"/>
                  <a:ext cx="253364" cy="92816"/>
                </a:xfrm>
                <a:custGeom>
                  <a:avLst/>
                  <a:gdLst>
                    <a:gd name="T0" fmla="*/ 249905 w 1348191"/>
                    <a:gd name="T1" fmla="*/ 0 h 791462"/>
                    <a:gd name="T2" fmla="*/ 253364 w 1348191"/>
                    <a:gd name="T3" fmla="*/ 44789 h 791462"/>
                    <a:gd name="T4" fmla="*/ 91661 w 1348191"/>
                    <a:gd name="T5" fmla="*/ 92816 h 791462"/>
                    <a:gd name="T6" fmla="*/ 0 w 1348191"/>
                    <a:gd name="T7" fmla="*/ 71770 h 791462"/>
                    <a:gd name="T8" fmla="*/ 249905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cxnSp>
              <p:nvCxnSpPr>
                <p:cNvPr id="631" name="Straight Connector 630"/>
                <p:cNvCxnSpPr>
                  <a:cxnSpLocks noChangeShapeType="1"/>
                  <a:endCxn id="626" idx="2"/>
                </p:cNvCxnSpPr>
                <p:nvPr/>
              </p:nvCxnSpPr>
              <p:spPr bwMode="auto">
                <a:xfrm flipH="1" flipV="1">
                  <a:off x="2184879" y="1722015"/>
                  <a:ext cx="3783" cy="12094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32" name="Straight Connector 631"/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45" y="1730452"/>
                  <a:ext cx="3783" cy="120944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47119" name="Group 27"/>
          <p:cNvGrpSpPr>
            <a:grpSpLocks/>
          </p:cNvGrpSpPr>
          <p:nvPr/>
        </p:nvGrpSpPr>
        <p:grpSpPr bwMode="auto">
          <a:xfrm>
            <a:off x="2381250" y="2476500"/>
            <a:ext cx="4416425" cy="2314575"/>
            <a:chOff x="2381956" y="2435173"/>
            <a:chExt cx="4415330" cy="2315048"/>
          </a:xfrm>
        </p:grpSpPr>
        <p:sp>
          <p:nvSpPr>
            <p:cNvPr id="391" name="Freeform 390"/>
            <p:cNvSpPr/>
            <p:nvPr/>
          </p:nvSpPr>
          <p:spPr>
            <a:xfrm>
              <a:off x="2381956" y="2439937"/>
              <a:ext cx="296789" cy="1743431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015941"/>
                <a:gd name="connsiteX1" fmla="*/ 0 w 307275"/>
                <a:gd name="connsiteY1" fmla="*/ 0 h 2015941"/>
                <a:gd name="connsiteX2" fmla="*/ 0 w 307275"/>
                <a:gd name="connsiteY2" fmla="*/ 2015941 h 2015941"/>
                <a:gd name="connsiteX0" fmla="*/ 228538 w 228538"/>
                <a:gd name="connsiteY0" fmla="*/ 0 h 2022548"/>
                <a:gd name="connsiteX1" fmla="*/ 0 w 228538"/>
                <a:gd name="connsiteY1" fmla="*/ 6607 h 2022548"/>
                <a:gd name="connsiteX2" fmla="*/ 0 w 228538"/>
                <a:gd name="connsiteY2" fmla="*/ 2022548 h 202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8538" h="2022548">
                  <a:moveTo>
                    <a:pt x="228538" y="0"/>
                  </a:moveTo>
                  <a:lnTo>
                    <a:pt x="0" y="6607"/>
                  </a:lnTo>
                  <a:lnTo>
                    <a:pt x="0" y="2022548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392" name="Freeform 391"/>
            <p:cNvSpPr/>
            <p:nvPr/>
          </p:nvSpPr>
          <p:spPr>
            <a:xfrm flipH="1">
              <a:off x="6411620" y="2435173"/>
              <a:ext cx="385666" cy="2300758"/>
            </a:xfrm>
            <a:custGeom>
              <a:avLst/>
              <a:gdLst>
                <a:gd name="connsiteX0" fmla="*/ 307275 w 307275"/>
                <a:gd name="connsiteY0" fmla="*/ 0 h 1659441"/>
                <a:gd name="connsiteX1" fmla="*/ 0 w 307275"/>
                <a:gd name="connsiteY1" fmla="*/ 0 h 1659441"/>
                <a:gd name="connsiteX2" fmla="*/ 0 w 307275"/>
                <a:gd name="connsiteY2" fmla="*/ 1659441 h 1659441"/>
                <a:gd name="connsiteX0" fmla="*/ 307275 w 307275"/>
                <a:gd name="connsiteY0" fmla="*/ 0 h 2117725"/>
                <a:gd name="connsiteX1" fmla="*/ 0 w 307275"/>
                <a:gd name="connsiteY1" fmla="*/ 0 h 2117725"/>
                <a:gd name="connsiteX2" fmla="*/ 0 w 307275"/>
                <a:gd name="connsiteY2" fmla="*/ 2117725 h 2117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07275" h="2117725">
                  <a:moveTo>
                    <a:pt x="307275" y="0"/>
                  </a:moveTo>
                  <a:lnTo>
                    <a:pt x="0" y="0"/>
                  </a:lnTo>
                  <a:lnTo>
                    <a:pt x="0" y="2117725"/>
                  </a:lnTo>
                </a:path>
              </a:pathLst>
            </a:cu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cxnSp>
          <p:nvCxnSpPr>
            <p:cNvPr id="393" name="Straight Arrow Connector 392"/>
            <p:cNvCxnSpPr/>
            <p:nvPr/>
          </p:nvCxnSpPr>
          <p:spPr>
            <a:xfrm flipV="1">
              <a:off x="5791061" y="2687638"/>
              <a:ext cx="7936" cy="206258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Arrow Connector 393"/>
            <p:cNvCxnSpPr/>
            <p:nvPr/>
          </p:nvCxnSpPr>
          <p:spPr>
            <a:xfrm flipV="1">
              <a:off x="4599144" y="2708279"/>
              <a:ext cx="17458" cy="2037179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Arrow Connector 394"/>
            <p:cNvCxnSpPr/>
            <p:nvPr/>
          </p:nvCxnSpPr>
          <p:spPr>
            <a:xfrm flipH="1" flipV="1">
              <a:off x="3807178" y="2762265"/>
              <a:ext cx="9523" cy="1983193"/>
            </a:xfrm>
            <a:prstGeom prst="straightConnector1">
              <a:avLst/>
            </a:prstGeom>
            <a:ln w="3175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120" name="Text Box 167"/>
          <p:cNvSpPr txBox="1">
            <a:spLocks noChangeArrowheads="1"/>
          </p:cNvSpPr>
          <p:nvPr/>
        </p:nvSpPr>
        <p:spPr bwMode="auto">
          <a:xfrm>
            <a:off x="542925" y="236538"/>
            <a:ext cx="6537325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600">
                <a:solidFill>
                  <a:srgbClr val="000099"/>
                </a:solidFill>
              </a:rPr>
              <a:t>Logically centralized control plane</a:t>
            </a:r>
          </a:p>
        </p:txBody>
      </p:sp>
      <p:pic>
        <p:nvPicPr>
          <p:cNvPr id="47121" name="Picture 5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" y="776288"/>
            <a:ext cx="64230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22" name="TextBox 335"/>
          <p:cNvSpPr txBox="1">
            <a:spLocks noChangeArrowheads="1"/>
          </p:cNvSpPr>
          <p:nvPr/>
        </p:nvSpPr>
        <p:spPr bwMode="auto">
          <a:xfrm>
            <a:off x="630238" y="1063625"/>
            <a:ext cx="8456612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latin typeface="Arial" panose="020B0604020202020204" pitchFamily="34" charset="0"/>
              </a:rPr>
              <a:t>A distinct (typically remote) controller interacts with local control agents (CAs)</a:t>
            </a:r>
          </a:p>
        </p:txBody>
      </p:sp>
      <p:grpSp>
        <p:nvGrpSpPr>
          <p:cNvPr id="47123" name="Group 23"/>
          <p:cNvGrpSpPr>
            <a:grpSpLocks/>
          </p:cNvGrpSpPr>
          <p:nvPr/>
        </p:nvGrpSpPr>
        <p:grpSpPr bwMode="auto">
          <a:xfrm>
            <a:off x="2055813" y="4687888"/>
            <a:ext cx="4957762" cy="693737"/>
            <a:chOff x="2055070" y="4690247"/>
            <a:chExt cx="4956877" cy="694339"/>
          </a:xfrm>
        </p:grpSpPr>
        <p:grpSp>
          <p:nvGrpSpPr>
            <p:cNvPr id="47219" name="Group 554"/>
            <p:cNvGrpSpPr>
              <a:grpSpLocks/>
            </p:cNvGrpSpPr>
            <p:nvPr/>
          </p:nvGrpSpPr>
          <p:grpSpPr bwMode="auto">
            <a:xfrm>
              <a:off x="3605320" y="5055434"/>
              <a:ext cx="430131" cy="329152"/>
              <a:chOff x="2931664" y="3912603"/>
              <a:chExt cx="430450" cy="329314"/>
            </a:xfrm>
          </p:grpSpPr>
          <p:sp>
            <p:nvSpPr>
              <p:cNvPr id="558" name="Rectangle 557"/>
              <p:cNvSpPr/>
              <p:nvPr/>
            </p:nvSpPr>
            <p:spPr>
              <a:xfrm>
                <a:off x="2936890" y="3912858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59" name="Straight Connector 558"/>
              <p:cNvCxnSpPr/>
              <p:nvPr/>
            </p:nvCxnSpPr>
            <p:spPr>
              <a:xfrm>
                <a:off x="2932124" y="4005058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0" name="Straight Connector 559"/>
              <p:cNvCxnSpPr/>
              <p:nvPr/>
            </p:nvCxnSpPr>
            <p:spPr>
              <a:xfrm>
                <a:off x="2932124" y="406864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1" name="Straight Connector 560"/>
              <p:cNvCxnSpPr>
                <a:stCxn id="558" idx="2"/>
              </p:cNvCxnSpPr>
              <p:nvPr/>
            </p:nvCxnSpPr>
            <p:spPr>
              <a:xfrm flipH="1" flipV="1">
                <a:off x="3148146" y="4005058"/>
                <a:ext cx="1589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20" name="Group 582"/>
            <p:cNvGrpSpPr>
              <a:grpSpLocks/>
            </p:cNvGrpSpPr>
            <p:nvPr/>
          </p:nvGrpSpPr>
          <p:grpSpPr bwMode="auto">
            <a:xfrm>
              <a:off x="4387957" y="5055368"/>
              <a:ext cx="430131" cy="329152"/>
              <a:chOff x="2931664" y="3912603"/>
              <a:chExt cx="430450" cy="329314"/>
            </a:xfrm>
          </p:grpSpPr>
          <p:sp>
            <p:nvSpPr>
              <p:cNvPr id="585" name="Rectangle 584"/>
              <p:cNvSpPr/>
              <p:nvPr/>
            </p:nvSpPr>
            <p:spPr>
              <a:xfrm>
                <a:off x="2936750" y="3912924"/>
                <a:ext cx="425689" cy="329059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86" name="Straight Connector 585"/>
              <p:cNvCxnSpPr/>
              <p:nvPr/>
            </p:nvCxnSpPr>
            <p:spPr>
              <a:xfrm>
                <a:off x="2931985" y="400512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7" name="Straight Connector 586"/>
              <p:cNvCxnSpPr/>
              <p:nvPr/>
            </p:nvCxnSpPr>
            <p:spPr>
              <a:xfrm>
                <a:off x="2931985" y="4068711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8" name="Straight Connector 587"/>
              <p:cNvCxnSpPr>
                <a:stCxn id="585" idx="2"/>
              </p:cNvCxnSpPr>
              <p:nvPr/>
            </p:nvCxnSpPr>
            <p:spPr>
              <a:xfrm flipH="1" flipV="1">
                <a:off x="3148007" y="4005125"/>
                <a:ext cx="1588" cy="236859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21" name="Group 609"/>
            <p:cNvGrpSpPr>
              <a:grpSpLocks/>
            </p:cNvGrpSpPr>
            <p:nvPr/>
          </p:nvGrpSpPr>
          <p:grpSpPr bwMode="auto">
            <a:xfrm>
              <a:off x="5591804" y="5053093"/>
              <a:ext cx="430212" cy="328614"/>
              <a:chOff x="2932186" y="3913304"/>
              <a:chExt cx="430531" cy="328775"/>
            </a:xfrm>
          </p:grpSpPr>
          <p:sp>
            <p:nvSpPr>
              <p:cNvPr id="612" name="Rectangle 611"/>
              <p:cNvSpPr/>
              <p:nvPr/>
            </p:nvSpPr>
            <p:spPr>
              <a:xfrm>
                <a:off x="2936535" y="3912722"/>
                <a:ext cx="425689" cy="329058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13" name="Straight Connector 612"/>
              <p:cNvCxnSpPr/>
              <p:nvPr/>
            </p:nvCxnSpPr>
            <p:spPr>
              <a:xfrm>
                <a:off x="2931771" y="400492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4" name="Straight Connector 613"/>
              <p:cNvCxnSpPr/>
              <p:nvPr/>
            </p:nvCxnSpPr>
            <p:spPr>
              <a:xfrm>
                <a:off x="2931771" y="4068509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5" name="Straight Connector 614"/>
              <p:cNvCxnSpPr>
                <a:stCxn id="612" idx="2"/>
              </p:cNvCxnSpPr>
              <p:nvPr/>
            </p:nvCxnSpPr>
            <p:spPr>
              <a:xfrm flipH="1" flipV="1">
                <a:off x="3147792" y="4004922"/>
                <a:ext cx="1588" cy="236858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22" name="Group 636"/>
            <p:cNvGrpSpPr>
              <a:grpSpLocks/>
            </p:cNvGrpSpPr>
            <p:nvPr/>
          </p:nvGrpSpPr>
          <p:grpSpPr bwMode="auto">
            <a:xfrm>
              <a:off x="6581816" y="5045656"/>
              <a:ext cx="430131" cy="329465"/>
              <a:chOff x="2931664" y="3912603"/>
              <a:chExt cx="430450" cy="329314"/>
            </a:xfrm>
          </p:grpSpPr>
          <p:sp>
            <p:nvSpPr>
              <p:cNvPr id="639" name="Rectangle 638"/>
              <p:cNvSpPr/>
              <p:nvPr/>
            </p:nvSpPr>
            <p:spPr>
              <a:xfrm>
                <a:off x="2936425" y="3913102"/>
                <a:ext cx="425689" cy="328747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640" name="Straight Connector 639"/>
              <p:cNvCxnSpPr/>
              <p:nvPr/>
            </p:nvCxnSpPr>
            <p:spPr>
              <a:xfrm>
                <a:off x="2931660" y="4005215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1" name="Straight Connector 640"/>
              <p:cNvCxnSpPr/>
              <p:nvPr/>
            </p:nvCxnSpPr>
            <p:spPr>
              <a:xfrm>
                <a:off x="2931660" y="4067152"/>
                <a:ext cx="425689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2" name="Straight Connector 641"/>
              <p:cNvCxnSpPr>
                <a:stCxn id="639" idx="2"/>
              </p:cNvCxnSpPr>
              <p:nvPr/>
            </p:nvCxnSpPr>
            <p:spPr>
              <a:xfrm flipH="1" flipV="1">
                <a:off x="3147681" y="4005215"/>
                <a:ext cx="1588" cy="23663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223" name="Group 554"/>
            <p:cNvGrpSpPr>
              <a:grpSpLocks/>
            </p:cNvGrpSpPr>
            <p:nvPr/>
          </p:nvGrpSpPr>
          <p:grpSpPr bwMode="auto">
            <a:xfrm>
              <a:off x="2055070" y="4690247"/>
              <a:ext cx="675320" cy="521222"/>
              <a:chOff x="2931664" y="3912603"/>
              <a:chExt cx="430450" cy="329314"/>
            </a:xfrm>
          </p:grpSpPr>
          <p:sp>
            <p:nvSpPr>
              <p:cNvPr id="358" name="Rectangle 357"/>
              <p:cNvSpPr/>
              <p:nvPr/>
            </p:nvSpPr>
            <p:spPr>
              <a:xfrm>
                <a:off x="2936722" y="3913607"/>
                <a:ext cx="425923" cy="328266"/>
              </a:xfrm>
              <a:prstGeom prst="rect">
                <a:avLst/>
              </a:prstGeom>
              <a:solidFill>
                <a:schemeClr val="bg1"/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359" name="Straight Connector 358"/>
              <p:cNvCxnSpPr/>
              <p:nvPr/>
            </p:nvCxnSpPr>
            <p:spPr>
              <a:xfrm>
                <a:off x="2932675" y="4004959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0" name="Straight Connector 359"/>
              <p:cNvCxnSpPr/>
              <p:nvPr/>
            </p:nvCxnSpPr>
            <p:spPr>
              <a:xfrm>
                <a:off x="2932675" y="4069207"/>
                <a:ext cx="424911" cy="0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1" name="Straight Connector 360"/>
              <p:cNvCxnSpPr>
                <a:stCxn id="358" idx="2"/>
              </p:cNvCxnSpPr>
              <p:nvPr/>
            </p:nvCxnSpPr>
            <p:spPr>
              <a:xfrm flipH="1" flipV="1">
                <a:off x="3148166" y="4004959"/>
                <a:ext cx="1011" cy="236914"/>
              </a:xfrm>
              <a:prstGeom prst="line">
                <a:avLst/>
              </a:prstGeom>
              <a:ln w="3175">
                <a:solidFill>
                  <a:srgbClr val="CC0000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7124" name="Group 347"/>
          <p:cNvGrpSpPr>
            <a:grpSpLocks/>
          </p:cNvGrpSpPr>
          <p:nvPr/>
        </p:nvGrpSpPr>
        <p:grpSpPr bwMode="auto">
          <a:xfrm>
            <a:off x="5856288" y="5943600"/>
            <a:ext cx="588962" cy="242888"/>
            <a:chOff x="1871277" y="1576300"/>
            <a:chExt cx="1128371" cy="437861"/>
          </a:xfrm>
        </p:grpSpPr>
        <p:sp>
          <p:nvSpPr>
            <p:cNvPr id="363" name="Oval 362"/>
            <p:cNvSpPr>
              <a:spLocks noChangeArrowheads="1"/>
            </p:cNvSpPr>
            <p:nvPr/>
          </p:nvSpPr>
          <p:spPr bwMode="auto">
            <a:xfrm flipV="1">
              <a:off x="1874317" y="1693636"/>
              <a:ext cx="1125331" cy="320525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4" name="Rectangle 363"/>
            <p:cNvSpPr/>
            <p:nvPr/>
          </p:nvSpPr>
          <p:spPr bwMode="auto">
            <a:xfrm>
              <a:off x="1871277" y="1739425"/>
              <a:ext cx="1128371" cy="117334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5" name="Oval 36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66" name="Freeform 365"/>
            <p:cNvSpPr/>
            <p:nvPr/>
          </p:nvSpPr>
          <p:spPr bwMode="auto">
            <a:xfrm>
              <a:off x="2160212" y="1673602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7" name="Freeform 366"/>
            <p:cNvSpPr>
              <a:spLocks/>
            </p:cNvSpPr>
            <p:nvPr/>
          </p:nvSpPr>
          <p:spPr bwMode="auto">
            <a:xfrm>
              <a:off x="2102426" y="1633537"/>
              <a:ext cx="663033" cy="111612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7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6 h 932950"/>
                <a:gd name="T12" fmla="*/ 536535 w 3723451"/>
                <a:gd name="T13" fmla="*/ 47040 h 932950"/>
                <a:gd name="T14" fmla="*/ 334214 w 3723451"/>
                <a:gd name="T15" fmla="*/ 111612 h 932950"/>
                <a:gd name="T16" fmla="*/ 126717 w 3723451"/>
                <a:gd name="T17" fmla="*/ 49415 h 932950"/>
                <a:gd name="T18" fmla="*/ 93168 w 3723451"/>
                <a:gd name="T19" fmla="*/ 56128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8" name="Freeform 367"/>
            <p:cNvSpPr>
              <a:spLocks/>
            </p:cNvSpPr>
            <p:nvPr/>
          </p:nvSpPr>
          <p:spPr bwMode="auto">
            <a:xfrm>
              <a:off x="2537350" y="1727978"/>
              <a:ext cx="243315" cy="97302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8 h 809868"/>
                <a:gd name="T4" fmla="*/ 154017 w 1366596"/>
                <a:gd name="T5" fmla="*/ 97302 h 809868"/>
                <a:gd name="T6" fmla="*/ 819 w 1366596"/>
                <a:gd name="T7" fmla="*/ 51415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69" name="Freeform 368"/>
            <p:cNvSpPr>
              <a:spLocks/>
            </p:cNvSpPr>
            <p:nvPr/>
          </p:nvSpPr>
          <p:spPr bwMode="auto">
            <a:xfrm>
              <a:off x="2090260" y="1730839"/>
              <a:ext cx="240272" cy="97302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2 h 791462"/>
                <a:gd name="T6" fmla="*/ 0 w 1348191"/>
                <a:gd name="T7" fmla="*/ 75239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70" name="Straight Connector 369"/>
            <p:cNvCxnSpPr>
              <a:cxnSpLocks noChangeShapeType="1"/>
              <a:endCxn id="365" idx="2"/>
            </p:cNvCxnSpPr>
            <p:nvPr/>
          </p:nvCxnSpPr>
          <p:spPr bwMode="auto">
            <a:xfrm flipH="1" flipV="1">
              <a:off x="1871277" y="1736563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1" name="Straight Connector 370"/>
            <p:cNvCxnSpPr>
              <a:cxnSpLocks noChangeShapeType="1"/>
            </p:cNvCxnSpPr>
            <p:nvPr/>
          </p:nvCxnSpPr>
          <p:spPr bwMode="auto">
            <a:xfrm flipH="1" flipV="1">
              <a:off x="2996608" y="1733702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25" name="Group 347"/>
          <p:cNvGrpSpPr>
            <a:grpSpLocks/>
          </p:cNvGrpSpPr>
          <p:nvPr/>
        </p:nvGrpSpPr>
        <p:grpSpPr bwMode="auto">
          <a:xfrm>
            <a:off x="4375150" y="5802313"/>
            <a:ext cx="588963" cy="242887"/>
            <a:chOff x="1871277" y="1576300"/>
            <a:chExt cx="1128371" cy="437861"/>
          </a:xfrm>
        </p:grpSpPr>
        <p:sp>
          <p:nvSpPr>
            <p:cNvPr id="373" name="Oval 372"/>
            <p:cNvSpPr>
              <a:spLocks noChangeArrowheads="1"/>
            </p:cNvSpPr>
            <p:nvPr/>
          </p:nvSpPr>
          <p:spPr bwMode="auto">
            <a:xfrm flipV="1">
              <a:off x="1874319" y="1693635"/>
              <a:ext cx="1125329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74" name="Rectangle 373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5" name="Oval 374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29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376" name="Freeform 375"/>
            <p:cNvSpPr/>
            <p:nvPr/>
          </p:nvSpPr>
          <p:spPr bwMode="auto">
            <a:xfrm>
              <a:off x="2160214" y="1673603"/>
              <a:ext cx="547457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7" name="Freeform 376"/>
            <p:cNvSpPr>
              <a:spLocks/>
            </p:cNvSpPr>
            <p:nvPr/>
          </p:nvSpPr>
          <p:spPr bwMode="auto">
            <a:xfrm>
              <a:off x="2102426" y="1633537"/>
              <a:ext cx="663031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6 w 3723451"/>
                <a:gd name="T5" fmla="*/ 62276 h 932950"/>
                <a:gd name="T6" fmla="*/ 534416 w 3723451"/>
                <a:gd name="T7" fmla="*/ 0 h 932950"/>
                <a:gd name="T8" fmla="*/ 663031 w 3723451"/>
                <a:gd name="T9" fmla="*/ 24782 h 932950"/>
                <a:gd name="T10" fmla="*/ 567342 w 3723451"/>
                <a:gd name="T11" fmla="*/ 55255 h 932950"/>
                <a:gd name="T12" fmla="*/ 536534 w 3723451"/>
                <a:gd name="T13" fmla="*/ 47039 h 932950"/>
                <a:gd name="T14" fmla="*/ 334213 w 3723451"/>
                <a:gd name="T15" fmla="*/ 111611 h 932950"/>
                <a:gd name="T16" fmla="*/ 126716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8" name="Freeform 377"/>
            <p:cNvSpPr>
              <a:spLocks/>
            </p:cNvSpPr>
            <p:nvPr/>
          </p:nvSpPr>
          <p:spPr bwMode="auto">
            <a:xfrm>
              <a:off x="2537351" y="1727977"/>
              <a:ext cx="243314" cy="97303"/>
            </a:xfrm>
            <a:custGeom>
              <a:avLst/>
              <a:gdLst>
                <a:gd name="T0" fmla="*/ 0 w 1366596"/>
                <a:gd name="T1" fmla="*/ 0 h 809868"/>
                <a:gd name="T2" fmla="*/ 243314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379" name="Freeform 378"/>
            <p:cNvSpPr>
              <a:spLocks/>
            </p:cNvSpPr>
            <p:nvPr/>
          </p:nvSpPr>
          <p:spPr bwMode="auto">
            <a:xfrm>
              <a:off x="2090260" y="1730839"/>
              <a:ext cx="240274" cy="97303"/>
            </a:xfrm>
            <a:custGeom>
              <a:avLst/>
              <a:gdLst>
                <a:gd name="T0" fmla="*/ 236994 w 1348191"/>
                <a:gd name="T1" fmla="*/ 0 h 791462"/>
                <a:gd name="T2" fmla="*/ 240274 w 1348191"/>
                <a:gd name="T3" fmla="*/ 46954 h 791462"/>
                <a:gd name="T4" fmla="*/ 86925 w 1348191"/>
                <a:gd name="T5" fmla="*/ 97303 h 791462"/>
                <a:gd name="T6" fmla="*/ 0 w 1348191"/>
                <a:gd name="T7" fmla="*/ 75240 h 791462"/>
                <a:gd name="T8" fmla="*/ 236994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380" name="Straight Connector 379"/>
            <p:cNvCxnSpPr>
              <a:cxnSpLocks noChangeShapeType="1"/>
              <a:endCxn id="375" idx="2"/>
            </p:cNvCxnSpPr>
            <p:nvPr/>
          </p:nvCxnSpPr>
          <p:spPr bwMode="auto">
            <a:xfrm flipH="1" flipV="1">
              <a:off x="1871277" y="1736563"/>
              <a:ext cx="3042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1" name="Straight Connector 380"/>
            <p:cNvCxnSpPr>
              <a:cxnSpLocks noChangeShapeType="1"/>
            </p:cNvCxnSpPr>
            <p:nvPr/>
          </p:nvCxnSpPr>
          <p:spPr bwMode="auto">
            <a:xfrm flipH="1" flipV="1">
              <a:off x="2996606" y="1733700"/>
              <a:ext cx="3042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26" name="Group 347"/>
          <p:cNvGrpSpPr>
            <a:grpSpLocks/>
          </p:cNvGrpSpPr>
          <p:nvPr/>
        </p:nvGrpSpPr>
        <p:grpSpPr bwMode="auto">
          <a:xfrm>
            <a:off x="5167313" y="6262688"/>
            <a:ext cx="588962" cy="242887"/>
            <a:chOff x="1871277" y="1576300"/>
            <a:chExt cx="1128371" cy="437861"/>
          </a:xfrm>
        </p:grpSpPr>
        <p:sp>
          <p:nvSpPr>
            <p:cNvPr id="402" name="Oval 40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07" name="Rectangle 406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2" name="Oval 41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17" name="Freeform 416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22" name="Freeform 421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7" name="Freeform 42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28" name="Freeform 42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429" name="Straight Connector 428"/>
            <p:cNvCxnSpPr>
              <a:cxnSpLocks noChangeShapeType="1"/>
              <a:endCxn id="412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0" name="Straight Connector 42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27" name="Group 347"/>
          <p:cNvGrpSpPr>
            <a:grpSpLocks/>
          </p:cNvGrpSpPr>
          <p:nvPr/>
        </p:nvGrpSpPr>
        <p:grpSpPr bwMode="auto">
          <a:xfrm>
            <a:off x="3703638" y="6354763"/>
            <a:ext cx="588962" cy="242887"/>
            <a:chOff x="1871277" y="1576300"/>
            <a:chExt cx="1128371" cy="437861"/>
          </a:xfrm>
        </p:grpSpPr>
        <p:sp>
          <p:nvSpPr>
            <p:cNvPr id="432" name="Oval 431"/>
            <p:cNvSpPr>
              <a:spLocks noChangeArrowheads="1"/>
            </p:cNvSpPr>
            <p:nvPr/>
          </p:nvSpPr>
          <p:spPr bwMode="auto">
            <a:xfrm flipV="1">
              <a:off x="1874317" y="1693635"/>
              <a:ext cx="1125331" cy="32052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33" name="Rectangle 432"/>
            <p:cNvSpPr/>
            <p:nvPr/>
          </p:nvSpPr>
          <p:spPr bwMode="auto">
            <a:xfrm>
              <a:off x="1871277" y="1739424"/>
              <a:ext cx="1128371" cy="117336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4" name="Oval 433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331" cy="320526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435" name="Freeform 434"/>
            <p:cNvSpPr/>
            <p:nvPr/>
          </p:nvSpPr>
          <p:spPr bwMode="auto">
            <a:xfrm>
              <a:off x="2160212" y="1673603"/>
              <a:ext cx="547458" cy="16026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2102426" y="1633537"/>
              <a:ext cx="663033" cy="111611"/>
            </a:xfrm>
            <a:custGeom>
              <a:avLst/>
              <a:gdLst>
                <a:gd name="T0" fmla="*/ 0 w 3723451"/>
                <a:gd name="T1" fmla="*/ 27306 h 932950"/>
                <a:gd name="T2" fmla="*/ 116665 w 3723451"/>
                <a:gd name="T3" fmla="*/ 322 h 932950"/>
                <a:gd name="T4" fmla="*/ 330457 w 3723451"/>
                <a:gd name="T5" fmla="*/ 62276 h 932950"/>
                <a:gd name="T6" fmla="*/ 534418 w 3723451"/>
                <a:gd name="T7" fmla="*/ 0 h 932950"/>
                <a:gd name="T8" fmla="*/ 663033 w 3723451"/>
                <a:gd name="T9" fmla="*/ 24782 h 932950"/>
                <a:gd name="T10" fmla="*/ 567343 w 3723451"/>
                <a:gd name="T11" fmla="*/ 55255 h 932950"/>
                <a:gd name="T12" fmla="*/ 536535 w 3723451"/>
                <a:gd name="T13" fmla="*/ 47039 h 932950"/>
                <a:gd name="T14" fmla="*/ 334214 w 3723451"/>
                <a:gd name="T15" fmla="*/ 111611 h 932950"/>
                <a:gd name="T16" fmla="*/ 126717 w 3723451"/>
                <a:gd name="T17" fmla="*/ 49415 h 932950"/>
                <a:gd name="T18" fmla="*/ 93168 w 3723451"/>
                <a:gd name="T19" fmla="*/ 56127 h 932950"/>
                <a:gd name="T20" fmla="*/ 0 w 3723451"/>
                <a:gd name="T21" fmla="*/ 27306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7" name="Freeform 436"/>
            <p:cNvSpPr>
              <a:spLocks/>
            </p:cNvSpPr>
            <p:nvPr/>
          </p:nvSpPr>
          <p:spPr bwMode="auto">
            <a:xfrm>
              <a:off x="2537350" y="1727977"/>
              <a:ext cx="243315" cy="97303"/>
            </a:xfrm>
            <a:custGeom>
              <a:avLst/>
              <a:gdLst>
                <a:gd name="T0" fmla="*/ 0 w 1366596"/>
                <a:gd name="T1" fmla="*/ 0 h 809868"/>
                <a:gd name="T2" fmla="*/ 243315 w 1366596"/>
                <a:gd name="T3" fmla="*/ 75189 h 809868"/>
                <a:gd name="T4" fmla="*/ 154017 w 1366596"/>
                <a:gd name="T5" fmla="*/ 97303 h 809868"/>
                <a:gd name="T6" fmla="*/ 819 w 1366596"/>
                <a:gd name="T7" fmla="*/ 5141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438" name="Freeform 437"/>
            <p:cNvSpPr>
              <a:spLocks/>
            </p:cNvSpPr>
            <p:nvPr/>
          </p:nvSpPr>
          <p:spPr bwMode="auto">
            <a:xfrm>
              <a:off x="2090260" y="1730839"/>
              <a:ext cx="240272" cy="97303"/>
            </a:xfrm>
            <a:custGeom>
              <a:avLst/>
              <a:gdLst>
                <a:gd name="T0" fmla="*/ 236992 w 1348191"/>
                <a:gd name="T1" fmla="*/ 0 h 791462"/>
                <a:gd name="T2" fmla="*/ 240272 w 1348191"/>
                <a:gd name="T3" fmla="*/ 46954 h 791462"/>
                <a:gd name="T4" fmla="*/ 86924 w 1348191"/>
                <a:gd name="T5" fmla="*/ 97303 h 791462"/>
                <a:gd name="T6" fmla="*/ 0 w 1348191"/>
                <a:gd name="T7" fmla="*/ 75240 h 791462"/>
                <a:gd name="T8" fmla="*/ 236992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439" name="Straight Connector 438"/>
            <p:cNvCxnSpPr>
              <a:cxnSpLocks noChangeShapeType="1"/>
              <a:endCxn id="434" idx="2"/>
            </p:cNvCxnSpPr>
            <p:nvPr/>
          </p:nvCxnSpPr>
          <p:spPr bwMode="auto">
            <a:xfrm flipH="1" flipV="1">
              <a:off x="1871277" y="1736563"/>
              <a:ext cx="3040" cy="123058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0" name="Straight Connector 439"/>
            <p:cNvCxnSpPr>
              <a:cxnSpLocks noChangeShapeType="1"/>
            </p:cNvCxnSpPr>
            <p:nvPr/>
          </p:nvCxnSpPr>
          <p:spPr bwMode="auto">
            <a:xfrm flipH="1" flipV="1">
              <a:off x="2996608" y="1733700"/>
              <a:ext cx="3040" cy="123060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28" name="Group 25"/>
          <p:cNvGrpSpPr>
            <a:grpSpLocks/>
          </p:cNvGrpSpPr>
          <p:nvPr/>
        </p:nvGrpSpPr>
        <p:grpSpPr bwMode="auto">
          <a:xfrm>
            <a:off x="1925638" y="2220913"/>
            <a:ext cx="5095875" cy="2832100"/>
            <a:chOff x="1925876" y="2212958"/>
            <a:chExt cx="5095391" cy="2833288"/>
          </a:xfrm>
        </p:grpSpPr>
        <p:grpSp>
          <p:nvGrpSpPr>
            <p:cNvPr id="47155" name="Group 11"/>
            <p:cNvGrpSpPr>
              <a:grpSpLocks/>
            </p:cNvGrpSpPr>
            <p:nvPr/>
          </p:nvGrpSpPr>
          <p:grpSpPr bwMode="auto">
            <a:xfrm>
              <a:off x="2745416" y="2212958"/>
              <a:ext cx="3597533" cy="493677"/>
              <a:chOff x="2705100" y="2011398"/>
              <a:chExt cx="3597533" cy="493677"/>
            </a:xfrm>
          </p:grpSpPr>
          <p:sp>
            <p:nvSpPr>
              <p:cNvPr id="342" name="Oval 341"/>
              <p:cNvSpPr/>
              <p:nvPr/>
            </p:nvSpPr>
            <p:spPr bwMode="auto">
              <a:xfrm>
                <a:off x="2722092" y="2011398"/>
                <a:ext cx="3581060" cy="492331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89" name="Oval 388"/>
              <p:cNvSpPr/>
              <p:nvPr/>
            </p:nvSpPr>
            <p:spPr bwMode="auto">
              <a:xfrm>
                <a:off x="2704632" y="2012986"/>
                <a:ext cx="3581060" cy="492331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82" name="TextBox 389"/>
              <p:cNvSpPr txBox="1">
                <a:spLocks noChangeArrowheads="1"/>
              </p:cNvSpPr>
              <p:nvPr/>
            </p:nvSpPr>
            <p:spPr bwMode="auto">
              <a:xfrm>
                <a:off x="3452664" y="2127167"/>
                <a:ext cx="2057700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Remote Controller</a:t>
                </a:r>
              </a:p>
            </p:txBody>
          </p:sp>
        </p:grpSp>
        <p:grpSp>
          <p:nvGrpSpPr>
            <p:cNvPr id="47156" name="Group 441"/>
            <p:cNvGrpSpPr>
              <a:grpSpLocks/>
            </p:cNvGrpSpPr>
            <p:nvPr/>
          </p:nvGrpSpPr>
          <p:grpSpPr bwMode="auto">
            <a:xfrm>
              <a:off x="1925876" y="4223509"/>
              <a:ext cx="923540" cy="405953"/>
              <a:chOff x="2705100" y="2011398"/>
              <a:chExt cx="3597533" cy="493677"/>
            </a:xfrm>
          </p:grpSpPr>
          <p:sp>
            <p:nvSpPr>
              <p:cNvPr id="443" name="Oval 442"/>
              <p:cNvSpPr/>
              <p:nvPr/>
            </p:nvSpPr>
            <p:spPr bwMode="auto">
              <a:xfrm>
                <a:off x="2723648" y="2011480"/>
                <a:ext cx="3580142" cy="492496"/>
              </a:xfrm>
              <a:prstGeom prst="ellipse">
                <a:avLst/>
              </a:prstGeom>
              <a:solidFill>
                <a:schemeClr val="bg1">
                  <a:alpha val="42000"/>
                </a:schemeClr>
              </a:solidFill>
              <a:ln w="3175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44" name="Oval 443"/>
              <p:cNvSpPr/>
              <p:nvPr/>
            </p:nvSpPr>
            <p:spPr bwMode="auto">
              <a:xfrm>
                <a:off x="2705100" y="2013410"/>
                <a:ext cx="3580138" cy="492497"/>
              </a:xfrm>
              <a:prstGeom prst="ellipse">
                <a:avLst/>
              </a:prstGeom>
              <a:solidFill>
                <a:srgbClr val="CC0000">
                  <a:alpha val="42000"/>
                </a:srgbClr>
              </a:solidFill>
              <a:ln w="3175">
                <a:solidFill>
                  <a:srgbClr val="CC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47179" name="TextBox 389"/>
              <p:cNvSpPr txBox="1">
                <a:spLocks noChangeArrowheads="1"/>
              </p:cNvSpPr>
              <p:nvPr/>
            </p:nvSpPr>
            <p:spPr bwMode="auto">
              <a:xfrm>
                <a:off x="3901810" y="2127167"/>
                <a:ext cx="1159411" cy="29612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</a:p>
            </p:txBody>
          </p:sp>
        </p:grpSp>
        <p:grpSp>
          <p:nvGrpSpPr>
            <p:cNvPr id="47157" name="Group 16"/>
            <p:cNvGrpSpPr>
              <a:grpSpLocks/>
            </p:cNvGrpSpPr>
            <p:nvPr/>
          </p:nvGrpSpPr>
          <p:grpSpPr bwMode="auto">
            <a:xfrm>
              <a:off x="3589508" y="4760377"/>
              <a:ext cx="463568" cy="285869"/>
              <a:chOff x="3558850" y="4573304"/>
              <a:chExt cx="463568" cy="285869"/>
            </a:xfrm>
          </p:grpSpPr>
          <p:grpSp>
            <p:nvGrpSpPr>
              <p:cNvPr id="47173" name="Group 12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47" name="Oval 446"/>
                <p:cNvSpPr/>
                <p:nvPr/>
              </p:nvSpPr>
              <p:spPr bwMode="auto">
                <a:xfrm>
                  <a:off x="3573046" y="4578067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48" name="Oval 447"/>
                <p:cNvSpPr/>
                <p:nvPr/>
              </p:nvSpPr>
              <p:spPr bwMode="auto">
                <a:xfrm>
                  <a:off x="3558760" y="4587596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7174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  <a:endParaRPr lang="en-US" altLang="en-US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7158" name="Group 450"/>
            <p:cNvGrpSpPr>
              <a:grpSpLocks/>
            </p:cNvGrpSpPr>
            <p:nvPr/>
          </p:nvGrpSpPr>
          <p:grpSpPr bwMode="auto">
            <a:xfrm>
              <a:off x="4369656" y="4758258"/>
              <a:ext cx="463568" cy="285869"/>
              <a:chOff x="3558850" y="4573304"/>
              <a:chExt cx="463568" cy="285869"/>
            </a:xfrm>
          </p:grpSpPr>
          <p:grpSp>
            <p:nvGrpSpPr>
              <p:cNvPr id="47169" name="Group 45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4" name="Oval 453"/>
                <p:cNvSpPr/>
                <p:nvPr/>
              </p:nvSpPr>
              <p:spPr bwMode="auto">
                <a:xfrm>
                  <a:off x="3573874" y="4599244"/>
                  <a:ext cx="439696" cy="239813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5" name="Oval 454"/>
                <p:cNvSpPr/>
                <p:nvPr/>
              </p:nvSpPr>
              <p:spPr bwMode="auto">
                <a:xfrm>
                  <a:off x="3559588" y="4608773"/>
                  <a:ext cx="463506" cy="231872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7170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  <a:endParaRPr lang="en-US" altLang="en-US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7159" name="Group 455"/>
            <p:cNvGrpSpPr>
              <a:grpSpLocks/>
            </p:cNvGrpSpPr>
            <p:nvPr/>
          </p:nvGrpSpPr>
          <p:grpSpPr bwMode="auto">
            <a:xfrm>
              <a:off x="5569912" y="4756140"/>
              <a:ext cx="463568" cy="285869"/>
              <a:chOff x="3558850" y="4573304"/>
              <a:chExt cx="463568" cy="285869"/>
            </a:xfrm>
          </p:grpSpPr>
          <p:grpSp>
            <p:nvGrpSpPr>
              <p:cNvPr id="47165" name="Group 456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59" name="Oval 458"/>
                <p:cNvSpPr/>
                <p:nvPr/>
              </p:nvSpPr>
              <p:spPr bwMode="auto">
                <a:xfrm>
                  <a:off x="3573654" y="4577540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/>
                <p:cNvSpPr/>
                <p:nvPr/>
              </p:nvSpPr>
              <p:spPr bwMode="auto">
                <a:xfrm>
                  <a:off x="3559368" y="4587069"/>
                  <a:ext cx="463506" cy="252518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7166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  <a:endParaRPr lang="en-US" altLang="en-US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47160" name="Group 460"/>
            <p:cNvGrpSpPr>
              <a:grpSpLocks/>
            </p:cNvGrpSpPr>
            <p:nvPr/>
          </p:nvGrpSpPr>
          <p:grpSpPr bwMode="auto">
            <a:xfrm>
              <a:off x="6557699" y="4754022"/>
              <a:ext cx="463568" cy="285869"/>
              <a:chOff x="3558850" y="4573304"/>
              <a:chExt cx="463568" cy="285869"/>
            </a:xfrm>
          </p:grpSpPr>
          <p:grpSp>
            <p:nvGrpSpPr>
              <p:cNvPr id="47161" name="Group 461"/>
              <p:cNvGrpSpPr>
                <a:grpSpLocks/>
              </p:cNvGrpSpPr>
              <p:nvPr/>
            </p:nvGrpSpPr>
            <p:grpSpPr bwMode="auto">
              <a:xfrm>
                <a:off x="3558850" y="4577634"/>
                <a:ext cx="463568" cy="262710"/>
                <a:chOff x="3558850" y="4577634"/>
                <a:chExt cx="463568" cy="262710"/>
              </a:xfrm>
            </p:grpSpPr>
            <p:sp>
              <p:nvSpPr>
                <p:cNvPr id="464" name="Oval 463"/>
                <p:cNvSpPr/>
                <p:nvPr/>
              </p:nvSpPr>
              <p:spPr bwMode="auto">
                <a:xfrm>
                  <a:off x="3573198" y="4578069"/>
                  <a:ext cx="439696" cy="260459"/>
                </a:xfrm>
                <a:prstGeom prst="ellipse">
                  <a:avLst/>
                </a:prstGeom>
                <a:solidFill>
                  <a:schemeClr val="bg1">
                    <a:alpha val="42000"/>
                  </a:schemeClr>
                </a:solidFill>
                <a:ln w="3175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5" name="Oval 464"/>
                <p:cNvSpPr/>
                <p:nvPr/>
              </p:nvSpPr>
              <p:spPr bwMode="auto">
                <a:xfrm>
                  <a:off x="3558912" y="4587598"/>
                  <a:ext cx="463506" cy="252519"/>
                </a:xfrm>
                <a:prstGeom prst="ellipse">
                  <a:avLst/>
                </a:prstGeom>
                <a:solidFill>
                  <a:srgbClr val="CC0000">
                    <a:alpha val="42000"/>
                  </a:srgbClr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7162" name="TextBox 389"/>
              <p:cNvSpPr txBox="1">
                <a:spLocks noChangeArrowheads="1"/>
              </p:cNvSpPr>
              <p:nvPr/>
            </p:nvSpPr>
            <p:spPr bwMode="auto">
              <a:xfrm>
                <a:off x="3565935" y="4573304"/>
                <a:ext cx="434071" cy="28586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ts val="1475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solidFill>
                      <a:schemeClr val="bg1"/>
                    </a:solidFill>
                    <a:latin typeface="Arial" panose="020B0604020202020204" pitchFamily="34" charset="0"/>
                  </a:rPr>
                  <a:t>CA</a:t>
                </a:r>
                <a:endParaRPr lang="en-US" altLang="en-US" sz="180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71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5-</a:t>
            </a:r>
            <a:fld id="{6BC28DBB-DB3D-427C-95A8-00202BA88FA3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713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Control Plane</a:t>
            </a:r>
          </a:p>
        </p:txBody>
      </p:sp>
      <p:grpSp>
        <p:nvGrpSpPr>
          <p:cNvPr id="47131" name="Group 1"/>
          <p:cNvGrpSpPr>
            <a:grpSpLocks/>
          </p:cNvGrpSpPr>
          <p:nvPr/>
        </p:nvGrpSpPr>
        <p:grpSpPr bwMode="auto">
          <a:xfrm>
            <a:off x="938213" y="5527675"/>
            <a:ext cx="2698750" cy="903288"/>
            <a:chOff x="938213" y="5237163"/>
            <a:chExt cx="2698750" cy="903287"/>
          </a:xfrm>
        </p:grpSpPr>
        <p:cxnSp>
          <p:nvCxnSpPr>
            <p:cNvPr id="339" name="Straight Connector 338"/>
            <p:cNvCxnSpPr/>
            <p:nvPr/>
          </p:nvCxnSpPr>
          <p:spPr>
            <a:xfrm flipH="1">
              <a:off x="1282700" y="5802312"/>
              <a:ext cx="1508125" cy="1588"/>
            </a:xfrm>
            <a:prstGeom prst="line">
              <a:avLst/>
            </a:prstGeom>
            <a:ln w="9525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134" name="TextBox 265"/>
            <p:cNvSpPr txBox="1">
              <a:spLocks noChangeArrowheads="1"/>
            </p:cNvSpPr>
            <p:nvPr/>
          </p:nvSpPr>
          <p:spPr bwMode="auto">
            <a:xfrm>
              <a:off x="3198813" y="5473700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47135" name="TextBox 281"/>
            <p:cNvSpPr txBox="1">
              <a:spLocks noChangeArrowheads="1"/>
            </p:cNvSpPr>
            <p:nvPr/>
          </p:nvSpPr>
          <p:spPr bwMode="auto">
            <a:xfrm>
              <a:off x="3373438" y="5761038"/>
              <a:ext cx="263525" cy="276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47136" name="Group 5"/>
            <p:cNvGrpSpPr>
              <a:grpSpLocks/>
            </p:cNvGrpSpPr>
            <p:nvPr/>
          </p:nvGrpSpPr>
          <p:grpSpPr bwMode="auto">
            <a:xfrm>
              <a:off x="938213" y="5237163"/>
              <a:ext cx="1616075" cy="487362"/>
              <a:chOff x="-4079003" y="2717403"/>
              <a:chExt cx="1616718" cy="488475"/>
            </a:xfrm>
          </p:grpSpPr>
          <p:sp>
            <p:nvSpPr>
              <p:cNvPr id="47149" name="Rectangle 97"/>
              <p:cNvSpPr>
                <a:spLocks noChangeArrowheads="1"/>
              </p:cNvSpPr>
              <p:nvPr/>
            </p:nvSpPr>
            <p:spPr bwMode="auto">
              <a:xfrm>
                <a:off x="-4052413" y="2965119"/>
                <a:ext cx="1290538" cy="208750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150" name="Rectangle 98"/>
              <p:cNvSpPr>
                <a:spLocks noChangeArrowheads="1"/>
              </p:cNvSpPr>
              <p:nvPr/>
            </p:nvSpPr>
            <p:spPr bwMode="auto">
              <a:xfrm>
                <a:off x="-4079003" y="2985994"/>
                <a:ext cx="1281675" cy="208750"/>
              </a:xfrm>
              <a:prstGeom prst="rect">
                <a:avLst/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151" name="Line 99"/>
              <p:cNvSpPr>
                <a:spLocks noChangeShapeType="1"/>
              </p:cNvSpPr>
              <p:nvPr/>
            </p:nvSpPr>
            <p:spPr bwMode="auto">
              <a:xfrm>
                <a:off x="-2933828" y="3101502"/>
                <a:ext cx="471543" cy="0"/>
              </a:xfrm>
              <a:prstGeom prst="line">
                <a:avLst/>
              </a:prstGeom>
              <a:noFill/>
              <a:ln w="9525">
                <a:solidFill>
                  <a:schemeClr val="accent2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152" name="Rectangle 104"/>
              <p:cNvSpPr>
                <a:spLocks noChangeArrowheads="1"/>
              </p:cNvSpPr>
              <p:nvPr/>
            </p:nvSpPr>
            <p:spPr bwMode="auto">
              <a:xfrm>
                <a:off x="-3377007" y="2988777"/>
                <a:ext cx="476861" cy="21014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47153" name="Text Box 105"/>
              <p:cNvSpPr txBox="1">
                <a:spLocks noChangeArrowheads="1"/>
              </p:cNvSpPr>
              <p:nvPr/>
            </p:nvSpPr>
            <p:spPr bwMode="auto">
              <a:xfrm>
                <a:off x="-3430189" y="2965119"/>
                <a:ext cx="581451" cy="2407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200">
                    <a:latin typeface="Arial" panose="020B0604020202020204" pitchFamily="34" charset="0"/>
                  </a:rPr>
                  <a:t>0111</a:t>
                </a:r>
              </a:p>
            </p:txBody>
          </p:sp>
          <p:sp>
            <p:nvSpPr>
              <p:cNvPr id="47154" name="Line 119"/>
              <p:cNvSpPr>
                <a:spLocks noChangeShapeType="1"/>
              </p:cNvSpPr>
              <p:nvPr/>
            </p:nvSpPr>
            <p:spPr bwMode="auto">
              <a:xfrm>
                <a:off x="-3621642" y="2717403"/>
                <a:ext cx="405953" cy="300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7137" name="Freeform 120"/>
            <p:cNvSpPr>
              <a:spLocks/>
            </p:cNvSpPr>
            <p:nvPr/>
          </p:nvSpPr>
          <p:spPr bwMode="auto">
            <a:xfrm>
              <a:off x="2493963" y="5668963"/>
              <a:ext cx="982662" cy="233362"/>
            </a:xfrm>
            <a:custGeom>
              <a:avLst/>
              <a:gdLst>
                <a:gd name="T0" fmla="*/ 0 w 554"/>
                <a:gd name="T1" fmla="*/ 2147483646 h 167"/>
                <a:gd name="T2" fmla="*/ 2147483646 w 554"/>
                <a:gd name="T3" fmla="*/ 2147483646 h 167"/>
                <a:gd name="T4" fmla="*/ 2147483646 w 554"/>
                <a:gd name="T5" fmla="*/ 2147483646 h 167"/>
                <a:gd name="T6" fmla="*/ 0 60000 65536"/>
                <a:gd name="T7" fmla="*/ 0 60000 65536"/>
                <a:gd name="T8" fmla="*/ 0 60000 65536"/>
                <a:gd name="T9" fmla="*/ 0 w 554"/>
                <a:gd name="T10" fmla="*/ 0 h 167"/>
                <a:gd name="T11" fmla="*/ 554 w 554"/>
                <a:gd name="T12" fmla="*/ 167 h 16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47138" name="Group 357"/>
            <p:cNvGrpSpPr>
              <a:grpSpLocks/>
            </p:cNvGrpSpPr>
            <p:nvPr/>
          </p:nvGrpSpPr>
          <p:grpSpPr bwMode="auto">
            <a:xfrm>
              <a:off x="2714625" y="5659438"/>
              <a:ext cx="565150" cy="293687"/>
              <a:chOff x="1871277" y="1576300"/>
              <a:chExt cx="1128371" cy="437861"/>
            </a:xfrm>
          </p:grpSpPr>
          <p:sp>
            <p:nvSpPr>
              <p:cNvPr id="352" name="Oval 351"/>
              <p:cNvSpPr>
                <a:spLocks noChangeArrowheads="1"/>
              </p:cNvSpPr>
              <p:nvPr/>
            </p:nvSpPr>
            <p:spPr bwMode="auto">
              <a:xfrm flipV="1">
                <a:off x="1874448" y="1694641"/>
                <a:ext cx="1125200" cy="319521"/>
              </a:xfrm>
              <a:prstGeom prst="ellipse">
                <a:avLst/>
              </a:prstGeom>
              <a:gradFill rotWithShape="1">
                <a:gsLst>
                  <a:gs pos="0">
                    <a:srgbClr val="262699"/>
                  </a:gs>
                  <a:gs pos="53000">
                    <a:srgbClr val="8585E0"/>
                  </a:gs>
                  <a:gs pos="100000">
                    <a:srgbClr val="262699"/>
                  </a:gs>
                </a:gsLst>
                <a:lin ang="0" scaled="1"/>
              </a:gra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defRPr/>
                </a:pPr>
                <a:endParaRPr lang="en-US" altLang="en-US" sz="180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53" name="Rectangle 352"/>
              <p:cNvSpPr/>
              <p:nvPr/>
            </p:nvSpPr>
            <p:spPr bwMode="auto">
              <a:xfrm>
                <a:off x="1871277" y="1739611"/>
                <a:ext cx="1128371" cy="11597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</a:schemeClr>
                  </a:gs>
                  <a:gs pos="53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accent2">
                      <a:lumMod val="75000"/>
                    </a:schemeClr>
                  </a:gs>
                </a:gsLst>
                <a:lin ang="10800000" scaled="0"/>
              </a:gradFill>
              <a:ln w="254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4" name="Oval 353"/>
              <p:cNvSpPr>
                <a:spLocks noChangeArrowheads="1"/>
              </p:cNvSpPr>
              <p:nvPr/>
            </p:nvSpPr>
            <p:spPr bwMode="auto">
              <a:xfrm flipV="1">
                <a:off x="1871277" y="1576300"/>
                <a:ext cx="1125202" cy="319521"/>
              </a:xfrm>
              <a:prstGeom prst="ellipse">
                <a:avLst/>
              </a:prstGeom>
              <a:solidFill>
                <a:srgbClr val="BFBFB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0" dist="23000" dir="5400000" rotWithShape="0">
                  <a:srgbClr val="808080">
                    <a:alpha val="34999"/>
                  </a:srgbClr>
                </a:outerShdw>
              </a:effectLst>
            </p:spPr>
            <p:txBody>
              <a:bodyPr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>
                  <a:defRPr/>
                </a:pPr>
                <a:endParaRPr lang="en-US" altLang="en-US" sz="1800">
                  <a:solidFill>
                    <a:srgbClr val="FFFFFF"/>
                  </a:solidFill>
                  <a:latin typeface="Gill Sans MT" panose="020B0502020104020203" pitchFamily="34" charset="0"/>
                </a:endParaRPr>
              </a:p>
            </p:txBody>
          </p:sp>
          <p:sp>
            <p:nvSpPr>
              <p:cNvPr id="355" name="Freeform 354"/>
              <p:cNvSpPr/>
              <p:nvPr/>
            </p:nvSpPr>
            <p:spPr bwMode="auto">
              <a:xfrm>
                <a:off x="2159710" y="1673340"/>
                <a:ext cx="548337" cy="160944"/>
              </a:xfrm>
              <a:custGeom>
                <a:avLst/>
                <a:gdLst>
                  <a:gd name="connsiteX0" fmla="*/ 1486231 w 2944854"/>
                  <a:gd name="connsiteY0" fmla="*/ 727041 h 1302232"/>
                  <a:gd name="connsiteX1" fmla="*/ 257675 w 2944854"/>
                  <a:gd name="connsiteY1" fmla="*/ 1302232 h 1302232"/>
                  <a:gd name="connsiteX2" fmla="*/ 0 w 2944854"/>
                  <a:gd name="connsiteY2" fmla="*/ 1228607 h 1302232"/>
                  <a:gd name="connsiteX3" fmla="*/ 911064 w 2944854"/>
                  <a:gd name="connsiteY3" fmla="*/ 837478 h 1302232"/>
                  <a:gd name="connsiteX4" fmla="*/ 883456 w 2944854"/>
                  <a:gd name="connsiteY4" fmla="*/ 450949 h 1302232"/>
                  <a:gd name="connsiteX5" fmla="*/ 161047 w 2944854"/>
                  <a:gd name="connsiteY5" fmla="*/ 119640 h 1302232"/>
                  <a:gd name="connsiteX6" fmla="*/ 404917 w 2944854"/>
                  <a:gd name="connsiteY6" fmla="*/ 50617 h 1302232"/>
                  <a:gd name="connsiteX7" fmla="*/ 1477028 w 2944854"/>
                  <a:gd name="connsiteY7" fmla="*/ 501566 h 1302232"/>
                  <a:gd name="connsiteX8" fmla="*/ 2572146 w 2944854"/>
                  <a:gd name="connsiteY8" fmla="*/ 0 h 1302232"/>
                  <a:gd name="connsiteX9" fmla="*/ 2875834 w 2944854"/>
                  <a:gd name="connsiteY9" fmla="*/ 96632 h 1302232"/>
                  <a:gd name="connsiteX10" fmla="*/ 2079803 w 2944854"/>
                  <a:gd name="connsiteY10" fmla="*/ 432543 h 1302232"/>
                  <a:gd name="connsiteX11" fmla="*/ 2240850 w 2944854"/>
                  <a:gd name="connsiteY11" fmla="*/ 920305 h 1302232"/>
                  <a:gd name="connsiteX12" fmla="*/ 2944854 w 2944854"/>
                  <a:gd name="connsiteY12" fmla="*/ 1228607 h 1302232"/>
                  <a:gd name="connsiteX13" fmla="*/ 2733192 w 2944854"/>
                  <a:gd name="connsiteY13" fmla="*/ 1297630 h 1302232"/>
                  <a:gd name="connsiteX14" fmla="*/ 1486231 w 2944854"/>
                  <a:gd name="connsiteY14" fmla="*/ 727041 h 1302232"/>
                  <a:gd name="connsiteX0" fmla="*/ 1486231 w 2944854"/>
                  <a:gd name="connsiteY0" fmla="*/ 727041 h 1316375"/>
                  <a:gd name="connsiteX1" fmla="*/ 257675 w 2944854"/>
                  <a:gd name="connsiteY1" fmla="*/ 1302232 h 1316375"/>
                  <a:gd name="connsiteX2" fmla="*/ 0 w 2944854"/>
                  <a:gd name="connsiteY2" fmla="*/ 1228607 h 1316375"/>
                  <a:gd name="connsiteX3" fmla="*/ 911064 w 2944854"/>
                  <a:gd name="connsiteY3" fmla="*/ 837478 h 1316375"/>
                  <a:gd name="connsiteX4" fmla="*/ 883456 w 2944854"/>
                  <a:gd name="connsiteY4" fmla="*/ 450949 h 1316375"/>
                  <a:gd name="connsiteX5" fmla="*/ 161047 w 2944854"/>
                  <a:gd name="connsiteY5" fmla="*/ 119640 h 1316375"/>
                  <a:gd name="connsiteX6" fmla="*/ 404917 w 2944854"/>
                  <a:gd name="connsiteY6" fmla="*/ 50617 h 1316375"/>
                  <a:gd name="connsiteX7" fmla="*/ 1477028 w 2944854"/>
                  <a:gd name="connsiteY7" fmla="*/ 501566 h 1316375"/>
                  <a:gd name="connsiteX8" fmla="*/ 2572146 w 2944854"/>
                  <a:gd name="connsiteY8" fmla="*/ 0 h 1316375"/>
                  <a:gd name="connsiteX9" fmla="*/ 2875834 w 2944854"/>
                  <a:gd name="connsiteY9" fmla="*/ 96632 h 1316375"/>
                  <a:gd name="connsiteX10" fmla="*/ 2079803 w 2944854"/>
                  <a:gd name="connsiteY10" fmla="*/ 432543 h 1316375"/>
                  <a:gd name="connsiteX11" fmla="*/ 2240850 w 2944854"/>
                  <a:gd name="connsiteY11" fmla="*/ 920305 h 1316375"/>
                  <a:gd name="connsiteX12" fmla="*/ 2944854 w 2944854"/>
                  <a:gd name="connsiteY12" fmla="*/ 1228607 h 1316375"/>
                  <a:gd name="connsiteX13" fmla="*/ 2756623 w 2944854"/>
                  <a:gd name="connsiteY13" fmla="*/ 1316375 h 1316375"/>
                  <a:gd name="connsiteX14" fmla="*/ 1486231 w 2944854"/>
                  <a:gd name="connsiteY14" fmla="*/ 727041 h 1316375"/>
                  <a:gd name="connsiteX0" fmla="*/ 1486231 w 3024520"/>
                  <a:gd name="connsiteY0" fmla="*/ 727041 h 1316375"/>
                  <a:gd name="connsiteX1" fmla="*/ 257675 w 3024520"/>
                  <a:gd name="connsiteY1" fmla="*/ 1302232 h 1316375"/>
                  <a:gd name="connsiteX2" fmla="*/ 0 w 3024520"/>
                  <a:gd name="connsiteY2" fmla="*/ 1228607 h 1316375"/>
                  <a:gd name="connsiteX3" fmla="*/ 911064 w 3024520"/>
                  <a:gd name="connsiteY3" fmla="*/ 837478 h 1316375"/>
                  <a:gd name="connsiteX4" fmla="*/ 883456 w 3024520"/>
                  <a:gd name="connsiteY4" fmla="*/ 450949 h 1316375"/>
                  <a:gd name="connsiteX5" fmla="*/ 161047 w 3024520"/>
                  <a:gd name="connsiteY5" fmla="*/ 119640 h 1316375"/>
                  <a:gd name="connsiteX6" fmla="*/ 404917 w 3024520"/>
                  <a:gd name="connsiteY6" fmla="*/ 50617 h 1316375"/>
                  <a:gd name="connsiteX7" fmla="*/ 1477028 w 3024520"/>
                  <a:gd name="connsiteY7" fmla="*/ 501566 h 1316375"/>
                  <a:gd name="connsiteX8" fmla="*/ 2572146 w 3024520"/>
                  <a:gd name="connsiteY8" fmla="*/ 0 h 1316375"/>
                  <a:gd name="connsiteX9" fmla="*/ 2875834 w 3024520"/>
                  <a:gd name="connsiteY9" fmla="*/ 96632 h 1316375"/>
                  <a:gd name="connsiteX10" fmla="*/ 2079803 w 3024520"/>
                  <a:gd name="connsiteY10" fmla="*/ 432543 h 1316375"/>
                  <a:gd name="connsiteX11" fmla="*/ 2240850 w 3024520"/>
                  <a:gd name="connsiteY11" fmla="*/ 920305 h 1316375"/>
                  <a:gd name="connsiteX12" fmla="*/ 3024520 w 3024520"/>
                  <a:gd name="connsiteY12" fmla="*/ 1228607 h 1316375"/>
                  <a:gd name="connsiteX13" fmla="*/ 2756623 w 3024520"/>
                  <a:gd name="connsiteY13" fmla="*/ 1316375 h 1316375"/>
                  <a:gd name="connsiteX14" fmla="*/ 1486231 w 3024520"/>
                  <a:gd name="connsiteY14" fmla="*/ 727041 h 1316375"/>
                  <a:gd name="connsiteX0" fmla="*/ 1537780 w 3076069"/>
                  <a:gd name="connsiteY0" fmla="*/ 727041 h 1316375"/>
                  <a:gd name="connsiteX1" fmla="*/ 309224 w 3076069"/>
                  <a:gd name="connsiteY1" fmla="*/ 1302232 h 1316375"/>
                  <a:gd name="connsiteX2" fmla="*/ 0 w 3076069"/>
                  <a:gd name="connsiteY2" fmla="*/ 1228607 h 1316375"/>
                  <a:gd name="connsiteX3" fmla="*/ 962613 w 3076069"/>
                  <a:gd name="connsiteY3" fmla="*/ 837478 h 1316375"/>
                  <a:gd name="connsiteX4" fmla="*/ 935005 w 3076069"/>
                  <a:gd name="connsiteY4" fmla="*/ 450949 h 1316375"/>
                  <a:gd name="connsiteX5" fmla="*/ 212596 w 3076069"/>
                  <a:gd name="connsiteY5" fmla="*/ 119640 h 1316375"/>
                  <a:gd name="connsiteX6" fmla="*/ 456466 w 3076069"/>
                  <a:gd name="connsiteY6" fmla="*/ 50617 h 1316375"/>
                  <a:gd name="connsiteX7" fmla="*/ 1528577 w 3076069"/>
                  <a:gd name="connsiteY7" fmla="*/ 501566 h 1316375"/>
                  <a:gd name="connsiteX8" fmla="*/ 2623695 w 3076069"/>
                  <a:gd name="connsiteY8" fmla="*/ 0 h 1316375"/>
                  <a:gd name="connsiteX9" fmla="*/ 2927383 w 3076069"/>
                  <a:gd name="connsiteY9" fmla="*/ 96632 h 1316375"/>
                  <a:gd name="connsiteX10" fmla="*/ 2131352 w 3076069"/>
                  <a:gd name="connsiteY10" fmla="*/ 432543 h 1316375"/>
                  <a:gd name="connsiteX11" fmla="*/ 2292399 w 3076069"/>
                  <a:gd name="connsiteY11" fmla="*/ 920305 h 1316375"/>
                  <a:gd name="connsiteX12" fmla="*/ 3076069 w 3076069"/>
                  <a:gd name="connsiteY12" fmla="*/ 1228607 h 1316375"/>
                  <a:gd name="connsiteX13" fmla="*/ 2808172 w 3076069"/>
                  <a:gd name="connsiteY13" fmla="*/ 1316375 h 1316375"/>
                  <a:gd name="connsiteX14" fmla="*/ 1537780 w 3076069"/>
                  <a:gd name="connsiteY14" fmla="*/ 727041 h 1316375"/>
                  <a:gd name="connsiteX0" fmla="*/ 1537780 w 3076069"/>
                  <a:gd name="connsiteY0" fmla="*/ 727041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27041 h 1321259"/>
                  <a:gd name="connsiteX0" fmla="*/ 1537780 w 3076069"/>
                  <a:gd name="connsiteY0" fmla="*/ 750825 h 1321259"/>
                  <a:gd name="connsiteX1" fmla="*/ 313981 w 3076069"/>
                  <a:gd name="connsiteY1" fmla="*/ 1321259 h 1321259"/>
                  <a:gd name="connsiteX2" fmla="*/ 0 w 3076069"/>
                  <a:gd name="connsiteY2" fmla="*/ 1228607 h 1321259"/>
                  <a:gd name="connsiteX3" fmla="*/ 962613 w 3076069"/>
                  <a:gd name="connsiteY3" fmla="*/ 837478 h 1321259"/>
                  <a:gd name="connsiteX4" fmla="*/ 935005 w 3076069"/>
                  <a:gd name="connsiteY4" fmla="*/ 450949 h 1321259"/>
                  <a:gd name="connsiteX5" fmla="*/ 212596 w 3076069"/>
                  <a:gd name="connsiteY5" fmla="*/ 119640 h 1321259"/>
                  <a:gd name="connsiteX6" fmla="*/ 456466 w 3076069"/>
                  <a:gd name="connsiteY6" fmla="*/ 50617 h 1321259"/>
                  <a:gd name="connsiteX7" fmla="*/ 1528577 w 3076069"/>
                  <a:gd name="connsiteY7" fmla="*/ 501566 h 1321259"/>
                  <a:gd name="connsiteX8" fmla="*/ 2623695 w 3076069"/>
                  <a:gd name="connsiteY8" fmla="*/ 0 h 1321259"/>
                  <a:gd name="connsiteX9" fmla="*/ 2927383 w 3076069"/>
                  <a:gd name="connsiteY9" fmla="*/ 96632 h 1321259"/>
                  <a:gd name="connsiteX10" fmla="*/ 2131352 w 3076069"/>
                  <a:gd name="connsiteY10" fmla="*/ 432543 h 1321259"/>
                  <a:gd name="connsiteX11" fmla="*/ 2292399 w 3076069"/>
                  <a:gd name="connsiteY11" fmla="*/ 920305 h 1321259"/>
                  <a:gd name="connsiteX12" fmla="*/ 3076069 w 3076069"/>
                  <a:gd name="connsiteY12" fmla="*/ 1228607 h 1321259"/>
                  <a:gd name="connsiteX13" fmla="*/ 2808172 w 3076069"/>
                  <a:gd name="connsiteY13" fmla="*/ 1316375 h 1321259"/>
                  <a:gd name="connsiteX14" fmla="*/ 1537780 w 3076069"/>
                  <a:gd name="connsiteY14" fmla="*/ 750825 h 1321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076069" h="1321259">
                    <a:moveTo>
                      <a:pt x="1537780" y="750825"/>
                    </a:moveTo>
                    <a:lnTo>
                      <a:pt x="313981" y="1321259"/>
                    </a:lnTo>
                    <a:lnTo>
                      <a:pt x="0" y="1228607"/>
                    </a:lnTo>
                    <a:lnTo>
                      <a:pt x="962613" y="837478"/>
                    </a:lnTo>
                    <a:lnTo>
                      <a:pt x="935005" y="450949"/>
                    </a:lnTo>
                    <a:lnTo>
                      <a:pt x="212596" y="119640"/>
                    </a:lnTo>
                    <a:lnTo>
                      <a:pt x="456466" y="50617"/>
                    </a:lnTo>
                    <a:lnTo>
                      <a:pt x="1528577" y="501566"/>
                    </a:lnTo>
                    <a:lnTo>
                      <a:pt x="2623695" y="0"/>
                    </a:lnTo>
                    <a:lnTo>
                      <a:pt x="2927383" y="96632"/>
                    </a:lnTo>
                    <a:lnTo>
                      <a:pt x="2131352" y="432543"/>
                    </a:lnTo>
                    <a:lnTo>
                      <a:pt x="2292399" y="920305"/>
                    </a:lnTo>
                    <a:lnTo>
                      <a:pt x="3076069" y="1228607"/>
                    </a:lnTo>
                    <a:lnTo>
                      <a:pt x="2808172" y="1316375"/>
                    </a:lnTo>
                    <a:lnTo>
                      <a:pt x="1537780" y="750825"/>
                    </a:lnTo>
                    <a:close/>
                  </a:path>
                </a:pathLst>
              </a:custGeom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356" name="Freeform 355"/>
              <p:cNvSpPr>
                <a:spLocks/>
              </p:cNvSpPr>
              <p:nvPr/>
            </p:nvSpPr>
            <p:spPr bwMode="auto">
              <a:xfrm>
                <a:off x="2102657" y="1633104"/>
                <a:ext cx="662442" cy="111241"/>
              </a:xfrm>
              <a:custGeom>
                <a:avLst/>
                <a:gdLst>
                  <a:gd name="T0" fmla="*/ 0 w 3723451"/>
                  <a:gd name="T1" fmla="*/ 27215 h 932950"/>
                  <a:gd name="T2" fmla="*/ 116561 w 3723451"/>
                  <a:gd name="T3" fmla="*/ 321 h 932950"/>
                  <a:gd name="T4" fmla="*/ 330163 w 3723451"/>
                  <a:gd name="T5" fmla="*/ 62070 h 932950"/>
                  <a:gd name="T6" fmla="*/ 533941 w 3723451"/>
                  <a:gd name="T7" fmla="*/ 0 h 932950"/>
                  <a:gd name="T8" fmla="*/ 662442 w 3723451"/>
                  <a:gd name="T9" fmla="*/ 24700 h 932950"/>
                  <a:gd name="T10" fmla="*/ 566838 w 3723451"/>
                  <a:gd name="T11" fmla="*/ 55072 h 932950"/>
                  <a:gd name="T12" fmla="*/ 536057 w 3723451"/>
                  <a:gd name="T13" fmla="*/ 46883 h 932950"/>
                  <a:gd name="T14" fmla="*/ 333916 w 3723451"/>
                  <a:gd name="T15" fmla="*/ 111241 h 932950"/>
                  <a:gd name="T16" fmla="*/ 126604 w 3723451"/>
                  <a:gd name="T17" fmla="*/ 49251 h 932950"/>
                  <a:gd name="T18" fmla="*/ 93085 w 3723451"/>
                  <a:gd name="T19" fmla="*/ 55941 h 932950"/>
                  <a:gd name="T20" fmla="*/ 0 w 3723451"/>
                  <a:gd name="T21" fmla="*/ 27215 h 932950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3723451" h="932950">
                    <a:moveTo>
                      <a:pt x="0" y="228246"/>
                    </a:moveTo>
                    <a:lnTo>
                      <a:pt x="655168" y="2690"/>
                    </a:lnTo>
                    <a:lnTo>
                      <a:pt x="1855778" y="520562"/>
                    </a:lnTo>
                    <a:lnTo>
                      <a:pt x="3001174" y="0"/>
                    </a:lnTo>
                    <a:lnTo>
                      <a:pt x="3723451" y="207149"/>
                    </a:lnTo>
                    <a:lnTo>
                      <a:pt x="3186079" y="461874"/>
                    </a:lnTo>
                    <a:lnTo>
                      <a:pt x="3013067" y="393200"/>
                    </a:lnTo>
                    <a:lnTo>
                      <a:pt x="1876873" y="932950"/>
                    </a:lnTo>
                    <a:lnTo>
                      <a:pt x="711613" y="413055"/>
                    </a:lnTo>
                    <a:lnTo>
                      <a:pt x="523214" y="469166"/>
                    </a:lnTo>
                    <a:lnTo>
                      <a:pt x="0" y="228246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1" name="Freeform 440"/>
              <p:cNvSpPr>
                <a:spLocks/>
              </p:cNvSpPr>
              <p:nvPr/>
            </p:nvSpPr>
            <p:spPr bwMode="auto">
              <a:xfrm>
                <a:off x="2536889" y="1727776"/>
                <a:ext cx="244059" cy="97040"/>
              </a:xfrm>
              <a:custGeom>
                <a:avLst/>
                <a:gdLst>
                  <a:gd name="T0" fmla="*/ 0 w 1366596"/>
                  <a:gd name="T1" fmla="*/ 0 h 809868"/>
                  <a:gd name="T2" fmla="*/ 244059 w 1366596"/>
                  <a:gd name="T3" fmla="*/ 74985 h 809868"/>
                  <a:gd name="T4" fmla="*/ 154488 w 1366596"/>
                  <a:gd name="T5" fmla="*/ 97040 h 809868"/>
                  <a:gd name="T6" fmla="*/ 822 w 1366596"/>
                  <a:gd name="T7" fmla="*/ 51277 h 809868"/>
                  <a:gd name="T8" fmla="*/ 0 w 1366596"/>
                  <a:gd name="T9" fmla="*/ 0 h 8098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66596" h="809868">
                    <a:moveTo>
                      <a:pt x="0" y="0"/>
                    </a:moveTo>
                    <a:lnTo>
                      <a:pt x="1366596" y="625807"/>
                    </a:lnTo>
                    <a:lnTo>
                      <a:pt x="865050" y="809868"/>
                    </a:lnTo>
                    <a:lnTo>
                      <a:pt x="4601" y="427942"/>
                    </a:lnTo>
                    <a:cubicBezTo>
                      <a:pt x="-1535" y="105836"/>
                      <a:pt x="1534" y="142647"/>
                      <a:pt x="0" y="0"/>
                    </a:cubicBez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446" name="Freeform 445"/>
              <p:cNvSpPr>
                <a:spLocks/>
              </p:cNvSpPr>
              <p:nvPr/>
            </p:nvSpPr>
            <p:spPr bwMode="auto">
              <a:xfrm>
                <a:off x="2089979" y="1730144"/>
                <a:ext cx="240888" cy="97039"/>
              </a:xfrm>
              <a:custGeom>
                <a:avLst/>
                <a:gdLst>
                  <a:gd name="T0" fmla="*/ 237599 w 1348191"/>
                  <a:gd name="T1" fmla="*/ 0 h 791462"/>
                  <a:gd name="T2" fmla="*/ 240888 w 1348191"/>
                  <a:gd name="T3" fmla="*/ 46827 h 791462"/>
                  <a:gd name="T4" fmla="*/ 87147 w 1348191"/>
                  <a:gd name="T5" fmla="*/ 97039 h 791462"/>
                  <a:gd name="T6" fmla="*/ 0 w 1348191"/>
                  <a:gd name="T7" fmla="*/ 75036 h 791462"/>
                  <a:gd name="T8" fmla="*/ 237599 w 1348191"/>
                  <a:gd name="T9" fmla="*/ 0 h 79146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1348191" h="791462">
                    <a:moveTo>
                      <a:pt x="1329786" y="0"/>
                    </a:moveTo>
                    <a:lnTo>
                      <a:pt x="1348191" y="381926"/>
                    </a:lnTo>
                    <a:lnTo>
                      <a:pt x="487742" y="791462"/>
                    </a:lnTo>
                    <a:lnTo>
                      <a:pt x="0" y="612002"/>
                    </a:lnTo>
                    <a:lnTo>
                      <a:pt x="1329786" y="0"/>
                    </a:lnTo>
                    <a:close/>
                  </a:path>
                </a:pathLst>
              </a:custGeom>
              <a:solidFill>
                <a:srgbClr val="262699"/>
              </a:solidFill>
              <a:ln>
                <a:noFill/>
              </a:ln>
              <a:effectLst>
                <a:outerShdw blurRad="40000" dist="23000" dir="5400000" rotWithShape="0">
                  <a:srgbClr val="000000">
                    <a:alpha val="34999"/>
                  </a:srgbClr>
                </a:outerShdw>
              </a:effectLst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>
                  <a:defRPr/>
                </a:pPr>
                <a:endParaRPr lang="en-US"/>
              </a:p>
            </p:txBody>
          </p:sp>
          <p:cxnSp>
            <p:nvCxnSpPr>
              <p:cNvPr id="450" name="Straight Connector 449"/>
              <p:cNvCxnSpPr>
                <a:cxnSpLocks noChangeShapeType="1"/>
                <a:endCxn id="354" idx="2"/>
              </p:cNvCxnSpPr>
              <p:nvPr/>
            </p:nvCxnSpPr>
            <p:spPr bwMode="auto">
              <a:xfrm flipH="1" flipV="1">
                <a:off x="1871277" y="1737244"/>
                <a:ext cx="3171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468" name="Straight Connector 467"/>
              <p:cNvCxnSpPr>
                <a:cxnSpLocks noChangeShapeType="1"/>
              </p:cNvCxnSpPr>
              <p:nvPr/>
            </p:nvCxnSpPr>
            <p:spPr bwMode="auto">
              <a:xfrm flipH="1" flipV="1">
                <a:off x="2996479" y="1734878"/>
                <a:ext cx="3169" cy="123075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ffectLst>
                <a:outerShdw blurRad="40005" dist="19939" dir="5400000" algn="tl" rotWithShape="0">
                  <a:srgbClr val="808080">
                    <a:alpha val="37999"/>
                  </a:srgb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47139" name="TextBox 282"/>
            <p:cNvSpPr txBox="1">
              <a:spLocks noChangeArrowheads="1"/>
            </p:cNvSpPr>
            <p:nvPr/>
          </p:nvSpPr>
          <p:spPr bwMode="auto">
            <a:xfrm>
              <a:off x="3068638" y="5862638"/>
              <a:ext cx="261937" cy="277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3</a:t>
              </a:r>
            </a:p>
          </p:txBody>
        </p:sp>
      </p:grpSp>
      <p:sp>
        <p:nvSpPr>
          <p:cNvPr id="47132" name="TextBox 6"/>
          <p:cNvSpPr txBox="1">
            <a:spLocks noChangeArrowheads="1"/>
          </p:cNvSpPr>
          <p:nvPr/>
        </p:nvSpPr>
        <p:spPr bwMode="auto">
          <a:xfrm>
            <a:off x="196850" y="4903788"/>
            <a:ext cx="19923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values in arriving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packet header</a:t>
            </a:r>
            <a:endParaRPr lang="en-US" altLang="en-US" sz="18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52"/>
          <p:cNvGrpSpPr>
            <a:grpSpLocks/>
          </p:cNvGrpSpPr>
          <p:nvPr/>
        </p:nvGrpSpPr>
        <p:grpSpPr bwMode="auto">
          <a:xfrm>
            <a:off x="2557463" y="3384550"/>
            <a:ext cx="817562" cy="2981325"/>
            <a:chOff x="1611" y="2132"/>
            <a:chExt cx="515" cy="1878"/>
          </a:xfrm>
        </p:grpSpPr>
        <p:grpSp>
          <p:nvGrpSpPr>
            <p:cNvPr id="117918" name="Group 212"/>
            <p:cNvGrpSpPr>
              <a:grpSpLocks/>
            </p:cNvGrpSpPr>
            <p:nvPr/>
          </p:nvGrpSpPr>
          <p:grpSpPr bwMode="auto">
            <a:xfrm>
              <a:off x="1625" y="2200"/>
              <a:ext cx="471" cy="908"/>
              <a:chOff x="643" y="2144"/>
              <a:chExt cx="471" cy="908"/>
            </a:xfrm>
          </p:grpSpPr>
          <p:sp>
            <p:nvSpPr>
              <p:cNvPr id="117922" name="Rectangle 183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7923" name="Text Box 184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flow: X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src: A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dest: F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data</a:t>
                </a:r>
              </a:p>
            </p:txBody>
          </p:sp>
        </p:grpSp>
        <p:sp>
          <p:nvSpPr>
            <p:cNvPr id="117919" name="Line 194"/>
            <p:cNvSpPr>
              <a:spLocks noChangeShapeType="1"/>
            </p:cNvSpPr>
            <p:nvPr/>
          </p:nvSpPr>
          <p:spPr bwMode="auto">
            <a:xfrm>
              <a:off x="1661" y="2132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920" name="Text Box 204"/>
            <p:cNvSpPr txBox="1">
              <a:spLocks noChangeArrowheads="1"/>
            </p:cNvSpPr>
            <p:nvPr/>
          </p:nvSpPr>
          <p:spPr bwMode="auto">
            <a:xfrm>
              <a:off x="1611" y="3690"/>
              <a:ext cx="51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A-to-B: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sp>
          <p:nvSpPr>
            <p:cNvPr id="117921" name="Line 205"/>
            <p:cNvSpPr>
              <a:spLocks noChangeShapeType="1"/>
            </p:cNvSpPr>
            <p:nvPr/>
          </p:nvSpPr>
          <p:spPr bwMode="auto">
            <a:xfrm>
              <a:off x="1856" y="3230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4" name="Group 353"/>
          <p:cNvGrpSpPr>
            <a:grpSpLocks/>
          </p:cNvGrpSpPr>
          <p:nvPr/>
        </p:nvGrpSpPr>
        <p:grpSpPr bwMode="auto">
          <a:xfrm>
            <a:off x="3532188" y="3376613"/>
            <a:ext cx="1185862" cy="3319462"/>
            <a:chOff x="2225" y="2127"/>
            <a:chExt cx="747" cy="2091"/>
          </a:xfrm>
        </p:grpSpPr>
        <p:grpSp>
          <p:nvGrpSpPr>
            <p:cNvPr id="117909" name="Group 216"/>
            <p:cNvGrpSpPr>
              <a:grpSpLocks/>
            </p:cNvGrpSpPr>
            <p:nvPr/>
          </p:nvGrpSpPr>
          <p:grpSpPr bwMode="auto">
            <a:xfrm>
              <a:off x="2225" y="2194"/>
              <a:ext cx="620" cy="1388"/>
              <a:chOff x="441" y="2082"/>
              <a:chExt cx="620" cy="1388"/>
            </a:xfrm>
          </p:grpSpPr>
          <p:sp>
            <p:nvSpPr>
              <p:cNvPr id="117913" name="Rectangle 189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17914" name="Group 190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117916" name="Rectangle 191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7917" name="Text Box 192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Flow: X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Src: A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Dest: F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400">
                    <a:latin typeface="Arial" panose="020B0604020202020204" pitchFamily="34" charset="0"/>
                  </a:endParaRP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400">
                    <a:latin typeface="Arial" panose="020B0604020202020204" pitchFamily="34" charset="0"/>
                  </a:endParaRP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117915" name="Text Box 193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src:B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dest: E</a:t>
                </a:r>
              </a:p>
            </p:txBody>
          </p:sp>
        </p:grpSp>
        <p:sp>
          <p:nvSpPr>
            <p:cNvPr id="117910" name="Line 195"/>
            <p:cNvSpPr>
              <a:spLocks noChangeShapeType="1"/>
            </p:cNvSpPr>
            <p:nvPr/>
          </p:nvSpPr>
          <p:spPr bwMode="auto">
            <a:xfrm>
              <a:off x="2345" y="2127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911" name="Text Box 208"/>
            <p:cNvSpPr txBox="1">
              <a:spLocks noChangeArrowheads="1"/>
            </p:cNvSpPr>
            <p:nvPr/>
          </p:nvSpPr>
          <p:spPr bwMode="auto">
            <a:xfrm>
              <a:off x="2231" y="3767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B-to-C: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 inside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IPv4</a:t>
              </a:r>
            </a:p>
          </p:txBody>
        </p:sp>
        <p:sp>
          <p:nvSpPr>
            <p:cNvPr id="117912" name="Line 209"/>
            <p:cNvSpPr>
              <a:spLocks noChangeShapeType="1"/>
            </p:cNvSpPr>
            <p:nvPr/>
          </p:nvSpPr>
          <p:spPr bwMode="auto">
            <a:xfrm>
              <a:off x="2588" y="3604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7" name="Group 355"/>
          <p:cNvGrpSpPr>
            <a:grpSpLocks/>
          </p:cNvGrpSpPr>
          <p:nvPr/>
        </p:nvGrpSpPr>
        <p:grpSpPr bwMode="auto">
          <a:xfrm>
            <a:off x="6748463" y="3379788"/>
            <a:ext cx="881062" cy="2998787"/>
            <a:chOff x="4251" y="2129"/>
            <a:chExt cx="555" cy="1889"/>
          </a:xfrm>
        </p:grpSpPr>
        <p:sp>
          <p:nvSpPr>
            <p:cNvPr id="117903" name="Line 197"/>
            <p:cNvSpPr>
              <a:spLocks noChangeShapeType="1"/>
            </p:cNvSpPr>
            <p:nvPr/>
          </p:nvSpPr>
          <p:spPr bwMode="auto">
            <a:xfrm>
              <a:off x="4292" y="2129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904" name="Text Box 206"/>
            <p:cNvSpPr txBox="1">
              <a:spLocks noChangeArrowheads="1"/>
            </p:cNvSpPr>
            <p:nvPr/>
          </p:nvSpPr>
          <p:spPr bwMode="auto">
            <a:xfrm>
              <a:off x="4298" y="3698"/>
              <a:ext cx="50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E-to-F: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sp>
          <p:nvSpPr>
            <p:cNvPr id="117905" name="Line 207"/>
            <p:cNvSpPr>
              <a:spLocks noChangeShapeType="1"/>
            </p:cNvSpPr>
            <p:nvPr/>
          </p:nvSpPr>
          <p:spPr bwMode="auto">
            <a:xfrm>
              <a:off x="4540" y="3238"/>
              <a:ext cx="0" cy="4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7906" name="Group 213"/>
            <p:cNvGrpSpPr>
              <a:grpSpLocks/>
            </p:cNvGrpSpPr>
            <p:nvPr/>
          </p:nvGrpSpPr>
          <p:grpSpPr bwMode="auto">
            <a:xfrm>
              <a:off x="4251" y="2205"/>
              <a:ext cx="471" cy="908"/>
              <a:chOff x="643" y="2144"/>
              <a:chExt cx="471" cy="908"/>
            </a:xfrm>
          </p:grpSpPr>
          <p:sp>
            <p:nvSpPr>
              <p:cNvPr id="117907" name="Rectangle 214"/>
              <p:cNvSpPr>
                <a:spLocks noChangeArrowheads="1"/>
              </p:cNvSpPr>
              <p:nvPr/>
            </p:nvSpPr>
            <p:spPr bwMode="auto">
              <a:xfrm>
                <a:off x="652" y="2144"/>
                <a:ext cx="462" cy="908"/>
              </a:xfrm>
              <a:prstGeom prst="rect">
                <a:avLst/>
              </a:prstGeom>
              <a:solidFill>
                <a:srgbClr val="66CC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117908" name="Text Box 215"/>
              <p:cNvSpPr txBox="1">
                <a:spLocks noChangeArrowheads="1"/>
              </p:cNvSpPr>
              <p:nvPr/>
            </p:nvSpPr>
            <p:spPr bwMode="auto">
              <a:xfrm>
                <a:off x="643" y="2169"/>
                <a:ext cx="457" cy="86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flow: X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src: A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dest: F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</a:rPr>
                  <a:t>data</a:t>
                </a:r>
              </a:p>
            </p:txBody>
          </p:sp>
        </p:grpSp>
      </p:grpSp>
      <p:grpSp>
        <p:nvGrpSpPr>
          <p:cNvPr id="9" name="Group 354"/>
          <p:cNvGrpSpPr>
            <a:grpSpLocks/>
          </p:cNvGrpSpPr>
          <p:nvPr/>
        </p:nvGrpSpPr>
        <p:grpSpPr bwMode="auto">
          <a:xfrm>
            <a:off x="5567363" y="3378200"/>
            <a:ext cx="1176337" cy="3330575"/>
            <a:chOff x="3507" y="2128"/>
            <a:chExt cx="741" cy="2098"/>
          </a:xfrm>
        </p:grpSpPr>
        <p:sp>
          <p:nvSpPr>
            <p:cNvPr id="117894" name="Line 196"/>
            <p:cNvSpPr>
              <a:spLocks noChangeShapeType="1"/>
            </p:cNvSpPr>
            <p:nvPr/>
          </p:nvSpPr>
          <p:spPr bwMode="auto">
            <a:xfrm>
              <a:off x="3627" y="2128"/>
              <a:ext cx="43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95" name="Text Box 210"/>
            <p:cNvSpPr txBox="1">
              <a:spLocks noChangeArrowheads="1"/>
            </p:cNvSpPr>
            <p:nvPr/>
          </p:nvSpPr>
          <p:spPr bwMode="auto">
            <a:xfrm>
              <a:off x="3507" y="3775"/>
              <a:ext cx="741" cy="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B-to-C: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 inside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IPv4</a:t>
              </a:r>
            </a:p>
          </p:txBody>
        </p:sp>
        <p:sp>
          <p:nvSpPr>
            <p:cNvPr id="117896" name="Line 211"/>
            <p:cNvSpPr>
              <a:spLocks noChangeShapeType="1"/>
            </p:cNvSpPr>
            <p:nvPr/>
          </p:nvSpPr>
          <p:spPr bwMode="auto">
            <a:xfrm>
              <a:off x="3883" y="3640"/>
              <a:ext cx="0" cy="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17897" name="Group 217"/>
            <p:cNvGrpSpPr>
              <a:grpSpLocks/>
            </p:cNvGrpSpPr>
            <p:nvPr/>
          </p:nvGrpSpPr>
          <p:grpSpPr bwMode="auto">
            <a:xfrm>
              <a:off x="3521" y="2220"/>
              <a:ext cx="620" cy="1388"/>
              <a:chOff x="441" y="2082"/>
              <a:chExt cx="620" cy="1388"/>
            </a:xfrm>
          </p:grpSpPr>
          <p:sp>
            <p:nvSpPr>
              <p:cNvPr id="117898" name="Rectangle 218"/>
              <p:cNvSpPr>
                <a:spLocks noChangeArrowheads="1"/>
              </p:cNvSpPr>
              <p:nvPr/>
            </p:nvSpPr>
            <p:spPr bwMode="auto">
              <a:xfrm>
                <a:off x="478" y="2088"/>
                <a:ext cx="583" cy="1382"/>
              </a:xfrm>
              <a:prstGeom prst="rect">
                <a:avLst/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grpSp>
            <p:nvGrpSpPr>
              <p:cNvPr id="117899" name="Group 219"/>
              <p:cNvGrpSpPr>
                <a:grpSpLocks/>
              </p:cNvGrpSpPr>
              <p:nvPr/>
            </p:nvGrpSpPr>
            <p:grpSpPr bwMode="auto">
              <a:xfrm>
                <a:off x="499" y="2471"/>
                <a:ext cx="489" cy="908"/>
                <a:chOff x="4869" y="143"/>
                <a:chExt cx="489" cy="908"/>
              </a:xfrm>
            </p:grpSpPr>
            <p:sp>
              <p:nvSpPr>
                <p:cNvPr id="117901" name="Rectangle 220"/>
                <p:cNvSpPr>
                  <a:spLocks noChangeArrowheads="1"/>
                </p:cNvSpPr>
                <p:nvPr/>
              </p:nvSpPr>
              <p:spPr bwMode="auto">
                <a:xfrm>
                  <a:off x="4893" y="143"/>
                  <a:ext cx="462" cy="908"/>
                </a:xfrm>
                <a:prstGeom prst="rect">
                  <a:avLst/>
                </a:prstGeom>
                <a:solidFill>
                  <a:srgbClr val="66CC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17902" name="Text Box 221"/>
                <p:cNvSpPr txBox="1">
                  <a:spLocks noChangeArrowheads="1"/>
                </p:cNvSpPr>
                <p:nvPr/>
              </p:nvSpPr>
              <p:spPr bwMode="auto">
                <a:xfrm>
                  <a:off x="4869" y="161"/>
                  <a:ext cx="489" cy="86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Flow: X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Src: A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Dest: F</a:t>
                  </a: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400">
                    <a:latin typeface="Arial" panose="020B0604020202020204" pitchFamily="34" charset="0"/>
                  </a:endParaRP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400">
                    <a:latin typeface="Arial" panose="020B0604020202020204" pitchFamily="34" charset="0"/>
                  </a:endParaRPr>
                </a:p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1400">
                      <a:latin typeface="Arial" panose="020B0604020202020204" pitchFamily="34" charset="0"/>
                    </a:rPr>
                    <a:t>data</a:t>
                  </a:r>
                </a:p>
              </p:txBody>
            </p:sp>
          </p:grpSp>
          <p:sp>
            <p:nvSpPr>
              <p:cNvPr id="117900" name="Text Box 222"/>
              <p:cNvSpPr txBox="1">
                <a:spLocks noChangeArrowheads="1"/>
              </p:cNvSpPr>
              <p:nvPr/>
            </p:nvSpPr>
            <p:spPr bwMode="auto">
              <a:xfrm>
                <a:off x="441" y="2082"/>
                <a:ext cx="564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src:B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solidFill>
                      <a:schemeClr val="bg1"/>
                    </a:solidFill>
                    <a:latin typeface="Arial" panose="020B0604020202020204" pitchFamily="34" charset="0"/>
                  </a:rPr>
                  <a:t>dest: E</a:t>
                </a:r>
              </a:p>
            </p:txBody>
          </p:sp>
        </p:grpSp>
      </p:grpSp>
      <p:sp>
        <p:nvSpPr>
          <p:cNvPr id="117766" name="Text Box 224"/>
          <p:cNvSpPr txBox="1">
            <a:spLocks noChangeArrowheads="1"/>
          </p:cNvSpPr>
          <p:nvPr/>
        </p:nvSpPr>
        <p:spPr bwMode="auto">
          <a:xfrm>
            <a:off x="309563" y="2597150"/>
            <a:ext cx="159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physical view:</a:t>
            </a:r>
          </a:p>
        </p:txBody>
      </p:sp>
      <p:sp>
        <p:nvSpPr>
          <p:cNvPr id="117767" name="Line 225"/>
          <p:cNvSpPr>
            <a:spLocks noChangeShapeType="1"/>
          </p:cNvSpPr>
          <p:nvPr/>
        </p:nvSpPr>
        <p:spPr bwMode="auto">
          <a:xfrm flipV="1">
            <a:off x="3895725" y="2868613"/>
            <a:ext cx="23256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17768" name="Group 228"/>
          <p:cNvGrpSpPr>
            <a:grpSpLocks/>
          </p:cNvGrpSpPr>
          <p:nvPr/>
        </p:nvGrpSpPr>
        <p:grpSpPr bwMode="auto">
          <a:xfrm>
            <a:off x="4230688" y="2703513"/>
            <a:ext cx="693737" cy="338137"/>
            <a:chOff x="4396" y="1245"/>
            <a:chExt cx="672" cy="248"/>
          </a:xfrm>
        </p:grpSpPr>
        <p:sp>
          <p:nvSpPr>
            <p:cNvPr id="117886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7887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7888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7889" name="Group 232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7892" name="Freeform 233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93" name="Freeform 234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890" name="Line 235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91" name="Line 236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769" name="Group 237"/>
          <p:cNvGrpSpPr>
            <a:grpSpLocks/>
          </p:cNvGrpSpPr>
          <p:nvPr/>
        </p:nvGrpSpPr>
        <p:grpSpPr bwMode="auto">
          <a:xfrm>
            <a:off x="2163763" y="2360613"/>
            <a:ext cx="1728787" cy="965200"/>
            <a:chOff x="1363" y="1403"/>
            <a:chExt cx="1089" cy="608"/>
          </a:xfrm>
        </p:grpSpPr>
        <p:sp>
          <p:nvSpPr>
            <p:cNvPr id="117863" name="Text Box 238"/>
            <p:cNvSpPr txBox="1">
              <a:spLocks noChangeArrowheads="1"/>
            </p:cNvSpPr>
            <p:nvPr/>
          </p:nvSpPr>
          <p:spPr bwMode="auto">
            <a:xfrm>
              <a:off x="1462" y="1403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117864" name="Text Box 239"/>
            <p:cNvSpPr txBox="1">
              <a:spLocks noChangeArrowheads="1"/>
            </p:cNvSpPr>
            <p:nvPr/>
          </p:nvSpPr>
          <p:spPr bwMode="auto">
            <a:xfrm>
              <a:off x="2121" y="1406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117865" name="Line 240"/>
            <p:cNvSpPr>
              <a:spLocks noChangeShapeType="1"/>
            </p:cNvSpPr>
            <p:nvPr/>
          </p:nvSpPr>
          <p:spPr bwMode="auto">
            <a:xfrm flipV="1">
              <a:off x="1803" y="1729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66" name="Text Box 241"/>
            <p:cNvSpPr txBox="1">
              <a:spLocks noChangeArrowheads="1"/>
            </p:cNvSpPr>
            <p:nvPr/>
          </p:nvSpPr>
          <p:spPr bwMode="auto">
            <a:xfrm>
              <a:off x="1386" y="1798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sp>
          <p:nvSpPr>
            <p:cNvPr id="117867" name="Text Box 242"/>
            <p:cNvSpPr txBox="1">
              <a:spLocks noChangeArrowheads="1"/>
            </p:cNvSpPr>
            <p:nvPr/>
          </p:nvSpPr>
          <p:spPr bwMode="auto">
            <a:xfrm>
              <a:off x="2045" y="1799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grpSp>
          <p:nvGrpSpPr>
            <p:cNvPr id="117868" name="Group 243"/>
            <p:cNvGrpSpPr>
              <a:grpSpLocks/>
            </p:cNvGrpSpPr>
            <p:nvPr/>
          </p:nvGrpSpPr>
          <p:grpSpPr bwMode="auto">
            <a:xfrm>
              <a:off x="1363" y="1621"/>
              <a:ext cx="437" cy="213"/>
              <a:chOff x="4396" y="1245"/>
              <a:chExt cx="672" cy="248"/>
            </a:xfrm>
          </p:grpSpPr>
          <p:sp>
            <p:nvSpPr>
              <p:cNvPr id="117878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879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880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7881" name="Group 247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7884" name="Freeform 248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85" name="Freeform 249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882" name="Line 250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83" name="Line 251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869" name="Group 252"/>
            <p:cNvGrpSpPr>
              <a:grpSpLocks/>
            </p:cNvGrpSpPr>
            <p:nvPr/>
          </p:nvGrpSpPr>
          <p:grpSpPr bwMode="auto">
            <a:xfrm>
              <a:off x="2015" y="1617"/>
              <a:ext cx="437" cy="213"/>
              <a:chOff x="4396" y="1245"/>
              <a:chExt cx="672" cy="248"/>
            </a:xfrm>
          </p:grpSpPr>
          <p:sp>
            <p:nvSpPr>
              <p:cNvPr id="117870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871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872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7873" name="Group 256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7876" name="Freeform 257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77" name="Freeform 258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874" name="Line 259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75" name="Line 260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17770" name="Group 261"/>
          <p:cNvGrpSpPr>
            <a:grpSpLocks/>
          </p:cNvGrpSpPr>
          <p:nvPr/>
        </p:nvGrpSpPr>
        <p:grpSpPr bwMode="auto">
          <a:xfrm>
            <a:off x="5195888" y="2706688"/>
            <a:ext cx="693737" cy="338137"/>
            <a:chOff x="4396" y="1245"/>
            <a:chExt cx="672" cy="248"/>
          </a:xfrm>
        </p:grpSpPr>
        <p:sp>
          <p:nvSpPr>
            <p:cNvPr id="117855" name="Oval 407"/>
            <p:cNvSpPr>
              <a:spLocks noChangeArrowheads="1"/>
            </p:cNvSpPr>
            <p:nvPr/>
          </p:nvSpPr>
          <p:spPr bwMode="auto">
            <a:xfrm>
              <a:off x="4399" y="1355"/>
              <a:ext cx="666" cy="138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7856" name="Rectangle 410"/>
            <p:cNvSpPr>
              <a:spLocks noChangeArrowheads="1"/>
            </p:cNvSpPr>
            <p:nvPr/>
          </p:nvSpPr>
          <p:spPr bwMode="auto">
            <a:xfrm>
              <a:off x="4399" y="1339"/>
              <a:ext cx="669" cy="86"/>
            </a:xfrm>
            <a:prstGeom prst="rect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117857" name="Oval 411"/>
            <p:cNvSpPr>
              <a:spLocks noChangeArrowheads="1"/>
            </p:cNvSpPr>
            <p:nvPr/>
          </p:nvSpPr>
          <p:spPr bwMode="auto">
            <a:xfrm>
              <a:off x="4396" y="1245"/>
              <a:ext cx="667" cy="162"/>
            </a:xfrm>
            <a:prstGeom prst="ellipse">
              <a:avLst/>
            </a:prstGeom>
            <a:gradFill rotWithShape="1">
              <a:gsLst>
                <a:gs pos="0">
                  <a:srgbClr val="CC0000"/>
                </a:gs>
                <a:gs pos="100000">
                  <a:schemeClr val="bg1"/>
                </a:gs>
              </a:gsLst>
              <a:lin ang="0" scaled="1"/>
            </a:gra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  <a:cs typeface="Arial" panose="020B0604020202020204" pitchFamily="34" charset="0"/>
              </a:endParaRPr>
            </a:p>
          </p:txBody>
        </p:sp>
        <p:grpSp>
          <p:nvGrpSpPr>
            <p:cNvPr id="117858" name="Group 265"/>
            <p:cNvGrpSpPr>
              <a:grpSpLocks/>
            </p:cNvGrpSpPr>
            <p:nvPr/>
          </p:nvGrpSpPr>
          <p:grpSpPr bwMode="auto">
            <a:xfrm>
              <a:off x="4530" y="1287"/>
              <a:ext cx="377" cy="75"/>
              <a:chOff x="2468" y="1332"/>
              <a:chExt cx="310" cy="60"/>
            </a:xfrm>
          </p:grpSpPr>
          <p:sp>
            <p:nvSpPr>
              <p:cNvPr id="117861" name="Freeform 266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310"/>
                  <a:gd name="T13" fmla="*/ 0 h 60"/>
                  <a:gd name="T14" fmla="*/ 310 w 310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62" name="Freeform 267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2"/>
                  <a:gd name="T13" fmla="*/ 0 h 60"/>
                  <a:gd name="T14" fmla="*/ 282 w 282"/>
                  <a:gd name="T15" fmla="*/ 60 h 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gradFill rotWithShape="1">
                <a:gsLst>
                  <a:gs pos="0">
                    <a:srgbClr val="CC0000"/>
                  </a:gs>
                  <a:gs pos="100000">
                    <a:schemeClr val="bg1"/>
                  </a:gs>
                </a:gsLst>
                <a:lin ang="0" scaled="1"/>
              </a:gradFill>
              <a:ln w="19050" cmpd="sng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859" name="Line 268"/>
            <p:cNvSpPr>
              <a:spLocks noChangeShapeType="1"/>
            </p:cNvSpPr>
            <p:nvPr/>
          </p:nvSpPr>
          <p:spPr bwMode="auto">
            <a:xfrm>
              <a:off x="4399" y="1321"/>
              <a:ext cx="0" cy="1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7860" name="Line 269"/>
            <p:cNvSpPr>
              <a:spLocks noChangeShapeType="1"/>
            </p:cNvSpPr>
            <p:nvPr/>
          </p:nvSpPr>
          <p:spPr bwMode="auto">
            <a:xfrm>
              <a:off x="5063" y="1327"/>
              <a:ext cx="0" cy="10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7771" name="Group 270"/>
          <p:cNvGrpSpPr>
            <a:grpSpLocks/>
          </p:cNvGrpSpPr>
          <p:nvPr/>
        </p:nvGrpSpPr>
        <p:grpSpPr bwMode="auto">
          <a:xfrm>
            <a:off x="6202363" y="2362200"/>
            <a:ext cx="1668462" cy="958850"/>
            <a:chOff x="3907" y="1404"/>
            <a:chExt cx="1051" cy="604"/>
          </a:xfrm>
        </p:grpSpPr>
        <p:sp>
          <p:nvSpPr>
            <p:cNvPr id="117832" name="Text Box 271"/>
            <p:cNvSpPr txBox="1">
              <a:spLocks noChangeArrowheads="1"/>
            </p:cNvSpPr>
            <p:nvPr/>
          </p:nvSpPr>
          <p:spPr bwMode="auto">
            <a:xfrm>
              <a:off x="4012" y="1404"/>
              <a:ext cx="21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E</a:t>
              </a:r>
            </a:p>
          </p:txBody>
        </p:sp>
        <p:sp>
          <p:nvSpPr>
            <p:cNvPr id="117833" name="Line 272"/>
            <p:cNvSpPr>
              <a:spLocks noChangeShapeType="1"/>
            </p:cNvSpPr>
            <p:nvPr/>
          </p:nvSpPr>
          <p:spPr bwMode="auto">
            <a:xfrm flipV="1">
              <a:off x="4352" y="1717"/>
              <a:ext cx="20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7834" name="Text Box 273"/>
            <p:cNvSpPr txBox="1">
              <a:spLocks noChangeArrowheads="1"/>
            </p:cNvSpPr>
            <p:nvPr/>
          </p:nvSpPr>
          <p:spPr bwMode="auto">
            <a:xfrm>
              <a:off x="3951" y="1794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sp>
          <p:nvSpPr>
            <p:cNvPr id="117835" name="Text Box 274"/>
            <p:cNvSpPr txBox="1">
              <a:spLocks noChangeArrowheads="1"/>
            </p:cNvSpPr>
            <p:nvPr/>
          </p:nvSpPr>
          <p:spPr bwMode="auto">
            <a:xfrm>
              <a:off x="4569" y="1796"/>
              <a:ext cx="372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Arial" panose="020B0604020202020204" pitchFamily="34" charset="0"/>
                </a:rPr>
                <a:t>IPv6</a:t>
              </a:r>
            </a:p>
          </p:txBody>
        </p:sp>
        <p:grpSp>
          <p:nvGrpSpPr>
            <p:cNvPr id="117836" name="Group 275"/>
            <p:cNvGrpSpPr>
              <a:grpSpLocks/>
            </p:cNvGrpSpPr>
            <p:nvPr/>
          </p:nvGrpSpPr>
          <p:grpSpPr bwMode="auto">
            <a:xfrm>
              <a:off x="3907" y="1621"/>
              <a:ext cx="437" cy="213"/>
              <a:chOff x="4396" y="1245"/>
              <a:chExt cx="672" cy="248"/>
            </a:xfrm>
          </p:grpSpPr>
          <p:sp>
            <p:nvSpPr>
              <p:cNvPr id="117847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848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849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7850" name="Group 279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7853" name="Freeform 280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54" name="Freeform 281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851" name="Line 282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52" name="Line 283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7837" name="Group 284"/>
            <p:cNvGrpSpPr>
              <a:grpSpLocks/>
            </p:cNvGrpSpPr>
            <p:nvPr/>
          </p:nvGrpSpPr>
          <p:grpSpPr bwMode="auto">
            <a:xfrm>
              <a:off x="4521" y="1619"/>
              <a:ext cx="437" cy="213"/>
              <a:chOff x="4396" y="1245"/>
              <a:chExt cx="672" cy="248"/>
            </a:xfrm>
          </p:grpSpPr>
          <p:sp>
            <p:nvSpPr>
              <p:cNvPr id="117839" name="Oval 407"/>
              <p:cNvSpPr>
                <a:spLocks noChangeArrowheads="1"/>
              </p:cNvSpPr>
              <p:nvPr/>
            </p:nvSpPr>
            <p:spPr bwMode="auto">
              <a:xfrm>
                <a:off x="4399" y="1355"/>
                <a:ext cx="666" cy="138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840" name="Rectangle 410"/>
              <p:cNvSpPr>
                <a:spLocks noChangeArrowheads="1"/>
              </p:cNvSpPr>
              <p:nvPr/>
            </p:nvSpPr>
            <p:spPr bwMode="auto">
              <a:xfrm>
                <a:off x="4399" y="1339"/>
                <a:ext cx="669" cy="86"/>
              </a:xfrm>
              <a:prstGeom prst="rect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7841" name="Oval 411"/>
              <p:cNvSpPr>
                <a:spLocks noChangeArrowheads="1"/>
              </p:cNvSpPr>
              <p:nvPr/>
            </p:nvSpPr>
            <p:spPr bwMode="auto">
              <a:xfrm>
                <a:off x="4396" y="1245"/>
                <a:ext cx="667" cy="162"/>
              </a:xfrm>
              <a:prstGeom prst="ellipse">
                <a:avLst/>
              </a:prstGeom>
              <a:gradFill rotWithShape="1">
                <a:gsLst>
                  <a:gs pos="0">
                    <a:srgbClr val="CCCCFF"/>
                  </a:gs>
                  <a:gs pos="100000">
                    <a:srgbClr val="FFFFFF"/>
                  </a:gs>
                </a:gsLst>
                <a:lin ang="0" scaled="1"/>
              </a:gra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latin typeface="Times New Roman" panose="02020603050405020304" pitchFamily="18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117842" name="Group 288"/>
              <p:cNvGrpSpPr>
                <a:grpSpLocks/>
              </p:cNvGrpSpPr>
              <p:nvPr/>
            </p:nvGrpSpPr>
            <p:grpSpPr bwMode="auto">
              <a:xfrm>
                <a:off x="4530" y="1287"/>
                <a:ext cx="377" cy="75"/>
                <a:chOff x="2468" y="1332"/>
                <a:chExt cx="310" cy="60"/>
              </a:xfrm>
            </p:grpSpPr>
            <p:sp>
              <p:nvSpPr>
                <p:cNvPr id="117845" name="Freeform 289"/>
                <p:cNvSpPr>
                  <a:spLocks/>
                </p:cNvSpPr>
                <p:nvPr/>
              </p:nvSpPr>
              <p:spPr bwMode="auto">
                <a:xfrm>
                  <a:off x="2468" y="1332"/>
                  <a:ext cx="310" cy="60"/>
                </a:xfrm>
                <a:custGeom>
                  <a:avLst/>
                  <a:gdLst>
                    <a:gd name="T0" fmla="*/ 0 w 310"/>
                    <a:gd name="T1" fmla="*/ 60 h 60"/>
                    <a:gd name="T2" fmla="*/ 96 w 310"/>
                    <a:gd name="T3" fmla="*/ 60 h 60"/>
                    <a:gd name="T4" fmla="*/ 192 w 310"/>
                    <a:gd name="T5" fmla="*/ 0 h 60"/>
                    <a:gd name="T6" fmla="*/ 310 w 310"/>
                    <a:gd name="T7" fmla="*/ 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10"/>
                    <a:gd name="T13" fmla="*/ 0 h 60"/>
                    <a:gd name="T14" fmla="*/ 310 w 310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10" h="6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46" name="Freeform 290"/>
                <p:cNvSpPr>
                  <a:spLocks/>
                </p:cNvSpPr>
                <p:nvPr/>
              </p:nvSpPr>
              <p:spPr bwMode="auto">
                <a:xfrm>
                  <a:off x="2482" y="1332"/>
                  <a:ext cx="282" cy="60"/>
                </a:xfrm>
                <a:custGeom>
                  <a:avLst/>
                  <a:gdLst>
                    <a:gd name="T0" fmla="*/ 0 w 282"/>
                    <a:gd name="T1" fmla="*/ 0 h 60"/>
                    <a:gd name="T2" fmla="*/ 96 w 282"/>
                    <a:gd name="T3" fmla="*/ 0 h 60"/>
                    <a:gd name="T4" fmla="*/ 192 w 282"/>
                    <a:gd name="T5" fmla="*/ 60 h 60"/>
                    <a:gd name="T6" fmla="*/ 282 w 282"/>
                    <a:gd name="T7" fmla="*/ 60 h 6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82"/>
                    <a:gd name="T13" fmla="*/ 0 h 60"/>
                    <a:gd name="T14" fmla="*/ 282 w 282"/>
                    <a:gd name="T15" fmla="*/ 60 h 6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82" h="60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w="19050" cmpd="sng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843" name="Line 291"/>
              <p:cNvSpPr>
                <a:spLocks noChangeShapeType="1"/>
              </p:cNvSpPr>
              <p:nvPr/>
            </p:nvSpPr>
            <p:spPr bwMode="auto">
              <a:xfrm>
                <a:off x="4399" y="1321"/>
                <a:ext cx="0" cy="10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844" name="Line 292"/>
              <p:cNvSpPr>
                <a:spLocks noChangeShapeType="1"/>
              </p:cNvSpPr>
              <p:nvPr/>
            </p:nvSpPr>
            <p:spPr bwMode="auto">
              <a:xfrm>
                <a:off x="5063" y="1327"/>
                <a:ext cx="0" cy="10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7838" name="Text Box 293"/>
            <p:cNvSpPr txBox="1">
              <a:spLocks noChangeArrowheads="1"/>
            </p:cNvSpPr>
            <p:nvPr/>
          </p:nvSpPr>
          <p:spPr bwMode="auto">
            <a:xfrm>
              <a:off x="4635" y="1408"/>
              <a:ext cx="20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</a:t>
              </a:r>
            </a:p>
          </p:txBody>
        </p:sp>
      </p:grpSp>
      <p:sp>
        <p:nvSpPr>
          <p:cNvPr id="117772" name="Text Box 294"/>
          <p:cNvSpPr txBox="1">
            <a:spLocks noChangeArrowheads="1"/>
          </p:cNvSpPr>
          <p:nvPr/>
        </p:nvSpPr>
        <p:spPr bwMode="auto">
          <a:xfrm>
            <a:off x="4386263" y="235585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17773" name="Text Box 295"/>
          <p:cNvSpPr txBox="1">
            <a:spLocks noChangeArrowheads="1"/>
          </p:cNvSpPr>
          <p:nvPr/>
        </p:nvSpPr>
        <p:spPr bwMode="auto">
          <a:xfrm>
            <a:off x="5362575" y="2359025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</a:t>
            </a:r>
          </a:p>
        </p:txBody>
      </p:sp>
      <p:grpSp>
        <p:nvGrpSpPr>
          <p:cNvPr id="117774" name="Group 296"/>
          <p:cNvGrpSpPr>
            <a:grpSpLocks/>
          </p:cNvGrpSpPr>
          <p:nvPr/>
        </p:nvGrpSpPr>
        <p:grpSpPr bwMode="auto">
          <a:xfrm>
            <a:off x="458788" y="1216025"/>
            <a:ext cx="7418387" cy="979488"/>
            <a:chOff x="289" y="766"/>
            <a:chExt cx="4673" cy="617"/>
          </a:xfrm>
        </p:grpSpPr>
        <p:sp>
          <p:nvSpPr>
            <p:cNvPr id="117781" name="Rectangle 297"/>
            <p:cNvSpPr>
              <a:spLocks noChangeArrowheads="1"/>
            </p:cNvSpPr>
            <p:nvPr/>
          </p:nvSpPr>
          <p:spPr bwMode="auto">
            <a:xfrm>
              <a:off x="2424" y="1085"/>
              <a:ext cx="1515" cy="42"/>
            </a:xfrm>
            <a:prstGeom prst="rect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17782" name="Text Box 298"/>
            <p:cNvSpPr txBox="1">
              <a:spLocks noChangeArrowheads="1"/>
            </p:cNvSpPr>
            <p:nvPr/>
          </p:nvSpPr>
          <p:spPr bwMode="auto">
            <a:xfrm>
              <a:off x="289" y="979"/>
              <a:ext cx="89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logical view:</a:t>
              </a:r>
            </a:p>
          </p:txBody>
        </p:sp>
        <p:sp>
          <p:nvSpPr>
            <p:cNvPr id="117783" name="Text Box 299"/>
            <p:cNvSpPr txBox="1">
              <a:spLocks noChangeArrowheads="1"/>
            </p:cNvSpPr>
            <p:nvPr/>
          </p:nvSpPr>
          <p:spPr bwMode="auto">
            <a:xfrm>
              <a:off x="2494" y="766"/>
              <a:ext cx="146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</a:rPr>
                <a:t>IPv4 tunnel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i="1">
                  <a:solidFill>
                    <a:srgbClr val="CC0000"/>
                  </a:solidFill>
                  <a:latin typeface="Arial" panose="020B0604020202020204" pitchFamily="34" charset="0"/>
                </a:rPr>
                <a:t>connecting IPv6 routers</a:t>
              </a:r>
            </a:p>
          </p:txBody>
        </p:sp>
        <p:grpSp>
          <p:nvGrpSpPr>
            <p:cNvPr id="117784" name="Group 300"/>
            <p:cNvGrpSpPr>
              <a:grpSpLocks/>
            </p:cNvGrpSpPr>
            <p:nvPr/>
          </p:nvGrpSpPr>
          <p:grpSpPr bwMode="auto">
            <a:xfrm>
              <a:off x="3911" y="779"/>
              <a:ext cx="1051" cy="604"/>
              <a:chOff x="3907" y="1404"/>
              <a:chExt cx="1051" cy="604"/>
            </a:xfrm>
          </p:grpSpPr>
          <p:sp>
            <p:nvSpPr>
              <p:cNvPr id="117809" name="Text Box 301"/>
              <p:cNvSpPr txBox="1">
                <a:spLocks noChangeArrowheads="1"/>
              </p:cNvSpPr>
              <p:nvPr/>
            </p:nvSpPr>
            <p:spPr bwMode="auto">
              <a:xfrm>
                <a:off x="4012" y="1404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E</a:t>
                </a:r>
              </a:p>
            </p:txBody>
          </p:sp>
          <p:sp>
            <p:nvSpPr>
              <p:cNvPr id="117810" name="Line 302"/>
              <p:cNvSpPr>
                <a:spLocks noChangeShapeType="1"/>
              </p:cNvSpPr>
              <p:nvPr/>
            </p:nvSpPr>
            <p:spPr bwMode="auto">
              <a:xfrm flipV="1">
                <a:off x="4352" y="1717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811" name="Text Box 303"/>
              <p:cNvSpPr txBox="1">
                <a:spLocks noChangeArrowheads="1"/>
              </p:cNvSpPr>
              <p:nvPr/>
            </p:nvSpPr>
            <p:spPr bwMode="auto">
              <a:xfrm>
                <a:off x="3951" y="1794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IPv6</a:t>
                </a:r>
              </a:p>
            </p:txBody>
          </p:sp>
          <p:sp>
            <p:nvSpPr>
              <p:cNvPr id="117812" name="Text Box 304"/>
              <p:cNvSpPr txBox="1">
                <a:spLocks noChangeArrowheads="1"/>
              </p:cNvSpPr>
              <p:nvPr/>
            </p:nvSpPr>
            <p:spPr bwMode="auto">
              <a:xfrm>
                <a:off x="4569" y="1796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IPv6</a:t>
                </a:r>
              </a:p>
            </p:txBody>
          </p:sp>
          <p:grpSp>
            <p:nvGrpSpPr>
              <p:cNvPr id="117813" name="Group 305"/>
              <p:cNvGrpSpPr>
                <a:grpSpLocks/>
              </p:cNvGrpSpPr>
              <p:nvPr/>
            </p:nvGrpSpPr>
            <p:grpSpPr bwMode="auto">
              <a:xfrm>
                <a:off x="3907" y="1621"/>
                <a:ext cx="437" cy="213"/>
                <a:chOff x="4396" y="1245"/>
                <a:chExt cx="672" cy="248"/>
              </a:xfrm>
            </p:grpSpPr>
            <p:sp>
              <p:nvSpPr>
                <p:cNvPr id="117824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825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826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7827" name="Group 309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7830" name="Freeform 310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831" name="Freeform 311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7828" name="Line 312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29" name="Line 313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7814" name="Group 314"/>
              <p:cNvGrpSpPr>
                <a:grpSpLocks/>
              </p:cNvGrpSpPr>
              <p:nvPr/>
            </p:nvGrpSpPr>
            <p:grpSpPr bwMode="auto">
              <a:xfrm>
                <a:off x="4521" y="1619"/>
                <a:ext cx="437" cy="213"/>
                <a:chOff x="4396" y="1245"/>
                <a:chExt cx="672" cy="248"/>
              </a:xfrm>
            </p:grpSpPr>
            <p:sp>
              <p:nvSpPr>
                <p:cNvPr id="117816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817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818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7819" name="Group 318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7822" name="Freeform 319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823" name="Freeform 320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7820" name="Line 321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21" name="Line 322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17815" name="Text Box 323"/>
              <p:cNvSpPr txBox="1">
                <a:spLocks noChangeArrowheads="1"/>
              </p:cNvSpPr>
              <p:nvPr/>
            </p:nvSpPr>
            <p:spPr bwMode="auto">
              <a:xfrm>
                <a:off x="4635" y="1408"/>
                <a:ext cx="20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F</a:t>
                </a:r>
              </a:p>
            </p:txBody>
          </p:sp>
        </p:grpSp>
        <p:grpSp>
          <p:nvGrpSpPr>
            <p:cNvPr id="117785" name="Group 324"/>
            <p:cNvGrpSpPr>
              <a:grpSpLocks/>
            </p:cNvGrpSpPr>
            <p:nvPr/>
          </p:nvGrpSpPr>
          <p:grpSpPr bwMode="auto">
            <a:xfrm>
              <a:off x="1361" y="771"/>
              <a:ext cx="1089" cy="608"/>
              <a:chOff x="1363" y="1403"/>
              <a:chExt cx="1089" cy="608"/>
            </a:xfrm>
          </p:grpSpPr>
          <p:sp>
            <p:nvSpPr>
              <p:cNvPr id="117786" name="Text Box 325"/>
              <p:cNvSpPr txBox="1">
                <a:spLocks noChangeArrowheads="1"/>
              </p:cNvSpPr>
              <p:nvPr/>
            </p:nvSpPr>
            <p:spPr bwMode="auto">
              <a:xfrm>
                <a:off x="1462" y="1403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A</a:t>
                </a:r>
              </a:p>
            </p:txBody>
          </p:sp>
          <p:sp>
            <p:nvSpPr>
              <p:cNvPr id="117787" name="Text Box 326"/>
              <p:cNvSpPr txBox="1">
                <a:spLocks noChangeArrowheads="1"/>
              </p:cNvSpPr>
              <p:nvPr/>
            </p:nvSpPr>
            <p:spPr bwMode="auto">
              <a:xfrm>
                <a:off x="2121" y="1406"/>
                <a:ext cx="212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>
                    <a:latin typeface="Arial" panose="020B0604020202020204" pitchFamily="34" charset="0"/>
                  </a:rPr>
                  <a:t>B</a:t>
                </a:r>
              </a:p>
            </p:txBody>
          </p:sp>
          <p:sp>
            <p:nvSpPr>
              <p:cNvPr id="117788" name="Line 327"/>
              <p:cNvSpPr>
                <a:spLocks noChangeShapeType="1"/>
              </p:cNvSpPr>
              <p:nvPr/>
            </p:nvSpPr>
            <p:spPr bwMode="auto">
              <a:xfrm flipV="1">
                <a:off x="1803" y="1729"/>
                <a:ext cx="20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17789" name="Text Box 328"/>
              <p:cNvSpPr txBox="1">
                <a:spLocks noChangeArrowheads="1"/>
              </p:cNvSpPr>
              <p:nvPr/>
            </p:nvSpPr>
            <p:spPr bwMode="auto">
              <a:xfrm>
                <a:off x="1386" y="1798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IPv6</a:t>
                </a:r>
              </a:p>
            </p:txBody>
          </p:sp>
          <p:sp>
            <p:nvSpPr>
              <p:cNvPr id="117790" name="Text Box 329"/>
              <p:cNvSpPr txBox="1">
                <a:spLocks noChangeArrowheads="1"/>
              </p:cNvSpPr>
              <p:nvPr/>
            </p:nvSpPr>
            <p:spPr bwMode="auto">
              <a:xfrm>
                <a:off x="2045" y="1799"/>
                <a:ext cx="372" cy="2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IPv6</a:t>
                </a:r>
              </a:p>
            </p:txBody>
          </p:sp>
          <p:grpSp>
            <p:nvGrpSpPr>
              <p:cNvPr id="117791" name="Group 330"/>
              <p:cNvGrpSpPr>
                <a:grpSpLocks/>
              </p:cNvGrpSpPr>
              <p:nvPr/>
            </p:nvGrpSpPr>
            <p:grpSpPr bwMode="auto">
              <a:xfrm>
                <a:off x="1363" y="1621"/>
                <a:ext cx="437" cy="213"/>
                <a:chOff x="4396" y="1245"/>
                <a:chExt cx="672" cy="248"/>
              </a:xfrm>
            </p:grpSpPr>
            <p:sp>
              <p:nvSpPr>
                <p:cNvPr id="117801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802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803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7804" name="Group 334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7807" name="Freeform 335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808" name="Freeform 336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7805" name="Line 337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806" name="Line 338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7792" name="Group 339"/>
              <p:cNvGrpSpPr>
                <a:grpSpLocks/>
              </p:cNvGrpSpPr>
              <p:nvPr/>
            </p:nvGrpSpPr>
            <p:grpSpPr bwMode="auto">
              <a:xfrm>
                <a:off x="2015" y="1617"/>
                <a:ext cx="437" cy="213"/>
                <a:chOff x="4396" y="1245"/>
                <a:chExt cx="672" cy="248"/>
              </a:xfrm>
            </p:grpSpPr>
            <p:sp>
              <p:nvSpPr>
                <p:cNvPr id="117793" name="Oval 407"/>
                <p:cNvSpPr>
                  <a:spLocks noChangeArrowheads="1"/>
                </p:cNvSpPr>
                <p:nvPr/>
              </p:nvSpPr>
              <p:spPr bwMode="auto">
                <a:xfrm>
                  <a:off x="4399" y="1355"/>
                  <a:ext cx="666" cy="138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794" name="Rectangle 410"/>
                <p:cNvSpPr>
                  <a:spLocks noChangeArrowheads="1"/>
                </p:cNvSpPr>
                <p:nvPr/>
              </p:nvSpPr>
              <p:spPr bwMode="auto">
                <a:xfrm>
                  <a:off x="4399" y="1339"/>
                  <a:ext cx="669" cy="86"/>
                </a:xfrm>
                <a:prstGeom prst="rect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17795" name="Oval 411"/>
                <p:cNvSpPr>
                  <a:spLocks noChangeArrowheads="1"/>
                </p:cNvSpPr>
                <p:nvPr/>
              </p:nvSpPr>
              <p:spPr bwMode="auto">
                <a:xfrm>
                  <a:off x="4396" y="1245"/>
                  <a:ext cx="667" cy="162"/>
                </a:xfrm>
                <a:prstGeom prst="ellipse">
                  <a:avLst/>
                </a:prstGeom>
                <a:gradFill rotWithShape="1">
                  <a:gsLst>
                    <a:gs pos="0">
                      <a:srgbClr val="CCCCFF"/>
                    </a:gs>
                    <a:gs pos="100000">
                      <a:srgbClr val="FFFFFF"/>
                    </a:gs>
                  </a:gsLst>
                  <a:lin ang="0" scaled="1"/>
                </a:gra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400">
                    <a:latin typeface="Times New Roman" panose="02020603050405020304" pitchFamily="18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17796" name="Group 343"/>
                <p:cNvGrpSpPr>
                  <a:grpSpLocks/>
                </p:cNvGrpSpPr>
                <p:nvPr/>
              </p:nvGrpSpPr>
              <p:grpSpPr bwMode="auto">
                <a:xfrm>
                  <a:off x="4530" y="1287"/>
                  <a:ext cx="377" cy="75"/>
                  <a:chOff x="2468" y="1332"/>
                  <a:chExt cx="310" cy="60"/>
                </a:xfrm>
              </p:grpSpPr>
              <p:sp>
                <p:nvSpPr>
                  <p:cNvPr id="117799" name="Freeform 344"/>
                  <p:cNvSpPr>
                    <a:spLocks/>
                  </p:cNvSpPr>
                  <p:nvPr/>
                </p:nvSpPr>
                <p:spPr bwMode="auto">
                  <a:xfrm>
                    <a:off x="2468" y="1332"/>
                    <a:ext cx="310" cy="60"/>
                  </a:xfrm>
                  <a:custGeom>
                    <a:avLst/>
                    <a:gdLst>
                      <a:gd name="T0" fmla="*/ 0 w 310"/>
                      <a:gd name="T1" fmla="*/ 60 h 60"/>
                      <a:gd name="T2" fmla="*/ 96 w 310"/>
                      <a:gd name="T3" fmla="*/ 60 h 60"/>
                      <a:gd name="T4" fmla="*/ 192 w 310"/>
                      <a:gd name="T5" fmla="*/ 0 h 60"/>
                      <a:gd name="T6" fmla="*/ 310 w 310"/>
                      <a:gd name="T7" fmla="*/ 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310"/>
                      <a:gd name="T13" fmla="*/ 0 h 60"/>
                      <a:gd name="T14" fmla="*/ 310 w 310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310" h="6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7800" name="Freeform 345"/>
                  <p:cNvSpPr>
                    <a:spLocks/>
                  </p:cNvSpPr>
                  <p:nvPr/>
                </p:nvSpPr>
                <p:spPr bwMode="auto">
                  <a:xfrm>
                    <a:off x="2482" y="1332"/>
                    <a:ext cx="282" cy="60"/>
                  </a:xfrm>
                  <a:custGeom>
                    <a:avLst/>
                    <a:gdLst>
                      <a:gd name="T0" fmla="*/ 0 w 282"/>
                      <a:gd name="T1" fmla="*/ 0 h 60"/>
                      <a:gd name="T2" fmla="*/ 96 w 282"/>
                      <a:gd name="T3" fmla="*/ 0 h 60"/>
                      <a:gd name="T4" fmla="*/ 192 w 282"/>
                      <a:gd name="T5" fmla="*/ 60 h 60"/>
                      <a:gd name="T6" fmla="*/ 282 w 282"/>
                      <a:gd name="T7" fmla="*/ 60 h 6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282"/>
                      <a:gd name="T13" fmla="*/ 0 h 60"/>
                      <a:gd name="T14" fmla="*/ 282 w 282"/>
                      <a:gd name="T15" fmla="*/ 60 h 6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282" h="60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w="19050" cmpd="sng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17797" name="Line 346"/>
                <p:cNvSpPr>
                  <a:spLocks noChangeShapeType="1"/>
                </p:cNvSpPr>
                <p:nvPr/>
              </p:nvSpPr>
              <p:spPr bwMode="auto">
                <a:xfrm>
                  <a:off x="4399" y="1321"/>
                  <a:ext cx="0" cy="10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7798" name="Line 347"/>
                <p:cNvSpPr>
                  <a:spLocks noChangeShapeType="1"/>
                </p:cNvSpPr>
                <p:nvPr/>
              </p:nvSpPr>
              <p:spPr bwMode="auto">
                <a:xfrm>
                  <a:off x="5063" y="1327"/>
                  <a:ext cx="0" cy="106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pic>
        <p:nvPicPr>
          <p:cNvPr id="117775" name="Picture 3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2722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117777" name="Text Box 350"/>
          <p:cNvSpPr txBox="1">
            <a:spLocks noChangeArrowheads="1"/>
          </p:cNvSpPr>
          <p:nvPr/>
        </p:nvSpPr>
        <p:spPr bwMode="auto">
          <a:xfrm>
            <a:off x="4227513" y="2992438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IPv4</a:t>
            </a:r>
          </a:p>
        </p:txBody>
      </p:sp>
      <p:sp>
        <p:nvSpPr>
          <p:cNvPr id="117778" name="Text Box 351"/>
          <p:cNvSpPr txBox="1">
            <a:spLocks noChangeArrowheads="1"/>
          </p:cNvSpPr>
          <p:nvPr/>
        </p:nvSpPr>
        <p:spPr bwMode="auto">
          <a:xfrm>
            <a:off x="5221288" y="2994025"/>
            <a:ext cx="5905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</a:rPr>
              <a:t>IPv4</a:t>
            </a:r>
          </a:p>
        </p:txBody>
      </p:sp>
      <p:sp>
        <p:nvSpPr>
          <p:cNvPr id="1177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1AF8272-3E5C-40BE-8D0F-B0F152ABDF80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778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dirty="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22275"/>
            <a:ext cx="3589338" cy="8382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IPv6: adoption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7688" y="1359602"/>
            <a:ext cx="8205788" cy="4876800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2400" i="1" dirty="0"/>
              <a:t>By 2015, (</a:t>
            </a:r>
            <a:r>
              <a:rPr lang="en-US" altLang="en-US" sz="2000" i="1" dirty="0"/>
              <a:t>latest stats: </a:t>
            </a:r>
            <a:r>
              <a:rPr lang="en-US" altLang="en-US" sz="2000" i="1" dirty="0">
                <a:hlinkClick r:id="rId3"/>
              </a:rPr>
              <a:t>https://www.google.com/intl/en/ipv6/statistics.html</a:t>
            </a:r>
            <a:r>
              <a:rPr lang="en-US" altLang="en-US" sz="2400" i="1" dirty="0"/>
              <a:t>)</a:t>
            </a:r>
          </a:p>
          <a:p>
            <a:r>
              <a:rPr lang="en-US" altLang="en-US" sz="2400" dirty="0"/>
              <a:t>Google: 8% of clients access services via IPv6 </a:t>
            </a:r>
          </a:p>
          <a:p>
            <a:r>
              <a:rPr lang="en-US" altLang="en-US" sz="2400" dirty="0"/>
              <a:t>NIST: 1/3 of all US government domains are IPv6 capable</a:t>
            </a: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pPr marL="457200" lvl="1" indent="0">
              <a:buFont typeface="Wingdings" panose="05000000000000000000" pitchFamily="2" charset="2"/>
              <a:buNone/>
            </a:pPr>
            <a:endParaRPr lang="en-US" altLang="en-US" dirty="0">
              <a:latin typeface="Gill Sans MT" panose="020B0502020104020203" pitchFamily="34" charset="0"/>
              <a:cs typeface="Gill Sans MT" panose="020B0502020104020203" pitchFamily="34" charset="0"/>
            </a:endParaRPr>
          </a:p>
          <a:p>
            <a:r>
              <a:rPr lang="en-US" altLang="en-US" i="1" dirty="0">
                <a:solidFill>
                  <a:srgbClr val="CC0000"/>
                </a:solidFill>
              </a:rPr>
              <a:t>Long time for deployment (why?)</a:t>
            </a:r>
          </a:p>
          <a:p>
            <a:pPr marL="457200" lvl="1" indent="0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 </a:t>
            </a:r>
            <a:r>
              <a:rPr lang="en-US" altLang="en-US"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20 years and counting!</a:t>
            </a:r>
          </a:p>
          <a:p>
            <a:pPr marL="457200" lvl="1" indent="0"/>
            <a:r>
              <a:rPr lang="en-US" altLang="en-US" sz="2000" dirty="0">
                <a:latin typeface="Gill Sans MT" panose="020B0502020104020203" pitchFamily="34" charset="0"/>
                <a:cs typeface="Gill Sans MT" panose="020B0502020104020203" pitchFamily="34" charset="0"/>
              </a:rPr>
              <a:t> think of application-level changes in last 20 years: WWW, Facebook, streaming media, Skype, …</a:t>
            </a:r>
          </a:p>
        </p:txBody>
      </p:sp>
      <p:pic>
        <p:nvPicPr>
          <p:cNvPr id="119812" name="Picture 4" descr="underline_base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213" y="1055688"/>
            <a:ext cx="3267075" cy="196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4C6E1D12-E62B-426D-9D99-4770BC1CCFED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61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1981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pic>
        <p:nvPicPr>
          <p:cNvPr id="119815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25" y="2481263"/>
            <a:ext cx="4357688" cy="2579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9816" name="TextBox 8"/>
          <p:cNvSpPr txBox="1">
            <a:spLocks noChangeArrowheads="1"/>
          </p:cNvSpPr>
          <p:nvPr/>
        </p:nvSpPr>
        <p:spPr bwMode="auto">
          <a:xfrm>
            <a:off x="511175" y="4276725"/>
            <a:ext cx="21113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42M IP addresses, 33 M IP links, 40K ASes</a:t>
            </a:r>
          </a:p>
        </p:txBody>
      </p:sp>
      <p:sp>
        <p:nvSpPr>
          <p:cNvPr id="119817" name="TextBox 9"/>
          <p:cNvSpPr txBox="1">
            <a:spLocks noChangeArrowheads="1"/>
          </p:cNvSpPr>
          <p:nvPr/>
        </p:nvSpPr>
        <p:spPr bwMode="auto">
          <a:xfrm>
            <a:off x="6375400" y="4291013"/>
            <a:ext cx="22955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71K IPv6 addresses, 186K IPv6 links, 5K ASes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NAT:</a:t>
            </a:r>
          </a:p>
          <a:p>
            <a:pPr lvl="1"/>
            <a:r>
              <a:rPr lang="en-US" dirty="0"/>
              <a:t>motivation, mechanism</a:t>
            </a:r>
          </a:p>
          <a:p>
            <a:r>
              <a:rPr lang="en-US" dirty="0"/>
              <a:t>IPv6 vs. IPv4</a:t>
            </a:r>
          </a:p>
          <a:p>
            <a:pPr lvl="1"/>
            <a:r>
              <a:rPr lang="en-US" dirty="0"/>
              <a:t>Key differences</a:t>
            </a:r>
          </a:p>
          <a:p>
            <a:pPr lvl="1"/>
            <a:r>
              <a:rPr lang="en-US" dirty="0"/>
              <a:t>Compatibility: IPv6-inside-IPv4 tunneling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4-</a:t>
            </a:r>
            <a:fld id="{5500285F-51C3-44FA-A355-F866858FB0B7}" type="slidenum">
              <a:rPr lang="en-US" altLang="en-US" smtClean="0"/>
              <a:pPr>
                <a:defRPr/>
              </a:pPr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035437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4.1 Overview of Network layer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 plane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4.2 What</a:t>
            </a:r>
            <a:r>
              <a:rPr lang="ja-JP" altLang="en-US" sz="2400"/>
              <a:t>’</a:t>
            </a:r>
            <a:r>
              <a:rPr lang="en-US" altLang="ja-JP" sz="240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4.3 IP: Internet Protocol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datagram format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fragmentation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IPv4 addressing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network address translation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IPv6</a:t>
            </a:r>
          </a:p>
        </p:txBody>
      </p:sp>
      <p:sp>
        <p:nvSpPr>
          <p:cNvPr id="120836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4.4 Generalized Forward and SDN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match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action</a:t>
            </a:r>
          </a:p>
          <a:p>
            <a:pPr lvl="1"/>
            <a:r>
              <a:rPr lang="en-US" altLang="en-US">
                <a:solidFill>
                  <a:srgbClr val="CC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OpenFlow  examples of match-plus-action in action</a:t>
            </a:r>
          </a:p>
          <a:p>
            <a:endParaRPr lang="en-US" altLang="en-US" sz="2400"/>
          </a:p>
        </p:txBody>
      </p:sp>
      <p:sp>
        <p:nvSpPr>
          <p:cNvPr id="120837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  <p:sp>
        <p:nvSpPr>
          <p:cNvPr id="12083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A026AE82-17FF-4D1C-8538-8631983C7B9D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083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858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038" y="779463"/>
            <a:ext cx="772160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1859" name="Title 1"/>
          <p:cNvSpPr txBox="1">
            <a:spLocks/>
          </p:cNvSpPr>
          <p:nvPr/>
        </p:nvSpPr>
        <p:spPr bwMode="auto">
          <a:xfrm>
            <a:off x="371475" y="17938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  <a:cs typeface="Arial" panose="020B0604020202020204" pitchFamily="34" charset="0"/>
              </a:rPr>
              <a:t>Generalized Forwarding and SDN</a:t>
            </a: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 flipV="1">
            <a:off x="3057525" y="2017713"/>
            <a:ext cx="4065588" cy="98266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61" name="Freeform 2"/>
          <p:cNvSpPr>
            <a:spLocks/>
          </p:cNvSpPr>
          <p:nvPr/>
        </p:nvSpPr>
        <p:spPr bwMode="auto">
          <a:xfrm>
            <a:off x="3503613" y="5022850"/>
            <a:ext cx="2847975" cy="1579563"/>
          </a:xfrm>
          <a:custGeom>
            <a:avLst/>
            <a:gdLst>
              <a:gd name="T0" fmla="*/ 2147483646 w 1794"/>
              <a:gd name="T1" fmla="*/ 2147483646 h 933"/>
              <a:gd name="T2" fmla="*/ 2147483646 w 1794"/>
              <a:gd name="T3" fmla="*/ 2147483646 h 933"/>
              <a:gd name="T4" fmla="*/ 2147483646 w 1794"/>
              <a:gd name="T5" fmla="*/ 2147483646 h 933"/>
              <a:gd name="T6" fmla="*/ 2147483646 w 1794"/>
              <a:gd name="T7" fmla="*/ 2147483646 h 933"/>
              <a:gd name="T8" fmla="*/ 2147483646 w 1794"/>
              <a:gd name="T9" fmla="*/ 2147483646 h 933"/>
              <a:gd name="T10" fmla="*/ 2147483646 w 1794"/>
              <a:gd name="T11" fmla="*/ 2147483646 h 933"/>
              <a:gd name="T12" fmla="*/ 2147483646 w 1794"/>
              <a:gd name="T13" fmla="*/ 2147483646 h 933"/>
              <a:gd name="T14" fmla="*/ 2147483646 w 1794"/>
              <a:gd name="T15" fmla="*/ 2147483646 h 933"/>
              <a:gd name="T16" fmla="*/ 2147483646 w 1794"/>
              <a:gd name="T17" fmla="*/ 2147483646 h 933"/>
              <a:gd name="T18" fmla="*/ 2147483646 w 1794"/>
              <a:gd name="T19" fmla="*/ 2147483646 h 933"/>
              <a:gd name="T20" fmla="*/ 2147483646 w 1794"/>
              <a:gd name="T21" fmla="*/ 2147483646 h 933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794"/>
              <a:gd name="T34" fmla="*/ 0 h 933"/>
              <a:gd name="T35" fmla="*/ 1794 w 1794"/>
              <a:gd name="T36" fmla="*/ 933 h 933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794" h="933">
                <a:moveTo>
                  <a:pt x="6" y="483"/>
                </a:moveTo>
                <a:cubicBezTo>
                  <a:pt x="0" y="365"/>
                  <a:pt x="16" y="189"/>
                  <a:pt x="108" y="125"/>
                </a:cubicBezTo>
                <a:cubicBezTo>
                  <a:pt x="200" y="61"/>
                  <a:pt x="389" y="116"/>
                  <a:pt x="559" y="100"/>
                </a:cubicBezTo>
                <a:cubicBezTo>
                  <a:pt x="729" y="84"/>
                  <a:pt x="935" y="0"/>
                  <a:pt x="1128" y="29"/>
                </a:cubicBezTo>
                <a:cubicBezTo>
                  <a:pt x="1321" y="58"/>
                  <a:pt x="1638" y="142"/>
                  <a:pt x="1716" y="275"/>
                </a:cubicBezTo>
                <a:cubicBezTo>
                  <a:pt x="1794" y="408"/>
                  <a:pt x="1652" y="721"/>
                  <a:pt x="1596" y="827"/>
                </a:cubicBezTo>
                <a:cubicBezTo>
                  <a:pt x="1540" y="933"/>
                  <a:pt x="1506" y="894"/>
                  <a:pt x="1380" y="911"/>
                </a:cubicBezTo>
                <a:cubicBezTo>
                  <a:pt x="1254" y="928"/>
                  <a:pt x="1001" y="929"/>
                  <a:pt x="840" y="929"/>
                </a:cubicBezTo>
                <a:cubicBezTo>
                  <a:pt x="679" y="929"/>
                  <a:pt x="530" y="927"/>
                  <a:pt x="414" y="911"/>
                </a:cubicBezTo>
                <a:cubicBezTo>
                  <a:pt x="298" y="895"/>
                  <a:pt x="211" y="903"/>
                  <a:pt x="143" y="832"/>
                </a:cubicBezTo>
                <a:cubicBezTo>
                  <a:pt x="75" y="761"/>
                  <a:pt x="4" y="624"/>
                  <a:pt x="6" y="483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2" name="Freeform 6"/>
          <p:cNvSpPr>
            <a:spLocks/>
          </p:cNvSpPr>
          <p:nvPr/>
        </p:nvSpPr>
        <p:spPr bwMode="auto">
          <a:xfrm>
            <a:off x="4141788" y="5326063"/>
            <a:ext cx="542925" cy="295275"/>
          </a:xfrm>
          <a:custGeom>
            <a:avLst/>
            <a:gdLst>
              <a:gd name="T0" fmla="*/ 0 w 342"/>
              <a:gd name="T1" fmla="*/ 2147483646 h 186"/>
              <a:gd name="T2" fmla="*/ 2147483646 w 342"/>
              <a:gd name="T3" fmla="*/ 0 h 186"/>
              <a:gd name="T4" fmla="*/ 0 60000 65536"/>
              <a:gd name="T5" fmla="*/ 0 60000 65536"/>
              <a:gd name="T6" fmla="*/ 0 w 342"/>
              <a:gd name="T7" fmla="*/ 0 h 186"/>
              <a:gd name="T8" fmla="*/ 342 w 342"/>
              <a:gd name="T9" fmla="*/ 186 h 18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42" h="186">
                <a:moveTo>
                  <a:pt x="0" y="186"/>
                </a:moveTo>
                <a:lnTo>
                  <a:pt x="342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3" name="Freeform 91"/>
          <p:cNvSpPr>
            <a:spLocks/>
          </p:cNvSpPr>
          <p:nvPr/>
        </p:nvSpPr>
        <p:spPr bwMode="auto">
          <a:xfrm>
            <a:off x="5183188" y="5319713"/>
            <a:ext cx="504825" cy="307975"/>
          </a:xfrm>
          <a:custGeom>
            <a:avLst/>
            <a:gdLst>
              <a:gd name="T0" fmla="*/ 0 w 318"/>
              <a:gd name="T1" fmla="*/ 0 h 194"/>
              <a:gd name="T2" fmla="*/ 2147483646 w 318"/>
              <a:gd name="T3" fmla="*/ 2147483646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4" name="Freeform 92"/>
          <p:cNvSpPr>
            <a:spLocks/>
          </p:cNvSpPr>
          <p:nvPr/>
        </p:nvSpPr>
        <p:spPr bwMode="auto">
          <a:xfrm>
            <a:off x="4117975" y="5711825"/>
            <a:ext cx="1227138" cy="344488"/>
          </a:xfrm>
          <a:custGeom>
            <a:avLst/>
            <a:gdLst>
              <a:gd name="T0" fmla="*/ 0 w 294"/>
              <a:gd name="T1" fmla="*/ 0 h 174"/>
              <a:gd name="T2" fmla="*/ 2147483646 w 294"/>
              <a:gd name="T3" fmla="*/ 2147483646 h 174"/>
              <a:gd name="T4" fmla="*/ 0 60000 65536"/>
              <a:gd name="T5" fmla="*/ 0 60000 65536"/>
              <a:gd name="T6" fmla="*/ 0 w 294"/>
              <a:gd name="T7" fmla="*/ 0 h 174"/>
              <a:gd name="T8" fmla="*/ 294 w 294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294" h="174">
                <a:moveTo>
                  <a:pt x="0" y="0"/>
                </a:moveTo>
                <a:lnTo>
                  <a:pt x="294" y="17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5" name="Freeform 93"/>
          <p:cNvSpPr>
            <a:spLocks/>
          </p:cNvSpPr>
          <p:nvPr/>
        </p:nvSpPr>
        <p:spPr bwMode="auto">
          <a:xfrm>
            <a:off x="4464050" y="5635625"/>
            <a:ext cx="992188" cy="641350"/>
          </a:xfrm>
          <a:custGeom>
            <a:avLst/>
            <a:gdLst>
              <a:gd name="T0" fmla="*/ 0 w 378"/>
              <a:gd name="T1" fmla="*/ 2147483646 h 174"/>
              <a:gd name="T2" fmla="*/ 2147483646 w 378"/>
              <a:gd name="T3" fmla="*/ 0 h 174"/>
              <a:gd name="T4" fmla="*/ 0 60000 65536"/>
              <a:gd name="T5" fmla="*/ 0 60000 65536"/>
              <a:gd name="T6" fmla="*/ 0 w 378"/>
              <a:gd name="T7" fmla="*/ 0 h 174"/>
              <a:gd name="T8" fmla="*/ 378 w 378"/>
              <a:gd name="T9" fmla="*/ 174 h 17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8" h="174">
                <a:moveTo>
                  <a:pt x="0" y="174"/>
                </a:moveTo>
                <a:lnTo>
                  <a:pt x="37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6" name="Freeform 94"/>
          <p:cNvSpPr>
            <a:spLocks/>
          </p:cNvSpPr>
          <p:nvPr/>
        </p:nvSpPr>
        <p:spPr bwMode="auto">
          <a:xfrm>
            <a:off x="5557838" y="5699125"/>
            <a:ext cx="80962" cy="414338"/>
          </a:xfrm>
          <a:custGeom>
            <a:avLst/>
            <a:gdLst>
              <a:gd name="T0" fmla="*/ 0 w 118"/>
              <a:gd name="T1" fmla="*/ 2147483646 h 500"/>
              <a:gd name="T2" fmla="*/ 2147483646 w 118"/>
              <a:gd name="T3" fmla="*/ 0 h 500"/>
              <a:gd name="T4" fmla="*/ 0 60000 65536"/>
              <a:gd name="T5" fmla="*/ 0 60000 65536"/>
              <a:gd name="T6" fmla="*/ 0 w 118"/>
              <a:gd name="T7" fmla="*/ 0 h 500"/>
              <a:gd name="T8" fmla="*/ 118 w 118"/>
              <a:gd name="T9" fmla="*/ 500 h 500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18" h="500">
                <a:moveTo>
                  <a:pt x="0" y="500"/>
                </a:moveTo>
                <a:lnTo>
                  <a:pt x="118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7" name="Freeform 95"/>
          <p:cNvSpPr>
            <a:spLocks/>
          </p:cNvSpPr>
          <p:nvPr/>
        </p:nvSpPr>
        <p:spPr bwMode="auto">
          <a:xfrm flipV="1">
            <a:off x="4497388" y="6132513"/>
            <a:ext cx="796925" cy="203200"/>
          </a:xfrm>
          <a:custGeom>
            <a:avLst/>
            <a:gdLst>
              <a:gd name="T0" fmla="*/ 2147483646 w 370"/>
              <a:gd name="T1" fmla="*/ 2147483646 h 32"/>
              <a:gd name="T2" fmla="*/ 0 w 370"/>
              <a:gd name="T3" fmla="*/ 0 h 32"/>
              <a:gd name="T4" fmla="*/ 0 60000 65536"/>
              <a:gd name="T5" fmla="*/ 0 60000 65536"/>
              <a:gd name="T6" fmla="*/ 0 w 370"/>
              <a:gd name="T7" fmla="*/ 0 h 32"/>
              <a:gd name="T8" fmla="*/ 370 w 370"/>
              <a:gd name="T9" fmla="*/ 32 h 32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70" h="32">
                <a:moveTo>
                  <a:pt x="370" y="32"/>
                </a:move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8" name="Freeform 96"/>
          <p:cNvSpPr>
            <a:spLocks/>
          </p:cNvSpPr>
          <p:nvPr/>
        </p:nvSpPr>
        <p:spPr bwMode="auto">
          <a:xfrm>
            <a:off x="3960813" y="5735638"/>
            <a:ext cx="222250" cy="506412"/>
          </a:xfrm>
          <a:custGeom>
            <a:avLst/>
            <a:gdLst>
              <a:gd name="T0" fmla="*/ 2147483646 w 176"/>
              <a:gd name="T1" fmla="*/ 2147483646 h 412"/>
              <a:gd name="T2" fmla="*/ 2147483646 w 176"/>
              <a:gd name="T3" fmla="*/ 2147483646 h 412"/>
              <a:gd name="T4" fmla="*/ 0 w 176"/>
              <a:gd name="T5" fmla="*/ 0 h 412"/>
              <a:gd name="T6" fmla="*/ 0 60000 65536"/>
              <a:gd name="T7" fmla="*/ 0 60000 65536"/>
              <a:gd name="T8" fmla="*/ 0 60000 65536"/>
              <a:gd name="T9" fmla="*/ 0 w 176"/>
              <a:gd name="T10" fmla="*/ 0 h 412"/>
              <a:gd name="T11" fmla="*/ 176 w 176"/>
              <a:gd name="T12" fmla="*/ 412 h 4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6" h="412">
                <a:moveTo>
                  <a:pt x="162" y="408"/>
                </a:moveTo>
                <a:lnTo>
                  <a:pt x="176" y="41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69" name="Rectangle 97"/>
          <p:cNvSpPr>
            <a:spLocks noChangeArrowheads="1"/>
          </p:cNvSpPr>
          <p:nvPr/>
        </p:nvSpPr>
        <p:spPr bwMode="auto">
          <a:xfrm>
            <a:off x="1916113" y="5449888"/>
            <a:ext cx="1206500" cy="238125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70" name="Rectangle 98"/>
          <p:cNvSpPr>
            <a:spLocks noChangeArrowheads="1"/>
          </p:cNvSpPr>
          <p:nvPr/>
        </p:nvSpPr>
        <p:spPr bwMode="auto">
          <a:xfrm>
            <a:off x="1882775" y="5473700"/>
            <a:ext cx="1208088" cy="2381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71" name="Line 99"/>
          <p:cNvSpPr>
            <a:spLocks noChangeShapeType="1"/>
          </p:cNvSpPr>
          <p:nvPr/>
        </p:nvSpPr>
        <p:spPr bwMode="auto">
          <a:xfrm>
            <a:off x="3154363" y="5624513"/>
            <a:ext cx="422275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1872" name="Text Box 101"/>
          <p:cNvSpPr txBox="1">
            <a:spLocks noChangeArrowheads="1"/>
          </p:cNvSpPr>
          <p:nvPr/>
        </p:nvSpPr>
        <p:spPr bwMode="auto">
          <a:xfrm>
            <a:off x="3987800" y="5659438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1873" name="Text Box 102"/>
          <p:cNvSpPr txBox="1">
            <a:spLocks noChangeArrowheads="1"/>
          </p:cNvSpPr>
          <p:nvPr/>
        </p:nvSpPr>
        <p:spPr bwMode="auto">
          <a:xfrm>
            <a:off x="3736975" y="5732463"/>
            <a:ext cx="2968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1874" name="Rectangle 104"/>
          <p:cNvSpPr>
            <a:spLocks noChangeArrowheads="1"/>
          </p:cNvSpPr>
          <p:nvPr/>
        </p:nvSpPr>
        <p:spPr bwMode="auto">
          <a:xfrm>
            <a:off x="2352675" y="5476875"/>
            <a:ext cx="738188" cy="2397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21875" name="Text Box 105"/>
          <p:cNvSpPr txBox="1">
            <a:spLocks noChangeArrowheads="1"/>
          </p:cNvSpPr>
          <p:nvPr/>
        </p:nvSpPr>
        <p:spPr bwMode="auto">
          <a:xfrm>
            <a:off x="2279650" y="5467350"/>
            <a:ext cx="9445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Arial" panose="020B0604020202020204" pitchFamily="34" charset="0"/>
              </a:rPr>
              <a:t>0100 1101</a:t>
            </a:r>
          </a:p>
        </p:txBody>
      </p:sp>
      <p:sp>
        <p:nvSpPr>
          <p:cNvPr id="121876" name="Text Box 106"/>
          <p:cNvSpPr txBox="1">
            <a:spLocks noChangeArrowheads="1"/>
          </p:cNvSpPr>
          <p:nvPr/>
        </p:nvSpPr>
        <p:spPr bwMode="auto">
          <a:xfrm>
            <a:off x="1931988" y="6105525"/>
            <a:ext cx="1544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values in arriving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000000"/>
                </a:solidFill>
                <a:latin typeface="Arial" panose="020B0604020202020204" pitchFamily="34" charset="0"/>
              </a:rPr>
              <a:t>packet</a:t>
            </a:r>
            <a:r>
              <a:rPr lang="ja-JP" altLang="en-US" sz="1400">
                <a:solidFill>
                  <a:srgbClr val="000000"/>
                </a:solidFill>
                <a:latin typeface="Arial" panose="020B0604020202020204" pitchFamily="34" charset="0"/>
              </a:rPr>
              <a:t>’</a:t>
            </a:r>
            <a:r>
              <a:rPr lang="en-US" altLang="ja-JP" sz="1400">
                <a:solidFill>
                  <a:srgbClr val="000000"/>
                </a:solidFill>
                <a:latin typeface="Arial" panose="020B0604020202020204" pitchFamily="34" charset="0"/>
              </a:rPr>
              <a:t>s header</a:t>
            </a:r>
            <a:endParaRPr lang="en-US" altLang="en-US" sz="14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pSp>
        <p:nvGrpSpPr>
          <p:cNvPr id="121877" name="Group 25"/>
          <p:cNvGrpSpPr>
            <a:grpSpLocks/>
          </p:cNvGrpSpPr>
          <p:nvPr/>
        </p:nvGrpSpPr>
        <p:grpSpPr bwMode="auto">
          <a:xfrm>
            <a:off x="2879725" y="2162175"/>
            <a:ext cx="4376738" cy="392113"/>
            <a:chOff x="2876479" y="1379891"/>
            <a:chExt cx="4376824" cy="393056"/>
          </a:xfrm>
        </p:grpSpPr>
        <p:sp>
          <p:nvSpPr>
            <p:cNvPr id="122098" name="Oval 5"/>
            <p:cNvSpPr>
              <a:spLocks noChangeArrowheads="1"/>
            </p:cNvSpPr>
            <p:nvPr/>
          </p:nvSpPr>
          <p:spPr bwMode="auto">
            <a:xfrm>
              <a:off x="3143886" y="1379891"/>
              <a:ext cx="3785019" cy="3930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099" name="Text Box 108"/>
            <p:cNvSpPr txBox="1">
              <a:spLocks noChangeArrowheads="1"/>
            </p:cNvSpPr>
            <p:nvPr/>
          </p:nvSpPr>
          <p:spPr bwMode="auto">
            <a:xfrm>
              <a:off x="2876479" y="1408113"/>
              <a:ext cx="4376824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logically-centralized routing controller</a:t>
              </a:r>
            </a:p>
          </p:txBody>
        </p:sp>
      </p:grpSp>
      <p:sp>
        <p:nvSpPr>
          <p:cNvPr id="121878" name="Line 119"/>
          <p:cNvSpPr>
            <a:spLocks noChangeShapeType="1"/>
          </p:cNvSpPr>
          <p:nvPr/>
        </p:nvSpPr>
        <p:spPr bwMode="auto">
          <a:xfrm flipH="1" flipV="1">
            <a:off x="2744788" y="5772150"/>
            <a:ext cx="0" cy="403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" name="Freeform 122"/>
          <p:cNvSpPr>
            <a:spLocks/>
          </p:cNvSpPr>
          <p:nvPr/>
        </p:nvSpPr>
        <p:spPr bwMode="auto">
          <a:xfrm flipH="1">
            <a:off x="4852988" y="4848225"/>
            <a:ext cx="407987" cy="3714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43" h="816">
                <a:moveTo>
                  <a:pt x="0" y="0"/>
                </a:moveTo>
                <a:cubicBezTo>
                  <a:pt x="571" y="285"/>
                  <a:pt x="856" y="408"/>
                  <a:pt x="1076" y="782"/>
                </a:cubicBezTo>
                <a:cubicBezTo>
                  <a:pt x="1185" y="775"/>
                  <a:pt x="1220" y="816"/>
                  <a:pt x="1320" y="788"/>
                </a:cubicBezTo>
                <a:cubicBezTo>
                  <a:pt x="1264" y="347"/>
                  <a:pt x="1276" y="352"/>
                  <a:pt x="1443" y="5"/>
                </a:cubicBezTo>
                <a:cubicBezTo>
                  <a:pt x="867" y="5"/>
                  <a:pt x="233" y="0"/>
                  <a:pt x="0" y="0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1" name="Freeform 122"/>
          <p:cNvSpPr>
            <a:spLocks/>
          </p:cNvSpPr>
          <p:nvPr/>
        </p:nvSpPr>
        <p:spPr bwMode="auto">
          <a:xfrm flipH="1">
            <a:off x="5418138" y="5053013"/>
            <a:ext cx="396875" cy="471487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2860 h 12638"/>
              <a:gd name="connsiteX1" fmla="*/ 7457 w 12434"/>
              <a:gd name="connsiteY1" fmla="*/ 12443 h 12638"/>
              <a:gd name="connsiteX2" fmla="*/ 9148 w 12434"/>
              <a:gd name="connsiteY2" fmla="*/ 12517 h 12638"/>
              <a:gd name="connsiteX3" fmla="*/ 12434 w 12434"/>
              <a:gd name="connsiteY3" fmla="*/ 0 h 12638"/>
              <a:gd name="connsiteX4" fmla="*/ 0 w 12434"/>
              <a:gd name="connsiteY4" fmla="*/ 2860 h 12638"/>
              <a:gd name="connsiteX0" fmla="*/ 0 w 6870"/>
              <a:gd name="connsiteY0" fmla="*/ 0 h 12699"/>
              <a:gd name="connsiteX1" fmla="*/ 1893 w 6870"/>
              <a:gd name="connsiteY1" fmla="*/ 12504 h 12699"/>
              <a:gd name="connsiteX2" fmla="*/ 3584 w 6870"/>
              <a:gd name="connsiteY2" fmla="*/ 12578 h 12699"/>
              <a:gd name="connsiteX3" fmla="*/ 6870 w 6870"/>
              <a:gd name="connsiteY3" fmla="*/ 61 h 12699"/>
              <a:gd name="connsiteX4" fmla="*/ 0 w 6870"/>
              <a:gd name="connsiteY4" fmla="*/ 0 h 12699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2755 w 10000"/>
              <a:gd name="connsiteY1" fmla="*/ 9846 h 10000"/>
              <a:gd name="connsiteX2" fmla="*/ 5217 w 10000"/>
              <a:gd name="connsiteY2" fmla="*/ 9905 h 10000"/>
              <a:gd name="connsiteX3" fmla="*/ 10000 w 10000"/>
              <a:gd name="connsiteY3" fmla="*/ 48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cubicBezTo>
                  <a:pt x="3229" y="5733"/>
                  <a:pt x="2358" y="5470"/>
                  <a:pt x="2755" y="9846"/>
                </a:cubicBezTo>
                <a:cubicBezTo>
                  <a:pt x="3854" y="9780"/>
                  <a:pt x="4208" y="10175"/>
                  <a:pt x="5217" y="9905"/>
                </a:cubicBezTo>
                <a:cubicBezTo>
                  <a:pt x="5361" y="4711"/>
                  <a:pt x="8316" y="3397"/>
                  <a:pt x="10000" y="48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1881" name="Group 77"/>
          <p:cNvGrpSpPr>
            <a:grpSpLocks/>
          </p:cNvGrpSpPr>
          <p:nvPr/>
        </p:nvGrpSpPr>
        <p:grpSpPr bwMode="auto">
          <a:xfrm>
            <a:off x="5345113" y="5478463"/>
            <a:ext cx="501650" cy="233362"/>
            <a:chOff x="3600" y="219"/>
            <a:chExt cx="360" cy="175"/>
          </a:xfrm>
        </p:grpSpPr>
        <p:sp>
          <p:nvSpPr>
            <p:cNvPr id="122085" name="Oval 7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086" name="Line 7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87" name="Line 8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88" name="Rectangle 8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089" name="Oval 8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2090" name="Group 8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095" name="Line 8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96" name="Line 8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97" name="Line 8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091" name="Group 8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2092" name="Line 8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93" name="Line 8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94" name="Line 9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8" name="Freeform 122"/>
          <p:cNvSpPr>
            <a:spLocks/>
          </p:cNvSpPr>
          <p:nvPr/>
        </p:nvSpPr>
        <p:spPr bwMode="auto">
          <a:xfrm flipH="1">
            <a:off x="5708650" y="5572125"/>
            <a:ext cx="347663" cy="560388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74" h="12711">
                <a:moveTo>
                  <a:pt x="174" y="9049"/>
                </a:moveTo>
                <a:cubicBezTo>
                  <a:pt x="4475" y="9662"/>
                  <a:pt x="4372" y="8900"/>
                  <a:pt x="9897" y="12711"/>
                </a:cubicBezTo>
                <a:cubicBezTo>
                  <a:pt x="9952" y="11889"/>
                  <a:pt x="9533" y="10766"/>
                  <a:pt x="10174" y="10500"/>
                </a:cubicBezTo>
                <a:cubicBezTo>
                  <a:pt x="2742" y="6806"/>
                  <a:pt x="2583" y="3892"/>
                  <a:pt x="53" y="0"/>
                </a:cubicBezTo>
                <a:cubicBezTo>
                  <a:pt x="-167" y="3529"/>
                  <a:pt x="382" y="5436"/>
                  <a:pt x="174" y="9049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9" name="Freeform 122"/>
          <p:cNvSpPr>
            <a:spLocks/>
          </p:cNvSpPr>
          <p:nvPr/>
        </p:nvSpPr>
        <p:spPr bwMode="auto">
          <a:xfrm flipH="1">
            <a:off x="2563813" y="5051425"/>
            <a:ext cx="2146300" cy="45402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0151"/>
              <a:gd name="connsiteY0" fmla="*/ 0 h 10495"/>
              <a:gd name="connsiteX1" fmla="*/ 7457 w 10151"/>
              <a:gd name="connsiteY1" fmla="*/ 9583 h 10495"/>
              <a:gd name="connsiteX2" fmla="*/ 10151 w 10151"/>
              <a:gd name="connsiteY2" fmla="*/ 10437 h 10495"/>
              <a:gd name="connsiteX3" fmla="*/ 10000 w 10151"/>
              <a:gd name="connsiteY3" fmla="*/ 61 h 10495"/>
              <a:gd name="connsiteX4" fmla="*/ 0 w 10151"/>
              <a:gd name="connsiteY4" fmla="*/ 0 h 10495"/>
              <a:gd name="connsiteX0" fmla="*/ 0 w 10151"/>
              <a:gd name="connsiteY0" fmla="*/ 0 h 10515"/>
              <a:gd name="connsiteX1" fmla="*/ 6036 w 10151"/>
              <a:gd name="connsiteY1" fmla="*/ 9973 h 10515"/>
              <a:gd name="connsiteX2" fmla="*/ 10151 w 10151"/>
              <a:gd name="connsiteY2" fmla="*/ 10437 h 10515"/>
              <a:gd name="connsiteX3" fmla="*/ 10000 w 10151"/>
              <a:gd name="connsiteY3" fmla="*/ 61 h 10515"/>
              <a:gd name="connsiteX4" fmla="*/ 0 w 10151"/>
              <a:gd name="connsiteY4" fmla="*/ 0 h 10515"/>
              <a:gd name="connsiteX0" fmla="*/ 0 w 11989"/>
              <a:gd name="connsiteY0" fmla="*/ 0 h 15715"/>
              <a:gd name="connsiteX1" fmla="*/ 7874 w 11989"/>
              <a:gd name="connsiteY1" fmla="*/ 15173 h 15715"/>
              <a:gd name="connsiteX2" fmla="*/ 11989 w 11989"/>
              <a:gd name="connsiteY2" fmla="*/ 15637 h 15715"/>
              <a:gd name="connsiteX3" fmla="*/ 11838 w 11989"/>
              <a:gd name="connsiteY3" fmla="*/ 5261 h 15715"/>
              <a:gd name="connsiteX4" fmla="*/ 0 w 11989"/>
              <a:gd name="connsiteY4" fmla="*/ 0 h 15715"/>
              <a:gd name="connsiteX0" fmla="*/ 0 w 13760"/>
              <a:gd name="connsiteY0" fmla="*/ 0 h 15715"/>
              <a:gd name="connsiteX1" fmla="*/ 7874 w 13760"/>
              <a:gd name="connsiteY1" fmla="*/ 15173 h 15715"/>
              <a:gd name="connsiteX2" fmla="*/ 11989 w 13760"/>
              <a:gd name="connsiteY2" fmla="*/ 15637 h 15715"/>
              <a:gd name="connsiteX3" fmla="*/ 13760 w 13760"/>
              <a:gd name="connsiteY3" fmla="*/ 61 h 15715"/>
              <a:gd name="connsiteX4" fmla="*/ 0 w 13760"/>
              <a:gd name="connsiteY4" fmla="*/ 0 h 15715"/>
              <a:gd name="connsiteX0" fmla="*/ 0 w 13760"/>
              <a:gd name="connsiteY0" fmla="*/ 0 h 15758"/>
              <a:gd name="connsiteX1" fmla="*/ 8292 w 13760"/>
              <a:gd name="connsiteY1" fmla="*/ 15563 h 15758"/>
              <a:gd name="connsiteX2" fmla="*/ 11989 w 13760"/>
              <a:gd name="connsiteY2" fmla="*/ 15637 h 15758"/>
              <a:gd name="connsiteX3" fmla="*/ 13760 w 13760"/>
              <a:gd name="connsiteY3" fmla="*/ 61 h 15758"/>
              <a:gd name="connsiteX4" fmla="*/ 0 w 13760"/>
              <a:gd name="connsiteY4" fmla="*/ 0 h 15758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4624"/>
              <a:gd name="connsiteY0" fmla="*/ 849 h 16607"/>
              <a:gd name="connsiteX1" fmla="*/ 8292 w 24624"/>
              <a:gd name="connsiteY1" fmla="*/ 16412 h 16607"/>
              <a:gd name="connsiteX2" fmla="*/ 11989 w 24624"/>
              <a:gd name="connsiteY2" fmla="*/ 16486 h 16607"/>
              <a:gd name="connsiteX3" fmla="*/ 24624 w 24624"/>
              <a:gd name="connsiteY3" fmla="*/ 0 h 16607"/>
              <a:gd name="connsiteX4" fmla="*/ 0 w 24624"/>
              <a:gd name="connsiteY4" fmla="*/ 849 h 16607"/>
              <a:gd name="connsiteX0" fmla="*/ 0 w 28801"/>
              <a:gd name="connsiteY0" fmla="*/ 0 h 18057"/>
              <a:gd name="connsiteX1" fmla="*/ 12469 w 28801"/>
              <a:gd name="connsiteY1" fmla="*/ 17862 h 18057"/>
              <a:gd name="connsiteX2" fmla="*/ 16166 w 28801"/>
              <a:gd name="connsiteY2" fmla="*/ 17936 h 18057"/>
              <a:gd name="connsiteX3" fmla="*/ 28801 w 28801"/>
              <a:gd name="connsiteY3" fmla="*/ 1450 h 18057"/>
              <a:gd name="connsiteX4" fmla="*/ 0 w 28801"/>
              <a:gd name="connsiteY4" fmla="*/ 0 h 18057"/>
              <a:gd name="connsiteX0" fmla="*/ 0 w 37155"/>
              <a:gd name="connsiteY0" fmla="*/ 0 h 18057"/>
              <a:gd name="connsiteX1" fmla="*/ 12469 w 37155"/>
              <a:gd name="connsiteY1" fmla="*/ 17862 h 18057"/>
              <a:gd name="connsiteX2" fmla="*/ 16166 w 37155"/>
              <a:gd name="connsiteY2" fmla="*/ 17936 h 18057"/>
              <a:gd name="connsiteX3" fmla="*/ 37155 w 37155"/>
              <a:gd name="connsiteY3" fmla="*/ 50 h 18057"/>
              <a:gd name="connsiteX4" fmla="*/ 0 w 37155"/>
              <a:gd name="connsiteY4" fmla="*/ 0 h 1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55" h="18057">
                <a:moveTo>
                  <a:pt x="0" y="0"/>
                </a:moveTo>
                <a:cubicBezTo>
                  <a:pt x="3957" y="3493"/>
                  <a:pt x="10944" y="13279"/>
                  <a:pt x="12469" y="17862"/>
                </a:cubicBezTo>
                <a:cubicBezTo>
                  <a:pt x="13224" y="17777"/>
                  <a:pt x="15473" y="18279"/>
                  <a:pt x="16166" y="17936"/>
                </a:cubicBezTo>
                <a:cubicBezTo>
                  <a:pt x="15778" y="12531"/>
                  <a:pt x="29146" y="3783"/>
                  <a:pt x="37155" y="50"/>
                </a:cubicBez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62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84" name="Text Box 100"/>
          <p:cNvSpPr txBox="1">
            <a:spLocks noChangeArrowheads="1"/>
          </p:cNvSpPr>
          <p:nvPr/>
        </p:nvSpPr>
        <p:spPr bwMode="auto">
          <a:xfrm>
            <a:off x="4073525" y="522128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21885" name="Group 7"/>
          <p:cNvGrpSpPr>
            <a:grpSpLocks/>
          </p:cNvGrpSpPr>
          <p:nvPr/>
        </p:nvGrpSpPr>
        <p:grpSpPr bwMode="auto">
          <a:xfrm>
            <a:off x="3648075" y="5500688"/>
            <a:ext cx="501650" cy="233362"/>
            <a:chOff x="3600" y="219"/>
            <a:chExt cx="360" cy="175"/>
          </a:xfrm>
        </p:grpSpPr>
        <p:sp>
          <p:nvSpPr>
            <p:cNvPr id="122072" name="Oval 8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073" name="Line 9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74" name="Line 10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75" name="Rectangle 11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076" name="Oval 12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2077" name="Group 13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082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83" name="Line 15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84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078" name="Group 17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2079" name="Line 18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80" name="Line 19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81" name="Line 20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1886" name="Freeform 120"/>
          <p:cNvSpPr>
            <a:spLocks/>
          </p:cNvSpPr>
          <p:nvPr/>
        </p:nvSpPr>
        <p:spPr bwMode="auto">
          <a:xfrm>
            <a:off x="3581400" y="5621338"/>
            <a:ext cx="982663" cy="215900"/>
          </a:xfrm>
          <a:custGeom>
            <a:avLst/>
            <a:gdLst>
              <a:gd name="T0" fmla="*/ 0 w 10042"/>
              <a:gd name="T1" fmla="*/ 2147483646 h 10522"/>
              <a:gd name="T2" fmla="*/ 2147483646 w 10042"/>
              <a:gd name="T3" fmla="*/ 2147483646 h 10522"/>
              <a:gd name="T4" fmla="*/ 2147483646 w 10042"/>
              <a:gd name="T5" fmla="*/ 2147483646 h 1052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42" h="10522">
                <a:moveTo>
                  <a:pt x="0" y="142"/>
                </a:moveTo>
                <a:cubicBezTo>
                  <a:pt x="3431" y="-228"/>
                  <a:pt x="4080" y="76"/>
                  <a:pt x="5443" y="1698"/>
                </a:cubicBezTo>
                <a:cubicBezTo>
                  <a:pt x="6937" y="3705"/>
                  <a:pt x="9198" y="6895"/>
                  <a:pt x="10042" y="10522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121887" name="Straight Connector 65"/>
          <p:cNvCxnSpPr>
            <a:cxnSpLocks noChangeShapeType="1"/>
          </p:cNvCxnSpPr>
          <p:nvPr/>
        </p:nvCxnSpPr>
        <p:spPr bwMode="auto">
          <a:xfrm>
            <a:off x="2736850" y="5473700"/>
            <a:ext cx="7938" cy="238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Freeform 122"/>
          <p:cNvSpPr>
            <a:spLocks/>
          </p:cNvSpPr>
          <p:nvPr/>
        </p:nvSpPr>
        <p:spPr bwMode="auto">
          <a:xfrm flipH="1">
            <a:off x="4479925" y="6084888"/>
            <a:ext cx="2181225" cy="396875"/>
          </a:xfrm>
          <a:custGeom>
            <a:avLst/>
            <a:gdLst>
              <a:gd name="T0" fmla="*/ 0 w 1443"/>
              <a:gd name="T1" fmla="*/ 0 h 816"/>
              <a:gd name="T2" fmla="*/ 0 w 1443"/>
              <a:gd name="T3" fmla="*/ 0 h 816"/>
              <a:gd name="T4" fmla="*/ 0 w 1443"/>
              <a:gd name="T5" fmla="*/ 0 h 816"/>
              <a:gd name="T6" fmla="*/ 0 w 1443"/>
              <a:gd name="T7" fmla="*/ 0 h 816"/>
              <a:gd name="T8" fmla="*/ 0 w 1443"/>
              <a:gd name="T9" fmla="*/ 0 h 81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43"/>
              <a:gd name="T16" fmla="*/ 0 h 816"/>
              <a:gd name="T17" fmla="*/ 1443 w 1443"/>
              <a:gd name="T18" fmla="*/ 816 h 816"/>
              <a:gd name="connsiteX0" fmla="*/ 0 w 12434"/>
              <a:gd name="connsiteY0" fmla="*/ 5781 h 9717"/>
              <a:gd name="connsiteX1" fmla="*/ 9891 w 12434"/>
              <a:gd name="connsiteY1" fmla="*/ 9522 h 9717"/>
              <a:gd name="connsiteX2" fmla="*/ 11582 w 12434"/>
              <a:gd name="connsiteY2" fmla="*/ 9596 h 9717"/>
              <a:gd name="connsiteX3" fmla="*/ 12434 w 12434"/>
              <a:gd name="connsiteY3" fmla="*/ 0 h 9717"/>
              <a:gd name="connsiteX4" fmla="*/ 0 w 12434"/>
              <a:gd name="connsiteY4" fmla="*/ 5781 h 9717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918 w 10233"/>
              <a:gd name="connsiteY0" fmla="*/ 8176 h 12226"/>
              <a:gd name="connsiteX1" fmla="*/ 8873 w 10233"/>
              <a:gd name="connsiteY1" fmla="*/ 12026 h 12226"/>
              <a:gd name="connsiteX2" fmla="*/ 10233 w 10233"/>
              <a:gd name="connsiteY2" fmla="*/ 12102 h 12226"/>
              <a:gd name="connsiteX3" fmla="*/ 1241 w 10233"/>
              <a:gd name="connsiteY3" fmla="*/ 0 h 12226"/>
              <a:gd name="connsiteX4" fmla="*/ 918 w 10233"/>
              <a:gd name="connsiteY4" fmla="*/ 8176 h 12226"/>
              <a:gd name="connsiteX0" fmla="*/ 0 w 9315"/>
              <a:gd name="connsiteY0" fmla="*/ 8176 h 12226"/>
              <a:gd name="connsiteX1" fmla="*/ 7955 w 9315"/>
              <a:gd name="connsiteY1" fmla="*/ 12026 h 12226"/>
              <a:gd name="connsiteX2" fmla="*/ 9315 w 9315"/>
              <a:gd name="connsiteY2" fmla="*/ 12102 h 12226"/>
              <a:gd name="connsiteX3" fmla="*/ 323 w 9315"/>
              <a:gd name="connsiteY3" fmla="*/ 0 h 12226"/>
              <a:gd name="connsiteX4" fmla="*/ 0 w 9315"/>
              <a:gd name="connsiteY4" fmla="*/ 8176 h 12226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091"/>
              <a:gd name="connsiteX1" fmla="*/ 8540 w 10000"/>
              <a:gd name="connsiteY1" fmla="*/ 9927 h 10091"/>
              <a:gd name="connsiteX2" fmla="*/ 10000 w 10000"/>
              <a:gd name="connsiteY2" fmla="*/ 9990 h 10091"/>
              <a:gd name="connsiteX3" fmla="*/ 107 w 10000"/>
              <a:gd name="connsiteY3" fmla="*/ 0 h 10091"/>
              <a:gd name="connsiteX4" fmla="*/ 0 w 10000"/>
              <a:gd name="connsiteY4" fmla="*/ 6778 h 10091"/>
              <a:gd name="connsiteX0" fmla="*/ 0 w 10000"/>
              <a:gd name="connsiteY0" fmla="*/ 6778 h 10838"/>
              <a:gd name="connsiteX1" fmla="*/ 8900 w 10000"/>
              <a:gd name="connsiteY1" fmla="*/ 10838 h 10838"/>
              <a:gd name="connsiteX2" fmla="*/ 10000 w 10000"/>
              <a:gd name="connsiteY2" fmla="*/ 9990 h 10838"/>
              <a:gd name="connsiteX3" fmla="*/ 107 w 10000"/>
              <a:gd name="connsiteY3" fmla="*/ 0 h 10838"/>
              <a:gd name="connsiteX4" fmla="*/ 0 w 10000"/>
              <a:gd name="connsiteY4" fmla="*/ 6778 h 10838"/>
              <a:gd name="connsiteX0" fmla="*/ 0 w 9339"/>
              <a:gd name="connsiteY0" fmla="*/ 6778 h 10838"/>
              <a:gd name="connsiteX1" fmla="*/ 8900 w 9339"/>
              <a:gd name="connsiteY1" fmla="*/ 10838 h 10838"/>
              <a:gd name="connsiteX2" fmla="*/ 9339 w 9339"/>
              <a:gd name="connsiteY2" fmla="*/ 8351 h 10838"/>
              <a:gd name="connsiteX3" fmla="*/ 107 w 9339"/>
              <a:gd name="connsiteY3" fmla="*/ 0 h 10838"/>
              <a:gd name="connsiteX4" fmla="*/ 0 w 9339"/>
              <a:gd name="connsiteY4" fmla="*/ 6778 h 10838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0 w 10000"/>
              <a:gd name="connsiteY0" fmla="*/ 6254 h 10000"/>
              <a:gd name="connsiteX1" fmla="*/ 9530 w 10000"/>
              <a:gd name="connsiteY1" fmla="*/ 10000 h 10000"/>
              <a:gd name="connsiteX2" fmla="*/ 10000 w 10000"/>
              <a:gd name="connsiteY2" fmla="*/ 7705 h 10000"/>
              <a:gd name="connsiteX3" fmla="*/ 115 w 10000"/>
              <a:gd name="connsiteY3" fmla="*/ 0 h 10000"/>
              <a:gd name="connsiteX4" fmla="*/ 0 w 10000"/>
              <a:gd name="connsiteY4" fmla="*/ 6254 h 10000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344"/>
              <a:gd name="connsiteX1" fmla="*/ 9550 w 10020"/>
              <a:gd name="connsiteY1" fmla="*/ 11344 h 11344"/>
              <a:gd name="connsiteX2" fmla="*/ 10020 w 10020"/>
              <a:gd name="connsiteY2" fmla="*/ 9049 h 11344"/>
              <a:gd name="connsiteX3" fmla="*/ 71 w 10020"/>
              <a:gd name="connsiteY3" fmla="*/ 0 h 11344"/>
              <a:gd name="connsiteX4" fmla="*/ 20 w 10020"/>
              <a:gd name="connsiteY4" fmla="*/ 7598 h 11344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20 w 10020"/>
              <a:gd name="connsiteY0" fmla="*/ 7598 h 11260"/>
              <a:gd name="connsiteX1" fmla="*/ 9743 w 10020"/>
              <a:gd name="connsiteY1" fmla="*/ 11260 h 11260"/>
              <a:gd name="connsiteX2" fmla="*/ 10020 w 10020"/>
              <a:gd name="connsiteY2" fmla="*/ 9049 h 11260"/>
              <a:gd name="connsiteX3" fmla="*/ 71 w 10020"/>
              <a:gd name="connsiteY3" fmla="*/ 0 h 11260"/>
              <a:gd name="connsiteX4" fmla="*/ 20 w 10020"/>
              <a:gd name="connsiteY4" fmla="*/ 7598 h 11260"/>
              <a:gd name="connsiteX0" fmla="*/ 174 w 10174"/>
              <a:gd name="connsiteY0" fmla="*/ 9049 h 12711"/>
              <a:gd name="connsiteX1" fmla="*/ 9897 w 10174"/>
              <a:gd name="connsiteY1" fmla="*/ 12711 h 12711"/>
              <a:gd name="connsiteX2" fmla="*/ 10174 w 10174"/>
              <a:gd name="connsiteY2" fmla="*/ 10500 h 12711"/>
              <a:gd name="connsiteX3" fmla="*/ 53 w 10174"/>
              <a:gd name="connsiteY3" fmla="*/ 0 h 12711"/>
              <a:gd name="connsiteX4" fmla="*/ 174 w 10174"/>
              <a:gd name="connsiteY4" fmla="*/ 9049 h 12711"/>
              <a:gd name="connsiteX0" fmla="*/ 174 w 45742"/>
              <a:gd name="connsiteY0" fmla="*/ 9049 h 10516"/>
              <a:gd name="connsiteX1" fmla="*/ 45742 w 45742"/>
              <a:gd name="connsiteY1" fmla="*/ 8442 h 10516"/>
              <a:gd name="connsiteX2" fmla="*/ 10174 w 45742"/>
              <a:gd name="connsiteY2" fmla="*/ 10500 h 10516"/>
              <a:gd name="connsiteX3" fmla="*/ 53 w 45742"/>
              <a:gd name="connsiteY3" fmla="*/ 0 h 10516"/>
              <a:gd name="connsiteX4" fmla="*/ 174 w 45742"/>
              <a:gd name="connsiteY4" fmla="*/ 9049 h 10516"/>
              <a:gd name="connsiteX0" fmla="*/ 174 w 45743"/>
              <a:gd name="connsiteY0" fmla="*/ 9049 h 9101"/>
              <a:gd name="connsiteX1" fmla="*/ 45742 w 45743"/>
              <a:gd name="connsiteY1" fmla="*/ 8442 h 9101"/>
              <a:gd name="connsiteX2" fmla="*/ 45245 w 45743"/>
              <a:gd name="connsiteY2" fmla="*/ 6829 h 9101"/>
              <a:gd name="connsiteX3" fmla="*/ 53 w 45743"/>
              <a:gd name="connsiteY3" fmla="*/ 0 h 9101"/>
              <a:gd name="connsiteX4" fmla="*/ 174 w 45743"/>
              <a:gd name="connsiteY4" fmla="*/ 9049 h 9101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00"/>
              <a:gd name="connsiteX1" fmla="*/ 10000 w 10079"/>
              <a:gd name="connsiteY1" fmla="*/ 9276 h 10000"/>
              <a:gd name="connsiteX2" fmla="*/ 10079 w 10079"/>
              <a:gd name="connsiteY2" fmla="*/ 7129 h 10000"/>
              <a:gd name="connsiteX3" fmla="*/ 12 w 10079"/>
              <a:gd name="connsiteY3" fmla="*/ 0 h 10000"/>
              <a:gd name="connsiteX4" fmla="*/ 38 w 10079"/>
              <a:gd name="connsiteY4" fmla="*/ 9943 h 10000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62"/>
              <a:gd name="connsiteX1" fmla="*/ 10000 w 10079"/>
              <a:gd name="connsiteY1" fmla="*/ 9276 h 10062"/>
              <a:gd name="connsiteX2" fmla="*/ 10079 w 10079"/>
              <a:gd name="connsiteY2" fmla="*/ 7129 h 10062"/>
              <a:gd name="connsiteX3" fmla="*/ 12 w 10079"/>
              <a:gd name="connsiteY3" fmla="*/ 0 h 10062"/>
              <a:gd name="connsiteX4" fmla="*/ 38 w 10079"/>
              <a:gd name="connsiteY4" fmla="*/ 9943 h 10062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38 w 10079"/>
              <a:gd name="connsiteY0" fmla="*/ 9943 h 10055"/>
              <a:gd name="connsiteX1" fmla="*/ 10038 w 10079"/>
              <a:gd name="connsiteY1" fmla="*/ 9088 h 10055"/>
              <a:gd name="connsiteX2" fmla="*/ 10079 w 10079"/>
              <a:gd name="connsiteY2" fmla="*/ 7129 h 10055"/>
              <a:gd name="connsiteX3" fmla="*/ 12 w 10079"/>
              <a:gd name="connsiteY3" fmla="*/ 0 h 10055"/>
              <a:gd name="connsiteX4" fmla="*/ 38 w 10079"/>
              <a:gd name="connsiteY4" fmla="*/ 9943 h 10055"/>
              <a:gd name="connsiteX0" fmla="*/ 0 w 10041"/>
              <a:gd name="connsiteY0" fmla="*/ 9005 h 9117"/>
              <a:gd name="connsiteX1" fmla="*/ 10000 w 10041"/>
              <a:gd name="connsiteY1" fmla="*/ 8150 h 9117"/>
              <a:gd name="connsiteX2" fmla="*/ 10041 w 10041"/>
              <a:gd name="connsiteY2" fmla="*/ 6191 h 9117"/>
              <a:gd name="connsiteX3" fmla="*/ 613 w 10041"/>
              <a:gd name="connsiteY3" fmla="*/ 0 h 9117"/>
              <a:gd name="connsiteX4" fmla="*/ 0 w 10041"/>
              <a:gd name="connsiteY4" fmla="*/ 9005 h 9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41" h="9117">
                <a:moveTo>
                  <a:pt x="0" y="9005"/>
                </a:moveTo>
                <a:cubicBezTo>
                  <a:pt x="940" y="9678"/>
                  <a:pt x="2065" y="7058"/>
                  <a:pt x="10000" y="8150"/>
                </a:cubicBezTo>
                <a:cubicBezTo>
                  <a:pt x="10012" y="7247"/>
                  <a:pt x="9901" y="6483"/>
                  <a:pt x="10041" y="6191"/>
                </a:cubicBezTo>
                <a:cubicBezTo>
                  <a:pt x="3022" y="5602"/>
                  <a:pt x="1166" y="4276"/>
                  <a:pt x="613" y="0"/>
                </a:cubicBezTo>
                <a:cubicBezTo>
                  <a:pt x="564" y="3878"/>
                  <a:pt x="46" y="5035"/>
                  <a:pt x="0" y="9005"/>
                </a:cubicBezTo>
                <a:close/>
              </a:path>
            </a:pathLst>
          </a:custGeom>
          <a:gradFill rotWithShape="1">
            <a:gsLst>
              <a:gs pos="0">
                <a:schemeClr val="accent2">
                  <a:lumMod val="40000"/>
                  <a:lumOff val="60000"/>
                  <a:alpha val="6100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txBody>
          <a:bodyPr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121889" name="Group 21"/>
          <p:cNvGrpSpPr>
            <a:grpSpLocks/>
          </p:cNvGrpSpPr>
          <p:nvPr/>
        </p:nvGrpSpPr>
        <p:grpSpPr bwMode="auto">
          <a:xfrm>
            <a:off x="4000500" y="6242050"/>
            <a:ext cx="501650" cy="233363"/>
            <a:chOff x="3600" y="219"/>
            <a:chExt cx="360" cy="175"/>
          </a:xfrm>
        </p:grpSpPr>
        <p:sp>
          <p:nvSpPr>
            <p:cNvPr id="122059" name="Oval 22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060" name="Line 23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61" name="Line 24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62" name="Rectangle 25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063" name="Oval 26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2064" name="Group 27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069" name="Line 28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70" name="Line 29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71" name="Line 30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065" name="Group 31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2066" name="Line 32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67" name="Line 33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68" name="Line 34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cxnSp>
        <p:nvCxnSpPr>
          <p:cNvPr id="121890" name="Straight Connector 81"/>
          <p:cNvCxnSpPr>
            <a:cxnSpLocks noChangeShapeType="1"/>
          </p:cNvCxnSpPr>
          <p:nvPr/>
        </p:nvCxnSpPr>
        <p:spPr bwMode="auto">
          <a:xfrm>
            <a:off x="1362075" y="3262313"/>
            <a:ext cx="5856288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1891" name="Text Box 106"/>
          <p:cNvSpPr txBox="1">
            <a:spLocks noChangeArrowheads="1"/>
          </p:cNvSpPr>
          <p:nvPr/>
        </p:nvSpPr>
        <p:spPr bwMode="auto">
          <a:xfrm>
            <a:off x="1203325" y="2827338"/>
            <a:ext cx="13589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control plane</a:t>
            </a:r>
          </a:p>
        </p:txBody>
      </p:sp>
      <p:sp>
        <p:nvSpPr>
          <p:cNvPr id="121892" name="Text Box 106"/>
          <p:cNvSpPr txBox="1">
            <a:spLocks noChangeArrowheads="1"/>
          </p:cNvSpPr>
          <p:nvPr/>
        </p:nvSpPr>
        <p:spPr bwMode="auto">
          <a:xfrm>
            <a:off x="1217613" y="3313113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Arial" panose="020B0604020202020204" pitchFamily="34" charset="0"/>
              </a:rPr>
              <a:t>data plane</a:t>
            </a:r>
          </a:p>
        </p:txBody>
      </p:sp>
      <p:sp>
        <p:nvSpPr>
          <p:cNvPr id="85" name="AutoShape 118"/>
          <p:cNvSpPr>
            <a:spLocks noChangeArrowheads="1"/>
          </p:cNvSpPr>
          <p:nvPr/>
        </p:nvSpPr>
        <p:spPr bwMode="auto">
          <a:xfrm rot="5400000">
            <a:off x="3175000" y="3048000"/>
            <a:ext cx="992188" cy="122238"/>
          </a:xfrm>
          <a:prstGeom prst="rightArrow">
            <a:avLst>
              <a:gd name="adj1" fmla="val 51167"/>
              <a:gd name="adj2" fmla="val 83902"/>
            </a:avLst>
          </a:prstGeom>
          <a:solidFill>
            <a:schemeClr val="accent1">
              <a:lumMod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solidFill>
                <a:srgbClr val="000000"/>
              </a:solidFill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1894" name="Freeform 91"/>
          <p:cNvSpPr>
            <a:spLocks/>
          </p:cNvSpPr>
          <p:nvPr/>
        </p:nvSpPr>
        <p:spPr bwMode="auto">
          <a:xfrm>
            <a:off x="4968875" y="5416550"/>
            <a:ext cx="474663" cy="582613"/>
          </a:xfrm>
          <a:custGeom>
            <a:avLst/>
            <a:gdLst>
              <a:gd name="T0" fmla="*/ 0 w 318"/>
              <a:gd name="T1" fmla="*/ 0 h 194"/>
              <a:gd name="T2" fmla="*/ 2147483646 w 318"/>
              <a:gd name="T3" fmla="*/ 2147483646 h 194"/>
              <a:gd name="T4" fmla="*/ 0 60000 65536"/>
              <a:gd name="T5" fmla="*/ 0 60000 65536"/>
              <a:gd name="T6" fmla="*/ 0 w 318"/>
              <a:gd name="T7" fmla="*/ 0 h 194"/>
              <a:gd name="T8" fmla="*/ 318 w 318"/>
              <a:gd name="T9" fmla="*/ 194 h 194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18" h="194">
                <a:moveTo>
                  <a:pt x="0" y="0"/>
                </a:moveTo>
                <a:lnTo>
                  <a:pt x="318" y="194"/>
                </a:lnTo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1895" name="Group 35"/>
          <p:cNvGrpSpPr>
            <a:grpSpLocks/>
          </p:cNvGrpSpPr>
          <p:nvPr/>
        </p:nvGrpSpPr>
        <p:grpSpPr bwMode="auto">
          <a:xfrm>
            <a:off x="4675188" y="5195888"/>
            <a:ext cx="501650" cy="233362"/>
            <a:chOff x="3600" y="219"/>
            <a:chExt cx="360" cy="175"/>
          </a:xfrm>
        </p:grpSpPr>
        <p:sp>
          <p:nvSpPr>
            <p:cNvPr id="122046" name="Oval 36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047" name="Line 37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48" name="Line 38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49" name="Rectangle 39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050" name="Oval 40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2051" name="Group 41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056" name="Line 42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57" name="Line 43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58" name="Line 44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052" name="Group 45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2053" name="Line 46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54" name="Line 4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55" name="Line 48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1896" name="Group 63"/>
          <p:cNvGrpSpPr>
            <a:grpSpLocks/>
          </p:cNvGrpSpPr>
          <p:nvPr/>
        </p:nvGrpSpPr>
        <p:grpSpPr bwMode="auto">
          <a:xfrm>
            <a:off x="5226050" y="5962650"/>
            <a:ext cx="501650" cy="233363"/>
            <a:chOff x="3600" y="219"/>
            <a:chExt cx="360" cy="175"/>
          </a:xfrm>
        </p:grpSpPr>
        <p:sp>
          <p:nvSpPr>
            <p:cNvPr id="122033" name="Oval 64"/>
            <p:cNvSpPr>
              <a:spLocks noChangeArrowheads="1"/>
            </p:cNvSpPr>
            <p:nvPr/>
          </p:nvSpPr>
          <p:spPr bwMode="auto">
            <a:xfrm>
              <a:off x="3603" y="298"/>
              <a:ext cx="357" cy="96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034" name="Line 65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35" name="Line 66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036" name="Rectangle 67"/>
            <p:cNvSpPr>
              <a:spLocks noChangeArrowheads="1"/>
            </p:cNvSpPr>
            <p:nvPr/>
          </p:nvSpPr>
          <p:spPr bwMode="auto">
            <a:xfrm>
              <a:off x="3603" y="289"/>
              <a:ext cx="352" cy="58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22037" name="Oval 68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grpSp>
          <p:nvGrpSpPr>
            <p:cNvPr id="122038" name="Group 69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22043" name="Line 7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44" name="Line 71"/>
              <p:cNvSpPr>
                <a:spLocks noChangeShapeType="1"/>
              </p:cNvSpPr>
              <p:nvPr/>
            </p:nvSpPr>
            <p:spPr bwMode="auto">
              <a:xfrm>
                <a:off x="2944" y="943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45" name="Line 7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2039" name="Group 73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22040" name="Line 74"/>
              <p:cNvSpPr>
                <a:spLocks noChangeShapeType="1"/>
              </p:cNvSpPr>
              <p:nvPr/>
            </p:nvSpPr>
            <p:spPr bwMode="auto">
              <a:xfrm flipV="1">
                <a:off x="2848" y="846"/>
                <a:ext cx="50" cy="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41" name="Line 7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042" name="Line 76"/>
              <p:cNvSpPr>
                <a:spLocks noChangeShapeType="1"/>
              </p:cNvSpPr>
              <p:nvPr/>
            </p:nvSpPr>
            <p:spPr bwMode="auto">
              <a:xfrm>
                <a:off x="2894" y="849"/>
                <a:ext cx="52" cy="97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21897" name="TextBox 114"/>
          <p:cNvSpPr txBox="1">
            <a:spLocks noChangeArrowheads="1"/>
          </p:cNvSpPr>
          <p:nvPr/>
        </p:nvSpPr>
        <p:spPr bwMode="auto">
          <a:xfrm>
            <a:off x="401638" y="1087438"/>
            <a:ext cx="78327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/>
              <a:t>Each router contains a </a:t>
            </a:r>
            <a:r>
              <a:rPr lang="en-US" altLang="en-US" sz="2400" i="1">
                <a:solidFill>
                  <a:srgbClr val="CC0000"/>
                </a:solidFill>
              </a:rPr>
              <a:t>flow table </a:t>
            </a:r>
            <a:r>
              <a:rPr lang="en-US" altLang="en-US" sz="2400"/>
              <a:t>that is computed and distributed by a </a:t>
            </a:r>
            <a:r>
              <a:rPr lang="en-US" altLang="en-US" sz="2400" i="1"/>
              <a:t>logically centralized </a:t>
            </a:r>
            <a:r>
              <a:rPr lang="en-US" altLang="en-US" sz="2400"/>
              <a:t>routing controller</a:t>
            </a:r>
          </a:p>
        </p:txBody>
      </p:sp>
      <p:grpSp>
        <p:nvGrpSpPr>
          <p:cNvPr id="121898" name="Group 115"/>
          <p:cNvGrpSpPr>
            <a:grpSpLocks/>
          </p:cNvGrpSpPr>
          <p:nvPr/>
        </p:nvGrpSpPr>
        <p:grpSpPr bwMode="auto">
          <a:xfrm>
            <a:off x="3498850" y="2647950"/>
            <a:ext cx="328613" cy="247650"/>
            <a:chOff x="8481778" y="1650237"/>
            <a:chExt cx="327460" cy="247650"/>
          </a:xfrm>
        </p:grpSpPr>
        <p:sp>
          <p:nvSpPr>
            <p:cNvPr id="122028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2029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0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1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032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899" name="Group 121"/>
          <p:cNvGrpSpPr>
            <a:grpSpLocks/>
          </p:cNvGrpSpPr>
          <p:nvPr/>
        </p:nvGrpSpPr>
        <p:grpSpPr bwMode="auto">
          <a:xfrm>
            <a:off x="2700338" y="3592513"/>
            <a:ext cx="2005012" cy="1449387"/>
            <a:chOff x="1215873" y="2346199"/>
            <a:chExt cx="2004836" cy="1450803"/>
          </a:xfrm>
        </p:grpSpPr>
        <p:sp>
          <p:nvSpPr>
            <p:cNvPr id="121974" name="Rectangle 4"/>
            <p:cNvSpPr>
              <a:spLocks noChangeArrowheads="1"/>
            </p:cNvSpPr>
            <p:nvPr/>
          </p:nvSpPr>
          <p:spPr bwMode="auto">
            <a:xfrm>
              <a:off x="1230309" y="2346199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4" name="Rectangle 123"/>
            <p:cNvSpPr/>
            <p:nvPr/>
          </p:nvSpPr>
          <p:spPr bwMode="auto">
            <a:xfrm>
              <a:off x="1933360" y="2662420"/>
              <a:ext cx="661929" cy="106148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5" name="Rectangle 124"/>
            <p:cNvSpPr/>
            <p:nvPr/>
          </p:nvSpPr>
          <p:spPr bwMode="auto">
            <a:xfrm>
              <a:off x="1307940" y="2665598"/>
              <a:ext cx="622245" cy="105830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977" name="Rectangle 125"/>
            <p:cNvSpPr>
              <a:spLocks noChangeArrowheads="1"/>
            </p:cNvSpPr>
            <p:nvPr/>
          </p:nvSpPr>
          <p:spPr bwMode="auto">
            <a:xfrm>
              <a:off x="1302231" y="2412920"/>
              <a:ext cx="1855396" cy="2484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78" name="Text Box 110"/>
            <p:cNvSpPr txBox="1">
              <a:spLocks noChangeArrowheads="1"/>
            </p:cNvSpPr>
            <p:nvPr/>
          </p:nvSpPr>
          <p:spPr bwMode="auto">
            <a:xfrm>
              <a:off x="1509902" y="2374246"/>
              <a:ext cx="136225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</a:rPr>
                <a:t>local flow table</a:t>
              </a:r>
            </a:p>
          </p:txBody>
        </p:sp>
        <p:sp>
          <p:nvSpPr>
            <p:cNvPr id="121979" name="Rectangle 127"/>
            <p:cNvSpPr>
              <a:spLocks noChangeArrowheads="1"/>
            </p:cNvSpPr>
            <p:nvPr/>
          </p:nvSpPr>
          <p:spPr bwMode="auto">
            <a:xfrm>
              <a:off x="2607523" y="2660713"/>
              <a:ext cx="542081" cy="106070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80" name="Text Box 111"/>
            <p:cNvSpPr txBox="1">
              <a:spLocks noChangeArrowheads="1"/>
            </p:cNvSpPr>
            <p:nvPr/>
          </p:nvSpPr>
          <p:spPr bwMode="auto">
            <a:xfrm>
              <a:off x="1215873" y="2656551"/>
              <a:ext cx="200483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200">
                  <a:solidFill>
                    <a:srgbClr val="000000"/>
                  </a:solidFill>
                  <a:latin typeface="Arial" panose="020B0604020202020204" pitchFamily="34" charset="0"/>
                </a:rPr>
                <a:t>headers  counters  actions</a:t>
              </a:r>
            </a:p>
          </p:txBody>
        </p:sp>
        <p:sp>
          <p:nvSpPr>
            <p:cNvPr id="121981" name="Line 116"/>
            <p:cNvSpPr>
              <a:spLocks noChangeShapeType="1"/>
            </p:cNvSpPr>
            <p:nvPr/>
          </p:nvSpPr>
          <p:spPr bwMode="auto">
            <a:xfrm>
              <a:off x="1297142" y="2927136"/>
              <a:ext cx="186048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1982" name="Group 130"/>
            <p:cNvGrpSpPr>
              <a:grpSpLocks/>
            </p:cNvGrpSpPr>
            <p:nvPr/>
          </p:nvGrpSpPr>
          <p:grpSpPr bwMode="auto">
            <a:xfrm>
              <a:off x="1302231" y="2965801"/>
              <a:ext cx="1840959" cy="207818"/>
              <a:chOff x="1302231" y="2991457"/>
              <a:chExt cx="1840959" cy="207818"/>
            </a:xfrm>
          </p:grpSpPr>
          <p:grpSp>
            <p:nvGrpSpPr>
              <p:cNvPr id="182" name="Group 181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95" name="Rectangle 194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96" name="Straight Connector 195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97" name="Straight Connector 196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98" name="Straight Connector 197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99" name="Straight Connector 198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200" name="Straight Connector 199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201" name="Straight Connector 200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202" name="Straight Connector 201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203" name="Straight Connector 202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</p:grpSp>
          <p:grpSp>
            <p:nvGrpSpPr>
              <p:cNvPr id="122016" name="Group 182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22025" name="Oval 19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26" name="Oval 19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27" name="Oval 19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2017" name="Group 183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22022" name="Oval 188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23" name="Oval 189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24" name="Oval 190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2018" name="Group 184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22019" name="Oval 185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20" name="Oval 186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21" name="Oval 187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21983" name="Group 131"/>
            <p:cNvGrpSpPr>
              <a:grpSpLocks/>
            </p:cNvGrpSpPr>
            <p:nvPr/>
          </p:nvGrpSpPr>
          <p:grpSpPr bwMode="auto">
            <a:xfrm>
              <a:off x="1300350" y="3205689"/>
              <a:ext cx="1840959" cy="207818"/>
              <a:chOff x="1302231" y="2991457"/>
              <a:chExt cx="1840959" cy="207818"/>
            </a:xfrm>
          </p:grpSpPr>
          <p:grpSp>
            <p:nvGrpSpPr>
              <p:cNvPr id="160" name="Group 159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74" name="Straight Connector 173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75" name="Straight Connector 174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78" name="Straight Connector 177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79" name="Straight Connector 178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80" name="Straight Connector 179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81" name="Straight Connector 180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</p:grpSp>
          <p:grpSp>
            <p:nvGrpSpPr>
              <p:cNvPr id="122003" name="Group 160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22012" name="Oval 169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13" name="Oval 170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14" name="Oval 171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2004" name="Group 161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22009" name="Oval 166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10" name="Oval 167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11" name="Oval 168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2005" name="Group 162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22006" name="Oval 163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07" name="Oval 164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08" name="Oval 165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121984" name="Group 132"/>
            <p:cNvGrpSpPr>
              <a:grpSpLocks/>
            </p:cNvGrpSpPr>
            <p:nvPr/>
          </p:nvGrpSpPr>
          <p:grpSpPr bwMode="auto">
            <a:xfrm>
              <a:off x="1305438" y="3513599"/>
              <a:ext cx="1840959" cy="207818"/>
              <a:chOff x="1302231" y="2991457"/>
              <a:chExt cx="1840959" cy="207818"/>
            </a:xfrm>
          </p:grpSpPr>
          <p:grpSp>
            <p:nvGrpSpPr>
              <p:cNvPr id="138" name="Group 137"/>
              <p:cNvGrpSpPr/>
              <p:nvPr/>
            </p:nvGrpSpPr>
            <p:grpSpPr>
              <a:xfrm>
                <a:off x="1302231" y="2991457"/>
                <a:ext cx="1840959" cy="207818"/>
                <a:chOff x="360121" y="3045496"/>
                <a:chExt cx="627425" cy="207818"/>
              </a:xfrm>
              <a:solidFill>
                <a:schemeClr val="bg1"/>
              </a:solidFill>
            </p:grpSpPr>
            <p:sp>
              <p:nvSpPr>
                <p:cNvPr id="151" name="Rectangle 150"/>
                <p:cNvSpPr/>
                <p:nvPr/>
              </p:nvSpPr>
              <p:spPr bwMode="auto">
                <a:xfrm>
                  <a:off x="360121" y="3045496"/>
                  <a:ext cx="627425" cy="207818"/>
                </a:xfrm>
                <a:prstGeom prst="rect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wrap="none"/>
                <a:lstStyle/>
                <a:p>
                  <a:pPr>
                    <a:defRPr/>
                  </a:pPr>
                  <a:endParaRPr lang="en-US">
                    <a:solidFill>
                      <a:srgbClr val="A6A6A6"/>
                    </a:solidFill>
                    <a:latin typeface="Arial" charset="0"/>
                    <a:ea typeface="ＭＳ Ｐゴシック" charset="0"/>
                    <a:cs typeface="ＭＳ Ｐゴシック" charset="0"/>
                  </a:endParaRPr>
                </a:p>
              </p:txBody>
            </p:sp>
            <p:cxnSp>
              <p:nvCxnSpPr>
                <p:cNvPr id="152" name="Straight Connector 151"/>
                <p:cNvCxnSpPr/>
                <p:nvPr/>
              </p:nvCxnSpPr>
              <p:spPr bwMode="auto">
                <a:xfrm>
                  <a:off x="544967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3" name="Straight Connector 152"/>
                <p:cNvCxnSpPr/>
                <p:nvPr/>
              </p:nvCxnSpPr>
              <p:spPr bwMode="auto">
                <a:xfrm>
                  <a:off x="382554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4" name="Straight Connector 153"/>
                <p:cNvCxnSpPr/>
                <p:nvPr/>
              </p:nvCxnSpPr>
              <p:spPr bwMode="auto">
                <a:xfrm>
                  <a:off x="407636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5" name="Straight Connector 154"/>
                <p:cNvCxnSpPr/>
                <p:nvPr/>
              </p:nvCxnSpPr>
              <p:spPr bwMode="auto">
                <a:xfrm>
                  <a:off x="599093" y="3046412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6" name="Straight Connector 155"/>
                <p:cNvCxnSpPr/>
                <p:nvPr/>
              </p:nvCxnSpPr>
              <p:spPr bwMode="auto">
                <a:xfrm>
                  <a:off x="77454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>
                  <a:off x="826481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8" name="Straight Connector 157"/>
                <p:cNvCxnSpPr/>
                <p:nvPr/>
              </p:nvCxnSpPr>
              <p:spPr bwMode="auto">
                <a:xfrm>
                  <a:off x="963675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  <p:cxnSp>
              <p:nvCxnSpPr>
                <p:cNvPr id="159" name="Straight Connector 158"/>
                <p:cNvCxnSpPr/>
                <p:nvPr/>
              </p:nvCxnSpPr>
              <p:spPr bwMode="auto">
                <a:xfrm>
                  <a:off x="938600" y="3045496"/>
                  <a:ext cx="0" cy="205314"/>
                </a:xfrm>
                <a:prstGeom prst="line">
                  <a:avLst/>
                </a:prstGeom>
                <a:grpFill/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/>
                </a:extLst>
              </p:spPr>
            </p:cxnSp>
          </p:grpSp>
          <p:grpSp>
            <p:nvGrpSpPr>
              <p:cNvPr id="121990" name="Group 138"/>
              <p:cNvGrpSpPr>
                <a:grpSpLocks/>
              </p:cNvGrpSpPr>
              <p:nvPr/>
            </p:nvGrpSpPr>
            <p:grpSpPr bwMode="auto">
              <a:xfrm>
                <a:off x="1526796" y="3077273"/>
                <a:ext cx="201593" cy="45719"/>
                <a:chOff x="1501140" y="3070859"/>
                <a:chExt cx="201593" cy="45719"/>
              </a:xfrm>
            </p:grpSpPr>
            <p:sp>
              <p:nvSpPr>
                <p:cNvPr id="121999" name="Oval 147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00" name="Oval 148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2001" name="Oval 149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1991" name="Group 139"/>
              <p:cNvGrpSpPr>
                <a:grpSpLocks/>
              </p:cNvGrpSpPr>
              <p:nvPr/>
            </p:nvGrpSpPr>
            <p:grpSpPr bwMode="auto">
              <a:xfrm>
                <a:off x="2145472" y="3077473"/>
                <a:ext cx="201593" cy="45719"/>
                <a:chOff x="1501140" y="3070859"/>
                <a:chExt cx="201593" cy="45719"/>
              </a:xfrm>
            </p:grpSpPr>
            <p:sp>
              <p:nvSpPr>
                <p:cNvPr id="121996" name="Oval 144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1997" name="Oval 145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1998" name="Oval 146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  <p:grpSp>
            <p:nvGrpSpPr>
              <p:cNvPr id="121992" name="Group 140"/>
              <p:cNvGrpSpPr>
                <a:grpSpLocks/>
              </p:cNvGrpSpPr>
              <p:nvPr/>
            </p:nvGrpSpPr>
            <p:grpSpPr bwMode="auto">
              <a:xfrm>
                <a:off x="2744906" y="3077673"/>
                <a:ext cx="201593" cy="45719"/>
                <a:chOff x="1501140" y="3070859"/>
                <a:chExt cx="201593" cy="45719"/>
              </a:xfrm>
            </p:grpSpPr>
            <p:sp>
              <p:nvSpPr>
                <p:cNvPr id="121993" name="Oval 141"/>
                <p:cNvSpPr>
                  <a:spLocks noChangeArrowheads="1"/>
                </p:cNvSpPr>
                <p:nvPr/>
              </p:nvSpPr>
              <p:spPr bwMode="auto">
                <a:xfrm>
                  <a:off x="1501140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1994" name="Oval 142"/>
                <p:cNvSpPr>
                  <a:spLocks noChangeArrowheads="1"/>
                </p:cNvSpPr>
                <p:nvPr/>
              </p:nvSpPr>
              <p:spPr bwMode="auto">
                <a:xfrm>
                  <a:off x="1579077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121995" name="Oval 143"/>
                <p:cNvSpPr>
                  <a:spLocks noChangeArrowheads="1"/>
                </p:cNvSpPr>
                <p:nvPr/>
              </p:nvSpPr>
              <p:spPr bwMode="auto">
                <a:xfrm>
                  <a:off x="1657014" y="3070859"/>
                  <a:ext cx="45719" cy="4571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121985" name="Line 113"/>
            <p:cNvSpPr>
              <a:spLocks noChangeShapeType="1"/>
            </p:cNvSpPr>
            <p:nvPr/>
          </p:nvSpPr>
          <p:spPr bwMode="auto">
            <a:xfrm>
              <a:off x="1924568" y="2656551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6" name="Line 113"/>
            <p:cNvSpPr>
              <a:spLocks noChangeShapeType="1"/>
            </p:cNvSpPr>
            <p:nvPr/>
          </p:nvSpPr>
          <p:spPr bwMode="auto">
            <a:xfrm>
              <a:off x="2595717" y="2661363"/>
              <a:ext cx="7938" cy="1066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7" name="Line 117"/>
            <p:cNvSpPr>
              <a:spLocks noChangeShapeType="1"/>
            </p:cNvSpPr>
            <p:nvPr/>
          </p:nvSpPr>
          <p:spPr bwMode="auto">
            <a:xfrm flipV="1">
              <a:off x="1297142" y="2661362"/>
              <a:ext cx="186048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88" name="Rectangle 109"/>
            <p:cNvSpPr>
              <a:spLocks noChangeArrowheads="1"/>
            </p:cNvSpPr>
            <p:nvPr/>
          </p:nvSpPr>
          <p:spPr bwMode="auto">
            <a:xfrm>
              <a:off x="1297143" y="2412920"/>
              <a:ext cx="1860484" cy="131524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1900" name="Group 203"/>
          <p:cNvGrpSpPr>
            <a:grpSpLocks/>
          </p:cNvGrpSpPr>
          <p:nvPr/>
        </p:nvGrpSpPr>
        <p:grpSpPr bwMode="auto">
          <a:xfrm>
            <a:off x="5392738" y="4759325"/>
            <a:ext cx="430212" cy="306388"/>
            <a:chOff x="355958" y="2437424"/>
            <a:chExt cx="1990400" cy="1450803"/>
          </a:xfrm>
        </p:grpSpPr>
        <p:sp>
          <p:nvSpPr>
            <p:cNvPr id="121964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06" name="Rectangle 205"/>
            <p:cNvSpPr/>
            <p:nvPr/>
          </p:nvSpPr>
          <p:spPr bwMode="auto">
            <a:xfrm>
              <a:off x="1061045" y="2753142"/>
              <a:ext cx="661019" cy="10599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07" name="Rectangle 206"/>
            <p:cNvSpPr/>
            <p:nvPr/>
          </p:nvSpPr>
          <p:spPr bwMode="auto">
            <a:xfrm>
              <a:off x="429405" y="2760662"/>
              <a:ext cx="624294" cy="105239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967" name="Rectangle 207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68" name="Rectangle 208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69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0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1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2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73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1901" name="Group 214"/>
          <p:cNvGrpSpPr>
            <a:grpSpLocks/>
          </p:cNvGrpSpPr>
          <p:nvPr/>
        </p:nvGrpSpPr>
        <p:grpSpPr bwMode="auto">
          <a:xfrm>
            <a:off x="6053138" y="5583238"/>
            <a:ext cx="430212" cy="376237"/>
            <a:chOff x="355958" y="2437424"/>
            <a:chExt cx="1990400" cy="1450803"/>
          </a:xfrm>
        </p:grpSpPr>
        <p:sp>
          <p:nvSpPr>
            <p:cNvPr id="121954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7" name="Rectangle 216"/>
            <p:cNvSpPr/>
            <p:nvPr/>
          </p:nvSpPr>
          <p:spPr bwMode="auto">
            <a:xfrm>
              <a:off x="1061045" y="2755744"/>
              <a:ext cx="661019" cy="105902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18" name="Rectangle 217"/>
            <p:cNvSpPr/>
            <p:nvPr/>
          </p:nvSpPr>
          <p:spPr bwMode="auto">
            <a:xfrm>
              <a:off x="429405" y="2755744"/>
              <a:ext cx="624294" cy="105902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957" name="Rectangle 218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58" name="Rectangle 219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59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0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1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2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63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1902" name="Group 225"/>
          <p:cNvGrpSpPr>
            <a:grpSpLocks/>
          </p:cNvGrpSpPr>
          <p:nvPr/>
        </p:nvGrpSpPr>
        <p:grpSpPr bwMode="auto">
          <a:xfrm>
            <a:off x="6483350" y="6132513"/>
            <a:ext cx="431800" cy="374650"/>
            <a:chOff x="355958" y="2437424"/>
            <a:chExt cx="1990400" cy="1450803"/>
          </a:xfrm>
        </p:grpSpPr>
        <p:sp>
          <p:nvSpPr>
            <p:cNvPr id="121944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8" name="Rectangle 227"/>
            <p:cNvSpPr/>
            <p:nvPr/>
          </p:nvSpPr>
          <p:spPr bwMode="auto">
            <a:xfrm>
              <a:off x="1058452" y="2750943"/>
              <a:ext cx="665908" cy="106351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29" name="Rectangle 228"/>
            <p:cNvSpPr/>
            <p:nvPr/>
          </p:nvSpPr>
          <p:spPr bwMode="auto">
            <a:xfrm>
              <a:off x="436454" y="2757092"/>
              <a:ext cx="621998" cy="105736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947" name="Rectangle 229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48" name="Rectangle 230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49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0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1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2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53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grpSp>
        <p:nvGrpSpPr>
          <p:cNvPr id="121903" name="Group 236"/>
          <p:cNvGrpSpPr>
            <a:grpSpLocks/>
          </p:cNvGrpSpPr>
          <p:nvPr/>
        </p:nvGrpSpPr>
        <p:grpSpPr bwMode="auto">
          <a:xfrm>
            <a:off x="4835525" y="4545013"/>
            <a:ext cx="431800" cy="306387"/>
            <a:chOff x="355958" y="2437424"/>
            <a:chExt cx="1990400" cy="1450803"/>
          </a:xfrm>
        </p:grpSpPr>
        <p:sp>
          <p:nvSpPr>
            <p:cNvPr id="121934" name="Rectangle 4"/>
            <p:cNvSpPr>
              <a:spLocks noChangeArrowheads="1"/>
            </p:cNvSpPr>
            <p:nvPr/>
          </p:nvSpPr>
          <p:spPr bwMode="auto">
            <a:xfrm>
              <a:off x="355958" y="2437424"/>
              <a:ext cx="1990400" cy="145080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9" name="Rectangle 238"/>
            <p:cNvSpPr/>
            <p:nvPr/>
          </p:nvSpPr>
          <p:spPr bwMode="auto">
            <a:xfrm>
              <a:off x="1058452" y="2753143"/>
              <a:ext cx="665908" cy="105991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0" name="Rectangle 239"/>
            <p:cNvSpPr/>
            <p:nvPr/>
          </p:nvSpPr>
          <p:spPr bwMode="auto">
            <a:xfrm>
              <a:off x="436454" y="2760658"/>
              <a:ext cx="621998" cy="10523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21937" name="Rectangle 240"/>
            <p:cNvSpPr>
              <a:spLocks noChangeArrowheads="1"/>
            </p:cNvSpPr>
            <p:nvPr/>
          </p:nvSpPr>
          <p:spPr bwMode="auto">
            <a:xfrm>
              <a:off x="427880" y="2504145"/>
              <a:ext cx="1855396" cy="24844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38" name="Rectangle 241"/>
            <p:cNvSpPr>
              <a:spLocks noChangeArrowheads="1"/>
            </p:cNvSpPr>
            <p:nvPr/>
          </p:nvSpPr>
          <p:spPr bwMode="auto">
            <a:xfrm>
              <a:off x="1733172" y="2751938"/>
              <a:ext cx="542081" cy="1060704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21939" name="Line 116"/>
            <p:cNvSpPr>
              <a:spLocks noChangeShapeType="1"/>
            </p:cNvSpPr>
            <p:nvPr/>
          </p:nvSpPr>
          <p:spPr bwMode="auto">
            <a:xfrm>
              <a:off x="422791" y="3018361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0" name="Line 113"/>
            <p:cNvSpPr>
              <a:spLocks noChangeShapeType="1"/>
            </p:cNvSpPr>
            <p:nvPr/>
          </p:nvSpPr>
          <p:spPr bwMode="auto">
            <a:xfrm>
              <a:off x="1050217" y="2747776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1" name="Line 113"/>
            <p:cNvSpPr>
              <a:spLocks noChangeShapeType="1"/>
            </p:cNvSpPr>
            <p:nvPr/>
          </p:nvSpPr>
          <p:spPr bwMode="auto">
            <a:xfrm>
              <a:off x="1721366" y="2752588"/>
              <a:ext cx="7938" cy="1066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2" name="Line 117"/>
            <p:cNvSpPr>
              <a:spLocks noChangeShapeType="1"/>
            </p:cNvSpPr>
            <p:nvPr/>
          </p:nvSpPr>
          <p:spPr bwMode="auto">
            <a:xfrm flipV="1">
              <a:off x="422791" y="2752587"/>
              <a:ext cx="18604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43" name="Rectangle 109"/>
            <p:cNvSpPr>
              <a:spLocks noChangeArrowheads="1"/>
            </p:cNvSpPr>
            <p:nvPr/>
          </p:nvSpPr>
          <p:spPr bwMode="auto">
            <a:xfrm>
              <a:off x="422792" y="2504145"/>
              <a:ext cx="1860484" cy="131524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</p:grpSp>
      <p:cxnSp>
        <p:nvCxnSpPr>
          <p:cNvPr id="121904" name="Straight Arrow Connector 247"/>
          <p:cNvCxnSpPr>
            <a:cxnSpLocks noChangeShapeType="1"/>
            <a:stCxn id="121914" idx="2"/>
          </p:cNvCxnSpPr>
          <p:nvPr/>
        </p:nvCxnSpPr>
        <p:spPr bwMode="auto">
          <a:xfrm>
            <a:off x="5051425" y="2895600"/>
            <a:ext cx="1588" cy="1895475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05" name="Straight Arrow Connector 248"/>
          <p:cNvCxnSpPr>
            <a:cxnSpLocks noChangeShapeType="1"/>
          </p:cNvCxnSpPr>
          <p:nvPr/>
        </p:nvCxnSpPr>
        <p:spPr bwMode="auto">
          <a:xfrm>
            <a:off x="5564188" y="2903538"/>
            <a:ext cx="44450" cy="2119312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06" name="Straight Arrow Connector 249"/>
          <p:cNvCxnSpPr>
            <a:cxnSpLocks noChangeShapeType="1"/>
          </p:cNvCxnSpPr>
          <p:nvPr/>
        </p:nvCxnSpPr>
        <p:spPr bwMode="auto">
          <a:xfrm>
            <a:off x="6196013" y="2895600"/>
            <a:ext cx="63500" cy="2944813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1907" name="Straight Arrow Connector 250"/>
          <p:cNvCxnSpPr>
            <a:cxnSpLocks noChangeShapeType="1"/>
            <a:stCxn id="121929" idx="2"/>
          </p:cNvCxnSpPr>
          <p:nvPr/>
        </p:nvCxnSpPr>
        <p:spPr bwMode="auto">
          <a:xfrm>
            <a:off x="6669088" y="2895600"/>
            <a:ext cx="22225" cy="3492500"/>
          </a:xfrm>
          <a:prstGeom prst="straightConnector1">
            <a:avLst/>
          </a:prstGeom>
          <a:noFill/>
          <a:ln w="9525">
            <a:solidFill>
              <a:srgbClr val="009973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21908" name="Group 251"/>
          <p:cNvGrpSpPr>
            <a:grpSpLocks/>
          </p:cNvGrpSpPr>
          <p:nvPr/>
        </p:nvGrpSpPr>
        <p:grpSpPr bwMode="auto">
          <a:xfrm>
            <a:off x="6505575" y="2647950"/>
            <a:ext cx="327025" cy="247650"/>
            <a:chOff x="8481778" y="1650237"/>
            <a:chExt cx="327460" cy="247650"/>
          </a:xfrm>
        </p:grpSpPr>
        <p:sp>
          <p:nvSpPr>
            <p:cNvPr id="121929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1930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31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32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33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909" name="Group 257"/>
          <p:cNvGrpSpPr>
            <a:grpSpLocks/>
          </p:cNvGrpSpPr>
          <p:nvPr/>
        </p:nvGrpSpPr>
        <p:grpSpPr bwMode="auto">
          <a:xfrm>
            <a:off x="6015038" y="2647950"/>
            <a:ext cx="327025" cy="247650"/>
            <a:chOff x="8481778" y="1650237"/>
            <a:chExt cx="327460" cy="247650"/>
          </a:xfrm>
        </p:grpSpPr>
        <p:sp>
          <p:nvSpPr>
            <p:cNvPr id="121924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1925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26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27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28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910" name="Group 263"/>
          <p:cNvGrpSpPr>
            <a:grpSpLocks/>
          </p:cNvGrpSpPr>
          <p:nvPr/>
        </p:nvGrpSpPr>
        <p:grpSpPr bwMode="auto">
          <a:xfrm>
            <a:off x="5386388" y="2647950"/>
            <a:ext cx="327025" cy="247650"/>
            <a:chOff x="8481778" y="1650237"/>
            <a:chExt cx="327460" cy="247650"/>
          </a:xfrm>
        </p:grpSpPr>
        <p:sp>
          <p:nvSpPr>
            <p:cNvPr id="121919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1920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21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22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23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1911" name="Group 269"/>
          <p:cNvGrpSpPr>
            <a:grpSpLocks/>
          </p:cNvGrpSpPr>
          <p:nvPr/>
        </p:nvGrpSpPr>
        <p:grpSpPr bwMode="auto">
          <a:xfrm>
            <a:off x="4886325" y="2647950"/>
            <a:ext cx="328613" cy="247650"/>
            <a:chOff x="8481778" y="1650237"/>
            <a:chExt cx="327460" cy="247650"/>
          </a:xfrm>
        </p:grpSpPr>
        <p:sp>
          <p:nvSpPr>
            <p:cNvPr id="121914" name="Rectangle 129"/>
            <p:cNvSpPr>
              <a:spLocks noChangeArrowheads="1"/>
            </p:cNvSpPr>
            <p:nvPr/>
          </p:nvSpPr>
          <p:spPr bwMode="auto">
            <a:xfrm>
              <a:off x="8483154" y="1650237"/>
              <a:ext cx="326082" cy="2476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1915" name="Line 130"/>
            <p:cNvSpPr>
              <a:spLocks noChangeShapeType="1"/>
            </p:cNvSpPr>
            <p:nvPr/>
          </p:nvSpPr>
          <p:spPr bwMode="auto">
            <a:xfrm>
              <a:off x="8715682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16" name="Line 131"/>
            <p:cNvSpPr>
              <a:spLocks noChangeShapeType="1"/>
            </p:cNvSpPr>
            <p:nvPr/>
          </p:nvSpPr>
          <p:spPr bwMode="auto">
            <a:xfrm>
              <a:off x="8483154" y="1740725"/>
              <a:ext cx="32608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17" name="Line 132"/>
            <p:cNvSpPr>
              <a:spLocks noChangeShapeType="1"/>
            </p:cNvSpPr>
            <p:nvPr/>
          </p:nvSpPr>
          <p:spPr bwMode="auto">
            <a:xfrm flipV="1">
              <a:off x="8481778" y="1691512"/>
              <a:ext cx="327460" cy="15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1918" name="Line 130"/>
            <p:cNvSpPr>
              <a:spLocks noChangeShapeType="1"/>
            </p:cNvSpPr>
            <p:nvPr/>
          </p:nvSpPr>
          <p:spPr bwMode="auto">
            <a:xfrm>
              <a:off x="8602857" y="1691512"/>
              <a:ext cx="1376" cy="2063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19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4CB83728-C2D4-4835-A18B-4D8587CFFB69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1913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82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883" name="Title 1"/>
          <p:cNvSpPr>
            <a:spLocks noGrp="1"/>
          </p:cNvSpPr>
          <p:nvPr>
            <p:ph type="title"/>
          </p:nvPr>
        </p:nvSpPr>
        <p:spPr>
          <a:xfrm>
            <a:off x="452438" y="0"/>
            <a:ext cx="8435975" cy="1143000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OpenFlow data plane abstraction</a:t>
            </a:r>
          </a:p>
        </p:txBody>
      </p:sp>
      <p:sp>
        <p:nvSpPr>
          <p:cNvPr id="120836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pPr>
              <a:defRPr/>
            </a:pPr>
            <a:r>
              <a:rPr lang="en-US" altLang="en-US" i="1" dirty="0">
                <a:solidFill>
                  <a:srgbClr val="000090"/>
                </a:solidFill>
                <a:latin typeface="Calibri" panose="020F0502020204030204" pitchFamily="34" charset="0"/>
              </a:rPr>
              <a:t>flow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</a:rPr>
              <a:t>: defined by header fields</a:t>
            </a:r>
          </a:p>
          <a:p>
            <a:pPr>
              <a:defRPr/>
            </a:pP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</a:rPr>
              <a:t>generalized forwarding: simple packet-handling rules</a:t>
            </a:r>
          </a:p>
          <a:p>
            <a:pPr lvl="1">
              <a:defRPr/>
            </a:pPr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Match</a:t>
            </a:r>
            <a:r>
              <a:rPr lang="en-US" altLang="en-US" i="1" dirty="0">
                <a:solidFill>
                  <a:srgbClr val="00009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  <a:cs typeface="Gill Sans MT" panose="020B0502020104020203" pitchFamily="34" charset="0"/>
              </a:rPr>
              <a:t>values in packet header fields</a:t>
            </a:r>
          </a:p>
          <a:p>
            <a:pPr lvl="1">
              <a:defRPr/>
            </a:pPr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cs typeface="Gill Sans MT" panose="020B0502020104020203" pitchFamily="34" charset="0"/>
              </a:rPr>
              <a:t>drop/forward/modify matched packet, or send matched packet to controller </a:t>
            </a:r>
          </a:p>
          <a:p>
            <a:pPr lvl="1">
              <a:defRPr/>
            </a:pPr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cs typeface="Gill Sans MT" panose="020B0502020104020203" pitchFamily="34" charset="0"/>
              </a:rPr>
              <a:t>#bytes and #packets</a:t>
            </a:r>
          </a:p>
          <a:p>
            <a:pPr lvl="1">
              <a:defRPr/>
            </a:pPr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Priority</a:t>
            </a:r>
            <a:r>
              <a:rPr lang="en-US" altLang="en-US" dirty="0">
                <a:latin typeface="Calibri" panose="020F0502020204030204" pitchFamily="34" charset="0"/>
                <a:cs typeface="Gill Sans MT" panose="020B0502020104020203" pitchFamily="34" charset="0"/>
              </a:rPr>
              <a:t>: disambiguate overlapping patterns</a:t>
            </a:r>
          </a:p>
          <a:p>
            <a:pPr marL="457200" lvl="1" indent="0">
              <a:buFont typeface="Arial" panose="020B0604020202020204" pitchFamily="34" charset="0"/>
              <a:buNone/>
              <a:defRPr/>
            </a:pPr>
            <a:endParaRPr lang="en-US" altLang="en-US" dirty="0">
              <a:latin typeface="Calibri" panose="020F0502020204030204" pitchFamily="34" charset="0"/>
              <a:cs typeface="Gill Sans MT" panose="020B0502020104020203" pitchFamily="34" charset="0"/>
            </a:endParaRP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2887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2890" name="TextBox 8"/>
          <p:cNvSpPr txBox="1">
            <a:spLocks noChangeArrowheads="1"/>
          </p:cNvSpPr>
          <p:nvPr/>
        </p:nvSpPr>
        <p:spPr bwMode="auto">
          <a:xfrm>
            <a:off x="952500" y="5691188"/>
            <a:ext cx="78105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i="1">
                <a:latin typeface="Arial" panose="020B0604020202020204" pitchFamily="34" charset="0"/>
              </a:rPr>
              <a:t>Flow table in a router (computed and distributed by controller) define router’s match+action rules</a:t>
            </a:r>
          </a:p>
        </p:txBody>
      </p:sp>
      <p:sp>
        <p:nvSpPr>
          <p:cNvPr id="12289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C0F0E2AB-EACE-4240-89EC-3AD42228016C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289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038" y="835025"/>
            <a:ext cx="767080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07" name="Title 1"/>
          <p:cNvSpPr>
            <a:spLocks noGrp="1"/>
          </p:cNvSpPr>
          <p:nvPr>
            <p:ph type="title"/>
          </p:nvPr>
        </p:nvSpPr>
        <p:spPr>
          <a:xfrm>
            <a:off x="452438" y="0"/>
            <a:ext cx="8435975" cy="1143000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OpenFlow data plane abstraction</a:t>
            </a:r>
          </a:p>
        </p:txBody>
      </p:sp>
      <p:sp>
        <p:nvSpPr>
          <p:cNvPr id="123908" name="Content Placeholder 2"/>
          <p:cNvSpPr>
            <a:spLocks noGrp="1"/>
          </p:cNvSpPr>
          <p:nvPr>
            <p:ph idx="1"/>
          </p:nvPr>
        </p:nvSpPr>
        <p:spPr>
          <a:xfrm>
            <a:off x="431800" y="1243013"/>
            <a:ext cx="8458200" cy="5334000"/>
          </a:xfrm>
        </p:spPr>
        <p:txBody>
          <a:bodyPr/>
          <a:lstStyle/>
          <a:p>
            <a:r>
              <a:rPr lang="en-US" altLang="en-US" i="1" dirty="0">
                <a:solidFill>
                  <a:srgbClr val="000090"/>
                </a:solidFill>
                <a:latin typeface="Calibri" panose="020F0502020204030204" pitchFamily="34" charset="0"/>
              </a:rPr>
              <a:t>flow</a:t>
            </a:r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</a:rPr>
              <a:t>: defined by header fields</a:t>
            </a:r>
          </a:p>
          <a:p>
            <a:r>
              <a:rPr lang="en-US" altLang="en-US" dirty="0">
                <a:solidFill>
                  <a:srgbClr val="000090"/>
                </a:solidFill>
                <a:latin typeface="Calibri" panose="020F0502020204030204" pitchFamily="34" charset="0"/>
              </a:rPr>
              <a:t>generalized forwarding: simple packet-handling rules</a:t>
            </a:r>
          </a:p>
          <a:p>
            <a:pPr lvl="1"/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Match</a:t>
            </a:r>
            <a:r>
              <a:rPr lang="en-US" altLang="en-US" i="1" dirty="0">
                <a:solidFill>
                  <a:srgbClr val="00009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: </a:t>
            </a:r>
            <a:r>
              <a:rPr lang="en-US" altLang="en-US" dirty="0">
                <a:latin typeface="Calibri" panose="020F0502020204030204" pitchFamily="34" charset="0"/>
                <a:cs typeface="Gill Sans MT" panose="020B0502020104020203" pitchFamily="34" charset="0"/>
              </a:rPr>
              <a:t>values in packet header fields</a:t>
            </a:r>
          </a:p>
          <a:p>
            <a:pPr lvl="1"/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Actions: </a:t>
            </a:r>
            <a:r>
              <a:rPr lang="en-US" altLang="en-US" dirty="0">
                <a:latin typeface="Calibri" panose="020F0502020204030204" pitchFamily="34" charset="0"/>
                <a:cs typeface="Gill Sans MT" panose="020B0502020104020203" pitchFamily="34" charset="0"/>
              </a:rPr>
              <a:t>drop/forward/modify matched packet, or send matched packet to controller </a:t>
            </a:r>
          </a:p>
          <a:p>
            <a:pPr lvl="1"/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Counters: </a:t>
            </a:r>
            <a:r>
              <a:rPr lang="en-US" altLang="en-US" dirty="0">
                <a:latin typeface="Calibri" panose="020F0502020204030204" pitchFamily="34" charset="0"/>
                <a:cs typeface="Gill Sans MT" panose="020B0502020104020203" pitchFamily="34" charset="0"/>
              </a:rPr>
              <a:t>#bytes and #packets</a:t>
            </a:r>
          </a:p>
          <a:p>
            <a:pPr lvl="1"/>
            <a:r>
              <a:rPr lang="en-US" altLang="en-US" i="1" dirty="0">
                <a:solidFill>
                  <a:srgbClr val="CC0000"/>
                </a:solidFill>
                <a:latin typeface="Calibri" panose="020F0502020204030204" pitchFamily="34" charset="0"/>
                <a:cs typeface="Gill Sans MT" panose="020B0502020104020203" pitchFamily="34" charset="0"/>
              </a:rPr>
              <a:t>Priority</a:t>
            </a:r>
            <a:r>
              <a:rPr lang="en-US" altLang="en-US" dirty="0">
                <a:latin typeface="Calibri" panose="020F0502020204030204" pitchFamily="34" charset="0"/>
                <a:cs typeface="Gill Sans MT" panose="020B0502020104020203" pitchFamily="34" charset="0"/>
              </a:rPr>
              <a:t>: disambiguate overlapping patterns</a:t>
            </a:r>
          </a:p>
        </p:txBody>
      </p:sp>
      <p:cxnSp>
        <p:nvCxnSpPr>
          <p:cNvPr id="21" name="Straight Connector 20"/>
          <p:cNvCxnSpPr>
            <a:cxnSpLocks noChangeShapeType="1"/>
          </p:cNvCxnSpPr>
          <p:nvPr/>
        </p:nvCxnSpPr>
        <p:spPr bwMode="auto">
          <a:xfrm>
            <a:off x="23939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22"/>
          <p:cNvCxnSpPr>
            <a:cxnSpLocks noChangeShapeType="1"/>
          </p:cNvCxnSpPr>
          <p:nvPr/>
        </p:nvCxnSpPr>
        <p:spPr bwMode="auto">
          <a:xfrm>
            <a:off x="4984750" y="4635500"/>
            <a:ext cx="1127125" cy="1905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123911" name="Group 7"/>
          <p:cNvGrpSpPr>
            <a:grpSpLocks/>
          </p:cNvGrpSpPr>
          <p:nvPr/>
        </p:nvGrpSpPr>
        <p:grpSpPr bwMode="auto">
          <a:xfrm>
            <a:off x="3427413" y="4233863"/>
            <a:ext cx="1652587" cy="868362"/>
            <a:chOff x="1871277" y="1576300"/>
            <a:chExt cx="1128371" cy="437861"/>
          </a:xfrm>
        </p:grpSpPr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1874528" y="1694771"/>
              <a:ext cx="1125120" cy="31939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1871277" y="1739597"/>
              <a:ext cx="1128371" cy="116069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20" cy="31939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2160686" y="1673158"/>
              <a:ext cx="546301" cy="160896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9" name="Freeform 18"/>
            <p:cNvSpPr>
              <a:spLocks/>
            </p:cNvSpPr>
            <p:nvPr/>
          </p:nvSpPr>
          <p:spPr bwMode="auto">
            <a:xfrm>
              <a:off x="2103238" y="1633134"/>
              <a:ext cx="661197" cy="111267"/>
            </a:xfrm>
            <a:custGeom>
              <a:avLst/>
              <a:gdLst>
                <a:gd name="T0" fmla="*/ 0 w 3723451"/>
                <a:gd name="T1" fmla="*/ 27221 h 932950"/>
                <a:gd name="T2" fmla="*/ 116342 w 3723451"/>
                <a:gd name="T3" fmla="*/ 321 h 932950"/>
                <a:gd name="T4" fmla="*/ 329542 w 3723451"/>
                <a:gd name="T5" fmla="*/ 62084 h 932950"/>
                <a:gd name="T6" fmla="*/ 532938 w 3723451"/>
                <a:gd name="T7" fmla="*/ 0 h 932950"/>
                <a:gd name="T8" fmla="*/ 661197 w 3723451"/>
                <a:gd name="T9" fmla="*/ 24705 h 932950"/>
                <a:gd name="T10" fmla="*/ 565772 w 3723451"/>
                <a:gd name="T11" fmla="*/ 55085 h 932950"/>
                <a:gd name="T12" fmla="*/ 535050 w 3723451"/>
                <a:gd name="T13" fmla="*/ 46894 h 932950"/>
                <a:gd name="T14" fmla="*/ 333288 w 3723451"/>
                <a:gd name="T15" fmla="*/ 111267 h 932950"/>
                <a:gd name="T16" fmla="*/ 126366 w 3723451"/>
                <a:gd name="T17" fmla="*/ 49262 h 932950"/>
                <a:gd name="T18" fmla="*/ 92910 w 3723451"/>
                <a:gd name="T19" fmla="*/ 55954 h 932950"/>
                <a:gd name="T20" fmla="*/ 0 w 3723451"/>
                <a:gd name="T21" fmla="*/ 27221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2538978" y="1727590"/>
              <a:ext cx="241716" cy="96858"/>
            </a:xfrm>
            <a:custGeom>
              <a:avLst/>
              <a:gdLst>
                <a:gd name="T0" fmla="*/ 0 w 1366596"/>
                <a:gd name="T1" fmla="*/ 0 h 809868"/>
                <a:gd name="T2" fmla="*/ 241716 w 1366596"/>
                <a:gd name="T3" fmla="*/ 74845 h 809868"/>
                <a:gd name="T4" fmla="*/ 153005 w 1366596"/>
                <a:gd name="T5" fmla="*/ 96858 h 809868"/>
                <a:gd name="T6" fmla="*/ 814 w 1366596"/>
                <a:gd name="T7" fmla="*/ 51181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2" name="Freeform 21"/>
            <p:cNvSpPr>
              <a:spLocks/>
            </p:cNvSpPr>
            <p:nvPr/>
          </p:nvSpPr>
          <p:spPr bwMode="auto">
            <a:xfrm>
              <a:off x="2090231" y="1729992"/>
              <a:ext cx="238465" cy="96858"/>
            </a:xfrm>
            <a:custGeom>
              <a:avLst/>
              <a:gdLst>
                <a:gd name="T0" fmla="*/ 235210 w 1348191"/>
                <a:gd name="T1" fmla="*/ 0 h 791462"/>
                <a:gd name="T2" fmla="*/ 238465 w 1348191"/>
                <a:gd name="T3" fmla="*/ 46740 h 791462"/>
                <a:gd name="T4" fmla="*/ 86271 w 1348191"/>
                <a:gd name="T5" fmla="*/ 96858 h 791462"/>
                <a:gd name="T6" fmla="*/ 0 w 1348191"/>
                <a:gd name="T7" fmla="*/ 74896 h 791462"/>
                <a:gd name="T8" fmla="*/ 235210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24" name="Straight Connector 23"/>
            <p:cNvCxnSpPr>
              <a:cxnSpLocks noChangeShapeType="1"/>
              <a:endCxn id="17" idx="2"/>
            </p:cNvCxnSpPr>
            <p:nvPr/>
          </p:nvCxnSpPr>
          <p:spPr bwMode="auto">
            <a:xfrm flipH="1" flipV="1">
              <a:off x="1871277" y="1737196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5" name="Straight Connector 24"/>
            <p:cNvCxnSpPr>
              <a:cxnSpLocks noChangeShapeType="1"/>
            </p:cNvCxnSpPr>
            <p:nvPr/>
          </p:nvCxnSpPr>
          <p:spPr bwMode="auto">
            <a:xfrm flipH="1" flipV="1">
              <a:off x="2996397" y="1734795"/>
              <a:ext cx="3251" cy="1232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6" name="Straight Connector 25"/>
          <p:cNvCxnSpPr>
            <a:cxnSpLocks noChangeShapeType="1"/>
          </p:cNvCxnSpPr>
          <p:nvPr/>
        </p:nvCxnSpPr>
        <p:spPr bwMode="auto">
          <a:xfrm>
            <a:off x="4883150" y="4935538"/>
            <a:ext cx="1106488" cy="3556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Straight Connector 26"/>
          <p:cNvCxnSpPr>
            <a:cxnSpLocks noChangeShapeType="1"/>
          </p:cNvCxnSpPr>
          <p:nvPr/>
        </p:nvCxnSpPr>
        <p:spPr bwMode="auto">
          <a:xfrm flipV="1">
            <a:off x="4992688" y="4106863"/>
            <a:ext cx="1357312" cy="304800"/>
          </a:xfrm>
          <a:prstGeom prst="line">
            <a:avLst/>
          </a:prstGeom>
          <a:noFill/>
          <a:ln w="25400">
            <a:solidFill>
              <a:srgbClr val="8E8EE4"/>
            </a:solidFill>
            <a:round/>
            <a:headEnd/>
            <a:tailEnd type="none" w="lg" len="lg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333500" y="5468938"/>
            <a:ext cx="6553200" cy="1200150"/>
          </a:xfrm>
          <a:prstGeom prst="rect">
            <a:avLst/>
          </a:prstGeom>
          <a:gradFill rotWithShape="1">
            <a:gsLst>
              <a:gs pos="0">
                <a:srgbClr val="E0FFF4"/>
              </a:gs>
              <a:gs pos="64999">
                <a:srgbClr val="B2FFE3"/>
              </a:gs>
              <a:gs pos="100000">
                <a:srgbClr val="90FFDA"/>
              </a:gs>
            </a:gsLst>
            <a:lin ang="5400000" scaled="1"/>
          </a:gradFill>
          <a:ln w="9525">
            <a:solidFill>
              <a:srgbClr val="00CC98"/>
            </a:solidFill>
            <a:miter lim="800000"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eriod"/>
              <a:defRPr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</a:rPr>
              <a:t>src=1.2.*.*, dest=3.4.5.* </a:t>
            </a: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  <a:sym typeface="Wingdings" panose="05000000000000000000" pitchFamily="2" charset="2"/>
              </a:rPr>
              <a:t> drop                        </a:t>
            </a:r>
          </a:p>
          <a:p>
            <a:pPr>
              <a:buFontTx/>
              <a:buAutoNum type="arabicPeriod"/>
              <a:defRPr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  <a:sym typeface="Wingdings" panose="05000000000000000000" pitchFamily="2" charset="2"/>
              </a:rPr>
              <a:t>src = *.*.*.*, dest=3.4.*.*  forward(2)</a:t>
            </a:r>
          </a:p>
          <a:p>
            <a:pPr>
              <a:defRPr/>
            </a:pPr>
            <a:r>
              <a:rPr lang="en-US" altLang="en-US">
                <a:solidFill>
                  <a:srgbClr val="000000"/>
                </a:solidFill>
                <a:latin typeface="Calibri" panose="020F0502020204030204" pitchFamily="34" charset="0"/>
                <a:ea typeface="ヒラギノ角ゴ Pro W3" charset="-128"/>
                <a:sym typeface="Wingdings" panose="05000000000000000000" pitchFamily="2" charset="2"/>
              </a:rPr>
              <a:t>3.  src=10.1.2.3, dest=*.*.*.*  send to controller</a:t>
            </a:r>
            <a:endParaRPr lang="en-US" altLang="en-US">
              <a:solidFill>
                <a:srgbClr val="000000"/>
              </a:solidFill>
              <a:latin typeface="Calibri" panose="020F0502020204030204" pitchFamily="34" charset="0"/>
              <a:ea typeface="ヒラギノ角ゴ Pro W3" charset="-128"/>
            </a:endParaRPr>
          </a:p>
        </p:txBody>
      </p:sp>
      <p:sp>
        <p:nvSpPr>
          <p:cNvPr id="123915" name="TextBox 32"/>
          <p:cNvSpPr txBox="1">
            <a:spLocks noChangeArrowheads="1"/>
          </p:cNvSpPr>
          <p:nvPr/>
        </p:nvSpPr>
        <p:spPr bwMode="auto">
          <a:xfrm>
            <a:off x="6735763" y="5106988"/>
            <a:ext cx="1270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* : wildcard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6350"/>
            <a:ext cx="7772400" cy="1143000"/>
          </a:xfrm>
        </p:spPr>
        <p:txBody>
          <a:bodyPr/>
          <a:lstStyle/>
          <a:p>
            <a:r>
              <a:rPr lang="en-US" altLang="en-US"/>
              <a:t>OpenFlow: Flow Table Entries</a:t>
            </a:r>
          </a:p>
        </p:txBody>
      </p:sp>
      <p:sp>
        <p:nvSpPr>
          <p:cNvPr id="124931" name="Rectangle 2"/>
          <p:cNvSpPr>
            <a:spLocks/>
          </p:cNvSpPr>
          <p:nvPr/>
        </p:nvSpPr>
        <p:spPr bwMode="auto">
          <a:xfrm>
            <a:off x="768350" y="5356225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32" name="Rectangle 3"/>
          <p:cNvSpPr>
            <a:spLocks/>
          </p:cNvSpPr>
          <p:nvPr/>
        </p:nvSpPr>
        <p:spPr bwMode="auto">
          <a:xfrm>
            <a:off x="819150" y="5345113"/>
            <a:ext cx="581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Switch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Port</a:t>
            </a:r>
          </a:p>
        </p:txBody>
      </p:sp>
      <p:sp>
        <p:nvSpPr>
          <p:cNvPr id="124933" name="Rectangle 4"/>
          <p:cNvSpPr>
            <a:spLocks/>
          </p:cNvSpPr>
          <p:nvPr/>
        </p:nvSpPr>
        <p:spPr bwMode="auto">
          <a:xfrm>
            <a:off x="2279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34" name="Rectangle 5"/>
          <p:cNvSpPr>
            <a:spLocks/>
          </p:cNvSpPr>
          <p:nvPr/>
        </p:nvSpPr>
        <p:spPr bwMode="auto">
          <a:xfrm>
            <a:off x="2392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MAC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src</a:t>
            </a:r>
          </a:p>
        </p:txBody>
      </p:sp>
      <p:sp>
        <p:nvSpPr>
          <p:cNvPr id="124935" name="Rectangle 6"/>
          <p:cNvSpPr>
            <a:spLocks/>
          </p:cNvSpPr>
          <p:nvPr/>
        </p:nvSpPr>
        <p:spPr bwMode="auto">
          <a:xfrm>
            <a:off x="30384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36" name="Rectangle 7"/>
          <p:cNvSpPr>
            <a:spLocks/>
          </p:cNvSpPr>
          <p:nvPr/>
        </p:nvSpPr>
        <p:spPr bwMode="auto">
          <a:xfrm>
            <a:off x="3154363" y="5381625"/>
            <a:ext cx="4270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MAC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dst</a:t>
            </a:r>
          </a:p>
        </p:txBody>
      </p:sp>
      <p:sp>
        <p:nvSpPr>
          <p:cNvPr id="124937" name="Rectangle 8"/>
          <p:cNvSpPr>
            <a:spLocks/>
          </p:cNvSpPr>
          <p:nvPr/>
        </p:nvSpPr>
        <p:spPr bwMode="auto">
          <a:xfrm>
            <a:off x="37687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38" name="Rectangle 9"/>
          <p:cNvSpPr>
            <a:spLocks/>
          </p:cNvSpPr>
          <p:nvPr/>
        </p:nvSpPr>
        <p:spPr bwMode="auto">
          <a:xfrm>
            <a:off x="3956050" y="5327650"/>
            <a:ext cx="3952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Eth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type</a:t>
            </a:r>
          </a:p>
        </p:txBody>
      </p:sp>
      <p:sp>
        <p:nvSpPr>
          <p:cNvPr id="124939" name="Rectangle 10"/>
          <p:cNvSpPr>
            <a:spLocks/>
          </p:cNvSpPr>
          <p:nvPr/>
        </p:nvSpPr>
        <p:spPr bwMode="auto">
          <a:xfrm>
            <a:off x="151765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40" name="Rectangle 11"/>
          <p:cNvSpPr>
            <a:spLocks/>
          </p:cNvSpPr>
          <p:nvPr/>
        </p:nvSpPr>
        <p:spPr bwMode="auto">
          <a:xfrm>
            <a:off x="1598613" y="5381625"/>
            <a:ext cx="4826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VLAN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ID</a:t>
            </a:r>
          </a:p>
        </p:txBody>
      </p:sp>
      <p:sp>
        <p:nvSpPr>
          <p:cNvPr id="124941" name="Rectangle 12"/>
          <p:cNvSpPr>
            <a:spLocks/>
          </p:cNvSpPr>
          <p:nvPr/>
        </p:nvSpPr>
        <p:spPr bwMode="auto">
          <a:xfrm>
            <a:off x="4518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42" name="Rectangle 13"/>
          <p:cNvSpPr>
            <a:spLocks/>
          </p:cNvSpPr>
          <p:nvPr/>
        </p:nvSpPr>
        <p:spPr bwMode="auto">
          <a:xfrm>
            <a:off x="4724400" y="5364163"/>
            <a:ext cx="2651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IP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Src</a:t>
            </a:r>
          </a:p>
        </p:txBody>
      </p:sp>
      <p:sp>
        <p:nvSpPr>
          <p:cNvPr id="124943" name="Rectangle 14"/>
          <p:cNvSpPr>
            <a:spLocks/>
          </p:cNvSpPr>
          <p:nvPr/>
        </p:nvSpPr>
        <p:spPr bwMode="auto">
          <a:xfrm>
            <a:off x="5286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44" name="Rectangle 15"/>
          <p:cNvSpPr>
            <a:spLocks/>
          </p:cNvSpPr>
          <p:nvPr/>
        </p:nvSpPr>
        <p:spPr bwMode="auto">
          <a:xfrm>
            <a:off x="5465763" y="5364163"/>
            <a:ext cx="2952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IP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Dst</a:t>
            </a:r>
          </a:p>
        </p:txBody>
      </p:sp>
      <p:sp>
        <p:nvSpPr>
          <p:cNvPr id="124945" name="Rectangle 16"/>
          <p:cNvSpPr>
            <a:spLocks/>
          </p:cNvSpPr>
          <p:nvPr/>
        </p:nvSpPr>
        <p:spPr bwMode="auto">
          <a:xfrm>
            <a:off x="6045200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46" name="Rectangle 17"/>
          <p:cNvSpPr>
            <a:spLocks/>
          </p:cNvSpPr>
          <p:nvPr/>
        </p:nvSpPr>
        <p:spPr bwMode="auto">
          <a:xfrm>
            <a:off x="6196013" y="5364163"/>
            <a:ext cx="3730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IP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Prot</a:t>
            </a:r>
          </a:p>
        </p:txBody>
      </p:sp>
      <p:sp>
        <p:nvSpPr>
          <p:cNvPr id="124947" name="Rectangle 18"/>
          <p:cNvSpPr>
            <a:spLocks/>
          </p:cNvSpPr>
          <p:nvPr/>
        </p:nvSpPr>
        <p:spPr bwMode="auto">
          <a:xfrm>
            <a:off x="680402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48" name="Rectangle 19"/>
          <p:cNvSpPr>
            <a:spLocks/>
          </p:cNvSpPr>
          <p:nvPr/>
        </p:nvSpPr>
        <p:spPr bwMode="auto">
          <a:xfrm>
            <a:off x="6911975" y="5364163"/>
            <a:ext cx="46513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sport</a:t>
            </a:r>
          </a:p>
        </p:txBody>
      </p:sp>
      <p:sp>
        <p:nvSpPr>
          <p:cNvPr id="124949" name="Rectangle 20"/>
          <p:cNvSpPr>
            <a:spLocks/>
          </p:cNvSpPr>
          <p:nvPr/>
        </p:nvSpPr>
        <p:spPr bwMode="auto">
          <a:xfrm>
            <a:off x="7572375" y="5357813"/>
            <a:ext cx="758825" cy="536575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50" name="Rectangle 21"/>
          <p:cNvSpPr>
            <a:spLocks/>
          </p:cNvSpPr>
          <p:nvPr/>
        </p:nvSpPr>
        <p:spPr bwMode="auto">
          <a:xfrm>
            <a:off x="7661275" y="5364163"/>
            <a:ext cx="5000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TCP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dport</a:t>
            </a:r>
          </a:p>
        </p:txBody>
      </p:sp>
      <p:sp>
        <p:nvSpPr>
          <p:cNvPr id="124951" name="Rectangle 22"/>
          <p:cNvSpPr>
            <a:spLocks/>
          </p:cNvSpPr>
          <p:nvPr/>
        </p:nvSpPr>
        <p:spPr bwMode="auto">
          <a:xfrm>
            <a:off x="785813" y="1687513"/>
            <a:ext cx="1446212" cy="687387"/>
          </a:xfrm>
          <a:prstGeom prst="rect">
            <a:avLst/>
          </a:prstGeom>
          <a:solidFill>
            <a:srgbClr val="BBE0E3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52" name="Rectangle 23"/>
          <p:cNvSpPr>
            <a:spLocks/>
          </p:cNvSpPr>
          <p:nvPr/>
        </p:nvSpPr>
        <p:spPr bwMode="auto">
          <a:xfrm>
            <a:off x="1127125" y="1891119"/>
            <a:ext cx="59939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Calibri" panose="020F0502020204030204" pitchFamily="34" charset="0"/>
              </a:rPr>
              <a:t>Match</a:t>
            </a:r>
          </a:p>
        </p:txBody>
      </p:sp>
      <p:sp>
        <p:nvSpPr>
          <p:cNvPr id="124953" name="Rectangle 24"/>
          <p:cNvSpPr>
            <a:spLocks/>
          </p:cNvSpPr>
          <p:nvPr/>
        </p:nvSpPr>
        <p:spPr bwMode="auto">
          <a:xfrm>
            <a:off x="2232025" y="1687513"/>
            <a:ext cx="1446213" cy="687387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54" name="Rectangle 25"/>
          <p:cNvSpPr>
            <a:spLocks/>
          </p:cNvSpPr>
          <p:nvPr/>
        </p:nvSpPr>
        <p:spPr bwMode="auto">
          <a:xfrm>
            <a:off x="2405063" y="1890713"/>
            <a:ext cx="6032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Action</a:t>
            </a:r>
          </a:p>
        </p:txBody>
      </p:sp>
      <p:sp>
        <p:nvSpPr>
          <p:cNvPr id="124955" name="Rectangle 26"/>
          <p:cNvSpPr>
            <a:spLocks/>
          </p:cNvSpPr>
          <p:nvPr/>
        </p:nvSpPr>
        <p:spPr bwMode="auto">
          <a:xfrm>
            <a:off x="3678238" y="1687513"/>
            <a:ext cx="1447800" cy="687387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56" name="Rectangle 27"/>
          <p:cNvSpPr>
            <a:spLocks/>
          </p:cNvSpPr>
          <p:nvPr/>
        </p:nvSpPr>
        <p:spPr bwMode="auto">
          <a:xfrm>
            <a:off x="3998913" y="1890713"/>
            <a:ext cx="4603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Calibri" panose="020F0502020204030204" pitchFamily="34" charset="0"/>
              </a:rPr>
              <a:t>Stats</a:t>
            </a:r>
          </a:p>
        </p:txBody>
      </p:sp>
      <p:sp>
        <p:nvSpPr>
          <p:cNvPr id="124957" name="Rectangle 28"/>
          <p:cNvSpPr>
            <a:spLocks/>
          </p:cNvSpPr>
          <p:nvPr/>
        </p:nvSpPr>
        <p:spPr bwMode="auto">
          <a:xfrm>
            <a:off x="1884363" y="3152775"/>
            <a:ext cx="5634037" cy="1776413"/>
          </a:xfrm>
          <a:prstGeom prst="rect">
            <a:avLst/>
          </a:prstGeom>
          <a:solidFill>
            <a:srgbClr val="CBE97B"/>
          </a:solidFill>
          <a:ln w="12700">
            <a:solidFill>
              <a:srgbClr val="697D3A"/>
            </a:solidFill>
            <a:miter lim="800000"/>
            <a:headEnd/>
            <a:tailEnd/>
          </a:ln>
        </p:spPr>
        <p:txBody>
          <a:bodyPr lIns="0" tIns="0" rIns="0" bIns="0" anchor="ctr"/>
          <a:lstStyle>
            <a:lvl1pPr marL="357188" indent="-33020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200">
                <a:latin typeface="Calibri" panose="020F0502020204030204" pitchFamily="34" charset="0"/>
              </a:rPr>
              <a:t>Forward packet to port(s)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200">
                <a:latin typeface="Calibri" panose="020F0502020204030204" pitchFamily="34" charset="0"/>
              </a:rPr>
              <a:t>Encapsulate and forward to controller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200">
                <a:latin typeface="Calibri" panose="020F0502020204030204" pitchFamily="34" charset="0"/>
              </a:rPr>
              <a:t>Drop packet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200">
                <a:latin typeface="Calibri" panose="020F0502020204030204" pitchFamily="34" charset="0"/>
              </a:rPr>
              <a:t>Send to normal processing pipeline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AutoNum type="arabicPeriod"/>
            </a:pPr>
            <a:r>
              <a:rPr lang="en-US" altLang="en-US" sz="2200">
                <a:latin typeface="Calibri" panose="020F0502020204030204" pitchFamily="34" charset="0"/>
              </a:rPr>
              <a:t>Modify Fields</a:t>
            </a:r>
          </a:p>
        </p:txBody>
      </p:sp>
      <p:sp>
        <p:nvSpPr>
          <p:cNvPr id="124958" name="Line 30"/>
          <p:cNvSpPr>
            <a:spLocks noChangeShapeType="1"/>
          </p:cNvSpPr>
          <p:nvPr/>
        </p:nvSpPr>
        <p:spPr bwMode="auto">
          <a:xfrm>
            <a:off x="785813" y="2455863"/>
            <a:ext cx="1587" cy="28924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24959" name="Line 31"/>
          <p:cNvSpPr>
            <a:spLocks noChangeShapeType="1"/>
          </p:cNvSpPr>
          <p:nvPr/>
        </p:nvSpPr>
        <p:spPr bwMode="auto">
          <a:xfrm>
            <a:off x="2759075" y="2374900"/>
            <a:ext cx="1588" cy="75882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sp>
        <p:nvSpPr>
          <p:cNvPr id="124960" name="Rectangle 32"/>
          <p:cNvSpPr>
            <a:spLocks/>
          </p:cNvSpPr>
          <p:nvPr/>
        </p:nvSpPr>
        <p:spPr bwMode="auto">
          <a:xfrm>
            <a:off x="3830638" y="2625725"/>
            <a:ext cx="3044825" cy="384175"/>
          </a:xfrm>
          <a:prstGeom prst="rect">
            <a:avLst/>
          </a:prstGeom>
          <a:solidFill>
            <a:srgbClr val="FA90AB"/>
          </a:solidFill>
          <a:ln w="12700">
            <a:solidFill>
              <a:srgbClr val="800000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Calibri" panose="020F0502020204030204" pitchFamily="34" charset="0"/>
            </a:endParaRPr>
          </a:p>
        </p:txBody>
      </p:sp>
      <p:sp>
        <p:nvSpPr>
          <p:cNvPr id="124961" name="Rectangle 33"/>
          <p:cNvSpPr>
            <a:spLocks/>
          </p:cNvSpPr>
          <p:nvPr/>
        </p:nvSpPr>
        <p:spPr bwMode="auto">
          <a:xfrm>
            <a:off x="3973513" y="2647950"/>
            <a:ext cx="25812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>
                <a:latin typeface="Calibri" panose="020F0502020204030204" pitchFamily="34" charset="0"/>
              </a:rPr>
              <a:t>Packet + byte counters</a:t>
            </a:r>
          </a:p>
        </p:txBody>
      </p:sp>
      <p:sp>
        <p:nvSpPr>
          <p:cNvPr id="124962" name="Line 34"/>
          <p:cNvSpPr>
            <a:spLocks noChangeShapeType="1"/>
          </p:cNvSpPr>
          <p:nvPr/>
        </p:nvSpPr>
        <p:spPr bwMode="auto">
          <a:xfrm rot="10800000" flipH="1">
            <a:off x="4214813" y="2374900"/>
            <a:ext cx="1587" cy="231775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64291" tIns="32146" rIns="64291" bIns="32146"/>
          <a:lstStyle/>
          <a:p>
            <a:endParaRPr lang="en-US"/>
          </a:p>
        </p:txBody>
      </p:sp>
      <p:pic>
        <p:nvPicPr>
          <p:cNvPr id="124963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50" y="835025"/>
            <a:ext cx="6965950" cy="24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4964" name="文字方塊 29"/>
          <p:cNvSpPr txBox="1">
            <a:spLocks noChangeArrowheads="1"/>
          </p:cNvSpPr>
          <p:nvPr/>
        </p:nvSpPr>
        <p:spPr bwMode="auto">
          <a:xfrm>
            <a:off x="2454275" y="6291263"/>
            <a:ext cx="96043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Link layer</a:t>
            </a:r>
            <a:endParaRPr lang="zh-TW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grpSp>
        <p:nvGrpSpPr>
          <p:cNvPr id="124965" name="Group 37"/>
          <p:cNvGrpSpPr>
            <a:grpSpLocks/>
          </p:cNvGrpSpPr>
          <p:nvPr/>
        </p:nvGrpSpPr>
        <p:grpSpPr bwMode="auto">
          <a:xfrm>
            <a:off x="1550988" y="6029325"/>
            <a:ext cx="2917825" cy="234950"/>
            <a:chOff x="1392851" y="2310653"/>
            <a:chExt cx="3302446" cy="234913"/>
          </a:xfrm>
        </p:grpSpPr>
        <p:cxnSp>
          <p:nvCxnSpPr>
            <p:cNvPr id="124978" name="Straight Connector 3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979" name="Straight Connector 3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980" name="Straight Connector 4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981" name="Straight Connector 4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4966" name="Group 42"/>
          <p:cNvGrpSpPr>
            <a:grpSpLocks/>
          </p:cNvGrpSpPr>
          <p:nvPr/>
        </p:nvGrpSpPr>
        <p:grpSpPr bwMode="auto">
          <a:xfrm>
            <a:off x="4564063" y="6030913"/>
            <a:ext cx="2211387" cy="234950"/>
            <a:chOff x="1392851" y="2310653"/>
            <a:chExt cx="3302446" cy="234913"/>
          </a:xfrm>
        </p:grpSpPr>
        <p:cxnSp>
          <p:nvCxnSpPr>
            <p:cNvPr id="124974" name="Straight Connector 43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975" name="Straight Connector 44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976" name="Straight Connector 45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977" name="Straight Connector 46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4967" name="Group 47"/>
          <p:cNvGrpSpPr>
            <a:grpSpLocks/>
          </p:cNvGrpSpPr>
          <p:nvPr/>
        </p:nvGrpSpPr>
        <p:grpSpPr bwMode="auto">
          <a:xfrm>
            <a:off x="6942138" y="6029325"/>
            <a:ext cx="1376362" cy="214313"/>
            <a:chOff x="1392851" y="2310653"/>
            <a:chExt cx="3302446" cy="234913"/>
          </a:xfrm>
        </p:grpSpPr>
        <p:cxnSp>
          <p:nvCxnSpPr>
            <p:cNvPr id="124970" name="Straight Connector 48"/>
            <p:cNvCxnSpPr>
              <a:cxnSpLocks noChangeShapeType="1"/>
            </p:cNvCxnSpPr>
            <p:nvPr/>
          </p:nvCxnSpPr>
          <p:spPr bwMode="auto">
            <a:xfrm>
              <a:off x="1394004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971" name="Straight Connector 49"/>
            <p:cNvCxnSpPr>
              <a:cxnSpLocks noChangeShapeType="1"/>
            </p:cNvCxnSpPr>
            <p:nvPr/>
          </p:nvCxnSpPr>
          <p:spPr bwMode="auto">
            <a:xfrm>
              <a:off x="1392851" y="2427111"/>
              <a:ext cx="3302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972" name="Straight Connector 50"/>
            <p:cNvCxnSpPr>
              <a:cxnSpLocks noChangeShapeType="1"/>
            </p:cNvCxnSpPr>
            <p:nvPr/>
          </p:nvCxnSpPr>
          <p:spPr bwMode="auto">
            <a:xfrm>
              <a:off x="4695297" y="2310653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4973" name="Straight Connector 51"/>
            <p:cNvCxnSpPr>
              <a:cxnSpLocks noChangeShapeType="1"/>
            </p:cNvCxnSpPr>
            <p:nvPr/>
          </p:nvCxnSpPr>
          <p:spPr bwMode="auto">
            <a:xfrm>
              <a:off x="3042374" y="2429108"/>
              <a:ext cx="0" cy="1164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124968" name="文字方塊 29"/>
          <p:cNvSpPr txBox="1">
            <a:spLocks noChangeArrowheads="1"/>
          </p:cNvSpPr>
          <p:nvPr/>
        </p:nvSpPr>
        <p:spPr bwMode="auto">
          <a:xfrm>
            <a:off x="4845050" y="6283325"/>
            <a:ext cx="13509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Network layer</a:t>
            </a:r>
            <a:endParaRPr lang="zh-TW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  <p:sp>
        <p:nvSpPr>
          <p:cNvPr id="124969" name="文字方塊 29"/>
          <p:cNvSpPr txBox="1">
            <a:spLocks noChangeArrowheads="1"/>
          </p:cNvSpPr>
          <p:nvPr/>
        </p:nvSpPr>
        <p:spPr bwMode="auto">
          <a:xfrm>
            <a:off x="6392863" y="6232525"/>
            <a:ext cx="23495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1800">
                <a:solidFill>
                  <a:srgbClr val="000000"/>
                </a:solidFill>
                <a:latin typeface="Calibri" panose="020F0502020204030204" pitchFamily="34" charset="0"/>
              </a:rPr>
              <a:t>Transport layer</a:t>
            </a:r>
            <a:endParaRPr lang="zh-TW" altLang="en-US" sz="1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/>
          </p:cNvSpPr>
          <p:nvPr/>
        </p:nvSpPr>
        <p:spPr bwMode="auto">
          <a:xfrm>
            <a:off x="669925" y="1194078"/>
            <a:ext cx="51639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</a:rPr>
              <a:t>Destination IP-based forwarding (router):</a:t>
            </a:r>
          </a:p>
        </p:txBody>
      </p:sp>
      <p:sp>
        <p:nvSpPr>
          <p:cNvPr id="126979" name="Rectangle 3"/>
          <p:cNvSpPr>
            <a:spLocks/>
          </p:cNvSpPr>
          <p:nvPr/>
        </p:nvSpPr>
        <p:spPr bwMode="auto">
          <a:xfrm>
            <a:off x="6858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26980" name="Group 4"/>
          <p:cNvGrpSpPr>
            <a:grpSpLocks/>
          </p:cNvGrpSpPr>
          <p:nvPr/>
        </p:nvGrpSpPr>
        <p:grpSpPr bwMode="auto">
          <a:xfrm>
            <a:off x="687388" y="1644650"/>
            <a:ext cx="7483475" cy="571500"/>
            <a:chOff x="0" y="0"/>
            <a:chExt cx="6704" cy="512"/>
          </a:xfrm>
        </p:grpSpPr>
        <p:sp>
          <p:nvSpPr>
            <p:cNvPr id="127065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66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Switch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27067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68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7069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70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7071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72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Eth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7073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74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VLAN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7075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76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7077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78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7079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80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127081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82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27083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84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27085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086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Action</a:t>
              </a:r>
            </a:p>
          </p:txBody>
        </p:sp>
      </p:grpSp>
      <p:sp>
        <p:nvSpPr>
          <p:cNvPr id="126981" name="Rectangle 27"/>
          <p:cNvSpPr>
            <a:spLocks/>
          </p:cNvSpPr>
          <p:nvPr/>
        </p:nvSpPr>
        <p:spPr bwMode="auto">
          <a:xfrm>
            <a:off x="13462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6982" name="Rectangle 28"/>
          <p:cNvSpPr>
            <a:spLocks/>
          </p:cNvSpPr>
          <p:nvPr/>
        </p:nvSpPr>
        <p:spPr bwMode="auto">
          <a:xfrm>
            <a:off x="1774825" y="2312988"/>
            <a:ext cx="11334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6983" name="Rectangle 29"/>
          <p:cNvSpPr>
            <a:spLocks/>
          </p:cNvSpPr>
          <p:nvPr/>
        </p:nvSpPr>
        <p:spPr bwMode="auto">
          <a:xfrm>
            <a:off x="2667000" y="2312988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6984" name="Rectangle 30"/>
          <p:cNvSpPr>
            <a:spLocks/>
          </p:cNvSpPr>
          <p:nvPr/>
        </p:nvSpPr>
        <p:spPr bwMode="auto">
          <a:xfrm>
            <a:off x="33289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6985" name="Rectangle 31"/>
          <p:cNvSpPr>
            <a:spLocks/>
          </p:cNvSpPr>
          <p:nvPr/>
        </p:nvSpPr>
        <p:spPr bwMode="auto">
          <a:xfrm>
            <a:off x="3989388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6986" name="Rectangle 32"/>
          <p:cNvSpPr>
            <a:spLocks/>
          </p:cNvSpPr>
          <p:nvPr/>
        </p:nvSpPr>
        <p:spPr bwMode="auto">
          <a:xfrm>
            <a:off x="4649788" y="2276475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alibri" panose="020F0502020204030204" pitchFamily="34" charset="0"/>
              </a:rPr>
              <a:t>51.6.0.8</a:t>
            </a:r>
          </a:p>
        </p:txBody>
      </p:sp>
      <p:sp>
        <p:nvSpPr>
          <p:cNvPr id="126987" name="Rectangle 33"/>
          <p:cNvSpPr>
            <a:spLocks/>
          </p:cNvSpPr>
          <p:nvPr/>
        </p:nvSpPr>
        <p:spPr bwMode="auto">
          <a:xfrm>
            <a:off x="5319713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6988" name="Rectangle 34"/>
          <p:cNvSpPr>
            <a:spLocks/>
          </p:cNvSpPr>
          <p:nvPr/>
        </p:nvSpPr>
        <p:spPr bwMode="auto">
          <a:xfrm>
            <a:off x="5980113" y="2312988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6989" name="Rectangle 35"/>
          <p:cNvSpPr>
            <a:spLocks/>
          </p:cNvSpPr>
          <p:nvPr/>
        </p:nvSpPr>
        <p:spPr bwMode="auto">
          <a:xfrm>
            <a:off x="6642100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26990" name="Rectangle 36"/>
          <p:cNvSpPr>
            <a:spLocks/>
          </p:cNvSpPr>
          <p:nvPr/>
        </p:nvSpPr>
        <p:spPr bwMode="auto">
          <a:xfrm>
            <a:off x="7400925" y="2312988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port6</a:t>
            </a:r>
          </a:p>
        </p:txBody>
      </p:sp>
      <p:pic>
        <p:nvPicPr>
          <p:cNvPr id="126991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14388"/>
            <a:ext cx="23542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6992" name="Rectangle 1"/>
          <p:cNvSpPr txBox="1">
            <a:spLocks noChangeArrowheads="1"/>
          </p:cNvSpPr>
          <p:nvPr/>
        </p:nvSpPr>
        <p:spPr bwMode="auto">
          <a:xfrm>
            <a:off x="533400" y="-12700"/>
            <a:ext cx="2811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Examples</a:t>
            </a:r>
            <a:endParaRPr lang="en-US" altLang="en-US" sz="3900">
              <a:solidFill>
                <a:srgbClr val="000099"/>
              </a:solidFill>
            </a:endParaRPr>
          </a:p>
        </p:txBody>
      </p:sp>
      <p:sp>
        <p:nvSpPr>
          <p:cNvPr id="126993" name="Rectangle 2"/>
          <p:cNvSpPr>
            <a:spLocks/>
          </p:cNvSpPr>
          <p:nvPr/>
        </p:nvSpPr>
        <p:spPr bwMode="auto">
          <a:xfrm>
            <a:off x="3048000" y="2671763"/>
            <a:ext cx="5122863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/>
              <a:t>IP datagrams destined to IP address  51.6.0.8 should be forwarded to output port </a:t>
            </a:r>
            <a:r>
              <a:rPr lang="en-US" altLang="en-US" sz="2000" dirty="0"/>
              <a:t>6 </a:t>
            </a:r>
          </a:p>
        </p:txBody>
      </p:sp>
      <p:sp>
        <p:nvSpPr>
          <p:cNvPr id="111" name="Rectangle 2"/>
          <p:cNvSpPr>
            <a:spLocks/>
          </p:cNvSpPr>
          <p:nvPr/>
        </p:nvSpPr>
        <p:spPr bwMode="auto">
          <a:xfrm>
            <a:off x="706211" y="3509106"/>
            <a:ext cx="55666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</a:rPr>
              <a:t>Destination MAC-based forwarding (switch):</a:t>
            </a:r>
          </a:p>
        </p:txBody>
      </p:sp>
      <p:sp>
        <p:nvSpPr>
          <p:cNvPr id="112" name="Rectangle 3"/>
          <p:cNvSpPr>
            <a:spLocks/>
          </p:cNvSpPr>
          <p:nvPr/>
        </p:nvSpPr>
        <p:spPr bwMode="auto">
          <a:xfrm>
            <a:off x="722086" y="4628016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13" name="Group 4"/>
          <p:cNvGrpSpPr>
            <a:grpSpLocks/>
          </p:cNvGrpSpPr>
          <p:nvPr/>
        </p:nvGrpSpPr>
        <p:grpSpPr bwMode="auto">
          <a:xfrm>
            <a:off x="723674" y="3959678"/>
            <a:ext cx="7483475" cy="571500"/>
            <a:chOff x="0" y="0"/>
            <a:chExt cx="6704" cy="512"/>
          </a:xfrm>
        </p:grpSpPr>
        <p:sp>
          <p:nvSpPr>
            <p:cNvPr id="114" name="Rectangle 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15" name="Rectangle 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Switch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16" name="Rectangle 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17" name="Rectangle 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18" name="Rectangle 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19" name="Rectangle 1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0" name="Rectangle 1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1" name="Rectangle 1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Eth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2" name="Rectangle 1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3" name="Rectangle 1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VLAN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4" name="Rectangle 1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5" name="Rectangle 1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6" name="Rectangle 1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7" name="Rectangle 1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8" name="Rectangle 1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9" name="Rectangle 2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130" name="Rectangle 2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31" name="Rectangle 2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32" name="Rectangle 2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33" name="Rectangle 2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34" name="Rectangle 2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35" name="Rectangle 2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Action</a:t>
              </a:r>
            </a:p>
          </p:txBody>
        </p:sp>
      </p:grpSp>
      <p:sp>
        <p:nvSpPr>
          <p:cNvPr id="136" name="Rectangle 28"/>
          <p:cNvSpPr>
            <a:spLocks/>
          </p:cNvSpPr>
          <p:nvPr/>
        </p:nvSpPr>
        <p:spPr bwMode="auto">
          <a:xfrm>
            <a:off x="2076593" y="4628016"/>
            <a:ext cx="1101356" cy="392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latin typeface="Calibri" panose="020F0502020204030204" pitchFamily="34" charset="0"/>
              </a:rPr>
              <a:t>22:A7:23: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latin typeface="Calibri" panose="020F0502020204030204" pitchFamily="34" charset="0"/>
              </a:rPr>
              <a:t>11:E1:02</a:t>
            </a:r>
          </a:p>
        </p:txBody>
      </p:sp>
      <p:sp>
        <p:nvSpPr>
          <p:cNvPr id="137" name="Rectangle 29"/>
          <p:cNvSpPr>
            <a:spLocks/>
          </p:cNvSpPr>
          <p:nvPr/>
        </p:nvSpPr>
        <p:spPr bwMode="auto">
          <a:xfrm>
            <a:off x="2703286" y="4628016"/>
            <a:ext cx="661988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38" name="Rectangle 30"/>
          <p:cNvSpPr>
            <a:spLocks/>
          </p:cNvSpPr>
          <p:nvPr/>
        </p:nvSpPr>
        <p:spPr bwMode="auto">
          <a:xfrm>
            <a:off x="3365274" y="4628016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39" name="Rectangle 31"/>
          <p:cNvSpPr>
            <a:spLocks/>
          </p:cNvSpPr>
          <p:nvPr/>
        </p:nvSpPr>
        <p:spPr bwMode="auto">
          <a:xfrm>
            <a:off x="4025674" y="4628016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0" name="Rectangle 32"/>
          <p:cNvSpPr>
            <a:spLocks/>
          </p:cNvSpPr>
          <p:nvPr/>
        </p:nvSpPr>
        <p:spPr bwMode="auto">
          <a:xfrm>
            <a:off x="4686074" y="4628016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1" name="Rectangle 33"/>
          <p:cNvSpPr>
            <a:spLocks/>
          </p:cNvSpPr>
          <p:nvPr/>
        </p:nvSpPr>
        <p:spPr bwMode="auto">
          <a:xfrm>
            <a:off x="5355999" y="4628016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2" name="Rectangle 34"/>
          <p:cNvSpPr>
            <a:spLocks/>
          </p:cNvSpPr>
          <p:nvPr/>
        </p:nvSpPr>
        <p:spPr bwMode="auto">
          <a:xfrm>
            <a:off x="6016399" y="4628016"/>
            <a:ext cx="661987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3" name="Rectangle 35"/>
          <p:cNvSpPr>
            <a:spLocks/>
          </p:cNvSpPr>
          <p:nvPr/>
        </p:nvSpPr>
        <p:spPr bwMode="auto">
          <a:xfrm>
            <a:off x="6678386" y="4628016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4" name="Rectangle 36"/>
          <p:cNvSpPr>
            <a:spLocks/>
          </p:cNvSpPr>
          <p:nvPr/>
        </p:nvSpPr>
        <p:spPr bwMode="auto">
          <a:xfrm>
            <a:off x="7437211" y="4628016"/>
            <a:ext cx="660400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port3</a:t>
            </a:r>
          </a:p>
        </p:txBody>
      </p:sp>
      <p:sp>
        <p:nvSpPr>
          <p:cNvPr id="145" name="Rectangle 2"/>
          <p:cNvSpPr>
            <a:spLocks/>
          </p:cNvSpPr>
          <p:nvPr/>
        </p:nvSpPr>
        <p:spPr bwMode="auto">
          <a:xfrm>
            <a:off x="2850924" y="5007428"/>
            <a:ext cx="53562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/>
              <a:t>layer 2 frames from MAC address 22:A7:23:11:E1:02 should be forwarded to output port 3</a:t>
            </a:r>
            <a:r>
              <a:rPr lang="en-US" altLang="en-US" sz="2000"/>
              <a:t> </a:t>
            </a:r>
          </a:p>
        </p:txBody>
      </p:sp>
      <p:sp>
        <p:nvSpPr>
          <p:cNvPr id="146" name="Rectangle 28"/>
          <p:cNvSpPr>
            <a:spLocks/>
          </p:cNvSpPr>
          <p:nvPr/>
        </p:nvSpPr>
        <p:spPr bwMode="auto">
          <a:xfrm>
            <a:off x="1480911" y="4628016"/>
            <a:ext cx="282575" cy="354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Calibri" panose="020F0502020204030204" pitchFamily="34" charset="0"/>
              </a:rPr>
              <a:t>*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014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725" y="814388"/>
            <a:ext cx="2354263" cy="242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8015" name="Rectangle 1"/>
          <p:cNvSpPr txBox="1">
            <a:spLocks noChangeArrowheads="1"/>
          </p:cNvSpPr>
          <p:nvPr/>
        </p:nvSpPr>
        <p:spPr bwMode="auto">
          <a:xfrm>
            <a:off x="533400" y="-12700"/>
            <a:ext cx="281146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Examples</a:t>
            </a:r>
            <a:endParaRPr lang="en-US" altLang="en-US" sz="3900">
              <a:solidFill>
                <a:srgbClr val="000099"/>
              </a:solidFill>
            </a:endParaRPr>
          </a:p>
        </p:txBody>
      </p:sp>
      <p:sp>
        <p:nvSpPr>
          <p:cNvPr id="1280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4B3BE86E-6C4E-45C6-91BF-B19A54D78DF2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69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8019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42" name="Rectangle 73"/>
          <p:cNvSpPr>
            <a:spLocks/>
          </p:cNvSpPr>
          <p:nvPr/>
        </p:nvSpPr>
        <p:spPr bwMode="auto">
          <a:xfrm>
            <a:off x="631825" y="222897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43" name="Group 74"/>
          <p:cNvGrpSpPr>
            <a:grpSpLocks/>
          </p:cNvGrpSpPr>
          <p:nvPr/>
        </p:nvGrpSpPr>
        <p:grpSpPr bwMode="auto">
          <a:xfrm>
            <a:off x="633413" y="1671638"/>
            <a:ext cx="7483475" cy="571500"/>
            <a:chOff x="0" y="0"/>
            <a:chExt cx="6704" cy="512"/>
          </a:xfrm>
        </p:grpSpPr>
        <p:sp>
          <p:nvSpPr>
            <p:cNvPr id="44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45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Switch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46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47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48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49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50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1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Eth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52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3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VLAN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54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5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56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7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58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9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60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61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62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63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64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65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Forward</a:t>
              </a:r>
            </a:p>
          </p:txBody>
        </p:sp>
      </p:grpSp>
      <p:sp>
        <p:nvSpPr>
          <p:cNvPr id="66" name="Rectangle 97"/>
          <p:cNvSpPr>
            <a:spLocks/>
          </p:cNvSpPr>
          <p:nvPr/>
        </p:nvSpPr>
        <p:spPr bwMode="auto">
          <a:xfrm>
            <a:off x="1292225" y="222897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7" name="Rectangle 98"/>
          <p:cNvSpPr>
            <a:spLocks/>
          </p:cNvSpPr>
          <p:nvPr/>
        </p:nvSpPr>
        <p:spPr bwMode="auto">
          <a:xfrm>
            <a:off x="1720850" y="222897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8" name="Rectangle 99"/>
          <p:cNvSpPr>
            <a:spLocks/>
          </p:cNvSpPr>
          <p:nvPr/>
        </p:nvSpPr>
        <p:spPr bwMode="auto">
          <a:xfrm>
            <a:off x="2613025" y="222897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69" name="Rectangle 100"/>
          <p:cNvSpPr>
            <a:spLocks/>
          </p:cNvSpPr>
          <p:nvPr/>
        </p:nvSpPr>
        <p:spPr bwMode="auto">
          <a:xfrm>
            <a:off x="3275013" y="222897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0" name="Rectangle 101"/>
          <p:cNvSpPr>
            <a:spLocks/>
          </p:cNvSpPr>
          <p:nvPr/>
        </p:nvSpPr>
        <p:spPr bwMode="auto">
          <a:xfrm>
            <a:off x="3935413" y="222897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1" name="Rectangle 102"/>
          <p:cNvSpPr>
            <a:spLocks/>
          </p:cNvSpPr>
          <p:nvPr/>
        </p:nvSpPr>
        <p:spPr bwMode="auto">
          <a:xfrm>
            <a:off x="4595813" y="222897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2" name="Rectangle 103"/>
          <p:cNvSpPr>
            <a:spLocks/>
          </p:cNvSpPr>
          <p:nvPr/>
        </p:nvSpPr>
        <p:spPr bwMode="auto">
          <a:xfrm>
            <a:off x="5265738" y="222897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3" name="Rectangle 104"/>
          <p:cNvSpPr>
            <a:spLocks/>
          </p:cNvSpPr>
          <p:nvPr/>
        </p:nvSpPr>
        <p:spPr bwMode="auto">
          <a:xfrm>
            <a:off x="5926138" y="2228978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74" name="Rectangle 105"/>
          <p:cNvSpPr>
            <a:spLocks/>
          </p:cNvSpPr>
          <p:nvPr/>
        </p:nvSpPr>
        <p:spPr bwMode="auto">
          <a:xfrm>
            <a:off x="6588125" y="222897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22</a:t>
            </a:r>
          </a:p>
        </p:txBody>
      </p:sp>
      <p:sp>
        <p:nvSpPr>
          <p:cNvPr id="75" name="Rectangle 106"/>
          <p:cNvSpPr>
            <a:spLocks/>
          </p:cNvSpPr>
          <p:nvPr/>
        </p:nvSpPr>
        <p:spPr bwMode="auto">
          <a:xfrm>
            <a:off x="7346950" y="222897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drop</a:t>
            </a:r>
          </a:p>
        </p:txBody>
      </p:sp>
      <p:sp>
        <p:nvSpPr>
          <p:cNvPr id="76" name="Rectangle 2"/>
          <p:cNvSpPr>
            <a:spLocks/>
          </p:cNvSpPr>
          <p:nvPr/>
        </p:nvSpPr>
        <p:spPr bwMode="auto">
          <a:xfrm>
            <a:off x="619125" y="1307613"/>
            <a:ext cx="10001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</a:rPr>
              <a:t>Firewall:</a:t>
            </a:r>
          </a:p>
        </p:txBody>
      </p:sp>
      <p:sp>
        <p:nvSpPr>
          <p:cNvPr id="77" name="Rectangle 2"/>
          <p:cNvSpPr>
            <a:spLocks/>
          </p:cNvSpPr>
          <p:nvPr/>
        </p:nvSpPr>
        <p:spPr bwMode="auto">
          <a:xfrm>
            <a:off x="1703388" y="2502763"/>
            <a:ext cx="643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/>
              <a:t>do not forward datagrams destined to port 22 (block SSH)</a:t>
            </a:r>
          </a:p>
        </p:txBody>
      </p:sp>
      <p:sp>
        <p:nvSpPr>
          <p:cNvPr id="78" name="Rectangle 73"/>
          <p:cNvSpPr>
            <a:spLocks/>
          </p:cNvSpPr>
          <p:nvPr/>
        </p:nvSpPr>
        <p:spPr bwMode="auto">
          <a:xfrm>
            <a:off x="593725" y="3416318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79" name="Group 74"/>
          <p:cNvGrpSpPr>
            <a:grpSpLocks/>
          </p:cNvGrpSpPr>
          <p:nvPr/>
        </p:nvGrpSpPr>
        <p:grpSpPr bwMode="auto">
          <a:xfrm>
            <a:off x="595313" y="2858979"/>
            <a:ext cx="7483475" cy="571500"/>
            <a:chOff x="0" y="0"/>
            <a:chExt cx="6704" cy="512"/>
          </a:xfrm>
        </p:grpSpPr>
        <p:sp>
          <p:nvSpPr>
            <p:cNvPr id="80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81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Switch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82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83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84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85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86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87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Eth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88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89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VLAN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90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1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92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3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94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5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Prot</a:t>
              </a:r>
            </a:p>
          </p:txBody>
        </p:sp>
        <p:sp>
          <p:nvSpPr>
            <p:cNvPr id="96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7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98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9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00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01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Forward</a:t>
              </a:r>
            </a:p>
          </p:txBody>
        </p:sp>
      </p:grpSp>
      <p:sp>
        <p:nvSpPr>
          <p:cNvPr id="102" name="Rectangle 97"/>
          <p:cNvSpPr>
            <a:spLocks/>
          </p:cNvSpPr>
          <p:nvPr/>
        </p:nvSpPr>
        <p:spPr bwMode="auto">
          <a:xfrm>
            <a:off x="1254125" y="3416318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03" name="Rectangle 98"/>
          <p:cNvSpPr>
            <a:spLocks/>
          </p:cNvSpPr>
          <p:nvPr/>
        </p:nvSpPr>
        <p:spPr bwMode="auto">
          <a:xfrm>
            <a:off x="1682750" y="3416318"/>
            <a:ext cx="11334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04" name="Rectangle 99"/>
          <p:cNvSpPr>
            <a:spLocks/>
          </p:cNvSpPr>
          <p:nvPr/>
        </p:nvSpPr>
        <p:spPr bwMode="auto">
          <a:xfrm>
            <a:off x="2574925" y="3416318"/>
            <a:ext cx="661988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05" name="Rectangle 100"/>
          <p:cNvSpPr>
            <a:spLocks/>
          </p:cNvSpPr>
          <p:nvPr/>
        </p:nvSpPr>
        <p:spPr bwMode="auto">
          <a:xfrm>
            <a:off x="3236913" y="3416318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06" name="Rectangle 101"/>
          <p:cNvSpPr>
            <a:spLocks/>
          </p:cNvSpPr>
          <p:nvPr/>
        </p:nvSpPr>
        <p:spPr bwMode="auto">
          <a:xfrm>
            <a:off x="3879849" y="3367105"/>
            <a:ext cx="902607" cy="343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100" b="1" dirty="0">
                <a:latin typeface="Calibri" panose="020F0502020204030204" pitchFamily="34" charset="0"/>
              </a:rPr>
              <a:t>128.119.1.1</a:t>
            </a:r>
          </a:p>
        </p:txBody>
      </p:sp>
      <p:sp>
        <p:nvSpPr>
          <p:cNvPr id="107" name="Rectangle 102"/>
          <p:cNvSpPr>
            <a:spLocks/>
          </p:cNvSpPr>
          <p:nvPr/>
        </p:nvSpPr>
        <p:spPr bwMode="auto">
          <a:xfrm>
            <a:off x="4656137" y="3416318"/>
            <a:ext cx="561975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08" name="Rectangle 103"/>
          <p:cNvSpPr>
            <a:spLocks/>
          </p:cNvSpPr>
          <p:nvPr/>
        </p:nvSpPr>
        <p:spPr bwMode="auto">
          <a:xfrm>
            <a:off x="5227638" y="3416318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09" name="Rectangle 104"/>
          <p:cNvSpPr>
            <a:spLocks/>
          </p:cNvSpPr>
          <p:nvPr/>
        </p:nvSpPr>
        <p:spPr bwMode="auto">
          <a:xfrm>
            <a:off x="5888038" y="3416318"/>
            <a:ext cx="661987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10" name="Rectangle 105"/>
          <p:cNvSpPr>
            <a:spLocks/>
          </p:cNvSpPr>
          <p:nvPr/>
        </p:nvSpPr>
        <p:spPr bwMode="auto">
          <a:xfrm>
            <a:off x="6550025" y="3416318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11" name="Rectangle 106"/>
          <p:cNvSpPr>
            <a:spLocks/>
          </p:cNvSpPr>
          <p:nvPr/>
        </p:nvSpPr>
        <p:spPr bwMode="auto">
          <a:xfrm>
            <a:off x="7308850" y="3352818"/>
            <a:ext cx="660400" cy="322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drop</a:t>
            </a:r>
          </a:p>
        </p:txBody>
      </p:sp>
      <p:sp>
        <p:nvSpPr>
          <p:cNvPr id="112" name="Rectangle 2"/>
          <p:cNvSpPr>
            <a:spLocks/>
          </p:cNvSpPr>
          <p:nvPr/>
        </p:nvSpPr>
        <p:spPr bwMode="auto">
          <a:xfrm>
            <a:off x="1982788" y="3673493"/>
            <a:ext cx="6184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/>
              <a:t>do not forward datagrams sent by host 128.119.1.1</a:t>
            </a:r>
          </a:p>
        </p:txBody>
      </p:sp>
      <p:sp>
        <p:nvSpPr>
          <p:cNvPr id="113" name="Rectangle 73"/>
          <p:cNvSpPr>
            <a:spLocks/>
          </p:cNvSpPr>
          <p:nvPr/>
        </p:nvSpPr>
        <p:spPr bwMode="auto">
          <a:xfrm>
            <a:off x="631825" y="4871072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114" name="Group 74"/>
          <p:cNvGrpSpPr>
            <a:grpSpLocks/>
          </p:cNvGrpSpPr>
          <p:nvPr/>
        </p:nvGrpSpPr>
        <p:grpSpPr bwMode="auto">
          <a:xfrm>
            <a:off x="633413" y="4305921"/>
            <a:ext cx="7483475" cy="571500"/>
            <a:chOff x="0" y="0"/>
            <a:chExt cx="6704" cy="512"/>
          </a:xfrm>
        </p:grpSpPr>
        <p:sp>
          <p:nvSpPr>
            <p:cNvPr id="115" name="Rectangle 75"/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16" name="Rectangle 76"/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Switch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117" name="Rectangle 77"/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18" name="Rectangle 78"/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19" name="Rectangle 79"/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0" name="Rectangle 80"/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1" name="Rectangle 81"/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2" name="Rectangle 82"/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Eth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3" name="Rectangle 83"/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4" name="Rectangle 84"/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VLAN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25" name="Rectangle 85"/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6" name="Rectangle 86"/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27" name="Rectangle 87"/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28" name="Rectangle 88"/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29" name="Rectangle 89"/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30" name="Rectangle 90"/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 err="1">
                  <a:latin typeface="Calibri" panose="020F0502020204030204" pitchFamily="34" charset="0"/>
                </a:rPr>
                <a:t>Prot</a:t>
              </a:r>
              <a:endParaRPr lang="en-US" altLang="en-US" sz="1700" dirty="0">
                <a:latin typeface="Calibri" panose="020F0502020204030204" pitchFamily="34" charset="0"/>
              </a:endParaRPr>
            </a:p>
          </p:txBody>
        </p:sp>
        <p:sp>
          <p:nvSpPr>
            <p:cNvPr id="131" name="Rectangle 91"/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32" name="Rectangle 92"/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133" name="Rectangle 93"/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34" name="Rectangle 94"/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135" name="Rectangle 95"/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36" name="Rectangle 96"/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Forward</a:t>
              </a:r>
            </a:p>
          </p:txBody>
        </p:sp>
      </p:grpSp>
      <p:sp>
        <p:nvSpPr>
          <p:cNvPr id="137" name="Rectangle 97"/>
          <p:cNvSpPr>
            <a:spLocks/>
          </p:cNvSpPr>
          <p:nvPr/>
        </p:nvSpPr>
        <p:spPr bwMode="auto">
          <a:xfrm>
            <a:off x="1292225" y="4871072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38" name="Rectangle 98"/>
          <p:cNvSpPr>
            <a:spLocks/>
          </p:cNvSpPr>
          <p:nvPr/>
        </p:nvSpPr>
        <p:spPr bwMode="auto">
          <a:xfrm>
            <a:off x="1720850" y="4871072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39" name="Rectangle 99"/>
          <p:cNvSpPr>
            <a:spLocks/>
          </p:cNvSpPr>
          <p:nvPr/>
        </p:nvSpPr>
        <p:spPr bwMode="auto">
          <a:xfrm>
            <a:off x="2613025" y="4871072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0" name="Rectangle 100"/>
          <p:cNvSpPr>
            <a:spLocks/>
          </p:cNvSpPr>
          <p:nvPr/>
        </p:nvSpPr>
        <p:spPr bwMode="auto">
          <a:xfrm>
            <a:off x="3275013" y="4871072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1" name="Rectangle 101"/>
          <p:cNvSpPr>
            <a:spLocks/>
          </p:cNvSpPr>
          <p:nvPr/>
        </p:nvSpPr>
        <p:spPr bwMode="auto">
          <a:xfrm>
            <a:off x="3935413" y="4871072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 dirty="0">
                <a:latin typeface="Calibri" panose="020F0502020204030204" pitchFamily="34" charset="0"/>
              </a:rPr>
              <a:t>10.0.0.1</a:t>
            </a:r>
          </a:p>
        </p:txBody>
      </p:sp>
      <p:sp>
        <p:nvSpPr>
          <p:cNvPr id="142" name="Rectangle 102"/>
          <p:cNvSpPr>
            <a:spLocks/>
          </p:cNvSpPr>
          <p:nvPr/>
        </p:nvSpPr>
        <p:spPr bwMode="auto">
          <a:xfrm>
            <a:off x="4595813" y="4871072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3" name="Rectangle 103"/>
          <p:cNvSpPr>
            <a:spLocks/>
          </p:cNvSpPr>
          <p:nvPr/>
        </p:nvSpPr>
        <p:spPr bwMode="auto">
          <a:xfrm>
            <a:off x="5265738" y="4871072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4" name="Rectangle 104"/>
          <p:cNvSpPr>
            <a:spLocks/>
          </p:cNvSpPr>
          <p:nvPr/>
        </p:nvSpPr>
        <p:spPr bwMode="auto">
          <a:xfrm>
            <a:off x="5926138" y="4871072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alibri" panose="020F0502020204030204" pitchFamily="34" charset="0"/>
              </a:rPr>
              <a:t>3345</a:t>
            </a:r>
          </a:p>
        </p:txBody>
      </p:sp>
      <p:sp>
        <p:nvSpPr>
          <p:cNvPr id="145" name="Rectangle 105"/>
          <p:cNvSpPr>
            <a:spLocks/>
          </p:cNvSpPr>
          <p:nvPr/>
        </p:nvSpPr>
        <p:spPr bwMode="auto">
          <a:xfrm>
            <a:off x="6612155" y="4871072"/>
            <a:ext cx="636369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146" name="Rectangle 106"/>
          <p:cNvSpPr>
            <a:spLocks/>
          </p:cNvSpPr>
          <p:nvPr/>
        </p:nvSpPr>
        <p:spPr bwMode="auto">
          <a:xfrm>
            <a:off x="7273953" y="4910896"/>
            <a:ext cx="173667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alibri" panose="020F0502020204030204" pitchFamily="34" charset="0"/>
              </a:rPr>
              <a:t>IP </a:t>
            </a:r>
            <a:r>
              <a:rPr lang="en-US" altLang="en-US" sz="1400" dirty="0" err="1">
                <a:latin typeface="Calibri" panose="020F0502020204030204" pitchFamily="34" charset="0"/>
              </a:rPr>
              <a:t>src</a:t>
            </a:r>
            <a:r>
              <a:rPr lang="en-US" altLang="en-US" sz="1400" dirty="0">
                <a:latin typeface="Calibri" panose="020F0502020204030204" pitchFamily="34" charset="0"/>
              </a:rPr>
              <a:t> </a:t>
            </a:r>
            <a:r>
              <a:rPr lang="en-US" altLang="en-US" sz="1400" dirty="0">
                <a:latin typeface="Calibri" panose="020F0502020204030204" pitchFamily="34" charset="0"/>
                <a:ea typeface="Cambria Math" panose="02040503050406030204" pitchFamily="18" charset="0"/>
              </a:rPr>
              <a:t>← 138.76.29.7 sport ← 5001</a:t>
            </a:r>
            <a:endParaRPr lang="en-US" altLang="en-US" sz="1400" dirty="0">
              <a:latin typeface="Calibri" panose="020F0502020204030204" pitchFamily="34" charset="0"/>
            </a:endParaRPr>
          </a:p>
        </p:txBody>
      </p:sp>
      <p:sp>
        <p:nvSpPr>
          <p:cNvPr id="147" name="Rectangle 2"/>
          <p:cNvSpPr>
            <a:spLocks/>
          </p:cNvSpPr>
          <p:nvPr/>
        </p:nvSpPr>
        <p:spPr bwMode="auto">
          <a:xfrm>
            <a:off x="619125" y="3918721"/>
            <a:ext cx="6589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90"/>
                </a:solidFill>
              </a:rPr>
              <a:t>NAT:</a:t>
            </a:r>
          </a:p>
        </p:txBody>
      </p:sp>
      <p:sp>
        <p:nvSpPr>
          <p:cNvPr id="148" name="Rectangle 2"/>
          <p:cNvSpPr>
            <a:spLocks/>
          </p:cNvSpPr>
          <p:nvPr/>
        </p:nvSpPr>
        <p:spPr bwMode="auto">
          <a:xfrm>
            <a:off x="32586" y="6186667"/>
            <a:ext cx="64389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/>
              <a:t>translate address 10.0.0.1, 3345 to 138.76.29.7, 5001</a:t>
            </a:r>
          </a:p>
        </p:txBody>
      </p:sp>
      <p:sp>
        <p:nvSpPr>
          <p:cNvPr id="2" name="Rectangle 73">
            <a:extLst>
              <a:ext uri="{FF2B5EF4-FFF2-40B4-BE49-F238E27FC236}">
                <a16:creationId xmlns:a16="http://schemas.microsoft.com/office/drawing/2014/main" id="{43825AD7-1908-752A-FC67-BB0D79BD115D}"/>
              </a:ext>
            </a:extLst>
          </p:cNvPr>
          <p:cNvSpPr>
            <a:spLocks/>
          </p:cNvSpPr>
          <p:nvPr/>
        </p:nvSpPr>
        <p:spPr bwMode="auto">
          <a:xfrm>
            <a:off x="629380" y="587736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grpSp>
        <p:nvGrpSpPr>
          <p:cNvPr id="3" name="Group 74">
            <a:extLst>
              <a:ext uri="{FF2B5EF4-FFF2-40B4-BE49-F238E27FC236}">
                <a16:creationId xmlns:a16="http://schemas.microsoft.com/office/drawing/2014/main" id="{84FC579C-7FCB-E12B-6433-7F9A4962F7F6}"/>
              </a:ext>
            </a:extLst>
          </p:cNvPr>
          <p:cNvGrpSpPr>
            <a:grpSpLocks/>
          </p:cNvGrpSpPr>
          <p:nvPr/>
        </p:nvGrpSpPr>
        <p:grpSpPr bwMode="auto">
          <a:xfrm>
            <a:off x="630968" y="5288768"/>
            <a:ext cx="7483475" cy="571500"/>
            <a:chOff x="0" y="0"/>
            <a:chExt cx="6704" cy="512"/>
          </a:xfrm>
        </p:grpSpPr>
        <p:sp>
          <p:nvSpPr>
            <p:cNvPr id="4" name="Rectangle 75">
              <a:extLst>
                <a:ext uri="{FF2B5EF4-FFF2-40B4-BE49-F238E27FC236}">
                  <a16:creationId xmlns:a16="http://schemas.microsoft.com/office/drawing/2014/main" id="{5B96201F-8702-12EF-9BDB-45820A5BE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5" name="Rectangle 76">
              <a:extLst>
                <a:ext uri="{FF2B5EF4-FFF2-40B4-BE49-F238E27FC236}">
                  <a16:creationId xmlns:a16="http://schemas.microsoft.com/office/drawing/2014/main" id="{1E9CB7F9-2D1D-3C91-E0FB-1FE49E3F6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Switch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Port</a:t>
              </a:r>
            </a:p>
          </p:txBody>
        </p:sp>
        <p:sp>
          <p:nvSpPr>
            <p:cNvPr id="6" name="Rectangle 77">
              <a:extLst>
                <a:ext uri="{FF2B5EF4-FFF2-40B4-BE49-F238E27FC236}">
                  <a16:creationId xmlns:a16="http://schemas.microsoft.com/office/drawing/2014/main" id="{5707FD54-D942-E24B-F5AC-93A861EC9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92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7" name="Rectangle 78">
              <a:extLst>
                <a:ext uri="{FF2B5EF4-FFF2-40B4-BE49-F238E27FC236}">
                  <a16:creationId xmlns:a16="http://schemas.microsoft.com/office/drawing/2014/main" id="{C126293D-06C7-E976-F081-71744CD19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8" name="Rectangle 79">
              <a:extLst>
                <a:ext uri="{FF2B5EF4-FFF2-40B4-BE49-F238E27FC236}">
                  <a16:creationId xmlns:a16="http://schemas.microsoft.com/office/drawing/2014/main" id="{C6EC04F0-7350-C3E8-943A-227572BA1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9" name="Rectangle 80">
              <a:extLst>
                <a:ext uri="{FF2B5EF4-FFF2-40B4-BE49-F238E27FC236}">
                  <a16:creationId xmlns:a16="http://schemas.microsoft.com/office/drawing/2014/main" id="{9F368558-CA61-DC1C-C4BD-C02E79228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0"/>
              <a:ext cx="56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MAC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0" name="Rectangle 81">
              <a:extLst>
                <a:ext uri="{FF2B5EF4-FFF2-40B4-BE49-F238E27FC236}">
                  <a16:creationId xmlns:a16="http://schemas.microsoft.com/office/drawing/2014/main" id="{20E99551-84F7-D94B-D000-55E35B67A8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5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1" name="Rectangle 82">
              <a:extLst>
                <a:ext uri="{FF2B5EF4-FFF2-40B4-BE49-F238E27FC236}">
                  <a16:creationId xmlns:a16="http://schemas.microsoft.com/office/drawing/2014/main" id="{C720C20D-A07E-5D39-2D27-DF1B2B08A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783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Eth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type</a:t>
              </a:r>
            </a:p>
          </p:txBody>
        </p:sp>
        <p:sp>
          <p:nvSpPr>
            <p:cNvPr id="12" name="Rectangle 83">
              <a:extLst>
                <a:ext uri="{FF2B5EF4-FFF2-40B4-BE49-F238E27FC236}">
                  <a16:creationId xmlns:a16="http://schemas.microsoft.com/office/drawing/2014/main" id="{9B59A58B-66FD-0F56-14B3-A6B9AAA4F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8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3" name="Rectangle 84">
              <a:extLst>
                <a:ext uri="{FF2B5EF4-FFF2-40B4-BE49-F238E27FC236}">
                  <a16:creationId xmlns:a16="http://schemas.microsoft.com/office/drawing/2014/main" id="{3AE32431-DD41-3127-6173-340C0FA26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0" y="0"/>
              <a:ext cx="590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VLAN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ID</a:t>
              </a:r>
            </a:p>
          </p:txBody>
        </p:sp>
        <p:sp>
          <p:nvSpPr>
            <p:cNvPr id="14" name="Rectangle 85">
              <a:extLst>
                <a:ext uri="{FF2B5EF4-FFF2-40B4-BE49-F238E27FC236}">
                  <a16:creationId xmlns:a16="http://schemas.microsoft.com/office/drawing/2014/main" id="{753F3F7E-C9DF-2908-A195-AD1C803C2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5" name="Rectangle 86">
              <a:extLst>
                <a:ext uri="{FF2B5EF4-FFF2-40B4-BE49-F238E27FC236}">
                  <a16:creationId xmlns:a16="http://schemas.microsoft.com/office/drawing/2014/main" id="{9AD03818-3254-A532-BDA8-C39B36860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7" y="0"/>
              <a:ext cx="589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Src</a:t>
              </a:r>
            </a:p>
          </p:txBody>
        </p:sp>
        <p:sp>
          <p:nvSpPr>
            <p:cNvPr id="16" name="Rectangle 87">
              <a:extLst>
                <a:ext uri="{FF2B5EF4-FFF2-40B4-BE49-F238E27FC236}">
                  <a16:creationId xmlns:a16="http://schemas.microsoft.com/office/drawing/2014/main" id="{ADF891B1-5600-89C5-F64A-CF3D5E5890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7" name="Rectangle 88">
              <a:extLst>
                <a:ext uri="{FF2B5EF4-FFF2-40B4-BE49-F238E27FC236}">
                  <a16:creationId xmlns:a16="http://schemas.microsoft.com/office/drawing/2014/main" id="{4BD6585A-BA60-FB76-13A1-7B78D1E3D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7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Dst</a:t>
              </a:r>
            </a:p>
          </p:txBody>
        </p:sp>
        <p:sp>
          <p:nvSpPr>
            <p:cNvPr id="18" name="Rectangle 89">
              <a:extLst>
                <a:ext uri="{FF2B5EF4-FFF2-40B4-BE49-F238E27FC236}">
                  <a16:creationId xmlns:a16="http://schemas.microsoft.com/office/drawing/2014/main" id="{7F3E25FA-12EA-8955-AB88-04A3F2D48A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4" y="15"/>
              <a:ext cx="592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19" name="Rectangle 90">
              <a:extLst>
                <a:ext uri="{FF2B5EF4-FFF2-40B4-BE49-F238E27FC236}">
                  <a16:creationId xmlns:a16="http://schemas.microsoft.com/office/drawing/2014/main" id="{22139768-6346-89E2-F3B7-C87D25CD5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" y="0"/>
              <a:ext cx="583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>
                  <a:latin typeface="Calibri" panose="020F0502020204030204" pitchFamily="34" charset="0"/>
                </a:rPr>
                <a:t>IP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 dirty="0" err="1">
                  <a:latin typeface="Calibri" panose="020F0502020204030204" pitchFamily="34" charset="0"/>
                </a:rPr>
                <a:t>Prot</a:t>
              </a:r>
              <a:endParaRPr lang="en-US" altLang="en-US" sz="1700" dirty="0">
                <a:latin typeface="Calibri" panose="020F0502020204030204" pitchFamily="34" charset="0"/>
              </a:endParaRPr>
            </a:p>
          </p:txBody>
        </p:sp>
        <p:sp>
          <p:nvSpPr>
            <p:cNvPr id="20" name="Rectangle 91">
              <a:extLst>
                <a:ext uri="{FF2B5EF4-FFF2-40B4-BE49-F238E27FC236}">
                  <a16:creationId xmlns:a16="http://schemas.microsoft.com/office/drawing/2014/main" id="{58FBA87D-7EB6-3852-23CB-CF79A8F6B345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21" name="Rectangle 92">
              <a:extLst>
                <a:ext uri="{FF2B5EF4-FFF2-40B4-BE49-F238E27FC236}">
                  <a16:creationId xmlns:a16="http://schemas.microsoft.com/office/drawing/2014/main" id="{827D9BE3-8522-B644-C03C-76007F5D7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60" y="0"/>
              <a:ext cx="596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sport</a:t>
              </a:r>
            </a:p>
          </p:txBody>
        </p:sp>
        <p:sp>
          <p:nvSpPr>
            <p:cNvPr id="22" name="Rectangle 93">
              <a:extLst>
                <a:ext uri="{FF2B5EF4-FFF2-40B4-BE49-F238E27FC236}">
                  <a16:creationId xmlns:a16="http://schemas.microsoft.com/office/drawing/2014/main" id="{7F358788-15EB-5593-96E6-DD60A51A9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6" y="15"/>
              <a:ext cx="593" cy="480"/>
            </a:xfrm>
            <a:prstGeom prst="rect">
              <a:avLst/>
            </a:prstGeom>
            <a:solidFill>
              <a:srgbClr val="BBE0E3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23" name="Rectangle 94">
              <a:extLst>
                <a:ext uri="{FF2B5EF4-FFF2-40B4-BE49-F238E27FC236}">
                  <a16:creationId xmlns:a16="http://schemas.microsoft.com/office/drawing/2014/main" id="{6E2FA22B-7D43-65A2-301F-DDD4C95F8E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1" y="0"/>
              <a:ext cx="597" cy="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dport</a:t>
              </a:r>
            </a:p>
          </p:txBody>
        </p:sp>
        <p:sp>
          <p:nvSpPr>
            <p:cNvPr id="24" name="Rectangle 95">
              <a:extLst>
                <a:ext uri="{FF2B5EF4-FFF2-40B4-BE49-F238E27FC236}">
                  <a16:creationId xmlns:a16="http://schemas.microsoft.com/office/drawing/2014/main" id="{7F2BF490-1239-3E65-5572-232535D1B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6" y="12"/>
              <a:ext cx="748" cy="488"/>
            </a:xfrm>
            <a:prstGeom prst="rect">
              <a:avLst/>
            </a:prstGeom>
            <a:solidFill>
              <a:srgbClr val="CBE97B"/>
            </a:solidFill>
            <a:ln w="12700">
              <a:solidFill>
                <a:srgbClr val="697D3A"/>
              </a:solidFill>
              <a:miter lim="800000"/>
              <a:headEnd/>
              <a:tailEnd/>
            </a:ln>
          </p:spPr>
          <p:txBody>
            <a:bodyPr lIns="0" tIns="0" rIns="0" bIns="0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Calibri" panose="020F0502020204030204" pitchFamily="34" charset="0"/>
              </a:endParaRPr>
            </a:p>
          </p:txBody>
        </p:sp>
        <p:sp>
          <p:nvSpPr>
            <p:cNvPr id="25" name="Rectangle 96">
              <a:extLst>
                <a:ext uri="{FF2B5EF4-FFF2-40B4-BE49-F238E27FC236}">
                  <a16:creationId xmlns:a16="http://schemas.microsoft.com/office/drawing/2014/main" id="{E76ED8FE-FB6B-77CB-B80B-BF6E429AB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8" y="111"/>
              <a:ext cx="7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/>
            <a:lstStyle>
              <a:lvl1pPr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 defTabSz="45720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 defTabSz="4572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 defTabSz="4572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 defTabSz="4572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700">
                  <a:latin typeface="Calibri" panose="020F0502020204030204" pitchFamily="34" charset="0"/>
                </a:rPr>
                <a:t>Forward</a:t>
              </a:r>
            </a:p>
          </p:txBody>
        </p:sp>
      </p:grpSp>
      <p:sp>
        <p:nvSpPr>
          <p:cNvPr id="26" name="Rectangle 97">
            <a:extLst>
              <a:ext uri="{FF2B5EF4-FFF2-40B4-BE49-F238E27FC236}">
                <a16:creationId xmlns:a16="http://schemas.microsoft.com/office/drawing/2014/main" id="{4F435D11-CB6C-3E60-2BC9-D137E8355ECC}"/>
              </a:ext>
            </a:extLst>
          </p:cNvPr>
          <p:cNvSpPr>
            <a:spLocks/>
          </p:cNvSpPr>
          <p:nvPr/>
        </p:nvSpPr>
        <p:spPr bwMode="auto">
          <a:xfrm>
            <a:off x="1289780" y="587736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7" name="Rectangle 98">
            <a:extLst>
              <a:ext uri="{FF2B5EF4-FFF2-40B4-BE49-F238E27FC236}">
                <a16:creationId xmlns:a16="http://schemas.microsoft.com/office/drawing/2014/main" id="{699ED51F-421C-A9EB-58F5-5C2C07643833}"/>
              </a:ext>
            </a:extLst>
          </p:cNvPr>
          <p:cNvSpPr>
            <a:spLocks/>
          </p:cNvSpPr>
          <p:nvPr/>
        </p:nvSpPr>
        <p:spPr bwMode="auto">
          <a:xfrm>
            <a:off x="1718405" y="5877368"/>
            <a:ext cx="1133475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8" name="Rectangle 99">
            <a:extLst>
              <a:ext uri="{FF2B5EF4-FFF2-40B4-BE49-F238E27FC236}">
                <a16:creationId xmlns:a16="http://schemas.microsoft.com/office/drawing/2014/main" id="{092AB9BA-8C2A-DEE9-89B0-146091A88C6B}"/>
              </a:ext>
            </a:extLst>
          </p:cNvPr>
          <p:cNvSpPr>
            <a:spLocks/>
          </p:cNvSpPr>
          <p:nvPr/>
        </p:nvSpPr>
        <p:spPr bwMode="auto">
          <a:xfrm>
            <a:off x="2610580" y="5877368"/>
            <a:ext cx="661988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29" name="Rectangle 100">
            <a:extLst>
              <a:ext uri="{FF2B5EF4-FFF2-40B4-BE49-F238E27FC236}">
                <a16:creationId xmlns:a16="http://schemas.microsoft.com/office/drawing/2014/main" id="{A837A0C1-6815-C0B5-21C4-6C02D2B341BC}"/>
              </a:ext>
            </a:extLst>
          </p:cNvPr>
          <p:cNvSpPr>
            <a:spLocks/>
          </p:cNvSpPr>
          <p:nvPr/>
        </p:nvSpPr>
        <p:spPr bwMode="auto">
          <a:xfrm>
            <a:off x="3272568" y="587736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30" name="Rectangle 101">
            <a:extLst>
              <a:ext uri="{FF2B5EF4-FFF2-40B4-BE49-F238E27FC236}">
                <a16:creationId xmlns:a16="http://schemas.microsoft.com/office/drawing/2014/main" id="{21D70BE8-A83E-8471-10E6-92C3D95038AF}"/>
              </a:ext>
            </a:extLst>
          </p:cNvPr>
          <p:cNvSpPr>
            <a:spLocks/>
          </p:cNvSpPr>
          <p:nvPr/>
        </p:nvSpPr>
        <p:spPr bwMode="auto">
          <a:xfrm>
            <a:off x="4561832" y="5844928"/>
            <a:ext cx="96441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 b="1" dirty="0">
                <a:latin typeface="Calibri" panose="020F0502020204030204" pitchFamily="34" charset="0"/>
              </a:rPr>
              <a:t>138.76.29.7</a:t>
            </a:r>
          </a:p>
        </p:txBody>
      </p:sp>
      <p:sp>
        <p:nvSpPr>
          <p:cNvPr id="31" name="Rectangle 102">
            <a:extLst>
              <a:ext uri="{FF2B5EF4-FFF2-40B4-BE49-F238E27FC236}">
                <a16:creationId xmlns:a16="http://schemas.microsoft.com/office/drawing/2014/main" id="{C3F442F9-3FE0-C661-1E53-A48D763BB87D}"/>
              </a:ext>
            </a:extLst>
          </p:cNvPr>
          <p:cNvSpPr>
            <a:spLocks/>
          </p:cNvSpPr>
          <p:nvPr/>
        </p:nvSpPr>
        <p:spPr bwMode="auto">
          <a:xfrm>
            <a:off x="3921114" y="5877368"/>
            <a:ext cx="660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32" name="Rectangle 103">
            <a:extLst>
              <a:ext uri="{FF2B5EF4-FFF2-40B4-BE49-F238E27FC236}">
                <a16:creationId xmlns:a16="http://schemas.microsoft.com/office/drawing/2014/main" id="{C35AAFA1-50B1-8165-1EA2-3D1D0385097F}"/>
              </a:ext>
            </a:extLst>
          </p:cNvPr>
          <p:cNvSpPr>
            <a:spLocks/>
          </p:cNvSpPr>
          <p:nvPr/>
        </p:nvSpPr>
        <p:spPr bwMode="auto">
          <a:xfrm>
            <a:off x="5416061" y="5877368"/>
            <a:ext cx="507631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33" name="Rectangle 104">
            <a:extLst>
              <a:ext uri="{FF2B5EF4-FFF2-40B4-BE49-F238E27FC236}">
                <a16:creationId xmlns:a16="http://schemas.microsoft.com/office/drawing/2014/main" id="{CA8C60EA-1826-DEEE-2445-376B3337547A}"/>
              </a:ext>
            </a:extLst>
          </p:cNvPr>
          <p:cNvSpPr>
            <a:spLocks/>
          </p:cNvSpPr>
          <p:nvPr/>
        </p:nvSpPr>
        <p:spPr bwMode="auto">
          <a:xfrm>
            <a:off x="6643576" y="5835967"/>
            <a:ext cx="661987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alibri" panose="020F0502020204030204" pitchFamily="34" charset="0"/>
              </a:rPr>
              <a:t>5001</a:t>
            </a:r>
          </a:p>
        </p:txBody>
      </p:sp>
      <p:sp>
        <p:nvSpPr>
          <p:cNvPr id="34" name="Rectangle 105">
            <a:extLst>
              <a:ext uri="{FF2B5EF4-FFF2-40B4-BE49-F238E27FC236}">
                <a16:creationId xmlns:a16="http://schemas.microsoft.com/office/drawing/2014/main" id="{A00637B6-8632-8EDE-2707-8F2FE1459E22}"/>
              </a:ext>
            </a:extLst>
          </p:cNvPr>
          <p:cNvSpPr>
            <a:spLocks/>
          </p:cNvSpPr>
          <p:nvPr/>
        </p:nvSpPr>
        <p:spPr bwMode="auto">
          <a:xfrm>
            <a:off x="5983176" y="5862063"/>
            <a:ext cx="636369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700" dirty="0">
                <a:latin typeface="Calibri" panose="020F0502020204030204" pitchFamily="34" charset="0"/>
              </a:rPr>
              <a:t>*</a:t>
            </a:r>
          </a:p>
        </p:txBody>
      </p:sp>
      <p:sp>
        <p:nvSpPr>
          <p:cNvPr id="35" name="Rectangle 106">
            <a:extLst>
              <a:ext uri="{FF2B5EF4-FFF2-40B4-BE49-F238E27FC236}">
                <a16:creationId xmlns:a16="http://schemas.microsoft.com/office/drawing/2014/main" id="{1AEBE4E8-18E4-15B3-59EB-0C1BEB047841}"/>
              </a:ext>
            </a:extLst>
          </p:cNvPr>
          <p:cNvSpPr>
            <a:spLocks/>
          </p:cNvSpPr>
          <p:nvPr/>
        </p:nvSpPr>
        <p:spPr bwMode="auto">
          <a:xfrm>
            <a:off x="7271508" y="5948448"/>
            <a:ext cx="1622400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defTabSz="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defTabSz="4572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defTabSz="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defTabSz="4572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Calibri" panose="020F0502020204030204" pitchFamily="34" charset="0"/>
              </a:rPr>
              <a:t>IP </a:t>
            </a:r>
            <a:r>
              <a:rPr lang="en-US" altLang="en-US" sz="1400" dirty="0" err="1">
                <a:latin typeface="Calibri" panose="020F0502020204030204" pitchFamily="34" charset="0"/>
              </a:rPr>
              <a:t>dst</a:t>
            </a:r>
            <a:r>
              <a:rPr lang="en-US" altLang="en-US" sz="1400" dirty="0">
                <a:latin typeface="Calibri" panose="020F0502020204030204" pitchFamily="34" charset="0"/>
              </a:rPr>
              <a:t> </a:t>
            </a:r>
            <a:r>
              <a:rPr lang="en-US" altLang="en-US" sz="1400" dirty="0">
                <a:latin typeface="Calibri" panose="020F0502020204030204" pitchFamily="34" charset="0"/>
                <a:ea typeface="Cambria Math" panose="02040503050406030204" pitchFamily="18" charset="0"/>
              </a:rPr>
              <a:t>← 10.0.0.1 </a:t>
            </a:r>
            <a:r>
              <a:rPr lang="en-US" altLang="en-US" sz="1400" dirty="0" err="1">
                <a:latin typeface="Calibri" panose="020F0502020204030204" pitchFamily="34" charset="0"/>
                <a:ea typeface="Cambria Math" panose="02040503050406030204" pitchFamily="18" charset="0"/>
              </a:rPr>
              <a:t>dport</a:t>
            </a:r>
            <a:r>
              <a:rPr lang="en-US" altLang="en-US" sz="1400" dirty="0">
                <a:latin typeface="Calibri" panose="020F0502020204030204" pitchFamily="34" charset="0"/>
                <a:ea typeface="Cambria Math" panose="02040503050406030204" pitchFamily="18" charset="0"/>
              </a:rPr>
              <a:t> ← 3345</a:t>
            </a:r>
            <a:endParaRPr lang="en-US" altLang="en-US" sz="14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63" y="1025525"/>
            <a:ext cx="4113212" cy="173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00200"/>
            <a:ext cx="3879850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4.1 Overview of Network layer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 plane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rgbClr val="CC0000"/>
                </a:solidFill>
              </a:rPr>
              <a:t>4.2 What</a:t>
            </a:r>
            <a:r>
              <a:rPr lang="ja-JP" altLang="en-US" sz="2400">
                <a:solidFill>
                  <a:srgbClr val="CC0000"/>
                </a:solidFill>
              </a:rPr>
              <a:t>’</a:t>
            </a:r>
            <a:r>
              <a:rPr lang="en-US" altLang="ja-JP" sz="2400">
                <a:solidFill>
                  <a:srgbClr val="CC0000"/>
                </a:solidFill>
              </a:rPr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4.3 IP: Internet Protocol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datagram format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fragmentation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IPv4 addressing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network address translation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IPv6</a:t>
            </a:r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4.4 Generalized Forward and SDN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match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action</a:t>
            </a:r>
          </a:p>
          <a:p>
            <a:pPr lvl="1"/>
            <a:r>
              <a:rPr lang="en-US" altLang="en-US">
                <a:latin typeface="Gill Sans MT" panose="020B0502020104020203" pitchFamily="34" charset="0"/>
                <a:cs typeface="Gill Sans MT" panose="020B0502020104020203" pitchFamily="34" charset="0"/>
              </a:rPr>
              <a:t>OpenFlow  examples of match-plus-action in action</a:t>
            </a:r>
          </a:p>
          <a:p>
            <a:endParaRPr lang="en-US" altLang="en-US" sz="2400"/>
          </a:p>
        </p:txBody>
      </p:sp>
      <p:sp>
        <p:nvSpPr>
          <p:cNvPr id="51205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outline</a:t>
            </a:r>
          </a:p>
        </p:txBody>
      </p:sp>
      <p:sp>
        <p:nvSpPr>
          <p:cNvPr id="512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EE807E2A-4D61-49F2-ABFF-ACA24281AB1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1207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026" name="Picture 12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08038"/>
            <a:ext cx="5172075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7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OpenFlow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854200"/>
            <a:ext cx="3810000" cy="464820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>
                <a:solidFill>
                  <a:srgbClr val="000099"/>
                </a:solidFill>
                <a:latin typeface="Calibri" charset="0"/>
                <a:ea typeface="ＭＳ Ｐゴシック" charset="0"/>
                <a:cs typeface="ＭＳ Ｐゴシック" charset="0"/>
              </a:rPr>
              <a:t>Router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>
                <a:latin typeface="Calibri" charset="0"/>
                <a:ea typeface="ＭＳ Ｐゴシック" charset="0"/>
              </a:rPr>
              <a:t>match: </a:t>
            </a:r>
            <a:r>
              <a:rPr lang="en-US" sz="2800" dirty="0">
                <a:latin typeface="Calibri" charset="0"/>
                <a:ea typeface="ＭＳ Ｐゴシック" charset="0"/>
              </a:rPr>
              <a:t>longest destination IP prefix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1000"/>
              <a:buFont typeface="Arial"/>
              <a:buChar char="•"/>
              <a:defRPr/>
            </a:pPr>
            <a:r>
              <a:rPr lang="en-US" sz="2800" i="1" dirty="0">
                <a:latin typeface="Calibri" charset="0"/>
                <a:ea typeface="ＭＳ Ｐゴシック" charset="0"/>
              </a:rPr>
              <a:t>action: </a:t>
            </a:r>
            <a:r>
              <a:rPr lang="en-US" sz="2800" dirty="0">
                <a:latin typeface="Calibri" charset="0"/>
                <a:ea typeface="ＭＳ Ｐゴシック" charset="0"/>
              </a:rPr>
              <a:t>forward out a link</a:t>
            </a:r>
          </a:p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>
                <a:solidFill>
                  <a:srgbClr val="000099"/>
                </a:solidFill>
                <a:latin typeface="Calibri" charset="0"/>
                <a:ea typeface="ＭＳ Ｐゴシック" charset="0"/>
                <a:cs typeface="ＭＳ Ｐゴシック" charset="0"/>
              </a:rPr>
              <a:t>Switch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>
                <a:latin typeface="Calibri" charset="0"/>
                <a:ea typeface="ＭＳ Ｐゴシック" charset="0"/>
              </a:rPr>
              <a:t>match: </a:t>
            </a:r>
            <a:r>
              <a:rPr lang="en-US" sz="2800" dirty="0">
                <a:latin typeface="Calibri" charset="0"/>
                <a:ea typeface="ＭＳ Ｐゴシック" charset="0"/>
              </a:rPr>
              <a:t>destination MAC address</a:t>
            </a:r>
          </a:p>
          <a:p>
            <a:pPr marL="677863" lvl="1" indent="-215900">
              <a:spcBef>
                <a:spcPts val="0"/>
              </a:spcBef>
              <a:buClr>
                <a:srgbClr val="000090"/>
              </a:buClr>
              <a:buSzPct val="100000"/>
              <a:buFont typeface="Arial"/>
              <a:buChar char="•"/>
              <a:defRPr/>
            </a:pPr>
            <a:r>
              <a:rPr lang="en-US" sz="2800" i="1" dirty="0">
                <a:latin typeface="Calibri" charset="0"/>
                <a:ea typeface="ＭＳ Ｐゴシック" charset="0"/>
              </a:rPr>
              <a:t>action: </a:t>
            </a:r>
            <a:r>
              <a:rPr lang="en-US" sz="2800" dirty="0">
                <a:latin typeface="Calibri" charset="0"/>
                <a:ea typeface="ＭＳ Ｐゴシック" charset="0"/>
              </a:rPr>
              <a:t>forward or flood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495800" y="1874838"/>
            <a:ext cx="3810000" cy="4648200"/>
          </a:xfrm>
        </p:spPr>
        <p:txBody>
          <a:bodyPr/>
          <a:lstStyle/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>
                <a:solidFill>
                  <a:srgbClr val="000099"/>
                </a:solidFill>
                <a:latin typeface="Calibri" charset="0"/>
                <a:ea typeface="ＭＳ Ｐゴシック" charset="0"/>
                <a:cs typeface="ＭＳ Ｐゴシック" charset="0"/>
              </a:rPr>
              <a:t>Firewall</a:t>
            </a:r>
          </a:p>
          <a:p>
            <a:pPr marL="508000" lvl="1" indent="-219075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800" i="1" dirty="0">
                <a:latin typeface="Calibri" charset="0"/>
                <a:ea typeface="ＭＳ Ｐゴシック" charset="0"/>
              </a:rPr>
              <a:t>match: </a:t>
            </a:r>
            <a:r>
              <a:rPr lang="en-US" sz="2800" dirty="0">
                <a:latin typeface="Calibri" charset="0"/>
                <a:ea typeface="ＭＳ Ｐゴシック" charset="0"/>
              </a:rPr>
              <a:t>IP addresses and TCP/UDP port numbers</a:t>
            </a:r>
          </a:p>
          <a:p>
            <a:pPr marL="508000" lvl="1" indent="-219075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800" i="1" dirty="0">
                <a:latin typeface="Calibri" charset="0"/>
                <a:ea typeface="ＭＳ Ｐゴシック" charset="0"/>
              </a:rPr>
              <a:t>action: </a:t>
            </a:r>
            <a:r>
              <a:rPr lang="en-US" sz="2800" dirty="0">
                <a:latin typeface="Calibri" charset="0"/>
                <a:ea typeface="ＭＳ Ｐゴシック" charset="0"/>
              </a:rPr>
              <a:t>permit or deny </a:t>
            </a:r>
          </a:p>
          <a:p>
            <a:pPr>
              <a:spcBef>
                <a:spcPts val="0"/>
              </a:spcBef>
              <a:buClr>
                <a:srgbClr val="000090"/>
              </a:buClr>
              <a:buFont typeface="Wingdings" charset="2"/>
              <a:buChar char="§"/>
              <a:defRPr/>
            </a:pPr>
            <a:r>
              <a:rPr lang="en-US" dirty="0">
                <a:solidFill>
                  <a:srgbClr val="000099"/>
                </a:solidFill>
                <a:latin typeface="Calibri" charset="0"/>
                <a:ea typeface="ＭＳ Ｐゴシック" charset="0"/>
                <a:cs typeface="ＭＳ Ｐゴシック" charset="0"/>
              </a:rPr>
              <a:t>NAT</a:t>
            </a:r>
          </a:p>
          <a:p>
            <a:pPr marL="519113" lvl="1" indent="-230188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800" i="1" dirty="0">
                <a:latin typeface="Calibri" charset="0"/>
                <a:ea typeface="ＭＳ Ｐゴシック" charset="0"/>
              </a:rPr>
              <a:t>match: </a:t>
            </a:r>
            <a:r>
              <a:rPr lang="en-US" sz="2800" dirty="0">
                <a:latin typeface="Calibri" charset="0"/>
                <a:ea typeface="ＭＳ Ｐゴシック" charset="0"/>
              </a:rPr>
              <a:t>IP address and port</a:t>
            </a:r>
          </a:p>
          <a:p>
            <a:pPr marL="519113" lvl="1" indent="-230188">
              <a:spcBef>
                <a:spcPts val="0"/>
              </a:spcBef>
              <a:buClr>
                <a:srgbClr val="000090"/>
              </a:buClr>
              <a:buFont typeface="Arial"/>
              <a:buChar char="•"/>
              <a:defRPr/>
            </a:pPr>
            <a:r>
              <a:rPr lang="en-US" sz="2800" i="1" dirty="0">
                <a:latin typeface="Calibri" charset="0"/>
                <a:ea typeface="ＭＳ Ｐゴシック" charset="0"/>
              </a:rPr>
              <a:t>action: </a:t>
            </a:r>
            <a:r>
              <a:rPr lang="en-US" sz="2800" dirty="0">
                <a:latin typeface="Calibri" charset="0"/>
                <a:ea typeface="ＭＳ Ｐゴシック" charset="0"/>
              </a:rPr>
              <a:t>rewrite address and port</a:t>
            </a:r>
          </a:p>
          <a:p>
            <a:pPr marL="0">
              <a:spcBef>
                <a:spcPts val="0"/>
              </a:spcBef>
              <a:buFont typeface="Wingdings" charset="0"/>
              <a:buChar char="§"/>
              <a:defRPr/>
            </a:pPr>
            <a:endParaRPr lang="en-US" sz="3200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29030" name="TextBox 1"/>
          <p:cNvSpPr txBox="1">
            <a:spLocks noChangeArrowheads="1"/>
          </p:cNvSpPr>
          <p:nvPr/>
        </p:nvSpPr>
        <p:spPr bwMode="auto">
          <a:xfrm>
            <a:off x="541338" y="1214438"/>
            <a:ext cx="7519987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457200" indent="-4572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>
                <a:srgbClr val="000090"/>
              </a:buClr>
            </a:pPr>
            <a:r>
              <a:rPr lang="en-US" altLang="en-US" i="1">
                <a:solidFill>
                  <a:srgbClr val="CC0000"/>
                </a:solidFill>
                <a:latin typeface="Calibri" panose="020F0502020204030204" pitchFamily="34" charset="0"/>
              </a:rPr>
              <a:t>match+action: </a:t>
            </a:r>
            <a:r>
              <a:rPr lang="en-US" altLang="en-US">
                <a:latin typeface="Calibri" panose="020F0502020204030204" pitchFamily="34" charset="0"/>
              </a:rPr>
              <a:t>unifies different kinds of devices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2903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E151A593-CD57-4C3B-92A9-15D8984C719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70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2903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roup 63"/>
          <p:cNvGrpSpPr>
            <a:grpSpLocks/>
          </p:cNvGrpSpPr>
          <p:nvPr/>
        </p:nvGrpSpPr>
        <p:grpSpPr bwMode="auto">
          <a:xfrm>
            <a:off x="638175" y="1263650"/>
            <a:ext cx="2997200" cy="1262063"/>
            <a:chOff x="637575" y="1263648"/>
            <a:chExt cx="2998252" cy="1261939"/>
          </a:xfrm>
        </p:grpSpPr>
        <p:sp>
          <p:nvSpPr>
            <p:cNvPr id="197" name="Freeform 196"/>
            <p:cNvSpPr/>
            <p:nvPr/>
          </p:nvSpPr>
          <p:spPr>
            <a:xfrm flipV="1">
              <a:off x="678864" y="2160498"/>
              <a:ext cx="2956963" cy="36508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3018 w 2975668"/>
                <a:gd name="connsiteY0" fmla="*/ 443744 h 443744"/>
                <a:gd name="connsiteX1" fmla="*/ 2225518 w 2975668"/>
                <a:gd name="connsiteY1" fmla="*/ 210910 h 443744"/>
                <a:gd name="connsiteX2" fmla="*/ 2957279 w 2975668"/>
                <a:gd name="connsiteY2" fmla="*/ 79158 h 443744"/>
                <a:gd name="connsiteX3" fmla="*/ 2754685 w 2975668"/>
                <a:gd name="connsiteY3" fmla="*/ 20410 h 443744"/>
                <a:gd name="connsiteX4" fmla="*/ 2747322 w 2975668"/>
                <a:gd name="connsiteY4" fmla="*/ 436381 h 443744"/>
                <a:gd name="connsiteX5" fmla="*/ 3018 w 2975668"/>
                <a:gd name="connsiteY5" fmla="*/ 443744 h 443744"/>
                <a:gd name="connsiteX0" fmla="*/ 3018 w 2957279"/>
                <a:gd name="connsiteY0" fmla="*/ 454405 h 454405"/>
                <a:gd name="connsiteX1" fmla="*/ 2225518 w 2957279"/>
                <a:gd name="connsiteY1" fmla="*/ 221571 h 454405"/>
                <a:gd name="connsiteX2" fmla="*/ 2957279 w 2957279"/>
                <a:gd name="connsiteY2" fmla="*/ 89819 h 454405"/>
                <a:gd name="connsiteX3" fmla="*/ 2754685 w 2957279"/>
                <a:gd name="connsiteY3" fmla="*/ 31071 h 454405"/>
                <a:gd name="connsiteX4" fmla="*/ 2747322 w 2957279"/>
                <a:gd name="connsiteY4" fmla="*/ 447042 h 454405"/>
                <a:gd name="connsiteX5" fmla="*/ 3018 w 2957279"/>
                <a:gd name="connsiteY5" fmla="*/ 454405 h 454405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54685 w 2957279"/>
                <a:gd name="connsiteY3" fmla="*/ 7282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496161 h 496161"/>
                <a:gd name="connsiteX1" fmla="*/ 2225518 w 2957279"/>
                <a:gd name="connsiteY1" fmla="*/ 263327 h 496161"/>
                <a:gd name="connsiteX2" fmla="*/ 2957279 w 2957279"/>
                <a:gd name="connsiteY2" fmla="*/ 131575 h 496161"/>
                <a:gd name="connsiteX3" fmla="*/ 2780603 w 2957279"/>
                <a:gd name="connsiteY3" fmla="*/ 269807 h 496161"/>
                <a:gd name="connsiteX4" fmla="*/ 2747322 w 2957279"/>
                <a:gd name="connsiteY4" fmla="*/ 488798 h 496161"/>
                <a:gd name="connsiteX5" fmla="*/ 3018 w 2957279"/>
                <a:gd name="connsiteY5" fmla="*/ 496161 h 496161"/>
                <a:gd name="connsiteX0" fmla="*/ 3018 w 2957279"/>
                <a:gd name="connsiteY0" fmla="*/ 364586 h 364586"/>
                <a:gd name="connsiteX1" fmla="*/ 2225518 w 2957279"/>
                <a:gd name="connsiteY1" fmla="*/ 131752 h 364586"/>
                <a:gd name="connsiteX2" fmla="*/ 2957279 w 2957279"/>
                <a:gd name="connsiteY2" fmla="*/ 0 h 364586"/>
                <a:gd name="connsiteX3" fmla="*/ 2780603 w 2957279"/>
                <a:gd name="connsiteY3" fmla="*/ 138232 h 364586"/>
                <a:gd name="connsiteX4" fmla="*/ 2747322 w 2957279"/>
                <a:gd name="connsiteY4" fmla="*/ 357223 h 364586"/>
                <a:gd name="connsiteX5" fmla="*/ 3018 w 2957279"/>
                <a:gd name="connsiteY5" fmla="*/ 364586 h 364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7279" h="364586">
                  <a:moveTo>
                    <a:pt x="3018" y="364586"/>
                  </a:moveTo>
                  <a:cubicBezTo>
                    <a:pt x="-83949" y="327008"/>
                    <a:pt x="1733141" y="192516"/>
                    <a:pt x="2225518" y="131752"/>
                  </a:cubicBezTo>
                  <a:cubicBezTo>
                    <a:pt x="2717895" y="70988"/>
                    <a:pt x="2402554" y="114689"/>
                    <a:pt x="2957279" y="0"/>
                  </a:cubicBezTo>
                  <a:cubicBezTo>
                    <a:pt x="2832942" y="71922"/>
                    <a:pt x="2815596" y="78695"/>
                    <a:pt x="2780603" y="138232"/>
                  </a:cubicBezTo>
                  <a:cubicBezTo>
                    <a:pt x="2745610" y="197769"/>
                    <a:pt x="2727394" y="213043"/>
                    <a:pt x="2747322" y="357223"/>
                  </a:cubicBezTo>
                  <a:lnTo>
                    <a:pt x="3018" y="364586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30196" name="Group 188"/>
            <p:cNvGrpSpPr>
              <a:grpSpLocks/>
            </p:cNvGrpSpPr>
            <p:nvPr/>
          </p:nvGrpSpPr>
          <p:grpSpPr bwMode="auto">
            <a:xfrm>
              <a:off x="637575" y="1263648"/>
              <a:ext cx="2833213" cy="916517"/>
              <a:chOff x="-994833" y="4042832"/>
              <a:chExt cx="2833213" cy="916517"/>
            </a:xfrm>
          </p:grpSpPr>
          <p:sp>
            <p:nvSpPr>
              <p:cNvPr id="190" name="Rectangle 189"/>
              <p:cNvSpPr/>
              <p:nvPr/>
            </p:nvSpPr>
            <p:spPr bwMode="auto">
              <a:xfrm>
                <a:off x="-977364" y="4042832"/>
                <a:ext cx="2775924" cy="91589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198" name="TextBox 190"/>
              <p:cNvSpPr txBox="1">
                <a:spLocks noChangeArrowheads="1"/>
              </p:cNvSpPr>
              <p:nvPr/>
            </p:nvSpPr>
            <p:spPr bwMode="auto">
              <a:xfrm>
                <a:off x="-931177" y="4360336"/>
                <a:ext cx="1646504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 Src = 10.3.*.*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 Dst = 10.2.*.*</a:t>
                </a:r>
              </a:p>
            </p:txBody>
          </p:sp>
          <p:sp>
            <p:nvSpPr>
              <p:cNvPr id="130199" name="TextBox 191"/>
              <p:cNvSpPr txBox="1">
                <a:spLocks noChangeArrowheads="1"/>
              </p:cNvSpPr>
              <p:nvPr/>
            </p:nvSpPr>
            <p:spPr bwMode="auto">
              <a:xfrm>
                <a:off x="718763" y="449156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forward(3)</a:t>
                </a:r>
              </a:p>
            </p:txBody>
          </p:sp>
          <p:cxnSp>
            <p:nvCxnSpPr>
              <p:cNvPr id="130200" name="Straight Connector 192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201" name="TextBox 193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match</a:t>
                </a:r>
              </a:p>
            </p:txBody>
          </p:sp>
          <p:sp>
            <p:nvSpPr>
              <p:cNvPr id="130202" name="TextBox 194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action</a:t>
                </a:r>
              </a:p>
            </p:txBody>
          </p:sp>
          <p:cxnSp>
            <p:nvCxnSpPr>
              <p:cNvPr id="130203" name="Straight Connector 195"/>
              <p:cNvCxnSpPr>
                <a:cxnSpLocks noChangeShapeType="1"/>
              </p:cNvCxnSpPr>
              <p:nvPr/>
            </p:nvCxnSpPr>
            <p:spPr bwMode="auto">
              <a:xfrm>
                <a:off x="738264" y="4049182"/>
                <a:ext cx="1" cy="904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5956300" y="4510088"/>
            <a:ext cx="2894013" cy="2022475"/>
            <a:chOff x="5956617" y="4509743"/>
            <a:chExt cx="2893901" cy="2022127"/>
          </a:xfrm>
        </p:grpSpPr>
        <p:sp>
          <p:nvSpPr>
            <p:cNvPr id="208" name="Freeform 207"/>
            <p:cNvSpPr/>
            <p:nvPr/>
          </p:nvSpPr>
          <p:spPr>
            <a:xfrm flipH="1">
              <a:off x="5956617" y="4509743"/>
              <a:ext cx="2838340" cy="630129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979 w 2839117"/>
                <a:gd name="connsiteY0" fmla="*/ 630630 h 630630"/>
                <a:gd name="connsiteX1" fmla="*/ 2225479 w 2839117"/>
                <a:gd name="connsiteY1" fmla="*/ 397796 h 630630"/>
                <a:gd name="connsiteX2" fmla="*/ 2808948 w 2839117"/>
                <a:gd name="connsiteY2" fmla="*/ 4836 h 630630"/>
                <a:gd name="connsiteX3" fmla="*/ 2754646 w 2839117"/>
                <a:gd name="connsiteY3" fmla="*/ 207296 h 630630"/>
                <a:gd name="connsiteX4" fmla="*/ 2747283 w 2839117"/>
                <a:gd name="connsiteY4" fmla="*/ 623267 h 630630"/>
                <a:gd name="connsiteX5" fmla="*/ 2979 w 2839117"/>
                <a:gd name="connsiteY5" fmla="*/ 630630 h 630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39117" h="630630">
                  <a:moveTo>
                    <a:pt x="2979" y="630630"/>
                  </a:moveTo>
                  <a:cubicBezTo>
                    <a:pt x="-83988" y="593052"/>
                    <a:pt x="1757818" y="502095"/>
                    <a:pt x="2225479" y="397796"/>
                  </a:cubicBezTo>
                  <a:cubicBezTo>
                    <a:pt x="2693140" y="293497"/>
                    <a:pt x="2720754" y="36586"/>
                    <a:pt x="2808948" y="4836"/>
                  </a:cubicBezTo>
                  <a:cubicBezTo>
                    <a:pt x="2897142" y="-26914"/>
                    <a:pt x="2764923" y="104224"/>
                    <a:pt x="2754646" y="207296"/>
                  </a:cubicBezTo>
                  <a:cubicBezTo>
                    <a:pt x="2744369" y="310368"/>
                    <a:pt x="2727355" y="479087"/>
                    <a:pt x="2747283" y="623267"/>
                  </a:cubicBezTo>
                  <a:lnTo>
                    <a:pt x="2979" y="63063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30185" name="Group 197"/>
            <p:cNvGrpSpPr>
              <a:grpSpLocks/>
            </p:cNvGrpSpPr>
            <p:nvPr/>
          </p:nvGrpSpPr>
          <p:grpSpPr bwMode="auto">
            <a:xfrm>
              <a:off x="6031592" y="5137149"/>
              <a:ext cx="2818926" cy="1394721"/>
              <a:chOff x="-999973" y="4042833"/>
              <a:chExt cx="2818926" cy="1394721"/>
            </a:xfrm>
          </p:grpSpPr>
          <p:sp>
            <p:nvSpPr>
              <p:cNvPr id="199" name="Rectangle 198"/>
              <p:cNvSpPr/>
              <p:nvPr/>
            </p:nvSpPr>
            <p:spPr bwMode="auto">
              <a:xfrm>
                <a:off x="-978114" y="4042381"/>
                <a:ext cx="2778018" cy="134438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187" name="TextBox 199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715033" cy="10772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ingress port = 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 Dst = 10.2.0.3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ingress port = 2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 Dst = 10.2.0.4</a:t>
                </a:r>
              </a:p>
            </p:txBody>
          </p:sp>
          <p:sp>
            <p:nvSpPr>
              <p:cNvPr id="130188" name="TextBox 200"/>
              <p:cNvSpPr txBox="1">
                <a:spLocks noChangeArrowheads="1"/>
              </p:cNvSpPr>
              <p:nvPr/>
            </p:nvSpPr>
            <p:spPr bwMode="auto">
              <a:xfrm>
                <a:off x="671327" y="4474229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forward(3)</a:t>
                </a:r>
              </a:p>
            </p:txBody>
          </p:sp>
          <p:cxnSp>
            <p:nvCxnSpPr>
              <p:cNvPr id="130189" name="Straight Connector 201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190" name="TextBox 202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match</a:t>
                </a:r>
              </a:p>
            </p:txBody>
          </p:sp>
          <p:sp>
            <p:nvSpPr>
              <p:cNvPr id="130191" name="TextBox 203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action</a:t>
                </a:r>
              </a:p>
            </p:txBody>
          </p:sp>
          <p:cxnSp>
            <p:nvCxnSpPr>
              <p:cNvPr id="130192" name="Straight Connector 204"/>
              <p:cNvCxnSpPr>
                <a:cxnSpLocks noChangeShapeType="1"/>
              </p:cNvCxnSpPr>
              <p:nvPr/>
            </p:nvCxnSpPr>
            <p:spPr bwMode="auto">
              <a:xfrm>
                <a:off x="660503" y="4042833"/>
                <a:ext cx="4690" cy="134946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0193" name="Straight Connector 205"/>
              <p:cNvCxnSpPr>
                <a:cxnSpLocks noChangeShapeType="1"/>
              </p:cNvCxnSpPr>
              <p:nvPr/>
            </p:nvCxnSpPr>
            <p:spPr bwMode="auto">
              <a:xfrm>
                <a:off x="-975047" y="4896787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194" name="TextBox 206"/>
              <p:cNvSpPr txBox="1">
                <a:spLocks noChangeArrowheads="1"/>
              </p:cNvSpPr>
              <p:nvPr/>
            </p:nvSpPr>
            <p:spPr bwMode="auto">
              <a:xfrm>
                <a:off x="670712" y="4973448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forward(4)</a:t>
                </a:r>
              </a:p>
            </p:txBody>
          </p:sp>
        </p:grpSp>
      </p:grpSp>
      <p:grpSp>
        <p:nvGrpSpPr>
          <p:cNvPr id="68" name="Group 67"/>
          <p:cNvGrpSpPr>
            <a:grpSpLocks/>
          </p:cNvGrpSpPr>
          <p:nvPr/>
        </p:nvGrpSpPr>
        <p:grpSpPr bwMode="auto">
          <a:xfrm>
            <a:off x="587375" y="4570413"/>
            <a:ext cx="3089275" cy="2001837"/>
            <a:chOff x="587526" y="4569769"/>
            <a:chExt cx="3089750" cy="2002482"/>
          </a:xfrm>
        </p:grpSpPr>
        <p:sp>
          <p:nvSpPr>
            <p:cNvPr id="52" name="Freeform 51"/>
            <p:cNvSpPr/>
            <p:nvPr/>
          </p:nvSpPr>
          <p:spPr>
            <a:xfrm>
              <a:off x="631983" y="4569769"/>
              <a:ext cx="3045293" cy="849586"/>
            </a:xfrm>
            <a:custGeom>
              <a:avLst/>
              <a:gdLst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30500 w 3026833"/>
                <a:gd name="connsiteY4" fmla="*/ 825500 h 846667"/>
                <a:gd name="connsiteX5" fmla="*/ 0 w 3026833"/>
                <a:gd name="connsiteY5" fmla="*/ 846667 h 846667"/>
                <a:gd name="connsiteX0" fmla="*/ 0 w 3026833"/>
                <a:gd name="connsiteY0" fmla="*/ 846667 h 846667"/>
                <a:gd name="connsiteX1" fmla="*/ 2222500 w 3026833"/>
                <a:gd name="connsiteY1" fmla="*/ 613833 h 846667"/>
                <a:gd name="connsiteX2" fmla="*/ 3026833 w 3026833"/>
                <a:gd name="connsiteY2" fmla="*/ 0 h 846667"/>
                <a:gd name="connsiteX3" fmla="*/ 2751667 w 3026833"/>
                <a:gd name="connsiteY3" fmla="*/ 423333 h 846667"/>
                <a:gd name="connsiteX4" fmla="*/ 2744304 w 3026833"/>
                <a:gd name="connsiteY4" fmla="*/ 839304 h 846667"/>
                <a:gd name="connsiteX5" fmla="*/ 0 w 3026833"/>
                <a:gd name="connsiteY5" fmla="*/ 846667 h 846667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0 w 3042275"/>
                <a:gd name="connsiteY0" fmla="*/ 848898 h 848898"/>
                <a:gd name="connsiteX1" fmla="*/ 2222500 w 3042275"/>
                <a:gd name="connsiteY1" fmla="*/ 616064 h 848898"/>
                <a:gd name="connsiteX2" fmla="*/ 3026833 w 3042275"/>
                <a:gd name="connsiteY2" fmla="*/ 2231 h 848898"/>
                <a:gd name="connsiteX3" fmla="*/ 2751667 w 3042275"/>
                <a:gd name="connsiteY3" fmla="*/ 425564 h 848898"/>
                <a:gd name="connsiteX4" fmla="*/ 2744304 w 3042275"/>
                <a:gd name="connsiteY4" fmla="*/ 841535 h 848898"/>
                <a:gd name="connsiteX5" fmla="*/ 0 w 3042275"/>
                <a:gd name="connsiteY5" fmla="*/ 848898 h 848898"/>
                <a:gd name="connsiteX0" fmla="*/ 3038 w 3045313"/>
                <a:gd name="connsiteY0" fmla="*/ 848898 h 848898"/>
                <a:gd name="connsiteX1" fmla="*/ 2225538 w 3045313"/>
                <a:gd name="connsiteY1" fmla="*/ 616064 h 848898"/>
                <a:gd name="connsiteX2" fmla="*/ 3029871 w 3045313"/>
                <a:gd name="connsiteY2" fmla="*/ 2231 h 848898"/>
                <a:gd name="connsiteX3" fmla="*/ 2754705 w 3045313"/>
                <a:gd name="connsiteY3" fmla="*/ 425564 h 848898"/>
                <a:gd name="connsiteX4" fmla="*/ 2747342 w 3045313"/>
                <a:gd name="connsiteY4" fmla="*/ 841535 h 848898"/>
                <a:gd name="connsiteX5" fmla="*/ 3038 w 3045313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  <a:gd name="connsiteX0" fmla="*/ 2799 w 3045074"/>
                <a:gd name="connsiteY0" fmla="*/ 848898 h 848898"/>
                <a:gd name="connsiteX1" fmla="*/ 2225299 w 3045074"/>
                <a:gd name="connsiteY1" fmla="*/ 616064 h 848898"/>
                <a:gd name="connsiteX2" fmla="*/ 3029632 w 3045074"/>
                <a:gd name="connsiteY2" fmla="*/ 2231 h 848898"/>
                <a:gd name="connsiteX3" fmla="*/ 2754466 w 3045074"/>
                <a:gd name="connsiteY3" fmla="*/ 425564 h 848898"/>
                <a:gd name="connsiteX4" fmla="*/ 2747103 w 3045074"/>
                <a:gd name="connsiteY4" fmla="*/ 841535 h 848898"/>
                <a:gd name="connsiteX5" fmla="*/ 2799 w 3045074"/>
                <a:gd name="connsiteY5" fmla="*/ 848898 h 8488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45074" h="848898">
                  <a:moveTo>
                    <a:pt x="2799" y="848898"/>
                  </a:moveTo>
                  <a:cubicBezTo>
                    <a:pt x="-84168" y="811320"/>
                    <a:pt x="1881874" y="743370"/>
                    <a:pt x="2225299" y="616064"/>
                  </a:cubicBezTo>
                  <a:cubicBezTo>
                    <a:pt x="2568724" y="488758"/>
                    <a:pt x="2941438" y="33981"/>
                    <a:pt x="3029632" y="2231"/>
                  </a:cubicBezTo>
                  <a:cubicBezTo>
                    <a:pt x="3117826" y="-29519"/>
                    <a:pt x="2801554" y="285680"/>
                    <a:pt x="2754466" y="425564"/>
                  </a:cubicBezTo>
                  <a:cubicBezTo>
                    <a:pt x="2707378" y="565448"/>
                    <a:pt x="2727175" y="697355"/>
                    <a:pt x="2747103" y="841535"/>
                  </a:cubicBezTo>
                  <a:lnTo>
                    <a:pt x="2799" y="84889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75000"/>
                  </a:schemeClr>
                </a:gs>
              </a:gsLst>
              <a:lin ang="5400000" scaled="0"/>
              <a:tileRect/>
            </a:gradFill>
          </p:spPr>
          <p:txBody>
            <a:bodyPr wrap="none"/>
            <a:lstStyle/>
            <a:p>
              <a:pPr>
                <a:defRPr/>
              </a:pPr>
              <a:endParaRPr lang="en-US">
                <a:latin typeface="Arial" charset="0"/>
                <a:ea typeface="ＭＳ Ｐゴシック" charset="0"/>
                <a:cs typeface="ＭＳ Ｐゴシック" charset="0"/>
              </a:endParaRPr>
            </a:p>
          </p:txBody>
        </p:sp>
        <p:grpSp>
          <p:nvGrpSpPr>
            <p:cNvPr id="130176" name="Group 50"/>
            <p:cNvGrpSpPr>
              <a:grpSpLocks/>
            </p:cNvGrpSpPr>
            <p:nvPr/>
          </p:nvGrpSpPr>
          <p:grpSpPr bwMode="auto">
            <a:xfrm>
              <a:off x="587526" y="5408083"/>
              <a:ext cx="2799140" cy="1164168"/>
              <a:chOff x="-999973" y="4042832"/>
              <a:chExt cx="2799140" cy="1164168"/>
            </a:xfrm>
          </p:grpSpPr>
          <p:sp>
            <p:nvSpPr>
              <p:cNvPr id="11" name="Rectangle 10"/>
              <p:cNvSpPr/>
              <p:nvPr/>
            </p:nvSpPr>
            <p:spPr bwMode="auto">
              <a:xfrm>
                <a:off x="-977745" y="4042988"/>
                <a:ext cx="2776965" cy="116401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 w="9525" cap="flat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wrap="none"/>
              <a:lstStyle/>
              <a:p>
                <a:pPr>
                  <a:defRPr/>
                </a:pPr>
                <a:endParaRPr lang="en-US">
                  <a:latin typeface="Arial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130178" name="TextBox 8"/>
              <p:cNvSpPr txBox="1">
                <a:spLocks noChangeArrowheads="1"/>
              </p:cNvSpPr>
              <p:nvPr/>
            </p:nvSpPr>
            <p:spPr bwMode="auto">
              <a:xfrm>
                <a:off x="-999973" y="4360336"/>
                <a:ext cx="1646504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ingress port = 1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 Src = 10.3.*.*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IP Dst = 10.2.*.*</a:t>
                </a:r>
              </a:p>
            </p:txBody>
          </p:sp>
          <p:sp>
            <p:nvSpPr>
              <p:cNvPr id="130179" name="TextBox 183"/>
              <p:cNvSpPr txBox="1">
                <a:spLocks noChangeArrowheads="1"/>
              </p:cNvSpPr>
              <p:nvPr/>
            </p:nvSpPr>
            <p:spPr bwMode="auto">
              <a:xfrm>
                <a:off x="676427" y="4576235"/>
                <a:ext cx="1119617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forward(4)</a:t>
                </a:r>
              </a:p>
            </p:txBody>
          </p:sp>
          <p:cxnSp>
            <p:nvCxnSpPr>
              <p:cNvPr id="130180" name="Straight Connector 14"/>
              <p:cNvCxnSpPr>
                <a:cxnSpLocks noChangeShapeType="1"/>
              </p:cNvCxnSpPr>
              <p:nvPr/>
            </p:nvCxnSpPr>
            <p:spPr bwMode="auto">
              <a:xfrm>
                <a:off x="-994833" y="4402666"/>
                <a:ext cx="2794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30181" name="TextBox 185"/>
              <p:cNvSpPr txBox="1">
                <a:spLocks noChangeArrowheads="1"/>
              </p:cNvSpPr>
              <p:nvPr/>
            </p:nvSpPr>
            <p:spPr bwMode="auto">
              <a:xfrm>
                <a:off x="-674004" y="4051301"/>
                <a:ext cx="743413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match</a:t>
                </a:r>
              </a:p>
            </p:txBody>
          </p:sp>
          <p:sp>
            <p:nvSpPr>
              <p:cNvPr id="130182" name="TextBox 186"/>
              <p:cNvSpPr txBox="1">
                <a:spLocks noChangeArrowheads="1"/>
              </p:cNvSpPr>
              <p:nvPr/>
            </p:nvSpPr>
            <p:spPr bwMode="auto">
              <a:xfrm>
                <a:off x="875396" y="4055535"/>
                <a:ext cx="732192" cy="3385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Arial" panose="020B0604020202020204" pitchFamily="34" charset="0"/>
                  </a:rPr>
                  <a:t>action</a:t>
                </a:r>
              </a:p>
            </p:txBody>
          </p:sp>
          <p:cxnSp>
            <p:nvCxnSpPr>
              <p:cNvPr id="130183" name="Straight Connector 187"/>
              <p:cNvCxnSpPr>
                <a:cxnSpLocks noChangeShapeType="1"/>
              </p:cNvCxnSpPr>
              <p:nvPr/>
            </p:nvCxnSpPr>
            <p:spPr bwMode="auto">
              <a:xfrm>
                <a:off x="634998" y="4042833"/>
                <a:ext cx="0" cy="11641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30053" name="Picture 12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075" y="808038"/>
            <a:ext cx="4459288" cy="14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0054" name="Title 1"/>
          <p:cNvSpPr>
            <a:spLocks noGrp="1"/>
          </p:cNvSpPr>
          <p:nvPr>
            <p:ph type="title"/>
          </p:nvPr>
        </p:nvSpPr>
        <p:spPr>
          <a:xfrm>
            <a:off x="533400" y="-1588"/>
            <a:ext cx="7772400" cy="1143001"/>
          </a:xfrm>
        </p:spPr>
        <p:txBody>
          <a:bodyPr/>
          <a:lstStyle/>
          <a:p>
            <a:r>
              <a:rPr lang="en-US" altLang="en-US">
                <a:latin typeface="Calibri" panose="020F0502020204030204" pitchFamily="34" charset="0"/>
              </a:rPr>
              <a:t>OpenFlow example</a:t>
            </a:r>
          </a:p>
        </p:txBody>
      </p:sp>
      <p:cxnSp>
        <p:nvCxnSpPr>
          <p:cNvPr id="130055" name="Straight Connector 13"/>
          <p:cNvCxnSpPr>
            <a:cxnSpLocks noChangeShapeType="1"/>
          </p:cNvCxnSpPr>
          <p:nvPr/>
        </p:nvCxnSpPr>
        <p:spPr bwMode="auto">
          <a:xfrm>
            <a:off x="3760788" y="2562225"/>
            <a:ext cx="2157412" cy="184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6" name="Straight Connector 11"/>
          <p:cNvCxnSpPr>
            <a:cxnSpLocks noChangeShapeType="1"/>
          </p:cNvCxnSpPr>
          <p:nvPr/>
        </p:nvCxnSpPr>
        <p:spPr bwMode="auto">
          <a:xfrm>
            <a:off x="4040188" y="4497388"/>
            <a:ext cx="204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7" name="Straight Connector 6"/>
          <p:cNvCxnSpPr>
            <a:cxnSpLocks noChangeShapeType="1"/>
          </p:cNvCxnSpPr>
          <p:nvPr/>
        </p:nvCxnSpPr>
        <p:spPr bwMode="auto">
          <a:xfrm>
            <a:off x="3841750" y="2690813"/>
            <a:ext cx="0" cy="157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58" name="Straight Connector 64"/>
          <p:cNvCxnSpPr>
            <a:cxnSpLocks noChangeShapeType="1"/>
          </p:cNvCxnSpPr>
          <p:nvPr/>
        </p:nvCxnSpPr>
        <p:spPr bwMode="auto">
          <a:xfrm flipH="1">
            <a:off x="3962400" y="3154363"/>
            <a:ext cx="1477963" cy="13112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Straight Connector 57"/>
          <p:cNvCxnSpPr/>
          <p:nvPr/>
        </p:nvCxnSpPr>
        <p:spPr>
          <a:xfrm flipH="1" flipV="1">
            <a:off x="3910013" y="4567238"/>
            <a:ext cx="6350" cy="65722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954338" y="4524375"/>
            <a:ext cx="53181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061" name="Group 44"/>
          <p:cNvGrpSpPr>
            <a:grpSpLocks/>
          </p:cNvGrpSpPr>
          <p:nvPr/>
        </p:nvGrpSpPr>
        <p:grpSpPr bwMode="auto">
          <a:xfrm>
            <a:off x="2355850" y="4043363"/>
            <a:ext cx="757238" cy="628650"/>
            <a:chOff x="-44" y="1473"/>
            <a:chExt cx="981" cy="1105"/>
          </a:xfrm>
        </p:grpSpPr>
        <p:pic>
          <p:nvPicPr>
            <p:cNvPr id="13017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17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0062" name="Group 44"/>
          <p:cNvGrpSpPr>
            <a:grpSpLocks/>
          </p:cNvGrpSpPr>
          <p:nvPr/>
        </p:nvGrpSpPr>
        <p:grpSpPr bwMode="auto">
          <a:xfrm>
            <a:off x="3419475" y="4892675"/>
            <a:ext cx="757238" cy="628650"/>
            <a:chOff x="188" y="1473"/>
            <a:chExt cx="981" cy="1105"/>
          </a:xfrm>
        </p:grpSpPr>
        <p:pic>
          <p:nvPicPr>
            <p:cNvPr id="130171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88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172" name="Freeform 46"/>
            <p:cNvSpPr>
              <a:spLocks/>
            </p:cNvSpPr>
            <p:nvPr/>
          </p:nvSpPr>
          <p:spPr bwMode="auto">
            <a:xfrm flipH="1">
              <a:off x="598" y="1587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0063" name="TextBox 9"/>
          <p:cNvSpPr txBox="1">
            <a:spLocks noChangeArrowheads="1"/>
          </p:cNvSpPr>
          <p:nvPr/>
        </p:nvSpPr>
        <p:spPr bwMode="auto">
          <a:xfrm>
            <a:off x="2500313" y="4548188"/>
            <a:ext cx="833437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Host h1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10.1.0.1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64" name="TextBox 58"/>
          <p:cNvSpPr txBox="1">
            <a:spLocks noChangeArrowheads="1"/>
          </p:cNvSpPr>
          <p:nvPr/>
        </p:nvSpPr>
        <p:spPr bwMode="auto">
          <a:xfrm>
            <a:off x="4102100" y="4949825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Host h2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10.1.0.2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5608638" y="4568825"/>
            <a:ext cx="306387" cy="490538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6362700" y="4448175"/>
            <a:ext cx="531813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067" name="Group 44"/>
          <p:cNvGrpSpPr>
            <a:grpSpLocks/>
          </p:cNvGrpSpPr>
          <p:nvPr/>
        </p:nvGrpSpPr>
        <p:grpSpPr bwMode="auto">
          <a:xfrm>
            <a:off x="6569075" y="4221163"/>
            <a:ext cx="757238" cy="628650"/>
            <a:chOff x="-44" y="1473"/>
            <a:chExt cx="981" cy="1105"/>
          </a:xfrm>
        </p:grpSpPr>
        <p:pic>
          <p:nvPicPr>
            <p:cNvPr id="130169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170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0068" name="Group 44"/>
          <p:cNvGrpSpPr>
            <a:grpSpLocks/>
          </p:cNvGrpSpPr>
          <p:nvPr/>
        </p:nvGrpSpPr>
        <p:grpSpPr bwMode="auto">
          <a:xfrm>
            <a:off x="5091113" y="4835525"/>
            <a:ext cx="757237" cy="628650"/>
            <a:chOff x="-44" y="1473"/>
            <a:chExt cx="981" cy="1105"/>
          </a:xfrm>
        </p:grpSpPr>
        <p:pic>
          <p:nvPicPr>
            <p:cNvPr id="130167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168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0069" name="TextBox 70"/>
          <p:cNvSpPr txBox="1">
            <a:spLocks noChangeArrowheads="1"/>
          </p:cNvSpPr>
          <p:nvPr/>
        </p:nvSpPr>
        <p:spPr bwMode="auto">
          <a:xfrm>
            <a:off x="7327900" y="4249738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Host h4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10.2.0.4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0070" name="TextBox 71"/>
          <p:cNvSpPr txBox="1">
            <a:spLocks noChangeArrowheads="1"/>
          </p:cNvSpPr>
          <p:nvPr/>
        </p:nvSpPr>
        <p:spPr bwMode="auto">
          <a:xfrm>
            <a:off x="4981575" y="5389563"/>
            <a:ext cx="833438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Host h3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10.2.0.3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8" name="Straight Connector 77"/>
          <p:cNvCxnSpPr/>
          <p:nvPr/>
        </p:nvCxnSpPr>
        <p:spPr>
          <a:xfrm>
            <a:off x="2965450" y="2681288"/>
            <a:ext cx="706438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 flipV="1">
            <a:off x="3943350" y="2014538"/>
            <a:ext cx="0" cy="47466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0073" name="Group 44"/>
          <p:cNvGrpSpPr>
            <a:grpSpLocks/>
          </p:cNvGrpSpPr>
          <p:nvPr/>
        </p:nvGrpSpPr>
        <p:grpSpPr bwMode="auto">
          <a:xfrm>
            <a:off x="3462338" y="1622425"/>
            <a:ext cx="757237" cy="628650"/>
            <a:chOff x="-44" y="1473"/>
            <a:chExt cx="981" cy="1105"/>
          </a:xfrm>
        </p:grpSpPr>
        <p:pic>
          <p:nvPicPr>
            <p:cNvPr id="130165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166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30074" name="Group 44"/>
          <p:cNvGrpSpPr>
            <a:grpSpLocks/>
          </p:cNvGrpSpPr>
          <p:nvPr/>
        </p:nvGrpSpPr>
        <p:grpSpPr bwMode="auto">
          <a:xfrm>
            <a:off x="2408238" y="2455863"/>
            <a:ext cx="757237" cy="628650"/>
            <a:chOff x="-44" y="1473"/>
            <a:chExt cx="981" cy="1105"/>
          </a:xfrm>
        </p:grpSpPr>
        <p:pic>
          <p:nvPicPr>
            <p:cNvPr id="130163" name="Picture 45" descr="desktop_computer_stylized_medium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0164" name="Freeform 46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39825 w 356"/>
                <a:gd name="T3" fmla="*/ 11340 h 368"/>
                <a:gd name="T4" fmla="*/ 165873 w 356"/>
                <a:gd name="T5" fmla="*/ 236254 h 368"/>
                <a:gd name="T6" fmla="*/ 36556 w 356"/>
                <a:gd name="T7" fmla="*/ 29546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30075" name="TextBox 83"/>
          <p:cNvSpPr txBox="1">
            <a:spLocks noChangeArrowheads="1"/>
          </p:cNvSpPr>
          <p:nvPr/>
        </p:nvSpPr>
        <p:spPr bwMode="auto">
          <a:xfrm>
            <a:off x="2497138" y="2959100"/>
            <a:ext cx="8334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Host h5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10.3.0.5</a:t>
            </a:r>
          </a:p>
        </p:txBody>
      </p:sp>
      <p:sp>
        <p:nvSpPr>
          <p:cNvPr id="130076" name="TextBox 92"/>
          <p:cNvSpPr txBox="1">
            <a:spLocks noChangeArrowheads="1"/>
          </p:cNvSpPr>
          <p:nvPr/>
        </p:nvSpPr>
        <p:spPr bwMode="auto">
          <a:xfrm>
            <a:off x="3905250" y="3949700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s1</a:t>
            </a:r>
          </a:p>
        </p:txBody>
      </p:sp>
      <p:sp>
        <p:nvSpPr>
          <p:cNvPr id="130077" name="TextBox 93"/>
          <p:cNvSpPr txBox="1">
            <a:spLocks noChangeArrowheads="1"/>
          </p:cNvSpPr>
          <p:nvPr/>
        </p:nvSpPr>
        <p:spPr bwMode="auto">
          <a:xfrm>
            <a:off x="6065838" y="3976688"/>
            <a:ext cx="428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s2</a:t>
            </a:r>
          </a:p>
        </p:txBody>
      </p:sp>
      <p:sp>
        <p:nvSpPr>
          <p:cNvPr id="130078" name="TextBox 94"/>
          <p:cNvSpPr txBox="1">
            <a:spLocks noChangeArrowheads="1"/>
          </p:cNvSpPr>
          <p:nvPr/>
        </p:nvSpPr>
        <p:spPr bwMode="auto">
          <a:xfrm>
            <a:off x="4122738" y="2168525"/>
            <a:ext cx="428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  <a:cs typeface="Arial" panose="020B0604020202020204" pitchFamily="34" charset="0"/>
              </a:rPr>
              <a:t>s3</a:t>
            </a:r>
          </a:p>
        </p:txBody>
      </p:sp>
      <p:cxnSp>
        <p:nvCxnSpPr>
          <p:cNvPr id="130079" name="Straight Connector 99"/>
          <p:cNvCxnSpPr>
            <a:cxnSpLocks noChangeShapeType="1"/>
          </p:cNvCxnSpPr>
          <p:nvPr/>
        </p:nvCxnSpPr>
        <p:spPr bwMode="auto">
          <a:xfrm>
            <a:off x="3962400" y="2871788"/>
            <a:ext cx="1392238" cy="219075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0080" name="Straight Connector 102"/>
          <p:cNvCxnSpPr>
            <a:cxnSpLocks noChangeShapeType="1"/>
          </p:cNvCxnSpPr>
          <p:nvPr/>
        </p:nvCxnSpPr>
        <p:spPr bwMode="auto">
          <a:xfrm>
            <a:off x="5440363" y="3154363"/>
            <a:ext cx="533400" cy="976312"/>
          </a:xfrm>
          <a:prstGeom prst="line">
            <a:avLst/>
          </a:prstGeom>
          <a:noFill/>
          <a:ln w="12700">
            <a:solidFill>
              <a:srgbClr val="CC0000">
                <a:alpha val="50195"/>
              </a:srgbClr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081" name="TextBox 108"/>
          <p:cNvSpPr txBox="1">
            <a:spLocks noChangeArrowheads="1"/>
          </p:cNvSpPr>
          <p:nvPr/>
        </p:nvSpPr>
        <p:spPr bwMode="auto">
          <a:xfrm>
            <a:off x="3733800" y="2173288"/>
            <a:ext cx="271463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0082" name="TextBox 109"/>
          <p:cNvSpPr txBox="1">
            <a:spLocks noChangeArrowheads="1"/>
          </p:cNvSpPr>
          <p:nvPr/>
        </p:nvSpPr>
        <p:spPr bwMode="auto">
          <a:xfrm>
            <a:off x="3265488" y="2419350"/>
            <a:ext cx="2730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0083" name="TextBox 110"/>
          <p:cNvSpPr txBox="1">
            <a:spLocks noChangeArrowheads="1"/>
          </p:cNvSpPr>
          <p:nvPr/>
        </p:nvSpPr>
        <p:spPr bwMode="auto">
          <a:xfrm>
            <a:off x="3633788" y="2751138"/>
            <a:ext cx="2698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0084" name="TextBox 111"/>
          <p:cNvSpPr txBox="1">
            <a:spLocks noChangeArrowheads="1"/>
          </p:cNvSpPr>
          <p:nvPr/>
        </p:nvSpPr>
        <p:spPr bwMode="auto">
          <a:xfrm>
            <a:off x="4111625" y="2687638"/>
            <a:ext cx="27463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0085" name="TextBox 112"/>
          <p:cNvSpPr txBox="1">
            <a:spLocks noChangeArrowheads="1"/>
          </p:cNvSpPr>
          <p:nvPr/>
        </p:nvSpPr>
        <p:spPr bwMode="auto">
          <a:xfrm>
            <a:off x="3636963" y="4006850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0086" name="TextBox 113"/>
          <p:cNvSpPr txBox="1">
            <a:spLocks noChangeArrowheads="1"/>
          </p:cNvSpPr>
          <p:nvPr/>
        </p:nvSpPr>
        <p:spPr bwMode="auto">
          <a:xfrm>
            <a:off x="3279775" y="4276725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0087" name="TextBox 114"/>
          <p:cNvSpPr txBox="1">
            <a:spLocks noChangeArrowheads="1"/>
          </p:cNvSpPr>
          <p:nvPr/>
        </p:nvSpPr>
        <p:spPr bwMode="auto">
          <a:xfrm>
            <a:off x="3662363" y="4624388"/>
            <a:ext cx="269875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0088" name="TextBox 115"/>
          <p:cNvSpPr txBox="1">
            <a:spLocks noChangeArrowheads="1"/>
          </p:cNvSpPr>
          <p:nvPr/>
        </p:nvSpPr>
        <p:spPr bwMode="auto">
          <a:xfrm>
            <a:off x="4170363" y="4437063"/>
            <a:ext cx="2730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0089" name="TextBox 117"/>
          <p:cNvSpPr txBox="1">
            <a:spLocks noChangeArrowheads="1"/>
          </p:cNvSpPr>
          <p:nvPr/>
        </p:nvSpPr>
        <p:spPr bwMode="auto">
          <a:xfrm>
            <a:off x="5427663" y="408940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30090" name="TextBox 118"/>
          <p:cNvSpPr txBox="1">
            <a:spLocks noChangeArrowheads="1"/>
          </p:cNvSpPr>
          <p:nvPr/>
        </p:nvSpPr>
        <p:spPr bwMode="auto">
          <a:xfrm>
            <a:off x="5399088" y="4437063"/>
            <a:ext cx="274637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30091" name="TextBox 119"/>
          <p:cNvSpPr txBox="1">
            <a:spLocks noChangeArrowheads="1"/>
          </p:cNvSpPr>
          <p:nvPr/>
        </p:nvSpPr>
        <p:spPr bwMode="auto">
          <a:xfrm>
            <a:off x="5765800" y="46418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30092" name="TextBox 120"/>
          <p:cNvSpPr txBox="1">
            <a:spLocks noChangeArrowheads="1"/>
          </p:cNvSpPr>
          <p:nvPr/>
        </p:nvSpPr>
        <p:spPr bwMode="auto">
          <a:xfrm>
            <a:off x="6324600" y="4394200"/>
            <a:ext cx="274638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30093" name="TextBox 150"/>
          <p:cNvSpPr txBox="1">
            <a:spLocks noChangeArrowheads="1"/>
          </p:cNvSpPr>
          <p:nvPr/>
        </p:nvSpPr>
        <p:spPr bwMode="auto">
          <a:xfrm>
            <a:off x="4191000" y="1639888"/>
            <a:ext cx="8350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Host h6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  <a:cs typeface="Arial" panose="020B0604020202020204" pitchFamily="34" charset="0"/>
              </a:rPr>
              <a:t>10.3.0.6</a:t>
            </a:r>
          </a:p>
        </p:txBody>
      </p:sp>
      <p:grpSp>
        <p:nvGrpSpPr>
          <p:cNvPr id="130094" name="Group 7"/>
          <p:cNvGrpSpPr>
            <a:grpSpLocks/>
          </p:cNvGrpSpPr>
          <p:nvPr/>
        </p:nvGrpSpPr>
        <p:grpSpPr bwMode="auto">
          <a:xfrm>
            <a:off x="3511550" y="4257675"/>
            <a:ext cx="700088" cy="398463"/>
            <a:chOff x="1871277" y="1576300"/>
            <a:chExt cx="1128371" cy="437861"/>
          </a:xfrm>
        </p:grpSpPr>
        <p:sp>
          <p:nvSpPr>
            <p:cNvPr id="155" name="Oval 15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6" name="Rectangle 15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7" name="Oval 15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58" name="Freeform 15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59" name="Freeform 15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0" name="Freeform 15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61" name="Freeform 16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62" name="Straight Connector 161"/>
            <p:cNvCxnSpPr>
              <a:cxnSpLocks noChangeShapeType="1"/>
              <a:endCxn id="15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" name="Straight Connector 16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095" name="Group 7"/>
          <p:cNvGrpSpPr>
            <a:grpSpLocks/>
          </p:cNvGrpSpPr>
          <p:nvPr/>
        </p:nvGrpSpPr>
        <p:grpSpPr bwMode="auto">
          <a:xfrm>
            <a:off x="5611813" y="4262438"/>
            <a:ext cx="700087" cy="398462"/>
            <a:chOff x="1871277" y="1576300"/>
            <a:chExt cx="1128371" cy="437861"/>
          </a:xfrm>
        </p:grpSpPr>
        <p:sp>
          <p:nvSpPr>
            <p:cNvPr id="165" name="Oval 164"/>
            <p:cNvSpPr>
              <a:spLocks noChangeArrowheads="1"/>
            </p:cNvSpPr>
            <p:nvPr/>
          </p:nvSpPr>
          <p:spPr bwMode="auto">
            <a:xfrm flipV="1">
              <a:off x="1873835" y="1694924"/>
              <a:ext cx="1125813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7" name="Oval 16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3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68" name="Freeform 167"/>
            <p:cNvSpPr/>
            <p:nvPr/>
          </p:nvSpPr>
          <p:spPr bwMode="auto">
            <a:xfrm>
              <a:off x="2160405" y="1673990"/>
              <a:ext cx="547555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69" name="Freeform 168"/>
            <p:cNvSpPr>
              <a:spLocks/>
            </p:cNvSpPr>
            <p:nvPr/>
          </p:nvSpPr>
          <p:spPr bwMode="auto">
            <a:xfrm>
              <a:off x="2104115" y="1633867"/>
              <a:ext cx="660136" cy="109902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4 w 3723451"/>
                <a:gd name="T5" fmla="*/ 61322 h 932950"/>
                <a:gd name="T6" fmla="*/ 532082 w 3723451"/>
                <a:gd name="T7" fmla="*/ 0 h 932950"/>
                <a:gd name="T8" fmla="*/ 660136 w 3723451"/>
                <a:gd name="T9" fmla="*/ 24402 h 932950"/>
                <a:gd name="T10" fmla="*/ 564865 w 3723451"/>
                <a:gd name="T11" fmla="*/ 54409 h 932950"/>
                <a:gd name="T12" fmla="*/ 534191 w 3723451"/>
                <a:gd name="T13" fmla="*/ 46319 h 932950"/>
                <a:gd name="T14" fmla="*/ 332754 w 3723451"/>
                <a:gd name="T15" fmla="*/ 109902 h 932950"/>
                <a:gd name="T16" fmla="*/ 126163 w 3723451"/>
                <a:gd name="T17" fmla="*/ 48658 h 932950"/>
                <a:gd name="T18" fmla="*/ 92761 w 3723451"/>
                <a:gd name="T19" fmla="*/ 55268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0" name="Freeform 169"/>
            <p:cNvSpPr>
              <a:spLocks/>
            </p:cNvSpPr>
            <p:nvPr/>
          </p:nvSpPr>
          <p:spPr bwMode="auto">
            <a:xfrm>
              <a:off x="2539088" y="1728068"/>
              <a:ext cx="240515" cy="95946"/>
            </a:xfrm>
            <a:custGeom>
              <a:avLst/>
              <a:gdLst>
                <a:gd name="T0" fmla="*/ 0 w 1366596"/>
                <a:gd name="T1" fmla="*/ 0 h 809868"/>
                <a:gd name="T2" fmla="*/ 240515 w 1366596"/>
                <a:gd name="T3" fmla="*/ 74140 h 809868"/>
                <a:gd name="T4" fmla="*/ 152245 w 1366596"/>
                <a:gd name="T5" fmla="*/ 95946 h 809868"/>
                <a:gd name="T6" fmla="*/ 810 w 1366596"/>
                <a:gd name="T7" fmla="*/ 50699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71" name="Freeform 170"/>
            <p:cNvSpPr>
              <a:spLocks/>
            </p:cNvSpPr>
            <p:nvPr/>
          </p:nvSpPr>
          <p:spPr bwMode="auto">
            <a:xfrm>
              <a:off x="2091322" y="1729813"/>
              <a:ext cx="237955" cy="97690"/>
            </a:xfrm>
            <a:custGeom>
              <a:avLst/>
              <a:gdLst>
                <a:gd name="T0" fmla="*/ 234707 w 1348191"/>
                <a:gd name="T1" fmla="*/ 0 h 791462"/>
                <a:gd name="T2" fmla="*/ 237955 w 1348191"/>
                <a:gd name="T3" fmla="*/ 47141 h 791462"/>
                <a:gd name="T4" fmla="*/ 86086 w 1348191"/>
                <a:gd name="T5" fmla="*/ 97690 h 791462"/>
                <a:gd name="T6" fmla="*/ 0 w 1348191"/>
                <a:gd name="T7" fmla="*/ 75539 h 791462"/>
                <a:gd name="T8" fmla="*/ 234707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72" name="Straight Connector 171"/>
            <p:cNvCxnSpPr>
              <a:cxnSpLocks noChangeShapeType="1"/>
              <a:endCxn id="167" idx="2"/>
            </p:cNvCxnSpPr>
            <p:nvPr/>
          </p:nvCxnSpPr>
          <p:spPr bwMode="auto">
            <a:xfrm flipH="1" flipV="1">
              <a:off x="1871277" y="1736791"/>
              <a:ext cx="2558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3" name="Straight Connector 172"/>
            <p:cNvCxnSpPr>
              <a:cxnSpLocks noChangeShapeType="1"/>
            </p:cNvCxnSpPr>
            <p:nvPr/>
          </p:nvCxnSpPr>
          <p:spPr bwMode="auto">
            <a:xfrm flipH="1" flipV="1">
              <a:off x="2997090" y="1735046"/>
              <a:ext cx="2558" cy="12211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096" name="Group 7"/>
          <p:cNvGrpSpPr>
            <a:grpSpLocks/>
          </p:cNvGrpSpPr>
          <p:nvPr/>
        </p:nvGrpSpPr>
        <p:grpSpPr bwMode="auto">
          <a:xfrm>
            <a:off x="3562350" y="2403475"/>
            <a:ext cx="700088" cy="398463"/>
            <a:chOff x="1871277" y="1576300"/>
            <a:chExt cx="1128371" cy="437861"/>
          </a:xfrm>
        </p:grpSpPr>
        <p:sp>
          <p:nvSpPr>
            <p:cNvPr id="175" name="Oval 174"/>
            <p:cNvSpPr>
              <a:spLocks noChangeArrowheads="1"/>
            </p:cNvSpPr>
            <p:nvPr/>
          </p:nvSpPr>
          <p:spPr bwMode="auto">
            <a:xfrm flipV="1">
              <a:off x="1873836" y="1694924"/>
              <a:ext cx="1125812" cy="319237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6" name="Rectangle 175"/>
            <p:cNvSpPr/>
            <p:nvPr/>
          </p:nvSpPr>
          <p:spPr bwMode="auto">
            <a:xfrm>
              <a:off x="1871277" y="1740280"/>
              <a:ext cx="1128371" cy="11513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7" name="Oval 176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812" cy="31923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defRPr/>
              </a:pPr>
              <a:endParaRPr lang="en-US" altLang="en-US" sz="1800">
                <a:solidFill>
                  <a:srgbClr val="FFFFFF"/>
                </a:solidFill>
                <a:latin typeface="Gill Sans MT" panose="020B0502020104020203" pitchFamily="34" charset="0"/>
              </a:endParaRPr>
            </a:p>
          </p:txBody>
        </p:sp>
        <p:sp>
          <p:nvSpPr>
            <p:cNvPr id="178" name="Freeform 177"/>
            <p:cNvSpPr/>
            <p:nvPr/>
          </p:nvSpPr>
          <p:spPr bwMode="auto">
            <a:xfrm>
              <a:off x="2160407" y="1673990"/>
              <a:ext cx="547554" cy="160491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79" name="Freeform 178"/>
            <p:cNvSpPr>
              <a:spLocks/>
            </p:cNvSpPr>
            <p:nvPr/>
          </p:nvSpPr>
          <p:spPr bwMode="auto">
            <a:xfrm>
              <a:off x="2104116" y="1633868"/>
              <a:ext cx="660135" cy="109901"/>
            </a:xfrm>
            <a:custGeom>
              <a:avLst/>
              <a:gdLst>
                <a:gd name="T0" fmla="*/ 0 w 3723451"/>
                <a:gd name="T1" fmla="*/ 26887 h 932950"/>
                <a:gd name="T2" fmla="*/ 116156 w 3723451"/>
                <a:gd name="T3" fmla="*/ 317 h 932950"/>
                <a:gd name="T4" fmla="*/ 329013 w 3723451"/>
                <a:gd name="T5" fmla="*/ 61322 h 932950"/>
                <a:gd name="T6" fmla="*/ 532082 w 3723451"/>
                <a:gd name="T7" fmla="*/ 0 h 932950"/>
                <a:gd name="T8" fmla="*/ 660135 w 3723451"/>
                <a:gd name="T9" fmla="*/ 24402 h 932950"/>
                <a:gd name="T10" fmla="*/ 564864 w 3723451"/>
                <a:gd name="T11" fmla="*/ 54409 h 932950"/>
                <a:gd name="T12" fmla="*/ 534190 w 3723451"/>
                <a:gd name="T13" fmla="*/ 46319 h 932950"/>
                <a:gd name="T14" fmla="*/ 332753 w 3723451"/>
                <a:gd name="T15" fmla="*/ 109901 h 932950"/>
                <a:gd name="T16" fmla="*/ 126163 w 3723451"/>
                <a:gd name="T17" fmla="*/ 48658 h 932950"/>
                <a:gd name="T18" fmla="*/ 92761 w 3723451"/>
                <a:gd name="T19" fmla="*/ 55267 h 932950"/>
                <a:gd name="T20" fmla="*/ 0 w 3723451"/>
                <a:gd name="T21" fmla="*/ 26887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0" name="Freeform 179"/>
            <p:cNvSpPr>
              <a:spLocks/>
            </p:cNvSpPr>
            <p:nvPr/>
          </p:nvSpPr>
          <p:spPr bwMode="auto">
            <a:xfrm>
              <a:off x="2539089" y="1728069"/>
              <a:ext cx="240514" cy="95945"/>
            </a:xfrm>
            <a:custGeom>
              <a:avLst/>
              <a:gdLst>
                <a:gd name="T0" fmla="*/ 0 w 1366596"/>
                <a:gd name="T1" fmla="*/ 0 h 809868"/>
                <a:gd name="T2" fmla="*/ 240514 w 1366596"/>
                <a:gd name="T3" fmla="*/ 74139 h 809868"/>
                <a:gd name="T4" fmla="*/ 152244 w 1366596"/>
                <a:gd name="T5" fmla="*/ 95945 h 809868"/>
                <a:gd name="T6" fmla="*/ 810 w 1366596"/>
                <a:gd name="T7" fmla="*/ 50698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81" name="Freeform 180"/>
            <p:cNvSpPr>
              <a:spLocks/>
            </p:cNvSpPr>
            <p:nvPr/>
          </p:nvSpPr>
          <p:spPr bwMode="auto">
            <a:xfrm>
              <a:off x="2091322" y="1729813"/>
              <a:ext cx="237956" cy="97690"/>
            </a:xfrm>
            <a:custGeom>
              <a:avLst/>
              <a:gdLst>
                <a:gd name="T0" fmla="*/ 234708 w 1348191"/>
                <a:gd name="T1" fmla="*/ 0 h 791462"/>
                <a:gd name="T2" fmla="*/ 237956 w 1348191"/>
                <a:gd name="T3" fmla="*/ 47141 h 791462"/>
                <a:gd name="T4" fmla="*/ 86087 w 1348191"/>
                <a:gd name="T5" fmla="*/ 97690 h 791462"/>
                <a:gd name="T6" fmla="*/ 0 w 1348191"/>
                <a:gd name="T7" fmla="*/ 75539 h 791462"/>
                <a:gd name="T8" fmla="*/ 234708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/>
            </a:p>
          </p:txBody>
        </p:sp>
        <p:cxnSp>
          <p:nvCxnSpPr>
            <p:cNvPr id="182" name="Straight Connector 181"/>
            <p:cNvCxnSpPr>
              <a:cxnSpLocks noChangeShapeType="1"/>
              <a:endCxn id="177" idx="2"/>
            </p:cNvCxnSpPr>
            <p:nvPr/>
          </p:nvCxnSpPr>
          <p:spPr bwMode="auto">
            <a:xfrm flipH="1" flipV="1">
              <a:off x="1871277" y="1736791"/>
              <a:ext cx="2559" cy="123857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3" name="Straight Connector 182"/>
            <p:cNvCxnSpPr>
              <a:cxnSpLocks noChangeShapeType="1"/>
            </p:cNvCxnSpPr>
            <p:nvPr/>
          </p:nvCxnSpPr>
          <p:spPr bwMode="auto">
            <a:xfrm flipH="1" flipV="1">
              <a:off x="2997089" y="1735047"/>
              <a:ext cx="2559" cy="122112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30097" name="Group 88"/>
          <p:cNvGrpSpPr>
            <a:grpSpLocks/>
          </p:cNvGrpSpPr>
          <p:nvPr/>
        </p:nvGrpSpPr>
        <p:grpSpPr bwMode="auto">
          <a:xfrm>
            <a:off x="5016500" y="1862138"/>
            <a:ext cx="1270000" cy="1482725"/>
            <a:chOff x="5418667" y="1587500"/>
            <a:chExt cx="1270000" cy="1481667"/>
          </a:xfrm>
        </p:grpSpPr>
        <p:grpSp>
          <p:nvGrpSpPr>
            <p:cNvPr id="130099" name="Group 79"/>
            <p:cNvGrpSpPr>
              <a:grpSpLocks/>
            </p:cNvGrpSpPr>
            <p:nvPr/>
          </p:nvGrpSpPr>
          <p:grpSpPr bwMode="auto">
            <a:xfrm>
              <a:off x="5440087" y="1742411"/>
              <a:ext cx="1047344" cy="1163369"/>
              <a:chOff x="5440087" y="1742411"/>
              <a:chExt cx="1047344" cy="1163369"/>
            </a:xfrm>
          </p:grpSpPr>
          <p:grpSp>
            <p:nvGrpSpPr>
              <p:cNvPr id="130101" name="Group 950"/>
              <p:cNvGrpSpPr>
                <a:grpSpLocks/>
              </p:cNvGrpSpPr>
              <p:nvPr/>
            </p:nvGrpSpPr>
            <p:grpSpPr bwMode="auto">
              <a:xfrm>
                <a:off x="5838397" y="2273382"/>
                <a:ext cx="350328" cy="632398"/>
                <a:chOff x="4140" y="429"/>
                <a:chExt cx="1425" cy="2396"/>
              </a:xfrm>
            </p:grpSpPr>
            <p:sp>
              <p:nvSpPr>
                <p:cNvPr id="130104" name="Freeform 951"/>
                <p:cNvSpPr>
                  <a:spLocks/>
                </p:cNvSpPr>
                <p:nvPr/>
              </p:nvSpPr>
              <p:spPr bwMode="auto">
                <a:xfrm>
                  <a:off x="5268" y="433"/>
                  <a:ext cx="283" cy="2286"/>
                </a:xfrm>
                <a:custGeom>
                  <a:avLst/>
                  <a:gdLst>
                    <a:gd name="T0" fmla="*/ 2 w 354"/>
                    <a:gd name="T1" fmla="*/ 0 h 2742"/>
                    <a:gd name="T2" fmla="*/ 2 w 354"/>
                    <a:gd name="T3" fmla="*/ 3 h 2742"/>
                    <a:gd name="T4" fmla="*/ 2 w 354"/>
                    <a:gd name="T5" fmla="*/ 23 h 2742"/>
                    <a:gd name="T6" fmla="*/ 0 w 354"/>
                    <a:gd name="T7" fmla="*/ 24 h 2742"/>
                    <a:gd name="T8" fmla="*/ 2 w 354"/>
                    <a:gd name="T9" fmla="*/ 0 h 274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54"/>
                    <a:gd name="T16" fmla="*/ 0 h 2742"/>
                    <a:gd name="T17" fmla="*/ 354 w 354"/>
                    <a:gd name="T18" fmla="*/ 2742 h 274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54" h="2742">
                      <a:moveTo>
                        <a:pt x="63" y="0"/>
                      </a:moveTo>
                      <a:lnTo>
                        <a:pt x="354" y="339"/>
                      </a:lnTo>
                      <a:lnTo>
                        <a:pt x="346" y="2624"/>
                      </a:lnTo>
                      <a:lnTo>
                        <a:pt x="0" y="2742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105" name="Rectangle 952"/>
                <p:cNvSpPr>
                  <a:spLocks noChangeArrowheads="1"/>
                </p:cNvSpPr>
                <p:nvPr/>
              </p:nvSpPr>
              <p:spPr bwMode="auto">
                <a:xfrm>
                  <a:off x="4210" y="429"/>
                  <a:ext cx="1046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06" name="Freeform 953"/>
                <p:cNvSpPr>
                  <a:spLocks/>
                </p:cNvSpPr>
                <p:nvPr/>
              </p:nvSpPr>
              <p:spPr bwMode="auto">
                <a:xfrm>
                  <a:off x="5321" y="570"/>
                  <a:ext cx="169" cy="2115"/>
                </a:xfrm>
                <a:custGeom>
                  <a:avLst/>
                  <a:gdLst>
                    <a:gd name="T0" fmla="*/ 2 w 211"/>
                    <a:gd name="T1" fmla="*/ 0 h 2537"/>
                    <a:gd name="T2" fmla="*/ 2 w 211"/>
                    <a:gd name="T3" fmla="*/ 3 h 2537"/>
                    <a:gd name="T4" fmla="*/ 2 w 211"/>
                    <a:gd name="T5" fmla="*/ 23 h 2537"/>
                    <a:gd name="T6" fmla="*/ 2 w 211"/>
                    <a:gd name="T7" fmla="*/ 0 h 2537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211"/>
                    <a:gd name="T13" fmla="*/ 0 h 2537"/>
                    <a:gd name="T14" fmla="*/ 211 w 211"/>
                    <a:gd name="T15" fmla="*/ 2537 h 2537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211" h="2537">
                      <a:moveTo>
                        <a:pt x="7" y="0"/>
                      </a:moveTo>
                      <a:cubicBezTo>
                        <a:pt x="7" y="0"/>
                        <a:pt x="57" y="28"/>
                        <a:pt x="211" y="218"/>
                      </a:cubicBezTo>
                      <a:cubicBezTo>
                        <a:pt x="0" y="1229"/>
                        <a:pt x="41" y="2537"/>
                        <a:pt x="7" y="2501"/>
                      </a:cubicBezTo>
                      <a:lnTo>
                        <a:pt x="7" y="0"/>
                      </a:lnTo>
                      <a:close/>
                    </a:path>
                  </a:pathLst>
                </a:custGeom>
                <a:gradFill rotWithShape="1">
                  <a:gsLst>
                    <a:gs pos="0">
                      <a:srgbClr val="808080"/>
                    </a:gs>
                    <a:gs pos="100000">
                      <a:srgbClr val="F8F8F8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107" name="Freeform 954"/>
                <p:cNvSpPr>
                  <a:spLocks/>
                </p:cNvSpPr>
                <p:nvPr/>
              </p:nvSpPr>
              <p:spPr bwMode="auto">
                <a:xfrm>
                  <a:off x="5284" y="1640"/>
                  <a:ext cx="263" cy="189"/>
                </a:xfrm>
                <a:custGeom>
                  <a:avLst/>
                  <a:gdLst>
                    <a:gd name="T0" fmla="*/ 2 w 328"/>
                    <a:gd name="T1" fmla="*/ 0 h 226"/>
                    <a:gd name="T2" fmla="*/ 2 w 328"/>
                    <a:gd name="T3" fmla="*/ 3 h 226"/>
                    <a:gd name="T4" fmla="*/ 2 w 328"/>
                    <a:gd name="T5" fmla="*/ 3 h 226"/>
                    <a:gd name="T6" fmla="*/ 0 w 328"/>
                    <a:gd name="T7" fmla="*/ 3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108" name="Rectangle 955"/>
                <p:cNvSpPr>
                  <a:spLocks noChangeArrowheads="1"/>
                </p:cNvSpPr>
                <p:nvPr/>
              </p:nvSpPr>
              <p:spPr bwMode="auto">
                <a:xfrm>
                  <a:off x="4210" y="690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0109" name="Group 956"/>
                <p:cNvGrpSpPr>
                  <a:grpSpLocks/>
                </p:cNvGrpSpPr>
                <p:nvPr/>
              </p:nvGrpSpPr>
              <p:grpSpPr bwMode="auto">
                <a:xfrm>
                  <a:off x="4749" y="668"/>
                  <a:ext cx="581" cy="145"/>
                  <a:chOff x="614" y="2568"/>
                  <a:chExt cx="725" cy="139"/>
                </a:xfrm>
              </p:grpSpPr>
              <p:sp>
                <p:nvSpPr>
                  <p:cNvPr id="130134" name="AutoShape 957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66"/>
                    <a:ext cx="721" cy="14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135" name="AutoShape 958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1"/>
                    <a:ext cx="696" cy="114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0110" name="Rectangle 959"/>
                <p:cNvSpPr>
                  <a:spLocks noChangeArrowheads="1"/>
                </p:cNvSpPr>
                <p:nvPr/>
              </p:nvSpPr>
              <p:spPr bwMode="auto">
                <a:xfrm>
                  <a:off x="4220" y="1022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0111" name="Group 960"/>
                <p:cNvGrpSpPr>
                  <a:grpSpLocks/>
                </p:cNvGrpSpPr>
                <p:nvPr/>
              </p:nvGrpSpPr>
              <p:grpSpPr bwMode="auto">
                <a:xfrm>
                  <a:off x="4747" y="994"/>
                  <a:ext cx="581" cy="134"/>
                  <a:chOff x="614" y="2568"/>
                  <a:chExt cx="725" cy="139"/>
                </a:xfrm>
              </p:grpSpPr>
              <p:sp>
                <p:nvSpPr>
                  <p:cNvPr id="130132" name="AutoShape 961"/>
                  <p:cNvSpPr>
                    <a:spLocks noChangeArrowheads="1"/>
                  </p:cNvSpPr>
                  <p:nvPr/>
                </p:nvSpPr>
                <p:spPr bwMode="auto">
                  <a:xfrm>
                    <a:off x="615" y="2564"/>
                    <a:ext cx="721" cy="139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133" name="AutoShape 962"/>
                  <p:cNvSpPr>
                    <a:spLocks noChangeArrowheads="1"/>
                  </p:cNvSpPr>
                  <p:nvPr/>
                </p:nvSpPr>
                <p:spPr bwMode="auto">
                  <a:xfrm>
                    <a:off x="628" y="2581"/>
                    <a:ext cx="696" cy="107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0112" name="Rectangle 963"/>
                <p:cNvSpPr>
                  <a:spLocks noChangeArrowheads="1"/>
                </p:cNvSpPr>
                <p:nvPr/>
              </p:nvSpPr>
              <p:spPr bwMode="auto">
                <a:xfrm>
                  <a:off x="4220" y="1354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13" name="Rectangle 964"/>
                <p:cNvSpPr>
                  <a:spLocks noChangeArrowheads="1"/>
                </p:cNvSpPr>
                <p:nvPr/>
              </p:nvSpPr>
              <p:spPr bwMode="auto">
                <a:xfrm>
                  <a:off x="4230" y="1655"/>
                  <a:ext cx="598" cy="47"/>
                </a:xfrm>
                <a:prstGeom prst="rect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30114" name="Group 965"/>
                <p:cNvGrpSpPr>
                  <a:grpSpLocks/>
                </p:cNvGrpSpPr>
                <p:nvPr/>
              </p:nvGrpSpPr>
              <p:grpSpPr bwMode="auto">
                <a:xfrm>
                  <a:off x="4735" y="1627"/>
                  <a:ext cx="582" cy="151"/>
                  <a:chOff x="614" y="2568"/>
                  <a:chExt cx="725" cy="139"/>
                </a:xfrm>
              </p:grpSpPr>
              <p:sp>
                <p:nvSpPr>
                  <p:cNvPr id="130130" name="AutoShape 966"/>
                  <p:cNvSpPr>
                    <a:spLocks noChangeArrowheads="1"/>
                  </p:cNvSpPr>
                  <p:nvPr/>
                </p:nvSpPr>
                <p:spPr bwMode="auto">
                  <a:xfrm>
                    <a:off x="618" y="2586"/>
                    <a:ext cx="720" cy="12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131" name="AutoShape 967"/>
                  <p:cNvSpPr>
                    <a:spLocks noChangeArrowheads="1"/>
                  </p:cNvSpPr>
                  <p:nvPr/>
                </p:nvSpPr>
                <p:spPr bwMode="auto">
                  <a:xfrm>
                    <a:off x="630" y="2586"/>
                    <a:ext cx="695" cy="109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0115" name="Freeform 968"/>
                <p:cNvSpPr>
                  <a:spLocks/>
                </p:cNvSpPr>
                <p:nvPr/>
              </p:nvSpPr>
              <p:spPr bwMode="auto">
                <a:xfrm>
                  <a:off x="5288" y="1354"/>
                  <a:ext cx="263" cy="188"/>
                </a:xfrm>
                <a:custGeom>
                  <a:avLst/>
                  <a:gdLst>
                    <a:gd name="T0" fmla="*/ 2 w 328"/>
                    <a:gd name="T1" fmla="*/ 0 h 226"/>
                    <a:gd name="T2" fmla="*/ 2 w 328"/>
                    <a:gd name="T3" fmla="*/ 2 h 226"/>
                    <a:gd name="T4" fmla="*/ 2 w 328"/>
                    <a:gd name="T5" fmla="*/ 2 h 226"/>
                    <a:gd name="T6" fmla="*/ 0 w 328"/>
                    <a:gd name="T7" fmla="*/ 2 h 226"/>
                    <a:gd name="T8" fmla="*/ 2 w 328"/>
                    <a:gd name="T9" fmla="*/ 0 h 22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28"/>
                    <a:gd name="T16" fmla="*/ 0 h 226"/>
                    <a:gd name="T17" fmla="*/ 328 w 328"/>
                    <a:gd name="T18" fmla="*/ 226 h 22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28" h="226">
                      <a:moveTo>
                        <a:pt x="4" y="0"/>
                      </a:moveTo>
                      <a:cubicBezTo>
                        <a:pt x="60" y="10"/>
                        <a:pt x="182" y="74"/>
                        <a:pt x="328" y="128"/>
                      </a:cubicBezTo>
                      <a:cubicBezTo>
                        <a:pt x="326" y="162"/>
                        <a:pt x="326" y="158"/>
                        <a:pt x="326" y="226"/>
                      </a:cubicBezTo>
                      <a:cubicBezTo>
                        <a:pt x="326" y="226"/>
                        <a:pt x="169" y="155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130116" name="Group 969"/>
                <p:cNvGrpSpPr>
                  <a:grpSpLocks/>
                </p:cNvGrpSpPr>
                <p:nvPr/>
              </p:nvGrpSpPr>
              <p:grpSpPr bwMode="auto">
                <a:xfrm>
                  <a:off x="4739" y="1327"/>
                  <a:ext cx="582" cy="139"/>
                  <a:chOff x="614" y="2568"/>
                  <a:chExt cx="725" cy="139"/>
                </a:xfrm>
              </p:grpSpPr>
              <p:sp>
                <p:nvSpPr>
                  <p:cNvPr id="130128" name="AutoShape 970"/>
                  <p:cNvSpPr>
                    <a:spLocks noChangeArrowheads="1"/>
                  </p:cNvSpPr>
                  <p:nvPr/>
                </p:nvSpPr>
                <p:spPr bwMode="auto">
                  <a:xfrm>
                    <a:off x="613" y="2571"/>
                    <a:ext cx="732" cy="134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chemeClr val="tx1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130129" name="AutoShape 971"/>
                  <p:cNvSpPr>
                    <a:spLocks noChangeArrowheads="1"/>
                  </p:cNvSpPr>
                  <p:nvPr/>
                </p:nvSpPr>
                <p:spPr bwMode="auto">
                  <a:xfrm>
                    <a:off x="625" y="2587"/>
                    <a:ext cx="720" cy="103"/>
                  </a:xfrm>
                  <a:prstGeom prst="roundRect">
                    <a:avLst>
                      <a:gd name="adj" fmla="val 50000"/>
                    </a:avLst>
                  </a:prstGeom>
                  <a:gradFill rotWithShape="1">
                    <a:gsLst>
                      <a:gs pos="0">
                        <a:srgbClr val="0000FF"/>
                      </a:gs>
                      <a:gs pos="50000">
                        <a:srgbClr val="99CCFF"/>
                      </a:gs>
                      <a:gs pos="100000">
                        <a:srgbClr val="0000FF"/>
                      </a:gs>
                    </a:gsLst>
                    <a:lin ang="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>
                    <a:lvl1pPr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SzPct val="100000"/>
                      <a:buFont typeface="Wingdings" panose="05000000000000000000" pitchFamily="2" charset="2"/>
                      <a:buChar char="§"/>
                      <a:defRPr sz="28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MS PGothic" panose="020B0600070205080204" pitchFamily="34" charset="-128"/>
                      </a:defRPr>
                    </a:lvl1pPr>
                    <a:lvl2pPr marL="742950" indent="-285750">
                      <a:lnSpc>
                        <a:spcPct val="85000"/>
                      </a:lnSpc>
                      <a:spcBef>
                        <a:spcPct val="20000"/>
                      </a:spcBef>
                      <a:buClr>
                        <a:srgbClr val="000099"/>
                      </a:buClr>
                      <a:buFont typeface="Arial" panose="020B0604020202020204" pitchFamily="34" charset="0"/>
                      <a:buChar char="•"/>
                      <a:defRPr sz="24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MS PGothic" panose="020B0600070205080204" pitchFamily="34" charset="-128"/>
                        <a:cs typeface="Gill Sans MT" panose="020B0502020104020203" pitchFamily="34" charset="0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2000">
                        <a:solidFill>
                          <a:schemeClr val="tx1"/>
                        </a:solidFill>
                        <a:latin typeface="Gill Sans MT" panose="020B0502020104020203" pitchFamily="34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Gill Sans MT" panose="020B0502020104020203" pitchFamily="34" charset="0"/>
                        <a:cs typeface="Gill Sans MT" panose="020B0502020104020203" pitchFamily="34" charset="0"/>
                      </a:defRPr>
                    </a:lvl9pPr>
                  </a:lstStyle>
                  <a:p>
                    <a:pPr>
                      <a:lnSpc>
                        <a:spcPct val="100000"/>
                      </a:lnSpc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en-US" altLang="en-US" sz="180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p:grpSp>
            <p:sp>
              <p:nvSpPr>
                <p:cNvPr id="130117" name="Rectangle 972"/>
                <p:cNvSpPr>
                  <a:spLocks noChangeArrowheads="1"/>
                </p:cNvSpPr>
                <p:nvPr/>
              </p:nvSpPr>
              <p:spPr bwMode="auto">
                <a:xfrm>
                  <a:off x="5246" y="429"/>
                  <a:ext cx="70" cy="2285"/>
                </a:xfrm>
                <a:prstGeom prst="rect">
                  <a:avLst/>
                </a:prstGeom>
                <a:gradFill rotWithShape="1">
                  <a:gsLst>
                    <a:gs pos="0">
                      <a:srgbClr val="333333"/>
                    </a:gs>
                    <a:gs pos="50000">
                      <a:srgbClr val="DDDDDD"/>
                    </a:gs>
                    <a:gs pos="100000">
                      <a:srgbClr val="333333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18" name="Freeform 973"/>
                <p:cNvSpPr>
                  <a:spLocks/>
                </p:cNvSpPr>
                <p:nvPr/>
              </p:nvSpPr>
              <p:spPr bwMode="auto">
                <a:xfrm>
                  <a:off x="5312" y="1007"/>
                  <a:ext cx="237" cy="213"/>
                </a:xfrm>
                <a:custGeom>
                  <a:avLst/>
                  <a:gdLst>
                    <a:gd name="T0" fmla="*/ 2 w 296"/>
                    <a:gd name="T1" fmla="*/ 0 h 256"/>
                    <a:gd name="T2" fmla="*/ 2 w 296"/>
                    <a:gd name="T3" fmla="*/ 2 h 256"/>
                    <a:gd name="T4" fmla="*/ 2 w 296"/>
                    <a:gd name="T5" fmla="*/ 2 h 256"/>
                    <a:gd name="T6" fmla="*/ 0 w 296"/>
                    <a:gd name="T7" fmla="*/ 2 h 256"/>
                    <a:gd name="T8" fmla="*/ 2 w 296"/>
                    <a:gd name="T9" fmla="*/ 0 h 2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96"/>
                    <a:gd name="T16" fmla="*/ 0 h 256"/>
                    <a:gd name="T17" fmla="*/ 296 w 296"/>
                    <a:gd name="T18" fmla="*/ 256 h 2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96" h="256">
                      <a:moveTo>
                        <a:pt x="4" y="0"/>
                      </a:moveTo>
                      <a:cubicBezTo>
                        <a:pt x="55" y="10"/>
                        <a:pt x="144" y="68"/>
                        <a:pt x="292" y="144"/>
                      </a:cubicBezTo>
                      <a:cubicBezTo>
                        <a:pt x="290" y="178"/>
                        <a:pt x="296" y="188"/>
                        <a:pt x="296" y="256"/>
                      </a:cubicBezTo>
                      <a:cubicBezTo>
                        <a:pt x="296" y="256"/>
                        <a:pt x="160" y="176"/>
                        <a:pt x="0" y="100"/>
                      </a:cubicBezTo>
                      <a:cubicBezTo>
                        <a:pt x="0" y="48"/>
                        <a:pt x="4" y="17"/>
                        <a:pt x="4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119" name="Freeform 974"/>
                <p:cNvSpPr>
                  <a:spLocks/>
                </p:cNvSpPr>
                <p:nvPr/>
              </p:nvSpPr>
              <p:spPr bwMode="auto">
                <a:xfrm>
                  <a:off x="5315" y="680"/>
                  <a:ext cx="244" cy="240"/>
                </a:xfrm>
                <a:custGeom>
                  <a:avLst/>
                  <a:gdLst>
                    <a:gd name="T0" fmla="*/ 0 w 304"/>
                    <a:gd name="T1" fmla="*/ 0 h 288"/>
                    <a:gd name="T2" fmla="*/ 2 w 304"/>
                    <a:gd name="T3" fmla="*/ 3 h 288"/>
                    <a:gd name="T4" fmla="*/ 2 w 304"/>
                    <a:gd name="T5" fmla="*/ 3 h 288"/>
                    <a:gd name="T6" fmla="*/ 2 w 304"/>
                    <a:gd name="T7" fmla="*/ 3 h 288"/>
                    <a:gd name="T8" fmla="*/ 0 w 304"/>
                    <a:gd name="T9" fmla="*/ 0 h 28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4"/>
                    <a:gd name="T16" fmla="*/ 0 h 288"/>
                    <a:gd name="T17" fmla="*/ 304 w 304"/>
                    <a:gd name="T18" fmla="*/ 288 h 28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4" h="288">
                      <a:moveTo>
                        <a:pt x="0" y="0"/>
                      </a:moveTo>
                      <a:cubicBezTo>
                        <a:pt x="51" y="10"/>
                        <a:pt x="148" y="76"/>
                        <a:pt x="304" y="164"/>
                      </a:cubicBezTo>
                      <a:cubicBezTo>
                        <a:pt x="302" y="198"/>
                        <a:pt x="284" y="220"/>
                        <a:pt x="284" y="288"/>
                      </a:cubicBezTo>
                      <a:cubicBezTo>
                        <a:pt x="284" y="288"/>
                        <a:pt x="163" y="179"/>
                        <a:pt x="8" y="124"/>
                      </a:cubicBezTo>
                      <a:cubicBezTo>
                        <a:pt x="8" y="72"/>
                        <a:pt x="0" y="17"/>
                        <a:pt x="0" y="0"/>
                      </a:cubicBezTo>
                      <a:close/>
                    </a:path>
                  </a:pathLst>
                </a:custGeom>
                <a:gradFill rotWithShape="1">
                  <a:gsLst>
                    <a:gs pos="0">
                      <a:srgbClr val="292929"/>
                    </a:gs>
                    <a:gs pos="100000">
                      <a:srgbClr val="808080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120" name="Oval 975"/>
                <p:cNvSpPr>
                  <a:spLocks noChangeArrowheads="1"/>
                </p:cNvSpPr>
                <p:nvPr/>
              </p:nvSpPr>
              <p:spPr bwMode="auto">
                <a:xfrm>
                  <a:off x="5515" y="2611"/>
                  <a:ext cx="50" cy="95"/>
                </a:xfrm>
                <a:prstGeom prst="ellipse">
                  <a:avLst/>
                </a:pr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21" name="Freeform 976"/>
                <p:cNvSpPr>
                  <a:spLocks/>
                </p:cNvSpPr>
                <p:nvPr/>
              </p:nvSpPr>
              <p:spPr bwMode="auto">
                <a:xfrm>
                  <a:off x="5302" y="2614"/>
                  <a:ext cx="245" cy="200"/>
                </a:xfrm>
                <a:custGeom>
                  <a:avLst/>
                  <a:gdLst>
                    <a:gd name="T0" fmla="*/ 0 w 306"/>
                    <a:gd name="T1" fmla="*/ 3 h 240"/>
                    <a:gd name="T2" fmla="*/ 2 w 306"/>
                    <a:gd name="T3" fmla="*/ 3 h 240"/>
                    <a:gd name="T4" fmla="*/ 2 w 306"/>
                    <a:gd name="T5" fmla="*/ 3 h 240"/>
                    <a:gd name="T6" fmla="*/ 2 w 306"/>
                    <a:gd name="T7" fmla="*/ 0 h 240"/>
                    <a:gd name="T8" fmla="*/ 0 w 306"/>
                    <a:gd name="T9" fmla="*/ 3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06"/>
                    <a:gd name="T16" fmla="*/ 0 h 240"/>
                    <a:gd name="T17" fmla="*/ 306 w 306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06" h="240">
                      <a:moveTo>
                        <a:pt x="0" y="106"/>
                      </a:moveTo>
                      <a:lnTo>
                        <a:pt x="2" y="240"/>
                      </a:lnTo>
                      <a:lnTo>
                        <a:pt x="306" y="110"/>
                      </a:lnTo>
                      <a:lnTo>
                        <a:pt x="300" y="0"/>
                      </a:lnTo>
                      <a:lnTo>
                        <a:pt x="0" y="106"/>
                      </a:lnTo>
                      <a:close/>
                    </a:path>
                  </a:pathLst>
                </a:custGeom>
                <a:solidFill>
                  <a:srgbClr val="3333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0122" name="AutoShape 977"/>
                <p:cNvSpPr>
                  <a:spLocks noChangeArrowheads="1"/>
                </p:cNvSpPr>
                <p:nvPr/>
              </p:nvSpPr>
              <p:spPr bwMode="auto">
                <a:xfrm>
                  <a:off x="4140" y="2675"/>
                  <a:ext cx="1196" cy="15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DDDDDD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23" name="AutoShape 978"/>
                <p:cNvSpPr>
                  <a:spLocks noChangeArrowheads="1"/>
                </p:cNvSpPr>
                <p:nvPr/>
              </p:nvSpPr>
              <p:spPr bwMode="auto">
                <a:xfrm>
                  <a:off x="4210" y="2714"/>
                  <a:ext cx="1066" cy="7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chemeClr val="tx2"/>
                    </a:gs>
                    <a:gs pos="100000">
                      <a:schemeClr val="bg2"/>
                    </a:gs>
                  </a:gsLst>
                  <a:lin ang="0" scaled="1"/>
                </a:gra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24" name="Oval 979"/>
                <p:cNvSpPr>
                  <a:spLocks noChangeArrowheads="1"/>
                </p:cNvSpPr>
                <p:nvPr/>
              </p:nvSpPr>
              <p:spPr bwMode="auto">
                <a:xfrm>
                  <a:off x="4309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25" name="Oval 980"/>
                <p:cNvSpPr>
                  <a:spLocks noChangeArrowheads="1"/>
                </p:cNvSpPr>
                <p:nvPr/>
              </p:nvSpPr>
              <p:spPr bwMode="auto">
                <a:xfrm>
                  <a:off x="4489" y="2382"/>
                  <a:ext cx="159" cy="14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26" name="Oval 981"/>
                <p:cNvSpPr>
                  <a:spLocks noChangeArrowheads="1"/>
                </p:cNvSpPr>
                <p:nvPr/>
              </p:nvSpPr>
              <p:spPr bwMode="auto">
                <a:xfrm>
                  <a:off x="4658" y="2382"/>
                  <a:ext cx="159" cy="142"/>
                </a:xfrm>
                <a:prstGeom prst="ellipse">
                  <a:avLst/>
                </a:prstGeom>
                <a:solidFill>
                  <a:srgbClr val="33CC3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0127" name="Rectangle 982"/>
                <p:cNvSpPr>
                  <a:spLocks noChangeArrowheads="1"/>
                </p:cNvSpPr>
                <p:nvPr/>
              </p:nvSpPr>
              <p:spPr bwMode="auto">
                <a:xfrm>
                  <a:off x="5067" y="1837"/>
                  <a:ext cx="80" cy="759"/>
                </a:xfrm>
                <a:prstGeom prst="rect">
                  <a:avLst/>
                </a:prstGeom>
                <a:solidFill>
                  <a:srgbClr val="292929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SzPct val="100000"/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MS PGothic" panose="020B0600070205080204" pitchFamily="34" charset="-128"/>
                    </a:defRPr>
                  </a:lvl1pPr>
                  <a:lvl2pPr marL="742950" indent="-285750">
                    <a:lnSpc>
                      <a:spcPct val="85000"/>
                    </a:lnSpc>
                    <a:spcBef>
                      <a:spcPct val="20000"/>
                    </a:spcBef>
                    <a:buClr>
                      <a:srgbClr val="000099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MS PGothic" panose="020B0600070205080204" pitchFamily="34" charset="-128"/>
                      <a:cs typeface="Gill Sans MT" panose="020B0502020104020203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000">
                      <a:solidFill>
                        <a:schemeClr val="tx1"/>
                      </a:solidFill>
                      <a:latin typeface="Gill Sans MT" panose="020B0502020104020203" pitchFamily="34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Gill Sans MT" panose="020B0502020104020203" pitchFamily="34" charset="0"/>
                      <a:cs typeface="Gill Sans MT" panose="020B0502020104020203" pitchFamily="34" charset="0"/>
                    </a:defRPr>
                  </a:lvl9pPr>
                </a:lstStyle>
                <a:p>
                  <a:pPr>
                    <a:lnSpc>
                      <a:spcPct val="100000"/>
                    </a:lnSpc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18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pic>
            <p:nvPicPr>
              <p:cNvPr id="130102" name="Picture 4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40087" y="1742411"/>
                <a:ext cx="1039824" cy="3097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30103" name="TextBox 149"/>
              <p:cNvSpPr txBox="1">
                <a:spLocks noChangeArrowheads="1"/>
              </p:cNvSpPr>
              <p:nvPr/>
            </p:nvSpPr>
            <p:spPr bwMode="auto">
              <a:xfrm>
                <a:off x="5558972" y="1947149"/>
                <a:ext cx="928459" cy="5847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400">
                    <a:latin typeface="Arial" panose="020B0604020202020204" pitchFamily="34" charset="0"/>
                    <a:cs typeface="Arial" panose="020B0604020202020204" pitchFamily="34" charset="0"/>
                  </a:rPr>
                  <a:t>controller</a:t>
                </a:r>
              </a:p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30100" name="Rectangle 82"/>
            <p:cNvSpPr>
              <a:spLocks noChangeArrowheads="1"/>
            </p:cNvSpPr>
            <p:nvPr/>
          </p:nvSpPr>
          <p:spPr bwMode="auto">
            <a:xfrm>
              <a:off x="5418667" y="1587500"/>
              <a:ext cx="1270000" cy="1481667"/>
            </a:xfrm>
            <a:prstGeom prst="rect">
              <a:avLst/>
            </a:prstGeom>
            <a:solidFill>
              <a:schemeClr val="bg1">
                <a:alpha val="65881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130098" name="TextBox 211"/>
          <p:cNvSpPr txBox="1">
            <a:spLocks noChangeArrowheads="1"/>
          </p:cNvSpPr>
          <p:nvPr/>
        </p:nvSpPr>
        <p:spPr bwMode="auto">
          <a:xfrm>
            <a:off x="5608638" y="317500"/>
            <a:ext cx="31337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CC0000"/>
                </a:solidFill>
                <a:latin typeface="Arial" panose="020B0604020202020204" pitchFamily="34" charset="0"/>
              </a:rPr>
              <a:t>Example: </a:t>
            </a:r>
            <a:r>
              <a:rPr lang="en-US" altLang="en-US" sz="2000">
                <a:latin typeface="Arial" panose="020B0604020202020204" pitchFamily="34" charset="0"/>
              </a:rPr>
              <a:t>datagrams from hosts h5 and h6 should be sent to h3 or h4, via s1 and from there to s2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533400" y="228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4400">
                <a:solidFill>
                  <a:srgbClr val="000099"/>
                </a:solidFill>
              </a:rPr>
              <a:t>Chapter 4: </a:t>
            </a:r>
            <a:r>
              <a:rPr lang="en-US" altLang="en-US" sz="4400" i="1">
                <a:solidFill>
                  <a:srgbClr val="000099"/>
                </a:solidFill>
              </a:rPr>
              <a:t>done!</a:t>
            </a:r>
          </a:p>
        </p:txBody>
      </p:sp>
      <p:pic>
        <p:nvPicPr>
          <p:cNvPr id="132099" name="Picture 8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1055688"/>
            <a:ext cx="41132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0" name="Content Placeholder 1"/>
          <p:cNvSpPr>
            <a:spLocks noGrp="1"/>
          </p:cNvSpPr>
          <p:nvPr>
            <p:ph sz="half" idx="1"/>
          </p:nvPr>
        </p:nvSpPr>
        <p:spPr>
          <a:xfrm>
            <a:off x="4233863" y="3873500"/>
            <a:ext cx="4572000" cy="1798638"/>
          </a:xfrm>
        </p:spPr>
        <p:txBody>
          <a:bodyPr/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Question: </a:t>
            </a:r>
            <a:r>
              <a:rPr lang="en-US" altLang="en-US" sz="2400"/>
              <a:t>how do forwarding tables (destination-based forwarding) or flow tables (generalized forwarding) computed?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en-US" sz="2400" i="1">
                <a:solidFill>
                  <a:srgbClr val="CC0000"/>
                </a:solidFill>
              </a:rPr>
              <a:t>Answer: </a:t>
            </a:r>
            <a:r>
              <a:rPr lang="en-US" altLang="en-US" sz="2400"/>
              <a:t>by the control plane (next chapter)</a:t>
            </a:r>
          </a:p>
        </p:txBody>
      </p:sp>
      <p:sp>
        <p:nvSpPr>
          <p:cNvPr id="132101" name="Rectangle 3"/>
          <p:cNvSpPr txBox="1">
            <a:spLocks noChangeArrowheads="1"/>
          </p:cNvSpPr>
          <p:nvPr/>
        </p:nvSpPr>
        <p:spPr bwMode="auto">
          <a:xfrm>
            <a:off x="533400" y="1600200"/>
            <a:ext cx="387985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4.1 Overview of Network layer: data plane and control plane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4.2 What</a:t>
            </a:r>
            <a:r>
              <a:rPr lang="ja-JP" altLang="en-US" sz="2400"/>
              <a:t>’</a:t>
            </a:r>
            <a:r>
              <a:rPr lang="en-US" altLang="ja-JP" sz="2400"/>
              <a:t>s inside a router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4.3 IP: Internet Protocol</a:t>
            </a:r>
          </a:p>
          <a:p>
            <a:pPr lvl="1"/>
            <a:r>
              <a:rPr lang="en-US" altLang="en-US"/>
              <a:t>datagram format</a:t>
            </a:r>
          </a:p>
          <a:p>
            <a:pPr lvl="1"/>
            <a:r>
              <a:rPr lang="en-US" altLang="en-US"/>
              <a:t>fragmentation</a:t>
            </a:r>
          </a:p>
          <a:p>
            <a:pPr lvl="1"/>
            <a:r>
              <a:rPr lang="en-US" altLang="en-US"/>
              <a:t>IPv4 addressing</a:t>
            </a:r>
          </a:p>
          <a:p>
            <a:pPr lvl="1"/>
            <a:r>
              <a:rPr lang="en-US" altLang="en-US"/>
              <a:t>NAT</a:t>
            </a:r>
          </a:p>
          <a:p>
            <a:pPr lvl="1"/>
            <a:r>
              <a:rPr lang="en-US" altLang="en-US"/>
              <a:t>IPv6</a:t>
            </a:r>
          </a:p>
        </p:txBody>
      </p:sp>
      <p:sp>
        <p:nvSpPr>
          <p:cNvPr id="132102" name="Rectangle 4"/>
          <p:cNvSpPr txBox="1">
            <a:spLocks noChangeArrowheads="1"/>
          </p:cNvSpPr>
          <p:nvPr/>
        </p:nvSpPr>
        <p:spPr bwMode="auto">
          <a:xfrm>
            <a:off x="4495800" y="1600200"/>
            <a:ext cx="3810000" cy="2379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8975" indent="-231775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buFont typeface="Wingdings" panose="05000000000000000000" pitchFamily="2" charset="2"/>
              <a:buNone/>
            </a:pPr>
            <a:r>
              <a:rPr lang="en-US" altLang="en-US" sz="2400"/>
              <a:t>4.4 Generalized Forward and SDN</a:t>
            </a:r>
          </a:p>
          <a:p>
            <a:pPr lvl="1"/>
            <a:r>
              <a:rPr lang="en-US" altLang="en-US"/>
              <a:t>match plus action</a:t>
            </a:r>
          </a:p>
          <a:p>
            <a:pPr lvl="1"/>
            <a:r>
              <a:rPr lang="en-US" altLang="en-US"/>
              <a:t>OpenFlow example</a:t>
            </a:r>
          </a:p>
        </p:txBody>
      </p:sp>
      <p:sp>
        <p:nvSpPr>
          <p:cNvPr id="13210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8548BCFB-E0FA-4B48-AA24-D3A2B5B85134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72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32104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retired slides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 Layer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4-</a:t>
            </a:r>
            <a:fld id="{70D4B5A9-BE04-41E6-84D9-FE35601E47AF}" type="slidenum">
              <a:rPr lang="en-US" altLang="en-US" smtClean="0"/>
              <a:pPr>
                <a:defRPr/>
              </a:pPr>
              <a:t>73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391437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646112" y="2308225"/>
            <a:ext cx="8116887" cy="7905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49154" name="Picture 1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475" y="957263"/>
            <a:ext cx="7024688" cy="18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41300"/>
            <a:ext cx="7772400" cy="974725"/>
          </a:xfrm>
        </p:spPr>
        <p:txBody>
          <a:bodyPr/>
          <a:lstStyle/>
          <a:p>
            <a:r>
              <a:rPr lang="en-US" altLang="en-US"/>
              <a:t>Network layer service models:</a:t>
            </a:r>
            <a:endParaRPr lang="en-US" altLang="en-US" sz="4800"/>
          </a:p>
        </p:txBody>
      </p:sp>
      <p:sp>
        <p:nvSpPr>
          <p:cNvPr id="49156" name="Text Box 3"/>
          <p:cNvSpPr txBox="1">
            <a:spLocks noChangeArrowheads="1"/>
          </p:cNvSpPr>
          <p:nvPr/>
        </p:nvSpPr>
        <p:spPr bwMode="auto">
          <a:xfrm>
            <a:off x="309563" y="1506538"/>
            <a:ext cx="15382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Network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Architecture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Internet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ATM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ATM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ATM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ATM</a:t>
            </a:r>
            <a:endParaRPr lang="en-US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49157" name="Text Box 4"/>
          <p:cNvSpPr txBox="1">
            <a:spLocks noChangeArrowheads="1"/>
          </p:cNvSpPr>
          <p:nvPr/>
        </p:nvSpPr>
        <p:spPr bwMode="auto">
          <a:xfrm>
            <a:off x="1966913" y="1506538"/>
            <a:ext cx="130968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Service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Model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best effort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CBR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VBR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ABR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UBR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58" name="Text Box 5"/>
          <p:cNvSpPr txBox="1">
            <a:spLocks noChangeArrowheads="1"/>
          </p:cNvSpPr>
          <p:nvPr/>
        </p:nvSpPr>
        <p:spPr bwMode="auto">
          <a:xfrm>
            <a:off x="3300413" y="1801813"/>
            <a:ext cx="153828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Bandwidth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none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constant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guaranteed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rate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guaranteed 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minimum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none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59" name="Text Box 11"/>
          <p:cNvSpPr txBox="1">
            <a:spLocks noChangeArrowheads="1"/>
          </p:cNvSpPr>
          <p:nvPr/>
        </p:nvSpPr>
        <p:spPr bwMode="auto">
          <a:xfrm>
            <a:off x="4700588" y="1801813"/>
            <a:ext cx="720725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Loss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60" name="Text Box 12"/>
          <p:cNvSpPr txBox="1">
            <a:spLocks noChangeArrowheads="1"/>
          </p:cNvSpPr>
          <p:nvPr/>
        </p:nvSpPr>
        <p:spPr bwMode="auto">
          <a:xfrm>
            <a:off x="5424488" y="1811338"/>
            <a:ext cx="83185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Order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61" name="Text Box 13"/>
          <p:cNvSpPr txBox="1">
            <a:spLocks noChangeArrowheads="1"/>
          </p:cNvSpPr>
          <p:nvPr/>
        </p:nvSpPr>
        <p:spPr bwMode="auto">
          <a:xfrm>
            <a:off x="6281738" y="1811338"/>
            <a:ext cx="947737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Timing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62" name="Text Box 14"/>
          <p:cNvSpPr txBox="1">
            <a:spLocks noChangeArrowheads="1"/>
          </p:cNvSpPr>
          <p:nvPr/>
        </p:nvSpPr>
        <p:spPr bwMode="auto">
          <a:xfrm>
            <a:off x="7281863" y="1525588"/>
            <a:ext cx="1481137" cy="374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Congestion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feedback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 (inferred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via loss)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congestion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congestion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yes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no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63" name="Text Box 15"/>
          <p:cNvSpPr txBox="1">
            <a:spLocks noChangeArrowheads="1"/>
          </p:cNvSpPr>
          <p:nvPr/>
        </p:nvSpPr>
        <p:spPr bwMode="auto">
          <a:xfrm>
            <a:off x="4672013" y="1374775"/>
            <a:ext cx="1720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Guarantees ?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49164" name="Line 16"/>
          <p:cNvSpPr>
            <a:spLocks noChangeShapeType="1"/>
          </p:cNvSpPr>
          <p:nvPr/>
        </p:nvSpPr>
        <p:spPr bwMode="auto">
          <a:xfrm flipV="1">
            <a:off x="3390900" y="1800225"/>
            <a:ext cx="3733800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9165" name="Line 19"/>
          <p:cNvSpPr>
            <a:spLocks noChangeShapeType="1"/>
          </p:cNvSpPr>
          <p:nvPr/>
        </p:nvSpPr>
        <p:spPr bwMode="auto">
          <a:xfrm>
            <a:off x="646113" y="2308225"/>
            <a:ext cx="7985125" cy="0"/>
          </a:xfrm>
          <a:prstGeom prst="line">
            <a:avLst/>
          </a:prstGeom>
          <a:noFill/>
          <a:ln w="28575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6" name="Line 25"/>
          <p:cNvSpPr>
            <a:spLocks noChangeShapeType="1"/>
          </p:cNvSpPr>
          <p:nvPr/>
        </p:nvSpPr>
        <p:spPr bwMode="auto">
          <a:xfrm>
            <a:off x="904875" y="30988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7" name="Line 26"/>
          <p:cNvSpPr>
            <a:spLocks noChangeShapeType="1"/>
          </p:cNvSpPr>
          <p:nvPr/>
        </p:nvSpPr>
        <p:spPr bwMode="auto">
          <a:xfrm>
            <a:off x="901700" y="3708400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8" name="Line 27"/>
          <p:cNvSpPr>
            <a:spLocks noChangeShapeType="1"/>
          </p:cNvSpPr>
          <p:nvPr/>
        </p:nvSpPr>
        <p:spPr bwMode="auto">
          <a:xfrm>
            <a:off x="898525" y="4329113"/>
            <a:ext cx="7437438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69" name="Line 28"/>
          <p:cNvSpPr>
            <a:spLocks noChangeShapeType="1"/>
          </p:cNvSpPr>
          <p:nvPr/>
        </p:nvSpPr>
        <p:spPr bwMode="auto">
          <a:xfrm>
            <a:off x="906463" y="4905375"/>
            <a:ext cx="7437437" cy="0"/>
          </a:xfrm>
          <a:prstGeom prst="line">
            <a:avLst/>
          </a:prstGeom>
          <a:noFill/>
          <a:ln w="19050">
            <a:solidFill>
              <a:srgbClr val="0000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917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7E818FC1-E642-4047-A8BC-65A0E07BB295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74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9171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64225374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Network service model</a:t>
            </a:r>
          </a:p>
        </p:txBody>
      </p:sp>
      <p:sp>
        <p:nvSpPr>
          <p:cNvPr id="48131" name="Rectangle 13"/>
          <p:cNvSpPr>
            <a:spLocks noChangeArrowheads="1"/>
          </p:cNvSpPr>
          <p:nvPr/>
        </p:nvSpPr>
        <p:spPr bwMode="auto">
          <a:xfrm>
            <a:off x="609600" y="1430338"/>
            <a:ext cx="7554913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buClr>
                <a:schemeClr val="accent2"/>
              </a:buClr>
              <a:buSzPct val="85000"/>
              <a:buFont typeface="ZapfDingbats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Q:</a:t>
            </a:r>
            <a:r>
              <a:rPr lang="en-US" altLang="en-US" dirty="0"/>
              <a:t> What </a:t>
            </a:r>
            <a:r>
              <a:rPr lang="en-US" altLang="en-US" i="1" dirty="0">
                <a:solidFill>
                  <a:srgbClr val="000099"/>
                </a:solidFill>
              </a:rPr>
              <a:t>service model</a:t>
            </a:r>
            <a:r>
              <a:rPr lang="en-US" altLang="en-US" dirty="0"/>
              <a:t> for </a:t>
            </a:r>
            <a:r>
              <a:rPr lang="ja-JP" altLang="en-US" dirty="0"/>
              <a:t>“</a:t>
            </a:r>
            <a:r>
              <a:rPr lang="en-US" altLang="ja-JP" dirty="0"/>
              <a:t>channel</a:t>
            </a:r>
            <a:r>
              <a:rPr lang="ja-JP" altLang="en-US" dirty="0"/>
              <a:t>”</a:t>
            </a:r>
            <a:r>
              <a:rPr lang="en-US" altLang="ja-JP" dirty="0"/>
              <a:t> transporting datagrams from sender to receiver?</a:t>
            </a:r>
            <a:endParaRPr lang="en-US" altLang="en-US" dirty="0"/>
          </a:p>
        </p:txBody>
      </p:sp>
      <p:sp>
        <p:nvSpPr>
          <p:cNvPr id="8198" name="Rectangle 15"/>
          <p:cNvSpPr>
            <a:spLocks noGrp="1" noChangeArrowheads="1"/>
          </p:cNvSpPr>
          <p:nvPr>
            <p:ph type="body" sz="half" idx="1"/>
          </p:nvPr>
        </p:nvSpPr>
        <p:spPr>
          <a:xfrm>
            <a:off x="442913" y="2587625"/>
            <a:ext cx="3810000" cy="2528888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i="1" dirty="0">
                <a:solidFill>
                  <a:srgbClr val="CC0000"/>
                </a:solidFill>
                <a:ea typeface="ＭＳ Ｐゴシック" charset="0"/>
                <a:cs typeface="+mn-cs"/>
              </a:rPr>
              <a:t>example: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guaranteed delivery</a:t>
            </a:r>
          </a:p>
          <a:p>
            <a:pPr>
              <a:buFont typeface="Wingdings" charset="2"/>
              <a:buChar char="§"/>
              <a:defRPr/>
            </a:pPr>
            <a:r>
              <a:rPr lang="en-US" sz="2400" dirty="0">
                <a:ea typeface="ＭＳ Ｐゴシック" charset="0"/>
                <a:cs typeface="+mn-cs"/>
              </a:rPr>
              <a:t>guaranteed maximum delay</a:t>
            </a:r>
          </a:p>
        </p:txBody>
      </p:sp>
      <p:sp>
        <p:nvSpPr>
          <p:cNvPr id="48133" name="Rectangle 16"/>
          <p:cNvSpPr>
            <a:spLocks noGrp="1" noChangeArrowheads="1"/>
          </p:cNvSpPr>
          <p:nvPr>
            <p:ph type="body" sz="half" idx="2"/>
          </p:nvPr>
        </p:nvSpPr>
        <p:spPr>
          <a:xfrm>
            <a:off x="4554460" y="3031112"/>
            <a:ext cx="4131546" cy="1116701"/>
          </a:xfrm>
        </p:spPr>
        <p:txBody>
          <a:bodyPr/>
          <a:lstStyle/>
          <a:p>
            <a:r>
              <a:rPr lang="en-US" altLang="en-US" sz="2400" dirty="0"/>
              <a:t>guaranteed in-order delivery</a:t>
            </a:r>
          </a:p>
          <a:p>
            <a:r>
              <a:rPr lang="en-US" altLang="en-US" sz="2400" dirty="0"/>
              <a:t>guaranteed minimum bandwidth </a:t>
            </a:r>
          </a:p>
        </p:txBody>
      </p:sp>
      <p:pic>
        <p:nvPicPr>
          <p:cNvPr id="48134" name="Picture 1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1033463"/>
            <a:ext cx="5484813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458787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F9D59471-F067-45C5-A786-A513E9FD5AC8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75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48136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205581" y="4350130"/>
            <a:ext cx="8480425" cy="1726185"/>
            <a:chOff x="226505" y="4487694"/>
            <a:chExt cx="8480425" cy="1726185"/>
          </a:xfrm>
        </p:grpSpPr>
        <p:sp>
          <p:nvSpPr>
            <p:cNvPr id="9" name="Rectangle 8"/>
            <p:cNvSpPr/>
            <p:nvPr/>
          </p:nvSpPr>
          <p:spPr bwMode="auto">
            <a:xfrm>
              <a:off x="576859" y="5365300"/>
              <a:ext cx="8116887" cy="790575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Text Box 3"/>
            <p:cNvSpPr txBox="1">
              <a:spLocks noChangeArrowheads="1"/>
            </p:cNvSpPr>
            <p:nvPr/>
          </p:nvSpPr>
          <p:spPr bwMode="auto">
            <a:xfrm>
              <a:off x="226505" y="4563613"/>
              <a:ext cx="1552092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Network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Architecture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Internet</a:t>
              </a:r>
            </a:p>
            <a:p>
              <a:pPr algn="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1832924" y="4563613"/>
              <a:ext cx="1436612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Service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Model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>
                  <a:solidFill>
                    <a:srgbClr val="C00000"/>
                  </a:solidFill>
                  <a:latin typeface="Arial" panose="020B0604020202020204" pitchFamily="34" charset="0"/>
                </a:rPr>
                <a:t>best effort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2" name="Text Box 5"/>
            <p:cNvSpPr txBox="1">
              <a:spLocks noChangeArrowheads="1"/>
            </p:cNvSpPr>
            <p:nvPr/>
          </p:nvSpPr>
          <p:spPr bwMode="auto">
            <a:xfrm>
              <a:off x="3231160" y="4858888"/>
              <a:ext cx="1383712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Bandwidth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none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4631335" y="4858888"/>
              <a:ext cx="726481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Loss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no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5355235" y="4868413"/>
              <a:ext cx="838691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Order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no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5" name="Text Box 13"/>
            <p:cNvSpPr txBox="1">
              <a:spLocks noChangeArrowheads="1"/>
            </p:cNvSpPr>
            <p:nvPr/>
          </p:nvSpPr>
          <p:spPr bwMode="auto">
            <a:xfrm>
              <a:off x="6212485" y="4868413"/>
              <a:ext cx="946221" cy="1323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Timing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no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</p:txBody>
        </p:sp>
        <p:sp>
          <p:nvSpPr>
            <p:cNvPr id="16" name="Text Box 14"/>
            <p:cNvSpPr txBox="1">
              <a:spLocks noChangeArrowheads="1"/>
            </p:cNvSpPr>
            <p:nvPr/>
          </p:nvSpPr>
          <p:spPr bwMode="auto">
            <a:xfrm>
              <a:off x="7212610" y="4582663"/>
              <a:ext cx="1494320" cy="16312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Congestion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feedback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000" dirty="0">
                <a:latin typeface="Arial" panose="020B0604020202020204" pitchFamily="34" charset="0"/>
              </a:endParaRP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no (inferred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via loss)</a:t>
              </a:r>
            </a:p>
          </p:txBody>
        </p:sp>
        <p:sp>
          <p:nvSpPr>
            <p:cNvPr id="17" name="Text Box 15"/>
            <p:cNvSpPr txBox="1">
              <a:spLocks noChangeArrowheads="1"/>
            </p:cNvSpPr>
            <p:nvPr/>
          </p:nvSpPr>
          <p:spPr bwMode="auto">
            <a:xfrm>
              <a:off x="4569422" y="4487694"/>
              <a:ext cx="1720850" cy="3968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Arial" panose="020B0604020202020204" pitchFamily="34" charset="0"/>
                </a:rPr>
                <a:t>Guarantees ?</a:t>
              </a:r>
              <a:endParaRPr lang="en-US" alt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V="1">
              <a:off x="3321647" y="4857300"/>
              <a:ext cx="3733800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576860" y="5365300"/>
              <a:ext cx="7985125" cy="0"/>
            </a:xfrm>
            <a:prstGeom prst="line">
              <a:avLst/>
            </a:prstGeom>
            <a:noFill/>
            <a:ln w="28575">
              <a:solidFill>
                <a:srgbClr val="00009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172389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ChangeArrowheads="1"/>
          </p:cNvSpPr>
          <p:nvPr/>
        </p:nvSpPr>
        <p:spPr bwMode="auto">
          <a:xfrm>
            <a:off x="1704975" y="1781175"/>
            <a:ext cx="6534150" cy="4076700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27" name="Rectangle 3"/>
          <p:cNvSpPr>
            <a:spLocks noChangeArrowheads="1"/>
          </p:cNvSpPr>
          <p:nvPr/>
        </p:nvSpPr>
        <p:spPr bwMode="auto">
          <a:xfrm>
            <a:off x="1638300" y="1855788"/>
            <a:ext cx="6534150" cy="4076700"/>
          </a:xfrm>
          <a:prstGeom prst="rect">
            <a:avLst/>
          </a:prstGeom>
          <a:solidFill>
            <a:srgbClr val="FFFF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28" name="Rectangle 4"/>
          <p:cNvSpPr>
            <a:spLocks noGrp="1" noChangeArrowheads="1"/>
          </p:cNvSpPr>
          <p:nvPr>
            <p:ph type="title"/>
          </p:nvPr>
        </p:nvSpPr>
        <p:spPr>
          <a:xfrm>
            <a:off x="419100" y="133350"/>
            <a:ext cx="7772400" cy="1143000"/>
          </a:xfrm>
        </p:spPr>
        <p:txBody>
          <a:bodyPr/>
          <a:lstStyle/>
          <a:p>
            <a:r>
              <a:rPr lang="en-US" altLang="en-US" sz="4000"/>
              <a:t>The Internet network layer</a:t>
            </a:r>
            <a:endParaRPr lang="en-US" altLang="en-US"/>
          </a:p>
        </p:txBody>
      </p:sp>
      <p:grpSp>
        <p:nvGrpSpPr>
          <p:cNvPr id="77829" name="Group 6"/>
          <p:cNvGrpSpPr>
            <a:grpSpLocks/>
          </p:cNvGrpSpPr>
          <p:nvPr/>
        </p:nvGrpSpPr>
        <p:grpSpPr bwMode="auto">
          <a:xfrm>
            <a:off x="3763963" y="3479800"/>
            <a:ext cx="1258887" cy="1214438"/>
            <a:chOff x="3992" y="2883"/>
            <a:chExt cx="613" cy="765"/>
          </a:xfrm>
        </p:grpSpPr>
        <p:sp>
          <p:nvSpPr>
            <p:cNvPr id="77854" name="Rectangle 7"/>
            <p:cNvSpPr>
              <a:spLocks noChangeArrowheads="1"/>
            </p:cNvSpPr>
            <p:nvPr/>
          </p:nvSpPr>
          <p:spPr bwMode="auto">
            <a:xfrm>
              <a:off x="4023" y="2883"/>
              <a:ext cx="582" cy="738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7855" name="Rectangle 8"/>
            <p:cNvSpPr>
              <a:spLocks noChangeArrowheads="1"/>
            </p:cNvSpPr>
            <p:nvPr/>
          </p:nvSpPr>
          <p:spPr bwMode="auto">
            <a:xfrm>
              <a:off x="3996" y="2910"/>
              <a:ext cx="582" cy="7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7856" name="Text Box 9"/>
            <p:cNvSpPr txBox="1">
              <a:spLocks noChangeArrowheads="1"/>
            </p:cNvSpPr>
            <p:nvPr/>
          </p:nvSpPr>
          <p:spPr bwMode="auto">
            <a:xfrm>
              <a:off x="3992" y="3071"/>
              <a:ext cx="609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forwarding</a:t>
              </a:r>
            </a:p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table</a:t>
              </a:r>
            </a:p>
          </p:txBody>
        </p:sp>
        <p:sp>
          <p:nvSpPr>
            <p:cNvPr id="77857" name="Line 10"/>
            <p:cNvSpPr>
              <a:spLocks noChangeShapeType="1"/>
            </p:cNvSpPr>
            <p:nvPr/>
          </p:nvSpPr>
          <p:spPr bwMode="auto">
            <a:xfrm>
              <a:off x="4065" y="2994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8" name="Line 11"/>
            <p:cNvSpPr>
              <a:spLocks noChangeShapeType="1"/>
            </p:cNvSpPr>
            <p:nvPr/>
          </p:nvSpPr>
          <p:spPr bwMode="auto">
            <a:xfrm>
              <a:off x="4071" y="304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59" name="Line 12"/>
            <p:cNvSpPr>
              <a:spLocks noChangeShapeType="1"/>
            </p:cNvSpPr>
            <p:nvPr/>
          </p:nvSpPr>
          <p:spPr bwMode="auto">
            <a:xfrm>
              <a:off x="4074" y="3102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0" name="Line 13"/>
            <p:cNvSpPr>
              <a:spLocks noChangeShapeType="1"/>
            </p:cNvSpPr>
            <p:nvPr/>
          </p:nvSpPr>
          <p:spPr bwMode="auto">
            <a:xfrm>
              <a:off x="4065" y="3477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1" name="Line 14"/>
            <p:cNvSpPr>
              <a:spLocks noChangeShapeType="1"/>
            </p:cNvSpPr>
            <p:nvPr/>
          </p:nvSpPr>
          <p:spPr bwMode="auto">
            <a:xfrm>
              <a:off x="4068" y="3528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62" name="Line 15"/>
            <p:cNvSpPr>
              <a:spLocks noChangeShapeType="1"/>
            </p:cNvSpPr>
            <p:nvPr/>
          </p:nvSpPr>
          <p:spPr bwMode="auto">
            <a:xfrm>
              <a:off x="4071" y="3579"/>
              <a:ext cx="43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00" name="Rectangle 16"/>
          <p:cNvSpPr>
            <a:spLocks noGrp="1" noChangeArrowheads="1"/>
          </p:cNvSpPr>
          <p:nvPr>
            <p:ph type="body" sz="half" idx="1"/>
          </p:nvPr>
        </p:nvSpPr>
        <p:spPr>
          <a:xfrm>
            <a:off x="558800" y="1189038"/>
            <a:ext cx="7534275" cy="438150"/>
          </a:xfrm>
        </p:spPr>
        <p:txBody>
          <a:bodyPr/>
          <a:lstStyle/>
          <a:p>
            <a:pPr>
              <a:buFont typeface="Wingdings" charset="0"/>
              <a:buNone/>
              <a:defRPr/>
            </a:pPr>
            <a:r>
              <a:rPr lang="en-US" sz="2400">
                <a:ea typeface="ＭＳ Ｐゴシック" charset="0"/>
                <a:cs typeface="+mn-cs"/>
              </a:rPr>
              <a:t>host, router network layer functions:</a:t>
            </a:r>
          </a:p>
        </p:txBody>
      </p:sp>
      <p:sp>
        <p:nvSpPr>
          <p:cNvPr id="77831" name="Line 17"/>
          <p:cNvSpPr>
            <a:spLocks noChangeShapeType="1"/>
          </p:cNvSpPr>
          <p:nvPr/>
        </p:nvSpPr>
        <p:spPr bwMode="auto">
          <a:xfrm flipV="1">
            <a:off x="1628775" y="5410200"/>
            <a:ext cx="650557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Line 18"/>
          <p:cNvSpPr>
            <a:spLocks noChangeShapeType="1"/>
          </p:cNvSpPr>
          <p:nvPr/>
        </p:nvSpPr>
        <p:spPr bwMode="auto">
          <a:xfrm flipV="1">
            <a:off x="1657350" y="488632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Rectangle 20"/>
          <p:cNvSpPr>
            <a:spLocks noChangeArrowheads="1"/>
          </p:cNvSpPr>
          <p:nvPr/>
        </p:nvSpPr>
        <p:spPr bwMode="auto">
          <a:xfrm>
            <a:off x="1914525" y="2667000"/>
            <a:ext cx="1809750" cy="8191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34" name="Rectangle 21"/>
          <p:cNvSpPr>
            <a:spLocks noChangeArrowheads="1"/>
          </p:cNvSpPr>
          <p:nvPr/>
        </p:nvSpPr>
        <p:spPr bwMode="auto">
          <a:xfrm>
            <a:off x="1847850" y="2733675"/>
            <a:ext cx="1809750" cy="81915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35" name="Text Box 22"/>
          <p:cNvSpPr txBox="1">
            <a:spLocks noChangeArrowheads="1"/>
          </p:cNvSpPr>
          <p:nvPr/>
        </p:nvSpPr>
        <p:spPr bwMode="auto">
          <a:xfrm>
            <a:off x="1836738" y="2714625"/>
            <a:ext cx="1860550" cy="85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>
                <a:solidFill>
                  <a:srgbClr val="CC0000"/>
                </a:solidFill>
              </a:rPr>
              <a:t>routing protocols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path selection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>
                <a:latin typeface="Arial" panose="020B0604020202020204" pitchFamily="34" charset="0"/>
              </a:rPr>
              <a:t> RIP, OSPF, BGP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36" name="Freeform 23"/>
          <p:cNvSpPr>
            <a:spLocks/>
          </p:cNvSpPr>
          <p:nvPr/>
        </p:nvSpPr>
        <p:spPr bwMode="auto">
          <a:xfrm>
            <a:off x="3143250" y="3657600"/>
            <a:ext cx="628650" cy="390525"/>
          </a:xfrm>
          <a:custGeom>
            <a:avLst/>
            <a:gdLst>
              <a:gd name="T0" fmla="*/ 0 w 396"/>
              <a:gd name="T1" fmla="*/ 0 h 246"/>
              <a:gd name="T2" fmla="*/ 2147483646 w 396"/>
              <a:gd name="T3" fmla="*/ 2147483646 h 246"/>
              <a:gd name="T4" fmla="*/ 2147483646 w 396"/>
              <a:gd name="T5" fmla="*/ 2147483646 h 246"/>
              <a:gd name="T6" fmla="*/ 0 60000 65536"/>
              <a:gd name="T7" fmla="*/ 0 60000 65536"/>
              <a:gd name="T8" fmla="*/ 0 60000 65536"/>
              <a:gd name="T9" fmla="*/ 0 w 396"/>
              <a:gd name="T10" fmla="*/ 0 h 246"/>
              <a:gd name="T11" fmla="*/ 396 w 396"/>
              <a:gd name="T12" fmla="*/ 246 h 24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6" h="246">
                <a:moveTo>
                  <a:pt x="0" y="0"/>
                </a:moveTo>
                <a:cubicBezTo>
                  <a:pt x="30" y="16"/>
                  <a:pt x="42" y="126"/>
                  <a:pt x="150" y="186"/>
                </a:cubicBezTo>
                <a:cubicBezTo>
                  <a:pt x="258" y="246"/>
                  <a:pt x="345" y="205"/>
                  <a:pt x="396" y="210"/>
                </a:cubicBezTo>
              </a:path>
            </a:pathLst>
          </a:custGeom>
          <a:noFill/>
          <a:ln w="38100" cap="flat" cmpd="sng">
            <a:solidFill>
              <a:srgbClr val="000099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77837" name="Group 24"/>
          <p:cNvGrpSpPr>
            <a:grpSpLocks/>
          </p:cNvGrpSpPr>
          <p:nvPr/>
        </p:nvGrpSpPr>
        <p:grpSpPr bwMode="auto">
          <a:xfrm>
            <a:off x="5092700" y="2576513"/>
            <a:ext cx="3000375" cy="1181100"/>
            <a:chOff x="102" y="1272"/>
            <a:chExt cx="1890" cy="744"/>
          </a:xfrm>
        </p:grpSpPr>
        <p:sp>
          <p:nvSpPr>
            <p:cNvPr id="77851" name="Rectangle 25"/>
            <p:cNvSpPr>
              <a:spLocks noChangeArrowheads="1"/>
            </p:cNvSpPr>
            <p:nvPr/>
          </p:nvSpPr>
          <p:spPr bwMode="auto">
            <a:xfrm>
              <a:off x="144" y="1272"/>
              <a:ext cx="1848" cy="690"/>
            </a:xfrm>
            <a:prstGeom prst="rect">
              <a:avLst/>
            </a:prstGeom>
            <a:solidFill>
              <a:srgbClr val="0000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7852" name="Rectangle 26"/>
            <p:cNvSpPr>
              <a:spLocks noChangeArrowheads="1"/>
            </p:cNvSpPr>
            <p:nvPr/>
          </p:nvSpPr>
          <p:spPr bwMode="auto">
            <a:xfrm>
              <a:off x="102" y="1314"/>
              <a:ext cx="1848" cy="70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77853" name="Text Box 27"/>
            <p:cNvSpPr txBox="1">
              <a:spLocks noChangeArrowheads="1"/>
            </p:cNvSpPr>
            <p:nvPr/>
          </p:nvSpPr>
          <p:spPr bwMode="auto">
            <a:xfrm>
              <a:off x="116" y="1287"/>
              <a:ext cx="1810" cy="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CC0000"/>
                  </a:solidFill>
                </a:rPr>
                <a:t>IP protocol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addressing conventions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datagram format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Char char="•"/>
              </a:pPr>
              <a:r>
                <a:rPr lang="en-US" altLang="en-US" sz="1600">
                  <a:latin typeface="Arial" panose="020B0604020202020204" pitchFamily="34" charset="0"/>
                </a:rPr>
                <a:t> packet handling conventions</a:t>
              </a: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77838" name="Rectangle 29"/>
          <p:cNvSpPr>
            <a:spLocks noChangeArrowheads="1"/>
          </p:cNvSpPr>
          <p:nvPr/>
        </p:nvSpPr>
        <p:spPr bwMode="auto">
          <a:xfrm>
            <a:off x="5216525" y="3878263"/>
            <a:ext cx="1933575" cy="847725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39" name="Rectangle 30"/>
          <p:cNvSpPr>
            <a:spLocks noChangeArrowheads="1"/>
          </p:cNvSpPr>
          <p:nvPr/>
        </p:nvSpPr>
        <p:spPr bwMode="auto">
          <a:xfrm>
            <a:off x="5149850" y="3946525"/>
            <a:ext cx="1933575" cy="84772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40" name="Text Box 31"/>
          <p:cNvSpPr txBox="1">
            <a:spLocks noChangeArrowheads="1"/>
          </p:cNvSpPr>
          <p:nvPr/>
        </p:nvSpPr>
        <p:spPr bwMode="auto">
          <a:xfrm>
            <a:off x="5162550" y="3911600"/>
            <a:ext cx="198755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CC0000"/>
                </a:solidFill>
              </a:rPr>
              <a:t>ICMP protocol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error reporting</a:t>
            </a:r>
          </a:p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 router </a:t>
            </a:r>
            <a:r>
              <a:rPr lang="ja-JP" altLang="en-US" sz="1600" dirty="0">
                <a:latin typeface="Arial" panose="020B0604020202020204" pitchFamily="34" charset="0"/>
              </a:rPr>
              <a:t>“</a:t>
            </a:r>
            <a:r>
              <a:rPr lang="en-US" altLang="ja-JP" sz="1600" dirty="0">
                <a:latin typeface="Arial" panose="020B0604020202020204" pitchFamily="34" charset="0"/>
              </a:rPr>
              <a:t>signaling</a:t>
            </a:r>
            <a:r>
              <a:rPr lang="ja-JP" altLang="en-US" sz="1600" dirty="0">
                <a:latin typeface="Arial" panose="020B0604020202020204" pitchFamily="34" charset="0"/>
              </a:rPr>
              <a:t>”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77841" name="Line 32"/>
          <p:cNvSpPr>
            <a:spLocks noChangeShapeType="1"/>
          </p:cNvSpPr>
          <p:nvPr/>
        </p:nvSpPr>
        <p:spPr bwMode="auto">
          <a:xfrm flipV="1">
            <a:off x="1657350" y="2466975"/>
            <a:ext cx="6524625" cy="9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2" name="Text Box 33"/>
          <p:cNvSpPr txBox="1">
            <a:spLocks noChangeArrowheads="1"/>
          </p:cNvSpPr>
          <p:nvPr/>
        </p:nvSpPr>
        <p:spPr bwMode="auto">
          <a:xfrm>
            <a:off x="3098800" y="1989138"/>
            <a:ext cx="283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transport layer: TCP, UDP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43" name="Text Box 34"/>
          <p:cNvSpPr txBox="1">
            <a:spLocks noChangeArrowheads="1"/>
          </p:cNvSpPr>
          <p:nvPr/>
        </p:nvSpPr>
        <p:spPr bwMode="auto">
          <a:xfrm>
            <a:off x="4213225" y="4960938"/>
            <a:ext cx="10858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link layer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44" name="Text Box 35"/>
          <p:cNvSpPr txBox="1">
            <a:spLocks noChangeArrowheads="1"/>
          </p:cNvSpPr>
          <p:nvPr/>
        </p:nvSpPr>
        <p:spPr bwMode="auto">
          <a:xfrm>
            <a:off x="4060825" y="5484813"/>
            <a:ext cx="15684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chemeClr val="bg2"/>
                </a:solidFill>
                <a:latin typeface="Arial" panose="020B0604020202020204" pitchFamily="34" charset="0"/>
              </a:rPr>
              <a:t>physical layer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77845" name="Text Box 36"/>
          <p:cNvSpPr txBox="1">
            <a:spLocks noChangeArrowheads="1"/>
          </p:cNvSpPr>
          <p:nvPr/>
        </p:nvSpPr>
        <p:spPr bwMode="auto">
          <a:xfrm>
            <a:off x="319088" y="3259138"/>
            <a:ext cx="1252537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network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C0000"/>
                </a:solidFill>
                <a:latin typeface="Arial" panose="020B0604020202020204" pitchFamily="34" charset="0"/>
              </a:rPr>
              <a:t>layer</a:t>
            </a:r>
            <a:endParaRPr lang="en-US" altLang="en-US" sz="1800">
              <a:solidFill>
                <a:srgbClr val="CC0000"/>
              </a:solidFill>
              <a:latin typeface="Arial" panose="020B0604020202020204" pitchFamily="34" charset="0"/>
            </a:endParaRPr>
          </a:p>
        </p:txBody>
      </p:sp>
      <p:sp>
        <p:nvSpPr>
          <p:cNvPr id="77846" name="Line 37"/>
          <p:cNvSpPr>
            <a:spLocks noChangeShapeType="1"/>
          </p:cNvSpPr>
          <p:nvPr/>
        </p:nvSpPr>
        <p:spPr bwMode="auto">
          <a:xfrm flipV="1">
            <a:off x="1381125" y="2486025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47" name="Line 38"/>
          <p:cNvSpPr>
            <a:spLocks noChangeShapeType="1"/>
          </p:cNvSpPr>
          <p:nvPr/>
        </p:nvSpPr>
        <p:spPr bwMode="auto">
          <a:xfrm>
            <a:off x="1381125" y="4152900"/>
            <a:ext cx="0" cy="742950"/>
          </a:xfrm>
          <a:prstGeom prst="line">
            <a:avLst/>
          </a:pr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848" name="Picture 40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388" y="938213"/>
            <a:ext cx="59420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4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BBE30FA8-D630-4364-89AA-A4CB262FF0BB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76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77850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233460794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5763" y="1600200"/>
            <a:ext cx="8418512" cy="46482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i="1" dirty="0">
                <a:solidFill>
                  <a:srgbClr val="CC0000"/>
                </a:solidFill>
              </a:rPr>
              <a:t>motivation:</a:t>
            </a:r>
            <a:r>
              <a:rPr lang="en-US" altLang="en-US" dirty="0"/>
              <a:t> local network uses just one IP address as far as outside world is concerned: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expand #supported devices:</a:t>
            </a:r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 just one IP address for all devices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isolation: </a:t>
            </a:r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(1) can change addresses in local network without notifying outside world, (2) can change ISP without changing addresses in local network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C00000"/>
                </a:solidFill>
                <a:latin typeface="Gill Sans MT" panose="020B0502020104020203" pitchFamily="34" charset="0"/>
                <a:cs typeface="Gill Sans MT" panose="020B0502020104020203" pitchFamily="34" charset="0"/>
              </a:rPr>
              <a:t>security: </a:t>
            </a:r>
            <a:r>
              <a:rPr lang="en-US" altLang="en-US" sz="2800" dirty="0">
                <a:latin typeface="Gill Sans MT" panose="020B0502020104020203" pitchFamily="34" charset="0"/>
                <a:cs typeface="Gill Sans MT" panose="020B0502020104020203" pitchFamily="34" charset="0"/>
              </a:rPr>
              <a:t>devices inside local network not explicitly addressable by outside world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dirty="0"/>
          </a:p>
        </p:txBody>
      </p:sp>
      <p:sp>
        <p:nvSpPr>
          <p:cNvPr id="57349" name="Rectangle 8"/>
          <p:cNvSpPr>
            <a:spLocks noGrp="1" noChangeArrowheads="1"/>
          </p:cNvSpPr>
          <p:nvPr>
            <p:ph type="title"/>
          </p:nvPr>
        </p:nvSpPr>
        <p:spPr>
          <a:xfrm>
            <a:off x="533400" y="230188"/>
            <a:ext cx="8091488" cy="908050"/>
          </a:xfrm>
        </p:spPr>
        <p:txBody>
          <a:bodyPr/>
          <a:lstStyle/>
          <a:p>
            <a:pPr>
              <a:defRPr/>
            </a:pPr>
            <a:r>
              <a:rPr lang="en-US">
                <a:ea typeface="ＭＳ Ｐゴシック" charset="0"/>
                <a:cs typeface="+mj-cs"/>
              </a:rPr>
              <a:t>NAT: network address translation</a:t>
            </a:r>
          </a:p>
        </p:txBody>
      </p:sp>
      <p:pic>
        <p:nvPicPr>
          <p:cNvPr id="106500" name="Picture 9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8" y="922338"/>
            <a:ext cx="776922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D526BEB7-F834-44E7-9462-BF05CF3452B7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77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10650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  <p:extLst>
      <p:ext uri="{BB962C8B-B14F-4D97-AF65-F5344CB8AC3E}">
        <p14:creationId xmlns:p14="http://schemas.microsoft.com/office/powerpoint/2010/main" val="214446535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Q: How does B know the IPv4 address of E?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Static tunnel: manually configured</a:t>
            </a:r>
          </a:p>
          <a:p>
            <a:pPr lvl="1"/>
            <a:r>
              <a:rPr lang="en-US" altLang="en-US" dirty="0">
                <a:latin typeface="Gill Sans MT" panose="020B0502020104020203" pitchFamily="34" charset="0"/>
                <a:cs typeface="Gill Sans MT" panose="020B0502020104020203" pitchFamily="34" charset="0"/>
              </a:rPr>
              <a:t>Dynamic tunnel: discovered from heartbeat messages from E</a:t>
            </a:r>
          </a:p>
          <a:p>
            <a:pPr lvl="2"/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Automatic IPv6 Connectivity Client Utility (</a:t>
            </a: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  <a:hlinkClick r:id="rId2"/>
              </a:rPr>
              <a:t>AICCU</a:t>
            </a:r>
            <a:r>
              <a:rPr lang="en-US" altLang="en-US" dirty="0"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rPr>
              <a:t>): automatically configure the tunnel</a:t>
            </a:r>
          </a:p>
        </p:txBody>
      </p:sp>
      <p:sp>
        <p:nvSpPr>
          <p:cNvPr id="11878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467725" y="6476067"/>
            <a:ext cx="676275" cy="2762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>
                <a:latin typeface="Tahoma" panose="020B0604030504040204" pitchFamily="34" charset="0"/>
              </a:rPr>
              <a:t>4-</a:t>
            </a:r>
            <a:fld id="{B40340EB-6006-4D47-A5EF-55CEC74C9127}" type="slidenum">
              <a:rPr lang="en-US" altLang="en-US" smtClean="0">
                <a:latin typeface="Tahoma" panose="020B0604030504040204" pitchFamily="34" charset="0"/>
              </a:rPr>
              <a:pPr/>
              <a:t>78</a:t>
            </a:fld>
            <a:endParaRPr lang="en-US" altLang="en-US" dirty="0">
              <a:latin typeface="Tahoma" panose="020B0604030504040204" pitchFamily="34" charset="0"/>
            </a:endParaRPr>
          </a:p>
        </p:txBody>
      </p:sp>
      <p:pic>
        <p:nvPicPr>
          <p:cNvPr id="118789" name="Picture 348" descr="underline_base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3" y="966788"/>
            <a:ext cx="27416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49"/>
          <p:cNvSpPr>
            <a:spLocks noGrp="1" noChangeArrowheads="1"/>
          </p:cNvSpPr>
          <p:nvPr>
            <p:ph type="title"/>
          </p:nvPr>
        </p:nvSpPr>
        <p:spPr>
          <a:xfrm>
            <a:off x="307975" y="214313"/>
            <a:ext cx="7772400" cy="990600"/>
          </a:xfrm>
        </p:spPr>
        <p:txBody>
          <a:bodyPr/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Tunneling</a:t>
            </a:r>
          </a:p>
        </p:txBody>
      </p:sp>
      <p:sp>
        <p:nvSpPr>
          <p:cNvPr id="8" name="Footer Placeholder 2"/>
          <p:cNvSpPr txBox="1">
            <a:spLocks/>
          </p:cNvSpPr>
          <p:nvPr/>
        </p:nvSpPr>
        <p:spPr bwMode="auto">
          <a:xfrm>
            <a:off x="6375400" y="6475413"/>
            <a:ext cx="2178050" cy="2413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  <a:endParaRPr lang="en-US" altLang="en-US" sz="1200" dirty="0">
              <a:solidFill>
                <a:srgbClr val="000000"/>
              </a:solidFill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620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altLang="en-US" sz="4000"/>
              <a:t>Router architecture overview</a:t>
            </a:r>
            <a:endParaRPr lang="en-US" altLang="en-US"/>
          </a:p>
        </p:txBody>
      </p:sp>
      <p:grpSp>
        <p:nvGrpSpPr>
          <p:cNvPr id="52227" name="Group 60"/>
          <p:cNvGrpSpPr>
            <a:grpSpLocks/>
          </p:cNvGrpSpPr>
          <p:nvPr/>
        </p:nvGrpSpPr>
        <p:grpSpPr bwMode="auto">
          <a:xfrm>
            <a:off x="2787650" y="3333750"/>
            <a:ext cx="1609725" cy="2343150"/>
            <a:chOff x="2418" y="1882"/>
            <a:chExt cx="1014" cy="1476"/>
          </a:xfrm>
        </p:grpSpPr>
        <p:sp>
          <p:nvSpPr>
            <p:cNvPr id="52279" name="Rectangle 45"/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80" name="Text Box 48"/>
            <p:cNvSpPr txBox="1">
              <a:spLocks noChangeArrowheads="1"/>
            </p:cNvSpPr>
            <p:nvPr/>
          </p:nvSpPr>
          <p:spPr bwMode="auto">
            <a:xfrm>
              <a:off x="2533" y="2418"/>
              <a:ext cx="779" cy="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high-seed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switching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latin typeface="Arial" panose="020B0604020202020204" pitchFamily="34" charset="0"/>
                </a:rPr>
                <a:t>fabric</a:t>
              </a:r>
            </a:p>
          </p:txBody>
        </p:sp>
      </p:grpSp>
      <p:sp>
        <p:nvSpPr>
          <p:cNvPr id="52228" name="Rectangle 46"/>
          <p:cNvSpPr>
            <a:spLocks noChangeArrowheads="1"/>
          </p:cNvSpPr>
          <p:nvPr/>
        </p:nvSpPr>
        <p:spPr bwMode="auto">
          <a:xfrm>
            <a:off x="2805113" y="2371725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2229" name="Text Box 47"/>
          <p:cNvSpPr txBox="1">
            <a:spLocks noChangeArrowheads="1"/>
          </p:cNvSpPr>
          <p:nvPr/>
        </p:nvSpPr>
        <p:spPr bwMode="auto">
          <a:xfrm>
            <a:off x="2982913" y="2413000"/>
            <a:ext cx="11874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routing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processor</a:t>
            </a:r>
          </a:p>
        </p:txBody>
      </p:sp>
      <p:sp>
        <p:nvSpPr>
          <p:cNvPr id="52230" name="Line 50"/>
          <p:cNvSpPr>
            <a:spLocks noChangeShapeType="1"/>
          </p:cNvSpPr>
          <p:nvPr/>
        </p:nvSpPr>
        <p:spPr bwMode="auto">
          <a:xfrm>
            <a:off x="3533775" y="2890838"/>
            <a:ext cx="19050" cy="5715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52231" name="Group 17"/>
          <p:cNvGrpSpPr>
            <a:grpSpLocks/>
          </p:cNvGrpSpPr>
          <p:nvPr/>
        </p:nvGrpSpPr>
        <p:grpSpPr bwMode="auto">
          <a:xfrm>
            <a:off x="744538" y="3348038"/>
            <a:ext cx="2033587" cy="566737"/>
            <a:chOff x="930" y="1989"/>
            <a:chExt cx="1482" cy="357"/>
          </a:xfrm>
        </p:grpSpPr>
        <p:sp>
          <p:nvSpPr>
            <p:cNvPr id="52274" name="Rectangle 9"/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5" name="Rectangle 5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6" name="Rectangle 6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7" name="Rectangle 8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8" name="Line 16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2" name="Group 18"/>
          <p:cNvGrpSpPr>
            <a:grpSpLocks/>
          </p:cNvGrpSpPr>
          <p:nvPr/>
        </p:nvGrpSpPr>
        <p:grpSpPr bwMode="auto">
          <a:xfrm>
            <a:off x="733425" y="5086350"/>
            <a:ext cx="2058988" cy="566738"/>
            <a:chOff x="930" y="1989"/>
            <a:chExt cx="1482" cy="357"/>
          </a:xfrm>
        </p:grpSpPr>
        <p:sp>
          <p:nvSpPr>
            <p:cNvPr id="52269" name="Rectangle 19"/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0" name="Rectangle 20"/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1" name="Rectangle 21"/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2" name="Rectangle 22"/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73" name="Line 23"/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3" name="Group 29"/>
          <p:cNvGrpSpPr>
            <a:grpSpLocks/>
          </p:cNvGrpSpPr>
          <p:nvPr/>
        </p:nvGrpSpPr>
        <p:grpSpPr bwMode="auto">
          <a:xfrm rot="2656396">
            <a:off x="1363663" y="4238625"/>
            <a:ext cx="546100" cy="546100"/>
            <a:chOff x="354" y="2715"/>
            <a:chExt cx="344" cy="344"/>
          </a:xfrm>
        </p:grpSpPr>
        <p:sp>
          <p:nvSpPr>
            <p:cNvPr id="52265" name="Oval 25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6" name="Oval 26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7" name="Oval 27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68" name="Oval 28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2234" name="Text Box 57"/>
          <p:cNvSpPr txBox="1">
            <a:spLocks noChangeArrowheads="1"/>
          </p:cNvSpPr>
          <p:nvPr/>
        </p:nvSpPr>
        <p:spPr bwMode="auto">
          <a:xfrm>
            <a:off x="639763" y="5732463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router input ports</a:t>
            </a:r>
          </a:p>
        </p:txBody>
      </p:sp>
      <p:grpSp>
        <p:nvGrpSpPr>
          <p:cNvPr id="52235" name="Group 37"/>
          <p:cNvGrpSpPr>
            <a:grpSpLocks/>
          </p:cNvGrpSpPr>
          <p:nvPr/>
        </p:nvGrpSpPr>
        <p:grpSpPr bwMode="auto">
          <a:xfrm>
            <a:off x="4344988" y="3352800"/>
            <a:ext cx="1957387" cy="566738"/>
            <a:chOff x="-51" y="2454"/>
            <a:chExt cx="1482" cy="357"/>
          </a:xfrm>
        </p:grpSpPr>
        <p:grpSp>
          <p:nvGrpSpPr>
            <p:cNvPr id="52259" name="Group 36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61" name="Rectangle 31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2262" name="Rectangle 32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2263" name="Rectangle 33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2264" name="Rectangle 34"/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260" name="Line 35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6" name="Group 38"/>
          <p:cNvGrpSpPr>
            <a:grpSpLocks/>
          </p:cNvGrpSpPr>
          <p:nvPr/>
        </p:nvGrpSpPr>
        <p:grpSpPr bwMode="auto">
          <a:xfrm>
            <a:off x="4364038" y="5086350"/>
            <a:ext cx="2011362" cy="566738"/>
            <a:chOff x="-51" y="2454"/>
            <a:chExt cx="1482" cy="357"/>
          </a:xfrm>
        </p:grpSpPr>
        <p:grpSp>
          <p:nvGrpSpPr>
            <p:cNvPr id="52253" name="Group 39"/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52255" name="Rectangle 40"/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2256" name="Rectangle 41"/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2257" name="Rectangle 42"/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  <p:sp>
            <p:nvSpPr>
              <p:cNvPr id="52258" name="Rectangle 43"/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MS PGothic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0"/>
                    <a:ea typeface="MS PGothic" panose="020B0600070205080204" pitchFamily="34" charset="-128"/>
                    <a:cs typeface="Gill Sans MT" panose="020B0502020104020203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Gill Sans MT" panose="020B0502020104020203" pitchFamily="34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Gill Sans MT" panose="020B0502020104020203" pitchFamily="34" charset="0"/>
                    <a:cs typeface="Gill Sans MT" panose="020B0502020104020203" pitchFamily="34" charset="0"/>
                  </a:defRPr>
                </a:lvl9pPr>
              </a:lstStyle>
              <a:p>
                <a:pPr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80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52254" name="Line 44"/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52237" name="Group 51"/>
          <p:cNvGrpSpPr>
            <a:grpSpLocks/>
          </p:cNvGrpSpPr>
          <p:nvPr/>
        </p:nvGrpSpPr>
        <p:grpSpPr bwMode="auto">
          <a:xfrm rot="2656396">
            <a:off x="5230813" y="4229100"/>
            <a:ext cx="546100" cy="546100"/>
            <a:chOff x="354" y="2715"/>
            <a:chExt cx="344" cy="344"/>
          </a:xfrm>
        </p:grpSpPr>
        <p:sp>
          <p:nvSpPr>
            <p:cNvPr id="52249" name="Oval 52"/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0" name="Oval 53"/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1" name="Oval 54"/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2252" name="Oval 55"/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</p:grpSp>
      <p:sp>
        <p:nvSpPr>
          <p:cNvPr id="52238" name="Text Box 58"/>
          <p:cNvSpPr txBox="1">
            <a:spLocks noChangeArrowheads="1"/>
          </p:cNvSpPr>
          <p:nvPr/>
        </p:nvSpPr>
        <p:spPr bwMode="auto">
          <a:xfrm>
            <a:off x="4664075" y="5773738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router output ports</a:t>
            </a:r>
          </a:p>
        </p:txBody>
      </p:sp>
      <p:pic>
        <p:nvPicPr>
          <p:cNvPr id="52239" name="Picture 63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013" y="842963"/>
            <a:ext cx="6353175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2240" name="Straight Connector 2"/>
          <p:cNvCxnSpPr>
            <a:cxnSpLocks noChangeShapeType="1"/>
          </p:cNvCxnSpPr>
          <p:nvPr/>
        </p:nvCxnSpPr>
        <p:spPr bwMode="auto">
          <a:xfrm>
            <a:off x="733425" y="3143250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1" name="TextBox 4"/>
          <p:cNvSpPr txBox="1">
            <a:spLocks noChangeArrowheads="1"/>
          </p:cNvSpPr>
          <p:nvPr/>
        </p:nvSpPr>
        <p:spPr bwMode="auto">
          <a:xfrm>
            <a:off x="6640513" y="3179763"/>
            <a:ext cx="2185987" cy="1077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Arial" panose="020B0604020202020204" pitchFamily="34" charset="0"/>
              </a:rPr>
              <a:t>forwarding data plane  </a:t>
            </a:r>
            <a:r>
              <a:rPr lang="en-US" altLang="en-US" sz="1600">
                <a:latin typeface="Arial" panose="020B0604020202020204" pitchFamily="34" charset="0"/>
              </a:rPr>
              <a:t>(hardware) operates in nanosecond timeframe</a:t>
            </a:r>
          </a:p>
        </p:txBody>
      </p:sp>
      <p:sp>
        <p:nvSpPr>
          <p:cNvPr id="52242" name="Rectangle 5"/>
          <p:cNvSpPr>
            <a:spLocks noChangeArrowheads="1"/>
          </p:cNvSpPr>
          <p:nvPr/>
        </p:nvSpPr>
        <p:spPr bwMode="auto">
          <a:xfrm>
            <a:off x="5953125" y="2076450"/>
            <a:ext cx="2879725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Arial" panose="020B0604020202020204" pitchFamily="34" charset="0"/>
              </a:rPr>
              <a:t>routing, management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i="1">
                <a:solidFill>
                  <a:srgbClr val="CC0000"/>
                </a:solidFill>
                <a:latin typeface="Arial" panose="020B0604020202020204" pitchFamily="34" charset="0"/>
              </a:rPr>
              <a:t>control plane </a:t>
            </a:r>
            <a:r>
              <a:rPr lang="en-US" altLang="en-US" sz="1600">
                <a:latin typeface="Arial" panose="020B0604020202020204" pitchFamily="34" charset="0"/>
              </a:rPr>
              <a:t>(software)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operates in millisecond 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time frame</a:t>
            </a:r>
          </a:p>
        </p:txBody>
      </p:sp>
      <p:sp>
        <p:nvSpPr>
          <p:cNvPr id="52243" name="Freeform 10"/>
          <p:cNvSpPr>
            <a:spLocks/>
          </p:cNvSpPr>
          <p:nvPr/>
        </p:nvSpPr>
        <p:spPr bwMode="auto">
          <a:xfrm>
            <a:off x="2198688" y="2667000"/>
            <a:ext cx="512762" cy="73025"/>
          </a:xfrm>
          <a:custGeom>
            <a:avLst/>
            <a:gdLst>
              <a:gd name="T0" fmla="*/ 485364 w 512919"/>
              <a:gd name="T1" fmla="*/ 68368 h 73266"/>
              <a:gd name="T2" fmla="*/ 509632 w 512919"/>
              <a:gd name="T3" fmla="*/ 0 h 73266"/>
              <a:gd name="T4" fmla="*/ 145603 w 512919"/>
              <a:gd name="T5" fmla="*/ 11394 h 73266"/>
              <a:gd name="T6" fmla="*/ 97069 w 512919"/>
              <a:gd name="T7" fmla="*/ 22790 h 73266"/>
              <a:gd name="T8" fmla="*/ 0 w 512919"/>
              <a:gd name="T9" fmla="*/ 11394 h 73266"/>
              <a:gd name="T10" fmla="*/ 0 w 512919"/>
              <a:gd name="T11" fmla="*/ 11394 h 73266"/>
              <a:gd name="T12" fmla="*/ 509632 w 512919"/>
              <a:gd name="T13" fmla="*/ 11394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2244" name="Freeform 11"/>
          <p:cNvSpPr>
            <a:spLocks/>
          </p:cNvSpPr>
          <p:nvPr/>
        </p:nvSpPr>
        <p:spPr bwMode="auto">
          <a:xfrm>
            <a:off x="-144463" y="647700"/>
            <a:ext cx="8802688" cy="2197100"/>
          </a:xfrm>
          <a:custGeom>
            <a:avLst/>
            <a:gdLst>
              <a:gd name="T0" fmla="*/ 8250841 w 8802811"/>
              <a:gd name="T1" fmla="*/ 0 h 2197979"/>
              <a:gd name="T2" fmla="*/ 8287457 w 8802811"/>
              <a:gd name="T3" fmla="*/ 351157 h 2197979"/>
              <a:gd name="T4" fmla="*/ 8299669 w 8802811"/>
              <a:gd name="T5" fmla="*/ 980817 h 2197979"/>
              <a:gd name="T6" fmla="*/ 8311881 w 8802811"/>
              <a:gd name="T7" fmla="*/ 1198776 h 2197979"/>
              <a:gd name="T8" fmla="*/ 8336297 w 8802811"/>
              <a:gd name="T9" fmla="*/ 1368301 h 2197979"/>
              <a:gd name="T10" fmla="*/ 8311881 w 8802811"/>
              <a:gd name="T11" fmla="*/ 1295647 h 2197979"/>
              <a:gd name="T12" fmla="*/ 8299669 w 8802811"/>
              <a:gd name="T13" fmla="*/ 1210885 h 2197979"/>
              <a:gd name="T14" fmla="*/ 8287457 w 8802811"/>
              <a:gd name="T15" fmla="*/ 1162451 h 2197979"/>
              <a:gd name="T16" fmla="*/ 8250841 w 8802811"/>
              <a:gd name="T17" fmla="*/ 980817 h 2197979"/>
              <a:gd name="T18" fmla="*/ 8238629 w 8802811"/>
              <a:gd name="T19" fmla="*/ 847620 h 2197979"/>
              <a:gd name="T20" fmla="*/ 8214201 w 8802811"/>
              <a:gd name="T21" fmla="*/ 678096 h 2197979"/>
              <a:gd name="T22" fmla="*/ 8201989 w 8802811"/>
              <a:gd name="T23" fmla="*/ 544899 h 2197979"/>
              <a:gd name="T24" fmla="*/ 8177585 w 8802811"/>
              <a:gd name="T25" fmla="*/ 544899 h 2197979"/>
              <a:gd name="T26" fmla="*/ 8177585 w 8802811"/>
              <a:gd name="T27" fmla="*/ 544899 h 2197979"/>
              <a:gd name="T28" fmla="*/ 8409540 w 8802811"/>
              <a:gd name="T29" fmla="*/ 617551 h 2197979"/>
              <a:gd name="T30" fmla="*/ 8470595 w 8802811"/>
              <a:gd name="T31" fmla="*/ 678096 h 2197979"/>
              <a:gd name="T32" fmla="*/ 8556043 w 8802811"/>
              <a:gd name="T33" fmla="*/ 787075 h 2197979"/>
              <a:gd name="T34" fmla="*/ 8580467 w 8802811"/>
              <a:gd name="T35" fmla="*/ 859729 h 2197979"/>
              <a:gd name="T36" fmla="*/ 8617107 w 8802811"/>
              <a:gd name="T37" fmla="*/ 944491 h 2197979"/>
              <a:gd name="T38" fmla="*/ 8690359 w 8802811"/>
              <a:gd name="T39" fmla="*/ 1174559 h 2197979"/>
              <a:gd name="T40" fmla="*/ 8702547 w 8802811"/>
              <a:gd name="T41" fmla="*/ 1247212 h 2197979"/>
              <a:gd name="T42" fmla="*/ 8714763 w 8802811"/>
              <a:gd name="T43" fmla="*/ 1331974 h 2197979"/>
              <a:gd name="T44" fmla="*/ 8739187 w 8802811"/>
              <a:gd name="T45" fmla="*/ 1392518 h 2197979"/>
              <a:gd name="T46" fmla="*/ 8800231 w 8802811"/>
              <a:gd name="T47" fmla="*/ 1392518 h 2197979"/>
              <a:gd name="T48" fmla="*/ 8800231 w 8802811"/>
              <a:gd name="T49" fmla="*/ 1392518 h 2197979"/>
              <a:gd name="T50" fmla="*/ 8788015 w 8802811"/>
              <a:gd name="T51" fmla="*/ 1658914 h 2197979"/>
              <a:gd name="T52" fmla="*/ 8788015 w 8802811"/>
              <a:gd name="T53" fmla="*/ 1658914 h 2197979"/>
              <a:gd name="T54" fmla="*/ 8702547 w 8802811"/>
              <a:gd name="T55" fmla="*/ 1562044 h 2197979"/>
              <a:gd name="T56" fmla="*/ 8641511 w 8802811"/>
              <a:gd name="T57" fmla="*/ 1501497 h 2197979"/>
              <a:gd name="T58" fmla="*/ 8580467 w 8802811"/>
              <a:gd name="T59" fmla="*/ 1404627 h 2197979"/>
              <a:gd name="T60" fmla="*/ 8507215 w 8802811"/>
              <a:gd name="T61" fmla="*/ 1319865 h 2197979"/>
              <a:gd name="T62" fmla="*/ 8433963 w 8802811"/>
              <a:gd name="T63" fmla="*/ 1222995 h 2197979"/>
              <a:gd name="T64" fmla="*/ 8299669 w 8802811"/>
              <a:gd name="T65" fmla="*/ 1029252 h 2197979"/>
              <a:gd name="T66" fmla="*/ 8226413 w 8802811"/>
              <a:gd name="T67" fmla="*/ 908164 h 2197979"/>
              <a:gd name="T68" fmla="*/ 8214201 w 8802811"/>
              <a:gd name="T69" fmla="*/ 871838 h 2197979"/>
              <a:gd name="T70" fmla="*/ 8189797 w 8802811"/>
              <a:gd name="T71" fmla="*/ 835510 h 2197979"/>
              <a:gd name="T72" fmla="*/ 8177585 w 8802811"/>
              <a:gd name="T73" fmla="*/ 787075 h 2197979"/>
              <a:gd name="T74" fmla="*/ 8128737 w 8802811"/>
              <a:gd name="T75" fmla="*/ 714421 h 2197979"/>
              <a:gd name="T76" fmla="*/ 8116545 w 8802811"/>
              <a:gd name="T77" fmla="*/ 702313 h 2197979"/>
              <a:gd name="T78" fmla="*/ 8214201 w 8802811"/>
              <a:gd name="T79" fmla="*/ 774966 h 2197979"/>
              <a:gd name="T80" fmla="*/ 8250841 w 8802811"/>
              <a:gd name="T81" fmla="*/ 811292 h 2197979"/>
              <a:gd name="T82" fmla="*/ 8360709 w 8802811"/>
              <a:gd name="T83" fmla="*/ 908164 h 2197979"/>
              <a:gd name="T84" fmla="*/ 8433963 w 8802811"/>
              <a:gd name="T85" fmla="*/ 1005034 h 2197979"/>
              <a:gd name="T86" fmla="*/ 8470595 w 8802811"/>
              <a:gd name="T87" fmla="*/ 1041362 h 2197979"/>
              <a:gd name="T88" fmla="*/ 8458387 w 8802811"/>
              <a:gd name="T89" fmla="*/ 1029252 h 2197979"/>
              <a:gd name="T90" fmla="*/ 632557 w 8802811"/>
              <a:gd name="T91" fmla="*/ 2143268 h 2197979"/>
              <a:gd name="T92" fmla="*/ 1523807 w 8802811"/>
              <a:gd name="T93" fmla="*/ 2179595 h 2197979"/>
              <a:gd name="T94" fmla="*/ 1035460 w 8802811"/>
              <a:gd name="T95" fmla="*/ 2143268 h 2197979"/>
              <a:gd name="T96" fmla="*/ 547093 w 8802811"/>
              <a:gd name="T97" fmla="*/ 2094834 h 2197979"/>
              <a:gd name="T98" fmla="*/ 70957 w 8802811"/>
              <a:gd name="T99" fmla="*/ 2070616 h 2197979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w 8802811"/>
              <a:gd name="T151" fmla="*/ 0 h 2197979"/>
              <a:gd name="T152" fmla="*/ 8802811 w 8802811"/>
              <a:gd name="T153" fmla="*/ 2197979 h 2197979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T150" t="T151" r="T152" b="T153"/>
            <a:pathLst>
              <a:path w="8802811" h="2197979">
                <a:moveTo>
                  <a:pt x="8253255" y="0"/>
                </a:moveTo>
                <a:lnTo>
                  <a:pt x="8289892" y="354119"/>
                </a:lnTo>
                <a:cubicBezTo>
                  <a:pt x="8293963" y="565776"/>
                  <a:pt x="8296057" y="777480"/>
                  <a:pt x="8302104" y="989090"/>
                </a:cubicBezTo>
                <a:cubicBezTo>
                  <a:pt x="8304200" y="1062439"/>
                  <a:pt x="8308222" y="1135763"/>
                  <a:pt x="8314317" y="1208888"/>
                </a:cubicBezTo>
                <a:cubicBezTo>
                  <a:pt x="8316142" y="1230787"/>
                  <a:pt x="8344376" y="1368573"/>
                  <a:pt x="8338741" y="1379842"/>
                </a:cubicBezTo>
                <a:cubicBezTo>
                  <a:pt x="8327228" y="1402867"/>
                  <a:pt x="8314317" y="1306576"/>
                  <a:pt x="8314317" y="1306576"/>
                </a:cubicBezTo>
                <a:cubicBezTo>
                  <a:pt x="8310246" y="1278084"/>
                  <a:pt x="8307253" y="1249416"/>
                  <a:pt x="8302104" y="1221099"/>
                </a:cubicBezTo>
                <a:cubicBezTo>
                  <a:pt x="8299101" y="1204587"/>
                  <a:pt x="8292894" y="1188767"/>
                  <a:pt x="8289892" y="1172255"/>
                </a:cubicBezTo>
                <a:cubicBezTo>
                  <a:pt x="8255975" y="985729"/>
                  <a:pt x="8304437" y="1193793"/>
                  <a:pt x="8253255" y="989090"/>
                </a:cubicBezTo>
                <a:cubicBezTo>
                  <a:pt x="8249184" y="944316"/>
                  <a:pt x="8246400" y="899407"/>
                  <a:pt x="8241043" y="854769"/>
                </a:cubicBezTo>
                <a:cubicBezTo>
                  <a:pt x="8234184" y="797616"/>
                  <a:pt x="8221830" y="741142"/>
                  <a:pt x="8216618" y="683815"/>
                </a:cubicBezTo>
                <a:cubicBezTo>
                  <a:pt x="8212547" y="639041"/>
                  <a:pt x="8216237" y="592868"/>
                  <a:pt x="8204406" y="549494"/>
                </a:cubicBezTo>
                <a:cubicBezTo>
                  <a:pt x="8202264" y="541639"/>
                  <a:pt x="8188123" y="549494"/>
                  <a:pt x="8179981" y="549494"/>
                </a:cubicBezTo>
                <a:cubicBezTo>
                  <a:pt x="8254412" y="566668"/>
                  <a:pt x="8345942" y="574712"/>
                  <a:pt x="8412016" y="622760"/>
                </a:cubicBezTo>
                <a:cubicBezTo>
                  <a:pt x="8435295" y="639688"/>
                  <a:pt x="8454344" y="661962"/>
                  <a:pt x="8473077" y="683815"/>
                </a:cubicBezTo>
                <a:cubicBezTo>
                  <a:pt x="8503283" y="719051"/>
                  <a:pt x="8558564" y="793714"/>
                  <a:pt x="8558564" y="793714"/>
                </a:cubicBezTo>
                <a:cubicBezTo>
                  <a:pt x="8566706" y="818136"/>
                  <a:pt x="8573747" y="842953"/>
                  <a:pt x="8582989" y="866980"/>
                </a:cubicBezTo>
                <a:cubicBezTo>
                  <a:pt x="8594118" y="895913"/>
                  <a:pt x="8610878" y="922718"/>
                  <a:pt x="8619626" y="952457"/>
                </a:cubicBezTo>
                <a:cubicBezTo>
                  <a:pt x="8696833" y="1214937"/>
                  <a:pt x="8583806" y="939035"/>
                  <a:pt x="8692900" y="1184466"/>
                </a:cubicBezTo>
                <a:cubicBezTo>
                  <a:pt x="8696971" y="1208888"/>
                  <a:pt x="8701347" y="1233261"/>
                  <a:pt x="8705112" y="1257732"/>
                </a:cubicBezTo>
                <a:cubicBezTo>
                  <a:pt x="8709489" y="1286179"/>
                  <a:pt x="8710343" y="1315287"/>
                  <a:pt x="8717324" y="1343209"/>
                </a:cubicBezTo>
                <a:cubicBezTo>
                  <a:pt x="8722641" y="1364474"/>
                  <a:pt x="8723911" y="1391524"/>
                  <a:pt x="8741749" y="1404264"/>
                </a:cubicBezTo>
                <a:cubicBezTo>
                  <a:pt x="8758312" y="1416094"/>
                  <a:pt x="8782457" y="1404264"/>
                  <a:pt x="8802811" y="1404264"/>
                </a:cubicBezTo>
                <a:lnTo>
                  <a:pt x="8790599" y="1672906"/>
                </a:lnTo>
                <a:cubicBezTo>
                  <a:pt x="8762103" y="1640343"/>
                  <a:pt x="8734463" y="1607012"/>
                  <a:pt x="8705112" y="1575218"/>
                </a:cubicBezTo>
                <a:cubicBezTo>
                  <a:pt x="8685588" y="1554069"/>
                  <a:pt x="8661601" y="1536976"/>
                  <a:pt x="8644050" y="1514163"/>
                </a:cubicBezTo>
                <a:cubicBezTo>
                  <a:pt x="8620635" y="1483727"/>
                  <a:pt x="8605699" y="1447440"/>
                  <a:pt x="8582989" y="1416475"/>
                </a:cubicBezTo>
                <a:cubicBezTo>
                  <a:pt x="8560794" y="1386213"/>
                  <a:pt x="8533160" y="1360302"/>
                  <a:pt x="8509714" y="1330998"/>
                </a:cubicBezTo>
                <a:cubicBezTo>
                  <a:pt x="8484284" y="1299214"/>
                  <a:pt x="8459970" y="1266525"/>
                  <a:pt x="8436440" y="1233310"/>
                </a:cubicBezTo>
                <a:cubicBezTo>
                  <a:pt x="8390753" y="1168818"/>
                  <a:pt x="8331459" y="1111315"/>
                  <a:pt x="8302104" y="1037934"/>
                </a:cubicBezTo>
                <a:cubicBezTo>
                  <a:pt x="8267999" y="952679"/>
                  <a:pt x="8291374" y="993995"/>
                  <a:pt x="8228830" y="915824"/>
                </a:cubicBezTo>
                <a:cubicBezTo>
                  <a:pt x="8224759" y="903613"/>
                  <a:pt x="8222375" y="890703"/>
                  <a:pt x="8216618" y="879191"/>
                </a:cubicBezTo>
                <a:cubicBezTo>
                  <a:pt x="8210054" y="866064"/>
                  <a:pt x="8197975" y="856047"/>
                  <a:pt x="8192193" y="842558"/>
                </a:cubicBezTo>
                <a:cubicBezTo>
                  <a:pt x="8185581" y="827133"/>
                  <a:pt x="8185874" y="809428"/>
                  <a:pt x="8179981" y="793714"/>
                </a:cubicBezTo>
                <a:cubicBezTo>
                  <a:pt x="8162237" y="746401"/>
                  <a:pt x="8160946" y="750260"/>
                  <a:pt x="8131131" y="720448"/>
                </a:cubicBezTo>
                <a:lnTo>
                  <a:pt x="8118919" y="708237"/>
                </a:lnTo>
                <a:cubicBezTo>
                  <a:pt x="8151485" y="732659"/>
                  <a:pt x="8185112" y="755728"/>
                  <a:pt x="8216618" y="781503"/>
                </a:cubicBezTo>
                <a:cubicBezTo>
                  <a:pt x="8229985" y="792438"/>
                  <a:pt x="8240257" y="806764"/>
                  <a:pt x="8253255" y="818136"/>
                </a:cubicBezTo>
                <a:cubicBezTo>
                  <a:pt x="8303675" y="862248"/>
                  <a:pt x="8321173" y="865438"/>
                  <a:pt x="8363166" y="915824"/>
                </a:cubicBezTo>
                <a:cubicBezTo>
                  <a:pt x="8389226" y="947093"/>
                  <a:pt x="8407656" y="984731"/>
                  <a:pt x="8436440" y="1013512"/>
                </a:cubicBezTo>
                <a:lnTo>
                  <a:pt x="8473077" y="1050145"/>
                </a:lnTo>
                <a:lnTo>
                  <a:pt x="8460865" y="1037934"/>
                </a:lnTo>
                <a:lnTo>
                  <a:pt x="632746" y="2161346"/>
                </a:lnTo>
                <a:lnTo>
                  <a:pt x="1524248" y="2197979"/>
                </a:lnTo>
                <a:lnTo>
                  <a:pt x="1035754" y="2161346"/>
                </a:lnTo>
                <a:cubicBezTo>
                  <a:pt x="712856" y="2131451"/>
                  <a:pt x="1008547" y="2123752"/>
                  <a:pt x="547260" y="2112502"/>
                </a:cubicBezTo>
                <a:cubicBezTo>
                  <a:pt x="37453" y="2100069"/>
                  <a:pt x="-102777" y="2174947"/>
                  <a:pt x="70978" y="2088080"/>
                </a:cubicBez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2245" name="Elbow Connector 13"/>
          <p:cNvCxnSpPr>
            <a:cxnSpLocks noChangeShapeType="1"/>
            <a:endCxn id="52272" idx="0"/>
          </p:cNvCxnSpPr>
          <p:nvPr/>
        </p:nvCxnSpPr>
        <p:spPr bwMode="auto">
          <a:xfrm rot="5400000">
            <a:off x="1215231" y="3729832"/>
            <a:ext cx="2473325" cy="347662"/>
          </a:xfrm>
          <a:prstGeom prst="bentConnector3">
            <a:avLst>
              <a:gd name="adj1" fmla="val -6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246" name="Content Placeholder 1"/>
          <p:cNvSpPr>
            <a:spLocks noGrp="1"/>
          </p:cNvSpPr>
          <p:nvPr>
            <p:ph idx="1"/>
          </p:nvPr>
        </p:nvSpPr>
        <p:spPr>
          <a:xfrm>
            <a:off x="533400" y="1287463"/>
            <a:ext cx="7772400" cy="585787"/>
          </a:xfrm>
        </p:spPr>
        <p:txBody>
          <a:bodyPr/>
          <a:lstStyle/>
          <a:p>
            <a:r>
              <a:rPr lang="en-US" altLang="en-US"/>
              <a:t>high-level view of generic router architecture:</a:t>
            </a:r>
          </a:p>
        </p:txBody>
      </p:sp>
      <p:sp>
        <p:nvSpPr>
          <p:cNvPr id="5224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7E5FB40E-3B72-4960-82DB-AA9A6EB31087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2248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57" descr="underline_base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363" y="814388"/>
            <a:ext cx="4570412" cy="173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1" name="Rectangle 12"/>
          <p:cNvSpPr>
            <a:spLocks noChangeArrowheads="1"/>
          </p:cNvSpPr>
          <p:nvPr/>
        </p:nvSpPr>
        <p:spPr bwMode="auto">
          <a:xfrm>
            <a:off x="1917700" y="1306513"/>
            <a:ext cx="4568825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252" name="Rectangle 13"/>
          <p:cNvSpPr>
            <a:spLocks noChangeArrowheads="1"/>
          </p:cNvSpPr>
          <p:nvPr/>
        </p:nvSpPr>
        <p:spPr bwMode="auto">
          <a:xfrm>
            <a:off x="2073275" y="1820863"/>
            <a:ext cx="1417638" cy="828675"/>
          </a:xfrm>
          <a:prstGeom prst="rect">
            <a:avLst/>
          </a:prstGeom>
          <a:solidFill>
            <a:schemeClr val="bg1"/>
          </a:solidFill>
          <a:ln w="28575">
            <a:solidFill>
              <a:srgbClr val="0066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line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termination</a:t>
            </a:r>
          </a:p>
        </p:txBody>
      </p:sp>
      <p:sp>
        <p:nvSpPr>
          <p:cNvPr id="53253" name="Rectangle 14"/>
          <p:cNvSpPr>
            <a:spLocks noChangeArrowheads="1"/>
          </p:cNvSpPr>
          <p:nvPr/>
        </p:nvSpPr>
        <p:spPr bwMode="auto">
          <a:xfrm>
            <a:off x="3697288" y="149225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254" name="Rectangle 15"/>
          <p:cNvSpPr>
            <a:spLocks noChangeArrowheads="1"/>
          </p:cNvSpPr>
          <p:nvPr/>
        </p:nvSpPr>
        <p:spPr bwMode="auto">
          <a:xfrm>
            <a:off x="5048250" y="1443038"/>
            <a:ext cx="1247775" cy="150495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255" name="Line 16"/>
          <p:cNvSpPr>
            <a:spLocks noChangeShapeType="1"/>
          </p:cNvSpPr>
          <p:nvPr/>
        </p:nvSpPr>
        <p:spPr bwMode="auto">
          <a:xfrm>
            <a:off x="1641475" y="2232025"/>
            <a:ext cx="423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6" name="Line 30"/>
          <p:cNvSpPr>
            <a:spLocks noChangeShapeType="1"/>
          </p:cNvSpPr>
          <p:nvPr/>
        </p:nvSpPr>
        <p:spPr bwMode="auto">
          <a:xfrm>
            <a:off x="3509963" y="2211388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7" name="Line 31"/>
          <p:cNvSpPr>
            <a:spLocks noChangeShapeType="1"/>
          </p:cNvSpPr>
          <p:nvPr/>
        </p:nvSpPr>
        <p:spPr bwMode="auto">
          <a:xfrm>
            <a:off x="4852988" y="2168525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8" name="Line 32"/>
          <p:cNvSpPr>
            <a:spLocks noChangeShapeType="1"/>
          </p:cNvSpPr>
          <p:nvPr/>
        </p:nvSpPr>
        <p:spPr bwMode="auto">
          <a:xfrm flipV="1">
            <a:off x="6243638" y="2209800"/>
            <a:ext cx="7366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59" name="Rectangle 33"/>
          <p:cNvSpPr>
            <a:spLocks noChangeArrowheads="1"/>
          </p:cNvSpPr>
          <p:nvPr/>
        </p:nvSpPr>
        <p:spPr bwMode="auto">
          <a:xfrm>
            <a:off x="3730625" y="1801813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link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layer 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protocol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(receive)</a:t>
            </a:r>
          </a:p>
        </p:txBody>
      </p:sp>
      <p:sp>
        <p:nvSpPr>
          <p:cNvPr id="53260" name="Text Box 35"/>
          <p:cNvSpPr txBox="1">
            <a:spLocks noChangeArrowheads="1"/>
          </p:cNvSpPr>
          <p:nvPr/>
        </p:nvSpPr>
        <p:spPr bwMode="auto">
          <a:xfrm>
            <a:off x="5080000" y="1455738"/>
            <a:ext cx="125095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lookup,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forwarding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queueing</a:t>
            </a:r>
          </a:p>
        </p:txBody>
      </p:sp>
      <p:sp>
        <p:nvSpPr>
          <p:cNvPr id="53261" name="Rectangle 3"/>
          <p:cNvSpPr>
            <a:spLocks noGrp="1" noChangeArrowheads="1"/>
          </p:cNvSpPr>
          <p:nvPr>
            <p:ph type="title"/>
          </p:nvPr>
        </p:nvSpPr>
        <p:spPr>
          <a:xfrm>
            <a:off x="422275" y="293688"/>
            <a:ext cx="7772400" cy="609600"/>
          </a:xfrm>
        </p:spPr>
        <p:txBody>
          <a:bodyPr/>
          <a:lstStyle/>
          <a:p>
            <a:r>
              <a:rPr lang="en-US" altLang="en-US" sz="4000"/>
              <a:t>Input port functions</a:t>
            </a:r>
            <a:endParaRPr lang="en-US" altLang="en-US"/>
          </a:p>
        </p:txBody>
      </p:sp>
      <p:sp>
        <p:nvSpPr>
          <p:cNvPr id="5326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394075" y="3746500"/>
            <a:ext cx="5456238" cy="26670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decentralized switching</a:t>
            </a:r>
            <a:r>
              <a:rPr lang="en-US" altLang="en-US" sz="2400" i="1" dirty="0">
                <a:solidFill>
                  <a:srgbClr val="000099"/>
                </a:solidFill>
              </a:rPr>
              <a:t>:</a:t>
            </a:r>
            <a:r>
              <a:rPr lang="en-US" altLang="en-US" sz="2400" dirty="0">
                <a:solidFill>
                  <a:srgbClr val="000099"/>
                </a:solidFill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sz="2200" dirty="0"/>
              <a:t>using header field values, lookup output port using forwarding table in input port memory </a:t>
            </a:r>
            <a:r>
              <a:rPr lang="en-US" altLang="en-US" sz="2200" i="1" dirty="0"/>
              <a:t>(“match plus action”)</a:t>
            </a:r>
          </a:p>
        </p:txBody>
      </p:sp>
      <p:sp>
        <p:nvSpPr>
          <p:cNvPr id="53263" name="Text Box 5"/>
          <p:cNvSpPr txBox="1">
            <a:spLocks noChangeArrowheads="1"/>
          </p:cNvSpPr>
          <p:nvPr/>
        </p:nvSpPr>
        <p:spPr bwMode="auto">
          <a:xfrm>
            <a:off x="201613" y="3054350"/>
            <a:ext cx="2174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99"/>
                </a:solidFill>
                <a:latin typeface="Arial" panose="020B0604020202020204" pitchFamily="34" charset="0"/>
              </a:rPr>
              <a:t>physical layer: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bit-level reception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53264" name="Text Box 6"/>
          <p:cNvSpPr txBox="1">
            <a:spLocks noChangeArrowheads="1"/>
          </p:cNvSpPr>
          <p:nvPr/>
        </p:nvSpPr>
        <p:spPr bwMode="auto">
          <a:xfrm>
            <a:off x="569913" y="3783013"/>
            <a:ext cx="1820862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99"/>
                </a:solidFill>
                <a:latin typeface="Arial" panose="020B0604020202020204" pitchFamily="34" charset="0"/>
              </a:rPr>
              <a:t>data link layer: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e.g., Ethernet</a:t>
            </a:r>
          </a:p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see chapter 5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53265" name="Line 45"/>
          <p:cNvSpPr>
            <a:spLocks noChangeShapeType="1"/>
          </p:cNvSpPr>
          <p:nvPr/>
        </p:nvSpPr>
        <p:spPr bwMode="auto">
          <a:xfrm>
            <a:off x="6969125" y="690563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6" name="Rectangle 46"/>
          <p:cNvSpPr>
            <a:spLocks noChangeArrowheads="1"/>
          </p:cNvSpPr>
          <p:nvPr/>
        </p:nvSpPr>
        <p:spPr bwMode="auto">
          <a:xfrm>
            <a:off x="7061200" y="181927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switch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fabric</a:t>
            </a:r>
          </a:p>
        </p:txBody>
      </p:sp>
      <p:grpSp>
        <p:nvGrpSpPr>
          <p:cNvPr id="53267" name="Group 56"/>
          <p:cNvGrpSpPr>
            <a:grpSpLocks/>
          </p:cNvGrpSpPr>
          <p:nvPr/>
        </p:nvGrpSpPr>
        <p:grpSpPr bwMode="auto">
          <a:xfrm>
            <a:off x="5175250" y="2062163"/>
            <a:ext cx="993775" cy="468312"/>
            <a:chOff x="310" y="3526"/>
            <a:chExt cx="1040" cy="457"/>
          </a:xfrm>
        </p:grpSpPr>
        <p:sp>
          <p:nvSpPr>
            <p:cNvPr id="53273" name="Rectangle 47"/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MS PGothic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Gill Sans MT" panose="020B0502020104020203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ill Sans MT" panose="020B0502020104020203" pitchFamily="34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Gill Sans MT" panose="020B0502020104020203" pitchFamily="34" charset="0"/>
                  <a:cs typeface="Gill Sans MT" panose="020B0502020104020203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53274" name="Line 48"/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5" name="Line 49"/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6" name="Line 50"/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7" name="Line 51"/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8" name="Line 52"/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79" name="Line 53"/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0" name="Line 54"/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3281" name="Line 55"/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53268" name="Line 58"/>
          <p:cNvSpPr>
            <a:spLocks noChangeShapeType="1"/>
          </p:cNvSpPr>
          <p:nvPr/>
        </p:nvSpPr>
        <p:spPr bwMode="auto">
          <a:xfrm flipV="1">
            <a:off x="2386013" y="2743200"/>
            <a:ext cx="446087" cy="49053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69" name="Line 59"/>
          <p:cNvSpPr>
            <a:spLocks noChangeShapeType="1"/>
          </p:cNvSpPr>
          <p:nvPr/>
        </p:nvSpPr>
        <p:spPr bwMode="auto">
          <a:xfrm flipV="1">
            <a:off x="2405063" y="2940050"/>
            <a:ext cx="1193800" cy="1338263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0" name="Line 60"/>
          <p:cNvSpPr>
            <a:spLocks noChangeShapeType="1"/>
          </p:cNvSpPr>
          <p:nvPr/>
        </p:nvSpPr>
        <p:spPr bwMode="auto">
          <a:xfrm flipV="1">
            <a:off x="4980079" y="3070225"/>
            <a:ext cx="599984" cy="685800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327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6613" y="6475413"/>
            <a:ext cx="561975" cy="2730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Tahoma" panose="020B0604030504040204" pitchFamily="34" charset="0"/>
              </a:rPr>
              <a:t>4-</a:t>
            </a:r>
            <a:fld id="{C3AAB886-9C2A-40E4-923C-AF92DAB105E1}" type="slidenum">
              <a:rPr lang="en-US" altLang="en-US" sz="1200" smtClean="0">
                <a:latin typeface="Tahoma" panose="020B060403050404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Tahoma" panose="020B0604030504040204" pitchFamily="34" charset="0"/>
            </a:endParaRPr>
          </a:p>
        </p:txBody>
      </p:sp>
      <p:sp>
        <p:nvSpPr>
          <p:cNvPr id="53272" name="Footer Placeholder 2"/>
          <p:cNvSpPr>
            <a:spLocks noGrp="1"/>
          </p:cNvSpPr>
          <p:nvPr>
            <p:ph type="ftr" sz="quarter" idx="11"/>
          </p:nvPr>
        </p:nvSpPr>
        <p:spPr bwMode="auto">
          <a:xfrm>
            <a:off x="6375400" y="6475413"/>
            <a:ext cx="2178050" cy="2413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lnSpc>
                <a:spcPct val="85000"/>
              </a:lnSpc>
              <a:spcBef>
                <a:spcPct val="20000"/>
              </a:spcBef>
              <a:buClr>
                <a:srgbClr val="000099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Gill Sans MT" panose="020B0502020104020203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Gill Sans MT" panose="020B0502020104020203" pitchFamily="34" charset="0"/>
                <a:cs typeface="Gill Sans MT" panose="020B0502020104020203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Gill Sans MT" panose="020B0502020104020203" pitchFamily="34" charset="0"/>
                <a:cs typeface="Gill Sans MT" panose="020B0502020104020203" pitchFamily="34" charset="0"/>
              </a:defRPr>
            </a:lvl9pPr>
          </a:lstStyle>
          <a:p>
            <a: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solidFill>
                  <a:srgbClr val="000000"/>
                </a:solidFill>
                <a:latin typeface="Tahoma" panose="020B0604030504040204" pitchFamily="34" charset="0"/>
                <a:cs typeface="Arial" panose="020B0604020202020204" pitchFamily="34" charset="0"/>
              </a:rPr>
              <a:t>Network Layer: Data Plane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32012" y="4861112"/>
            <a:ext cx="2252381" cy="5847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packet can be dropped due to detected error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26866</TotalTime>
  <Words>7079</Words>
  <Application>Microsoft Office PowerPoint</Application>
  <PresentationFormat>On-screen Show (4:3)</PresentationFormat>
  <Paragraphs>1957</Paragraphs>
  <Slides>78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96" baseType="lpstr">
      <vt:lpstr>Arial Unicode MS</vt:lpstr>
      <vt:lpstr>ＭＳ Ｐゴシック</vt:lpstr>
      <vt:lpstr>ＭＳ Ｐゴシック</vt:lpstr>
      <vt:lpstr>ZapfDingbats</vt:lpstr>
      <vt:lpstr>Arial</vt:lpstr>
      <vt:lpstr>Calibri</vt:lpstr>
      <vt:lpstr>Cambria Math</vt:lpstr>
      <vt:lpstr>Comic Sans MS</vt:lpstr>
      <vt:lpstr>Courier New</vt:lpstr>
      <vt:lpstr>Gill Sans MT</vt:lpstr>
      <vt:lpstr>Roboto</vt:lpstr>
      <vt:lpstr>Tahoma</vt:lpstr>
      <vt:lpstr>Times</vt:lpstr>
      <vt:lpstr>Times New Roman</vt:lpstr>
      <vt:lpstr>Wingdings</vt:lpstr>
      <vt:lpstr>Default Design</vt:lpstr>
      <vt:lpstr>1_Default Design</vt:lpstr>
      <vt:lpstr>2_Default Design</vt:lpstr>
      <vt:lpstr>Chapter 4: network layer</vt:lpstr>
      <vt:lpstr>PowerPoint Presentation</vt:lpstr>
      <vt:lpstr>Network layer</vt:lpstr>
      <vt:lpstr>Network layer: data plane, control plane</vt:lpstr>
      <vt:lpstr>PowerPoint Presentation</vt:lpstr>
      <vt:lpstr>PowerPoint Presentation</vt:lpstr>
      <vt:lpstr>PowerPoint Presentation</vt:lpstr>
      <vt:lpstr>Router architecture overview</vt:lpstr>
      <vt:lpstr>Input port functions</vt:lpstr>
      <vt:lpstr>Input port functions</vt:lpstr>
      <vt:lpstr>Destination-based forwarding</vt:lpstr>
      <vt:lpstr>Longest prefix matching</vt:lpstr>
      <vt:lpstr>Longest prefix matching</vt:lpstr>
      <vt:lpstr>Review</vt:lpstr>
      <vt:lpstr>Switching fabrics</vt:lpstr>
      <vt:lpstr>Switching via memory</vt:lpstr>
      <vt:lpstr>Switching via a bus</vt:lpstr>
      <vt:lpstr>Switching via interconnection network</vt:lpstr>
      <vt:lpstr>Output port functions</vt:lpstr>
      <vt:lpstr>Input/output port queueing</vt:lpstr>
      <vt:lpstr>Scheduling policies</vt:lpstr>
      <vt:lpstr>Scheduling policies: priority</vt:lpstr>
      <vt:lpstr>Scheduling policies: still more</vt:lpstr>
      <vt:lpstr>Scheduling policies: still more</vt:lpstr>
      <vt:lpstr>Review</vt:lpstr>
      <vt:lpstr>PowerPoint Presentation</vt:lpstr>
      <vt:lpstr>IP datagram format</vt:lpstr>
      <vt:lpstr>IP fragmentation, reassembly</vt:lpstr>
      <vt:lpstr>IP fragmentation, reassembly</vt:lpstr>
      <vt:lpstr>IP fragmentation, reassembly</vt:lpstr>
      <vt:lpstr>PowerPoint Presentation</vt:lpstr>
      <vt:lpstr>IP addressing: introduction</vt:lpstr>
      <vt:lpstr>Subnets</vt:lpstr>
      <vt:lpstr>Subnets</vt:lpstr>
      <vt:lpstr>Subnets</vt:lpstr>
      <vt:lpstr>Review</vt:lpstr>
      <vt:lpstr>IP addressing: CIDR</vt:lpstr>
      <vt:lpstr>Exercise</vt:lpstr>
      <vt:lpstr>IP addresses: how to get one?</vt:lpstr>
      <vt:lpstr>DHCP: Dynamic Host Configuration Protocol</vt:lpstr>
      <vt:lpstr>DHCP client-server scenario</vt:lpstr>
      <vt:lpstr>DHCP client-server scenario</vt:lpstr>
      <vt:lpstr>DHCP: more than IP addresses</vt:lpstr>
      <vt:lpstr>IP addresses: how to get one?</vt:lpstr>
      <vt:lpstr>Hierarchical addressing: route aggregation</vt:lpstr>
      <vt:lpstr>Hierarchical addressing: more specific routes</vt:lpstr>
      <vt:lpstr>IP addressing: the last word...</vt:lpstr>
      <vt:lpstr>Review</vt:lpstr>
      <vt:lpstr>PowerPoint Presentation</vt:lpstr>
      <vt:lpstr>NAT: network address translation</vt:lpstr>
      <vt:lpstr>NAT: network address translation</vt:lpstr>
      <vt:lpstr>NAT: network address translation</vt:lpstr>
      <vt:lpstr>NAT: network address translation</vt:lpstr>
      <vt:lpstr>PowerPoint Presentation</vt:lpstr>
      <vt:lpstr>IPv6: motivation</vt:lpstr>
      <vt:lpstr>IPv6 datagram format</vt:lpstr>
      <vt:lpstr>IPv6 datagram format: more on fragmentation</vt:lpstr>
      <vt:lpstr>Transition from IPv4 to IPv6</vt:lpstr>
      <vt:lpstr>Tunneling</vt:lpstr>
      <vt:lpstr>Tunneling</vt:lpstr>
      <vt:lpstr>IPv6: adoption</vt:lpstr>
      <vt:lpstr>Review</vt:lpstr>
      <vt:lpstr>PowerPoint Presentation</vt:lpstr>
      <vt:lpstr>PowerPoint Presentation</vt:lpstr>
      <vt:lpstr>OpenFlow data plane abstraction</vt:lpstr>
      <vt:lpstr>OpenFlow data plane abstraction</vt:lpstr>
      <vt:lpstr>OpenFlow: Flow Table Entries</vt:lpstr>
      <vt:lpstr>PowerPoint Presentation</vt:lpstr>
      <vt:lpstr>PowerPoint Presentation</vt:lpstr>
      <vt:lpstr>OpenFlow abstraction</vt:lpstr>
      <vt:lpstr>OpenFlow example</vt:lpstr>
      <vt:lpstr>PowerPoint Presentation</vt:lpstr>
      <vt:lpstr>retired slides</vt:lpstr>
      <vt:lpstr>Network layer service models:</vt:lpstr>
      <vt:lpstr>Network service model</vt:lpstr>
      <vt:lpstr>The Internet network layer</vt:lpstr>
      <vt:lpstr>NAT: network address translation</vt:lpstr>
      <vt:lpstr>Tunneling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Edition: Chapter 4</dc:title>
  <dc:creator>Jim Kurose and Keith Ross</dc:creator>
  <cp:lastModifiedBy>He, Ting</cp:lastModifiedBy>
  <cp:revision>603</cp:revision>
  <dcterms:created xsi:type="dcterms:W3CDTF">1999-10-08T19:08:27Z</dcterms:created>
  <dcterms:modified xsi:type="dcterms:W3CDTF">2025-10-16T16:26:57Z</dcterms:modified>
</cp:coreProperties>
</file>