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2"/>
  </p:notesMasterIdLst>
  <p:handoutMasterIdLst>
    <p:handoutMasterId r:id="rId93"/>
  </p:handoutMasterIdLst>
  <p:sldIdLst>
    <p:sldId id="779" r:id="rId2"/>
    <p:sldId id="780" r:id="rId3"/>
    <p:sldId id="781" r:id="rId4"/>
    <p:sldId id="783" r:id="rId5"/>
    <p:sldId id="787" r:id="rId6"/>
    <p:sldId id="788" r:id="rId7"/>
    <p:sldId id="789" r:id="rId8"/>
    <p:sldId id="790" r:id="rId9"/>
    <p:sldId id="791" r:id="rId10"/>
    <p:sldId id="909" r:id="rId11"/>
    <p:sldId id="879" r:id="rId12"/>
    <p:sldId id="793" r:id="rId13"/>
    <p:sldId id="794" r:id="rId14"/>
    <p:sldId id="797" r:id="rId15"/>
    <p:sldId id="798" r:id="rId16"/>
    <p:sldId id="799" r:id="rId17"/>
    <p:sldId id="800" r:id="rId18"/>
    <p:sldId id="801" r:id="rId19"/>
    <p:sldId id="802" r:id="rId20"/>
    <p:sldId id="804" r:id="rId21"/>
    <p:sldId id="875" r:id="rId22"/>
    <p:sldId id="806" r:id="rId23"/>
    <p:sldId id="807" r:id="rId24"/>
    <p:sldId id="808" r:id="rId25"/>
    <p:sldId id="810" r:id="rId26"/>
    <p:sldId id="812" r:id="rId27"/>
    <p:sldId id="813" r:id="rId28"/>
    <p:sldId id="814" r:id="rId29"/>
    <p:sldId id="817" r:id="rId30"/>
    <p:sldId id="880" r:id="rId31"/>
    <p:sldId id="818" r:id="rId32"/>
    <p:sldId id="819" r:id="rId33"/>
    <p:sldId id="821" r:id="rId34"/>
    <p:sldId id="822" r:id="rId35"/>
    <p:sldId id="823" r:id="rId36"/>
    <p:sldId id="824" r:id="rId37"/>
    <p:sldId id="825" r:id="rId38"/>
    <p:sldId id="826" r:id="rId39"/>
    <p:sldId id="827" r:id="rId40"/>
    <p:sldId id="828" r:id="rId41"/>
    <p:sldId id="877" r:id="rId42"/>
    <p:sldId id="830" r:id="rId43"/>
    <p:sldId id="832" r:id="rId44"/>
    <p:sldId id="833" r:id="rId45"/>
    <p:sldId id="834" r:id="rId46"/>
    <p:sldId id="840" r:id="rId47"/>
    <p:sldId id="841" r:id="rId48"/>
    <p:sldId id="842" r:id="rId49"/>
    <p:sldId id="843" r:id="rId50"/>
    <p:sldId id="847" r:id="rId51"/>
    <p:sldId id="881" r:id="rId52"/>
    <p:sldId id="897" r:id="rId53"/>
    <p:sldId id="848" r:id="rId54"/>
    <p:sldId id="849" r:id="rId55"/>
    <p:sldId id="850" r:id="rId56"/>
    <p:sldId id="851" r:id="rId57"/>
    <p:sldId id="852" r:id="rId58"/>
    <p:sldId id="853" r:id="rId59"/>
    <p:sldId id="854" r:id="rId60"/>
    <p:sldId id="855" r:id="rId61"/>
    <p:sldId id="856" r:id="rId62"/>
    <p:sldId id="857" r:id="rId63"/>
    <p:sldId id="858" r:id="rId64"/>
    <p:sldId id="876" r:id="rId65"/>
    <p:sldId id="873" r:id="rId66"/>
    <p:sldId id="883" r:id="rId67"/>
    <p:sldId id="898" r:id="rId68"/>
    <p:sldId id="899" r:id="rId69"/>
    <p:sldId id="900" r:id="rId70"/>
    <p:sldId id="901" r:id="rId71"/>
    <p:sldId id="902" r:id="rId72"/>
    <p:sldId id="903" r:id="rId73"/>
    <p:sldId id="904" r:id="rId74"/>
    <p:sldId id="905" r:id="rId75"/>
    <p:sldId id="906" r:id="rId76"/>
    <p:sldId id="907" r:id="rId77"/>
    <p:sldId id="908" r:id="rId78"/>
    <p:sldId id="884" r:id="rId79"/>
    <p:sldId id="885" r:id="rId80"/>
    <p:sldId id="886" r:id="rId81"/>
    <p:sldId id="887" r:id="rId82"/>
    <p:sldId id="888" r:id="rId83"/>
    <p:sldId id="889" r:id="rId84"/>
    <p:sldId id="890" r:id="rId85"/>
    <p:sldId id="891" r:id="rId86"/>
    <p:sldId id="892" r:id="rId87"/>
    <p:sldId id="893" r:id="rId88"/>
    <p:sldId id="894" r:id="rId89"/>
    <p:sldId id="895" r:id="rId90"/>
    <p:sldId id="896" r:id="rId9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CC0000"/>
    <a:srgbClr val="FFFF00"/>
    <a:srgbClr val="DDDDDD"/>
    <a:srgbClr val="FFCCFF"/>
    <a:srgbClr val="FF0000"/>
    <a:srgbClr val="0080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9A05DF-3A27-4050-AA63-092DF77F0618}" v="2" dt="2023-11-10T00:41:09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209" autoAdjust="0"/>
  </p:normalViewPr>
  <p:slideViewPr>
    <p:cSldViewPr snapToGrid="0">
      <p:cViewPr varScale="1">
        <p:scale>
          <a:sx n="103" d="100"/>
          <a:sy n="103" d="100"/>
        </p:scale>
        <p:origin x="12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9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handoutMaster" Target="handoutMasters/handoutMaster1.xml"/><Relationship Id="rId9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, Ting" userId="d109823b-8fad-4626-b29c-fdc739421cfd" providerId="ADAL" clId="{B29A05DF-3A27-4050-AA63-092DF77F0618}"/>
    <pc:docChg chg="undo custSel modSld">
      <pc:chgData name="He, Ting" userId="d109823b-8fad-4626-b29c-fdc739421cfd" providerId="ADAL" clId="{B29A05DF-3A27-4050-AA63-092DF77F0618}" dt="2023-11-10T00:43:13.485" v="220" actId="20577"/>
      <pc:docMkLst>
        <pc:docMk/>
      </pc:docMkLst>
      <pc:sldChg chg="modSp mod">
        <pc:chgData name="He, Ting" userId="d109823b-8fad-4626-b29c-fdc739421cfd" providerId="ADAL" clId="{B29A05DF-3A27-4050-AA63-092DF77F0618}" dt="2023-11-03T21:22:38.711" v="17" actId="6549"/>
        <pc:sldMkLst>
          <pc:docMk/>
          <pc:sldMk cId="1837189061" sldId="783"/>
        </pc:sldMkLst>
        <pc:spChg chg="mod">
          <ac:chgData name="He, Ting" userId="d109823b-8fad-4626-b29c-fdc739421cfd" providerId="ADAL" clId="{B29A05DF-3A27-4050-AA63-092DF77F0618}" dt="2023-11-03T21:22:38.711" v="17" actId="6549"/>
          <ac:spMkLst>
            <pc:docMk/>
            <pc:sldMk cId="1837189061" sldId="783"/>
            <ac:spMk id="6150" creationId="{00000000-0000-0000-0000-000000000000}"/>
          </ac:spMkLst>
        </pc:spChg>
      </pc:sldChg>
      <pc:sldChg chg="addSp delSp modSp mod modNotesTx">
        <pc:chgData name="He, Ting" userId="d109823b-8fad-4626-b29c-fdc739421cfd" providerId="ADAL" clId="{B29A05DF-3A27-4050-AA63-092DF77F0618}" dt="2023-11-10T00:43:13.485" v="220" actId="20577"/>
        <pc:sldMkLst>
          <pc:docMk/>
          <pc:sldMk cId="482735944" sldId="834"/>
        </pc:sldMkLst>
        <pc:spChg chg="add del mod">
          <ac:chgData name="He, Ting" userId="d109823b-8fad-4626-b29c-fdc739421cfd" providerId="ADAL" clId="{B29A05DF-3A27-4050-AA63-092DF77F0618}" dt="2023-11-10T00:40:25.065" v="187" actId="478"/>
          <ac:spMkLst>
            <pc:docMk/>
            <pc:sldMk cId="482735944" sldId="834"/>
            <ac:spMk id="3" creationId="{76E8B81B-1178-6338-5889-7DC095452B97}"/>
          </ac:spMkLst>
        </pc:spChg>
        <pc:spChg chg="mod">
          <ac:chgData name="He, Ting" userId="d109823b-8fad-4626-b29c-fdc739421cfd" providerId="ADAL" clId="{B29A05DF-3A27-4050-AA63-092DF77F0618}" dt="2023-11-10T00:40:36.277" v="190" actId="108"/>
          <ac:spMkLst>
            <pc:docMk/>
            <pc:sldMk cId="482735944" sldId="834"/>
            <ac:spMk id="5530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Electrical_Engineering" TargetMode="External"/><Relationship Id="rId3" Type="http://schemas.openxmlformats.org/officeDocument/2006/relationships/hyperlink" Target="https://en.wikipedia.org/wiki/Robert_Metcalfe#cite_note-2" TargetMode="External"/><Relationship Id="rId7" Type="http://schemas.openxmlformats.org/officeDocument/2006/relationships/hyperlink" Target="https://en.wikipedia.org/wiki/Polaris_Venture_Partners" TargetMode="External"/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Metcalfe's_law" TargetMode="External"/><Relationship Id="rId5" Type="http://schemas.openxmlformats.org/officeDocument/2006/relationships/hyperlink" Target="https://en.wikipedia.org/wiki/3Com" TargetMode="External"/><Relationship Id="rId4" Type="http://schemas.openxmlformats.org/officeDocument/2006/relationships/hyperlink" Target="https://en.wikipedia.org/wiki/Ethernet" TargetMode="External"/><Relationship Id="rId9" Type="http://schemas.openxmlformats.org/officeDocument/2006/relationships/hyperlink" Target="https://en.wikipedia.org/wiki/The_University_of_Texas_at_Austin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3C97A68-011F-3241-A5A6-6EAD0C86B7D6}" type="slidenum">
              <a:rPr lang="en-US" i="0" smtClean="0">
                <a:latin typeface="Times New Roman" charset="0"/>
              </a:rPr>
              <a:pPr>
                <a:defRPr/>
              </a:pPr>
              <a:t>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BE824D3-1A6E-5741-A1BB-55D02918ED2B}" type="slidenum">
              <a:rPr lang="en-US" i="0" smtClean="0">
                <a:latin typeface="Times New Roman" charset="0"/>
              </a:rPr>
              <a:pPr>
                <a:defRPr/>
              </a:pPr>
              <a:t>10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cs typeface="+mn-cs"/>
              </a:rPr>
              <a:t>D*2^r: dividend</a:t>
            </a:r>
          </a:p>
          <a:p>
            <a:pPr>
              <a:defRPr/>
            </a:pPr>
            <a:r>
              <a:rPr lang="en-US" dirty="0">
                <a:latin typeface="Times New Roman" charset="0"/>
                <a:cs typeface="+mn-cs"/>
              </a:rPr>
              <a:t>G: divisor</a:t>
            </a:r>
          </a:p>
          <a:p>
            <a:pPr>
              <a:defRPr/>
            </a:pPr>
            <a:r>
              <a:rPr lang="en-US" dirty="0">
                <a:latin typeface="Times New Roman" charset="0"/>
                <a:cs typeface="+mn-cs"/>
              </a:rPr>
              <a:t>result: quotient</a:t>
            </a:r>
          </a:p>
          <a:p>
            <a:pPr>
              <a:defRPr/>
            </a:pPr>
            <a:r>
              <a:rPr lang="en-US" dirty="0">
                <a:latin typeface="Times New Roman" charset="0"/>
                <a:cs typeface="+mn-cs"/>
              </a:rPr>
              <a:t>leftover: remainder</a:t>
            </a:r>
          </a:p>
        </p:txBody>
      </p:sp>
    </p:spTree>
    <p:extLst>
      <p:ext uri="{BB962C8B-B14F-4D97-AF65-F5344CB8AC3E}">
        <p14:creationId xmlns:p14="http://schemas.microsoft.com/office/powerpoint/2010/main" val="3028259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of lecture 1.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69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5461FAE-6E72-474B-9891-F4008A428872}" type="slidenum">
              <a:rPr lang="en-US" i="0" smtClean="0">
                <a:latin typeface="Times New Roman" charset="0"/>
              </a:rPr>
              <a:pPr>
                <a:defRPr/>
              </a:pPr>
              <a:t>12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049FB4-3255-2941-964B-63DD24C4C301}" type="slidenum">
              <a:rPr lang="en-US" i="0" smtClean="0">
                <a:latin typeface="Times New Roman" charset="0"/>
              </a:rPr>
              <a:pPr>
                <a:defRPr/>
              </a:pPr>
              <a:t>13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cs typeface="+mn-cs"/>
              </a:rPr>
              <a:t>In link layer terminology, “access</a:t>
            </a:r>
            <a:r>
              <a:rPr lang="en-US" baseline="0" dirty="0">
                <a:latin typeface="Times New Roman" charset="0"/>
                <a:cs typeface="+mn-cs"/>
              </a:rPr>
              <a:t> a link” = “transmit on a link”</a:t>
            </a:r>
          </a:p>
          <a:p>
            <a:pPr>
              <a:defRPr/>
            </a:pPr>
            <a:r>
              <a:rPr lang="en-US" baseline="0" dirty="0">
                <a:latin typeface="Times New Roman" charset="0"/>
                <a:cs typeface="+mn-cs"/>
              </a:rPr>
              <a:t>wireless links are often shared (e.g., </a:t>
            </a:r>
            <a:r>
              <a:rPr lang="en-US" baseline="0" dirty="0" err="1">
                <a:latin typeface="Times New Roman" charset="0"/>
                <a:cs typeface="+mn-cs"/>
              </a:rPr>
              <a:t>WiFi</a:t>
            </a:r>
            <a:r>
              <a:rPr lang="en-US" baseline="0" dirty="0">
                <a:latin typeface="Times New Roman" charset="0"/>
                <a:cs typeface="+mn-cs"/>
              </a:rPr>
              <a:t> link, satellite link); but wired links can also be shared (e.g., old-fashioned Ethernet link)</a:t>
            </a: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1DFFBCA-CF51-8C4C-90C0-C10013314852}" type="slidenum">
              <a:rPr lang="en-US" i="0" smtClean="0">
                <a:latin typeface="Times New Roman" charset="0"/>
              </a:rPr>
              <a:pPr>
                <a:defRPr/>
              </a:pPr>
              <a:t>14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cs typeface="+mn-cs"/>
              </a:rPr>
              <a:t>Let’s look at what have been</a:t>
            </a:r>
            <a:r>
              <a:rPr lang="en-US" baseline="0" dirty="0">
                <a:latin typeface="Times New Roman" charset="0"/>
                <a:cs typeface="+mn-cs"/>
              </a:rPr>
              <a:t> developed so far.</a:t>
            </a:r>
          </a:p>
          <a:p>
            <a:pPr>
              <a:defRPr/>
            </a:pPr>
            <a:r>
              <a:rPr lang="en-US" baseline="0" dirty="0">
                <a:latin typeface="Times New Roman" charset="0"/>
                <a:cs typeface="+mn-cs"/>
              </a:rPr>
              <a:t>These three classes basically represent three approaches to multi-access control.</a:t>
            </a: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9EA52E9-146D-8E49-BEC5-237E611F9B44}" type="slidenum">
              <a:rPr lang="en-US" i="0" smtClean="0">
                <a:latin typeface="Times New Roman" charset="0"/>
              </a:rPr>
              <a:pPr>
                <a:defRPr/>
              </a:pPr>
              <a:t>15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cs typeface="+mn-cs"/>
              </a:rPr>
              <a:t>partition time into slots (each of L/R seconds for packet length L bits and link capacity R bps) -&gt; group slots into</a:t>
            </a:r>
            <a:r>
              <a:rPr lang="en-US" baseline="0" dirty="0">
                <a:latin typeface="Times New Roman" charset="0"/>
                <a:cs typeface="+mn-cs"/>
              </a:rPr>
              <a:t> rounds (n nodes, then every n slots is a round)</a:t>
            </a:r>
          </a:p>
          <a:p>
            <a:pPr>
              <a:defRPr/>
            </a:pPr>
            <a:r>
              <a:rPr lang="en-US" baseline="0" dirty="0">
                <a:latin typeface="Times New Roman" charset="0"/>
                <a:cs typeface="+mn-cs"/>
              </a:rPr>
              <a:t>-&gt; assign slots in each round to the nodes.</a:t>
            </a:r>
          </a:p>
          <a:p>
            <a:pPr>
              <a:defRPr/>
            </a:pPr>
            <a:r>
              <a:rPr lang="en-US" baseline="0" dirty="0">
                <a:latin typeface="Times New Roman" charset="0"/>
                <a:cs typeface="+mn-cs"/>
              </a:rPr>
              <a:t>If a node (e.g., node 2) has no data in a round, its slot will remain empty (i.e., the channel will be idle during that slot). </a:t>
            </a: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B7099E6-1531-3943-8BFA-88B507B11539}" type="slidenum">
              <a:rPr lang="en-US" i="0" smtClean="0">
                <a:latin typeface="Times New Roman" charset="0"/>
              </a:rPr>
              <a:pPr>
                <a:defRPr/>
              </a:pPr>
              <a:t>16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cs typeface="+mn-cs"/>
              </a:rPr>
              <a:t>Good things about channel partitioning protocols: simple, deterministic, collision-free</a:t>
            </a:r>
          </a:p>
          <a:p>
            <a:pPr>
              <a:defRPr/>
            </a:pPr>
            <a:r>
              <a:rPr lang="en-US" dirty="0">
                <a:latin typeface="Times New Roman" charset="0"/>
                <a:cs typeface="+mn-cs"/>
              </a:rPr>
              <a:t>Drawbacks: low efficiency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A9C1EC7-E903-DF46-A0F2-890A589B5677}" type="slidenum">
              <a:rPr lang="en-US" i="0" smtClean="0">
                <a:latin typeface="Times New Roman" charset="0"/>
              </a:rPr>
              <a:pPr>
                <a:defRPr/>
              </a:pPr>
              <a:t>17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cs typeface="+mn-cs"/>
              </a:rPr>
              <a:t>Adapting to demands by only letting nodes that have data to send probabilistically compete for channel access.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69983E0-9854-FD4B-8953-2A3C8DAEAEAB}" type="slidenum">
              <a:rPr lang="en-US" i="0" smtClean="0">
                <a:latin typeface="Times New Roman" charset="0"/>
              </a:rPr>
              <a:pPr>
                <a:defRPr/>
              </a:pPr>
              <a:t>18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3A56F32-873F-4741-82C3-DC84FF9C65B1}" type="slidenum">
              <a:rPr lang="en-US" i="0" smtClean="0">
                <a:latin typeface="Times New Roman" charset="0"/>
              </a:rPr>
              <a:pPr>
                <a:defRPr/>
              </a:pPr>
              <a:t>19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F9E464-6231-2A46-B6B9-94540F70FC6D}" type="slidenum">
              <a:rPr lang="en-US" i="0" smtClean="0">
                <a:latin typeface="Times New Roman" charset="0"/>
              </a:rPr>
              <a:pPr>
                <a:defRPr/>
              </a:pPr>
              <a:t>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61AA2AC-99CC-3A4A-B8E8-FAB41F82BBCA}" type="slidenum">
              <a:rPr lang="en-US" i="0" smtClean="0">
                <a:latin typeface="Times New Roman" charset="0"/>
              </a:rPr>
              <a:pPr>
                <a:defRPr/>
              </a:pPr>
              <a:t>20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cs typeface="+mn-cs"/>
              </a:rPr>
              <a:t>Lecture 1.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7F188CC-4460-E043-B180-95C5ACF8D312}" type="slidenum">
              <a:rPr lang="en-US" i="0" smtClean="0">
                <a:latin typeface="Times New Roman" charset="0"/>
              </a:rPr>
              <a:pPr>
                <a:defRPr/>
              </a:pPr>
              <a:t>21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cs typeface="+mn-cs"/>
              </a:rPr>
              <a:t>End of lecture 2. </a:t>
            </a:r>
          </a:p>
        </p:txBody>
      </p:sp>
    </p:spTree>
    <p:extLst>
      <p:ext uri="{BB962C8B-B14F-4D97-AF65-F5344CB8AC3E}">
        <p14:creationId xmlns:p14="http://schemas.microsoft.com/office/powerpoint/2010/main" val="2398583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7F188CC-4460-E043-B180-95C5ACF8D312}" type="slidenum">
              <a:rPr lang="en-US" i="0" smtClean="0">
                <a:latin typeface="Times New Roman" charset="0"/>
              </a:rPr>
              <a:pPr>
                <a:defRPr/>
              </a:pPr>
              <a:t>22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cs typeface="+mn-cs"/>
              </a:rPr>
              <a:t>ALOHA: don’t look, don’t listen, just randomly decide at each time whether you will talk or not</a:t>
            </a:r>
          </a:p>
          <a:p>
            <a:pPr>
              <a:defRPr/>
            </a:pPr>
            <a:r>
              <a:rPr lang="en-US" dirty="0">
                <a:latin typeface="Times New Roman" charset="0"/>
                <a:cs typeface="+mn-cs"/>
              </a:rPr>
              <a:t>CSMA: listen before you talk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195A4D9-D9A3-9D42-8C21-61B5EC1E1BB0}" type="slidenum">
              <a:rPr lang="en-US" i="0" smtClean="0">
                <a:latin typeface="Times New Roman" charset="0"/>
              </a:rPr>
              <a:pPr>
                <a:defRPr/>
              </a:pPr>
              <a:t>23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cs typeface="+mn-cs"/>
              </a:rPr>
              <a:t>The</a:t>
            </a:r>
            <a:r>
              <a:rPr lang="en-US" baseline="0" dirty="0">
                <a:latin typeface="Times New Roman" charset="0"/>
                <a:cs typeface="+mn-cs"/>
              </a:rPr>
              <a:t> fact  that you don’t hear anyone talking does not mean no one is talking. </a:t>
            </a:r>
          </a:p>
          <a:p>
            <a:pPr>
              <a:defRPr/>
            </a:pPr>
            <a:r>
              <a:rPr lang="en-US" baseline="0" dirty="0">
                <a:latin typeface="Times New Roman" charset="0"/>
                <a:cs typeface="+mn-cs"/>
              </a:rPr>
              <a:t>Therefore, a CSMA protocol should still have mechanism to recover from collision. </a:t>
            </a: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99DADF4-4B2E-B644-9BDA-D41F6D2BAA32}" type="slidenum">
              <a:rPr lang="en-US" i="0" smtClean="0">
                <a:latin typeface="Times New Roman" charset="0"/>
              </a:rPr>
              <a:pPr>
                <a:defRPr/>
              </a:pPr>
              <a:t>24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cs typeface="+mn-cs"/>
              </a:rPr>
              <a:t>One way to recover from collision under CSMA</a:t>
            </a:r>
            <a:r>
              <a:rPr lang="en-US" baseline="0" dirty="0">
                <a:latin typeface="Times New Roman" charset="0"/>
                <a:cs typeface="+mn-cs"/>
              </a:rPr>
              <a:t> is collision detection. </a:t>
            </a:r>
          </a:p>
          <a:p>
            <a:pPr>
              <a:defRPr/>
            </a:pPr>
            <a:r>
              <a:rPr lang="en-US" baseline="0" dirty="0">
                <a:latin typeface="Times New Roman" charset="0"/>
                <a:cs typeface="+mn-cs"/>
              </a:rPr>
              <a:t>The idea is, after you sense an idle channel and start transmitting, keep listening on the channel in case there is a remote transmission that is still propagating. </a:t>
            </a:r>
          </a:p>
          <a:p>
            <a:pPr>
              <a:defRPr/>
            </a:pPr>
            <a:r>
              <a:rPr lang="en-US" baseline="0" dirty="0">
                <a:latin typeface="Times New Roman" charset="0"/>
                <a:cs typeface="+mn-cs"/>
              </a:rPr>
              <a:t>Once you detect a collision, abort current transmission (as it won’t be successful anyway) and try again later.</a:t>
            </a: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1839DD2-90A2-2247-9684-E72B53E0F17D}" type="slidenum">
              <a:rPr lang="en-US" i="0" smtClean="0">
                <a:latin typeface="Times New Roman" charset="0"/>
              </a:rPr>
              <a:pPr>
                <a:defRPr/>
              </a:pPr>
              <a:t>25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cs typeface="+mn-cs"/>
              </a:rPr>
              <a:t>Ethernet’s MAC protocol uses CSMA/CD combined with another idea: exponential </a:t>
            </a:r>
            <a:r>
              <a:rPr lang="en-US" dirty="0" err="1">
                <a:latin typeface="Times New Roman" charset="0"/>
                <a:cs typeface="+mn-cs"/>
              </a:rPr>
              <a:t>backoff</a:t>
            </a:r>
            <a:r>
              <a:rPr lang="en-US" dirty="0">
                <a:latin typeface="Times New Roman" charset="0"/>
                <a:cs typeface="+mn-cs"/>
              </a:rPr>
              <a:t>. Here is how it works...</a:t>
            </a:r>
          </a:p>
          <a:p>
            <a:pPr>
              <a:defRPr/>
            </a:pPr>
            <a:r>
              <a:rPr lang="en-US" sz="1200" kern="120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The efficiency of CSMA/CD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is determined by two parameters: </a:t>
            </a:r>
            <a:r>
              <a:rPr lang="en-US" sz="1200" kern="1200" baseline="0" dirty="0" err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t_prop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sz="1200" kern="1200" baseline="0" dirty="0" err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t_trans</a:t>
            </a:r>
            <a:endParaRPr lang="en-US" sz="1200" kern="1200" baseline="0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1200" kern="1200" baseline="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It shows that in theory, we could use CSMA/CD to increase efficiency to 1 (as </a:t>
            </a:r>
            <a:r>
              <a:rPr lang="en-US" sz="1200" kern="1200" baseline="0" dirty="0" err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t_prop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goes to 0 or </a:t>
            </a:r>
            <a:r>
              <a:rPr lang="en-US" sz="1200" kern="1200" baseline="0" dirty="0" err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t_trans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goes to infinity).</a:t>
            </a:r>
            <a:endParaRPr lang="en-US" sz="1200" kern="1200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5DE8D7C-8E55-264E-BB09-7996957FAD63}" type="slidenum">
              <a:rPr lang="en-US" i="0" smtClean="0">
                <a:latin typeface="Times New Roman" charset="0"/>
              </a:rPr>
              <a:pPr>
                <a:defRPr/>
              </a:pPr>
              <a:t>26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A0023F9-7F73-6F45-8A3B-F6442733AA12}" type="slidenum">
              <a:rPr lang="en-US" i="0" smtClean="0">
                <a:latin typeface="Times New Roman" charset="0"/>
              </a:rPr>
              <a:pPr>
                <a:defRPr/>
              </a:pPr>
              <a:t>27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5E476F6-027F-C548-B0EB-110C5BD65377}" type="slidenum">
              <a:rPr lang="en-US" i="0" smtClean="0">
                <a:latin typeface="Times New Roman" charset="0"/>
              </a:rPr>
              <a:pPr>
                <a:defRPr/>
              </a:pPr>
              <a:t>28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cs typeface="+mn-cs"/>
              </a:rPr>
              <a:t>FDDI: fiber distributed data interface</a:t>
            </a:r>
          </a:p>
          <a:p>
            <a:pPr>
              <a:defRPr/>
            </a:pPr>
            <a:r>
              <a:rPr lang="en-US" dirty="0">
                <a:latin typeface="Times New Roman" charset="0"/>
                <a:cs typeface="+mn-cs"/>
              </a:rPr>
              <a:t>If you think of polling protocol as a “client-server” based</a:t>
            </a:r>
            <a:r>
              <a:rPr lang="en-US" baseline="0" dirty="0">
                <a:latin typeface="Times New Roman" charset="0"/>
                <a:cs typeface="+mn-cs"/>
              </a:rPr>
              <a:t> taking turns protocol, then token passing protocol is the P2P counterpart. </a:t>
            </a: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0DB9EFD-2C56-304B-9FF9-80BAF6A94A18}" type="slidenum">
              <a:rPr lang="en-US" i="0" smtClean="0">
                <a:latin typeface="Times New Roman" charset="0"/>
              </a:rPr>
              <a:pPr>
                <a:defRPr/>
              </a:pPr>
              <a:t>29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7F61FD0-FAF2-4545-8D3A-10FB997685FF}" type="slidenum">
              <a:rPr lang="en-US" i="0" smtClean="0">
                <a:latin typeface="Times New Roman" charset="0"/>
              </a:rPr>
              <a:pPr>
                <a:defRPr/>
              </a:pPr>
              <a:t>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cs typeface="+mn-cs"/>
              </a:rPr>
              <a:t>from one (layer-3) node to the next-hop (layer-3) node (i.e., from source host to first-hop router, between</a:t>
            </a:r>
            <a:r>
              <a:rPr lang="en-US" baseline="0" dirty="0">
                <a:latin typeface="Times New Roman" charset="0"/>
                <a:cs typeface="+mn-cs"/>
              </a:rPr>
              <a:t> adjacent routers, or from last-hop router to destination host)</a:t>
            </a: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7F188CC-4460-E043-B180-95C5ACF8D312}" type="slidenum">
              <a:rPr lang="en-US" i="0" smtClean="0">
                <a:latin typeface="Times New Roman" charset="0"/>
              </a:rPr>
              <a:pPr>
                <a:defRPr/>
              </a:pPr>
              <a:t>30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cs typeface="+mn-cs"/>
              </a:rPr>
              <a:t>End of lecture 3. </a:t>
            </a:r>
          </a:p>
        </p:txBody>
      </p:sp>
    </p:spTree>
    <p:extLst>
      <p:ext uri="{BB962C8B-B14F-4D97-AF65-F5344CB8AC3E}">
        <p14:creationId xmlns:p14="http://schemas.microsoft.com/office/powerpoint/2010/main" val="16966113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5D8AFE1-5C1D-B844-AF97-3AD4EA9342E3}" type="slidenum">
              <a:rPr lang="en-US" i="0" smtClean="0">
                <a:latin typeface="Times New Roman" charset="0"/>
              </a:rPr>
              <a:pPr>
                <a:defRPr/>
              </a:pPr>
              <a:t>31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DC36F2B-1838-7D43-A1F0-2700684F567E}" type="slidenum">
              <a:rPr lang="en-US" i="0" smtClean="0">
                <a:latin typeface="Times New Roman" charset="0"/>
              </a:rPr>
              <a:pPr>
                <a:defRPr/>
              </a:pPr>
              <a:t>32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cs typeface="+mn-cs"/>
              </a:rPr>
              <a:t>E.g., 1A: 00011010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10934A6-469E-5846-AA37-F91A0F6B127C}" type="slidenum">
              <a:rPr lang="en-US" i="0" smtClean="0">
                <a:latin typeface="Times New Roman" charset="0"/>
              </a:rPr>
              <a:pPr>
                <a:defRPr/>
              </a:pPr>
              <a:t>33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CCFCE89-56C3-414D-BFB3-B0D9ACE8FC6D}" type="slidenum">
              <a:rPr lang="en-US" i="0" smtClean="0">
                <a:latin typeface="Times New Roman" charset="0"/>
              </a:rPr>
              <a:pPr>
                <a:defRPr/>
              </a:pPr>
              <a:t>34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cs typeface="+mn-cs"/>
              </a:rPr>
              <a:t>Corresponding to DNS service for IP address.</a:t>
            </a:r>
          </a:p>
          <a:p>
            <a:pPr>
              <a:defRPr/>
            </a:pPr>
            <a:r>
              <a:rPr lang="en-US" dirty="0">
                <a:latin typeface="Times New Roman" charset="0"/>
                <a:cs typeface="+mn-cs"/>
              </a:rPr>
              <a:t>Human</a:t>
            </a:r>
            <a:r>
              <a:rPr lang="en-US" baseline="0" dirty="0">
                <a:latin typeface="Times New Roman" charset="0"/>
                <a:cs typeface="+mn-cs"/>
              </a:rPr>
              <a:t> analogy: translating postal address into SSN</a:t>
            </a: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FBDDC76-7329-B84A-8E56-FF1317E0AB5F}" type="slidenum">
              <a:rPr lang="en-US" i="0" smtClean="0">
                <a:latin typeface="Times New Roman" charset="0"/>
              </a:rPr>
              <a:pPr>
                <a:defRPr/>
              </a:pPr>
              <a:t>35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cs typeface="+mn-cs"/>
              </a:rPr>
              <a:t>Compared to: Manually entering entries in DNS database.</a:t>
            </a:r>
          </a:p>
          <a:p>
            <a:pPr>
              <a:defRPr/>
            </a:pPr>
            <a:r>
              <a:rPr lang="en-US" dirty="0">
                <a:latin typeface="Times New Roman" charset="0"/>
                <a:cs typeface="+mn-cs"/>
              </a:rPr>
              <a:t>Each adaptor compares</a:t>
            </a:r>
            <a:r>
              <a:rPr lang="en-US" baseline="0" dirty="0">
                <a:latin typeface="Times New Roman" charset="0"/>
                <a:cs typeface="+mn-cs"/>
              </a:rPr>
              <a:t> the received frame’s destination MAC address with its own MAC address, and only passes the contained datagram to its network layer if the MAC addresses match.  </a:t>
            </a: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87D3B6C-C169-0741-98AD-F565A816F2E9}" type="slidenum">
              <a:rPr lang="en-US" i="0" smtClean="0">
                <a:latin typeface="Times New Roman" charset="0"/>
              </a:rPr>
              <a:pPr>
                <a:defRPr/>
              </a:pPr>
              <a:t>36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cs typeface="+mn-cs"/>
              </a:rPr>
              <a:t>A1: from DNS server</a:t>
            </a:r>
          </a:p>
          <a:p>
            <a:pPr>
              <a:defRPr/>
            </a:pPr>
            <a:r>
              <a:rPr lang="en-US" dirty="0">
                <a:latin typeface="Times New Roman" charset="0"/>
                <a:cs typeface="+mn-cs"/>
              </a:rPr>
              <a:t>A2: from DHCP server</a:t>
            </a:r>
          </a:p>
          <a:p>
            <a:pPr>
              <a:defRPr/>
            </a:pPr>
            <a:r>
              <a:rPr lang="en-US">
                <a:latin typeface="Times New Roman" charset="0"/>
                <a:cs typeface="+mn-cs"/>
              </a:rPr>
              <a:t>A3: from ARP</a:t>
            </a: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6C6E3BF-3995-EA4B-8E4D-B37DD4BAD334}" type="slidenum">
              <a:rPr lang="en-US" i="0" smtClean="0">
                <a:latin typeface="Times New Roman" charset="0"/>
              </a:rPr>
              <a:pPr>
                <a:defRPr/>
              </a:pPr>
              <a:t>37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0CA0556-2E55-7E49-9536-F0455F7DC450}" type="slidenum">
              <a:rPr lang="en-US" i="0" smtClean="0">
                <a:latin typeface="Times New Roman" charset="0"/>
              </a:rPr>
              <a:pPr>
                <a:defRPr/>
              </a:pPr>
              <a:t>38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EB62942-464A-BE4C-976A-09A7C59A25EA}" type="slidenum">
              <a:rPr lang="en-US" i="0" smtClean="0">
                <a:latin typeface="Times New Roman" charset="0"/>
              </a:rPr>
              <a:pPr>
                <a:defRPr/>
              </a:pPr>
              <a:t>39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8AA7049-8658-2C4B-A161-18F367F0585E}" type="slidenum">
              <a:rPr lang="en-US" i="0" smtClean="0">
                <a:latin typeface="Times New Roman" charset="0"/>
              </a:rPr>
              <a:pPr>
                <a:defRPr/>
              </a:pPr>
              <a:t>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cs typeface="+mn-cs"/>
              </a:rPr>
              <a:t>A:</a:t>
            </a:r>
            <a:r>
              <a:rPr lang="en-US" baseline="0" dirty="0">
                <a:latin typeface="Times New Roman" charset="0"/>
                <a:cs typeface="+mn-cs"/>
              </a:rPr>
              <a:t> 1. heterogeneous links on e2e path, need mechanism to guarantee e2e reliability as long as at least one link is not reliable;</a:t>
            </a:r>
          </a:p>
          <a:p>
            <a:pPr>
              <a:defRPr/>
            </a:pPr>
            <a:r>
              <a:rPr lang="en-US" baseline="0" dirty="0">
                <a:latin typeface="Times New Roman" charset="0"/>
                <a:cs typeface="+mn-cs"/>
              </a:rPr>
              <a:t>2. low bit-error link: best to enforce reliability at endpoints (layer-4); high bit-error link: best to enforce reliability at the link (layer 2)</a:t>
            </a: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99BDC0E-1826-674A-906D-54708681E955}" type="slidenum">
              <a:rPr lang="en-US" i="0" smtClean="0">
                <a:latin typeface="Times New Roman" charset="0"/>
              </a:rPr>
              <a:pPr>
                <a:defRPr/>
              </a:pPr>
              <a:t>40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cs typeface="+mn-cs"/>
              </a:rPr>
              <a:t>Lecture 2. 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6368E5B-3379-0245-93F9-05C5621CBCC5}" type="slidenum">
              <a:rPr lang="en-US" i="0" smtClean="0">
                <a:latin typeface="Times New Roman" charset="0"/>
              </a:rPr>
              <a:pPr>
                <a:defRPr/>
              </a:pPr>
              <a:t>41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cs typeface="+mn-cs"/>
              </a:rPr>
              <a:t>End</a:t>
            </a:r>
            <a:r>
              <a:rPr lang="en-US" baseline="0" dirty="0">
                <a:latin typeface="Times New Roman" charset="0"/>
                <a:cs typeface="+mn-cs"/>
              </a:rPr>
              <a:t> of lecture 4.</a:t>
            </a: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7768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6368E5B-3379-0245-93F9-05C5621CBCC5}" type="slidenum">
              <a:rPr lang="en-US" i="0" smtClean="0">
                <a:latin typeface="Times New Roman" charset="0"/>
              </a:rPr>
              <a:pPr>
                <a:defRPr/>
              </a:pPr>
              <a:t>42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C4DF883-D50D-014F-AA3F-58F969D03B5E}" type="slidenum">
              <a:rPr lang="en-US" i="0" smtClean="0">
                <a:latin typeface="Times New Roman" charset="0"/>
              </a:rPr>
              <a:pPr>
                <a:defRPr/>
              </a:pPr>
              <a:t>43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ED44080-A1C1-6D48-9090-593E79365BAF}" type="slidenum">
              <a:rPr lang="en-US" i="0" smtClean="0">
                <a:latin typeface="Times New Roman" charset="0"/>
              </a:rPr>
              <a:pPr>
                <a:defRPr/>
              </a:pPr>
              <a:t>44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EFE8A98-A037-0E46-97CD-719E6DC48C9A}" type="slidenum">
              <a:rPr lang="en-US" i="0" smtClean="0">
                <a:latin typeface="Times New Roman" charset="0"/>
              </a:rPr>
              <a:pPr>
                <a:defRPr/>
              </a:pPr>
              <a:t>45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cs typeface="+mn-cs"/>
              </a:rPr>
              <a:t>Type 0x0806 (“0x” means hexadecimal, i.e., type field is 2-byte long) means the Ethernet frame contains an ARP in the payload.</a:t>
            </a:r>
          </a:p>
          <a:p>
            <a:pPr>
              <a:defRPr/>
            </a:pPr>
            <a:r>
              <a:rPr lang="en-US">
                <a:latin typeface="Times New Roman" charset="0"/>
                <a:cs typeface="+mn-cs"/>
              </a:rPr>
              <a:t>Ethernet uses a 32-bit CRC.</a:t>
            </a:r>
            <a:endParaRPr lang="en-US" dirty="0">
              <a:latin typeface="Times New Roman" charset="0"/>
              <a:cs typeface="+mn-cs"/>
            </a:endParaRPr>
          </a:p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CC6F2D1-A888-7345-8BF4-5577B25D9EB8}" type="slidenum">
              <a:rPr lang="en-US" i="0" smtClean="0">
                <a:latin typeface="Times New Roman" charset="0"/>
              </a:rPr>
              <a:pPr>
                <a:defRPr/>
              </a:pPr>
              <a:t>46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cs typeface="+mn-cs"/>
              </a:rPr>
              <a:t>A</a:t>
            </a:r>
            <a:r>
              <a:rPr lang="en-US" baseline="0" dirty="0">
                <a:latin typeface="Times New Roman" charset="0"/>
                <a:cs typeface="+mn-cs"/>
              </a:rPr>
              <a:t> can talk to A’ while B talks to B’ and C talks to C’ simultaneously, without collision, as the switch will selectively forward each frame towards the intended destination. </a:t>
            </a: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899F814-C6BF-1141-85EA-782526095993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47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6E67162-D420-CA40-8110-1AA35398323B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48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4905453-E051-BC4D-8DD5-BD2AF7AD00B3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49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40C7D90-CF53-894C-BF5D-C9831E50B051}" type="slidenum">
              <a:rPr lang="en-US" i="0" smtClean="0">
                <a:latin typeface="Times New Roman" charset="0"/>
              </a:rPr>
              <a:pPr>
                <a:defRPr/>
              </a:pPr>
              <a:t>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A0263EC-9FC8-3E46-A8F2-77E357E79E36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50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of lecture 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553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36EC43F-D216-5A49-9D19-ED7984D96B3C}" type="slidenum">
              <a:rPr lang="en-US" i="0" smtClean="0">
                <a:latin typeface="Times New Roman" charset="0"/>
              </a:rPr>
              <a:pPr>
                <a:defRPr/>
              </a:pPr>
              <a:t>52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966699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consequence</a:t>
            </a:r>
            <a:r>
              <a:rPr lang="en-US" baseline="0" dirty="0"/>
              <a:t> of partitioning switch ports into multiple groups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9742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Ethernet is standardized </a:t>
            </a:r>
            <a:r>
              <a:rPr lang="en-US"/>
              <a:t>in 802.3</a:t>
            </a:r>
            <a:endParaRPr lang="en-US" dirty="0"/>
          </a:p>
          <a:p>
            <a:r>
              <a:rPr lang="en-US" dirty="0"/>
              <a:t>“trunk</a:t>
            </a:r>
            <a:r>
              <a:rPr lang="en-US" baseline="0" dirty="0"/>
              <a:t> port” is a special type of port supported by VLAN-capable switches to connect different physical switches.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645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Lecture 3. </a:t>
            </a:r>
          </a:p>
          <a:p>
            <a:endParaRPr lang="en-US" dirty="0"/>
          </a:p>
          <a:p>
            <a:r>
              <a:rPr lang="en-US" dirty="0"/>
              <a:t>Canonical Format Indicator: always 0 for Ethernet frame (CFI = 1 is used for Token</a:t>
            </a:r>
            <a:r>
              <a:rPr lang="en-US" baseline="0" dirty="0"/>
              <a:t> Ring LAN frame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3003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CDA285F-6A09-5D4C-A322-7D1EDA26E0ED}" type="slidenum">
              <a:rPr lang="en-US" i="0" smtClean="0">
                <a:latin typeface="Times New Roman" charset="0"/>
              </a:rPr>
              <a:pPr>
                <a:defRPr/>
              </a:pPr>
              <a:t>58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723D779-C292-7C49-8148-AB3AD59111C2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59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9600B93-8034-F447-85CE-88E355B6FADD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60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5827C07-B323-1E43-831B-E2E6BCD11768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61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589B448-324E-F547-9651-770BB6BE014E}" type="slidenum">
              <a:rPr lang="en-US" i="0" smtClean="0">
                <a:latin typeface="Times New Roman" charset="0"/>
              </a:rPr>
              <a:pPr>
                <a:defRPr/>
              </a:pPr>
              <a:t>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EE596BD-79B8-F24D-A916-5F2104E87CBB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62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C438215-D38C-0D48-ABD0-3AFB4629475D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63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DB61159-EE09-2745-B91D-BC465D8E6509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65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cs typeface="+mn-cs"/>
              </a:rPr>
              <a:t>End of lecture 6. </a:t>
            </a: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DB44EAB-FE29-FA45-963B-6DA8F6A2E717}" type="slidenum">
              <a:rPr lang="en-US" i="0" smtClean="0">
                <a:latin typeface="Times New Roman" charset="0"/>
              </a:rPr>
              <a:pPr>
                <a:defRPr/>
              </a:pPr>
              <a:t>67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119983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AB2606F-C1DD-AB42-91E2-4D2AE510B66F}" type="slidenum">
              <a:rPr lang="en-US" i="0" smtClean="0">
                <a:latin typeface="Times New Roman" charset="0"/>
              </a:rPr>
              <a:pPr>
                <a:defRPr/>
              </a:pPr>
              <a:t>68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490188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CEB1B82-11B0-7E4D-8D78-B8E843132015}" type="slidenum">
              <a:rPr lang="en-US" i="0" smtClean="0">
                <a:latin typeface="Times New Roman" charset="0"/>
              </a:rPr>
              <a:pPr>
                <a:defRPr/>
              </a:pPr>
              <a:t>69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cs typeface="+mn-cs"/>
              </a:rPr>
              <a:t>MAC</a:t>
            </a:r>
            <a:r>
              <a:rPr lang="en-US" baseline="0" dirty="0">
                <a:latin typeface="Times New Roman" charset="0"/>
                <a:cs typeface="+mn-cs"/>
              </a:rPr>
              <a:t> for point-to-point link is pretty trivial, but MAC for broadcast link is tricky. Accordingly, a family of protocols have been developed to control how to access the shared link, known as “multiple access protocols”. </a:t>
            </a: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71595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5F772E-C619-AA41-87FA-66524F210512}" type="slidenum">
              <a:rPr lang="en-US" i="0" smtClean="0">
                <a:latin typeface="Times New Roman" charset="0"/>
              </a:rPr>
              <a:pPr>
                <a:defRPr/>
              </a:pPr>
              <a:t>70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cs typeface="+mn-cs"/>
              </a:rPr>
              <a:t>If you were tasked to develop a multi-access protocol, what would you like to achieve?</a:t>
            </a:r>
          </a:p>
        </p:txBody>
      </p:sp>
    </p:spTree>
    <p:extLst>
      <p:ext uri="{BB962C8B-B14F-4D97-AF65-F5344CB8AC3E}">
        <p14:creationId xmlns:p14="http://schemas.microsoft.com/office/powerpoint/2010/main" val="170446148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A88163C-4FEA-FC48-BFDA-B7EEC0814B16}" type="slidenum">
              <a:rPr lang="en-US" i="0" smtClean="0">
                <a:latin typeface="Times New Roman" charset="0"/>
              </a:rPr>
              <a:pPr>
                <a:defRPr/>
              </a:pPr>
              <a:t>71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cs typeface="+mn-cs"/>
              </a:rPr>
              <a:t>not required to memorize this formula</a:t>
            </a:r>
          </a:p>
          <a:p>
            <a:pPr>
              <a:defRPr/>
            </a:pPr>
            <a:r>
              <a:rPr lang="en-US" dirty="0">
                <a:latin typeface="Times New Roman" charset="0"/>
                <a:cs typeface="+mn-cs"/>
              </a:rPr>
              <a:t>The efficiency of CSMA/CD</a:t>
            </a:r>
            <a:r>
              <a:rPr lang="en-US" baseline="0" dirty="0">
                <a:latin typeface="Times New Roman" charset="0"/>
                <a:cs typeface="+mn-cs"/>
              </a:rPr>
              <a:t> is determined by two parameters: </a:t>
            </a:r>
            <a:r>
              <a:rPr lang="en-US" baseline="0" dirty="0" err="1">
                <a:latin typeface="Times New Roman" charset="0"/>
                <a:cs typeface="+mn-cs"/>
              </a:rPr>
              <a:t>t_prop</a:t>
            </a:r>
            <a:r>
              <a:rPr lang="en-US" baseline="0" dirty="0">
                <a:latin typeface="Times New Roman" charset="0"/>
                <a:cs typeface="+mn-cs"/>
              </a:rPr>
              <a:t> and </a:t>
            </a:r>
            <a:r>
              <a:rPr lang="en-US" baseline="0" dirty="0" err="1">
                <a:latin typeface="Times New Roman" charset="0"/>
                <a:cs typeface="+mn-cs"/>
              </a:rPr>
              <a:t>t_trans</a:t>
            </a:r>
            <a:endParaRPr lang="en-US" baseline="0" dirty="0">
              <a:latin typeface="Times New Roman" charset="0"/>
              <a:cs typeface="+mn-cs"/>
            </a:endParaRPr>
          </a:p>
          <a:p>
            <a:pPr>
              <a:defRPr/>
            </a:pPr>
            <a:r>
              <a:rPr lang="en-US" baseline="0" dirty="0">
                <a:latin typeface="Times New Roman" charset="0"/>
                <a:cs typeface="+mn-cs"/>
              </a:rPr>
              <a:t>It shows that in theory, we could use CSMA/CD to increase efficiency to 1 (as </a:t>
            </a:r>
            <a:r>
              <a:rPr lang="en-US" baseline="0" dirty="0" err="1">
                <a:latin typeface="Times New Roman" charset="0"/>
                <a:cs typeface="+mn-cs"/>
              </a:rPr>
              <a:t>t_prop</a:t>
            </a:r>
            <a:r>
              <a:rPr lang="en-US" baseline="0" dirty="0">
                <a:latin typeface="Times New Roman" charset="0"/>
                <a:cs typeface="+mn-cs"/>
              </a:rPr>
              <a:t> goes to 0 or </a:t>
            </a:r>
            <a:r>
              <a:rPr lang="en-US" baseline="0" dirty="0" err="1">
                <a:latin typeface="Times New Roman" charset="0"/>
                <a:cs typeface="+mn-cs"/>
              </a:rPr>
              <a:t>t_trans</a:t>
            </a:r>
            <a:r>
              <a:rPr lang="en-US" baseline="0" dirty="0">
                <a:latin typeface="Times New Roman" charset="0"/>
                <a:cs typeface="+mn-cs"/>
              </a:rPr>
              <a:t> goes to infinity).</a:t>
            </a: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076872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93F18A6-DDE2-554F-A5B0-9BC3DAAE2CDF}" type="slidenum">
              <a:rPr lang="en-US" i="0" smtClean="0">
                <a:latin typeface="Times New Roman" charset="0"/>
              </a:rPr>
              <a:pPr>
                <a:defRPr/>
              </a:pPr>
              <a:t>72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606011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4BF121E-9906-AC41-BFFB-85364A968541}" type="slidenum">
              <a:rPr lang="en-US" i="0" smtClean="0">
                <a:latin typeface="Times New Roman" charset="0"/>
              </a:rPr>
              <a:pPr>
                <a:defRPr/>
              </a:pPr>
              <a:t>73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b="1" dirty="0"/>
              <a:t>Robert </a:t>
            </a:r>
            <a:r>
              <a:rPr lang="en-US" b="1" dirty="0" err="1"/>
              <a:t>Melancton</a:t>
            </a:r>
            <a:r>
              <a:rPr lang="en-US" b="1" dirty="0"/>
              <a:t> Metcalfe</a:t>
            </a:r>
            <a:r>
              <a:rPr lang="en-US" dirty="0"/>
              <a:t> (born April 7, 1946</a:t>
            </a:r>
            <a:r>
              <a:rPr lang="en-US" baseline="30000" dirty="0">
                <a:hlinkClick r:id="rId3"/>
              </a:rPr>
              <a:t>[2]</a:t>
            </a:r>
            <a:r>
              <a:rPr lang="en-US" dirty="0"/>
              <a:t>) is an electrical engineer from the United States who co-invented </a:t>
            </a:r>
            <a:r>
              <a:rPr lang="en-US" dirty="0">
                <a:hlinkClick r:id="rId4" tooltip="Ethernet"/>
              </a:rPr>
              <a:t>Ethernet</a:t>
            </a:r>
            <a:r>
              <a:rPr lang="en-US" dirty="0"/>
              <a:t>, founded </a:t>
            </a:r>
            <a:r>
              <a:rPr lang="en-US" dirty="0">
                <a:hlinkClick r:id="rId5" tooltip="3Com"/>
              </a:rPr>
              <a:t>3Com</a:t>
            </a:r>
            <a:r>
              <a:rPr lang="en-US" dirty="0"/>
              <a:t> and formulated </a:t>
            </a:r>
            <a:r>
              <a:rPr lang="en-US" dirty="0">
                <a:hlinkClick r:id="rId6" tooltip="Metcalfe's law"/>
              </a:rPr>
              <a:t>Metcalfe's Law</a:t>
            </a:r>
            <a:r>
              <a:rPr lang="en-US" dirty="0"/>
              <a:t>. As of January 2006, he is a general partner of </a:t>
            </a:r>
            <a:r>
              <a:rPr lang="en-US" dirty="0">
                <a:hlinkClick r:id="rId7" tooltip="Polaris Venture Partners"/>
              </a:rPr>
              <a:t>Polaris Venture Partners</a:t>
            </a:r>
            <a:r>
              <a:rPr lang="en-US" dirty="0"/>
              <a:t>. Starting in January 2011, he holds the position of Professor of </a:t>
            </a:r>
            <a:r>
              <a:rPr lang="en-US" dirty="0">
                <a:hlinkClick r:id="rId8" tooltip="Electrical Engineering"/>
              </a:rPr>
              <a:t>Electrical Engineering</a:t>
            </a:r>
            <a:r>
              <a:rPr lang="en-US" dirty="0"/>
              <a:t> and Director of Innovation at </a:t>
            </a:r>
            <a:r>
              <a:rPr lang="en-US" dirty="0">
                <a:hlinkClick r:id="rId9" tooltip="The University of Texas at Austin"/>
              </a:rPr>
              <a:t>The University of Texas at Austin</a:t>
            </a: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4315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C69BEC7-9E5C-604D-9916-AF2A74B9F274}" type="slidenum">
              <a:rPr lang="en-US" i="0" smtClean="0">
                <a:latin typeface="Times New Roman" charset="0"/>
              </a:rPr>
              <a:pPr>
                <a:defRPr/>
              </a:pPr>
              <a:t>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cs typeface="+mn-cs"/>
              </a:rPr>
              <a:t>2-dimensional</a:t>
            </a:r>
            <a:r>
              <a:rPr lang="en-US" baseline="0" dirty="0">
                <a:latin typeface="Times New Roman" charset="0"/>
                <a:cs typeface="+mn-cs"/>
              </a:rPr>
              <a:t> parity check can detect (not correct) any 2 bit errors. Why?</a:t>
            </a:r>
          </a:p>
          <a:p>
            <a:pPr>
              <a:defRPr/>
            </a:pPr>
            <a:r>
              <a:rPr lang="en-US" baseline="0" dirty="0">
                <a:latin typeface="Times New Roman" charset="0"/>
                <a:cs typeface="+mn-cs"/>
              </a:rPr>
              <a:t>odd parity check: total #1’s is odd</a:t>
            </a:r>
          </a:p>
          <a:p>
            <a:pPr>
              <a:defRPr/>
            </a:pPr>
            <a:r>
              <a:rPr lang="en-US" baseline="0" dirty="0">
                <a:latin typeface="Times New Roman" charset="0"/>
                <a:cs typeface="+mn-cs"/>
              </a:rPr>
              <a:t>even party check: total #1’s is even</a:t>
            </a: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643D48F-8711-C346-AC55-69781208CC1B}" type="slidenum">
              <a:rPr lang="en-US" i="0" smtClean="0">
                <a:latin typeface="Times New Roman" charset="0"/>
              </a:rPr>
              <a:pPr>
                <a:defRPr/>
              </a:pPr>
              <a:t>74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cs typeface="+mn-cs"/>
              </a:rPr>
              <a:t>So Ethernet is an example of a link layer protocol that does not provide reliable delivery</a:t>
            </a:r>
            <a:r>
              <a:rPr lang="en-US" baseline="0" dirty="0">
                <a:latin typeface="Times New Roman" charset="0"/>
                <a:cs typeface="+mn-cs"/>
              </a:rPr>
              <a:t> guarantee. (kind of like UDP, but for link layer)</a:t>
            </a: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53694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4433DD6-D70A-8E47-B310-554B6E789C8D}" type="slidenum">
              <a:rPr lang="en-US" i="0" smtClean="0">
                <a:latin typeface="Times New Roman" charset="0"/>
              </a:rPr>
              <a:pPr>
                <a:defRPr/>
              </a:pPr>
              <a:t>75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42238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33626DD-24C9-E94F-AE99-A71BBB1A5D74}" type="slidenum">
              <a:rPr lang="en-US" i="0" smtClean="0">
                <a:latin typeface="Times New Roman" charset="0"/>
              </a:rPr>
              <a:pPr>
                <a:defRPr/>
              </a:pPr>
              <a:t>76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cs typeface="+mn-cs"/>
              </a:rPr>
              <a:t>this is about “selective forwarding” functionality</a:t>
            </a:r>
            <a:r>
              <a:rPr lang="en-US" baseline="0" dirty="0">
                <a:latin typeface="Times New Roman" charset="0"/>
                <a:cs typeface="+mn-cs"/>
              </a:rPr>
              <a:t> of Ethernet switch</a:t>
            </a: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70419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61E5BF8-A926-074D-815E-F2F393FDB438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77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66394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36EC43F-D216-5A49-9D19-ED7984D96B3C}" type="slidenum">
              <a:rPr lang="en-US" i="0" smtClean="0">
                <a:latin typeface="Times New Roman" charset="0"/>
              </a:rPr>
              <a:pPr>
                <a:defRPr/>
              </a:pPr>
              <a:t>78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12166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C815FD5-B57F-A44A-87F2-BF696E2DEF6E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79</a:t>
            </a:fld>
            <a:endParaRPr lang="en-US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220597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A salable, commodity datacenter network architecture, SIGCOMM 2008.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2258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E4C2F5E-D93F-F644-8D11-49C71E81086F}" type="slidenum">
              <a:rPr lang="en-US" i="0" smtClean="0">
                <a:latin typeface="Times New Roman" charset="0"/>
              </a:rPr>
              <a:pPr>
                <a:defRPr/>
              </a:pPr>
              <a:t>82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29136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Lecture 4.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34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48CD503-2045-024B-8E01-05BD3C804D49}" type="slidenum">
              <a:rPr lang="en-US" i="0" smtClean="0">
                <a:latin typeface="Times New Roman" charset="0"/>
              </a:rPr>
              <a:pPr>
                <a:defRPr/>
              </a:pPr>
              <a:t>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90A2FE3-3F71-0D4D-913A-D62E4D4158B9}" type="slidenum">
              <a:rPr lang="en-US" i="0" smtClean="0">
                <a:latin typeface="Times New Roman" charset="0"/>
              </a:rPr>
              <a:pPr>
                <a:defRPr/>
              </a:pPr>
              <a:t>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cs typeface="+mn-cs"/>
              </a:rPr>
              <a:t>Ethernet: </a:t>
            </a:r>
            <a:r>
              <a:rPr lang="en-US" dirty="0"/>
              <a:t>CRC-32 (G is 33-bit long)</a:t>
            </a:r>
          </a:p>
          <a:p>
            <a:pPr>
              <a:defRPr/>
            </a:pPr>
            <a:r>
              <a:rPr lang="en-US" dirty="0">
                <a:latin typeface="Times New Roman" charset="0"/>
                <a:cs typeface="+mn-cs"/>
              </a:rPr>
              <a:t>USB: CRC-16-IBM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72125" y="6486525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 Link Layer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81975" y="6486525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5-</a:t>
            </a:r>
            <a:fld id="{9AB7E571-4613-BD47-B8AF-E4769FE4BB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7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72125" y="6486525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81975" y="6486525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5-</a:t>
            </a:r>
            <a:fld id="{D0626857-DD43-9D46-91D4-DEBFBA1258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1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72125" y="6486525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 Link Layer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81975" y="6486525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5-</a:t>
            </a:r>
            <a:fld id="{B3616EB6-F471-2047-976B-63D7811A01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5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gaia.cs.umass.edu/kurose_ross/interactive/CRC.php" TargetMode="Externa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10" Type="http://schemas.openxmlformats.org/officeDocument/2006/relationships/image" Target="../media/image19.png"/><Relationship Id="rId4" Type="http://schemas.openxmlformats.org/officeDocument/2006/relationships/image" Target="../media/image13.gif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therType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4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4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52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67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67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67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67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67.png"/><Relationship Id="rId4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" y="1039813"/>
            <a:ext cx="7187487" cy="18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6: Link layer and LANs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3056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990033"/>
                </a:solidFill>
                <a:latin typeface="Gill Sans MT" charset="0"/>
                <a:cs typeface="+mn-cs"/>
              </a:rPr>
              <a:t>our goals:</a:t>
            </a:r>
            <a:r>
              <a:rPr lang="en-US" sz="3200" i="1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understand principles behind link layer services: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error detection, correction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sharing a broadcast channel: multiple access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link layer addressing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local area networks: Ethernet, VLANs</a:t>
            </a:r>
            <a:endParaRPr lang="en-US" dirty="0">
              <a:solidFill>
                <a:srgbClr val="000099"/>
              </a:solidFill>
              <a:latin typeface="Gill Sans MT" charset="0"/>
            </a:endParaRP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instantiation, implementation of various link layer technologies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398608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285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CRC example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1536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81025" y="1447800"/>
            <a:ext cx="3711575" cy="3244850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want:</a:t>
            </a:r>
            <a:endParaRPr lang="en-US" sz="3200" dirty="0">
              <a:solidFill>
                <a:srgbClr val="000099"/>
              </a:solidFill>
              <a:latin typeface="Gill Sans MT" charset="0"/>
              <a:cs typeface="+mn-cs"/>
            </a:endParaRPr>
          </a:p>
          <a:p>
            <a:pPr lvl="1"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800" dirty="0">
                <a:latin typeface="Gill Sans MT" charset="0"/>
              </a:rPr>
              <a:t>D</a:t>
            </a:r>
            <a:r>
              <a:rPr lang="en-US" sz="2800" baseline="26000" dirty="0">
                <a:latin typeface="Gill Sans MT" charset="0"/>
              </a:rPr>
              <a:t>.</a:t>
            </a:r>
            <a:r>
              <a:rPr lang="en-US" sz="2800" dirty="0">
                <a:latin typeface="Gill Sans MT" charset="0"/>
              </a:rPr>
              <a:t>2</a:t>
            </a:r>
            <a:r>
              <a:rPr lang="en-US" sz="2800" baseline="30000" dirty="0">
                <a:latin typeface="Gill Sans MT" charset="0"/>
              </a:rPr>
              <a:t>r</a:t>
            </a:r>
            <a:r>
              <a:rPr lang="en-US" sz="2800" dirty="0">
                <a:latin typeface="Gill Sans MT" charset="0"/>
              </a:rPr>
              <a:t> XOR R = nG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000099"/>
                </a:solidFill>
                <a:latin typeface="Gill Sans MT" charset="0"/>
                <a:cs typeface="+mn-cs"/>
              </a:rPr>
              <a:t>equivalently:</a:t>
            </a:r>
            <a:endParaRPr lang="en-US" sz="3200" dirty="0">
              <a:solidFill>
                <a:srgbClr val="000099"/>
              </a:solidFill>
              <a:latin typeface="Gill Sans MT" charset="0"/>
              <a:cs typeface="+mn-cs"/>
            </a:endParaRPr>
          </a:p>
          <a:p>
            <a:pPr lvl="1"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800" dirty="0">
                <a:latin typeface="Gill Sans MT" charset="0"/>
              </a:rPr>
              <a:t>D</a:t>
            </a:r>
            <a:r>
              <a:rPr lang="en-US" sz="2800" baseline="26000" dirty="0">
                <a:latin typeface="Gill Sans MT" charset="0"/>
              </a:rPr>
              <a:t>.</a:t>
            </a:r>
            <a:r>
              <a:rPr lang="en-US" sz="2800" dirty="0">
                <a:latin typeface="Gill Sans MT" charset="0"/>
              </a:rPr>
              <a:t>2</a:t>
            </a:r>
            <a:r>
              <a:rPr lang="en-US" sz="2800" baseline="30000" dirty="0">
                <a:latin typeface="Gill Sans MT" charset="0"/>
              </a:rPr>
              <a:t>r</a:t>
            </a:r>
            <a:r>
              <a:rPr lang="en-US" sz="2800" dirty="0">
                <a:latin typeface="Gill Sans MT" charset="0"/>
              </a:rPr>
              <a:t> = nG XOR R 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000099"/>
                </a:solidFill>
                <a:latin typeface="Gill Sans MT" charset="0"/>
                <a:cs typeface="+mn-cs"/>
              </a:rPr>
              <a:t>equivalently:</a:t>
            </a:r>
            <a:r>
              <a:rPr lang="en-US" dirty="0">
                <a:latin typeface="Gill Sans MT" charset="0"/>
                <a:cs typeface="+mn-cs"/>
              </a:rPr>
              <a:t>  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    if we divide D</a:t>
            </a:r>
            <a:r>
              <a:rPr lang="en-US" baseline="26000" dirty="0">
                <a:latin typeface="Gill Sans MT" charset="0"/>
                <a:cs typeface="+mn-cs"/>
              </a:rPr>
              <a:t>.</a:t>
            </a:r>
            <a:r>
              <a:rPr lang="en-US" dirty="0">
                <a:latin typeface="Gill Sans MT" charset="0"/>
                <a:cs typeface="+mn-cs"/>
              </a:rPr>
              <a:t>2</a:t>
            </a:r>
            <a:r>
              <a:rPr lang="en-US" baseline="30000" dirty="0">
                <a:latin typeface="Gill Sans MT" charset="0"/>
                <a:cs typeface="+mn-cs"/>
              </a:rPr>
              <a:t>r</a:t>
            </a:r>
            <a:r>
              <a:rPr lang="en-US" dirty="0">
                <a:latin typeface="Gill Sans MT" charset="0"/>
                <a:cs typeface="+mn-cs"/>
              </a:rPr>
              <a:t> by G, want remainder R to satisfy:</a:t>
            </a:r>
            <a:endParaRPr lang="en-US" sz="3200" dirty="0">
              <a:latin typeface="Gill Sans MT" charset="0"/>
              <a:cs typeface="+mn-cs"/>
            </a:endParaRPr>
          </a:p>
        </p:txBody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1227138" y="4957763"/>
            <a:ext cx="3767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latin typeface="Arial" charset="0"/>
                <a:cs typeface="+mn-cs"/>
              </a:rPr>
              <a:t>R</a:t>
            </a:r>
            <a:r>
              <a:rPr lang="en-US" dirty="0">
                <a:latin typeface="Arial" charset="0"/>
                <a:cs typeface="+mn-cs"/>
              </a:rPr>
              <a:t> = remainder[           ]</a:t>
            </a:r>
          </a:p>
        </p:txBody>
      </p:sp>
      <p:sp>
        <p:nvSpPr>
          <p:cNvPr id="15368" name="Text Box 6"/>
          <p:cNvSpPr txBox="1">
            <a:spLocks noChangeArrowheads="1"/>
          </p:cNvSpPr>
          <p:nvPr/>
        </p:nvSpPr>
        <p:spPr bwMode="auto">
          <a:xfrm>
            <a:off x="2641600" y="4797425"/>
            <a:ext cx="1336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+mn-cs"/>
              </a:rPr>
              <a:t>D</a:t>
            </a:r>
            <a:r>
              <a:rPr lang="en-US" sz="2400" baseline="26000" dirty="0">
                <a:latin typeface="Arial" charset="0"/>
                <a:cs typeface="+mn-cs"/>
              </a:rPr>
              <a:t>.</a:t>
            </a:r>
            <a:r>
              <a:rPr lang="en-US" sz="2400" dirty="0">
                <a:latin typeface="Arial" charset="0"/>
                <a:cs typeface="+mn-cs"/>
              </a:rPr>
              <a:t>2</a:t>
            </a:r>
            <a:r>
              <a:rPr lang="en-US" sz="2400" baseline="30000" dirty="0">
                <a:latin typeface="Arial" charset="0"/>
                <a:cs typeface="+mn-cs"/>
              </a:rPr>
              <a:t>r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  <a:cs typeface="+mn-cs"/>
              </a:rPr>
              <a:t>G</a:t>
            </a:r>
          </a:p>
        </p:txBody>
      </p:sp>
      <p:sp>
        <p:nvSpPr>
          <p:cNvPr id="15369" name="Line 7"/>
          <p:cNvSpPr>
            <a:spLocks noChangeShapeType="1"/>
          </p:cNvSpPr>
          <p:nvPr/>
        </p:nvSpPr>
        <p:spPr bwMode="auto">
          <a:xfrm>
            <a:off x="2984500" y="5213350"/>
            <a:ext cx="631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055688" y="4797425"/>
            <a:ext cx="3201987" cy="822326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8617" name="Picture 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914400"/>
            <a:ext cx="2970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8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988" y="1028700"/>
            <a:ext cx="4106862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339826" y="6198762"/>
            <a:ext cx="4507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* Check out the online interactive exercises for more examples: </a:t>
            </a:r>
            <a:r>
              <a:rPr lang="en-US" sz="1400" dirty="0">
                <a:hlinkClick r:id="rId5"/>
              </a:rPr>
              <a:t>h</a:t>
            </a:r>
            <a:r>
              <a:rPr lang="en-US" sz="1200" dirty="0">
                <a:hlinkClick r:id="rId5"/>
              </a:rPr>
              <a:t>ttp://gaia.cs.umass.edu/kurose_ross/interactive/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1935573" y="5724525"/>
            <a:ext cx="1261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ill Sans MT" charset="0"/>
              </a:rPr>
              <a:t>no borrow!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0"/>
          </p:cNvCxnSpPr>
          <p:nvPr/>
        </p:nvCxnSpPr>
        <p:spPr bwMode="auto">
          <a:xfrm flipH="1" flipV="1">
            <a:off x="2413644" y="5364957"/>
            <a:ext cx="152551" cy="35956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5"/>
          <p:cNvSpPr/>
          <p:nvPr/>
        </p:nvSpPr>
        <p:spPr bwMode="auto">
          <a:xfrm>
            <a:off x="6803756" y="1170122"/>
            <a:ext cx="170481" cy="277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5974597" y="1894021"/>
            <a:ext cx="1294108" cy="546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7089021" y="1182314"/>
            <a:ext cx="170481" cy="277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6470541" y="2478516"/>
            <a:ext cx="1179955" cy="5848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7326904" y="1155003"/>
            <a:ext cx="170481" cy="277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6499043" y="3048645"/>
            <a:ext cx="1366347" cy="5848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7603331" y="1145626"/>
            <a:ext cx="170481" cy="277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6885201" y="3680928"/>
            <a:ext cx="1366347" cy="5848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7906275" y="1177716"/>
            <a:ext cx="170481" cy="277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6991841" y="4313211"/>
            <a:ext cx="1366347" cy="5848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8114924" y="1155003"/>
            <a:ext cx="170481" cy="277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7223101" y="4926767"/>
            <a:ext cx="1366347" cy="10171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2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layer overview:</a:t>
            </a:r>
          </a:p>
          <a:p>
            <a:pPr lvl="1"/>
            <a:r>
              <a:rPr lang="en-US" dirty="0"/>
              <a:t>Link layer services</a:t>
            </a:r>
          </a:p>
          <a:p>
            <a:pPr lvl="1"/>
            <a:r>
              <a:rPr lang="en-US" dirty="0"/>
              <a:t>What are the communication endpoints at link layer?</a:t>
            </a:r>
          </a:p>
          <a:p>
            <a:r>
              <a:rPr lang="en-US" dirty="0"/>
              <a:t>Error detection codes:</a:t>
            </a:r>
          </a:p>
          <a:p>
            <a:pPr lvl="1"/>
            <a:r>
              <a:rPr lang="en-US" dirty="0"/>
              <a:t>Parity check (1D, 2D)</a:t>
            </a:r>
          </a:p>
          <a:p>
            <a:pPr lvl="1"/>
            <a:r>
              <a:rPr lang="en-US" dirty="0"/>
              <a:t>Checksum</a:t>
            </a:r>
          </a:p>
          <a:p>
            <a:pPr lvl="1"/>
            <a:r>
              <a:rPr lang="en-US" dirty="0"/>
              <a:t>CRC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Link Layer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D0626857-DD43-9D46-91D4-DEBFBA1258D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270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9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6.3 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6.4</a:t>
            </a:r>
            <a:r>
              <a:rPr lang="en-US" dirty="0">
                <a:latin typeface="Gill Sans MT" charset="0"/>
                <a:cs typeface="+mn-cs"/>
              </a:rPr>
              <a:t> LANs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>
                <a:latin typeface="Gill Sans MT" charset="0"/>
                <a:cs typeface="+mn-cs"/>
              </a:rPr>
              <a:t>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>
                <a:latin typeface="Gill Sans MT" charset="0"/>
                <a:cs typeface="+mn-cs"/>
              </a:rPr>
              <a:t>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>
                <a:latin typeface="Gill Sans MT" charset="0"/>
                <a:cs typeface="+mn-cs"/>
              </a:rPr>
              <a:t>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60290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7" name="Picture 7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83661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1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Multiple access links, protocols</a:t>
            </a:r>
            <a:endParaRPr lang="en-US" sz="4800" dirty="0">
              <a:latin typeface="Gill Sans MT" charset="0"/>
              <a:cs typeface="+mj-cs"/>
            </a:endParaRP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1109663"/>
            <a:ext cx="7772400" cy="329247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two types of </a:t>
            </a:r>
            <a:r>
              <a:rPr lang="ja-JP" altLang="en-US" dirty="0">
                <a:latin typeface="Gill Sans MT" charset="0"/>
                <a:cs typeface="+mn-cs"/>
              </a:rPr>
              <a:t>“</a:t>
            </a:r>
            <a:r>
              <a:rPr lang="en-US" dirty="0">
                <a:latin typeface="Gill Sans MT" charset="0"/>
                <a:cs typeface="+mn-cs"/>
              </a:rPr>
              <a:t>links</a:t>
            </a:r>
            <a:r>
              <a:rPr lang="ja-JP" altLang="en-US" dirty="0">
                <a:latin typeface="Gill Sans MT" charset="0"/>
                <a:cs typeface="+mn-cs"/>
              </a:rPr>
              <a:t>”</a:t>
            </a:r>
            <a:r>
              <a:rPr lang="en-US" dirty="0">
                <a:latin typeface="Gill Sans MT" charset="0"/>
                <a:cs typeface="+mn-cs"/>
              </a:rPr>
              <a:t>: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point-to-point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PPP for dial-up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point-to-point link between Ethernet switch, host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broadcast (shared wire or medium)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old-fashioned Ethernet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upstream HFC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802.11 wireless LAN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17415" name="Text Box 5"/>
          <p:cNvSpPr txBox="1">
            <a:spLocks noChangeArrowheads="1"/>
          </p:cNvSpPr>
          <p:nvPr/>
        </p:nvSpPr>
        <p:spPr bwMode="auto">
          <a:xfrm>
            <a:off x="933450" y="5694363"/>
            <a:ext cx="16017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shared wire (e.g.,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cabled Ethernet)</a:t>
            </a:r>
          </a:p>
        </p:txBody>
      </p:sp>
      <p:sp>
        <p:nvSpPr>
          <p:cNvPr id="17416" name="Text Box 6"/>
          <p:cNvSpPr txBox="1">
            <a:spLocks noChangeArrowheads="1"/>
          </p:cNvSpPr>
          <p:nvPr/>
        </p:nvSpPr>
        <p:spPr bwMode="auto">
          <a:xfrm>
            <a:off x="2781300" y="5683250"/>
            <a:ext cx="16906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 (e.g., 802.11 WiFi)</a:t>
            </a:r>
          </a:p>
        </p:txBody>
      </p:sp>
      <p:sp>
        <p:nvSpPr>
          <p:cNvPr id="17417" name="Text Box 7"/>
          <p:cNvSpPr txBox="1">
            <a:spLocks noChangeArrowheads="1"/>
          </p:cNvSpPr>
          <p:nvPr/>
        </p:nvSpPr>
        <p:spPr bwMode="auto">
          <a:xfrm>
            <a:off x="5070475" y="5691188"/>
            <a:ext cx="10112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(satellite) </a:t>
            </a:r>
          </a:p>
        </p:txBody>
      </p:sp>
      <p:sp>
        <p:nvSpPr>
          <p:cNvPr id="17418" name="Text Box 8"/>
          <p:cNvSpPr txBox="1">
            <a:spLocks noChangeArrowheads="1"/>
          </p:cNvSpPr>
          <p:nvPr/>
        </p:nvSpPr>
        <p:spPr bwMode="auto">
          <a:xfrm>
            <a:off x="6543675" y="5700713"/>
            <a:ext cx="197643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humans at a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cocktail party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(shared air, acoustical)</a:t>
            </a:r>
          </a:p>
        </p:txBody>
      </p:sp>
      <p:sp>
        <p:nvSpPr>
          <p:cNvPr id="17419" name="Line 173"/>
          <p:cNvSpPr>
            <a:spLocks noChangeShapeType="1"/>
          </p:cNvSpPr>
          <p:nvPr/>
        </p:nvSpPr>
        <p:spPr bwMode="auto">
          <a:xfrm flipH="1">
            <a:off x="1544638" y="4522788"/>
            <a:ext cx="466725" cy="89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0" name="Line 174"/>
          <p:cNvSpPr>
            <a:spLocks noChangeShapeType="1"/>
          </p:cNvSpPr>
          <p:nvPr/>
        </p:nvSpPr>
        <p:spPr bwMode="auto">
          <a:xfrm>
            <a:off x="1527175" y="4994275"/>
            <a:ext cx="2428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1" name="Line 175"/>
          <p:cNvSpPr>
            <a:spLocks noChangeShapeType="1"/>
          </p:cNvSpPr>
          <p:nvPr/>
        </p:nvSpPr>
        <p:spPr bwMode="auto">
          <a:xfrm>
            <a:off x="1392238" y="5330825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2" name="Line 176"/>
          <p:cNvSpPr>
            <a:spLocks noChangeShapeType="1"/>
          </p:cNvSpPr>
          <p:nvPr/>
        </p:nvSpPr>
        <p:spPr bwMode="auto">
          <a:xfrm flipV="1">
            <a:off x="1836738" y="4854575"/>
            <a:ext cx="177800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2718" name="Group 382"/>
          <p:cNvGrpSpPr>
            <a:grpSpLocks/>
          </p:cNvGrpSpPr>
          <p:nvPr/>
        </p:nvGrpSpPr>
        <p:grpSpPr bwMode="auto">
          <a:xfrm>
            <a:off x="4808538" y="5362575"/>
            <a:ext cx="288925" cy="220663"/>
            <a:chOff x="2274" y="2821"/>
            <a:chExt cx="215" cy="238"/>
          </a:xfrm>
        </p:grpSpPr>
        <p:sp>
          <p:nvSpPr>
            <p:cNvPr id="72903" name="Freeform 383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4" name="Line 384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5" name="Freeform 385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6" name="Line 386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7" name="Freeform 387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8" name="Line 388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9" name="Freeform 389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0" name="Freeform 390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1" name="Rectangle 391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2" name="Freeform 392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3" name="Line 393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4" name="Line 394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5" name="Line 395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6" name="Freeform 396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19" name="Group 398"/>
          <p:cNvGrpSpPr>
            <a:grpSpLocks/>
          </p:cNvGrpSpPr>
          <p:nvPr/>
        </p:nvGrpSpPr>
        <p:grpSpPr bwMode="auto">
          <a:xfrm>
            <a:off x="5314950" y="5343525"/>
            <a:ext cx="223838" cy="254000"/>
            <a:chOff x="2274" y="2821"/>
            <a:chExt cx="215" cy="238"/>
          </a:xfrm>
        </p:grpSpPr>
        <p:sp>
          <p:nvSpPr>
            <p:cNvPr id="72889" name="Freeform 399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0" name="Line 400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1" name="Freeform 401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2" name="Line 402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3" name="Freeform 403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4" name="Line 404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5" name="Freeform 405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6" name="Freeform 406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7" name="Rectangle 407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8" name="Freeform 408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9" name="Line 409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0" name="Line 410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1" name="Line 411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2" name="Freeform 412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0" name="Group 413"/>
          <p:cNvGrpSpPr>
            <a:grpSpLocks/>
          </p:cNvGrpSpPr>
          <p:nvPr/>
        </p:nvGrpSpPr>
        <p:grpSpPr bwMode="auto">
          <a:xfrm flipH="1">
            <a:off x="5694363" y="5372100"/>
            <a:ext cx="298450" cy="211138"/>
            <a:chOff x="2274" y="2821"/>
            <a:chExt cx="215" cy="238"/>
          </a:xfrm>
        </p:grpSpPr>
        <p:sp>
          <p:nvSpPr>
            <p:cNvPr id="72875" name="Freeform 414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6" name="Line 415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7" name="Freeform 416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8" name="Line 417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9" name="Freeform 418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0" name="Line 419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1" name="Freeform 420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2" name="Freeform 421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3" name="Rectangle 422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4" name="Freeform 423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5" name="Line 424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6" name="Line 425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7" name="Line 426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8" name="Freeform 427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72721" name="Picture 429" descr="MMj03957750000[1]"/>
          <p:cNvPicPr>
            <a:picLocks noChangeAspect="1" noChangeArrowheads="1" noCrop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588" y="4649788"/>
            <a:ext cx="5619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2" name="Picture 432" descr="cocktail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063" y="4568825"/>
            <a:ext cx="2030412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8" name="Line 434"/>
          <p:cNvSpPr>
            <a:spLocks noChangeShapeType="1"/>
          </p:cNvSpPr>
          <p:nvPr/>
        </p:nvSpPr>
        <p:spPr bwMode="auto">
          <a:xfrm>
            <a:off x="1708150" y="4627563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9" name="Line 435"/>
          <p:cNvSpPr>
            <a:spLocks noChangeShapeType="1"/>
          </p:cNvSpPr>
          <p:nvPr/>
        </p:nvSpPr>
        <p:spPr bwMode="auto">
          <a:xfrm>
            <a:off x="1708150" y="4627563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0" name="Line 436"/>
          <p:cNvSpPr>
            <a:spLocks noChangeShapeType="1"/>
          </p:cNvSpPr>
          <p:nvPr/>
        </p:nvSpPr>
        <p:spPr bwMode="auto">
          <a:xfrm>
            <a:off x="1639888" y="5264150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2726" name="Group 506"/>
          <p:cNvGrpSpPr>
            <a:grpSpLocks/>
          </p:cNvGrpSpPr>
          <p:nvPr/>
        </p:nvGrpSpPr>
        <p:grpSpPr bwMode="auto">
          <a:xfrm flipH="1">
            <a:off x="977900" y="5140325"/>
            <a:ext cx="501650" cy="512763"/>
            <a:chOff x="2839" y="3501"/>
            <a:chExt cx="755" cy="803"/>
          </a:xfrm>
        </p:grpSpPr>
        <p:pic>
          <p:nvPicPr>
            <p:cNvPr id="72873" name="Picture 507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74" name="Freeform 50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27" name="Group 621"/>
          <p:cNvGrpSpPr>
            <a:grpSpLocks/>
          </p:cNvGrpSpPr>
          <p:nvPr/>
        </p:nvGrpSpPr>
        <p:grpSpPr bwMode="auto">
          <a:xfrm>
            <a:off x="3038475" y="4186238"/>
            <a:ext cx="635000" cy="485775"/>
            <a:chOff x="3061" y="2530"/>
            <a:chExt cx="400" cy="306"/>
          </a:xfrm>
        </p:grpSpPr>
        <p:grpSp>
          <p:nvGrpSpPr>
            <p:cNvPr id="72842" name="Group 494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867" name="Freeform 495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8" name="Freeform 496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9" name="Freeform 497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0" name="Freeform 498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1" name="Freeform 499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2" name="Freeform 500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43" name="Picture 549" descr="laptop_keyboar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44" name="Freeform 550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845" name="Picture 551" descr="screen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46" name="Freeform 552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7" name="Freeform 553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8" name="Freeform 554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9" name="Freeform 555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0" name="Freeform 556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1" name="Freeform 557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852" name="Group 558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861" name="Freeform 559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2" name="Freeform 560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3" name="Freeform 561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4" name="Freeform 562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5" name="Freeform 563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6" name="Freeform 564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853" name="Freeform 565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4" name="Freeform 566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5" name="Freeform 567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6" name="Freeform 568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7" name="Freeform 569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8" name="Freeform 570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9" name="Freeform 589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60" name="Freeform 590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8" name="Group 632"/>
          <p:cNvGrpSpPr>
            <a:grpSpLocks/>
          </p:cNvGrpSpPr>
          <p:nvPr/>
        </p:nvGrpSpPr>
        <p:grpSpPr bwMode="auto">
          <a:xfrm>
            <a:off x="3925888" y="4354513"/>
            <a:ext cx="536575" cy="401637"/>
            <a:chOff x="3328" y="2543"/>
            <a:chExt cx="338" cy="253"/>
          </a:xfrm>
        </p:grpSpPr>
        <p:grpSp>
          <p:nvGrpSpPr>
            <p:cNvPr id="72815" name="Group 487"/>
            <p:cNvGrpSpPr>
              <a:grpSpLocks/>
            </p:cNvGrpSpPr>
            <p:nvPr/>
          </p:nvGrpSpPr>
          <p:grpSpPr bwMode="auto">
            <a:xfrm>
              <a:off x="3328" y="2543"/>
              <a:ext cx="327" cy="81"/>
              <a:chOff x="2199" y="955"/>
              <a:chExt cx="2547" cy="506"/>
            </a:xfrm>
          </p:grpSpPr>
          <p:sp>
            <p:nvSpPr>
              <p:cNvPr id="72836" name="Freeform 488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7" name="Freeform 489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8" name="Freeform 490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9" name="Freeform 491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40" name="Freeform 492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41" name="Freeform 493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16" name="Picture 571" descr="laptop_keyboar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381" y="269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17" name="Freeform 572"/>
            <p:cNvSpPr>
              <a:spLocks/>
            </p:cNvSpPr>
            <p:nvPr/>
          </p:nvSpPr>
          <p:spPr bwMode="auto">
            <a:xfrm>
              <a:off x="3462" y="259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818" name="Picture 573" descr="screen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" y="260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19" name="Freeform 574"/>
            <p:cNvSpPr>
              <a:spLocks/>
            </p:cNvSpPr>
            <p:nvPr/>
          </p:nvSpPr>
          <p:spPr bwMode="auto">
            <a:xfrm>
              <a:off x="3498" y="259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0" name="Freeform 575"/>
            <p:cNvSpPr>
              <a:spLocks/>
            </p:cNvSpPr>
            <p:nvPr/>
          </p:nvSpPr>
          <p:spPr bwMode="auto">
            <a:xfrm>
              <a:off x="3461" y="259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1" name="Freeform 576"/>
            <p:cNvSpPr>
              <a:spLocks/>
            </p:cNvSpPr>
            <p:nvPr/>
          </p:nvSpPr>
          <p:spPr bwMode="auto">
            <a:xfrm>
              <a:off x="3614" y="261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2" name="Freeform 577"/>
            <p:cNvSpPr>
              <a:spLocks/>
            </p:cNvSpPr>
            <p:nvPr/>
          </p:nvSpPr>
          <p:spPr bwMode="auto">
            <a:xfrm>
              <a:off x="3460" y="269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3" name="Freeform 578"/>
            <p:cNvSpPr>
              <a:spLocks/>
            </p:cNvSpPr>
            <p:nvPr/>
          </p:nvSpPr>
          <p:spPr bwMode="auto">
            <a:xfrm>
              <a:off x="3619" y="261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4" name="Freeform 579"/>
            <p:cNvSpPr>
              <a:spLocks/>
            </p:cNvSpPr>
            <p:nvPr/>
          </p:nvSpPr>
          <p:spPr bwMode="auto">
            <a:xfrm>
              <a:off x="3460" y="269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825" name="Group 580"/>
            <p:cNvGrpSpPr>
              <a:grpSpLocks/>
            </p:cNvGrpSpPr>
            <p:nvPr/>
          </p:nvGrpSpPr>
          <p:grpSpPr bwMode="auto">
            <a:xfrm>
              <a:off x="3458" y="2737"/>
              <a:ext cx="55" cy="24"/>
              <a:chOff x="1740" y="2642"/>
              <a:chExt cx="752" cy="327"/>
            </a:xfrm>
          </p:grpSpPr>
          <p:sp>
            <p:nvSpPr>
              <p:cNvPr id="72830" name="Freeform 581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1" name="Freeform 582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2" name="Freeform 583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3" name="Freeform 584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4" name="Freeform 585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5" name="Freeform 586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826" name="Freeform 587"/>
            <p:cNvSpPr>
              <a:spLocks/>
            </p:cNvSpPr>
            <p:nvPr/>
          </p:nvSpPr>
          <p:spPr bwMode="auto">
            <a:xfrm>
              <a:off x="3552" y="274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7" name="Freeform 588"/>
            <p:cNvSpPr>
              <a:spLocks/>
            </p:cNvSpPr>
            <p:nvPr/>
          </p:nvSpPr>
          <p:spPr bwMode="auto">
            <a:xfrm>
              <a:off x="3381" y="274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8" name="Freeform 591"/>
            <p:cNvSpPr>
              <a:spLocks/>
            </p:cNvSpPr>
            <p:nvPr/>
          </p:nvSpPr>
          <p:spPr bwMode="auto">
            <a:xfrm>
              <a:off x="3387" y="273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9" name="Freeform 592"/>
            <p:cNvSpPr>
              <a:spLocks/>
            </p:cNvSpPr>
            <p:nvPr/>
          </p:nvSpPr>
          <p:spPr bwMode="auto">
            <a:xfrm flipV="1">
              <a:off x="3549" y="273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9" name="Group 631"/>
          <p:cNvGrpSpPr>
            <a:grpSpLocks/>
          </p:cNvGrpSpPr>
          <p:nvPr/>
        </p:nvGrpSpPr>
        <p:grpSpPr bwMode="auto">
          <a:xfrm>
            <a:off x="3308350" y="4614863"/>
            <a:ext cx="585788" cy="419100"/>
            <a:chOff x="5096" y="2218"/>
            <a:chExt cx="369" cy="264"/>
          </a:xfrm>
        </p:grpSpPr>
        <p:grpSp>
          <p:nvGrpSpPr>
            <p:cNvPr id="72806" name="Group 622"/>
            <p:cNvGrpSpPr>
              <a:grpSpLocks/>
            </p:cNvGrpSpPr>
            <p:nvPr/>
          </p:nvGrpSpPr>
          <p:grpSpPr bwMode="auto">
            <a:xfrm>
              <a:off x="5096" y="2218"/>
              <a:ext cx="327" cy="81"/>
              <a:chOff x="2199" y="955"/>
              <a:chExt cx="2547" cy="506"/>
            </a:xfrm>
          </p:grpSpPr>
          <p:sp>
            <p:nvSpPr>
              <p:cNvPr id="72809" name="Freeform 623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0" name="Freeform 624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1" name="Freeform 625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2" name="Freeform 626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3" name="Freeform 627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4" name="Freeform 628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07" name="Picture 629" descr="access_point_stylized_small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" y="2250"/>
              <a:ext cx="27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808" name="Picture 630" descr="access_point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5" y="2251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30" name="Group 633"/>
          <p:cNvGrpSpPr>
            <a:grpSpLocks/>
          </p:cNvGrpSpPr>
          <p:nvPr/>
        </p:nvGrpSpPr>
        <p:grpSpPr bwMode="auto">
          <a:xfrm>
            <a:off x="3009900" y="5040313"/>
            <a:ext cx="635000" cy="485775"/>
            <a:chOff x="3061" y="2530"/>
            <a:chExt cx="400" cy="306"/>
          </a:xfrm>
        </p:grpSpPr>
        <p:grpSp>
          <p:nvGrpSpPr>
            <p:cNvPr id="72775" name="Group 634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800" name="Freeform 635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1" name="Freeform 636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2" name="Freeform 637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3" name="Freeform 638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4" name="Freeform 639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5" name="Freeform 640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776" name="Picture 641" descr="laptop_keyboar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77" name="Freeform 642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778" name="Picture 643" descr="screen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79" name="Freeform 644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0" name="Freeform 645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1" name="Freeform 646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2" name="Freeform 647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3" name="Freeform 648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4" name="Freeform 649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785" name="Group 650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794" name="Freeform 651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5" name="Freeform 652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6" name="Freeform 653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7" name="Freeform 654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8" name="Freeform 655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9" name="Freeform 656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786" name="Freeform 657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7" name="Freeform 658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8" name="Freeform 659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9" name="Freeform 660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0" name="Freeform 661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1" name="Freeform 662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2" name="Freeform 663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3" name="Freeform 664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31" name="Group 665"/>
          <p:cNvGrpSpPr>
            <a:grpSpLocks/>
          </p:cNvGrpSpPr>
          <p:nvPr/>
        </p:nvGrpSpPr>
        <p:grpSpPr bwMode="auto">
          <a:xfrm>
            <a:off x="3492500" y="5095875"/>
            <a:ext cx="635000" cy="485775"/>
            <a:chOff x="3061" y="2530"/>
            <a:chExt cx="400" cy="306"/>
          </a:xfrm>
        </p:grpSpPr>
        <p:grpSp>
          <p:nvGrpSpPr>
            <p:cNvPr id="72744" name="Group 666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769" name="Freeform 667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0" name="Freeform 668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1" name="Freeform 669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2" name="Freeform 670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3" name="Freeform 671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4" name="Freeform 672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745" name="Picture 673" descr="laptop_keyboar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6" name="Freeform 674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747" name="Picture 675" descr="screen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8" name="Freeform 676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49" name="Freeform 677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0" name="Freeform 678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1" name="Freeform 679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2" name="Freeform 680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3" name="Freeform 681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754" name="Group 682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763" name="Freeform 683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4" name="Freeform 684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5" name="Freeform 685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6" name="Freeform 686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7" name="Freeform 687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8" name="Freeform 688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755" name="Freeform 689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6" name="Freeform 690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7" name="Freeform 691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8" name="Freeform 692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9" name="Freeform 693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0" name="Freeform 694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1" name="Freeform 695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2" name="Freeform 696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32" name="Group 699"/>
          <p:cNvGrpSpPr>
            <a:grpSpLocks/>
          </p:cNvGrpSpPr>
          <p:nvPr/>
        </p:nvGrpSpPr>
        <p:grpSpPr bwMode="auto">
          <a:xfrm flipH="1">
            <a:off x="1131888" y="4695825"/>
            <a:ext cx="501650" cy="512763"/>
            <a:chOff x="2839" y="3501"/>
            <a:chExt cx="755" cy="803"/>
          </a:xfrm>
        </p:grpSpPr>
        <p:pic>
          <p:nvPicPr>
            <p:cNvPr id="72742" name="Picture 700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3" name="Freeform 70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3" name="Group 702"/>
          <p:cNvGrpSpPr>
            <a:grpSpLocks/>
          </p:cNvGrpSpPr>
          <p:nvPr/>
        </p:nvGrpSpPr>
        <p:grpSpPr bwMode="auto">
          <a:xfrm flipH="1">
            <a:off x="1282700" y="4268788"/>
            <a:ext cx="501650" cy="512762"/>
            <a:chOff x="2839" y="3501"/>
            <a:chExt cx="755" cy="803"/>
          </a:xfrm>
        </p:grpSpPr>
        <p:pic>
          <p:nvPicPr>
            <p:cNvPr id="72740" name="Picture 703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1" name="Freeform 70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4" name="Group 705"/>
          <p:cNvGrpSpPr>
            <a:grpSpLocks/>
          </p:cNvGrpSpPr>
          <p:nvPr/>
        </p:nvGrpSpPr>
        <p:grpSpPr bwMode="auto">
          <a:xfrm>
            <a:off x="1955800" y="4656138"/>
            <a:ext cx="501650" cy="512762"/>
            <a:chOff x="2839" y="3501"/>
            <a:chExt cx="755" cy="803"/>
          </a:xfrm>
        </p:grpSpPr>
        <p:pic>
          <p:nvPicPr>
            <p:cNvPr id="72738" name="Picture 706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39" name="Freeform 707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5" name="Group 708"/>
          <p:cNvGrpSpPr>
            <a:grpSpLocks/>
          </p:cNvGrpSpPr>
          <p:nvPr/>
        </p:nvGrpSpPr>
        <p:grpSpPr bwMode="auto">
          <a:xfrm>
            <a:off x="1757363" y="5095875"/>
            <a:ext cx="501650" cy="512763"/>
            <a:chOff x="2839" y="3501"/>
            <a:chExt cx="755" cy="803"/>
          </a:xfrm>
        </p:grpSpPr>
        <p:pic>
          <p:nvPicPr>
            <p:cNvPr id="72736" name="Picture 709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37" name="Freeform 710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2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5852610" y="2803162"/>
            <a:ext cx="323338" cy="179882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43273" y="2659878"/>
            <a:ext cx="2017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coordinated by MAC protocols</a:t>
            </a:r>
          </a:p>
        </p:txBody>
      </p:sp>
    </p:spTree>
    <p:extLst>
      <p:ext uri="{BB962C8B-B14F-4D97-AF65-F5344CB8AC3E}">
        <p14:creationId xmlns:p14="http://schemas.microsoft.com/office/powerpoint/2010/main" val="559746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1" name="Picture 6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94456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1925"/>
            <a:ext cx="8101013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MAC protocols: taxonomy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8271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three broad classes: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channel partitioning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divide channel into smaller </a:t>
            </a:r>
            <a:r>
              <a:rPr lang="ja-JP" altLang="en-US" sz="2000" dirty="0">
                <a:latin typeface="Gill Sans MT" charset="0"/>
              </a:rPr>
              <a:t>“</a:t>
            </a:r>
            <a:r>
              <a:rPr lang="en-US" sz="2000" dirty="0">
                <a:latin typeface="Gill Sans MT" charset="0"/>
              </a:rPr>
              <a:t>pieces</a:t>
            </a:r>
            <a:r>
              <a:rPr lang="ja-JP" altLang="en-US" sz="2000" dirty="0">
                <a:latin typeface="Gill Sans MT" charset="0"/>
              </a:rPr>
              <a:t>”</a:t>
            </a:r>
            <a:r>
              <a:rPr lang="en-US" sz="2000" dirty="0">
                <a:latin typeface="Gill Sans MT" charset="0"/>
              </a:rPr>
              <a:t> (time slots, frequency, code)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allocate piece to node for exclusive use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random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channel not divided, allow collisions</a:t>
            </a:r>
          </a:p>
          <a:p>
            <a:pPr lvl="1">
              <a:defRPr/>
            </a:pPr>
            <a:r>
              <a:rPr lang="ja-JP" altLang="en-US" sz="2000" dirty="0">
                <a:latin typeface="Gill Sans MT" charset="0"/>
              </a:rPr>
              <a:t>“</a:t>
            </a:r>
            <a:r>
              <a:rPr lang="en-US" sz="2000" dirty="0">
                <a:latin typeface="Gill Sans MT" charset="0"/>
              </a:rPr>
              <a:t>recover</a:t>
            </a:r>
            <a:r>
              <a:rPr lang="ja-JP" altLang="en-US" sz="2000" dirty="0">
                <a:latin typeface="Gill Sans MT" charset="0"/>
              </a:rPr>
              <a:t>”</a:t>
            </a:r>
            <a:r>
              <a:rPr lang="en-US" sz="2000" dirty="0">
                <a:latin typeface="Gill Sans MT" charset="0"/>
              </a:rPr>
              <a:t> from collisions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r>
              <a:rPr lang="ja-JP" alt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“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taking turns</a:t>
            </a:r>
            <a:r>
              <a:rPr lang="ja-JP" alt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”</a:t>
            </a:r>
            <a:endParaRPr lang="en-US" i="1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nodes take turns, but nodes with more to send can take longer turns</a:t>
            </a:r>
            <a:endParaRPr lang="en-US" dirty="0">
              <a:latin typeface="Gill Sans MT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657003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9" name="Picture 50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003300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230188" y="206375"/>
            <a:ext cx="862965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Channel partitioning MAC protocols: TDMA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538" y="1379538"/>
            <a:ext cx="7772400" cy="2930525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  <a:latin typeface="Gill Sans MT" charset="0"/>
                <a:cs typeface="+mn-cs"/>
              </a:rPr>
              <a:t>TDMA: time division multiple access</a:t>
            </a:r>
            <a:r>
              <a:rPr lang="en-US" sz="3200" dirty="0">
                <a:latin typeface="Gill Sans MT" charset="0"/>
                <a:cs typeface="+mn-cs"/>
              </a:rPr>
              <a:t> 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access to channel in "rounds" 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each node gets a fixed slot (length = packet transmission time) in each round 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unused slots go idle </a:t>
            </a:r>
          </a:p>
          <a:p>
            <a:pPr>
              <a:lnSpc>
                <a:spcPct val="75000"/>
              </a:lnSpc>
              <a:defRPr/>
            </a:pPr>
            <a:endParaRPr lang="en-US" dirty="0">
              <a:latin typeface="Gill Sans MT" charset="0"/>
              <a:cs typeface="+mn-cs"/>
            </a:endParaRP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example: 6-node LAN</a:t>
            </a:r>
            <a:endParaRPr lang="en-US" sz="3200" dirty="0">
              <a:latin typeface="Gill Sans MT" charset="0"/>
              <a:cs typeface="+mn-cs"/>
            </a:endParaRP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1052513" y="5440363"/>
            <a:ext cx="6084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1274763" y="5213350"/>
            <a:ext cx="479425" cy="230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2233613" y="5213350"/>
            <a:ext cx="479425" cy="2301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2708275" y="5213350"/>
            <a:ext cx="479425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5" name="Line 13"/>
          <p:cNvSpPr>
            <a:spLocks noChangeShapeType="1"/>
          </p:cNvSpPr>
          <p:nvPr/>
        </p:nvSpPr>
        <p:spPr bwMode="auto">
          <a:xfrm>
            <a:off x="1276350" y="5100638"/>
            <a:ext cx="0" cy="338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6" name="Line 16"/>
          <p:cNvSpPr>
            <a:spLocks noChangeShapeType="1"/>
          </p:cNvSpPr>
          <p:nvPr/>
        </p:nvSpPr>
        <p:spPr bwMode="auto">
          <a:xfrm>
            <a:off x="4141788" y="5103813"/>
            <a:ext cx="0" cy="33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17" name="Text Box 23"/>
          <p:cNvSpPr txBox="1">
            <a:spLocks noChangeArrowheads="1"/>
          </p:cNvSpPr>
          <p:nvPr/>
        </p:nvSpPr>
        <p:spPr bwMode="auto">
          <a:xfrm>
            <a:off x="1374775" y="518001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1</a:t>
            </a:r>
          </a:p>
        </p:txBody>
      </p:sp>
      <p:sp>
        <p:nvSpPr>
          <p:cNvPr id="21518" name="Text Box 24"/>
          <p:cNvSpPr txBox="1">
            <a:spLocks noChangeArrowheads="1"/>
          </p:cNvSpPr>
          <p:nvPr/>
        </p:nvSpPr>
        <p:spPr bwMode="auto">
          <a:xfrm>
            <a:off x="2320925" y="51657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3</a:t>
            </a:r>
          </a:p>
        </p:txBody>
      </p:sp>
      <p:sp>
        <p:nvSpPr>
          <p:cNvPr id="21519" name="Text Box 25"/>
          <p:cNvSpPr txBox="1">
            <a:spLocks noChangeArrowheads="1"/>
          </p:cNvSpPr>
          <p:nvPr/>
        </p:nvSpPr>
        <p:spPr bwMode="auto">
          <a:xfrm>
            <a:off x="2786063" y="517207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4</a:t>
            </a:r>
          </a:p>
        </p:txBody>
      </p:sp>
      <p:sp>
        <p:nvSpPr>
          <p:cNvPr id="21520" name="Rectangle 26"/>
          <p:cNvSpPr>
            <a:spLocks noChangeArrowheads="1"/>
          </p:cNvSpPr>
          <p:nvPr/>
        </p:nvSpPr>
        <p:spPr bwMode="auto">
          <a:xfrm>
            <a:off x="4132263" y="5208588"/>
            <a:ext cx="479425" cy="2301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1" name="Rectangle 27"/>
          <p:cNvSpPr>
            <a:spLocks noChangeArrowheads="1"/>
          </p:cNvSpPr>
          <p:nvPr/>
        </p:nvSpPr>
        <p:spPr bwMode="auto">
          <a:xfrm>
            <a:off x="5091113" y="5208588"/>
            <a:ext cx="479425" cy="2301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2" name="Rectangle 28"/>
          <p:cNvSpPr>
            <a:spLocks noChangeArrowheads="1"/>
          </p:cNvSpPr>
          <p:nvPr/>
        </p:nvSpPr>
        <p:spPr bwMode="auto">
          <a:xfrm>
            <a:off x="5565775" y="5208588"/>
            <a:ext cx="479425" cy="230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3" name="Line 29"/>
          <p:cNvSpPr>
            <a:spLocks noChangeShapeType="1"/>
          </p:cNvSpPr>
          <p:nvPr/>
        </p:nvSpPr>
        <p:spPr bwMode="auto">
          <a:xfrm>
            <a:off x="4133850" y="5095875"/>
            <a:ext cx="0" cy="338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4" name="Text Box 30"/>
          <p:cNvSpPr txBox="1">
            <a:spLocks noChangeArrowheads="1"/>
          </p:cNvSpPr>
          <p:nvPr/>
        </p:nvSpPr>
        <p:spPr bwMode="auto">
          <a:xfrm>
            <a:off x="4232275" y="51752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1</a:t>
            </a:r>
          </a:p>
        </p:txBody>
      </p:sp>
      <p:sp>
        <p:nvSpPr>
          <p:cNvPr id="21525" name="Text Box 31"/>
          <p:cNvSpPr txBox="1">
            <a:spLocks noChangeArrowheads="1"/>
          </p:cNvSpPr>
          <p:nvPr/>
        </p:nvSpPr>
        <p:spPr bwMode="auto">
          <a:xfrm>
            <a:off x="5178425" y="516096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3</a:t>
            </a:r>
          </a:p>
        </p:txBody>
      </p:sp>
      <p:sp>
        <p:nvSpPr>
          <p:cNvPr id="21526" name="Text Box 32"/>
          <p:cNvSpPr txBox="1">
            <a:spLocks noChangeArrowheads="1"/>
          </p:cNvSpPr>
          <p:nvPr/>
        </p:nvSpPr>
        <p:spPr bwMode="auto">
          <a:xfrm>
            <a:off x="5643563" y="516731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4</a:t>
            </a:r>
          </a:p>
        </p:txBody>
      </p:sp>
      <p:sp>
        <p:nvSpPr>
          <p:cNvPr id="21527" name="Line 34"/>
          <p:cNvSpPr>
            <a:spLocks noChangeShapeType="1"/>
          </p:cNvSpPr>
          <p:nvPr/>
        </p:nvSpPr>
        <p:spPr bwMode="auto">
          <a:xfrm>
            <a:off x="175736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8" name="Line 35"/>
          <p:cNvSpPr>
            <a:spLocks noChangeShapeType="1"/>
          </p:cNvSpPr>
          <p:nvPr/>
        </p:nvSpPr>
        <p:spPr bwMode="auto">
          <a:xfrm>
            <a:off x="2233613" y="5210175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709863" y="5210175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3186113" y="5210175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667125" y="5200650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2" name="Line 39"/>
          <p:cNvSpPr>
            <a:spLocks noChangeShapeType="1"/>
          </p:cNvSpPr>
          <p:nvPr/>
        </p:nvSpPr>
        <p:spPr bwMode="auto">
          <a:xfrm>
            <a:off x="461486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5562600" y="5200650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6510338" y="5195888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604361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6" name="Line 43"/>
          <p:cNvSpPr>
            <a:spLocks noChangeShapeType="1"/>
          </p:cNvSpPr>
          <p:nvPr/>
        </p:nvSpPr>
        <p:spPr bwMode="auto">
          <a:xfrm>
            <a:off x="6991350" y="5110163"/>
            <a:ext cx="0" cy="338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7" name="Line 44"/>
          <p:cNvSpPr>
            <a:spLocks noChangeShapeType="1"/>
          </p:cNvSpPr>
          <p:nvPr/>
        </p:nvSpPr>
        <p:spPr bwMode="auto">
          <a:xfrm>
            <a:off x="5091113" y="5205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320925" y="4581525"/>
            <a:ext cx="7088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latin typeface="Arial" charset="0"/>
                <a:cs typeface="+mn-cs"/>
              </a:rPr>
              <a:t>6-slot</a:t>
            </a:r>
          </a:p>
          <a:p>
            <a:pPr>
              <a:defRPr/>
            </a:pPr>
            <a:r>
              <a:rPr lang="en-US" sz="1600" i="0" dirty="0">
                <a:latin typeface="Arial" charset="0"/>
                <a:cs typeface="+mn-cs"/>
              </a:rPr>
              <a:t>round</a:t>
            </a:r>
          </a:p>
        </p:txBody>
      </p:sp>
      <p:sp>
        <p:nvSpPr>
          <p:cNvPr id="21539" name="Line 46"/>
          <p:cNvSpPr>
            <a:spLocks noChangeShapeType="1"/>
          </p:cNvSpPr>
          <p:nvPr/>
        </p:nvSpPr>
        <p:spPr bwMode="auto">
          <a:xfrm>
            <a:off x="3132138" y="4918075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0" name="Line 47"/>
          <p:cNvSpPr>
            <a:spLocks noChangeShapeType="1"/>
          </p:cNvSpPr>
          <p:nvPr/>
        </p:nvSpPr>
        <p:spPr bwMode="auto">
          <a:xfrm flipH="1">
            <a:off x="1287463" y="4913313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1" name="Line 48"/>
          <p:cNvSpPr>
            <a:spLocks noChangeShapeType="1"/>
          </p:cNvSpPr>
          <p:nvPr/>
        </p:nvSpPr>
        <p:spPr bwMode="auto">
          <a:xfrm>
            <a:off x="1266825" y="4826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2" name="Line 49"/>
          <p:cNvSpPr>
            <a:spLocks noChangeShapeType="1"/>
          </p:cNvSpPr>
          <p:nvPr/>
        </p:nvSpPr>
        <p:spPr bwMode="auto">
          <a:xfrm>
            <a:off x="4125913" y="48164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3" name="Text Box 51"/>
          <p:cNvSpPr txBox="1">
            <a:spLocks noChangeArrowheads="1"/>
          </p:cNvSpPr>
          <p:nvPr/>
        </p:nvSpPr>
        <p:spPr bwMode="auto">
          <a:xfrm>
            <a:off x="5184775" y="4554538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latin typeface="Arial" charset="0"/>
                <a:cs typeface="+mn-cs"/>
              </a:rPr>
              <a:t>6-slot</a:t>
            </a:r>
          </a:p>
          <a:p>
            <a:pPr>
              <a:defRPr/>
            </a:pPr>
            <a:r>
              <a:rPr lang="en-US" sz="1600" i="0" dirty="0">
                <a:latin typeface="Arial" charset="0"/>
                <a:cs typeface="+mn-cs"/>
              </a:rPr>
              <a:t>round</a:t>
            </a:r>
          </a:p>
        </p:txBody>
      </p:sp>
      <p:sp>
        <p:nvSpPr>
          <p:cNvPr id="21544" name="Line 52"/>
          <p:cNvSpPr>
            <a:spLocks noChangeShapeType="1"/>
          </p:cNvSpPr>
          <p:nvPr/>
        </p:nvSpPr>
        <p:spPr bwMode="auto">
          <a:xfrm>
            <a:off x="5995988" y="4924425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5" name="Line 53"/>
          <p:cNvSpPr>
            <a:spLocks noChangeShapeType="1"/>
          </p:cNvSpPr>
          <p:nvPr/>
        </p:nvSpPr>
        <p:spPr bwMode="auto">
          <a:xfrm flipH="1">
            <a:off x="4151313" y="4919663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546" name="Line 55"/>
          <p:cNvSpPr>
            <a:spLocks noChangeShapeType="1"/>
          </p:cNvSpPr>
          <p:nvPr/>
        </p:nvSpPr>
        <p:spPr bwMode="auto">
          <a:xfrm>
            <a:off x="6989763" y="4789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877598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370013"/>
            <a:ext cx="822325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FDMA: frequency division multiple access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channel spectrum divided into frequency bands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each node assigned fixed frequency band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unused frequency bands go idle 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example: 6-node LAN</a:t>
            </a: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4627563" y="4138613"/>
            <a:ext cx="627062" cy="2251075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4" name="Line 5"/>
          <p:cNvSpPr>
            <a:spLocks noChangeShapeType="1"/>
          </p:cNvSpPr>
          <p:nvPr/>
        </p:nvSpPr>
        <p:spPr bwMode="auto">
          <a:xfrm flipV="1">
            <a:off x="4625975" y="5243513"/>
            <a:ext cx="6223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5" name="Line 6"/>
          <p:cNvSpPr>
            <a:spLocks noChangeShapeType="1"/>
          </p:cNvSpPr>
          <p:nvPr/>
        </p:nvSpPr>
        <p:spPr bwMode="auto">
          <a:xfrm flipV="1">
            <a:off x="4621213" y="5635625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6" name="Line 7"/>
          <p:cNvSpPr>
            <a:spLocks noChangeShapeType="1"/>
          </p:cNvSpPr>
          <p:nvPr/>
        </p:nvSpPr>
        <p:spPr bwMode="auto">
          <a:xfrm flipV="1">
            <a:off x="4625975" y="6021388"/>
            <a:ext cx="62706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 flipV="1">
            <a:off x="4621213" y="4857750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8" name="Line 9"/>
          <p:cNvSpPr>
            <a:spLocks noChangeShapeType="1"/>
          </p:cNvSpPr>
          <p:nvPr/>
        </p:nvSpPr>
        <p:spPr bwMode="auto">
          <a:xfrm flipV="1">
            <a:off x="4625975" y="4471988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5346700" y="441166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55" name="Freeform 12"/>
          <p:cNvSpPr>
            <a:spLocks/>
          </p:cNvSpPr>
          <p:nvPr/>
        </p:nvSpPr>
        <p:spPr bwMode="auto">
          <a:xfrm>
            <a:off x="5494338" y="4292600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chemeClr val="accent2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5394325" y="4814888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42" name="Line 15"/>
          <p:cNvSpPr>
            <a:spLocks noChangeShapeType="1"/>
          </p:cNvSpPr>
          <p:nvPr/>
        </p:nvSpPr>
        <p:spPr bwMode="auto">
          <a:xfrm>
            <a:off x="5394325" y="5213350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58" name="Freeform 16"/>
          <p:cNvSpPr>
            <a:spLocks/>
          </p:cNvSpPr>
          <p:nvPr/>
        </p:nvSpPr>
        <p:spPr bwMode="auto">
          <a:xfrm>
            <a:off x="5541963" y="5094288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rgbClr val="FF0000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82959" name="Group 17"/>
          <p:cNvGrpSpPr>
            <a:grpSpLocks/>
          </p:cNvGrpSpPr>
          <p:nvPr/>
        </p:nvGrpSpPr>
        <p:grpSpPr bwMode="auto">
          <a:xfrm>
            <a:off x="5411788" y="5499100"/>
            <a:ext cx="2228850" cy="119063"/>
            <a:chOff x="1884" y="2826"/>
            <a:chExt cx="1404" cy="75"/>
          </a:xfrm>
        </p:grpSpPr>
        <p:sp>
          <p:nvSpPr>
            <p:cNvPr id="22561" name="Line 18"/>
            <p:cNvSpPr>
              <a:spLocks noChangeShapeType="1"/>
            </p:cNvSpPr>
            <p:nvPr/>
          </p:nvSpPr>
          <p:spPr bwMode="auto">
            <a:xfrm>
              <a:off x="1884" y="2901"/>
              <a:ext cx="14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977" name="Freeform 19"/>
            <p:cNvSpPr>
              <a:spLocks/>
            </p:cNvSpPr>
            <p:nvPr/>
          </p:nvSpPr>
          <p:spPr bwMode="auto">
            <a:xfrm>
              <a:off x="1977" y="2826"/>
              <a:ext cx="1089" cy="72"/>
            </a:xfrm>
            <a:custGeom>
              <a:avLst/>
              <a:gdLst>
                <a:gd name="T0" fmla="*/ 0 w 1089"/>
                <a:gd name="T1" fmla="*/ 72 h 72"/>
                <a:gd name="T2" fmla="*/ 0 w 1089"/>
                <a:gd name="T3" fmla="*/ 3 h 72"/>
                <a:gd name="T4" fmla="*/ 1089 w 1089"/>
                <a:gd name="T5" fmla="*/ 0 h 72"/>
                <a:gd name="T6" fmla="*/ 1089 w 1089"/>
                <a:gd name="T7" fmla="*/ 72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9" h="72">
                  <a:moveTo>
                    <a:pt x="0" y="72"/>
                  </a:moveTo>
                  <a:lnTo>
                    <a:pt x="0" y="3"/>
                  </a:lnTo>
                  <a:lnTo>
                    <a:pt x="1089" y="0"/>
                  </a:lnTo>
                  <a:lnTo>
                    <a:pt x="1089" y="72"/>
                  </a:lnTo>
                </a:path>
              </a:pathLst>
            </a:custGeom>
            <a:solidFill>
              <a:srgbClr val="00CC66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2545" name="Line 20"/>
          <p:cNvSpPr>
            <a:spLocks noChangeShapeType="1"/>
          </p:cNvSpPr>
          <p:nvPr/>
        </p:nvSpPr>
        <p:spPr bwMode="auto">
          <a:xfrm>
            <a:off x="5441950" y="602456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547" name="Text Box 22"/>
          <p:cNvSpPr txBox="1">
            <a:spLocks noChangeArrowheads="1"/>
          </p:cNvSpPr>
          <p:nvPr/>
        </p:nvSpPr>
        <p:spPr bwMode="auto">
          <a:xfrm rot="-5400000">
            <a:off x="3423444" y="5018882"/>
            <a:ext cx="187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frequency bands</a:t>
            </a:r>
          </a:p>
        </p:txBody>
      </p:sp>
      <p:sp>
        <p:nvSpPr>
          <p:cNvPr id="22548" name="Text Box 23"/>
          <p:cNvSpPr txBox="1">
            <a:spLocks noChangeArrowheads="1"/>
          </p:cNvSpPr>
          <p:nvPr/>
        </p:nvSpPr>
        <p:spPr bwMode="auto">
          <a:xfrm rot="67766">
            <a:off x="7332663" y="3960813"/>
            <a:ext cx="61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time</a:t>
            </a:r>
          </a:p>
        </p:txBody>
      </p:sp>
      <p:sp>
        <p:nvSpPr>
          <p:cNvPr id="82964" name="Freeform 54"/>
          <p:cNvSpPr>
            <a:spLocks/>
          </p:cNvSpPr>
          <p:nvPr/>
        </p:nvSpPr>
        <p:spPr bwMode="auto">
          <a:xfrm>
            <a:off x="2032000" y="4348163"/>
            <a:ext cx="595313" cy="1538287"/>
          </a:xfrm>
          <a:custGeom>
            <a:avLst/>
            <a:gdLst>
              <a:gd name="T0" fmla="*/ 2147483647 w 375"/>
              <a:gd name="T1" fmla="*/ 0 h 969"/>
              <a:gd name="T2" fmla="*/ 0 w 375"/>
              <a:gd name="T3" fmla="*/ 2147483647 h 969"/>
              <a:gd name="T4" fmla="*/ 2147483647 w 375"/>
              <a:gd name="T5" fmla="*/ 2147483647 h 969"/>
              <a:gd name="T6" fmla="*/ 2147483647 w 375"/>
              <a:gd name="T7" fmla="*/ 0 h 9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5" h="969">
                <a:moveTo>
                  <a:pt x="375" y="0"/>
                </a:moveTo>
                <a:lnTo>
                  <a:pt x="0" y="485"/>
                </a:lnTo>
                <a:lnTo>
                  <a:pt x="375" y="969"/>
                </a:lnTo>
                <a:lnTo>
                  <a:pt x="375" y="0"/>
                </a:ln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 cmpd="sng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82965" name="Group 56"/>
          <p:cNvGrpSpPr>
            <a:grpSpLocks/>
          </p:cNvGrpSpPr>
          <p:nvPr/>
        </p:nvGrpSpPr>
        <p:grpSpPr bwMode="auto">
          <a:xfrm>
            <a:off x="293688" y="4986338"/>
            <a:ext cx="1666875" cy="314325"/>
            <a:chOff x="1614" y="1494"/>
            <a:chExt cx="1050" cy="198"/>
          </a:xfrm>
        </p:grpSpPr>
        <p:sp>
          <p:nvSpPr>
            <p:cNvPr id="22557" name="Rectangle 57"/>
            <p:cNvSpPr>
              <a:spLocks noChangeArrowheads="1"/>
            </p:cNvSpPr>
            <p:nvPr/>
          </p:nvSpPr>
          <p:spPr bwMode="auto">
            <a:xfrm>
              <a:off x="2358" y="1500"/>
              <a:ext cx="168" cy="1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5610" name="Freeform 58"/>
            <p:cNvSpPr>
              <a:spLocks/>
            </p:cNvSpPr>
            <p:nvPr/>
          </p:nvSpPr>
          <p:spPr bwMode="auto">
            <a:xfrm>
              <a:off x="1614" y="1494"/>
              <a:ext cx="896" cy="198"/>
            </a:xfrm>
            <a:custGeom>
              <a:avLst/>
              <a:gdLst>
                <a:gd name="T0" fmla="*/ 18 w 896"/>
                <a:gd name="T1" fmla="*/ 0 h 198"/>
                <a:gd name="T2" fmla="*/ 0 w 896"/>
                <a:gd name="T3" fmla="*/ 96 h 198"/>
                <a:gd name="T4" fmla="*/ 18 w 896"/>
                <a:gd name="T5" fmla="*/ 198 h 198"/>
                <a:gd name="T6" fmla="*/ 774 w 896"/>
                <a:gd name="T7" fmla="*/ 198 h 198"/>
                <a:gd name="T8" fmla="*/ 750 w 896"/>
                <a:gd name="T9" fmla="*/ 90 h 198"/>
                <a:gd name="T10" fmla="*/ 774 w 896"/>
                <a:gd name="T11" fmla="*/ 0 h 198"/>
                <a:gd name="T12" fmla="*/ 18 w 896"/>
                <a:gd name="T13" fmla="*/ 0 h 1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96" h="198">
                  <a:moveTo>
                    <a:pt x="18" y="0"/>
                  </a:moveTo>
                  <a:lnTo>
                    <a:pt x="0" y="96"/>
                  </a:lnTo>
                  <a:lnTo>
                    <a:pt x="18" y="198"/>
                  </a:lnTo>
                  <a:lnTo>
                    <a:pt x="774" y="198"/>
                  </a:lnTo>
                  <a:cubicBezTo>
                    <a:pt x="896" y="180"/>
                    <a:pt x="750" y="123"/>
                    <a:pt x="750" y="90"/>
                  </a:cubicBezTo>
                  <a:cubicBezTo>
                    <a:pt x="750" y="57"/>
                    <a:pt x="896" y="15"/>
                    <a:pt x="774" y="0"/>
                  </a:cubicBezTo>
                  <a:lnTo>
                    <a:pt x="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2559" name="Oval 59"/>
            <p:cNvSpPr>
              <a:spLocks noChangeArrowheads="1"/>
            </p:cNvSpPr>
            <p:nvPr/>
          </p:nvSpPr>
          <p:spPr bwMode="auto">
            <a:xfrm>
              <a:off x="2502" y="1506"/>
              <a:ext cx="62" cy="16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2560" name="Line 60"/>
            <p:cNvSpPr>
              <a:spLocks noChangeShapeType="1"/>
            </p:cNvSpPr>
            <p:nvPr/>
          </p:nvSpPr>
          <p:spPr bwMode="auto">
            <a:xfrm>
              <a:off x="2526" y="1584"/>
              <a:ext cx="1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82966" name="Freeform 65"/>
          <p:cNvSpPr>
            <a:spLocks/>
          </p:cNvSpPr>
          <p:nvPr/>
        </p:nvSpPr>
        <p:spPr bwMode="auto">
          <a:xfrm>
            <a:off x="2803525" y="5040313"/>
            <a:ext cx="892175" cy="173037"/>
          </a:xfrm>
          <a:custGeom>
            <a:avLst/>
            <a:gdLst>
              <a:gd name="T0" fmla="*/ 2147483647 w 562"/>
              <a:gd name="T1" fmla="*/ 2147483647 h 266"/>
              <a:gd name="T2" fmla="*/ 2147483647 w 562"/>
              <a:gd name="T3" fmla="*/ 2147483647 h 266"/>
              <a:gd name="T4" fmla="*/ 2147483647 w 562"/>
              <a:gd name="T5" fmla="*/ 2147483647 h 266"/>
              <a:gd name="T6" fmla="*/ 2147483647 w 562"/>
              <a:gd name="T7" fmla="*/ 0 h 266"/>
              <a:gd name="T8" fmla="*/ 2147483647 w 562"/>
              <a:gd name="T9" fmla="*/ 2147483647 h 266"/>
              <a:gd name="T10" fmla="*/ 2147483647 w 562"/>
              <a:gd name="T11" fmla="*/ 2147483647 h 266"/>
              <a:gd name="T12" fmla="*/ 2147483647 w 562"/>
              <a:gd name="T13" fmla="*/ 2147483647 h 266"/>
              <a:gd name="T14" fmla="*/ 2147483647 w 562"/>
              <a:gd name="T15" fmla="*/ 2147483647 h 266"/>
              <a:gd name="T16" fmla="*/ 2147483647 w 562"/>
              <a:gd name="T17" fmla="*/ 2147483647 h 266"/>
              <a:gd name="T18" fmla="*/ 2147483647 w 562"/>
              <a:gd name="T19" fmla="*/ 2147483647 h 266"/>
              <a:gd name="T20" fmla="*/ 2147483647 w 562"/>
              <a:gd name="T21" fmla="*/ 2147483647 h 2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967" name="Freeform 66"/>
          <p:cNvSpPr>
            <a:spLocks/>
          </p:cNvSpPr>
          <p:nvPr/>
        </p:nvSpPr>
        <p:spPr bwMode="auto">
          <a:xfrm>
            <a:off x="2846388" y="4270375"/>
            <a:ext cx="427037" cy="219075"/>
          </a:xfrm>
          <a:custGeom>
            <a:avLst/>
            <a:gdLst>
              <a:gd name="T0" fmla="*/ 2147483647 w 562"/>
              <a:gd name="T1" fmla="*/ 2147483647 h 266"/>
              <a:gd name="T2" fmla="*/ 2147483647 w 562"/>
              <a:gd name="T3" fmla="*/ 2147483647 h 266"/>
              <a:gd name="T4" fmla="*/ 2147483647 w 562"/>
              <a:gd name="T5" fmla="*/ 2147483647 h 266"/>
              <a:gd name="T6" fmla="*/ 2147483647 w 562"/>
              <a:gd name="T7" fmla="*/ 0 h 266"/>
              <a:gd name="T8" fmla="*/ 2147483647 w 562"/>
              <a:gd name="T9" fmla="*/ 2147483647 h 266"/>
              <a:gd name="T10" fmla="*/ 2147483647 w 562"/>
              <a:gd name="T11" fmla="*/ 2147483647 h 266"/>
              <a:gd name="T12" fmla="*/ 2147483647 w 562"/>
              <a:gd name="T13" fmla="*/ 2147483647 h 266"/>
              <a:gd name="T14" fmla="*/ 2147483647 w 562"/>
              <a:gd name="T15" fmla="*/ 2147483647 h 266"/>
              <a:gd name="T16" fmla="*/ 2147483647 w 562"/>
              <a:gd name="T17" fmla="*/ 2147483647 h 266"/>
              <a:gd name="T18" fmla="*/ 2147483647 w 562"/>
              <a:gd name="T19" fmla="*/ 2147483647 h 266"/>
              <a:gd name="T20" fmla="*/ 2147483647 w 562"/>
              <a:gd name="T21" fmla="*/ 2147483647 h 2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968" name="Freeform 68"/>
          <p:cNvSpPr>
            <a:spLocks/>
          </p:cNvSpPr>
          <p:nvPr/>
        </p:nvSpPr>
        <p:spPr bwMode="auto">
          <a:xfrm>
            <a:off x="2755900" y="6069013"/>
            <a:ext cx="989013" cy="185737"/>
          </a:xfrm>
          <a:custGeom>
            <a:avLst/>
            <a:gdLst>
              <a:gd name="T0" fmla="*/ 2147483647 w 623"/>
              <a:gd name="T1" fmla="*/ 2147483647 h 117"/>
              <a:gd name="T2" fmla="*/ 2147483647 w 623"/>
              <a:gd name="T3" fmla="*/ 2147483647 h 117"/>
              <a:gd name="T4" fmla="*/ 2147483647 w 623"/>
              <a:gd name="T5" fmla="*/ 2147483647 h 117"/>
              <a:gd name="T6" fmla="*/ 2147483647 w 623"/>
              <a:gd name="T7" fmla="*/ 0 h 117"/>
              <a:gd name="T8" fmla="*/ 2147483647 w 623"/>
              <a:gd name="T9" fmla="*/ 2147483647 h 117"/>
              <a:gd name="T10" fmla="*/ 2147483647 w 623"/>
              <a:gd name="T11" fmla="*/ 2147483647 h 1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23" h="117">
                <a:moveTo>
                  <a:pt x="20" y="113"/>
                </a:moveTo>
                <a:cubicBezTo>
                  <a:pt x="44" y="68"/>
                  <a:pt x="0" y="1"/>
                  <a:pt x="114" y="2"/>
                </a:cubicBezTo>
                <a:cubicBezTo>
                  <a:pt x="233" y="1"/>
                  <a:pt x="144" y="114"/>
                  <a:pt x="256" y="114"/>
                </a:cubicBezTo>
                <a:cubicBezTo>
                  <a:pt x="368" y="114"/>
                  <a:pt x="288" y="0"/>
                  <a:pt x="394" y="0"/>
                </a:cubicBezTo>
                <a:cubicBezTo>
                  <a:pt x="500" y="0"/>
                  <a:pt x="421" y="117"/>
                  <a:pt x="522" y="116"/>
                </a:cubicBezTo>
                <a:cubicBezTo>
                  <a:pt x="623" y="115"/>
                  <a:pt x="570" y="64"/>
                  <a:pt x="616" y="1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554" name="Text Box 69"/>
          <p:cNvSpPr txBox="1">
            <a:spLocks noChangeArrowheads="1"/>
          </p:cNvSpPr>
          <p:nvPr/>
        </p:nvSpPr>
        <p:spPr bwMode="auto">
          <a:xfrm>
            <a:off x="442913" y="5699125"/>
            <a:ext cx="128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FDM cable</a:t>
            </a:r>
          </a:p>
        </p:txBody>
      </p:sp>
      <p:pic>
        <p:nvPicPr>
          <p:cNvPr id="82970" name="Picture 73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003300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56" name="Rectangle 74"/>
          <p:cNvSpPr>
            <a:spLocks noGrp="1" noChangeArrowheads="1"/>
          </p:cNvSpPr>
          <p:nvPr>
            <p:ph type="title"/>
          </p:nvPr>
        </p:nvSpPr>
        <p:spPr>
          <a:xfrm>
            <a:off x="230188" y="206375"/>
            <a:ext cx="862965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Channel partitioning MAC protocols: FDMA</a:t>
            </a: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sp>
        <p:nvSpPr>
          <p:cNvPr id="34" name="Line 20"/>
          <p:cNvSpPr>
            <a:spLocks noChangeShapeType="1"/>
          </p:cNvSpPr>
          <p:nvPr/>
        </p:nvSpPr>
        <p:spPr bwMode="auto">
          <a:xfrm>
            <a:off x="5441950" y="6387919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7058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Random access protocols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44638"/>
            <a:ext cx="7772400" cy="4648200"/>
          </a:xfrm>
        </p:spPr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node sends packets probabilistically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fully decentralized (no </a:t>
            </a:r>
            <a:r>
              <a:rPr lang="en-US" i="1" dirty="0">
                <a:latin typeface="Gill Sans MT" charset="0"/>
              </a:rPr>
              <a:t>a priori</a:t>
            </a:r>
            <a:r>
              <a:rPr lang="en-US" dirty="0">
                <a:latin typeface="Gill Sans MT" charset="0"/>
              </a:rPr>
              <a:t> coordination among nodes)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two or more transmitting nodes </a:t>
            </a:r>
            <a:r>
              <a:rPr lang="en-US" dirty="0">
                <a:latin typeface="MS Mincho" charset="0"/>
                <a:ea typeface="MS Mincho" charset="0"/>
                <a:cs typeface="MS Mincho" charset="0"/>
              </a:rPr>
              <a:t>➜</a:t>
            </a:r>
            <a:r>
              <a:rPr lang="en-US" dirty="0">
                <a:latin typeface="Gill Sans MT" charset="0"/>
                <a:cs typeface="+mn-cs"/>
              </a:rPr>
              <a:t> </a:t>
            </a:r>
            <a:r>
              <a:rPr lang="ja-JP" altLang="en-US" dirty="0">
                <a:latin typeface="Gill Sans MT" charset="0"/>
                <a:cs typeface="+mn-cs"/>
              </a:rPr>
              <a:t>“</a:t>
            </a:r>
            <a:r>
              <a:rPr lang="en-US" dirty="0">
                <a:latin typeface="Gill Sans MT" charset="0"/>
                <a:cs typeface="+mn-cs"/>
              </a:rPr>
              <a:t>collision</a:t>
            </a:r>
            <a:r>
              <a:rPr lang="ja-JP" altLang="en-US" dirty="0">
                <a:latin typeface="Gill Sans MT" charset="0"/>
                <a:cs typeface="+mn-cs"/>
              </a:rPr>
              <a:t>”</a:t>
            </a:r>
            <a:endParaRPr lang="en-US" dirty="0">
              <a:latin typeface="Gill Sans MT" charset="0"/>
              <a:cs typeface="+mn-cs"/>
            </a:endParaRPr>
          </a:p>
          <a:p>
            <a:pPr>
              <a:lnSpc>
                <a:spcPct val="75000"/>
              </a:lnSpc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random access MAC protocol</a:t>
            </a:r>
            <a:r>
              <a:rPr lang="en-US" dirty="0">
                <a:latin typeface="Gill Sans MT" charset="0"/>
                <a:cs typeface="+mn-cs"/>
              </a:rPr>
              <a:t> specifies: 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when to transmit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how to recover from collisions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examples: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slotted ALOHA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ALOHA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CSMA, CSMA/CD, CSMA/CA</a:t>
            </a:r>
          </a:p>
        </p:txBody>
      </p:sp>
      <p:pic>
        <p:nvPicPr>
          <p:cNvPr id="84997" name="Picture 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03981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391436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54588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Slotted </a:t>
            </a:r>
            <a:r>
              <a:rPr lang="en-US" sz="4000" dirty="0">
                <a:latin typeface="Gill Sans MT" charset="0"/>
                <a:cs typeface="+mj-cs"/>
              </a:rPr>
              <a:t>ALOHA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4038" y="1273033"/>
            <a:ext cx="3989387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assumptions: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all frames same size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time divided into equal size slots (time to transmit 1 frame)</a:t>
            </a:r>
          </a:p>
        </p:txBody>
      </p:sp>
      <p:sp>
        <p:nvSpPr>
          <p:cNvPr id="3113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250808"/>
            <a:ext cx="4332288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operation: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when node obtains fresh frame, transmits in next slot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>
                <a:latin typeface="Gill Sans MT" charset="0"/>
              </a:rPr>
              <a:t>if no collision:</a:t>
            </a:r>
            <a:r>
              <a:rPr lang="en-US" dirty="0">
                <a:latin typeface="Gill Sans MT" charset="0"/>
              </a:rPr>
              <a:t> node can send new frame in next slot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>
                <a:latin typeface="Gill Sans MT" charset="0"/>
              </a:rPr>
              <a:t>if collision:</a:t>
            </a:r>
            <a:r>
              <a:rPr lang="en-US" dirty="0">
                <a:latin typeface="Gill Sans MT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Gill Sans MT" charset="0"/>
              </a:rPr>
              <a:t>node retransmits frame in each subsequent slot with prob. p </a:t>
            </a:r>
            <a:r>
              <a:rPr lang="en-US" dirty="0">
                <a:latin typeface="Gill Sans MT" charset="0"/>
              </a:rPr>
              <a:t>until success</a:t>
            </a:r>
          </a:p>
        </p:txBody>
      </p:sp>
      <p:pic>
        <p:nvPicPr>
          <p:cNvPr id="87046" name="Picture 7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207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sp>
        <p:nvSpPr>
          <p:cNvPr id="2" name="Rectangle 1"/>
          <p:cNvSpPr/>
          <p:nvPr/>
        </p:nvSpPr>
        <p:spPr>
          <a:xfrm>
            <a:off x="358720" y="3334441"/>
            <a:ext cx="4227857" cy="923330"/>
          </a:xfrm>
          <a:prstGeom prst="rect">
            <a:avLst/>
          </a:prstGeom>
          <a:ln w="19050">
            <a:solidFill>
              <a:srgbClr val="CC0000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>
                <a:solidFill>
                  <a:srgbClr val="000099"/>
                </a:solidFill>
              </a:rPr>
              <a:t>1970:</a:t>
            </a:r>
            <a:r>
              <a:rPr lang="en-US" altLang="en-US" dirty="0"/>
              <a:t> </a:t>
            </a:r>
            <a:r>
              <a:rPr lang="en-US" altLang="en-US" dirty="0" err="1"/>
              <a:t>ALOHAnet</a:t>
            </a:r>
            <a:r>
              <a:rPr lang="en-US" altLang="en-US" dirty="0"/>
              <a:t> satellite network in Hawaii (“Additive Links On-line Hawaii Area”)</a:t>
            </a:r>
          </a:p>
        </p:txBody>
      </p:sp>
      <p:grpSp>
        <p:nvGrpSpPr>
          <p:cNvPr id="10" name="Group 64"/>
          <p:cNvGrpSpPr>
            <a:grpSpLocks/>
          </p:cNvGrpSpPr>
          <p:nvPr/>
        </p:nvGrpSpPr>
        <p:grpSpPr bwMode="auto">
          <a:xfrm>
            <a:off x="1226344" y="4703982"/>
            <a:ext cx="6053138" cy="1938337"/>
            <a:chOff x="648" y="899"/>
            <a:chExt cx="3813" cy="1221"/>
          </a:xfrm>
        </p:grpSpPr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1193" y="899"/>
              <a:ext cx="283" cy="192"/>
              <a:chOff x="1185" y="903"/>
              <a:chExt cx="283" cy="192"/>
            </a:xfrm>
          </p:grpSpPr>
          <p:sp>
            <p:nvSpPr>
              <p:cNvPr id="62" name="Rectangle 7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" name="Text Box 8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1811" y="901"/>
              <a:ext cx="283" cy="192"/>
              <a:chOff x="1185" y="903"/>
              <a:chExt cx="283" cy="192"/>
            </a:xfrm>
          </p:grpSpPr>
          <p:sp>
            <p:nvSpPr>
              <p:cNvPr id="60" name="Rectangle 11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1" name="Text Box 12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2779" y="902"/>
              <a:ext cx="283" cy="192"/>
              <a:chOff x="1185" y="903"/>
              <a:chExt cx="283" cy="192"/>
            </a:xfrm>
          </p:grpSpPr>
          <p:sp>
            <p:nvSpPr>
              <p:cNvPr id="58" name="Rectangle 14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9" name="Text Box 15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14" name="Group 16"/>
            <p:cNvGrpSpPr>
              <a:grpSpLocks/>
            </p:cNvGrpSpPr>
            <p:nvPr/>
          </p:nvGrpSpPr>
          <p:grpSpPr bwMode="auto">
            <a:xfrm>
              <a:off x="3419" y="899"/>
              <a:ext cx="283" cy="192"/>
              <a:chOff x="1185" y="903"/>
              <a:chExt cx="283" cy="192"/>
            </a:xfrm>
          </p:grpSpPr>
          <p:sp>
            <p:nvSpPr>
              <p:cNvPr id="56" name="Rectangle 17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7" name="Text Box 18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15" name="Group 24"/>
            <p:cNvGrpSpPr>
              <a:grpSpLocks/>
            </p:cNvGrpSpPr>
            <p:nvPr/>
          </p:nvGrpSpPr>
          <p:grpSpPr bwMode="auto">
            <a:xfrm>
              <a:off x="1194" y="1225"/>
              <a:ext cx="283" cy="192"/>
              <a:chOff x="4584" y="1229"/>
              <a:chExt cx="283" cy="192"/>
            </a:xfrm>
          </p:grpSpPr>
          <p:sp>
            <p:nvSpPr>
              <p:cNvPr id="54" name="Rectangle 20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5" name="Text Box 21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16" name="Group 31"/>
            <p:cNvGrpSpPr>
              <a:grpSpLocks/>
            </p:cNvGrpSpPr>
            <p:nvPr/>
          </p:nvGrpSpPr>
          <p:grpSpPr bwMode="auto">
            <a:xfrm>
              <a:off x="1195" y="1546"/>
              <a:ext cx="283" cy="192"/>
              <a:chOff x="4827" y="1591"/>
              <a:chExt cx="283" cy="192"/>
            </a:xfrm>
          </p:grpSpPr>
          <p:sp>
            <p:nvSpPr>
              <p:cNvPr id="52" name="Rectangle 22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3" name="Text Box 23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17" name="Group 25"/>
            <p:cNvGrpSpPr>
              <a:grpSpLocks/>
            </p:cNvGrpSpPr>
            <p:nvPr/>
          </p:nvGrpSpPr>
          <p:grpSpPr bwMode="auto">
            <a:xfrm>
              <a:off x="1817" y="1226"/>
              <a:ext cx="283" cy="192"/>
              <a:chOff x="4584" y="1229"/>
              <a:chExt cx="283" cy="192"/>
            </a:xfrm>
          </p:grpSpPr>
          <p:sp>
            <p:nvSpPr>
              <p:cNvPr id="50" name="Rectangle 26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1" name="Text Box 27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18" name="Group 28"/>
            <p:cNvGrpSpPr>
              <a:grpSpLocks/>
            </p:cNvGrpSpPr>
            <p:nvPr/>
          </p:nvGrpSpPr>
          <p:grpSpPr bwMode="auto">
            <a:xfrm>
              <a:off x="2143" y="1227"/>
              <a:ext cx="283" cy="192"/>
              <a:chOff x="4584" y="1229"/>
              <a:chExt cx="283" cy="192"/>
            </a:xfrm>
          </p:grpSpPr>
          <p:sp>
            <p:nvSpPr>
              <p:cNvPr id="48" name="Rectangle 29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" name="Text Box 30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19" name="Group 32"/>
            <p:cNvGrpSpPr>
              <a:grpSpLocks/>
            </p:cNvGrpSpPr>
            <p:nvPr/>
          </p:nvGrpSpPr>
          <p:grpSpPr bwMode="auto">
            <a:xfrm>
              <a:off x="2780" y="1547"/>
              <a:ext cx="283" cy="192"/>
              <a:chOff x="4827" y="1591"/>
              <a:chExt cx="283" cy="192"/>
            </a:xfrm>
          </p:grpSpPr>
          <p:sp>
            <p:nvSpPr>
              <p:cNvPr id="46" name="Rectangle 33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" name="Text Box 34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20" name="Group 35"/>
            <p:cNvGrpSpPr>
              <a:grpSpLocks/>
            </p:cNvGrpSpPr>
            <p:nvPr/>
          </p:nvGrpSpPr>
          <p:grpSpPr bwMode="auto">
            <a:xfrm>
              <a:off x="3732" y="1548"/>
              <a:ext cx="283" cy="192"/>
              <a:chOff x="4827" y="1591"/>
              <a:chExt cx="283" cy="192"/>
            </a:xfrm>
          </p:grpSpPr>
          <p:sp>
            <p:nvSpPr>
              <p:cNvPr id="44" name="Rectangle 36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5" name="Text Box 37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sp>
          <p:nvSpPr>
            <p:cNvPr id="21" name="Text Box 38"/>
            <p:cNvSpPr txBox="1">
              <a:spLocks noChangeArrowheads="1"/>
            </p:cNvSpPr>
            <p:nvPr/>
          </p:nvSpPr>
          <p:spPr bwMode="auto">
            <a:xfrm>
              <a:off x="659" y="921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Arial" charset="0"/>
                  <a:cs typeface="+mn-cs"/>
                </a:rPr>
                <a:t>node 1</a:t>
              </a:r>
            </a:p>
          </p:txBody>
        </p:sp>
        <p:sp>
          <p:nvSpPr>
            <p:cNvPr id="22" name="Text Box 39"/>
            <p:cNvSpPr txBox="1">
              <a:spLocks noChangeArrowheads="1"/>
            </p:cNvSpPr>
            <p:nvPr/>
          </p:nvSpPr>
          <p:spPr bwMode="auto">
            <a:xfrm>
              <a:off x="648" y="1245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Arial" charset="0"/>
                  <a:cs typeface="+mn-cs"/>
                </a:rPr>
                <a:t>node 2</a:t>
              </a:r>
            </a:p>
          </p:txBody>
        </p:sp>
        <p:sp>
          <p:nvSpPr>
            <p:cNvPr id="23" name="Text Box 40"/>
            <p:cNvSpPr txBox="1">
              <a:spLocks noChangeArrowheads="1"/>
            </p:cNvSpPr>
            <p:nvPr/>
          </p:nvSpPr>
          <p:spPr bwMode="auto">
            <a:xfrm>
              <a:off x="677" y="1562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Arial" charset="0"/>
                  <a:cs typeface="+mn-cs"/>
                </a:rPr>
                <a:t>node 3</a:t>
              </a:r>
            </a:p>
          </p:txBody>
        </p:sp>
        <p:sp>
          <p:nvSpPr>
            <p:cNvPr id="24" name="Line 41"/>
            <p:cNvSpPr>
              <a:spLocks noChangeShapeType="1"/>
            </p:cNvSpPr>
            <p:nvPr/>
          </p:nvSpPr>
          <p:spPr bwMode="auto">
            <a:xfrm>
              <a:off x="1179" y="1882"/>
              <a:ext cx="32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" name="Line 42"/>
            <p:cNvSpPr>
              <a:spLocks noChangeShapeType="1"/>
            </p:cNvSpPr>
            <p:nvPr/>
          </p:nvSpPr>
          <p:spPr bwMode="auto">
            <a:xfrm>
              <a:off x="1181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6" name="Line 43"/>
            <p:cNvSpPr>
              <a:spLocks noChangeShapeType="1"/>
            </p:cNvSpPr>
            <p:nvPr/>
          </p:nvSpPr>
          <p:spPr bwMode="auto">
            <a:xfrm>
              <a:off x="1496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" name="Line 44"/>
            <p:cNvSpPr>
              <a:spLocks noChangeShapeType="1"/>
            </p:cNvSpPr>
            <p:nvPr/>
          </p:nvSpPr>
          <p:spPr bwMode="auto">
            <a:xfrm>
              <a:off x="1813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8" name="Line 45"/>
            <p:cNvSpPr>
              <a:spLocks noChangeShapeType="1"/>
            </p:cNvSpPr>
            <p:nvPr/>
          </p:nvSpPr>
          <p:spPr bwMode="auto">
            <a:xfrm>
              <a:off x="2132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" name="Line 46"/>
            <p:cNvSpPr>
              <a:spLocks noChangeShapeType="1"/>
            </p:cNvSpPr>
            <p:nvPr/>
          </p:nvSpPr>
          <p:spPr bwMode="auto">
            <a:xfrm>
              <a:off x="2450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" name="Line 47"/>
            <p:cNvSpPr>
              <a:spLocks noChangeShapeType="1"/>
            </p:cNvSpPr>
            <p:nvPr/>
          </p:nvSpPr>
          <p:spPr bwMode="auto">
            <a:xfrm>
              <a:off x="2770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1" name="Line 48"/>
            <p:cNvSpPr>
              <a:spLocks noChangeShapeType="1"/>
            </p:cNvSpPr>
            <p:nvPr/>
          </p:nvSpPr>
          <p:spPr bwMode="auto">
            <a:xfrm>
              <a:off x="3088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" name="Line 49"/>
            <p:cNvSpPr>
              <a:spLocks noChangeShapeType="1"/>
            </p:cNvSpPr>
            <p:nvPr/>
          </p:nvSpPr>
          <p:spPr bwMode="auto">
            <a:xfrm>
              <a:off x="3406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3" name="Line 50"/>
            <p:cNvSpPr>
              <a:spLocks noChangeShapeType="1"/>
            </p:cNvSpPr>
            <p:nvPr/>
          </p:nvSpPr>
          <p:spPr bwMode="auto">
            <a:xfrm>
              <a:off x="3726" y="1815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" name="Line 51"/>
            <p:cNvSpPr>
              <a:spLocks noChangeShapeType="1"/>
            </p:cNvSpPr>
            <p:nvPr/>
          </p:nvSpPr>
          <p:spPr bwMode="auto">
            <a:xfrm>
              <a:off x="4034" y="1813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5" name="Text Box 54"/>
            <p:cNvSpPr txBox="1">
              <a:spLocks noChangeArrowheads="1"/>
            </p:cNvSpPr>
            <p:nvPr/>
          </p:nvSpPr>
          <p:spPr bwMode="auto">
            <a:xfrm>
              <a:off x="1220" y="1883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C</a:t>
              </a:r>
            </a:p>
          </p:txBody>
        </p:sp>
        <p:sp>
          <p:nvSpPr>
            <p:cNvPr id="36" name="Text Box 55"/>
            <p:cNvSpPr txBox="1">
              <a:spLocks noChangeArrowheads="1"/>
            </p:cNvSpPr>
            <p:nvPr/>
          </p:nvSpPr>
          <p:spPr bwMode="auto">
            <a:xfrm>
              <a:off x="1862" y="188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C</a:t>
              </a:r>
            </a:p>
          </p:txBody>
        </p:sp>
        <p:sp>
          <p:nvSpPr>
            <p:cNvPr id="37" name="Text Box 56"/>
            <p:cNvSpPr txBox="1">
              <a:spLocks noChangeArrowheads="1"/>
            </p:cNvSpPr>
            <p:nvPr/>
          </p:nvSpPr>
          <p:spPr bwMode="auto">
            <a:xfrm>
              <a:off x="2816" y="188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C</a:t>
              </a:r>
            </a:p>
          </p:txBody>
        </p:sp>
        <p:sp>
          <p:nvSpPr>
            <p:cNvPr id="38" name="Text Box 58"/>
            <p:cNvSpPr txBox="1">
              <a:spLocks noChangeArrowheads="1"/>
            </p:cNvSpPr>
            <p:nvPr/>
          </p:nvSpPr>
          <p:spPr bwMode="auto">
            <a:xfrm>
              <a:off x="2186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S</a:t>
              </a:r>
            </a:p>
          </p:txBody>
        </p:sp>
        <p:sp>
          <p:nvSpPr>
            <p:cNvPr id="39" name="Text Box 59"/>
            <p:cNvSpPr txBox="1">
              <a:spLocks noChangeArrowheads="1"/>
            </p:cNvSpPr>
            <p:nvPr/>
          </p:nvSpPr>
          <p:spPr bwMode="auto">
            <a:xfrm>
              <a:off x="3446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S</a:t>
              </a:r>
            </a:p>
          </p:txBody>
        </p:sp>
        <p:sp>
          <p:nvSpPr>
            <p:cNvPr id="40" name="Text Box 60"/>
            <p:cNvSpPr txBox="1">
              <a:spLocks noChangeArrowheads="1"/>
            </p:cNvSpPr>
            <p:nvPr/>
          </p:nvSpPr>
          <p:spPr bwMode="auto">
            <a:xfrm>
              <a:off x="3752" y="188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S</a:t>
              </a:r>
            </a:p>
          </p:txBody>
        </p:sp>
        <p:sp>
          <p:nvSpPr>
            <p:cNvPr id="41" name="Text Box 61"/>
            <p:cNvSpPr txBox="1">
              <a:spLocks noChangeArrowheads="1"/>
            </p:cNvSpPr>
            <p:nvPr/>
          </p:nvSpPr>
          <p:spPr bwMode="auto">
            <a:xfrm>
              <a:off x="1544" y="188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E</a:t>
              </a:r>
            </a:p>
          </p:txBody>
        </p:sp>
        <p:sp>
          <p:nvSpPr>
            <p:cNvPr id="42" name="Text Box 62"/>
            <p:cNvSpPr txBox="1">
              <a:spLocks noChangeArrowheads="1"/>
            </p:cNvSpPr>
            <p:nvPr/>
          </p:nvSpPr>
          <p:spPr bwMode="auto">
            <a:xfrm>
              <a:off x="2504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E</a:t>
              </a:r>
            </a:p>
          </p:txBody>
        </p:sp>
        <p:sp>
          <p:nvSpPr>
            <p:cNvPr id="43" name="Text Box 63"/>
            <p:cNvSpPr txBox="1">
              <a:spLocks noChangeArrowheads="1"/>
            </p:cNvSpPr>
            <p:nvPr/>
          </p:nvSpPr>
          <p:spPr bwMode="auto">
            <a:xfrm>
              <a:off x="3134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1930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54588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Slotted </a:t>
            </a:r>
            <a:r>
              <a:rPr lang="en-US" sz="4000" dirty="0">
                <a:latin typeface="Gill Sans MT" charset="0"/>
                <a:cs typeface="+mj-cs"/>
              </a:rPr>
              <a:t>ALOHA</a:t>
            </a:r>
          </a:p>
        </p:txBody>
      </p:sp>
      <p:pic>
        <p:nvPicPr>
          <p:cNvPr id="89094" name="Picture 6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207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533399" y="1468202"/>
            <a:ext cx="7830453" cy="667875"/>
          </a:xfrm>
          <a:prstGeom prst="rect">
            <a:avLst/>
          </a:prstGeom>
          <a:noFill/>
          <a:ln w="254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efficiency</a:t>
            </a:r>
            <a:r>
              <a:rPr lang="en-US" sz="2000" i="0" dirty="0">
                <a:latin typeface="Gill Sans MT" charset="0"/>
                <a:cs typeface="+mn-cs"/>
              </a:rPr>
              <a:t>: long-term fraction of successful slots (assuming nodes all with infinitely many frames to send)</a:t>
            </a:r>
          </a:p>
        </p:txBody>
      </p: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479078" y="2354916"/>
            <a:ext cx="8131521" cy="331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defRPr/>
            </a:pPr>
            <a:r>
              <a:rPr lang="en-US" sz="2000" i="1" kern="0" dirty="0">
                <a:latin typeface="Gill Sans MT" charset="0"/>
                <a:cs typeface="+mn-cs"/>
              </a:rPr>
              <a:t>Suppose:</a:t>
            </a:r>
            <a:r>
              <a:rPr lang="en-US" sz="2000" kern="0" dirty="0">
                <a:latin typeface="Gill Sans MT" charset="0"/>
                <a:cs typeface="+mn-cs"/>
              </a:rPr>
              <a:t> </a:t>
            </a:r>
            <a:r>
              <a:rPr lang="en-US" sz="2000" i="1" kern="0" dirty="0">
                <a:latin typeface="Gill Sans MT" charset="0"/>
                <a:cs typeface="+mn-cs"/>
              </a:rPr>
              <a:t>N</a:t>
            </a:r>
            <a:r>
              <a:rPr lang="en-US" sz="2000" kern="0" dirty="0">
                <a:latin typeface="Gill Sans MT" charset="0"/>
                <a:cs typeface="+mn-cs"/>
              </a:rPr>
              <a:t> nodes, each transmits with prob. </a:t>
            </a:r>
            <a:r>
              <a:rPr lang="en-US" sz="2000" i="1" kern="0" dirty="0">
                <a:latin typeface="Gill Sans MT" charset="0"/>
                <a:cs typeface="+mn-cs"/>
              </a:rPr>
              <a:t>p</a:t>
            </a:r>
          </a:p>
          <a:p>
            <a:pPr>
              <a:defRPr/>
            </a:pPr>
            <a:endParaRPr lang="en-US" sz="2000" i="1" kern="0" dirty="0"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sz="2000" kern="0" dirty="0">
                <a:latin typeface="Gill Sans MT" charset="0"/>
                <a:cs typeface="+mn-cs"/>
              </a:rPr>
              <a:t>Q1: Prob. that a </a:t>
            </a:r>
            <a:r>
              <a:rPr lang="en-US" sz="2000" i="1" kern="0" dirty="0">
                <a:latin typeface="Gill Sans MT" charset="0"/>
                <a:cs typeface="+mn-cs"/>
              </a:rPr>
              <a:t>given </a:t>
            </a:r>
            <a:r>
              <a:rPr lang="en-US" sz="2000" kern="0" dirty="0">
                <a:latin typeface="Gill Sans MT" charset="0"/>
                <a:cs typeface="+mn-cs"/>
              </a:rPr>
              <a:t>node has success = </a:t>
            </a:r>
            <a:r>
              <a:rPr lang="en-US" sz="2000" i="1" kern="0" dirty="0">
                <a:latin typeface="Gill Sans MT" charset="0"/>
              </a:rPr>
              <a:t>p(1-p)</a:t>
            </a:r>
            <a:r>
              <a:rPr lang="en-US" sz="2000" b="1" i="1" kern="0" baseline="30000" dirty="0">
                <a:latin typeface="Gill Sans MT" charset="0"/>
              </a:rPr>
              <a:t>N-1</a:t>
            </a:r>
          </a:p>
          <a:p>
            <a:pPr>
              <a:defRPr/>
            </a:pPr>
            <a:endParaRPr lang="en-US" sz="2000" kern="0" dirty="0"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sz="2000" kern="0" dirty="0">
                <a:latin typeface="Gill Sans MT" charset="0"/>
                <a:cs typeface="+mn-cs"/>
              </a:rPr>
              <a:t>Q2: Prob. that </a:t>
            </a:r>
            <a:r>
              <a:rPr lang="en-US" sz="2000" i="1" kern="0" dirty="0">
                <a:latin typeface="Gill Sans MT" charset="0"/>
                <a:cs typeface="+mn-cs"/>
              </a:rPr>
              <a:t>any</a:t>
            </a:r>
            <a:r>
              <a:rPr lang="en-US" sz="2000" kern="0" dirty="0">
                <a:latin typeface="Gill Sans MT" charset="0"/>
                <a:cs typeface="+mn-cs"/>
              </a:rPr>
              <a:t> node has a success (</a:t>
            </a:r>
            <a:r>
              <a:rPr lang="en-US" sz="2000" i="1" kern="0" dirty="0">
                <a:latin typeface="Gill Sans MT" charset="0"/>
                <a:cs typeface="+mn-cs"/>
              </a:rPr>
              <a:t>efficiency</a:t>
            </a:r>
            <a:r>
              <a:rPr lang="en-US" sz="2000" kern="0" dirty="0">
                <a:latin typeface="Gill Sans MT" charset="0"/>
                <a:cs typeface="+mn-cs"/>
              </a:rPr>
              <a:t>) = </a:t>
            </a:r>
            <a:r>
              <a:rPr lang="en-US" sz="2000" i="1" kern="0" dirty="0">
                <a:latin typeface="Gill Sans MT" charset="0"/>
                <a:cs typeface="+mn-cs"/>
              </a:rPr>
              <a:t>Np(1-p)</a:t>
            </a:r>
            <a:r>
              <a:rPr lang="en-US" sz="2000" b="1" i="1" kern="0" baseline="30000" dirty="0">
                <a:latin typeface="Gill Sans MT" charset="0"/>
                <a:cs typeface="+mn-cs"/>
              </a:rPr>
              <a:t>N-1</a:t>
            </a:r>
          </a:p>
          <a:p>
            <a:pPr>
              <a:defRPr/>
            </a:pPr>
            <a:endParaRPr lang="en-US" sz="2000" b="1" i="1" kern="0" dirty="0"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sz="2000" kern="0" dirty="0">
                <a:latin typeface="Gill Sans MT" charset="0"/>
                <a:cs typeface="+mn-cs"/>
              </a:rPr>
              <a:t>Q3: The </a:t>
            </a:r>
            <a:r>
              <a:rPr lang="en-US" sz="2000" i="1" kern="0" dirty="0">
                <a:latin typeface="Gill Sans MT" charset="0"/>
              </a:rPr>
              <a:t>p* </a:t>
            </a:r>
            <a:r>
              <a:rPr lang="en-US" sz="2000" kern="0" dirty="0">
                <a:latin typeface="Gill Sans MT" charset="0"/>
              </a:rPr>
              <a:t>that maximizes efficiency = 1/N</a:t>
            </a:r>
          </a:p>
          <a:p>
            <a:pPr>
              <a:defRPr/>
            </a:pPr>
            <a:endParaRPr lang="en-US" sz="2000" kern="0" dirty="0">
              <a:latin typeface="Gill Sans MT" charset="0"/>
            </a:endParaRPr>
          </a:p>
          <a:p>
            <a:pPr>
              <a:defRPr/>
            </a:pPr>
            <a:r>
              <a:rPr lang="en-US" sz="2000" kern="0" dirty="0">
                <a:latin typeface="Gill Sans MT" charset="0"/>
                <a:cs typeface="+mn-cs"/>
              </a:rPr>
              <a:t>Q4: Taking limit of the max efficiency as N goes to infinity  = 1/e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424906" y="5149623"/>
            <a:ext cx="4793158" cy="1446550"/>
            <a:chOff x="2424906" y="5149623"/>
            <a:chExt cx="4793158" cy="1446550"/>
          </a:xfrm>
        </p:grpSpPr>
        <p:sp>
          <p:nvSpPr>
            <p:cNvPr id="67" name="Text Box 10"/>
            <p:cNvSpPr txBox="1">
              <a:spLocks noChangeArrowheads="1"/>
            </p:cNvSpPr>
            <p:nvPr/>
          </p:nvSpPr>
          <p:spPr bwMode="auto">
            <a:xfrm>
              <a:off x="2424906" y="5553753"/>
              <a:ext cx="4326364" cy="667875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  <a:defRPr/>
              </a:pPr>
              <a:r>
                <a:rPr lang="en-US" sz="2400" dirty="0">
                  <a:solidFill>
                    <a:srgbClr val="CC0000"/>
                  </a:solidFill>
                  <a:latin typeface="Gill Sans MT" charset="0"/>
                  <a:cs typeface="+mn-cs"/>
                </a:rPr>
                <a:t>at best:</a:t>
              </a:r>
              <a:r>
                <a:rPr lang="en-US" sz="2000" i="0" dirty="0">
                  <a:latin typeface="Gill Sans MT" charset="0"/>
                  <a:cs typeface="+mn-cs"/>
                </a:rPr>
                <a:t> Channel used for useful transmissions 1/e = 37% of time!</a:t>
              </a:r>
            </a:p>
          </p:txBody>
        </p:sp>
        <p:sp>
          <p:nvSpPr>
            <p:cNvPr id="68" name="Text Box 11"/>
            <p:cNvSpPr txBox="1">
              <a:spLocks noChangeArrowheads="1"/>
            </p:cNvSpPr>
            <p:nvPr/>
          </p:nvSpPr>
          <p:spPr bwMode="auto">
            <a:xfrm>
              <a:off x="6751270" y="5149623"/>
              <a:ext cx="466794" cy="144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8800" dirty="0">
                  <a:solidFill>
                    <a:srgbClr val="CC0000"/>
                  </a:solidFill>
                  <a:latin typeface="Gill Sans MT" charset="0"/>
                  <a:cs typeface="+mn-cs"/>
                </a:rPr>
                <a:t>!</a:t>
              </a:r>
            </a:p>
          </p:txBody>
        </p:sp>
      </p:grpSp>
      <p:cxnSp>
        <p:nvCxnSpPr>
          <p:cNvPr id="3" name="Straight Arrow Connector 2"/>
          <p:cNvCxnSpPr>
            <a:stCxn id="4" idx="1"/>
          </p:cNvCxnSpPr>
          <p:nvPr/>
        </p:nvCxnSpPr>
        <p:spPr bwMode="auto">
          <a:xfrm flipH="1" flipV="1">
            <a:off x="5569527" y="4419600"/>
            <a:ext cx="642360" cy="272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211887" y="4160175"/>
                <a:ext cx="2368790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𝑁𝑝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887" y="4160175"/>
                <a:ext cx="2368790" cy="5733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 bwMode="auto">
          <a:xfrm>
            <a:off x="5209309" y="2923309"/>
            <a:ext cx="1002578" cy="4502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 bwMode="auto">
          <a:xfrm>
            <a:off x="6158344" y="3588315"/>
            <a:ext cx="1136073" cy="4502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/>
          <p:cNvSpPr/>
          <p:nvPr/>
        </p:nvSpPr>
        <p:spPr bwMode="auto">
          <a:xfrm>
            <a:off x="5001490" y="4193798"/>
            <a:ext cx="3609109" cy="655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 bwMode="auto">
          <a:xfrm>
            <a:off x="7248291" y="4881821"/>
            <a:ext cx="1136073" cy="4502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2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4" grpId="0" animBg="1"/>
      <p:bldP spid="75" grpId="0" animBg="1"/>
      <p:bldP spid="7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6.1 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>
                <a:latin typeface="Gill Sans MT" charset="0"/>
                <a:cs typeface="+mn-cs"/>
              </a:rPr>
              <a:t> 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>
                <a:latin typeface="Gill Sans MT" charset="0"/>
                <a:cs typeface="+mn-cs"/>
              </a:rPr>
              <a:t> 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6.4</a:t>
            </a:r>
            <a:r>
              <a:rPr lang="en-US" dirty="0">
                <a:latin typeface="Gill Sans MT" charset="0"/>
                <a:cs typeface="+mn-cs"/>
              </a:rPr>
              <a:t> LANs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>
                <a:latin typeface="Gill Sans MT" charset="0"/>
                <a:cs typeface="+mn-cs"/>
              </a:rPr>
              <a:t>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>
                <a:latin typeface="Gill Sans MT" charset="0"/>
                <a:cs typeface="+mn-cs"/>
              </a:rPr>
              <a:t>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>
                <a:latin typeface="Gill Sans MT" charset="0"/>
                <a:cs typeface="+mn-cs"/>
              </a:rPr>
              <a:t>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147394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7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950913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08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Pure (unslotted) </a:t>
            </a:r>
            <a:r>
              <a:rPr lang="en-US" sz="4000" dirty="0">
                <a:latin typeface="Gill Sans MT" charset="0"/>
                <a:cs typeface="+mj-cs"/>
              </a:rPr>
              <a:t>ALOHA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22400"/>
            <a:ext cx="8343900" cy="4648200"/>
          </a:xfrm>
        </p:spPr>
        <p:txBody>
          <a:bodyPr/>
          <a:lstStyle/>
          <a:p>
            <a:pPr>
              <a:defRPr/>
            </a:pPr>
            <a:r>
              <a:rPr lang="en-US" sz="2400" dirty="0" err="1">
                <a:latin typeface="Gill Sans MT" charset="0"/>
                <a:cs typeface="+mn-cs"/>
              </a:rPr>
              <a:t>unslotted</a:t>
            </a:r>
            <a:r>
              <a:rPr lang="en-US" sz="2400" dirty="0">
                <a:latin typeface="Gill Sans MT" charset="0"/>
                <a:cs typeface="+mn-cs"/>
              </a:rPr>
              <a:t> ALOHA: simpler, no synchronization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collision probability: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frame sent at [t-1,t] collides with frames sent at t-1 and 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423160" y="2648750"/>
            <a:ext cx="4594640" cy="2068727"/>
            <a:chOff x="2488474" y="2589967"/>
            <a:chExt cx="4594640" cy="2068727"/>
          </a:xfrm>
        </p:grpSpPr>
        <p:cxnSp>
          <p:nvCxnSpPr>
            <p:cNvPr id="3" name="Straight Arrow Connector 2"/>
            <p:cNvCxnSpPr/>
            <p:nvPr/>
          </p:nvCxnSpPr>
          <p:spPr bwMode="auto">
            <a:xfrm>
              <a:off x="2488474" y="4147457"/>
              <a:ext cx="3278777" cy="1331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" name="Straight Connector 4"/>
            <p:cNvCxnSpPr/>
            <p:nvPr/>
          </p:nvCxnSpPr>
          <p:spPr bwMode="auto">
            <a:xfrm>
              <a:off x="2971800" y="2860765"/>
              <a:ext cx="0" cy="14238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4161336" y="2860765"/>
              <a:ext cx="0" cy="14238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5358220" y="2860765"/>
              <a:ext cx="0" cy="14238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2971800" y="3174274"/>
              <a:ext cx="1189536" cy="65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V="1">
              <a:off x="4172222" y="3180805"/>
              <a:ext cx="1189536" cy="65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Rectangle 9"/>
            <p:cNvSpPr/>
            <p:nvPr/>
          </p:nvSpPr>
          <p:spPr bwMode="auto">
            <a:xfrm>
              <a:off x="3371039" y="3416217"/>
              <a:ext cx="1227908" cy="22206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90017" y="3351422"/>
              <a:ext cx="14697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node i’s frame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05775" y="4249438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t-1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02659" y="427058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53036" y="4289362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t+1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01994" y="3932035"/>
              <a:ext cx="12811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node j’s </a:t>
              </a:r>
            </a:p>
            <a:p>
              <a:r>
                <a:rPr lang="en-US" sz="1600" dirty="0"/>
                <a:t>time system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66090" y="2589967"/>
              <a:ext cx="14403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will collide with node </a:t>
              </a:r>
              <a:r>
                <a:rPr lang="en-US" sz="1600" dirty="0" err="1"/>
                <a:t>i</a:t>
              </a:r>
              <a:endParaRPr 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69572" y="2599724"/>
              <a:ext cx="14403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will collide with node </a:t>
              </a:r>
              <a:r>
                <a:rPr lang="en-US" sz="1600" dirty="0" err="1"/>
                <a:t>i</a:t>
              </a:r>
              <a:endParaRPr lang="en-US" sz="1600" dirty="0"/>
            </a:p>
          </p:txBody>
        </p:sp>
      </p:grp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297873" y="4761944"/>
            <a:ext cx="8579427" cy="1486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2000" kern="0" dirty="0">
                <a:latin typeface="Gill Sans MT" charset="0"/>
                <a:cs typeface="+mn-cs"/>
              </a:rPr>
              <a:t>Q1: P(success by node i) = P(node i transmits)</a:t>
            </a:r>
            <a:r>
              <a:rPr lang="en-US" sz="2000" kern="0" baseline="16000" dirty="0">
                <a:latin typeface="Gill Sans MT" charset="0"/>
                <a:cs typeface="+mn-cs"/>
              </a:rPr>
              <a:t>.</a:t>
            </a:r>
            <a:r>
              <a:rPr lang="en-US" sz="2000" kern="0" dirty="0">
                <a:latin typeface="Gill Sans MT" charset="0"/>
                <a:cs typeface="+mn-cs"/>
              </a:rPr>
              <a:t>P(no other transmits in [t-1,t+1]</a:t>
            </a:r>
          </a:p>
          <a:p>
            <a:pPr>
              <a:buFont typeface="Wingdings" charset="0"/>
              <a:buNone/>
              <a:defRPr/>
            </a:pPr>
            <a:r>
              <a:rPr lang="en-US" sz="2400" i="1" kern="0" dirty="0">
                <a:latin typeface="Gill Sans MT" charset="0"/>
                <a:cs typeface="+mn-cs"/>
              </a:rPr>
              <a:t>                               = p </a:t>
            </a:r>
            <a:r>
              <a:rPr lang="en-US" sz="2400" i="1" kern="0" baseline="16000" dirty="0">
                <a:latin typeface="Gill Sans MT" charset="0"/>
                <a:cs typeface="+mn-cs"/>
              </a:rPr>
              <a:t>. </a:t>
            </a:r>
            <a:r>
              <a:rPr lang="en-US" sz="2400" i="1" kern="0" dirty="0">
                <a:latin typeface="Gill Sans MT" charset="0"/>
                <a:cs typeface="+mn-cs"/>
              </a:rPr>
              <a:t>(1-p)</a:t>
            </a:r>
            <a:r>
              <a:rPr lang="en-US" sz="2400" i="1" kern="0" baseline="30000" dirty="0">
                <a:latin typeface="Gill Sans MT" charset="0"/>
                <a:cs typeface="+mn-cs"/>
              </a:rPr>
              <a:t>2(N-1)</a:t>
            </a:r>
            <a:r>
              <a:rPr lang="en-US" sz="2400" i="1" kern="0" baseline="16000" dirty="0">
                <a:latin typeface="Gill Sans MT" charset="0"/>
                <a:cs typeface="+mn-cs"/>
              </a:rPr>
              <a:t> </a:t>
            </a:r>
            <a:r>
              <a:rPr lang="en-US" sz="2400" kern="0" baseline="30000" dirty="0">
                <a:latin typeface="Gill Sans MT" charset="0"/>
                <a:cs typeface="+mn-cs"/>
              </a:rPr>
              <a:t>                                                    </a:t>
            </a:r>
            <a:r>
              <a:rPr lang="en-US" sz="2400" i="1" kern="0" baseline="30000" dirty="0">
                <a:latin typeface="Gill Sans MT" charset="0"/>
                <a:cs typeface="+mn-cs"/>
              </a:rPr>
              <a:t>     </a:t>
            </a:r>
            <a:endParaRPr lang="en-US" kern="0" baseline="16000" dirty="0"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sz="2000" kern="0" dirty="0">
                <a:latin typeface="Gill Sans MT" charset="0"/>
                <a:cs typeface="+mn-cs"/>
              </a:rPr>
              <a:t>Q2: P(success by any node) = </a:t>
            </a:r>
            <a:r>
              <a:rPr lang="en-US" sz="2400" i="1" kern="0" dirty="0">
                <a:latin typeface="Gill Sans MT" charset="0"/>
                <a:cs typeface="+mn-cs"/>
              </a:rPr>
              <a:t>N</a:t>
            </a:r>
            <a:r>
              <a:rPr lang="en-US" sz="2400" i="1" kern="0" dirty="0">
                <a:latin typeface="Gill Sans MT" charset="0"/>
              </a:rPr>
              <a:t> </a:t>
            </a:r>
            <a:r>
              <a:rPr lang="en-US" sz="2400" i="1" kern="0" baseline="16000" dirty="0">
                <a:latin typeface="Gill Sans MT" charset="0"/>
              </a:rPr>
              <a:t>.  </a:t>
            </a:r>
            <a:r>
              <a:rPr lang="en-US" sz="2400" i="1" kern="0" dirty="0">
                <a:latin typeface="Gill Sans MT" charset="0"/>
              </a:rPr>
              <a:t>p </a:t>
            </a:r>
            <a:r>
              <a:rPr lang="en-US" sz="2400" i="1" kern="0" baseline="16000" dirty="0">
                <a:latin typeface="Gill Sans MT" charset="0"/>
              </a:rPr>
              <a:t>. </a:t>
            </a:r>
            <a:r>
              <a:rPr lang="en-US" sz="2400" i="1" kern="0" dirty="0">
                <a:latin typeface="Gill Sans MT" charset="0"/>
              </a:rPr>
              <a:t>(1-p)</a:t>
            </a:r>
            <a:r>
              <a:rPr lang="en-US" sz="2400" b="1" i="1" kern="0" baseline="30000" dirty="0">
                <a:latin typeface="Gill Sans MT" charset="0"/>
              </a:rPr>
              <a:t>2(N-1)</a:t>
            </a:r>
            <a:endParaRPr lang="en-US" sz="2400" kern="0" baseline="16000" dirty="0"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sz="2000" kern="0" dirty="0">
                <a:latin typeface="Gill Sans MT" charset="0"/>
                <a:cs typeface="+mn-cs"/>
              </a:rPr>
              <a:t>Q3: optimum p* = 1/(2N-1) </a:t>
            </a:r>
          </a:p>
          <a:p>
            <a:pPr>
              <a:buFont typeface="Wingdings" charset="0"/>
              <a:buNone/>
              <a:defRPr/>
            </a:pPr>
            <a:r>
              <a:rPr lang="en-US" sz="2000" kern="0" dirty="0">
                <a:latin typeface="Gill Sans MT" charset="0"/>
                <a:cs typeface="+mn-cs"/>
              </a:rPr>
              <a:t>Q4: limit when N → ∞: 1/(2e) = 0.18 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4902615" y="6121161"/>
            <a:ext cx="15986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i="0" dirty="0">
                <a:solidFill>
                  <a:srgbClr val="CC0000"/>
                </a:solidFill>
                <a:latin typeface="Gill Sans MT" charset="0"/>
                <a:cs typeface="+mn-cs"/>
              </a:rPr>
              <a:t>even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worse</a:t>
            </a:r>
            <a:r>
              <a:rPr lang="en-US" sz="2400" i="0" dirty="0">
                <a:solidFill>
                  <a:srgbClr val="CC0000"/>
                </a:solidFill>
                <a:latin typeface="Gill Sans MT" charset="0"/>
                <a:cs typeface="+mn-cs"/>
              </a:rPr>
              <a:t>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06320" y="5459291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99"/>
                </a:solidFill>
              </a:rPr>
              <a:t>efficiency</a:t>
            </a:r>
          </a:p>
        </p:txBody>
      </p:sp>
      <p:cxnSp>
        <p:nvCxnSpPr>
          <p:cNvPr id="6" name="Straight Arrow Connector 5"/>
          <p:cNvCxnSpPr>
            <a:stCxn id="2" idx="1"/>
          </p:cNvCxnSpPr>
          <p:nvPr/>
        </p:nvCxnSpPr>
        <p:spPr bwMode="auto">
          <a:xfrm flipH="1" flipV="1">
            <a:off x="5617062" y="5640712"/>
            <a:ext cx="589258" cy="32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Rectangle 28"/>
          <p:cNvSpPr/>
          <p:nvPr/>
        </p:nvSpPr>
        <p:spPr bwMode="auto">
          <a:xfrm>
            <a:off x="3460229" y="5443444"/>
            <a:ext cx="2031643" cy="4036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2355475" y="5850555"/>
            <a:ext cx="1655416" cy="348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2900776" y="6154991"/>
            <a:ext cx="1655416" cy="348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 bwMode="auto">
          <a:xfrm>
            <a:off x="3248082" y="5139325"/>
            <a:ext cx="1677912" cy="376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0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/>
      <p:bldP spid="29" grpId="0" animBg="1"/>
      <p:bldP spid="30" grpId="0" animBg="1"/>
      <p:bldP spid="31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228600"/>
            <a:ext cx="846455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Review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571" y="1662113"/>
            <a:ext cx="7251430" cy="3246437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cs typeface="+mn-cs"/>
              </a:rPr>
              <a:t>Multiple access protocols</a:t>
            </a:r>
          </a:p>
          <a:p>
            <a:pPr lvl="1">
              <a:defRPr/>
            </a:pPr>
            <a:r>
              <a:rPr lang="en-US" sz="2000" dirty="0">
                <a:cs typeface="+mn-cs"/>
              </a:rPr>
              <a:t>What are the 3 broad classes of multiple access protocols? </a:t>
            </a:r>
          </a:p>
          <a:p>
            <a:pPr lvl="1">
              <a:defRPr/>
            </a:pPr>
            <a:r>
              <a:rPr lang="en-US" sz="2000" dirty="0">
                <a:cs typeface="+mn-cs"/>
              </a:rPr>
              <a:t>What do they control?</a:t>
            </a:r>
          </a:p>
          <a:p>
            <a:pPr lvl="1">
              <a:defRPr/>
            </a:pPr>
            <a:r>
              <a:rPr lang="en-US" sz="2000" dirty="0">
                <a:cs typeface="+mn-cs"/>
              </a:rPr>
              <a:t>Channel partitioning protocols: TDMA, FDMA</a:t>
            </a:r>
          </a:p>
          <a:p>
            <a:pPr lvl="1">
              <a:defRPr/>
            </a:pPr>
            <a:r>
              <a:rPr lang="en-US" sz="2000" dirty="0">
                <a:cs typeface="+mn-cs"/>
              </a:rPr>
              <a:t>Random access protocols: pure/slotted ALOHA</a:t>
            </a:r>
          </a:p>
          <a:p>
            <a:pPr lvl="1"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995359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3" name="Picture 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10048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228600"/>
            <a:ext cx="846455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CSMA (carrier sense multiple access)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6525" y="1662113"/>
            <a:ext cx="6467475" cy="3246437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600" i="1" dirty="0">
                <a:solidFill>
                  <a:srgbClr val="CC0000"/>
                </a:solidFill>
                <a:cs typeface="+mn-cs"/>
              </a:rPr>
              <a:t>CSMA</a:t>
            </a:r>
            <a:r>
              <a:rPr lang="en-US" sz="3600" dirty="0">
                <a:solidFill>
                  <a:srgbClr val="FF0000"/>
                </a:solidFill>
                <a:cs typeface="+mn-cs"/>
              </a:rPr>
              <a:t>:</a:t>
            </a:r>
            <a:r>
              <a:rPr lang="en-US" sz="3200" dirty="0">
                <a:cs typeface="+mn-cs"/>
              </a:rPr>
              <a:t> “listen before transmit”</a:t>
            </a: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if channel sensed idle:</a:t>
            </a:r>
            <a:r>
              <a:rPr lang="en-US" dirty="0">
                <a:cs typeface="+mn-cs"/>
              </a:rPr>
              <a:t> transmit entire frame</a:t>
            </a: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if channel sensed busy</a:t>
            </a:r>
            <a:r>
              <a:rPr lang="en-US" dirty="0">
                <a:cs typeface="+mn-cs"/>
              </a:rPr>
              <a:t>, defer transmission </a:t>
            </a:r>
            <a:br>
              <a:rPr lang="en-US" dirty="0">
                <a:cs typeface="+mn-cs"/>
              </a:rPr>
            </a:br>
            <a:br>
              <a:rPr lang="en-US" dirty="0">
                <a:cs typeface="+mn-cs"/>
              </a:rPr>
            </a:b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Q: is CSMA collision-free?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562111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CSMA collisions</a:t>
            </a:r>
          </a:p>
        </p:txBody>
      </p:sp>
      <p:sp>
        <p:nvSpPr>
          <p:cNvPr id="30725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533399" y="1600200"/>
            <a:ext cx="3732213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collisions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can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still occur: </a:t>
            </a:r>
            <a:r>
              <a:rPr lang="en-US" sz="2400" dirty="0">
                <a:latin typeface="Gill Sans MT" charset="0"/>
                <a:cs typeface="+mn-cs"/>
              </a:rPr>
              <a:t>propagation delay means  two nodes may not hear each other’s transmission</a:t>
            </a:r>
          </a:p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collision: </a:t>
            </a:r>
            <a:r>
              <a:rPr lang="en-US" sz="2400" dirty="0">
                <a:latin typeface="Gill Sans MT" charset="0"/>
                <a:cs typeface="+mn-cs"/>
              </a:rPr>
              <a:t>entire packet transmission time wasted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distance &amp; propagation delay play role in determining collision probability</a:t>
            </a:r>
          </a:p>
          <a:p>
            <a:pPr lvl="1">
              <a:defRPr/>
            </a:pPr>
            <a:endParaRPr lang="en-US" sz="2000" dirty="0">
              <a:latin typeface="Gill Sans MT" charset="0"/>
            </a:endParaRPr>
          </a:p>
        </p:txBody>
      </p:sp>
      <p:sp>
        <p:nvSpPr>
          <p:cNvPr id="30726" name="Rectangle 10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99334" name="Picture 3" descr="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1322388"/>
            <a:ext cx="4287837" cy="50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6" name="Picture 8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012825"/>
            <a:ext cx="39433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311" name="Rectangle 87"/>
          <p:cNvSpPr>
            <a:spLocks noChangeArrowheads="1"/>
          </p:cNvSpPr>
          <p:nvPr/>
        </p:nvSpPr>
        <p:spPr bwMode="auto">
          <a:xfrm>
            <a:off x="4827588" y="2552700"/>
            <a:ext cx="3736975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2" name="Rectangle 88"/>
          <p:cNvSpPr>
            <a:spLocks noChangeArrowheads="1"/>
          </p:cNvSpPr>
          <p:nvPr/>
        </p:nvSpPr>
        <p:spPr bwMode="auto">
          <a:xfrm>
            <a:off x="4835525" y="2809875"/>
            <a:ext cx="3725863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4" name="Rectangle 90"/>
          <p:cNvSpPr>
            <a:spLocks noChangeArrowheads="1"/>
          </p:cNvSpPr>
          <p:nvPr/>
        </p:nvSpPr>
        <p:spPr bwMode="auto">
          <a:xfrm>
            <a:off x="4797425" y="3062288"/>
            <a:ext cx="3763963" cy="16240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5" name="Rectangle 91"/>
          <p:cNvSpPr>
            <a:spLocks noChangeArrowheads="1"/>
          </p:cNvSpPr>
          <p:nvPr/>
        </p:nvSpPr>
        <p:spPr bwMode="auto">
          <a:xfrm>
            <a:off x="4770438" y="4670425"/>
            <a:ext cx="3789362" cy="163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702628" y="912033"/>
            <a:ext cx="4028621" cy="1643842"/>
            <a:chOff x="4698669" y="912033"/>
            <a:chExt cx="4288097" cy="1643842"/>
          </a:xfrm>
        </p:grpSpPr>
        <p:sp>
          <p:nvSpPr>
            <p:cNvPr id="30728" name="Rectangle 6"/>
            <p:cNvSpPr>
              <a:spLocks noChangeArrowheads="1"/>
            </p:cNvSpPr>
            <p:nvPr/>
          </p:nvSpPr>
          <p:spPr bwMode="auto">
            <a:xfrm>
              <a:off x="4698669" y="912033"/>
              <a:ext cx="428809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i="0" dirty="0">
                  <a:latin typeface="Arial" charset="0"/>
                  <a:cs typeface="+mn-cs"/>
                </a:rPr>
                <a:t>A            B           C              D</a:t>
              </a:r>
            </a:p>
          </p:txBody>
        </p:sp>
        <p:sp>
          <p:nvSpPr>
            <p:cNvPr id="30734" name="Rectangle 92"/>
            <p:cNvSpPr>
              <a:spLocks noChangeArrowheads="1"/>
            </p:cNvSpPr>
            <p:nvPr/>
          </p:nvSpPr>
          <p:spPr bwMode="auto">
            <a:xfrm>
              <a:off x="4764088" y="1254125"/>
              <a:ext cx="4040187" cy="1301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99342" name="Group 98"/>
          <p:cNvGrpSpPr>
            <a:grpSpLocks/>
          </p:cNvGrpSpPr>
          <p:nvPr/>
        </p:nvGrpSpPr>
        <p:grpSpPr bwMode="auto">
          <a:xfrm>
            <a:off x="4948239" y="1252538"/>
            <a:ext cx="3300554" cy="628650"/>
            <a:chOff x="3117" y="180"/>
            <a:chExt cx="2213" cy="396"/>
          </a:xfrm>
        </p:grpSpPr>
        <p:grpSp>
          <p:nvGrpSpPr>
            <p:cNvPr id="99343" name="Group 67"/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99358" name="Picture 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9" name="Freeform 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4" name="Group 70"/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99356" name="Picture 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7" name="Freeform 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5" name="Group 73"/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99354" name="Picture 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5" name="Freeform 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6" name="Group 76"/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99352" name="Picture 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3" name="Freeform 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0740" name="Line 93"/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1" name="Line 94"/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2" name="Line 95"/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3" name="Line 96"/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4" name="Line 97"/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3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52801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80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80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500"/>
                                        <p:tgtEl>
                                          <p:spTgt spid="180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" dur="500"/>
                                        <p:tgtEl>
                                          <p:spTgt spid="180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11" grpId="0" animBg="1"/>
      <p:bldP spid="180312" grpId="0" animBg="1"/>
      <p:bldP spid="180314" grpId="0" animBg="1"/>
      <p:bldP spid="1803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9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016000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CSMA/CD </a:t>
            </a:r>
            <a:r>
              <a:rPr lang="en-US" sz="4000" dirty="0">
                <a:latin typeface="Gill Sans MT" charset="0"/>
                <a:cs typeface="+mj-cs"/>
              </a:rPr>
              <a:t>(collision detection)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433513"/>
            <a:ext cx="826452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  <a:cs typeface="+mn-cs"/>
              </a:rPr>
              <a:t>CSMA/CD: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carrier sensing, deferral as in CSMA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If collisions </a:t>
            </a:r>
            <a:r>
              <a:rPr lang="en-US" i="1" dirty="0">
                <a:latin typeface="Gill Sans MT" charset="0"/>
              </a:rPr>
              <a:t>detected</a:t>
            </a:r>
            <a:r>
              <a:rPr lang="en-US" dirty="0">
                <a:latin typeface="Gill Sans MT" charset="0"/>
              </a:rPr>
              <a:t>, abort transmission 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collision detection:</a:t>
            </a:r>
            <a:r>
              <a:rPr lang="en-US" sz="2400" dirty="0">
                <a:latin typeface="Gill Sans MT" charset="0"/>
                <a:cs typeface="+mn-cs"/>
              </a:rPr>
              <a:t>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measure signal strengths, compare transmitted and received signals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pic>
        <p:nvPicPr>
          <p:cNvPr id="9" name="Picture 3" descr="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997" y="3411777"/>
            <a:ext cx="3719509" cy="3246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6998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41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Ethernet CSMA/CD algorithm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3075" y="1500188"/>
            <a:ext cx="4041775" cy="4648200"/>
          </a:xfrm>
        </p:spPr>
        <p:txBody>
          <a:bodyPr/>
          <a:lstStyle/>
          <a:p>
            <a:pPr marL="457200" indent="-457200">
              <a:buFont typeface="Wingdings" charset="0"/>
              <a:buAutoNum type="arabicPeriod"/>
              <a:defRPr/>
            </a:pPr>
            <a:r>
              <a:rPr lang="en-US" sz="2400" dirty="0">
                <a:latin typeface="Gill Sans MT" charset="0"/>
                <a:cs typeface="+mn-cs"/>
              </a:rPr>
              <a:t>NIC receives datagram from network layer, creates frame.</a:t>
            </a:r>
          </a:p>
          <a:p>
            <a:pPr marL="457200" indent="-457200">
              <a:buFont typeface="Wingdings" charset="0"/>
              <a:buAutoNum type="arabicPeriod"/>
              <a:defRPr/>
            </a:pPr>
            <a:endParaRPr lang="en-US" sz="2400" dirty="0"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2. </a:t>
            </a:r>
            <a:r>
              <a:rPr lang="en-US" sz="2400" dirty="0">
                <a:latin typeface="Gill Sans MT" charset="0"/>
                <a:cs typeface="+mn-cs"/>
              </a:rPr>
              <a:t>If NIC senses channel idle, starts frame transmission. If NIC senses channel busy, waits until channel idle, then transmits.</a:t>
            </a:r>
          </a:p>
          <a:p>
            <a:pPr>
              <a:buFont typeface="Wingdings" charset="0"/>
              <a:buNone/>
              <a:defRPr/>
            </a:pPr>
            <a:endParaRPr lang="en-US" sz="2400" dirty="0"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3. </a:t>
            </a:r>
            <a:r>
              <a:rPr lang="en-US" sz="2400" dirty="0">
                <a:latin typeface="Gill Sans MT" charset="0"/>
                <a:cs typeface="+mn-cs"/>
              </a:rPr>
              <a:t>If NIC transmits entire frame without detecting another transmission, NIC is done with frame!</a:t>
            </a:r>
          </a:p>
        </p:txBody>
      </p:sp>
      <p:sp>
        <p:nvSpPr>
          <p:cNvPr id="573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27563" y="1543050"/>
            <a:ext cx="39655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latin typeface="Gill Sans MT" charset="0"/>
                <a:cs typeface="+mn-cs"/>
              </a:rPr>
              <a:t>4</a:t>
            </a: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. </a:t>
            </a:r>
            <a:r>
              <a:rPr lang="en-US" sz="2400" dirty="0">
                <a:latin typeface="Gill Sans MT" charset="0"/>
                <a:cs typeface="+mn-cs"/>
              </a:rPr>
              <a:t>If NIC detects another transmission while transmitting,  aborts and sends jam signal.</a:t>
            </a:r>
          </a:p>
          <a:p>
            <a:pPr>
              <a:buFont typeface="Wingdings" charset="0"/>
              <a:buNone/>
              <a:defRPr/>
            </a:pPr>
            <a:endParaRPr lang="en-US" sz="2400" dirty="0"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pic>
        <p:nvPicPr>
          <p:cNvPr id="105478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90646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27563" y="3175182"/>
            <a:ext cx="40667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</a:rPr>
              <a:t>5.  </a:t>
            </a:r>
            <a:r>
              <a:rPr lang="en-US" sz="2400" dirty="0">
                <a:latin typeface="Gill Sans MT" charset="0"/>
              </a:rPr>
              <a:t>After aborting, NIC enters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binary (exponential) </a:t>
            </a:r>
            <a:r>
              <a:rPr lang="en-US" sz="2400" i="1" dirty="0" err="1">
                <a:solidFill>
                  <a:srgbClr val="CC0000"/>
                </a:solidFill>
                <a:latin typeface="Gill Sans MT" charset="0"/>
              </a:rPr>
              <a:t>backoff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: </a:t>
            </a:r>
          </a:p>
          <a:p>
            <a:pPr lvl="1">
              <a:defRPr/>
            </a:pPr>
            <a:r>
              <a:rPr lang="en-US" sz="2400" dirty="0">
                <a:latin typeface="Gill Sans MT" charset="0"/>
              </a:rPr>
              <a:t>After </a:t>
            </a:r>
            <a:r>
              <a:rPr lang="en-US" sz="2400" dirty="0" err="1">
                <a:latin typeface="Gill Sans MT" charset="0"/>
              </a:rPr>
              <a:t>m</a:t>
            </a:r>
            <a:r>
              <a:rPr lang="en-US" sz="2400" baseline="30000" dirty="0" err="1">
                <a:latin typeface="Gill Sans MT" charset="0"/>
              </a:rPr>
              <a:t>th</a:t>
            </a:r>
            <a:r>
              <a:rPr lang="en-US" sz="2400" dirty="0">
                <a:latin typeface="Gill Sans MT" charset="0"/>
              </a:rPr>
              <a:t> collision, NIC chooses K at random from {0,1,2, …, 2</a:t>
            </a:r>
            <a:r>
              <a:rPr lang="en-US" sz="2400" baseline="30000" dirty="0">
                <a:latin typeface="Gill Sans MT" charset="0"/>
              </a:rPr>
              <a:t>m</a:t>
            </a:r>
            <a:r>
              <a:rPr lang="en-US" sz="2400" dirty="0">
                <a:latin typeface="Gill Sans MT" charset="0"/>
              </a:rPr>
              <a:t>-1}. NIC waits K</a:t>
            </a:r>
            <a:r>
              <a:rPr lang="el-GR" sz="2400" dirty="0">
                <a:latin typeface="Gill Sans MT" charset="0"/>
              </a:rPr>
              <a:t>·</a:t>
            </a:r>
            <a:r>
              <a:rPr lang="en-US" sz="2400" dirty="0">
                <a:latin typeface="Gill Sans MT" charset="0"/>
              </a:rPr>
              <a:t> (512 bit time), returns to Step 2.</a:t>
            </a:r>
          </a:p>
        </p:txBody>
      </p:sp>
    </p:spTree>
    <p:extLst>
      <p:ext uri="{BB962C8B-B14F-4D97-AF65-F5344CB8AC3E}">
        <p14:creationId xmlns:p14="http://schemas.microsoft.com/office/powerpoint/2010/main" val="356404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1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9953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ja-JP" altLang="en-US">
                <a:latin typeface="Gill Sans MT" charset="0"/>
                <a:cs typeface="+mj-cs"/>
              </a:rPr>
              <a:t>“</a:t>
            </a:r>
            <a:r>
              <a:rPr lang="en-US" dirty="0">
                <a:latin typeface="Gill Sans MT" charset="0"/>
                <a:cs typeface="+mj-cs"/>
              </a:rPr>
              <a:t>Taking turns</a:t>
            </a:r>
            <a:r>
              <a:rPr lang="ja-JP" altLang="en-US">
                <a:latin typeface="Gill Sans MT" charset="0"/>
                <a:cs typeface="+mj-cs"/>
              </a:rPr>
              <a:t>”</a:t>
            </a:r>
            <a:r>
              <a:rPr lang="en-US" dirty="0">
                <a:latin typeface="Gill Sans MT" charset="0"/>
                <a:cs typeface="+mj-cs"/>
              </a:rPr>
              <a:t> </a:t>
            </a:r>
            <a:r>
              <a:rPr lang="en-US" sz="4000" dirty="0">
                <a:latin typeface="Gill Sans MT" charset="0"/>
                <a:cs typeface="+mj-cs"/>
              </a:rPr>
              <a:t>MAC</a:t>
            </a:r>
            <a:r>
              <a:rPr lang="en-US" dirty="0">
                <a:latin typeface="Gill Sans MT" charset="0"/>
                <a:cs typeface="+mj-cs"/>
              </a:rPr>
              <a:t> protocols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channel partitioning MAC protocols: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share channel </a:t>
            </a:r>
            <a:r>
              <a:rPr lang="en-US" i="1" dirty="0">
                <a:latin typeface="Gill Sans MT" charset="0"/>
              </a:rPr>
              <a:t>efficiently</a:t>
            </a:r>
            <a:r>
              <a:rPr lang="en-US" dirty="0">
                <a:latin typeface="Gill Sans MT" charset="0"/>
              </a:rPr>
              <a:t> and </a:t>
            </a:r>
            <a:r>
              <a:rPr lang="en-US" i="1" dirty="0">
                <a:latin typeface="Gill Sans MT" charset="0"/>
              </a:rPr>
              <a:t>fairly</a:t>
            </a:r>
            <a:r>
              <a:rPr lang="en-US" dirty="0">
                <a:latin typeface="Gill Sans MT" charset="0"/>
              </a:rPr>
              <a:t> at high load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inefficient at low load: delay in channel access, 1/N bandwidth allocated even if only 1 active node! 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random access MAC protocols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efficient at low load: single node can fully utilize channel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high load: collision overhead</a:t>
            </a:r>
          </a:p>
          <a:p>
            <a:pPr>
              <a:buFont typeface="Wingdings" charset="0"/>
              <a:buNone/>
              <a:defRPr/>
            </a:pPr>
            <a:r>
              <a:rPr lang="ja-JP" altLang="en-US" dirty="0">
                <a:solidFill>
                  <a:srgbClr val="CC0000"/>
                </a:solidFill>
                <a:latin typeface="Gill Sans MT" charset="0"/>
                <a:cs typeface="+mn-cs"/>
              </a:rPr>
              <a:t>“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taking turns</a:t>
            </a:r>
            <a:r>
              <a:rPr lang="ja-JP" altLang="en-US" dirty="0">
                <a:solidFill>
                  <a:srgbClr val="CC0000"/>
                </a:solidFill>
                <a:latin typeface="Gill Sans MT" charset="0"/>
                <a:cs typeface="+mn-cs"/>
              </a:rPr>
              <a:t>”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protocols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look for best of both worlds!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746896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9" name="Group 55"/>
          <p:cNvGrpSpPr>
            <a:grpSpLocks/>
          </p:cNvGrpSpPr>
          <p:nvPr/>
        </p:nvGrpSpPr>
        <p:grpSpPr bwMode="auto">
          <a:xfrm>
            <a:off x="4398963" y="4154488"/>
            <a:ext cx="781050" cy="681037"/>
            <a:chOff x="-44" y="1473"/>
            <a:chExt cx="981" cy="1105"/>
          </a:xfrm>
        </p:grpSpPr>
        <p:pic>
          <p:nvPicPr>
            <p:cNvPr id="111652" name="Picture 56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53" name="Freeform 5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0" name="Group 58"/>
          <p:cNvGrpSpPr>
            <a:grpSpLocks/>
          </p:cNvGrpSpPr>
          <p:nvPr/>
        </p:nvGrpSpPr>
        <p:grpSpPr bwMode="auto">
          <a:xfrm>
            <a:off x="4691063" y="3549650"/>
            <a:ext cx="781050" cy="681038"/>
            <a:chOff x="-44" y="1473"/>
            <a:chExt cx="981" cy="1105"/>
          </a:xfrm>
        </p:grpSpPr>
        <p:pic>
          <p:nvPicPr>
            <p:cNvPr id="111650" name="Picture 59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51" name="Freeform 6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1" name="Group 61"/>
          <p:cNvGrpSpPr>
            <a:grpSpLocks/>
          </p:cNvGrpSpPr>
          <p:nvPr/>
        </p:nvGrpSpPr>
        <p:grpSpPr bwMode="auto">
          <a:xfrm>
            <a:off x="4972050" y="2935288"/>
            <a:ext cx="781050" cy="681037"/>
            <a:chOff x="-44" y="1473"/>
            <a:chExt cx="981" cy="1105"/>
          </a:xfrm>
        </p:grpSpPr>
        <p:pic>
          <p:nvPicPr>
            <p:cNvPr id="111648" name="Picture 62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9" name="Freeform 6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2" name="Group 64"/>
          <p:cNvGrpSpPr>
            <a:grpSpLocks/>
          </p:cNvGrpSpPr>
          <p:nvPr/>
        </p:nvGrpSpPr>
        <p:grpSpPr bwMode="auto">
          <a:xfrm>
            <a:off x="5273675" y="2354263"/>
            <a:ext cx="781050" cy="681037"/>
            <a:chOff x="-44" y="1473"/>
            <a:chExt cx="981" cy="1105"/>
          </a:xfrm>
        </p:grpSpPr>
        <p:pic>
          <p:nvPicPr>
            <p:cNvPr id="111646" name="Picture 6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7" name="Freeform 6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3" name="Group 67"/>
          <p:cNvGrpSpPr>
            <a:grpSpLocks/>
          </p:cNvGrpSpPr>
          <p:nvPr/>
        </p:nvGrpSpPr>
        <p:grpSpPr bwMode="auto">
          <a:xfrm flipH="1">
            <a:off x="6810375" y="2600325"/>
            <a:ext cx="781050" cy="681038"/>
            <a:chOff x="-44" y="1473"/>
            <a:chExt cx="981" cy="1105"/>
          </a:xfrm>
        </p:grpSpPr>
        <p:pic>
          <p:nvPicPr>
            <p:cNvPr id="111644" name="Picture 68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5" name="Freeform 6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48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485900"/>
            <a:ext cx="3460750" cy="5062538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  <a:cs typeface="+mn-cs"/>
              </a:rPr>
              <a:t>polling:</a:t>
            </a:r>
            <a:r>
              <a:rPr lang="en-US" sz="3200" b="1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endParaRPr lang="en-US" sz="3200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master node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invites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slave nodes to transmit in turn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typically used with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dumb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slave devices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concerns: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polling overhead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latency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single point of failure (master)</a:t>
            </a:r>
          </a:p>
          <a:p>
            <a:pPr marL="342900" lvl="1" indent="-342900"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Gill Sans MT" charset="0"/>
              </a:rPr>
              <a:t>Example: </a:t>
            </a:r>
            <a:r>
              <a:rPr lang="en-US" dirty="0">
                <a:solidFill>
                  <a:srgbClr val="0070C0"/>
                </a:solidFill>
                <a:latin typeface="Gill Sans MT" charset="0"/>
              </a:rPr>
              <a:t>Bluetooth protocol</a:t>
            </a:r>
          </a:p>
        </p:txBody>
      </p:sp>
      <p:sp>
        <p:nvSpPr>
          <p:cNvPr id="34826" name="Line 24"/>
          <p:cNvSpPr>
            <a:spLocks noChangeShapeType="1"/>
          </p:cNvSpPr>
          <p:nvPr/>
        </p:nvSpPr>
        <p:spPr bwMode="auto">
          <a:xfrm flipH="1">
            <a:off x="5286375" y="2717800"/>
            <a:ext cx="927100" cy="177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7" name="Line 25"/>
          <p:cNvSpPr>
            <a:spLocks noChangeShapeType="1"/>
          </p:cNvSpPr>
          <p:nvPr/>
        </p:nvSpPr>
        <p:spPr bwMode="auto">
          <a:xfrm>
            <a:off x="5927725" y="2768600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8" name="Line 31"/>
          <p:cNvSpPr>
            <a:spLocks noChangeShapeType="1"/>
          </p:cNvSpPr>
          <p:nvPr/>
        </p:nvSpPr>
        <p:spPr bwMode="auto">
          <a:xfrm>
            <a:off x="6076950" y="2982913"/>
            <a:ext cx="858838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9" name="Line 35"/>
          <p:cNvSpPr>
            <a:spLocks noChangeShapeType="1"/>
          </p:cNvSpPr>
          <p:nvPr/>
        </p:nvSpPr>
        <p:spPr bwMode="auto">
          <a:xfrm>
            <a:off x="5656263" y="329723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30" name="Line 37"/>
          <p:cNvSpPr>
            <a:spLocks noChangeShapeType="1"/>
          </p:cNvSpPr>
          <p:nvPr/>
        </p:nvSpPr>
        <p:spPr bwMode="auto">
          <a:xfrm>
            <a:off x="5384800" y="382587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31" name="Line 39"/>
          <p:cNvSpPr>
            <a:spLocks noChangeShapeType="1"/>
          </p:cNvSpPr>
          <p:nvPr/>
        </p:nvSpPr>
        <p:spPr bwMode="auto">
          <a:xfrm>
            <a:off x="5113338" y="4354513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32" name="Text Box 40"/>
          <p:cNvSpPr txBox="1">
            <a:spLocks noChangeArrowheads="1"/>
          </p:cNvSpPr>
          <p:nvPr/>
        </p:nvSpPr>
        <p:spPr bwMode="auto">
          <a:xfrm>
            <a:off x="6638925" y="3222625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>
                <a:latin typeface="Arial" charset="0"/>
                <a:cs typeface="+mn-cs"/>
              </a:rPr>
              <a:t>master</a:t>
            </a:r>
          </a:p>
        </p:txBody>
      </p:sp>
      <p:sp>
        <p:nvSpPr>
          <p:cNvPr id="34833" name="Text Box 41"/>
          <p:cNvSpPr txBox="1">
            <a:spLocks noChangeArrowheads="1"/>
          </p:cNvSpPr>
          <p:nvPr/>
        </p:nvSpPr>
        <p:spPr bwMode="auto">
          <a:xfrm>
            <a:off x="4464050" y="4808538"/>
            <a:ext cx="90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>
                <a:latin typeface="Arial" charset="0"/>
                <a:cs typeface="+mn-cs"/>
              </a:rPr>
              <a:t>slaves</a:t>
            </a:r>
          </a:p>
        </p:txBody>
      </p:sp>
      <p:grpSp>
        <p:nvGrpSpPr>
          <p:cNvPr id="184364" name="Group 44"/>
          <p:cNvGrpSpPr>
            <a:grpSpLocks/>
          </p:cNvGrpSpPr>
          <p:nvPr/>
        </p:nvGrpSpPr>
        <p:grpSpPr bwMode="auto">
          <a:xfrm>
            <a:off x="6823075" y="2636838"/>
            <a:ext cx="560388" cy="336550"/>
            <a:chOff x="4212" y="2864"/>
            <a:chExt cx="353" cy="212"/>
          </a:xfrm>
        </p:grpSpPr>
        <p:sp>
          <p:nvSpPr>
            <p:cNvPr id="34843" name="Rectangle 42"/>
            <p:cNvSpPr>
              <a:spLocks noChangeArrowheads="1"/>
            </p:cNvSpPr>
            <p:nvPr/>
          </p:nvSpPr>
          <p:spPr bwMode="auto">
            <a:xfrm>
              <a:off x="4212" y="2916"/>
              <a:ext cx="353" cy="137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44" name="Text Box 43"/>
            <p:cNvSpPr txBox="1">
              <a:spLocks noChangeArrowheads="1"/>
            </p:cNvSpPr>
            <p:nvPr/>
          </p:nvSpPr>
          <p:spPr bwMode="auto">
            <a:xfrm>
              <a:off x="4227" y="2864"/>
              <a:ext cx="3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  <a:cs typeface="+mn-cs"/>
                </a:rPr>
                <a:t>poll</a:t>
              </a:r>
            </a:p>
          </p:txBody>
        </p:sp>
      </p:grpSp>
      <p:grpSp>
        <p:nvGrpSpPr>
          <p:cNvPr id="184369" name="Group 49"/>
          <p:cNvGrpSpPr>
            <a:grpSpLocks/>
          </p:cNvGrpSpPr>
          <p:nvPr/>
        </p:nvGrpSpPr>
        <p:grpSpPr bwMode="auto">
          <a:xfrm>
            <a:off x="5378450" y="2441575"/>
            <a:ext cx="595313" cy="336550"/>
            <a:chOff x="4415" y="2364"/>
            <a:chExt cx="375" cy="212"/>
          </a:xfrm>
        </p:grpSpPr>
        <p:sp>
          <p:nvSpPr>
            <p:cNvPr id="34839" name="Rectangle 50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40" name="Text Box 51"/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  <a:cs typeface="+mn-cs"/>
                </a:rPr>
                <a:t>data</a:t>
              </a:r>
            </a:p>
          </p:txBody>
        </p:sp>
      </p:grpSp>
      <p:pic>
        <p:nvPicPr>
          <p:cNvPr id="111636" name="Picture 53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9953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8" name="Rectangle 54"/>
          <p:cNvSpPr>
            <a:spLocks noGrp="1" noChangeArrowheads="1"/>
          </p:cNvSpPr>
          <p:nvPr>
            <p:ph type="title"/>
          </p:nvPr>
        </p:nvSpPr>
        <p:spPr>
          <a:xfrm>
            <a:off x="422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ja-JP" altLang="en-US">
                <a:latin typeface="Gill Sans MT" charset="0"/>
                <a:cs typeface="+mj-cs"/>
              </a:rPr>
              <a:t>“</a:t>
            </a:r>
            <a:r>
              <a:rPr lang="en-US" dirty="0">
                <a:latin typeface="Gill Sans MT" charset="0"/>
                <a:cs typeface="+mj-cs"/>
              </a:rPr>
              <a:t>Taking turns</a:t>
            </a:r>
            <a:r>
              <a:rPr lang="ja-JP" altLang="en-US">
                <a:latin typeface="Gill Sans MT" charset="0"/>
                <a:cs typeface="+mj-cs"/>
              </a:rPr>
              <a:t>”</a:t>
            </a:r>
            <a:r>
              <a:rPr lang="en-US" dirty="0">
                <a:latin typeface="Gill Sans MT" charset="0"/>
                <a:cs typeface="+mj-cs"/>
              </a:rPr>
              <a:t> MAC protocols</a:t>
            </a:r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89264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09254 -1.85185E-6 L -0.07882 -0.03495 L -0.1526 -0.03495 " pathEditMode="relative" ptsTypes="AAAA">
                                      <p:cBhvr>
                                        <p:cTn id="9" dur="2000" fill="hold"/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07119 -0.00162 L 0.0599 0.03171 L 0.15122 0.03009 " pathEditMode="relative" ptsTypes="AAAA">
                                      <p:cBhvr>
                                        <p:cTn id="19" dur="2000" fill="hold"/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67" name="Group 21"/>
          <p:cNvGrpSpPr>
            <a:grpSpLocks/>
          </p:cNvGrpSpPr>
          <p:nvPr/>
        </p:nvGrpSpPr>
        <p:grpSpPr bwMode="auto">
          <a:xfrm>
            <a:off x="7229475" y="3667125"/>
            <a:ext cx="781050" cy="681038"/>
            <a:chOff x="-44" y="1473"/>
            <a:chExt cx="981" cy="1105"/>
          </a:xfrm>
        </p:grpSpPr>
        <p:pic>
          <p:nvPicPr>
            <p:cNvPr id="113685" name="Picture 22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6" name="Freeform 2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68" name="Group 24"/>
          <p:cNvGrpSpPr>
            <a:grpSpLocks/>
          </p:cNvGrpSpPr>
          <p:nvPr/>
        </p:nvGrpSpPr>
        <p:grpSpPr bwMode="auto">
          <a:xfrm>
            <a:off x="4514850" y="3624263"/>
            <a:ext cx="781050" cy="681037"/>
            <a:chOff x="-44" y="1473"/>
            <a:chExt cx="981" cy="1105"/>
          </a:xfrm>
        </p:grpSpPr>
        <p:pic>
          <p:nvPicPr>
            <p:cNvPr id="113683" name="Picture 2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4" name="Freeform 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69" name="Group 27"/>
          <p:cNvGrpSpPr>
            <a:grpSpLocks/>
          </p:cNvGrpSpPr>
          <p:nvPr/>
        </p:nvGrpSpPr>
        <p:grpSpPr bwMode="auto">
          <a:xfrm>
            <a:off x="5832475" y="1960563"/>
            <a:ext cx="781050" cy="681037"/>
            <a:chOff x="-44" y="1473"/>
            <a:chExt cx="981" cy="1105"/>
          </a:xfrm>
        </p:grpSpPr>
        <p:pic>
          <p:nvPicPr>
            <p:cNvPr id="113681" name="Picture 28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2" name="Freeform 2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70" name="Group 30"/>
          <p:cNvGrpSpPr>
            <a:grpSpLocks/>
          </p:cNvGrpSpPr>
          <p:nvPr/>
        </p:nvGrpSpPr>
        <p:grpSpPr bwMode="auto">
          <a:xfrm>
            <a:off x="5886450" y="5408613"/>
            <a:ext cx="781050" cy="681037"/>
            <a:chOff x="-44" y="1473"/>
            <a:chExt cx="981" cy="1105"/>
          </a:xfrm>
        </p:grpSpPr>
        <p:pic>
          <p:nvPicPr>
            <p:cNvPr id="113679" name="Picture 31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0" name="Freeform 3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5848" name="Rectangle 4"/>
          <p:cNvSpPr>
            <a:spLocks noChangeArrowheads="1"/>
          </p:cNvSpPr>
          <p:nvPr/>
        </p:nvSpPr>
        <p:spPr bwMode="auto">
          <a:xfrm>
            <a:off x="600075" y="1376363"/>
            <a:ext cx="375443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  <a:latin typeface="Gill Sans MT" charset="0"/>
                <a:cs typeface="+mn-cs"/>
              </a:rPr>
              <a:t>token passing:</a:t>
            </a:r>
            <a:endParaRPr lang="en-US" sz="3200" b="1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control </a:t>
            </a:r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+mn-cs"/>
              </a:rPr>
              <a:t>token</a:t>
            </a:r>
            <a:r>
              <a:rPr lang="en-US" sz="2400" b="1" i="0" dirty="0">
                <a:latin typeface="Gill Sans MT" charset="0"/>
                <a:cs typeface="+mn-cs"/>
              </a:rPr>
              <a:t> </a:t>
            </a:r>
            <a:r>
              <a:rPr lang="en-US" sz="2400" i="0" dirty="0">
                <a:latin typeface="Gill Sans MT" charset="0"/>
                <a:cs typeface="+mn-cs"/>
              </a:rPr>
              <a:t>passed from one node to next sequentially.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token frame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concerns: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token overhead 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latency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single point of failure (token)</a:t>
            </a:r>
          </a:p>
          <a:p>
            <a:pPr marL="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Example: </a:t>
            </a:r>
            <a:r>
              <a:rPr lang="en-US" sz="2400" i="0" dirty="0">
                <a:solidFill>
                  <a:srgbClr val="0070C0"/>
                </a:solidFill>
                <a:latin typeface="Gill Sans MT" charset="0"/>
                <a:cs typeface="+mn-cs"/>
              </a:rPr>
              <a:t>FDDI (fiber distributed data interface), token ring protocol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0" dirty="0">
                <a:latin typeface="Gill Sans MT" charset="0"/>
                <a:cs typeface="+mn-cs"/>
              </a:rPr>
              <a:t> </a:t>
            </a:r>
          </a:p>
        </p:txBody>
      </p:sp>
      <p:sp>
        <p:nvSpPr>
          <p:cNvPr id="35849" name="Oval 8"/>
          <p:cNvSpPr>
            <a:spLocks noChangeArrowheads="1"/>
          </p:cNvSpPr>
          <p:nvPr/>
        </p:nvSpPr>
        <p:spPr bwMode="auto">
          <a:xfrm>
            <a:off x="5360988" y="2617788"/>
            <a:ext cx="2046287" cy="27781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72780" name="Rectangle 12"/>
          <p:cNvSpPr>
            <a:spLocks noChangeArrowheads="1"/>
          </p:cNvSpPr>
          <p:nvPr/>
        </p:nvSpPr>
        <p:spPr bwMode="auto">
          <a:xfrm>
            <a:off x="6205538" y="1725613"/>
            <a:ext cx="274637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 dirty="0">
                <a:solidFill>
                  <a:schemeClr val="bg1"/>
                </a:solidFill>
                <a:latin typeface="Arial" charset="0"/>
                <a:cs typeface="+mn-cs"/>
              </a:rPr>
              <a:t>T</a:t>
            </a:r>
          </a:p>
        </p:txBody>
      </p:sp>
      <p:sp>
        <p:nvSpPr>
          <p:cNvPr id="672783" name="Rectangle 15"/>
          <p:cNvSpPr>
            <a:spLocks noChangeArrowheads="1"/>
          </p:cNvSpPr>
          <p:nvPr/>
        </p:nvSpPr>
        <p:spPr bwMode="auto">
          <a:xfrm>
            <a:off x="5949950" y="6008688"/>
            <a:ext cx="811213" cy="3206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 dirty="0">
                <a:solidFill>
                  <a:schemeClr val="bg1"/>
                </a:solidFill>
                <a:latin typeface="Arial" charset="0"/>
                <a:cs typeface="+mn-cs"/>
              </a:rPr>
              <a:t>data</a:t>
            </a:r>
          </a:p>
        </p:txBody>
      </p:sp>
      <p:sp>
        <p:nvSpPr>
          <p:cNvPr id="672784" name="Text Box 16"/>
          <p:cNvSpPr txBox="1">
            <a:spLocks noChangeArrowheads="1"/>
          </p:cNvSpPr>
          <p:nvPr/>
        </p:nvSpPr>
        <p:spPr bwMode="auto">
          <a:xfrm>
            <a:off x="4341813" y="3079750"/>
            <a:ext cx="100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(nothing</a:t>
            </a:r>
          </a:p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to send)</a:t>
            </a:r>
          </a:p>
        </p:txBody>
      </p:sp>
      <p:sp>
        <p:nvSpPr>
          <p:cNvPr id="672785" name="Rectangle 17"/>
          <p:cNvSpPr>
            <a:spLocks noChangeArrowheads="1"/>
          </p:cNvSpPr>
          <p:nvPr/>
        </p:nvSpPr>
        <p:spPr bwMode="auto">
          <a:xfrm>
            <a:off x="4838700" y="3743325"/>
            <a:ext cx="274638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 dirty="0">
                <a:solidFill>
                  <a:schemeClr val="bg1"/>
                </a:solidFill>
                <a:latin typeface="Arial" charset="0"/>
                <a:cs typeface="+mn-cs"/>
              </a:rPr>
              <a:t>T</a:t>
            </a:r>
          </a:p>
        </p:txBody>
      </p:sp>
      <p:pic>
        <p:nvPicPr>
          <p:cNvPr id="113677" name="Picture 19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9953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5" name="Rectangle 20"/>
          <p:cNvSpPr>
            <a:spLocks noGrp="1" noChangeArrowheads="1"/>
          </p:cNvSpPr>
          <p:nvPr>
            <p:ph type="title"/>
          </p:nvPr>
        </p:nvSpPr>
        <p:spPr>
          <a:xfrm>
            <a:off x="422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ja-JP" altLang="en-US">
                <a:latin typeface="Gill Sans MT" charset="0"/>
                <a:cs typeface="+mj-cs"/>
              </a:rPr>
              <a:t>“</a:t>
            </a:r>
            <a:r>
              <a:rPr lang="en-US" dirty="0">
                <a:latin typeface="Gill Sans MT" charset="0"/>
                <a:cs typeface="+mj-cs"/>
              </a:rPr>
              <a:t>Taking turns</a:t>
            </a:r>
            <a:r>
              <a:rPr lang="ja-JP" altLang="en-US">
                <a:latin typeface="Gill Sans MT" charset="0"/>
                <a:cs typeface="+mj-cs"/>
              </a:rPr>
              <a:t>”</a:t>
            </a:r>
            <a:r>
              <a:rPr lang="en-US" dirty="0">
                <a:latin typeface="Gill Sans MT" charset="0"/>
                <a:cs typeface="+mj-cs"/>
              </a:rPr>
              <a:t> MAC protocols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58013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3657 C 0.00694 0.06435 0.00121 0.09282 0.00139 0.10509 C 0.00156 0.11736 0.00659 0.10694 0.00017 0.10995 C -0.00625 0.11296 -0.02361 0.11273 -0.03733 0.12338 C -0.05105 0.13403 -0.06945 0.14444 -0.0823 0.17338 C -0.09514 0.20231 -0.1033 0.27847 -0.11476 0.29676 C -0.12622 0.31505 -0.14341 0.28611 -0.15105 0.28333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1" y="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1354 -0.0044 0.02708 -0.0088 0.03506 0.00671 C 0.04305 0.02222 0.04236 0.06875 0.04756 0.09328 C 0.05277 0.11782 0.05538 0.13402 0.06631 0.15347 C 0.07725 0.17291 0.09982 0.19861 0.11371 0.20995 C 0.1276 0.22129 0.1434 0.20926 0.15 0.22176 C 0.15659 0.23426 0.1552 0.25949 0.15381 0.28495 " pathEditMode="relative" ptsTypes="aaaaaaA">
                                      <p:cBhvr>
                                        <p:cTn id="19" dur="2000" fill="hold"/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0.02431 C 0.01319 -0.0581 0.00763 -0.09167 0.01371 -0.10926 C 0.01979 -0.12685 0.04114 -0.11273 0.05503 -0.1294 C 0.06892 -0.14607 0.0875 -0.1794 0.09756 -0.20926 C 0.10763 -0.23912 0.11371 -0.27824 0.1151 -0.30926 C 0.11649 -0.34028 0.11371 -0.36783 0.10625 -0.39607 C 0.09878 -0.42431 0.08454 -0.45949 0.06996 -0.4794 C 0.05538 -0.49931 0.03142 -0.50996 0.01875 -0.51598 C 0.00607 -0.52199 0.0052 -0.51875 -0.00625 -0.51598 C -0.01771 -0.5132 -0.03698 -0.51135 -0.05 -0.49931 C -0.06303 -0.48727 -0.07605 -0.46343 -0.0849 -0.44422 C -0.09375 -0.425 -0.10018 -0.4044 -0.10365 -0.38426 C -0.10712 -0.36412 -0.10556 -0.34375 -0.10625 -0.32269 C -0.10695 -0.30162 -0.11025 -0.27801 -0.10747 -0.25764 C -0.10469 -0.23727 -0.09705 -0.21852 -0.08994 -0.20093 C -0.08282 -0.18334 -0.07553 -0.1669 -0.06494 -0.15255 C -0.05434 -0.1382 -0.03768 -0.12107 -0.02622 -0.11435 C -0.01476 -0.10764 -0.00174 -0.11806 0.00381 -0.11273 C 0.00937 -0.10741 0.00677 -0.09931 0.00746 -0.08264 C 0.00816 -0.06598 0.00781 -0.03935 0.00746 -0.01273 " pathEditMode="relative" rAng="0" ptsTypes="aaaaaaaaaaaaaaaaaaaA">
                                      <p:cBhvr>
                                        <p:cTn id="23" dur="2000" fill="hold"/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-2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80" grpId="0" animBg="1"/>
      <p:bldP spid="672780" grpId="1" animBg="1"/>
      <p:bldP spid="672783" grpId="0" animBg="1"/>
      <p:bldP spid="672783" grpId="1" animBg="1"/>
      <p:bldP spid="672784" grpId="0"/>
      <p:bldP spid="672785" grpId="0" animBg="1"/>
      <p:bldP spid="672785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3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02711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 Summary of </a:t>
            </a:r>
            <a:r>
              <a:rPr lang="en-US" sz="4000" dirty="0">
                <a:latin typeface="Gill Sans MT" charset="0"/>
                <a:cs typeface="+mj-cs"/>
              </a:rPr>
              <a:t>MAC</a:t>
            </a:r>
            <a:r>
              <a:rPr lang="en-US" dirty="0">
                <a:latin typeface="Gill Sans MT" charset="0"/>
                <a:cs typeface="+mj-cs"/>
              </a:rPr>
              <a:t> protocols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4906963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channel partitioning,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by time, frequency or code</a:t>
            </a:r>
          </a:p>
          <a:p>
            <a:pPr marL="690563" lvl="1" indent="-233363">
              <a:defRPr/>
            </a:pPr>
            <a:r>
              <a:rPr lang="en-US" sz="2000" dirty="0">
                <a:latin typeface="Gill Sans MT" charset="0"/>
              </a:rPr>
              <a:t>Time Division, Frequency Division</a:t>
            </a:r>
          </a:p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random access </a:t>
            </a:r>
            <a:r>
              <a:rPr lang="en-US" sz="2400" dirty="0">
                <a:latin typeface="Gill Sans MT" charset="0"/>
                <a:cs typeface="+mn-cs"/>
              </a:rPr>
              <a:t>(dynamic), 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ALOHA, S-ALOHA, CSMA, CSMA/CD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CSMA/CD used in Ethernet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CSMA/CA used in 802.11</a:t>
            </a:r>
          </a:p>
          <a:p>
            <a:pPr marL="231775" indent="-231775">
              <a:tabLst>
                <a:tab pos="279400" algn="l"/>
              </a:tabLst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taking turns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polling from central site, token passing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Bluetooth, FDDI,  token ring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86781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66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8683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200025"/>
            <a:ext cx="6308725" cy="8763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layer: introduction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0018" y="1344367"/>
            <a:ext cx="4267200" cy="3802063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terminology: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hosts and routers: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nodes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communication channels between adjacent nodes: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links</a:t>
            </a:r>
          </a:p>
          <a:p>
            <a:pPr>
              <a:buFont typeface="Wingdings" charset="0"/>
              <a:buNone/>
              <a:defRPr/>
            </a:pPr>
            <a:endParaRPr lang="en-US" sz="2400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sp>
        <p:nvSpPr>
          <p:cNvPr id="4103" name="Text Box 467"/>
          <p:cNvSpPr txBox="1">
            <a:spLocks noChangeArrowheads="1"/>
          </p:cNvSpPr>
          <p:nvPr/>
        </p:nvSpPr>
        <p:spPr bwMode="auto">
          <a:xfrm>
            <a:off x="4614211" y="1685925"/>
            <a:ext cx="4287553" cy="103412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data-link layer</a:t>
            </a:r>
            <a:r>
              <a:rPr lang="en-US" sz="2400" i="0" dirty="0">
                <a:latin typeface="Gill Sans MT" charset="0"/>
                <a:cs typeface="+mn-cs"/>
              </a:rPr>
              <a:t>’s responsibility is to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latin typeface="Gill Sans MT" charset="0"/>
                <a:cs typeface="+mn-cs"/>
              </a:rPr>
              <a:t>transfer datagram from one node to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physically adjacent</a:t>
            </a:r>
            <a:r>
              <a:rPr lang="en-US" sz="2400" i="0" dirty="0">
                <a:latin typeface="Gill Sans MT" charset="0"/>
                <a:cs typeface="+mn-cs"/>
              </a:rPr>
              <a:t> node </a:t>
            </a:r>
            <a:endParaRPr lang="en-US" i="0" dirty="0">
              <a:latin typeface="Gill Sans MT" charset="0"/>
              <a:cs typeface="+mn-cs"/>
            </a:endParaRPr>
          </a:p>
        </p:txBody>
      </p:sp>
      <p:sp>
        <p:nvSpPr>
          <p:cNvPr id="4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45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grpSp>
        <p:nvGrpSpPr>
          <p:cNvPr id="457" name="Group 456"/>
          <p:cNvGrpSpPr/>
          <p:nvPr/>
        </p:nvGrpSpPr>
        <p:grpSpPr>
          <a:xfrm>
            <a:off x="1344208" y="3221692"/>
            <a:ext cx="6300788" cy="2632075"/>
            <a:chOff x="1476375" y="1373188"/>
            <a:chExt cx="6300788" cy="2632075"/>
          </a:xfrm>
        </p:grpSpPr>
        <p:sp>
          <p:nvSpPr>
            <p:cNvPr id="575" name="Rectangle 27"/>
            <p:cNvSpPr>
              <a:spLocks noChangeArrowheads="1"/>
            </p:cNvSpPr>
            <p:nvPr/>
          </p:nvSpPr>
          <p:spPr bwMode="auto">
            <a:xfrm>
              <a:off x="4113213" y="3394075"/>
              <a:ext cx="1444625" cy="21272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76" name="Rectangle 28"/>
            <p:cNvSpPr>
              <a:spLocks noChangeArrowheads="1"/>
            </p:cNvSpPr>
            <p:nvPr/>
          </p:nvSpPr>
          <p:spPr bwMode="auto">
            <a:xfrm>
              <a:off x="1957388" y="1373188"/>
              <a:ext cx="1944687" cy="17700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77" name="Line 29"/>
            <p:cNvSpPr>
              <a:spLocks noChangeShapeType="1"/>
            </p:cNvSpPr>
            <p:nvPr/>
          </p:nvSpPr>
          <p:spPr bwMode="auto">
            <a:xfrm>
              <a:off x="2052638" y="1892300"/>
              <a:ext cx="0" cy="393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78" name="Rectangle 30"/>
            <p:cNvSpPr>
              <a:spLocks noChangeArrowheads="1"/>
            </p:cNvSpPr>
            <p:nvPr/>
          </p:nvSpPr>
          <p:spPr bwMode="auto">
            <a:xfrm>
              <a:off x="2193925" y="2212975"/>
              <a:ext cx="1187450" cy="8667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80" name="Rectangle 31"/>
            <p:cNvSpPr>
              <a:spLocks noChangeArrowheads="1"/>
            </p:cNvSpPr>
            <p:nvPr/>
          </p:nvSpPr>
          <p:spPr bwMode="auto">
            <a:xfrm>
              <a:off x="2435225" y="2773363"/>
              <a:ext cx="704850" cy="2254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81" name="Rectangle 32"/>
            <p:cNvSpPr>
              <a:spLocks noChangeArrowheads="1"/>
            </p:cNvSpPr>
            <p:nvPr/>
          </p:nvSpPr>
          <p:spPr bwMode="auto">
            <a:xfrm>
              <a:off x="2435225" y="2301875"/>
              <a:ext cx="695325" cy="415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controller</a:t>
              </a:r>
            </a:p>
          </p:txBody>
        </p:sp>
        <p:sp>
          <p:nvSpPr>
            <p:cNvPr id="582" name="Line 33"/>
            <p:cNvSpPr>
              <a:spLocks noChangeShapeType="1"/>
            </p:cNvSpPr>
            <p:nvPr/>
          </p:nvSpPr>
          <p:spPr bwMode="auto">
            <a:xfrm>
              <a:off x="2346325" y="2055813"/>
              <a:ext cx="143827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83" name="Line 34"/>
            <p:cNvSpPr>
              <a:spLocks noChangeShapeType="1"/>
            </p:cNvSpPr>
            <p:nvPr/>
          </p:nvSpPr>
          <p:spPr bwMode="auto">
            <a:xfrm flipV="1">
              <a:off x="2763838" y="2062163"/>
              <a:ext cx="0" cy="23971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84" name="Rectangle 35"/>
            <p:cNvSpPr>
              <a:spLocks noChangeArrowheads="1"/>
            </p:cNvSpPr>
            <p:nvPr/>
          </p:nvSpPr>
          <p:spPr bwMode="auto">
            <a:xfrm>
              <a:off x="2228850" y="1501775"/>
              <a:ext cx="695325" cy="415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400" i="0" dirty="0">
                  <a:latin typeface="Arial" charset="0"/>
                  <a:cs typeface="+mn-cs"/>
                </a:rPr>
                <a:t>CPU</a:t>
              </a:r>
            </a:p>
          </p:txBody>
        </p:sp>
        <p:sp>
          <p:nvSpPr>
            <p:cNvPr id="585" name="Rectangle 36"/>
            <p:cNvSpPr>
              <a:spLocks noChangeArrowheads="1"/>
            </p:cNvSpPr>
            <p:nvPr/>
          </p:nvSpPr>
          <p:spPr bwMode="auto">
            <a:xfrm>
              <a:off x="3095625" y="1503363"/>
              <a:ext cx="695325" cy="415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400" i="0" dirty="0">
                <a:latin typeface="Arial" charset="0"/>
                <a:cs typeface="+mn-cs"/>
              </a:endParaRPr>
            </a:p>
          </p:txBody>
        </p:sp>
        <p:sp>
          <p:nvSpPr>
            <p:cNvPr id="586" name="Line 37"/>
            <p:cNvSpPr>
              <a:spLocks noChangeShapeType="1"/>
            </p:cNvSpPr>
            <p:nvPr/>
          </p:nvSpPr>
          <p:spPr bwMode="auto">
            <a:xfrm flipH="1" flipV="1">
              <a:off x="2551113" y="1917700"/>
              <a:ext cx="1587" cy="13811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87" name="Line 38"/>
            <p:cNvSpPr>
              <a:spLocks noChangeShapeType="1"/>
            </p:cNvSpPr>
            <p:nvPr/>
          </p:nvSpPr>
          <p:spPr bwMode="auto">
            <a:xfrm flipH="1" flipV="1">
              <a:off x="3475038" y="1920875"/>
              <a:ext cx="0" cy="136525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83" name="Rectangle 39"/>
            <p:cNvSpPr>
              <a:spLocks noChangeArrowheads="1"/>
            </p:cNvSpPr>
            <p:nvPr/>
          </p:nvSpPr>
          <p:spPr bwMode="auto">
            <a:xfrm>
              <a:off x="5832475" y="1430338"/>
              <a:ext cx="1944688" cy="17319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84" name="Rectangle 40"/>
            <p:cNvSpPr>
              <a:spLocks noChangeArrowheads="1"/>
            </p:cNvSpPr>
            <p:nvPr/>
          </p:nvSpPr>
          <p:spPr bwMode="auto">
            <a:xfrm>
              <a:off x="6069013" y="2232025"/>
              <a:ext cx="1187450" cy="8667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85" name="Rectangle 41"/>
            <p:cNvSpPr>
              <a:spLocks noChangeArrowheads="1"/>
            </p:cNvSpPr>
            <p:nvPr/>
          </p:nvSpPr>
          <p:spPr bwMode="auto">
            <a:xfrm>
              <a:off x="6310313" y="2792413"/>
              <a:ext cx="703262" cy="2254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86" name="Rectangle 42"/>
            <p:cNvSpPr>
              <a:spLocks noChangeArrowheads="1"/>
            </p:cNvSpPr>
            <p:nvPr/>
          </p:nvSpPr>
          <p:spPr bwMode="auto">
            <a:xfrm>
              <a:off x="6310313" y="2320925"/>
              <a:ext cx="695325" cy="415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controller</a:t>
              </a:r>
            </a:p>
          </p:txBody>
        </p:sp>
        <p:sp>
          <p:nvSpPr>
            <p:cNvPr id="787" name="Line 43"/>
            <p:cNvSpPr>
              <a:spLocks noChangeShapeType="1"/>
            </p:cNvSpPr>
            <p:nvPr/>
          </p:nvSpPr>
          <p:spPr bwMode="auto">
            <a:xfrm>
              <a:off x="6221413" y="2074863"/>
              <a:ext cx="143827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88" name="Line 44"/>
            <p:cNvSpPr>
              <a:spLocks noChangeShapeType="1"/>
            </p:cNvSpPr>
            <p:nvPr/>
          </p:nvSpPr>
          <p:spPr bwMode="auto">
            <a:xfrm flipV="1">
              <a:off x="6638925" y="2081213"/>
              <a:ext cx="0" cy="23971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89" name="Rectangle 45"/>
            <p:cNvSpPr>
              <a:spLocks noChangeArrowheads="1"/>
            </p:cNvSpPr>
            <p:nvPr/>
          </p:nvSpPr>
          <p:spPr bwMode="auto">
            <a:xfrm>
              <a:off x="6103938" y="1520825"/>
              <a:ext cx="695325" cy="415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400" i="0" dirty="0">
                  <a:latin typeface="Arial" charset="0"/>
                  <a:cs typeface="+mn-cs"/>
                </a:rPr>
                <a:t>CPU</a:t>
              </a:r>
            </a:p>
          </p:txBody>
        </p:sp>
        <p:sp>
          <p:nvSpPr>
            <p:cNvPr id="790" name="Rectangle 46"/>
            <p:cNvSpPr>
              <a:spLocks noChangeArrowheads="1"/>
            </p:cNvSpPr>
            <p:nvPr/>
          </p:nvSpPr>
          <p:spPr bwMode="auto">
            <a:xfrm>
              <a:off x="6970713" y="1522413"/>
              <a:ext cx="695325" cy="415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400" i="0" dirty="0">
                <a:latin typeface="Arial" charset="0"/>
                <a:cs typeface="+mn-cs"/>
              </a:endParaRPr>
            </a:p>
          </p:txBody>
        </p:sp>
        <p:sp>
          <p:nvSpPr>
            <p:cNvPr id="791" name="Line 47"/>
            <p:cNvSpPr>
              <a:spLocks noChangeShapeType="1"/>
            </p:cNvSpPr>
            <p:nvPr/>
          </p:nvSpPr>
          <p:spPr bwMode="auto">
            <a:xfrm flipH="1" flipV="1">
              <a:off x="6426200" y="1936750"/>
              <a:ext cx="1588" cy="13811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92" name="Line 48"/>
            <p:cNvSpPr>
              <a:spLocks noChangeShapeType="1"/>
            </p:cNvSpPr>
            <p:nvPr/>
          </p:nvSpPr>
          <p:spPr bwMode="auto">
            <a:xfrm flipH="1" flipV="1">
              <a:off x="7350125" y="1939925"/>
              <a:ext cx="0" cy="136525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93" name="Text Box 49"/>
            <p:cNvSpPr txBox="1">
              <a:spLocks noChangeArrowheads="1"/>
            </p:cNvSpPr>
            <p:nvPr/>
          </p:nvSpPr>
          <p:spPr bwMode="auto">
            <a:xfrm>
              <a:off x="1935163" y="3059113"/>
              <a:ext cx="133508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sending host</a:t>
              </a:r>
            </a:p>
          </p:txBody>
        </p:sp>
        <p:sp>
          <p:nvSpPr>
            <p:cNvPr id="794" name="Text Box 50"/>
            <p:cNvSpPr txBox="1">
              <a:spLocks noChangeArrowheads="1"/>
            </p:cNvSpPr>
            <p:nvPr/>
          </p:nvSpPr>
          <p:spPr bwMode="auto">
            <a:xfrm>
              <a:off x="5727700" y="3057525"/>
              <a:ext cx="14382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receiving host</a:t>
              </a:r>
            </a:p>
          </p:txBody>
        </p:sp>
        <p:sp>
          <p:nvSpPr>
            <p:cNvPr id="795" name="Rectangle 51"/>
            <p:cNvSpPr>
              <a:spLocks noChangeArrowheads="1"/>
            </p:cNvSpPr>
            <p:nvPr/>
          </p:nvSpPr>
          <p:spPr bwMode="auto">
            <a:xfrm>
              <a:off x="1512888" y="1966913"/>
              <a:ext cx="717550" cy="1698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96" name="Text Box 52"/>
            <p:cNvSpPr txBox="1">
              <a:spLocks noChangeArrowheads="1"/>
            </p:cNvSpPr>
            <p:nvPr/>
          </p:nvSpPr>
          <p:spPr bwMode="auto">
            <a:xfrm>
              <a:off x="1476375" y="1922463"/>
              <a:ext cx="82550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datagram</a:t>
              </a:r>
            </a:p>
          </p:txBody>
        </p:sp>
        <p:sp>
          <p:nvSpPr>
            <p:cNvPr id="797" name="Line 53"/>
            <p:cNvSpPr>
              <a:spLocks noChangeShapeType="1"/>
            </p:cNvSpPr>
            <p:nvPr/>
          </p:nvSpPr>
          <p:spPr bwMode="auto">
            <a:xfrm>
              <a:off x="5961063" y="1870075"/>
              <a:ext cx="0" cy="392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98" name="Rectangle 54"/>
            <p:cNvSpPr>
              <a:spLocks noChangeArrowheads="1"/>
            </p:cNvSpPr>
            <p:nvPr/>
          </p:nvSpPr>
          <p:spPr bwMode="auto">
            <a:xfrm>
              <a:off x="5422900" y="1985963"/>
              <a:ext cx="715963" cy="1698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99" name="Text Box 55"/>
            <p:cNvSpPr txBox="1">
              <a:spLocks noChangeArrowheads="1"/>
            </p:cNvSpPr>
            <p:nvPr/>
          </p:nvSpPr>
          <p:spPr bwMode="auto">
            <a:xfrm>
              <a:off x="5386388" y="1941513"/>
              <a:ext cx="823912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datagram</a:t>
              </a:r>
            </a:p>
          </p:txBody>
        </p:sp>
        <p:sp>
          <p:nvSpPr>
            <p:cNvPr id="800" name="Freeform 56"/>
            <p:cNvSpPr>
              <a:spLocks/>
            </p:cNvSpPr>
            <p:nvPr/>
          </p:nvSpPr>
          <p:spPr bwMode="auto">
            <a:xfrm>
              <a:off x="2768600" y="2903538"/>
              <a:ext cx="3883025" cy="447675"/>
            </a:xfrm>
            <a:custGeom>
              <a:avLst/>
              <a:gdLst>
                <a:gd name="T0" fmla="*/ 0 w 2597"/>
                <a:gd name="T1" fmla="*/ 0 h 384"/>
                <a:gd name="T2" fmla="*/ 0 w 2597"/>
                <a:gd name="T3" fmla="*/ 2147483647 h 384"/>
                <a:gd name="T4" fmla="*/ 2147483647 w 2597"/>
                <a:gd name="T5" fmla="*/ 2147483647 h 384"/>
                <a:gd name="T6" fmla="*/ 2147483647 w 2597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97" h="384">
                  <a:moveTo>
                    <a:pt x="0" y="0"/>
                  </a:moveTo>
                  <a:lnTo>
                    <a:pt x="0" y="384"/>
                  </a:lnTo>
                  <a:lnTo>
                    <a:pt x="2597" y="384"/>
                  </a:lnTo>
                  <a:lnTo>
                    <a:pt x="2597" y="1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1" name="Rectangle 57"/>
            <p:cNvSpPr>
              <a:spLocks noChangeArrowheads="1"/>
            </p:cNvSpPr>
            <p:nvPr/>
          </p:nvSpPr>
          <p:spPr bwMode="auto">
            <a:xfrm>
              <a:off x="4681538" y="3419475"/>
              <a:ext cx="717550" cy="1698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2" name="Text Box 58"/>
            <p:cNvSpPr txBox="1">
              <a:spLocks noChangeArrowheads="1"/>
            </p:cNvSpPr>
            <p:nvPr/>
          </p:nvSpPr>
          <p:spPr bwMode="auto">
            <a:xfrm>
              <a:off x="4654550" y="3375025"/>
              <a:ext cx="8239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datagram</a:t>
              </a:r>
            </a:p>
          </p:txBody>
        </p:sp>
        <p:sp>
          <p:nvSpPr>
            <p:cNvPr id="803" name="Line 59"/>
            <p:cNvSpPr>
              <a:spLocks noChangeShapeType="1"/>
            </p:cNvSpPr>
            <p:nvPr/>
          </p:nvSpPr>
          <p:spPr bwMode="auto">
            <a:xfrm>
              <a:off x="5654675" y="3511550"/>
              <a:ext cx="276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4" name="Text Box 60"/>
            <p:cNvSpPr txBox="1">
              <a:spLocks noChangeArrowheads="1"/>
            </p:cNvSpPr>
            <p:nvPr/>
          </p:nvSpPr>
          <p:spPr bwMode="auto">
            <a:xfrm>
              <a:off x="2244725" y="3668713"/>
              <a:ext cx="704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Arial" charset="0"/>
                  <a:cs typeface="+mn-cs"/>
                </a:rPr>
                <a:t>frame</a:t>
              </a:r>
            </a:p>
          </p:txBody>
        </p:sp>
        <p:sp>
          <p:nvSpPr>
            <p:cNvPr id="805" name="Line 61"/>
            <p:cNvSpPr>
              <a:spLocks noChangeShapeType="1"/>
            </p:cNvSpPr>
            <p:nvPr/>
          </p:nvSpPr>
          <p:spPr bwMode="auto">
            <a:xfrm flipV="1">
              <a:off x="2873375" y="3575050"/>
              <a:ext cx="1155700" cy="212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6" name="TextBox 805"/>
            <p:cNvSpPr txBox="1"/>
            <p:nvPr/>
          </p:nvSpPr>
          <p:spPr>
            <a:xfrm>
              <a:off x="1646639" y="2451378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NIC</a:t>
              </a:r>
            </a:p>
          </p:txBody>
        </p:sp>
        <p:sp>
          <p:nvSpPr>
            <p:cNvPr id="807" name="TextBox 806"/>
            <p:cNvSpPr txBox="1"/>
            <p:nvPr/>
          </p:nvSpPr>
          <p:spPr>
            <a:xfrm>
              <a:off x="5516782" y="2468790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NIC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985434" y="5931554"/>
            <a:ext cx="557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Gill Sans MT" charset="0"/>
                <a:cs typeface="+mn-cs"/>
              </a:rPr>
              <a:t>link layer’s communicating entity: adaptor</a:t>
            </a:r>
          </a:p>
        </p:txBody>
      </p:sp>
    </p:spTree>
    <p:extLst>
      <p:ext uri="{BB962C8B-B14F-4D97-AF65-F5344CB8AC3E}">
        <p14:creationId xmlns:p14="http://schemas.microsoft.com/office/powerpoint/2010/main" val="3359804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228600"/>
            <a:ext cx="846455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Review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571" y="1662113"/>
            <a:ext cx="7251430" cy="3246437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cs typeface="+mn-cs"/>
              </a:rPr>
              <a:t>Multiple access protocols</a:t>
            </a:r>
          </a:p>
          <a:p>
            <a:pPr lvl="1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cs typeface="+mn-cs"/>
              </a:rPr>
              <a:t>What are the 3 broad classes of multiple access protocols? </a:t>
            </a:r>
          </a:p>
          <a:p>
            <a:pPr lvl="1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cs typeface="+mn-cs"/>
              </a:rPr>
              <a:t>What do they control?</a:t>
            </a:r>
          </a:p>
          <a:p>
            <a:pPr lvl="1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cs typeface="+mn-cs"/>
              </a:rPr>
              <a:t>Channel partitioning protocols: TDMA, FDMA</a:t>
            </a:r>
          </a:p>
          <a:p>
            <a:pPr lvl="1">
              <a:defRPr/>
            </a:pPr>
            <a:r>
              <a:rPr lang="en-US" sz="2000" dirty="0">
                <a:cs typeface="+mn-cs"/>
              </a:rPr>
              <a:t>Random access protocols: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cs typeface="+mn-cs"/>
              </a:rPr>
              <a:t>pure/slotted ALOHA</a:t>
            </a:r>
            <a:r>
              <a:rPr lang="en-US" sz="2000" dirty="0">
                <a:cs typeface="+mn-cs"/>
              </a:rPr>
              <a:t>, CSMA, CSMA/CD</a:t>
            </a:r>
          </a:p>
          <a:p>
            <a:pPr lvl="1">
              <a:defRPr/>
            </a:pPr>
            <a:r>
              <a:rPr lang="en-US" sz="2000" dirty="0">
                <a:cs typeface="+mn-cs"/>
              </a:rPr>
              <a:t>Taking-turns protocols: polling, token passing</a:t>
            </a:r>
          </a:p>
          <a:p>
            <a:pPr lvl="1">
              <a:defRPr/>
            </a:pPr>
            <a:endParaRPr lang="en-US" sz="2000" dirty="0">
              <a:cs typeface="+mn-cs"/>
            </a:endParaRPr>
          </a:p>
          <a:p>
            <a:pPr lvl="1"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957992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1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6.4 LANs</a:t>
            </a:r>
          </a:p>
          <a:p>
            <a:pPr lvl="1"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>
                <a:latin typeface="Gill Sans MT" charset="0"/>
                <a:cs typeface="+mn-cs"/>
              </a:rPr>
              <a:t>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>
                <a:latin typeface="Gill Sans MT" charset="0"/>
                <a:cs typeface="+mn-cs"/>
              </a:rPr>
              <a:t>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>
                <a:latin typeface="Gill Sans MT" charset="0"/>
                <a:cs typeface="+mn-cs"/>
              </a:rPr>
              <a:t>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737497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MAC</a:t>
            </a:r>
            <a:r>
              <a:rPr lang="en-US" dirty="0">
                <a:latin typeface="Gill Sans MT" charset="0"/>
                <a:cs typeface="+mj-cs"/>
              </a:rPr>
              <a:t> addresses </a:t>
            </a:r>
            <a:endParaRPr lang="en-US" sz="4000" dirty="0">
              <a:latin typeface="Gill Sans MT" charset="0"/>
              <a:cs typeface="+mj-cs"/>
            </a:endParaRP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47063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IP address: 32-bit (v4) or 128-bit (v6)</a:t>
            </a:r>
          </a:p>
          <a:p>
            <a:pPr lvl="1">
              <a:defRPr/>
            </a:pPr>
            <a:r>
              <a:rPr lang="en-US" i="1" dirty="0">
                <a:latin typeface="Gill Sans MT" charset="0"/>
              </a:rPr>
              <a:t>network-layer</a:t>
            </a:r>
            <a:r>
              <a:rPr lang="en-US" dirty="0">
                <a:latin typeface="Gill Sans MT" charset="0"/>
              </a:rPr>
              <a:t> address for interface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used for layer 3 (network layer) forwarding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MAC (or physical) address:</a:t>
            </a:r>
            <a:r>
              <a:rPr lang="en-US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function:</a:t>
            </a:r>
            <a:r>
              <a:rPr lang="en-US" dirty="0">
                <a:solidFill>
                  <a:schemeClr val="accent2"/>
                </a:solidFill>
                <a:latin typeface="Gill Sans MT" charset="0"/>
              </a:rPr>
              <a:t>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used “locally” to get frame from one interface to another interface within the same subnet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48 bit MAC address (for most LANs) burned in NIC ROM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e.g.: 1A-2F-BB-76-09-AD</a:t>
            </a:r>
          </a:p>
          <a:p>
            <a:pPr lvl="1">
              <a:lnSpc>
                <a:spcPct val="90000"/>
              </a:lnSpc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21861" name="Picture 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028700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1400959" y="4988502"/>
            <a:ext cx="37446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i="0" dirty="0">
                <a:solidFill>
                  <a:srgbClr val="000099"/>
                </a:solidFill>
                <a:latin typeface="Arial" charset="0"/>
                <a:cs typeface="+mn-cs"/>
              </a:rPr>
              <a:t>hexadecimal (base 16) notation</a:t>
            </a:r>
          </a:p>
          <a:p>
            <a:pPr algn="ctr">
              <a:defRPr/>
            </a:pPr>
            <a:r>
              <a:rPr lang="en-US" i="0" dirty="0">
                <a:solidFill>
                  <a:srgbClr val="000099"/>
                </a:solidFill>
                <a:latin typeface="Arial" charset="0"/>
                <a:cs typeface="+mn-cs"/>
              </a:rPr>
              <a:t>(each </a:t>
            </a:r>
            <a:r>
              <a:rPr lang="ja-JP" altLang="en-US" i="0" dirty="0">
                <a:solidFill>
                  <a:srgbClr val="000099"/>
                </a:solidFill>
                <a:latin typeface="Arial" charset="0"/>
                <a:cs typeface="+mn-cs"/>
              </a:rPr>
              <a:t>“</a:t>
            </a:r>
            <a:r>
              <a:rPr lang="en-US" i="0" dirty="0">
                <a:solidFill>
                  <a:srgbClr val="000099"/>
                </a:solidFill>
                <a:latin typeface="Arial" charset="0"/>
                <a:cs typeface="+mn-cs"/>
              </a:rPr>
              <a:t>numeral</a:t>
            </a:r>
            <a:r>
              <a:rPr lang="ja-JP" altLang="en-US" i="0" dirty="0">
                <a:solidFill>
                  <a:srgbClr val="000099"/>
                </a:solidFill>
                <a:latin typeface="Arial" charset="0"/>
                <a:cs typeface="+mn-cs"/>
              </a:rPr>
              <a:t>”</a:t>
            </a:r>
            <a:r>
              <a:rPr lang="en-US" i="0" dirty="0">
                <a:solidFill>
                  <a:srgbClr val="000099"/>
                </a:solidFill>
                <a:latin typeface="Arial" charset="0"/>
                <a:cs typeface="+mn-cs"/>
              </a:rPr>
              <a:t> represents 4 bits)</a:t>
            </a:r>
          </a:p>
        </p:txBody>
      </p:sp>
      <p:sp>
        <p:nvSpPr>
          <p:cNvPr id="39944" name="Line 7"/>
          <p:cNvSpPr>
            <a:spLocks noChangeShapeType="1"/>
          </p:cNvSpPr>
          <p:nvPr/>
        </p:nvSpPr>
        <p:spPr bwMode="auto">
          <a:xfrm flipV="1">
            <a:off x="2704956" y="4723390"/>
            <a:ext cx="188912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9647454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5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94687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566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MAC addresses (more)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MAC address allocation administered by IEEE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manufacturer buys portion of MAC address space (to assure uniqueness)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analogy: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MAC address: like Social Security Number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IP address: like postal address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MAC flat address  </a:t>
            </a:r>
            <a:r>
              <a:rPr lang="en-US" dirty="0">
                <a:latin typeface="MS Mincho" charset="0"/>
                <a:ea typeface="MS Mincho" charset="0"/>
                <a:cs typeface="MS Mincho" charset="0"/>
              </a:rPr>
              <a:t>➜</a:t>
            </a:r>
            <a:r>
              <a:rPr lang="en-US" dirty="0">
                <a:latin typeface="Gill Sans MT" charset="0"/>
                <a:cs typeface="+mn-cs"/>
              </a:rPr>
              <a:t> portability 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IP hierarchical address </a:t>
            </a:r>
            <a:r>
              <a:rPr lang="en-US" dirty="0">
                <a:latin typeface="MS Mincho" charset="0"/>
                <a:ea typeface="MS Mincho" charset="0"/>
                <a:cs typeface="MS Mincho" charset="0"/>
              </a:rPr>
              <a:t>➜ </a:t>
            </a:r>
            <a:r>
              <a:rPr lang="en-US" i="1" dirty="0">
                <a:latin typeface="Gill Sans MT" charset="0"/>
                <a:cs typeface="+mn-cs"/>
              </a:rPr>
              <a:t>not</a:t>
            </a:r>
            <a:r>
              <a:rPr lang="en-US" dirty="0">
                <a:latin typeface="Gill Sans MT" charset="0"/>
                <a:cs typeface="+mn-cs"/>
              </a:rPr>
              <a:t> portable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 address depends on subnet to which node is attached</a:t>
            </a:r>
          </a:p>
          <a:p>
            <a:pPr>
              <a:defRPr/>
            </a:pPr>
            <a:endParaRPr lang="en-US" sz="3200" dirty="0">
              <a:latin typeface="Gill Sans MT" charset="0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226437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3" name="Picture 4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9191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3"/>
          <p:cNvSpPr>
            <a:spLocks noGrp="1" noChangeArrowheads="1"/>
          </p:cNvSpPr>
          <p:nvPr>
            <p:ph type="title"/>
          </p:nvPr>
        </p:nvSpPr>
        <p:spPr>
          <a:xfrm>
            <a:off x="501650" y="241300"/>
            <a:ext cx="8191500" cy="9017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ARP: address resolution protocol</a:t>
            </a:r>
          </a:p>
        </p:txBody>
      </p:sp>
      <p:sp>
        <p:nvSpPr>
          <p:cNvPr id="3993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886325" y="2119313"/>
            <a:ext cx="3990975" cy="3881437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ARP table: </a:t>
            </a:r>
            <a:r>
              <a:rPr lang="en-US" sz="2400" dirty="0">
                <a:latin typeface="Gill Sans MT" charset="0"/>
                <a:cs typeface="+mn-cs"/>
              </a:rPr>
              <a:t>each IP node (host, router) on LAN has table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IP/MAC address mappings for some LAN nodes:</a:t>
            </a:r>
          </a:p>
          <a:p>
            <a:pPr>
              <a:buFont typeface="Wingdings" charset="0"/>
              <a:buNone/>
              <a:defRPr/>
            </a:pPr>
            <a:r>
              <a:rPr lang="en-US" sz="1800" dirty="0">
                <a:latin typeface="Gill Sans MT" charset="0"/>
                <a:cs typeface="+mn-cs"/>
              </a:rPr>
              <a:t>          </a:t>
            </a:r>
            <a:r>
              <a:rPr lang="en-US" sz="1800" dirty="0">
                <a:solidFill>
                  <a:srgbClr val="CC0000"/>
                </a:solidFill>
                <a:latin typeface="Gill Sans MT" charset="0"/>
                <a:cs typeface="+mn-cs"/>
              </a:rPr>
              <a:t>&lt; IP address; MAC address; TTL&gt;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TTL (Time To Live): time after which address mapping will be forgotten (typically 20 min)</a:t>
            </a:r>
          </a:p>
        </p:txBody>
      </p:sp>
      <p:grpSp>
        <p:nvGrpSpPr>
          <p:cNvPr id="128006" name="Group 41"/>
          <p:cNvGrpSpPr>
            <a:grpSpLocks/>
          </p:cNvGrpSpPr>
          <p:nvPr/>
        </p:nvGrpSpPr>
        <p:grpSpPr bwMode="auto">
          <a:xfrm>
            <a:off x="406400" y="1298575"/>
            <a:ext cx="4146550" cy="1277938"/>
            <a:chOff x="145" y="937"/>
            <a:chExt cx="2612" cy="805"/>
          </a:xfrm>
        </p:grpSpPr>
        <p:sp>
          <p:nvSpPr>
            <p:cNvPr id="43056" name="Text Box 6"/>
            <p:cNvSpPr txBox="1">
              <a:spLocks noChangeArrowheads="1"/>
            </p:cNvSpPr>
            <p:nvPr/>
          </p:nvSpPr>
          <p:spPr bwMode="auto">
            <a:xfrm>
              <a:off x="232" y="947"/>
              <a:ext cx="2525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dirty="0">
                  <a:solidFill>
                    <a:srgbClr val="CC0000"/>
                  </a:solidFill>
                  <a:latin typeface="Arial" charset="0"/>
                  <a:cs typeface="+mn-cs"/>
                </a:rPr>
                <a:t>Question:</a:t>
              </a:r>
              <a:r>
                <a:rPr lang="en-US" sz="2400" i="0" dirty="0">
                  <a:latin typeface="Arial" charset="0"/>
                  <a:cs typeface="+mn-cs"/>
                </a:rPr>
                <a:t> how to determine</a:t>
              </a:r>
            </a:p>
            <a:p>
              <a:pPr>
                <a:defRPr/>
              </a:pPr>
              <a:r>
                <a:rPr lang="en-US" sz="2400" i="0" dirty="0">
                  <a:latin typeface="Arial" charset="0"/>
                  <a:cs typeface="+mn-cs"/>
                </a:rPr>
                <a:t>interface’s MAC address, knowing its IP address?</a:t>
              </a:r>
            </a:p>
          </p:txBody>
        </p:sp>
        <p:sp>
          <p:nvSpPr>
            <p:cNvPr id="43057" name="Rectangle 7"/>
            <p:cNvSpPr>
              <a:spLocks noChangeArrowheads="1"/>
            </p:cNvSpPr>
            <p:nvPr/>
          </p:nvSpPr>
          <p:spPr bwMode="auto">
            <a:xfrm>
              <a:off x="145" y="937"/>
              <a:ext cx="2609" cy="805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28007" name="Freeform 10"/>
          <p:cNvSpPr>
            <a:spLocks/>
          </p:cNvSpPr>
          <p:nvPr/>
        </p:nvSpPr>
        <p:spPr bwMode="auto">
          <a:xfrm>
            <a:off x="1800225" y="3944938"/>
            <a:ext cx="1393825" cy="1525587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017" name="Line 18"/>
          <p:cNvSpPr>
            <a:spLocks noChangeShapeType="1"/>
          </p:cNvSpPr>
          <p:nvPr/>
        </p:nvSpPr>
        <p:spPr bwMode="auto">
          <a:xfrm>
            <a:off x="1357313" y="4449763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18" name="Line 19"/>
          <p:cNvSpPr>
            <a:spLocks noChangeShapeType="1"/>
          </p:cNvSpPr>
          <p:nvPr/>
        </p:nvSpPr>
        <p:spPr bwMode="auto">
          <a:xfrm>
            <a:off x="2587625" y="360680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19" name="Line 20"/>
          <p:cNvSpPr>
            <a:spLocks noChangeShapeType="1"/>
          </p:cNvSpPr>
          <p:nvPr/>
        </p:nvSpPr>
        <p:spPr bwMode="auto">
          <a:xfrm flipH="1">
            <a:off x="3176588" y="4575175"/>
            <a:ext cx="44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0" name="Line 21"/>
          <p:cNvSpPr>
            <a:spLocks noChangeShapeType="1"/>
          </p:cNvSpPr>
          <p:nvPr/>
        </p:nvSpPr>
        <p:spPr bwMode="auto">
          <a:xfrm flipV="1">
            <a:off x="2562225" y="5322888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1" name="Text Box 22"/>
          <p:cNvSpPr txBox="1">
            <a:spLocks noChangeArrowheads="1"/>
          </p:cNvSpPr>
          <p:nvPr/>
        </p:nvSpPr>
        <p:spPr bwMode="auto">
          <a:xfrm>
            <a:off x="2806700" y="3386138"/>
            <a:ext cx="178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1A-2F-BB-76-09-AD</a:t>
            </a:r>
          </a:p>
        </p:txBody>
      </p:sp>
      <p:sp>
        <p:nvSpPr>
          <p:cNvPr id="43022" name="Line 23"/>
          <p:cNvSpPr>
            <a:spLocks noChangeShapeType="1"/>
          </p:cNvSpPr>
          <p:nvPr/>
        </p:nvSpPr>
        <p:spPr bwMode="auto">
          <a:xfrm flipH="1" flipV="1">
            <a:off x="2678113" y="3538538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3" name="Line 24"/>
          <p:cNvSpPr>
            <a:spLocks noChangeShapeType="1"/>
          </p:cNvSpPr>
          <p:nvPr/>
        </p:nvSpPr>
        <p:spPr bwMode="auto">
          <a:xfrm flipV="1">
            <a:off x="3633788" y="4651375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4" name="Text Box 25"/>
          <p:cNvSpPr txBox="1">
            <a:spLocks noChangeArrowheads="1"/>
          </p:cNvSpPr>
          <p:nvPr/>
        </p:nvSpPr>
        <p:spPr bwMode="auto">
          <a:xfrm>
            <a:off x="3187700" y="4953000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58-23-D7-FA-20-B0</a:t>
            </a:r>
          </a:p>
        </p:txBody>
      </p:sp>
      <p:sp>
        <p:nvSpPr>
          <p:cNvPr id="43025" name="Line 26"/>
          <p:cNvSpPr>
            <a:spLocks noChangeShapeType="1"/>
          </p:cNvSpPr>
          <p:nvPr/>
        </p:nvSpPr>
        <p:spPr bwMode="auto">
          <a:xfrm flipH="1">
            <a:off x="2632075" y="5735638"/>
            <a:ext cx="246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6" name="Text Box 27"/>
          <p:cNvSpPr txBox="1">
            <a:spLocks noChangeArrowheads="1"/>
          </p:cNvSpPr>
          <p:nvPr/>
        </p:nvSpPr>
        <p:spPr bwMode="auto">
          <a:xfrm>
            <a:off x="2816225" y="5578475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0C-C4-11-6F-E3-98</a:t>
            </a:r>
          </a:p>
        </p:txBody>
      </p:sp>
      <p:sp>
        <p:nvSpPr>
          <p:cNvPr id="43027" name="Line 28"/>
          <p:cNvSpPr>
            <a:spLocks noChangeShapeType="1"/>
          </p:cNvSpPr>
          <p:nvPr/>
        </p:nvSpPr>
        <p:spPr bwMode="auto">
          <a:xfrm flipV="1">
            <a:off x="1320800" y="4552950"/>
            <a:ext cx="0" cy="331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28" name="Text Box 29"/>
          <p:cNvSpPr txBox="1">
            <a:spLocks noChangeArrowheads="1"/>
          </p:cNvSpPr>
          <p:nvPr/>
        </p:nvSpPr>
        <p:spPr bwMode="auto">
          <a:xfrm>
            <a:off x="166688" y="4811713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71-65-F7-2B-08-53</a:t>
            </a:r>
          </a:p>
        </p:txBody>
      </p:sp>
      <p:sp>
        <p:nvSpPr>
          <p:cNvPr id="43029" name="Text Box 30"/>
          <p:cNvSpPr txBox="1">
            <a:spLocks noChangeArrowheads="1"/>
          </p:cNvSpPr>
          <p:nvPr/>
        </p:nvSpPr>
        <p:spPr bwMode="auto">
          <a:xfrm>
            <a:off x="2012950" y="4430713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   LAN</a:t>
            </a:r>
          </a:p>
        </p:txBody>
      </p:sp>
      <p:sp>
        <p:nvSpPr>
          <p:cNvPr id="43030" name="Text Box 31"/>
          <p:cNvSpPr txBox="1">
            <a:spLocks noChangeArrowheads="1"/>
          </p:cNvSpPr>
          <p:nvPr/>
        </p:nvSpPr>
        <p:spPr bwMode="auto">
          <a:xfrm>
            <a:off x="363538" y="3665538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137.196.7.23</a:t>
            </a:r>
          </a:p>
        </p:txBody>
      </p:sp>
      <p:sp>
        <p:nvSpPr>
          <p:cNvPr id="43031" name="Line 32"/>
          <p:cNvSpPr>
            <a:spLocks noChangeShapeType="1"/>
          </p:cNvSpPr>
          <p:nvPr/>
        </p:nvSpPr>
        <p:spPr bwMode="auto">
          <a:xfrm>
            <a:off x="1009650" y="3921125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32" name="Text Box 33"/>
          <p:cNvSpPr txBox="1">
            <a:spLocks noChangeArrowheads="1"/>
          </p:cNvSpPr>
          <p:nvPr/>
        </p:nvSpPr>
        <p:spPr bwMode="auto">
          <a:xfrm>
            <a:off x="2944813" y="298767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137.196.7.78</a:t>
            </a:r>
          </a:p>
        </p:txBody>
      </p:sp>
      <p:sp>
        <p:nvSpPr>
          <p:cNvPr id="43033" name="Line 34"/>
          <p:cNvSpPr>
            <a:spLocks noChangeShapeType="1"/>
          </p:cNvSpPr>
          <p:nvPr/>
        </p:nvSpPr>
        <p:spPr bwMode="auto">
          <a:xfrm flipH="1" flipV="1">
            <a:off x="2774950" y="3125788"/>
            <a:ext cx="234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34" name="Line 35"/>
          <p:cNvSpPr>
            <a:spLocks noChangeShapeType="1"/>
          </p:cNvSpPr>
          <p:nvPr/>
        </p:nvSpPr>
        <p:spPr bwMode="auto">
          <a:xfrm>
            <a:off x="3954463" y="4121150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35" name="Text Box 36"/>
          <p:cNvSpPr txBox="1">
            <a:spLocks noChangeArrowheads="1"/>
          </p:cNvSpPr>
          <p:nvPr/>
        </p:nvSpPr>
        <p:spPr bwMode="auto">
          <a:xfrm>
            <a:off x="3344863" y="3887788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137.196.7.14</a:t>
            </a:r>
          </a:p>
        </p:txBody>
      </p:sp>
      <p:sp>
        <p:nvSpPr>
          <p:cNvPr id="43036" name="Line 38"/>
          <p:cNvSpPr>
            <a:spLocks noChangeShapeType="1"/>
          </p:cNvSpPr>
          <p:nvPr/>
        </p:nvSpPr>
        <p:spPr bwMode="auto">
          <a:xfrm>
            <a:off x="2136775" y="6002338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37" name="Text Box 39"/>
          <p:cNvSpPr txBox="1">
            <a:spLocks noChangeArrowheads="1"/>
          </p:cNvSpPr>
          <p:nvPr/>
        </p:nvSpPr>
        <p:spPr bwMode="auto">
          <a:xfrm>
            <a:off x="955675" y="5848350"/>
            <a:ext cx="1217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137.196.7.88</a:t>
            </a:r>
          </a:p>
        </p:txBody>
      </p:sp>
      <p:sp>
        <p:nvSpPr>
          <p:cNvPr id="399403" name="Rectangle 43"/>
          <p:cNvSpPr>
            <a:spLocks noChangeArrowheads="1"/>
          </p:cNvSpPr>
          <p:nvPr/>
        </p:nvSpPr>
        <p:spPr bwMode="auto">
          <a:xfrm rot="-5400000">
            <a:off x="3659982" y="4482306"/>
            <a:ext cx="127000" cy="195263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28030" name="Group 44"/>
          <p:cNvGrpSpPr>
            <a:grpSpLocks/>
          </p:cNvGrpSpPr>
          <p:nvPr/>
        </p:nvGrpSpPr>
        <p:grpSpPr bwMode="auto">
          <a:xfrm>
            <a:off x="3562350" y="4357688"/>
            <a:ext cx="598488" cy="520700"/>
            <a:chOff x="-44" y="1473"/>
            <a:chExt cx="981" cy="1105"/>
          </a:xfrm>
        </p:grpSpPr>
        <p:pic>
          <p:nvPicPr>
            <p:cNvPr id="12804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04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8031" name="Group 47"/>
          <p:cNvGrpSpPr>
            <a:grpSpLocks/>
          </p:cNvGrpSpPr>
          <p:nvPr/>
        </p:nvGrpSpPr>
        <p:grpSpPr bwMode="auto">
          <a:xfrm>
            <a:off x="657225" y="4160838"/>
            <a:ext cx="709613" cy="520700"/>
            <a:chOff x="267" y="2244"/>
            <a:chExt cx="581" cy="415"/>
          </a:xfrm>
        </p:grpSpPr>
        <p:sp>
          <p:nvSpPr>
            <p:cNvPr id="399408" name="Rectangle 48"/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8042" name="Group 49"/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28043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044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8032" name="Group 52"/>
          <p:cNvGrpSpPr>
            <a:grpSpLocks/>
          </p:cNvGrpSpPr>
          <p:nvPr/>
        </p:nvGrpSpPr>
        <p:grpSpPr bwMode="auto">
          <a:xfrm>
            <a:off x="2157413" y="3048000"/>
            <a:ext cx="631825" cy="554038"/>
            <a:chOff x="1745" y="1276"/>
            <a:chExt cx="512" cy="489"/>
          </a:xfrm>
        </p:grpSpPr>
        <p:sp>
          <p:nvSpPr>
            <p:cNvPr id="399413" name="Rectangle 53"/>
            <p:cNvSpPr>
              <a:spLocks noChangeArrowheads="1"/>
            </p:cNvSpPr>
            <p:nvPr/>
          </p:nvSpPr>
          <p:spPr bwMode="auto">
            <a:xfrm>
              <a:off x="2040" y="1604"/>
              <a:ext cx="100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8038" name="Group 54"/>
            <p:cNvGrpSpPr>
              <a:grpSpLocks/>
            </p:cNvGrpSpPr>
            <p:nvPr/>
          </p:nvGrpSpPr>
          <p:grpSpPr bwMode="auto"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id="128039" name="Picture 5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040" name="Freeform 5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399418" name="Rectangle 58"/>
          <p:cNvSpPr>
            <a:spLocks noChangeArrowheads="1"/>
          </p:cNvSpPr>
          <p:nvPr/>
        </p:nvSpPr>
        <p:spPr bwMode="auto">
          <a:xfrm>
            <a:off x="2501900" y="5645150"/>
            <a:ext cx="123825" cy="182563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28034" name="Group 59"/>
          <p:cNvGrpSpPr>
            <a:grpSpLocks/>
          </p:cNvGrpSpPr>
          <p:nvPr/>
        </p:nvGrpSpPr>
        <p:grpSpPr bwMode="auto">
          <a:xfrm>
            <a:off x="2166938" y="5784850"/>
            <a:ext cx="584200" cy="469900"/>
            <a:chOff x="-44" y="1473"/>
            <a:chExt cx="981" cy="1105"/>
          </a:xfrm>
        </p:grpSpPr>
        <p:pic>
          <p:nvPicPr>
            <p:cNvPr id="128035" name="Picture 60" descr="desktop_computer_stylized_medium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036" name="Freeform 6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5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3076" y="420560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892815" y="298767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209634" y="441948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718465" y="595737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684276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66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ARP protocol: same LAN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6413" y="1541646"/>
            <a:ext cx="3690938" cy="4384492"/>
          </a:xfrm>
        </p:spPr>
        <p:txBody>
          <a:bodyPr/>
          <a:lstStyle/>
          <a:p>
            <a:pPr marL="231775" indent="-231775">
              <a:defRPr/>
            </a:pPr>
            <a:r>
              <a:rPr lang="en-US" sz="2000" dirty="0">
                <a:latin typeface="Gill Sans MT" charset="0"/>
                <a:cs typeface="+mn-cs"/>
              </a:rPr>
              <a:t>A wants to send datagram to B</a:t>
            </a:r>
          </a:p>
          <a:p>
            <a:pPr marL="681038" lvl="1" indent="-223838">
              <a:defRPr/>
            </a:pPr>
            <a:r>
              <a:rPr lang="en-US" sz="1800" dirty="0">
                <a:latin typeface="Gill Sans MT" charset="0"/>
              </a:rPr>
              <a:t>B</a:t>
            </a:r>
            <a:r>
              <a:rPr lang="ja-JP" altLang="en-US" sz="1800" dirty="0">
                <a:latin typeface="Gill Sans MT" charset="0"/>
              </a:rPr>
              <a:t>’</a:t>
            </a:r>
            <a:r>
              <a:rPr lang="en-US" sz="1800" dirty="0">
                <a:latin typeface="Gill Sans MT" charset="0"/>
              </a:rPr>
              <a:t>s MAC address not in A</a:t>
            </a:r>
            <a:r>
              <a:rPr lang="ja-JP" altLang="en-US" sz="1800" dirty="0">
                <a:latin typeface="Gill Sans MT" charset="0"/>
              </a:rPr>
              <a:t>’</a:t>
            </a:r>
            <a:r>
              <a:rPr lang="en-US" sz="1800" dirty="0">
                <a:latin typeface="Gill Sans MT" charset="0"/>
              </a:rPr>
              <a:t>s ARP table.</a:t>
            </a:r>
          </a:p>
          <a:p>
            <a:pPr marL="231775" indent="-231775">
              <a:defRPr/>
            </a:pPr>
            <a:r>
              <a:rPr lang="en-US" sz="2000" dirty="0">
                <a:latin typeface="Gill Sans MT" charset="0"/>
                <a:cs typeface="+mn-cs"/>
              </a:rPr>
              <a:t>A </a:t>
            </a:r>
            <a:r>
              <a:rPr lang="en-US" sz="2000" dirty="0">
                <a:solidFill>
                  <a:srgbClr val="CC0000"/>
                </a:solidFill>
                <a:latin typeface="Gill Sans MT" charset="0"/>
                <a:cs typeface="+mn-cs"/>
              </a:rPr>
              <a:t>broadcasts</a:t>
            </a:r>
            <a:r>
              <a:rPr lang="en-US" sz="2000" dirty="0">
                <a:latin typeface="Gill Sans MT" charset="0"/>
                <a:cs typeface="+mn-cs"/>
              </a:rPr>
              <a:t> ARP query, containing B's IP address </a:t>
            </a:r>
          </a:p>
          <a:p>
            <a:pPr marL="681038" lvl="1" indent="-223838">
              <a:defRPr/>
            </a:pPr>
            <a:r>
              <a:rPr lang="en-US" sz="1800" dirty="0">
                <a:latin typeface="Gill Sans MT" charset="0"/>
              </a:rPr>
              <a:t>destination MAC address = FF-FF-FF-FF-FF-FF</a:t>
            </a:r>
          </a:p>
          <a:p>
            <a:pPr marL="681038" lvl="1" indent="-223838">
              <a:defRPr/>
            </a:pPr>
            <a:r>
              <a:rPr lang="en-US" sz="1800" dirty="0">
                <a:latin typeface="Gill Sans MT" charset="0"/>
              </a:rPr>
              <a:t>all nodes on LAN receive ARP query </a:t>
            </a:r>
          </a:p>
          <a:p>
            <a:pPr marL="231775" indent="-231775">
              <a:defRPr/>
            </a:pPr>
            <a:r>
              <a:rPr lang="en-US" sz="2000" dirty="0">
                <a:latin typeface="Gill Sans MT" charset="0"/>
                <a:cs typeface="+mn-cs"/>
              </a:rPr>
              <a:t>B receives ARP packet, replies to A with B's MAC address</a:t>
            </a:r>
          </a:p>
          <a:p>
            <a:pPr marL="681038" lvl="1" indent="-223838">
              <a:defRPr/>
            </a:pPr>
            <a:r>
              <a:rPr lang="en-US" sz="1800" dirty="0">
                <a:latin typeface="Gill Sans MT" charset="0"/>
              </a:rPr>
              <a:t>frame sent to A</a:t>
            </a:r>
            <a:r>
              <a:rPr lang="ja-JP" altLang="en-US" sz="1800" dirty="0">
                <a:latin typeface="Gill Sans MT" charset="0"/>
              </a:rPr>
              <a:t>’</a:t>
            </a:r>
            <a:r>
              <a:rPr lang="en-US" sz="1800" dirty="0">
                <a:latin typeface="Gill Sans MT" charset="0"/>
              </a:rPr>
              <a:t>s MAC address (</a:t>
            </a:r>
            <a:r>
              <a:rPr lang="en-US" sz="1800" dirty="0">
                <a:solidFill>
                  <a:srgbClr val="C00000"/>
                </a:solidFill>
                <a:latin typeface="Gill Sans MT" charset="0"/>
              </a:rPr>
              <a:t>unicast</a:t>
            </a:r>
            <a:r>
              <a:rPr lang="en-US" sz="1800" dirty="0">
                <a:latin typeface="Gill Sans MT" charset="0"/>
              </a:rPr>
              <a:t>)</a:t>
            </a:r>
          </a:p>
          <a:p>
            <a:pPr>
              <a:defRPr/>
            </a:pPr>
            <a:endParaRPr lang="en-US" sz="2000" dirty="0">
              <a:latin typeface="Gill Sans MT" charset="0"/>
              <a:cs typeface="+mn-cs"/>
            </a:endParaRPr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60912" y="5013927"/>
            <a:ext cx="3810000" cy="1313445"/>
          </a:xfrm>
          <a:ln w="28575">
            <a:solidFill>
              <a:srgbClr val="C00000"/>
            </a:solidFill>
          </a:ln>
        </p:spPr>
        <p:txBody>
          <a:bodyPr/>
          <a:lstStyle/>
          <a:p>
            <a:pPr marL="0" indent="0"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ARP is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plug-and-play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:</a:t>
            </a:r>
          </a:p>
          <a:p>
            <a:pPr marL="457200" lvl="1" indent="0">
              <a:buNone/>
              <a:defRPr/>
            </a:pPr>
            <a:r>
              <a:rPr lang="en-US" sz="2000" dirty="0">
                <a:latin typeface="Gill Sans MT" charset="0"/>
              </a:rPr>
              <a:t>nodes create their ARP tables </a:t>
            </a:r>
            <a:r>
              <a:rPr lang="en-US" sz="2000" i="1" dirty="0">
                <a:latin typeface="Gill Sans MT" charset="0"/>
              </a:rPr>
              <a:t>without intervention from net administrator</a:t>
            </a:r>
          </a:p>
        </p:txBody>
      </p:sp>
      <p:pic>
        <p:nvPicPr>
          <p:cNvPr id="130054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87630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sp>
        <p:nvSpPr>
          <p:cNvPr id="50" name="Freeform 10"/>
          <p:cNvSpPr>
            <a:spLocks/>
          </p:cNvSpPr>
          <p:nvPr/>
        </p:nvSpPr>
        <p:spPr bwMode="auto">
          <a:xfrm>
            <a:off x="5840412" y="2498909"/>
            <a:ext cx="1393825" cy="1525587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Line 18"/>
          <p:cNvSpPr>
            <a:spLocks noChangeShapeType="1"/>
          </p:cNvSpPr>
          <p:nvPr/>
        </p:nvSpPr>
        <p:spPr bwMode="auto">
          <a:xfrm>
            <a:off x="5397500" y="3003734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2" name="Line 19"/>
          <p:cNvSpPr>
            <a:spLocks noChangeShapeType="1"/>
          </p:cNvSpPr>
          <p:nvPr/>
        </p:nvSpPr>
        <p:spPr bwMode="auto">
          <a:xfrm>
            <a:off x="6627812" y="2160771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" name="Line 20"/>
          <p:cNvSpPr>
            <a:spLocks noChangeShapeType="1"/>
          </p:cNvSpPr>
          <p:nvPr/>
        </p:nvSpPr>
        <p:spPr bwMode="auto">
          <a:xfrm flipH="1">
            <a:off x="7216775" y="3129146"/>
            <a:ext cx="44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4" name="Line 21"/>
          <p:cNvSpPr>
            <a:spLocks noChangeShapeType="1"/>
          </p:cNvSpPr>
          <p:nvPr/>
        </p:nvSpPr>
        <p:spPr bwMode="auto">
          <a:xfrm flipV="1">
            <a:off x="6602412" y="3876859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5" name="Text Box 22"/>
          <p:cNvSpPr txBox="1">
            <a:spLocks noChangeArrowheads="1"/>
          </p:cNvSpPr>
          <p:nvPr/>
        </p:nvSpPr>
        <p:spPr bwMode="auto">
          <a:xfrm>
            <a:off x="6846887" y="1940109"/>
            <a:ext cx="178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1A-2F-BB-76-09-AD</a:t>
            </a:r>
          </a:p>
        </p:txBody>
      </p:sp>
      <p:sp>
        <p:nvSpPr>
          <p:cNvPr id="56" name="Line 23"/>
          <p:cNvSpPr>
            <a:spLocks noChangeShapeType="1"/>
          </p:cNvSpPr>
          <p:nvPr/>
        </p:nvSpPr>
        <p:spPr bwMode="auto">
          <a:xfrm flipH="1" flipV="1">
            <a:off x="6718300" y="2092509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7" name="Line 24"/>
          <p:cNvSpPr>
            <a:spLocks noChangeShapeType="1"/>
          </p:cNvSpPr>
          <p:nvPr/>
        </p:nvSpPr>
        <p:spPr bwMode="auto">
          <a:xfrm flipV="1">
            <a:off x="7673975" y="3205346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8" name="Text Box 25"/>
          <p:cNvSpPr txBox="1">
            <a:spLocks noChangeArrowheads="1"/>
          </p:cNvSpPr>
          <p:nvPr/>
        </p:nvSpPr>
        <p:spPr bwMode="auto">
          <a:xfrm>
            <a:off x="7227887" y="3506971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58-23-D7-FA-20-B0</a:t>
            </a:r>
          </a:p>
        </p:txBody>
      </p:sp>
      <p:sp>
        <p:nvSpPr>
          <p:cNvPr id="59" name="Line 26"/>
          <p:cNvSpPr>
            <a:spLocks noChangeShapeType="1"/>
          </p:cNvSpPr>
          <p:nvPr/>
        </p:nvSpPr>
        <p:spPr bwMode="auto">
          <a:xfrm flipH="1">
            <a:off x="6672262" y="4289609"/>
            <a:ext cx="246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0" name="Text Box 27"/>
          <p:cNvSpPr txBox="1">
            <a:spLocks noChangeArrowheads="1"/>
          </p:cNvSpPr>
          <p:nvPr/>
        </p:nvSpPr>
        <p:spPr bwMode="auto">
          <a:xfrm>
            <a:off x="6856412" y="4132446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0C-C4-11-6F-E3-98</a:t>
            </a:r>
          </a:p>
        </p:txBody>
      </p:sp>
      <p:sp>
        <p:nvSpPr>
          <p:cNvPr id="61" name="Line 28"/>
          <p:cNvSpPr>
            <a:spLocks noChangeShapeType="1"/>
          </p:cNvSpPr>
          <p:nvPr/>
        </p:nvSpPr>
        <p:spPr bwMode="auto">
          <a:xfrm flipV="1">
            <a:off x="5360987" y="3106921"/>
            <a:ext cx="0" cy="331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2" name="Text Box 29"/>
          <p:cNvSpPr txBox="1">
            <a:spLocks noChangeArrowheads="1"/>
          </p:cNvSpPr>
          <p:nvPr/>
        </p:nvSpPr>
        <p:spPr bwMode="auto">
          <a:xfrm>
            <a:off x="4206875" y="3365684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71-65-F7-2B-08-53</a:t>
            </a:r>
          </a:p>
        </p:txBody>
      </p:sp>
      <p:sp>
        <p:nvSpPr>
          <p:cNvPr id="63" name="Text Box 30"/>
          <p:cNvSpPr txBox="1">
            <a:spLocks noChangeArrowheads="1"/>
          </p:cNvSpPr>
          <p:nvPr/>
        </p:nvSpPr>
        <p:spPr bwMode="auto">
          <a:xfrm>
            <a:off x="6053137" y="2984684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   LAN</a:t>
            </a:r>
          </a:p>
        </p:txBody>
      </p:sp>
      <p:sp>
        <p:nvSpPr>
          <p:cNvPr id="64" name="Text Box 31"/>
          <p:cNvSpPr txBox="1">
            <a:spLocks noChangeArrowheads="1"/>
          </p:cNvSpPr>
          <p:nvPr/>
        </p:nvSpPr>
        <p:spPr bwMode="auto">
          <a:xfrm>
            <a:off x="4403725" y="2219509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137.196.7.23</a:t>
            </a:r>
          </a:p>
        </p:txBody>
      </p:sp>
      <p:sp>
        <p:nvSpPr>
          <p:cNvPr id="65" name="Line 32"/>
          <p:cNvSpPr>
            <a:spLocks noChangeShapeType="1"/>
          </p:cNvSpPr>
          <p:nvPr/>
        </p:nvSpPr>
        <p:spPr bwMode="auto">
          <a:xfrm>
            <a:off x="5049837" y="2475096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6" name="Text Box 33"/>
          <p:cNvSpPr txBox="1">
            <a:spLocks noChangeArrowheads="1"/>
          </p:cNvSpPr>
          <p:nvPr/>
        </p:nvSpPr>
        <p:spPr bwMode="auto">
          <a:xfrm>
            <a:off x="6985000" y="1541646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137.196.7.78</a:t>
            </a:r>
          </a:p>
        </p:txBody>
      </p:sp>
      <p:sp>
        <p:nvSpPr>
          <p:cNvPr id="67" name="Line 34"/>
          <p:cNvSpPr>
            <a:spLocks noChangeShapeType="1"/>
          </p:cNvSpPr>
          <p:nvPr/>
        </p:nvSpPr>
        <p:spPr bwMode="auto">
          <a:xfrm flipH="1" flipV="1">
            <a:off x="6815137" y="1679759"/>
            <a:ext cx="234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8" name="Line 35"/>
          <p:cNvSpPr>
            <a:spLocks noChangeShapeType="1"/>
          </p:cNvSpPr>
          <p:nvPr/>
        </p:nvSpPr>
        <p:spPr bwMode="auto">
          <a:xfrm>
            <a:off x="7994650" y="2675121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9" name="Text Box 36"/>
          <p:cNvSpPr txBox="1">
            <a:spLocks noChangeArrowheads="1"/>
          </p:cNvSpPr>
          <p:nvPr/>
        </p:nvSpPr>
        <p:spPr bwMode="auto">
          <a:xfrm>
            <a:off x="7385050" y="2441759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137.196.7.14</a:t>
            </a:r>
          </a:p>
        </p:txBody>
      </p:sp>
      <p:sp>
        <p:nvSpPr>
          <p:cNvPr id="70" name="Line 38"/>
          <p:cNvSpPr>
            <a:spLocks noChangeShapeType="1"/>
          </p:cNvSpPr>
          <p:nvPr/>
        </p:nvSpPr>
        <p:spPr bwMode="auto">
          <a:xfrm>
            <a:off x="6176962" y="4556309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1" name="Text Box 39"/>
          <p:cNvSpPr txBox="1">
            <a:spLocks noChangeArrowheads="1"/>
          </p:cNvSpPr>
          <p:nvPr/>
        </p:nvSpPr>
        <p:spPr bwMode="auto">
          <a:xfrm>
            <a:off x="4995862" y="4402321"/>
            <a:ext cx="1217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137.196.7.88</a:t>
            </a:r>
          </a:p>
        </p:txBody>
      </p:sp>
      <p:sp>
        <p:nvSpPr>
          <p:cNvPr id="72" name="Rectangle 43"/>
          <p:cNvSpPr>
            <a:spLocks noChangeArrowheads="1"/>
          </p:cNvSpPr>
          <p:nvPr/>
        </p:nvSpPr>
        <p:spPr bwMode="auto">
          <a:xfrm rot="-5400000">
            <a:off x="7700169" y="3036277"/>
            <a:ext cx="127000" cy="195263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73" name="Group 44"/>
          <p:cNvGrpSpPr>
            <a:grpSpLocks/>
          </p:cNvGrpSpPr>
          <p:nvPr/>
        </p:nvGrpSpPr>
        <p:grpSpPr bwMode="auto">
          <a:xfrm>
            <a:off x="7602537" y="2911659"/>
            <a:ext cx="598488" cy="520700"/>
            <a:chOff x="-44" y="1473"/>
            <a:chExt cx="981" cy="1105"/>
          </a:xfrm>
        </p:grpSpPr>
        <p:pic>
          <p:nvPicPr>
            <p:cNvPr id="7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6" name="Group 47"/>
          <p:cNvGrpSpPr>
            <a:grpSpLocks/>
          </p:cNvGrpSpPr>
          <p:nvPr/>
        </p:nvGrpSpPr>
        <p:grpSpPr bwMode="auto">
          <a:xfrm>
            <a:off x="4697412" y="2714809"/>
            <a:ext cx="709613" cy="520700"/>
            <a:chOff x="267" y="2244"/>
            <a:chExt cx="581" cy="415"/>
          </a:xfrm>
        </p:grpSpPr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78" name="Group 49"/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79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81" name="Group 52"/>
          <p:cNvGrpSpPr>
            <a:grpSpLocks/>
          </p:cNvGrpSpPr>
          <p:nvPr/>
        </p:nvGrpSpPr>
        <p:grpSpPr bwMode="auto">
          <a:xfrm>
            <a:off x="6197600" y="1601971"/>
            <a:ext cx="631825" cy="554038"/>
            <a:chOff x="1745" y="1276"/>
            <a:chExt cx="512" cy="489"/>
          </a:xfrm>
        </p:grpSpPr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>
              <a:off x="2040" y="1604"/>
              <a:ext cx="100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83" name="Group 54"/>
            <p:cNvGrpSpPr>
              <a:grpSpLocks/>
            </p:cNvGrpSpPr>
            <p:nvPr/>
          </p:nvGrpSpPr>
          <p:grpSpPr bwMode="auto"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id="84" name="Picture 5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5" name="Freeform 5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86" name="Rectangle 58"/>
          <p:cNvSpPr>
            <a:spLocks noChangeArrowheads="1"/>
          </p:cNvSpPr>
          <p:nvPr/>
        </p:nvSpPr>
        <p:spPr bwMode="auto">
          <a:xfrm>
            <a:off x="6542087" y="4199121"/>
            <a:ext cx="123825" cy="182563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87" name="Group 59"/>
          <p:cNvGrpSpPr>
            <a:grpSpLocks/>
          </p:cNvGrpSpPr>
          <p:nvPr/>
        </p:nvGrpSpPr>
        <p:grpSpPr bwMode="auto">
          <a:xfrm>
            <a:off x="6207125" y="4338821"/>
            <a:ext cx="584200" cy="469900"/>
            <a:chOff x="-44" y="1473"/>
            <a:chExt cx="981" cy="1105"/>
          </a:xfrm>
        </p:grpSpPr>
        <p:pic>
          <p:nvPicPr>
            <p:cNvPr id="88" name="Picture 60" descr="desktop_computer_stylized_medium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6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472950" y="27462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972689" y="15283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289508" y="296014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798339" y="449804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28723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2425" y="1057275"/>
            <a:ext cx="8675688" cy="1081088"/>
          </a:xfrm>
        </p:spPr>
        <p:txBody>
          <a:bodyPr/>
          <a:lstStyle/>
          <a:p>
            <a:pPr marL="111125" indent="-111125"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walkthrough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: send datagram from A to B via R</a:t>
            </a:r>
          </a:p>
          <a:p>
            <a:pPr marL="457200" lvl="1" indent="-225425">
              <a:buFont typeface="Wingdings" charset="2"/>
              <a:buChar char="§"/>
              <a:defRPr/>
            </a:pPr>
            <a:r>
              <a:rPr lang="en-US" dirty="0"/>
              <a:t>focus on addressing – at IP (datagram) and MAC layer (frame)</a:t>
            </a:r>
          </a:p>
          <a:p>
            <a:pPr marL="457200" lvl="1" indent="-225425">
              <a:buFont typeface="Wingdings" charset="2"/>
              <a:buChar char="§"/>
              <a:defRPr/>
            </a:pPr>
            <a:r>
              <a:rPr lang="en-US" dirty="0"/>
              <a:t>assume A knows B</a:t>
            </a:r>
            <a:r>
              <a:rPr lang="ja-JP" altLang="en-US" dirty="0"/>
              <a:t>’</a:t>
            </a:r>
            <a:r>
              <a:rPr lang="en-US" dirty="0"/>
              <a:t>s IP address (how?)</a:t>
            </a:r>
          </a:p>
          <a:p>
            <a:pPr marL="457200" lvl="1" indent="-225425">
              <a:buFont typeface="Wingdings" charset="2"/>
              <a:buChar char="§"/>
              <a:defRPr/>
            </a:pPr>
            <a:r>
              <a:rPr lang="en-US" dirty="0"/>
              <a:t>assume A knows IP address of first hop router, R (how?)</a:t>
            </a:r>
          </a:p>
          <a:p>
            <a:pPr marL="457200" lvl="1" indent="-225425">
              <a:buFont typeface="Wingdings" charset="2"/>
              <a:buChar char="§"/>
              <a:defRPr/>
            </a:pPr>
            <a:r>
              <a:rPr lang="en-US" dirty="0"/>
              <a:t>assume A knows R</a:t>
            </a:r>
            <a:r>
              <a:rPr lang="ja-JP" altLang="en-US" dirty="0"/>
              <a:t>’</a:t>
            </a:r>
            <a:r>
              <a:rPr lang="en-US" dirty="0"/>
              <a:t>s MAC address (how?)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Addressing: routing to another LAN</a:t>
            </a:r>
          </a:p>
        </p:txBody>
      </p:sp>
      <p:grpSp>
        <p:nvGrpSpPr>
          <p:cNvPr id="132101" name="Group 4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32103" name="Group 99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216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216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6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02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2104" name="Group 2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64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215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216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6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710660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R</a:t>
              </a:r>
              <a:endParaRPr lang="en-US" i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067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1A-23-F9-CD-06-9B</a:t>
              </a:r>
            </a:p>
          </p:txBody>
        </p:sp>
        <p:sp>
          <p:nvSpPr>
            <p:cNvPr id="45068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222.222.222.220</a:t>
              </a:r>
            </a:p>
          </p:txBody>
        </p:sp>
        <p:grpSp>
          <p:nvGrpSpPr>
            <p:cNvPr id="132108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5117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45118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5070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CC-49-DE-D0-AB-7D</a:t>
              </a:r>
            </a:p>
          </p:txBody>
        </p:sp>
        <p:sp>
          <p:nvSpPr>
            <p:cNvPr id="45071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111.111.111.112</a:t>
              </a:r>
            </a:p>
          </p:txBody>
        </p:sp>
        <p:sp>
          <p:nvSpPr>
            <p:cNvPr id="45072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111.111.111.111</a:t>
              </a:r>
            </a:p>
          </p:txBody>
        </p:sp>
        <p:sp>
          <p:nvSpPr>
            <p:cNvPr id="45073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74-29-9C-E8-FF-55</a:t>
              </a:r>
            </a:p>
          </p:txBody>
        </p:sp>
        <p:sp>
          <p:nvSpPr>
            <p:cNvPr id="132113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5075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76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77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78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79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80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81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710714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5083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2123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5115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45116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5085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86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87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222.222.222.221</a:t>
              </a:r>
            </a:p>
          </p:txBody>
        </p:sp>
        <p:sp>
          <p:nvSpPr>
            <p:cNvPr id="45088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88-B2-2F-54-1A-0F</a:t>
              </a:r>
            </a:p>
          </p:txBody>
        </p:sp>
        <p:sp>
          <p:nvSpPr>
            <p:cNvPr id="45089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090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2130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710732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132132" name="Group 3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215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215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5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2133" name="Group 1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77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2140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2142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2143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2144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2145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2148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2149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5107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5108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91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2134" name="Group 93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95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2136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2137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38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pic>
        <p:nvPicPr>
          <p:cNvPr id="132102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9456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7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453071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45" name="Group 94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34183" name="Group 95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424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424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4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56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4184" name="Group 96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1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423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424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4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98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R</a:t>
              </a:r>
              <a:endParaRPr lang="en-US" i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123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1A-23-F9-CD-06-9B</a:t>
              </a:r>
            </a:p>
          </p:txBody>
        </p:sp>
        <p:sp>
          <p:nvSpPr>
            <p:cNvPr id="46124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222.222.222.220</a:t>
              </a:r>
            </a:p>
          </p:txBody>
        </p:sp>
        <p:grpSp>
          <p:nvGrpSpPr>
            <p:cNvPr id="134188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6173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46174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6126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CC-49-DE-D0-AB-7D</a:t>
              </a:r>
            </a:p>
          </p:txBody>
        </p:sp>
        <p:sp>
          <p:nvSpPr>
            <p:cNvPr id="46127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111.111.111.112</a:t>
              </a:r>
            </a:p>
          </p:txBody>
        </p:sp>
        <p:sp>
          <p:nvSpPr>
            <p:cNvPr id="46128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111.111.111.111</a:t>
              </a:r>
            </a:p>
          </p:txBody>
        </p:sp>
        <p:sp>
          <p:nvSpPr>
            <p:cNvPr id="46129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74-29-9C-E8-FF-55</a:t>
              </a:r>
            </a:p>
          </p:txBody>
        </p:sp>
        <p:sp>
          <p:nvSpPr>
            <p:cNvPr id="134193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6131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2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3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4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5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6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37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14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6139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4203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6171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46172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6141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42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43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222.222.222.221</a:t>
              </a:r>
            </a:p>
          </p:txBody>
        </p:sp>
        <p:sp>
          <p:nvSpPr>
            <p:cNvPr id="46144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88-B2-2F-54-1A-0F</a:t>
              </a:r>
            </a:p>
          </p:txBody>
        </p:sp>
        <p:sp>
          <p:nvSpPr>
            <p:cNvPr id="46145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46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4210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4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134212" name="Group 12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423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423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3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44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4213" name="Group 125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2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4220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4222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4223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4224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4225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4228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4229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6163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6164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34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4214" name="Group 126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28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4216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4217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18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712857" name="AutoShape 153"/>
          <p:cNvSpPr>
            <a:spLocks noChangeArrowheads="1"/>
          </p:cNvSpPr>
          <p:nvPr/>
        </p:nvSpPr>
        <p:spPr bwMode="auto">
          <a:xfrm>
            <a:off x="2387600" y="3086100"/>
            <a:ext cx="314325" cy="792163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Addressing: routing to another LAN</a:t>
            </a:r>
          </a:p>
        </p:txBody>
      </p:sp>
      <p:grpSp>
        <p:nvGrpSpPr>
          <p:cNvPr id="712834" name="Group 130"/>
          <p:cNvGrpSpPr>
            <a:grpSpLocks/>
          </p:cNvGrpSpPr>
          <p:nvPr/>
        </p:nvGrpSpPr>
        <p:grpSpPr bwMode="auto">
          <a:xfrm>
            <a:off x="534988" y="2686050"/>
            <a:ext cx="976312" cy="1460500"/>
            <a:chOff x="337" y="1692"/>
            <a:chExt cx="615" cy="920"/>
          </a:xfrm>
        </p:grpSpPr>
        <p:sp>
          <p:nvSpPr>
            <p:cNvPr id="134176" name="Freeform 65"/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6114" name="Rectangle 67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15" name="Text Box 68"/>
            <p:cNvSpPr txBox="1">
              <a:spLocks noChangeArrowheads="1"/>
            </p:cNvSpPr>
            <p:nvPr/>
          </p:nvSpPr>
          <p:spPr bwMode="auto"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6116" name="Line 6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17" name="Line 7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18" name="Line 7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19" name="Line 72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12855" name="Group 151"/>
          <p:cNvGrpSpPr>
            <a:grpSpLocks/>
          </p:cNvGrpSpPr>
          <p:nvPr/>
        </p:nvGrpSpPr>
        <p:grpSpPr bwMode="auto">
          <a:xfrm>
            <a:off x="1893888" y="2643188"/>
            <a:ext cx="2011362" cy="760412"/>
            <a:chOff x="1197" y="1665"/>
            <a:chExt cx="1267" cy="479"/>
          </a:xfrm>
        </p:grpSpPr>
        <p:grpSp>
          <p:nvGrpSpPr>
            <p:cNvPr id="134171" name="Group 150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46110" name="Rectangle 123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11" name="Line 124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12" name="Line 125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6109" name="Text Box 126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712845" name="Group 141"/>
          <p:cNvGrpSpPr>
            <a:grpSpLocks/>
          </p:cNvGrpSpPr>
          <p:nvPr/>
        </p:nvGrpSpPr>
        <p:grpSpPr bwMode="auto">
          <a:xfrm>
            <a:off x="2027238" y="2903538"/>
            <a:ext cx="146050" cy="385762"/>
            <a:chOff x="1272" y="1762"/>
            <a:chExt cx="92" cy="243"/>
          </a:xfrm>
        </p:grpSpPr>
        <p:sp>
          <p:nvSpPr>
            <p:cNvPr id="46106" name="Line 127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107" name="Line 128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712847" name="Rectangle 143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A creates IP datagram with IP source A, destination B </a:t>
            </a:r>
          </a:p>
        </p:txBody>
      </p:sp>
      <p:sp>
        <p:nvSpPr>
          <p:cNvPr id="712848" name="Rectangle 144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A creates link-layer frame with R's MAC address as destination address, frame contains A-to-B IP datagram</a:t>
            </a:r>
            <a:endParaRPr lang="en-US" sz="2800" i="0" dirty="0">
              <a:latin typeface="Gill Sans MT" charset="0"/>
              <a:cs typeface="+mn-cs"/>
            </a:endParaRPr>
          </a:p>
        </p:txBody>
      </p:sp>
      <p:grpSp>
        <p:nvGrpSpPr>
          <p:cNvPr id="712856" name="Group 152"/>
          <p:cNvGrpSpPr>
            <a:grpSpLocks/>
          </p:cNvGrpSpPr>
          <p:nvPr/>
        </p:nvGrpSpPr>
        <p:grpSpPr bwMode="auto">
          <a:xfrm>
            <a:off x="1477963" y="2244725"/>
            <a:ext cx="2443162" cy="1519238"/>
            <a:chOff x="931" y="1414"/>
            <a:chExt cx="1539" cy="957"/>
          </a:xfrm>
        </p:grpSpPr>
        <p:sp>
          <p:nvSpPr>
            <p:cNvPr id="46094" name="Text Box 135"/>
            <p:cNvSpPr txBox="1">
              <a:spLocks noChangeArrowheads="1"/>
            </p:cNvSpPr>
            <p:nvPr/>
          </p:nvSpPr>
          <p:spPr bwMode="auto"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MAC src: 74-29-9C-E8-FF-55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 MAC dest: </a:t>
              </a:r>
              <a:r>
                <a:rPr lang="en-US" sz="1200" i="0" dirty="0">
                  <a:solidFill>
                    <a:srgbClr val="FF0000"/>
                  </a:solidFill>
                  <a:latin typeface="Arial" charset="0"/>
                  <a:cs typeface="+mn-cs"/>
                </a:rPr>
                <a:t>E6-E9-00-17-BB-4B</a:t>
              </a:r>
            </a:p>
          </p:txBody>
        </p:sp>
        <p:grpSp>
          <p:nvGrpSpPr>
            <p:cNvPr id="134158" name="Group 145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6100" name="Rectangle 138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01" name="Rectangle 13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02" name="Line 13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03" name="Line 13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04" name="Line 139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105" name="Line 140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6096" name="Line 146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097" name="Line 147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098" name="Line 148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099" name="Line 149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34156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9456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10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48277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7128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857" grpId="0" animBg="1"/>
      <p:bldP spid="71284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3" name="Group 163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36236" name="Group 164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6295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6297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98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225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6237" name="Group 165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220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6292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6293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94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67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R</a:t>
              </a:r>
              <a:endParaRPr lang="en-US" i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152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1A-23-F9-CD-06-9B</a:t>
              </a:r>
            </a:p>
          </p:txBody>
        </p:sp>
        <p:sp>
          <p:nvSpPr>
            <p:cNvPr id="47153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222.222.222.220</a:t>
              </a:r>
            </a:p>
          </p:txBody>
        </p:sp>
        <p:grpSp>
          <p:nvGrpSpPr>
            <p:cNvPr id="136241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7202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47203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7155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CC-49-DE-D0-AB-7D</a:t>
              </a:r>
            </a:p>
          </p:txBody>
        </p:sp>
        <p:sp>
          <p:nvSpPr>
            <p:cNvPr id="47156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111.111.111.112</a:t>
              </a:r>
            </a:p>
          </p:txBody>
        </p:sp>
        <p:sp>
          <p:nvSpPr>
            <p:cNvPr id="47157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111.111.111.111</a:t>
              </a:r>
            </a:p>
          </p:txBody>
        </p:sp>
        <p:sp>
          <p:nvSpPr>
            <p:cNvPr id="47158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74-29-9C-E8-FF-55</a:t>
              </a:r>
            </a:p>
          </p:txBody>
        </p:sp>
        <p:sp>
          <p:nvSpPr>
            <p:cNvPr id="136246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7160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1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2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3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4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5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66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83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7168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6256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7200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47201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7170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71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72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222.222.222.221</a:t>
              </a:r>
            </a:p>
          </p:txBody>
        </p:sp>
        <p:sp>
          <p:nvSpPr>
            <p:cNvPr id="47173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88-B2-2F-54-1A-0F</a:t>
              </a:r>
            </a:p>
          </p:txBody>
        </p:sp>
        <p:sp>
          <p:nvSpPr>
            <p:cNvPr id="47174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75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6263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93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136265" name="Group 193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628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628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8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213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6266" name="Group 194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201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6273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6275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6276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6277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6278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6281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6282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7192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7193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203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6267" name="Group 195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97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626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627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7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4710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Addressing: routing to another LAN</a:t>
            </a:r>
          </a:p>
        </p:txBody>
      </p:sp>
      <p:grpSp>
        <p:nvGrpSpPr>
          <p:cNvPr id="714811" name="Group 59"/>
          <p:cNvGrpSpPr>
            <a:grpSpLocks/>
          </p:cNvGrpSpPr>
          <p:nvPr/>
        </p:nvGrpSpPr>
        <p:grpSpPr bwMode="auto">
          <a:xfrm>
            <a:off x="534988" y="2686050"/>
            <a:ext cx="976312" cy="1460500"/>
            <a:chOff x="337" y="1692"/>
            <a:chExt cx="615" cy="920"/>
          </a:xfrm>
        </p:grpSpPr>
        <p:sp>
          <p:nvSpPr>
            <p:cNvPr id="136229" name="Freeform 60"/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7143" name="Rectangle 61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4" name="Text Box 62"/>
            <p:cNvSpPr txBox="1">
              <a:spLocks noChangeArrowheads="1"/>
            </p:cNvSpPr>
            <p:nvPr/>
          </p:nvSpPr>
          <p:spPr bwMode="auto"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7145" name="Line 63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6" name="Line 64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7" name="Line 65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8" name="Line 66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7111" name="Rectangle 76"/>
          <p:cNvSpPr>
            <a:spLocks noChangeArrowheads="1"/>
          </p:cNvSpPr>
          <p:nvPr/>
        </p:nvSpPr>
        <p:spPr bwMode="auto">
          <a:xfrm>
            <a:off x="706438" y="1084263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frame sent from A to R</a:t>
            </a:r>
          </a:p>
        </p:txBody>
      </p:sp>
      <p:grpSp>
        <p:nvGrpSpPr>
          <p:cNvPr id="714820" name="Group 68"/>
          <p:cNvGrpSpPr>
            <a:grpSpLocks/>
          </p:cNvGrpSpPr>
          <p:nvPr/>
        </p:nvGrpSpPr>
        <p:grpSpPr bwMode="auto">
          <a:xfrm>
            <a:off x="2713038" y="3265488"/>
            <a:ext cx="1096962" cy="244475"/>
            <a:chOff x="1231" y="1990"/>
            <a:chExt cx="691" cy="154"/>
          </a:xfrm>
        </p:grpSpPr>
        <p:sp>
          <p:nvSpPr>
            <p:cNvPr id="47139" name="Rectangle 69"/>
            <p:cNvSpPr>
              <a:spLocks noChangeArrowheads="1"/>
            </p:cNvSpPr>
            <p:nvPr/>
          </p:nvSpPr>
          <p:spPr bwMode="auto">
            <a:xfrm>
              <a:off x="1231" y="1991"/>
              <a:ext cx="691" cy="1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0" name="Line 70"/>
            <p:cNvSpPr>
              <a:spLocks noChangeShapeType="1"/>
            </p:cNvSpPr>
            <p:nvPr/>
          </p:nvSpPr>
          <p:spPr bwMode="auto">
            <a:xfrm>
              <a:off x="1337" y="1990"/>
              <a:ext cx="0" cy="15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41" name="Line 71"/>
            <p:cNvSpPr>
              <a:spLocks noChangeShapeType="1"/>
            </p:cNvSpPr>
            <p:nvPr/>
          </p:nvSpPr>
          <p:spPr bwMode="auto">
            <a:xfrm>
              <a:off x="1427" y="1992"/>
              <a:ext cx="0" cy="15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14852" name="Group 100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136221" name="Freeform 93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7135" name="Rectangle 94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36" name="Text Box 95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7137" name="Line 98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38" name="Line 99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714853" name="Rectangle 101"/>
          <p:cNvSpPr>
            <a:spLocks noChangeArrowheads="1"/>
          </p:cNvSpPr>
          <p:nvPr/>
        </p:nvSpPr>
        <p:spPr bwMode="auto">
          <a:xfrm>
            <a:off x="709613" y="1439863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frame received at R, datagram removed, passed up to IP</a:t>
            </a:r>
          </a:p>
        </p:txBody>
      </p:sp>
      <p:grpSp>
        <p:nvGrpSpPr>
          <p:cNvPr id="714883" name="Group 131"/>
          <p:cNvGrpSpPr>
            <a:grpSpLocks/>
          </p:cNvGrpSpPr>
          <p:nvPr/>
        </p:nvGrpSpPr>
        <p:grpSpPr bwMode="auto">
          <a:xfrm>
            <a:off x="1477963" y="2244725"/>
            <a:ext cx="2443162" cy="1519238"/>
            <a:chOff x="931" y="1414"/>
            <a:chExt cx="1539" cy="957"/>
          </a:xfrm>
        </p:grpSpPr>
        <p:sp>
          <p:nvSpPr>
            <p:cNvPr id="47121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MAC src: 74-29-9C-E8-FF-55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 MAC dest: E6-E9-00-17-BB-4B</a:t>
              </a:r>
            </a:p>
          </p:txBody>
        </p:sp>
        <p:grpSp>
          <p:nvGrpSpPr>
            <p:cNvPr id="136209" name="Group 80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7128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129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130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131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132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133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7123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24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25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26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27" name="Text Box 130"/>
            <p:cNvSpPr txBox="1">
              <a:spLocks noChangeArrowheads="1"/>
            </p:cNvSpPr>
            <p:nvPr/>
          </p:nvSpPr>
          <p:spPr bwMode="auto">
            <a:xfrm>
              <a:off x="1193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714898" name="Group 146"/>
          <p:cNvGrpSpPr>
            <a:grpSpLocks/>
          </p:cNvGrpSpPr>
          <p:nvPr/>
        </p:nvGrpSpPr>
        <p:grpSpPr bwMode="auto">
          <a:xfrm>
            <a:off x="2667000" y="2435225"/>
            <a:ext cx="2011363" cy="979488"/>
            <a:chOff x="4493" y="1480"/>
            <a:chExt cx="1267" cy="617"/>
          </a:xfrm>
        </p:grpSpPr>
        <p:sp>
          <p:nvSpPr>
            <p:cNvPr id="47118" name="Line 143"/>
            <p:cNvSpPr>
              <a:spLocks noChangeShapeType="1"/>
            </p:cNvSpPr>
            <p:nvPr/>
          </p:nvSpPr>
          <p:spPr bwMode="auto">
            <a:xfrm flipH="1" flipV="1">
              <a:off x="4576" y="1627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19" name="Line 144"/>
            <p:cNvSpPr>
              <a:spLocks noChangeShapeType="1"/>
            </p:cNvSpPr>
            <p:nvPr/>
          </p:nvSpPr>
          <p:spPr bwMode="auto">
            <a:xfrm>
              <a:off x="4668" y="1739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120" name="Text Box 145"/>
            <p:cNvSpPr txBox="1">
              <a:spLocks noChangeArrowheads="1"/>
            </p:cNvSpPr>
            <p:nvPr/>
          </p:nvSpPr>
          <p:spPr bwMode="auto">
            <a:xfrm>
              <a:off x="4493" y="1480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 IP dest: 222.222.222.222</a:t>
              </a:r>
            </a:p>
          </p:txBody>
        </p:sp>
      </p:grpSp>
      <p:pic>
        <p:nvPicPr>
          <p:cNvPr id="136204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635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10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97670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8.33333E-7 0.13334 L 0.04045 0.16297 L 0.08629 0.16297 L 0.08524 0.0148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7148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6" y="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714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1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148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1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85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41" name="Group 100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38285" name="Group 101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8344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8346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47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62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8286" name="Group 102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7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8341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8342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43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04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R</a:t>
              </a:r>
              <a:endParaRPr lang="en-US" i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177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1A-23-F9-CD-06-9B</a:t>
              </a:r>
            </a:p>
          </p:txBody>
        </p:sp>
        <p:sp>
          <p:nvSpPr>
            <p:cNvPr id="48178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222.222.222.220</a:t>
              </a:r>
            </a:p>
          </p:txBody>
        </p:sp>
        <p:grpSp>
          <p:nvGrpSpPr>
            <p:cNvPr id="138290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8227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48228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8180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CC-49-DE-D0-AB-7D</a:t>
              </a:r>
            </a:p>
          </p:txBody>
        </p:sp>
        <p:sp>
          <p:nvSpPr>
            <p:cNvPr id="48181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111.111.111.112</a:t>
              </a:r>
            </a:p>
          </p:txBody>
        </p:sp>
        <p:sp>
          <p:nvSpPr>
            <p:cNvPr id="48182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111.111.111.111</a:t>
              </a:r>
            </a:p>
          </p:txBody>
        </p:sp>
        <p:sp>
          <p:nvSpPr>
            <p:cNvPr id="48183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74-29-9C-E8-FF-55</a:t>
              </a:r>
            </a:p>
          </p:txBody>
        </p:sp>
        <p:sp>
          <p:nvSpPr>
            <p:cNvPr id="138295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8185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86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87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88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89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90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91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0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8193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38305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8225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48226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8195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96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97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222.222.222.221</a:t>
              </a:r>
            </a:p>
          </p:txBody>
        </p:sp>
        <p:sp>
          <p:nvSpPr>
            <p:cNvPr id="48198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88-B2-2F-54-1A-0F</a:t>
              </a:r>
            </a:p>
          </p:txBody>
        </p:sp>
        <p:sp>
          <p:nvSpPr>
            <p:cNvPr id="48199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200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8312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30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138314" name="Group 130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833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833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3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50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8315" name="Group 131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8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8322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8324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8325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8326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8327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8330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8331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8217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8218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40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38316" name="Group 132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34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38318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8319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20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718850" name="AutoShape 2"/>
          <p:cNvSpPr>
            <a:spLocks noChangeArrowheads="1"/>
          </p:cNvSpPr>
          <p:nvPr/>
        </p:nvSpPr>
        <p:spPr bwMode="auto">
          <a:xfrm>
            <a:off x="5710238" y="3144838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Addressing: routing to another LAN</a:t>
            </a:r>
          </a:p>
        </p:txBody>
      </p:sp>
      <p:grpSp>
        <p:nvGrpSpPr>
          <p:cNvPr id="138246" name="Group 67"/>
          <p:cNvGrpSpPr>
            <a:grpSpLocks/>
          </p:cNvGrpSpPr>
          <p:nvPr/>
        </p:nvGrpSpPr>
        <p:grpSpPr bwMode="auto">
          <a:xfrm>
            <a:off x="5216525" y="2701925"/>
            <a:ext cx="2011363" cy="760413"/>
            <a:chOff x="1197" y="1665"/>
            <a:chExt cx="1267" cy="479"/>
          </a:xfrm>
        </p:grpSpPr>
        <p:grpSp>
          <p:nvGrpSpPr>
            <p:cNvPr id="138280" name="Group 68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48171" name="Rectangle 69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72" name="Line 70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73" name="Line 71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8170" name="Text Box 72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718921" name="Group 73"/>
          <p:cNvGrpSpPr>
            <a:grpSpLocks/>
          </p:cNvGrpSpPr>
          <p:nvPr/>
        </p:nvGrpSpPr>
        <p:grpSpPr bwMode="auto">
          <a:xfrm>
            <a:off x="5340350" y="2952750"/>
            <a:ext cx="146050" cy="385763"/>
            <a:chOff x="1272" y="1762"/>
            <a:chExt cx="92" cy="243"/>
          </a:xfrm>
        </p:grpSpPr>
        <p:sp>
          <p:nvSpPr>
            <p:cNvPr id="48167" name="Line 74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68" name="Line 75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718924" name="Rectangle 76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R forwards datagram with IP source A, destination B </a:t>
            </a:r>
          </a:p>
        </p:txBody>
      </p:sp>
      <p:sp>
        <p:nvSpPr>
          <p:cNvPr id="718925" name="Rectangle 77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R creates link-layer frame with B's MAC address as destination address, frame contains A-to-B IP datagram</a:t>
            </a:r>
            <a:endParaRPr lang="en-US" sz="2800" i="0" dirty="0">
              <a:latin typeface="Gill Sans MT" charset="0"/>
              <a:cs typeface="+mn-cs"/>
            </a:endParaRPr>
          </a:p>
        </p:txBody>
      </p:sp>
      <p:grpSp>
        <p:nvGrpSpPr>
          <p:cNvPr id="718926" name="Group 78"/>
          <p:cNvGrpSpPr>
            <a:grpSpLocks/>
          </p:cNvGrpSpPr>
          <p:nvPr/>
        </p:nvGrpSpPr>
        <p:grpSpPr bwMode="auto">
          <a:xfrm>
            <a:off x="4791075" y="2293938"/>
            <a:ext cx="2428876" cy="1519237"/>
            <a:chOff x="931" y="1414"/>
            <a:chExt cx="1530" cy="957"/>
          </a:xfrm>
        </p:grpSpPr>
        <p:sp>
          <p:nvSpPr>
            <p:cNvPr id="48155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MAC src: </a:t>
              </a:r>
              <a:r>
                <a:rPr lang="en-US" sz="1200" i="0" dirty="0">
                  <a:solidFill>
                    <a:srgbClr val="FF0000"/>
                  </a:solidFill>
                  <a:latin typeface="Arial" charset="0"/>
                  <a:cs typeface="+mn-cs"/>
                </a:rPr>
                <a:t>1A-23-F9-CD-06-9B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  MAC dest: </a:t>
              </a:r>
              <a:r>
                <a:rPr lang="en-US" sz="1200" i="0" dirty="0">
                  <a:solidFill>
                    <a:srgbClr val="FF0000"/>
                  </a:solidFill>
                  <a:latin typeface="Arial" charset="0"/>
                  <a:cs typeface="+mn-cs"/>
                </a:rPr>
                <a:t>49-BD-D2-C7-56-2A</a:t>
              </a:r>
            </a:p>
            <a:p>
              <a:pPr>
                <a:defRPr/>
              </a:pPr>
              <a:endParaRPr lang="en-US" sz="1200" i="0" dirty="0">
                <a:solidFill>
                  <a:srgbClr val="FF0000"/>
                </a:solidFill>
                <a:latin typeface="Arial" charset="0"/>
                <a:cs typeface="+mn-cs"/>
              </a:endParaRPr>
            </a:p>
          </p:txBody>
        </p:sp>
        <p:grpSp>
          <p:nvGrpSpPr>
            <p:cNvPr id="138267" name="Group 80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8161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62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63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64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65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166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8157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58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59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60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8251" name="Group 91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138261" name="Freeform 92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8151" name="Rectangle 93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52" name="Text Box 94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8153" name="Line 95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54" name="Line 96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38252" name="Group 113"/>
          <p:cNvGrpSpPr>
            <a:grpSpLocks/>
          </p:cNvGrpSpPr>
          <p:nvPr/>
        </p:nvGrpSpPr>
        <p:grpSpPr bwMode="auto">
          <a:xfrm>
            <a:off x="8061325" y="2478088"/>
            <a:ext cx="928688" cy="1954212"/>
            <a:chOff x="250" y="1380"/>
            <a:chExt cx="585" cy="1231"/>
          </a:xfrm>
        </p:grpSpPr>
        <p:sp>
          <p:nvSpPr>
            <p:cNvPr id="138254" name="Freeform 106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8144" name="Rectangle 107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45" name="Text Box 108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8146" name="Line 10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47" name="Line 11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48" name="Line 11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149" name="Line 112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38253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635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39</a:t>
            </a:fld>
            <a:endParaRPr lang="en-US" sz="1200" dirty="0">
              <a:latin typeface="Tahoma" charset="0"/>
            </a:endParaRPr>
          </a:p>
        </p:txBody>
      </p:sp>
      <p:sp>
        <p:nvSpPr>
          <p:cNvPr id="1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05497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1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189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1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0" grpId="0" animBg="1"/>
      <p:bldP spid="718924" grpId="0"/>
      <p:bldP spid="7189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Picture 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41400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176963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 services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419225"/>
            <a:ext cx="7772400" cy="4648200"/>
          </a:xfrm>
        </p:spPr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link access:</a:t>
            </a:r>
            <a:r>
              <a:rPr lang="en-US" sz="3200" dirty="0">
                <a:latin typeface="Gill Sans MT" charset="0"/>
              </a:rPr>
              <a:t> 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000" i="1" dirty="0">
                <a:solidFill>
                  <a:srgbClr val="000099"/>
                </a:solidFill>
                <a:latin typeface="Gill Sans MT" charset="0"/>
              </a:rPr>
              <a:t>medium access control (MAC) </a:t>
            </a:r>
            <a:r>
              <a:rPr lang="en-US" sz="2000" dirty="0">
                <a:latin typeface="Gill Sans MT" charset="0"/>
              </a:rPr>
              <a:t>if shared medium</a:t>
            </a:r>
          </a:p>
          <a:p>
            <a:pPr lvl="1">
              <a:lnSpc>
                <a:spcPct val="90000"/>
              </a:lnSpc>
              <a:defRPr/>
            </a:pPr>
            <a:endParaRPr lang="en-US" i="1" dirty="0">
              <a:solidFill>
                <a:srgbClr val="CC0000"/>
              </a:solidFill>
              <a:latin typeface="Gill Sans MT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error detection/correction: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detection: receiver detects presence of errors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correction: receiver localizes errors &amp; fixes them</a:t>
            </a:r>
          </a:p>
          <a:p>
            <a:pPr marL="457200" lvl="1" indent="0">
              <a:lnSpc>
                <a:spcPct val="75000"/>
              </a:lnSpc>
              <a:buNone/>
              <a:defRPr/>
            </a:pPr>
            <a:endParaRPr lang="en-US" sz="2000" dirty="0">
              <a:latin typeface="Gill Sans MT" charset="0"/>
            </a:endParaRPr>
          </a:p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reliable delivery between adjacent nodes </a:t>
            </a:r>
            <a:r>
              <a:rPr lang="en-US" sz="2000" i="1" dirty="0">
                <a:solidFill>
                  <a:srgbClr val="000099"/>
                </a:solidFill>
                <a:latin typeface="Gill Sans MT" charset="0"/>
              </a:rPr>
              <a:t>(optional)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: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000" dirty="0" err="1">
                <a:latin typeface="Gill Sans MT" charset="0"/>
              </a:rPr>
              <a:t>seldomly</a:t>
            </a:r>
            <a:r>
              <a:rPr lang="en-US" sz="2000" dirty="0">
                <a:latin typeface="Gill Sans MT" charset="0"/>
              </a:rPr>
              <a:t> used on low bit-error link (fiber, some twisted pair)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000" dirty="0">
                <a:latin typeface="Gill Sans MT" charset="0"/>
              </a:rPr>
              <a:t>commonly used on high bit-error link (wireless)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Q:</a:t>
            </a:r>
            <a:r>
              <a:rPr lang="en-US" sz="2400" dirty="0">
                <a:latin typeface="Gill Sans MT" charset="0"/>
              </a:rPr>
              <a:t> why both link-level and end-end reliability?</a:t>
            </a:r>
          </a:p>
          <a:p>
            <a:pPr lvl="2">
              <a:lnSpc>
                <a:spcPct val="90000"/>
              </a:lnSpc>
              <a:defRPr/>
            </a:pPr>
            <a:endParaRPr lang="en-US" sz="2400" dirty="0">
              <a:latin typeface="Gill Sans MT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8371890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89" name="Group 101"/>
          <p:cNvGrpSpPr>
            <a:grpSpLocks/>
          </p:cNvGrpSpPr>
          <p:nvPr/>
        </p:nvGrpSpPr>
        <p:grpSpPr bwMode="auto">
          <a:xfrm>
            <a:off x="709613" y="3962400"/>
            <a:ext cx="8221662" cy="2349500"/>
            <a:chOff x="709613" y="3962400"/>
            <a:chExt cx="8221662" cy="2349500"/>
          </a:xfrm>
        </p:grpSpPr>
        <p:grpSp>
          <p:nvGrpSpPr>
            <p:cNvPr id="140334" name="Group 102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4039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4039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9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63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40335" name="Group 103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8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40390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40391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92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05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R</a:t>
              </a:r>
              <a:endParaRPr lang="en-US" i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202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1A-23-F9-CD-06-9B</a:t>
              </a:r>
            </a:p>
          </p:txBody>
        </p:sp>
        <p:sp>
          <p:nvSpPr>
            <p:cNvPr id="49203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222.222.222.220</a:t>
              </a:r>
            </a:p>
          </p:txBody>
        </p:sp>
        <p:grpSp>
          <p:nvGrpSpPr>
            <p:cNvPr id="140339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9252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111.111.111.110</a:t>
                </a:r>
              </a:p>
            </p:txBody>
          </p:sp>
          <p:sp>
            <p:nvSpPr>
              <p:cNvPr id="49253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9205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CC-49-DE-D0-AB-7D</a:t>
              </a:r>
            </a:p>
          </p:txBody>
        </p:sp>
        <p:sp>
          <p:nvSpPr>
            <p:cNvPr id="49206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111.111.111.112</a:t>
              </a:r>
            </a:p>
          </p:txBody>
        </p:sp>
        <p:sp>
          <p:nvSpPr>
            <p:cNvPr id="49207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111.111.111.111</a:t>
              </a:r>
            </a:p>
          </p:txBody>
        </p:sp>
        <p:sp>
          <p:nvSpPr>
            <p:cNvPr id="49208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74-29-9C-E8-FF-55</a:t>
              </a:r>
            </a:p>
          </p:txBody>
        </p:sp>
        <p:sp>
          <p:nvSpPr>
            <p:cNvPr id="140344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9210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1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2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3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4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5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16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1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9218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40354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9250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222.222.222.222</a:t>
                </a:r>
              </a:p>
            </p:txBody>
          </p:sp>
          <p:sp>
            <p:nvSpPr>
              <p:cNvPr id="49251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9220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21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22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222.222.222.221</a:t>
              </a:r>
            </a:p>
          </p:txBody>
        </p:sp>
        <p:sp>
          <p:nvSpPr>
            <p:cNvPr id="49223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88-B2-2F-54-1A-0F</a:t>
              </a:r>
            </a:p>
          </p:txBody>
        </p:sp>
        <p:sp>
          <p:nvSpPr>
            <p:cNvPr id="49224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225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0361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31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FF0000"/>
                  </a:solidFill>
                  <a:latin typeface="+mj-lt"/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140363" name="Group 131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40381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4038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8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51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40364" name="Group 132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9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40371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40373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40374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40375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i="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40376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40379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40380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9242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243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41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40365" name="Group 133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35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  <a:ea typeface="+mn-ea"/>
                  <a:cs typeface="+mn-cs"/>
                </a:endParaRPr>
              </a:p>
            </p:txBody>
          </p:sp>
          <p:grpSp>
            <p:nvGrpSpPr>
              <p:cNvPr id="140367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40368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69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49157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Addressing: routing to another LAN</a:t>
            </a:r>
          </a:p>
        </p:txBody>
      </p:sp>
      <p:sp>
        <p:nvSpPr>
          <p:cNvPr id="720966" name="Rectangle 70"/>
          <p:cNvSpPr>
            <a:spLocks noChangeArrowheads="1"/>
          </p:cNvSpPr>
          <p:nvPr/>
        </p:nvSpPr>
        <p:spPr bwMode="auto">
          <a:xfrm>
            <a:off x="706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R forwards datagram with IP source A, destination B </a:t>
            </a:r>
          </a:p>
        </p:txBody>
      </p:sp>
      <p:sp>
        <p:nvSpPr>
          <p:cNvPr id="720967" name="Rectangle 71"/>
          <p:cNvSpPr>
            <a:spLocks noChangeArrowheads="1"/>
          </p:cNvSpPr>
          <p:nvPr/>
        </p:nvSpPr>
        <p:spPr bwMode="auto">
          <a:xfrm>
            <a:off x="719138" y="1441450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Gill Sans MT" charset="0"/>
                <a:cs typeface="+mn-cs"/>
              </a:rPr>
              <a:t>R creates link-layer frame with B's MAC address as destination address, frame contains A-to-B IP datagram</a:t>
            </a:r>
            <a:endParaRPr lang="en-US" sz="2800" i="0" dirty="0">
              <a:latin typeface="Gill Sans MT" charset="0"/>
              <a:cs typeface="+mn-cs"/>
            </a:endParaRPr>
          </a:p>
        </p:txBody>
      </p:sp>
      <p:grpSp>
        <p:nvGrpSpPr>
          <p:cNvPr id="720995" name="Group 99"/>
          <p:cNvGrpSpPr>
            <a:grpSpLocks/>
          </p:cNvGrpSpPr>
          <p:nvPr/>
        </p:nvGrpSpPr>
        <p:grpSpPr bwMode="auto">
          <a:xfrm>
            <a:off x="4791075" y="2293938"/>
            <a:ext cx="2436813" cy="1643062"/>
            <a:chOff x="3018" y="1445"/>
            <a:chExt cx="1535" cy="1035"/>
          </a:xfrm>
        </p:grpSpPr>
        <p:sp>
          <p:nvSpPr>
            <p:cNvPr id="49176" name="AutoShape 2"/>
            <p:cNvSpPr>
              <a:spLocks noChangeArrowheads="1"/>
            </p:cNvSpPr>
            <p:nvPr/>
          </p:nvSpPr>
          <p:spPr bwMode="auto">
            <a:xfrm>
              <a:off x="3597" y="1981"/>
              <a:ext cx="198" cy="499"/>
            </a:xfrm>
            <a:prstGeom prst="downArrow">
              <a:avLst>
                <a:gd name="adj1" fmla="val 50000"/>
                <a:gd name="adj2" fmla="val 63005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40312" name="Group 61"/>
            <p:cNvGrpSpPr>
              <a:grpSpLocks/>
            </p:cNvGrpSpPr>
            <p:nvPr/>
          </p:nvGrpSpPr>
          <p:grpSpPr bwMode="auto">
            <a:xfrm>
              <a:off x="3286" y="1702"/>
              <a:ext cx="1267" cy="479"/>
              <a:chOff x="1197" y="1665"/>
              <a:chExt cx="1267" cy="479"/>
            </a:xfrm>
          </p:grpSpPr>
          <p:grpSp>
            <p:nvGrpSpPr>
              <p:cNvPr id="140329" name="Group 62"/>
              <p:cNvGrpSpPr>
                <a:grpSpLocks/>
              </p:cNvGrpSpPr>
              <p:nvPr/>
            </p:nvGrpSpPr>
            <p:grpSpPr bwMode="auto">
              <a:xfrm>
                <a:off x="1231" y="1990"/>
                <a:ext cx="691" cy="154"/>
                <a:chOff x="1231" y="1990"/>
                <a:chExt cx="691" cy="154"/>
              </a:xfrm>
            </p:grpSpPr>
            <p:sp>
              <p:nvSpPr>
                <p:cNvPr id="49196" name="Rectangle 63"/>
                <p:cNvSpPr>
                  <a:spLocks noChangeArrowheads="1"/>
                </p:cNvSpPr>
                <p:nvPr/>
              </p:nvSpPr>
              <p:spPr bwMode="auto">
                <a:xfrm>
                  <a:off x="1231" y="1991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97" name="Line 64"/>
                <p:cNvSpPr>
                  <a:spLocks noChangeShapeType="1"/>
                </p:cNvSpPr>
                <p:nvPr/>
              </p:nvSpPr>
              <p:spPr bwMode="auto">
                <a:xfrm>
                  <a:off x="1337" y="1990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98" name="Line 65"/>
                <p:cNvSpPr>
                  <a:spLocks noChangeShapeType="1"/>
                </p:cNvSpPr>
                <p:nvPr/>
              </p:nvSpPr>
              <p:spPr bwMode="auto">
                <a:xfrm>
                  <a:off x="1427" y="1992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49195" name="Text Box 66"/>
              <p:cNvSpPr txBox="1">
                <a:spLocks noChangeArrowheads="1"/>
              </p:cNvSpPr>
              <p:nvPr/>
            </p:nvSpPr>
            <p:spPr bwMode="auto">
              <a:xfrm>
                <a:off x="1197" y="1665"/>
                <a:ext cx="12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IP src: 111.111.111.111</a:t>
                </a:r>
              </a:p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   IP dest: 222.222.222.222</a:t>
                </a:r>
              </a:p>
            </p:txBody>
          </p:sp>
        </p:grpSp>
        <p:grpSp>
          <p:nvGrpSpPr>
            <p:cNvPr id="140313" name="Group 67"/>
            <p:cNvGrpSpPr>
              <a:grpSpLocks/>
            </p:cNvGrpSpPr>
            <p:nvPr/>
          </p:nvGrpSpPr>
          <p:grpSpPr bwMode="auto">
            <a:xfrm>
              <a:off x="3364" y="1860"/>
              <a:ext cx="92" cy="243"/>
              <a:chOff x="1272" y="1762"/>
              <a:chExt cx="92" cy="243"/>
            </a:xfrm>
          </p:grpSpPr>
          <p:sp>
            <p:nvSpPr>
              <p:cNvPr id="49192" name="Line 68"/>
              <p:cNvSpPr>
                <a:spLocks noChangeShapeType="1"/>
              </p:cNvSpPr>
              <p:nvPr/>
            </p:nvSpPr>
            <p:spPr bwMode="auto">
              <a:xfrm>
                <a:off x="1272" y="1762"/>
                <a:ext cx="0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93" name="Line 69"/>
              <p:cNvSpPr>
                <a:spLocks noChangeShapeType="1"/>
              </p:cNvSpPr>
              <p:nvPr/>
            </p:nvSpPr>
            <p:spPr bwMode="auto">
              <a:xfrm>
                <a:off x="1364" y="1878"/>
                <a:ext cx="0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40314" name="Group 72"/>
            <p:cNvGrpSpPr>
              <a:grpSpLocks/>
            </p:cNvGrpSpPr>
            <p:nvPr/>
          </p:nvGrpSpPr>
          <p:grpSpPr bwMode="auto">
            <a:xfrm>
              <a:off x="3018" y="1445"/>
              <a:ext cx="1530" cy="957"/>
              <a:chOff x="931" y="1414"/>
              <a:chExt cx="1530" cy="957"/>
            </a:xfrm>
          </p:grpSpPr>
          <p:sp>
            <p:nvSpPr>
              <p:cNvPr id="49180" name="Text Box 73"/>
              <p:cNvSpPr txBox="1">
                <a:spLocks noChangeArrowheads="1"/>
              </p:cNvSpPr>
              <p:nvPr/>
            </p:nvSpPr>
            <p:spPr bwMode="auto">
              <a:xfrm>
                <a:off x="931" y="1414"/>
                <a:ext cx="1530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MAC src: </a:t>
                </a:r>
                <a:r>
                  <a:rPr lang="en-US" sz="1200" i="0" dirty="0">
                    <a:solidFill>
                      <a:srgbClr val="FF0000"/>
                    </a:solidFill>
                    <a:latin typeface="Arial" charset="0"/>
                    <a:cs typeface="+mn-cs"/>
                  </a:rPr>
                  <a:t>1A-23-F9-CD-06-9B</a:t>
                </a:r>
              </a:p>
              <a:p>
                <a:pPr>
                  <a:defRPr/>
                </a:pPr>
                <a:r>
                  <a:rPr lang="en-US" sz="1200" i="0" dirty="0">
                    <a:latin typeface="Arial" charset="0"/>
                    <a:cs typeface="+mn-cs"/>
                  </a:rPr>
                  <a:t>  MAC dest: </a:t>
                </a:r>
                <a:r>
                  <a:rPr lang="en-US" sz="1200" i="0" dirty="0">
                    <a:solidFill>
                      <a:srgbClr val="FF0000"/>
                    </a:solidFill>
                    <a:latin typeface="Arial" charset="0"/>
                    <a:cs typeface="+mn-cs"/>
                  </a:rPr>
                  <a:t>49-BD-D2-C7-56-2A</a:t>
                </a:r>
              </a:p>
              <a:p>
                <a:pPr>
                  <a:defRPr/>
                </a:pPr>
                <a:endParaRPr lang="en-US" sz="1200" i="0" dirty="0">
                  <a:solidFill>
                    <a:srgbClr val="FF0000"/>
                  </a:solidFill>
                  <a:latin typeface="Arial" charset="0"/>
                  <a:cs typeface="+mn-cs"/>
                </a:endParaRPr>
              </a:p>
            </p:txBody>
          </p:sp>
          <p:grpSp>
            <p:nvGrpSpPr>
              <p:cNvPr id="140316" name="Group 74"/>
              <p:cNvGrpSpPr>
                <a:grpSpLocks/>
              </p:cNvGrpSpPr>
              <p:nvPr/>
            </p:nvGrpSpPr>
            <p:grpSpPr bwMode="auto">
              <a:xfrm>
                <a:off x="981" y="2182"/>
                <a:ext cx="1049" cy="189"/>
                <a:chOff x="2829" y="2040"/>
                <a:chExt cx="1049" cy="189"/>
              </a:xfrm>
            </p:grpSpPr>
            <p:sp>
              <p:nvSpPr>
                <p:cNvPr id="49186" name="Rectangle 75"/>
                <p:cNvSpPr>
                  <a:spLocks noChangeArrowheads="1"/>
                </p:cNvSpPr>
                <p:nvPr/>
              </p:nvSpPr>
              <p:spPr bwMode="auto">
                <a:xfrm>
                  <a:off x="2829" y="2042"/>
                  <a:ext cx="1049" cy="185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87" name="Rectangle 76"/>
                <p:cNvSpPr>
                  <a:spLocks noChangeArrowheads="1"/>
                </p:cNvSpPr>
                <p:nvPr/>
              </p:nvSpPr>
              <p:spPr bwMode="auto">
                <a:xfrm>
                  <a:off x="3078" y="2060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88" name="Line 77"/>
                <p:cNvSpPr>
                  <a:spLocks noChangeShapeType="1"/>
                </p:cNvSpPr>
                <p:nvPr/>
              </p:nvSpPr>
              <p:spPr bwMode="auto">
                <a:xfrm>
                  <a:off x="3180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89" name="Line 78"/>
                <p:cNvSpPr>
                  <a:spLocks noChangeShapeType="1"/>
                </p:cNvSpPr>
                <p:nvPr/>
              </p:nvSpPr>
              <p:spPr bwMode="auto">
                <a:xfrm>
                  <a:off x="3276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90" name="Line 79"/>
                <p:cNvSpPr>
                  <a:spLocks noChangeShapeType="1"/>
                </p:cNvSpPr>
                <p:nvPr/>
              </p:nvSpPr>
              <p:spPr bwMode="auto">
                <a:xfrm>
                  <a:off x="2910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9191" name="Line 80"/>
                <p:cNvSpPr>
                  <a:spLocks noChangeShapeType="1"/>
                </p:cNvSpPr>
                <p:nvPr/>
              </p:nvSpPr>
              <p:spPr bwMode="auto">
                <a:xfrm>
                  <a:off x="3006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49182" name="Line 81"/>
              <p:cNvSpPr>
                <a:spLocks noChangeShapeType="1"/>
              </p:cNvSpPr>
              <p:nvPr/>
            </p:nvSpPr>
            <p:spPr bwMode="auto">
              <a:xfrm flipV="1">
                <a:off x="1018" y="1576"/>
                <a:ext cx="2" cy="7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3" name="Line 82"/>
              <p:cNvSpPr>
                <a:spLocks noChangeShapeType="1"/>
              </p:cNvSpPr>
              <p:nvPr/>
            </p:nvSpPr>
            <p:spPr bwMode="auto">
              <a:xfrm flipV="1">
                <a:off x="1106" y="1680"/>
                <a:ext cx="0" cy="5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4" name="Line 83"/>
              <p:cNvSpPr>
                <a:spLocks noChangeShapeType="1"/>
              </p:cNvSpPr>
              <p:nvPr/>
            </p:nvSpPr>
            <p:spPr bwMode="auto">
              <a:xfrm flipH="1" flipV="1">
                <a:off x="1276" y="1812"/>
                <a:ext cx="2" cy="4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9185" name="Line 84"/>
              <p:cNvSpPr>
                <a:spLocks noChangeShapeType="1"/>
              </p:cNvSpPr>
              <p:nvPr/>
            </p:nvSpPr>
            <p:spPr bwMode="auto">
              <a:xfrm>
                <a:off x="1368" y="1924"/>
                <a:ext cx="2" cy="3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40296" name="Group 85"/>
          <p:cNvGrpSpPr>
            <a:grpSpLocks/>
          </p:cNvGrpSpPr>
          <p:nvPr/>
        </p:nvGrpSpPr>
        <p:grpSpPr bwMode="auto">
          <a:xfrm>
            <a:off x="3952875" y="2767013"/>
            <a:ext cx="895350" cy="2038350"/>
            <a:chOff x="2823" y="1545"/>
            <a:chExt cx="564" cy="1284"/>
          </a:xfrm>
        </p:grpSpPr>
        <p:sp>
          <p:nvSpPr>
            <p:cNvPr id="140306" name="Freeform 86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9172" name="Rectangle 87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73" name="Text Box 88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9174" name="Line 89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75" name="Line 90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720987" name="Group 91"/>
          <p:cNvGrpSpPr>
            <a:grpSpLocks/>
          </p:cNvGrpSpPr>
          <p:nvPr/>
        </p:nvGrpSpPr>
        <p:grpSpPr bwMode="auto">
          <a:xfrm>
            <a:off x="8061325" y="2478088"/>
            <a:ext cx="928688" cy="1954212"/>
            <a:chOff x="250" y="1380"/>
            <a:chExt cx="585" cy="1231"/>
          </a:xfrm>
        </p:grpSpPr>
        <p:sp>
          <p:nvSpPr>
            <p:cNvPr id="140299" name="Freeform 92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9165" name="Rectangle 93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66" name="Text Box 94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Arial" charset="0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49167" name="Line 95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68" name="Line 96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69" name="Line 97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9170" name="Line 98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140298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7635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40</a:t>
            </a:fld>
            <a:endParaRPr lang="en-US" sz="1200" dirty="0">
              <a:latin typeface="Tahoma" charset="0"/>
            </a:endParaRPr>
          </a:p>
        </p:txBody>
      </p:sp>
      <p:sp>
        <p:nvSpPr>
          <p:cNvPr id="1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69303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333E-6 L 1.94444E-6 0.19838 L 0.11007 0.1199 L 0.11007 -0.03565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7209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Review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649547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</a:rPr>
              <a:t>Link layer addressing: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What is MAC address associated with? How is it different from IP address?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ARP (address resolution protocol): What is it used for? How does it work?</a:t>
            </a:r>
          </a:p>
          <a:p>
            <a:pPr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41204075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7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6.4 LANs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>
                <a:latin typeface="Gill Sans MT" charset="0"/>
                <a:cs typeface="+mn-cs"/>
              </a:rPr>
              <a:t>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>
                <a:latin typeface="Gill Sans MT" charset="0"/>
                <a:cs typeface="+mn-cs"/>
              </a:rPr>
              <a:t>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>
                <a:latin typeface="Gill Sans MT" charset="0"/>
                <a:cs typeface="+mn-cs"/>
              </a:rPr>
              <a:t>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40648247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1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79692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Ethernet: physical topology</a:t>
            </a:r>
          </a:p>
        </p:txBody>
      </p:sp>
      <p:sp>
        <p:nvSpPr>
          <p:cNvPr id="5325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08000" y="1103313"/>
            <a:ext cx="8297863" cy="2449512"/>
          </a:xfrm>
        </p:spPr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bus: </a:t>
            </a:r>
            <a:r>
              <a:rPr lang="en-US" dirty="0">
                <a:latin typeface="Gill Sans MT" charset="0"/>
                <a:cs typeface="+mn-cs"/>
              </a:rPr>
              <a:t>popular through mid 90s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all nodes in same collision domain (can collide with each other)</a:t>
            </a:r>
          </a:p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star: </a:t>
            </a:r>
            <a:r>
              <a:rPr lang="en-US" dirty="0">
                <a:latin typeface="Gill Sans MT" charset="0"/>
                <a:cs typeface="+mn-cs"/>
              </a:rPr>
              <a:t>prevails today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active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switch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in center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latin typeface="Gill Sans MT" charset="0"/>
              </a:rPr>
              <a:t>each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spoke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runs a (separate) Ethernet protocol (nodes do not collide with each other)</a:t>
            </a:r>
          </a:p>
        </p:txBody>
      </p:sp>
      <p:sp>
        <p:nvSpPr>
          <p:cNvPr id="53254" name="Line 17"/>
          <p:cNvSpPr>
            <a:spLocks noChangeShapeType="1"/>
          </p:cNvSpPr>
          <p:nvPr/>
        </p:nvSpPr>
        <p:spPr bwMode="auto">
          <a:xfrm>
            <a:off x="5316538" y="5110163"/>
            <a:ext cx="97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5" name="Line 18"/>
          <p:cNvSpPr>
            <a:spLocks noChangeShapeType="1"/>
          </p:cNvSpPr>
          <p:nvPr/>
        </p:nvSpPr>
        <p:spPr bwMode="auto">
          <a:xfrm>
            <a:off x="6556375" y="451802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6" name="Line 19"/>
          <p:cNvSpPr>
            <a:spLocks noChangeShapeType="1"/>
          </p:cNvSpPr>
          <p:nvPr/>
        </p:nvSpPr>
        <p:spPr bwMode="auto">
          <a:xfrm flipH="1">
            <a:off x="6746875" y="5126038"/>
            <a:ext cx="1003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7" name="Line 20"/>
          <p:cNvSpPr>
            <a:spLocks noChangeShapeType="1"/>
          </p:cNvSpPr>
          <p:nvPr/>
        </p:nvSpPr>
        <p:spPr bwMode="auto">
          <a:xfrm flipV="1">
            <a:off x="6556375" y="5251450"/>
            <a:ext cx="12700" cy="709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8" name="Text Box 23"/>
          <p:cNvSpPr txBox="1">
            <a:spLocks noChangeArrowheads="1"/>
          </p:cNvSpPr>
          <p:nvPr/>
        </p:nvSpPr>
        <p:spPr bwMode="auto">
          <a:xfrm>
            <a:off x="5464175" y="5486400"/>
            <a:ext cx="75406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latin typeface="Arial" charset="0"/>
                <a:cs typeface="Arial" charset="0"/>
              </a:rPr>
              <a:t>switch</a:t>
            </a:r>
          </a:p>
        </p:txBody>
      </p:sp>
      <p:sp>
        <p:nvSpPr>
          <p:cNvPr id="53259" name="Line 24"/>
          <p:cNvSpPr>
            <a:spLocks noChangeShapeType="1"/>
          </p:cNvSpPr>
          <p:nvPr/>
        </p:nvSpPr>
        <p:spPr bwMode="auto">
          <a:xfrm flipV="1">
            <a:off x="5834063" y="5275263"/>
            <a:ext cx="417512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0" name="Line 32"/>
          <p:cNvSpPr>
            <a:spLocks noChangeShapeType="1"/>
          </p:cNvSpPr>
          <p:nvPr/>
        </p:nvSpPr>
        <p:spPr bwMode="auto">
          <a:xfrm flipH="1">
            <a:off x="2160588" y="4102100"/>
            <a:ext cx="752475" cy="146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1" name="Line 33"/>
          <p:cNvSpPr>
            <a:spLocks noChangeShapeType="1"/>
          </p:cNvSpPr>
          <p:nvPr/>
        </p:nvSpPr>
        <p:spPr bwMode="auto">
          <a:xfrm>
            <a:off x="2132013" y="4879975"/>
            <a:ext cx="3921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2" name="Line 34"/>
          <p:cNvSpPr>
            <a:spLocks noChangeShapeType="1"/>
          </p:cNvSpPr>
          <p:nvPr/>
        </p:nvSpPr>
        <p:spPr bwMode="auto">
          <a:xfrm>
            <a:off x="1914525" y="5434013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3" name="Line 35"/>
          <p:cNvSpPr>
            <a:spLocks noChangeShapeType="1"/>
          </p:cNvSpPr>
          <p:nvPr/>
        </p:nvSpPr>
        <p:spPr bwMode="auto">
          <a:xfrm flipV="1">
            <a:off x="2632075" y="4648200"/>
            <a:ext cx="287338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4" name="Line 37"/>
          <p:cNvSpPr>
            <a:spLocks noChangeShapeType="1"/>
          </p:cNvSpPr>
          <p:nvPr/>
        </p:nvSpPr>
        <p:spPr bwMode="auto">
          <a:xfrm>
            <a:off x="2424113" y="4275138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5" name="Line 38"/>
          <p:cNvSpPr>
            <a:spLocks noChangeShapeType="1"/>
          </p:cNvSpPr>
          <p:nvPr/>
        </p:nvSpPr>
        <p:spPr bwMode="auto">
          <a:xfrm>
            <a:off x="2424113" y="4275138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6" name="Line 39"/>
          <p:cNvSpPr>
            <a:spLocks noChangeShapeType="1"/>
          </p:cNvSpPr>
          <p:nvPr/>
        </p:nvSpPr>
        <p:spPr bwMode="auto">
          <a:xfrm>
            <a:off x="2314575" y="5324475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7" name="Text Box 41"/>
          <p:cNvSpPr txBox="1">
            <a:spLocks noChangeArrowheads="1"/>
          </p:cNvSpPr>
          <p:nvPr/>
        </p:nvSpPr>
        <p:spPr bwMode="auto">
          <a:xfrm>
            <a:off x="1430338" y="5908675"/>
            <a:ext cx="21859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bus: </a:t>
            </a:r>
            <a:r>
              <a:rPr lang="en-US" i="0" dirty="0">
                <a:latin typeface="Arial" charset="0"/>
                <a:cs typeface="Arial" charset="0"/>
              </a:rPr>
              <a:t>coaxial cable</a:t>
            </a:r>
          </a:p>
        </p:txBody>
      </p:sp>
      <p:sp>
        <p:nvSpPr>
          <p:cNvPr id="53268" name="Text Box 42"/>
          <p:cNvSpPr txBox="1">
            <a:spLocks noChangeArrowheads="1"/>
          </p:cNvSpPr>
          <p:nvPr/>
        </p:nvSpPr>
        <p:spPr bwMode="auto">
          <a:xfrm>
            <a:off x="4989513" y="5691188"/>
            <a:ext cx="7747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star</a:t>
            </a:r>
          </a:p>
        </p:txBody>
      </p:sp>
      <p:grpSp>
        <p:nvGrpSpPr>
          <p:cNvPr id="148501" name="Group 37"/>
          <p:cNvGrpSpPr>
            <a:grpSpLocks/>
          </p:cNvGrpSpPr>
          <p:nvPr/>
        </p:nvGrpSpPr>
        <p:grpSpPr bwMode="auto">
          <a:xfrm>
            <a:off x="2733675" y="4398963"/>
            <a:ext cx="711200" cy="601662"/>
            <a:chOff x="7179310" y="4033520"/>
            <a:chExt cx="1009650" cy="855028"/>
          </a:xfrm>
        </p:grpSpPr>
        <p:grpSp>
          <p:nvGrpSpPr>
            <p:cNvPr id="148542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4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4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40" name="Rectangle 43"/>
            <p:cNvSpPr>
              <a:spLocks noChangeArrowheads="1"/>
            </p:cNvSpPr>
            <p:nvPr/>
          </p:nvSpPr>
          <p:spPr bwMode="auto">
            <a:xfrm rot="16200000">
              <a:off x="7438418" y="4308853"/>
              <a:ext cx="128593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148502" name="Group 42"/>
          <p:cNvGrpSpPr>
            <a:grpSpLocks/>
          </p:cNvGrpSpPr>
          <p:nvPr/>
        </p:nvGrpSpPr>
        <p:grpSpPr bwMode="auto">
          <a:xfrm>
            <a:off x="1757363" y="3962400"/>
            <a:ext cx="701675" cy="517525"/>
            <a:chOff x="1046480" y="3962400"/>
            <a:chExt cx="1026163" cy="761428"/>
          </a:xfrm>
        </p:grpSpPr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 rot="16200000">
              <a:off x="1893547" y="4299487"/>
              <a:ext cx="109777" cy="24841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39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40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41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3" name="Group 47"/>
          <p:cNvGrpSpPr>
            <a:grpSpLocks/>
          </p:cNvGrpSpPr>
          <p:nvPr/>
        </p:nvGrpSpPr>
        <p:grpSpPr bwMode="auto">
          <a:xfrm>
            <a:off x="1473200" y="4551363"/>
            <a:ext cx="701675" cy="517525"/>
            <a:chOff x="1046480" y="3962400"/>
            <a:chExt cx="1026163" cy="761428"/>
          </a:xfrm>
        </p:grpSpPr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35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36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37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4" name="Group 52"/>
          <p:cNvGrpSpPr>
            <a:grpSpLocks/>
          </p:cNvGrpSpPr>
          <p:nvPr/>
        </p:nvGrpSpPr>
        <p:grpSpPr bwMode="auto">
          <a:xfrm>
            <a:off x="1279525" y="5110163"/>
            <a:ext cx="701675" cy="517525"/>
            <a:chOff x="1046480" y="3962400"/>
            <a:chExt cx="1026163" cy="761428"/>
          </a:xfrm>
        </p:grpSpPr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31" name="Group 54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32" name="Picture 5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33" name="Freeform 5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5" name="Group 57"/>
          <p:cNvGrpSpPr>
            <a:grpSpLocks/>
          </p:cNvGrpSpPr>
          <p:nvPr/>
        </p:nvGrpSpPr>
        <p:grpSpPr bwMode="auto">
          <a:xfrm>
            <a:off x="2447925" y="5070475"/>
            <a:ext cx="711200" cy="600075"/>
            <a:chOff x="7179310" y="4033520"/>
            <a:chExt cx="1009650" cy="855028"/>
          </a:xfrm>
        </p:grpSpPr>
        <p:grpSp>
          <p:nvGrpSpPr>
            <p:cNvPr id="148526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2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60" name="Rectangle 43"/>
            <p:cNvSpPr>
              <a:spLocks noChangeArrowheads="1"/>
            </p:cNvSpPr>
            <p:nvPr/>
          </p:nvSpPr>
          <p:spPr bwMode="auto">
            <a:xfrm rot="16200000">
              <a:off x="7439379" y="4308711"/>
              <a:ext cx="126671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148506" name="Group 62"/>
          <p:cNvGrpSpPr>
            <a:grpSpLocks/>
          </p:cNvGrpSpPr>
          <p:nvPr/>
        </p:nvGrpSpPr>
        <p:grpSpPr bwMode="auto">
          <a:xfrm>
            <a:off x="4419600" y="4687888"/>
            <a:ext cx="914400" cy="690562"/>
            <a:chOff x="1046480" y="3962400"/>
            <a:chExt cx="1026163" cy="761428"/>
          </a:xfrm>
        </p:grpSpPr>
        <p:sp>
          <p:nvSpPr>
            <p:cNvPr id="64" name="Rectangle 48"/>
            <p:cNvSpPr>
              <a:spLocks noChangeArrowheads="1"/>
            </p:cNvSpPr>
            <p:nvPr/>
          </p:nvSpPr>
          <p:spPr bwMode="auto">
            <a:xfrm rot="16200000">
              <a:off x="1893689" y="4299817"/>
              <a:ext cx="110275" cy="24763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23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24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5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7" name="Group 67"/>
          <p:cNvGrpSpPr>
            <a:grpSpLocks/>
          </p:cNvGrpSpPr>
          <p:nvPr/>
        </p:nvGrpSpPr>
        <p:grpSpPr bwMode="auto">
          <a:xfrm>
            <a:off x="7548563" y="4779963"/>
            <a:ext cx="854075" cy="741362"/>
            <a:chOff x="7179310" y="4033520"/>
            <a:chExt cx="1009650" cy="855028"/>
          </a:xfrm>
        </p:grpSpPr>
        <p:grpSp>
          <p:nvGrpSpPr>
            <p:cNvPr id="148518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2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70" name="Rectangle 43"/>
            <p:cNvSpPr>
              <a:spLocks noChangeArrowheads="1"/>
            </p:cNvSpPr>
            <p:nvPr/>
          </p:nvSpPr>
          <p:spPr bwMode="auto">
            <a:xfrm rot="16200000">
              <a:off x="7438954" y="4308497"/>
              <a:ext cx="128163" cy="19705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sp>
        <p:nvSpPr>
          <p:cNvPr id="75" name="Rectangle 43"/>
          <p:cNvSpPr>
            <a:spLocks noChangeArrowheads="1"/>
          </p:cNvSpPr>
          <p:nvPr/>
        </p:nvSpPr>
        <p:spPr bwMode="auto">
          <a:xfrm>
            <a:off x="6497638" y="4351338"/>
            <a:ext cx="109537" cy="165100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48509" name="Group 44"/>
          <p:cNvGrpSpPr>
            <a:grpSpLocks/>
          </p:cNvGrpSpPr>
          <p:nvPr/>
        </p:nvGrpSpPr>
        <p:grpSpPr bwMode="auto">
          <a:xfrm>
            <a:off x="6116638" y="3784600"/>
            <a:ext cx="852487" cy="741363"/>
            <a:chOff x="-44" y="1473"/>
            <a:chExt cx="981" cy="1105"/>
          </a:xfrm>
        </p:grpSpPr>
        <p:pic>
          <p:nvPicPr>
            <p:cNvPr id="14851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51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8510" name="Group 1"/>
          <p:cNvGrpSpPr>
            <a:grpSpLocks/>
          </p:cNvGrpSpPr>
          <p:nvPr/>
        </p:nvGrpSpPr>
        <p:grpSpPr bwMode="auto">
          <a:xfrm>
            <a:off x="5943600" y="5926138"/>
            <a:ext cx="854075" cy="835025"/>
            <a:chOff x="8077200" y="3320111"/>
            <a:chExt cx="853440" cy="835329"/>
          </a:xfrm>
        </p:grpSpPr>
        <p:sp>
          <p:nvSpPr>
            <p:cNvPr id="78" name="Rectangle 43"/>
            <p:cNvSpPr>
              <a:spLocks noChangeArrowheads="1"/>
            </p:cNvSpPr>
            <p:nvPr/>
          </p:nvSpPr>
          <p:spPr bwMode="auto">
            <a:xfrm>
              <a:off x="8630826" y="3320111"/>
              <a:ext cx="111042" cy="16516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13" name="Group 44"/>
            <p:cNvGrpSpPr>
              <a:grpSpLocks/>
            </p:cNvGrpSpPr>
            <p:nvPr/>
          </p:nvGrpSpPr>
          <p:grpSpPr bwMode="auto">
            <a:xfrm>
              <a:off x="8077200" y="3413760"/>
              <a:ext cx="853440" cy="741680"/>
              <a:chOff x="-44" y="1473"/>
              <a:chExt cx="981" cy="1105"/>
            </a:xfrm>
          </p:grpSpPr>
          <p:pic>
            <p:nvPicPr>
              <p:cNvPr id="14851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1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53279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338" y="4962525"/>
            <a:ext cx="6032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6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41599603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6075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Ethernet frame structure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609725"/>
            <a:ext cx="7772400" cy="43434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sending adapter encapsulates IP datagram (or other network layer protocol packet) in 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Ethernet frame</a:t>
            </a:r>
          </a:p>
          <a:p>
            <a:pPr>
              <a:defRPr/>
            </a:pPr>
            <a:endParaRPr lang="en-US" sz="2400" b="1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sz="2400" b="1" dirty="0"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endParaRPr lang="en-US" sz="2400" dirty="0">
              <a:solidFill>
                <a:srgbClr val="FF0000"/>
              </a:solidFill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preamble: 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7 bytes with pattern 10101010 followed by one byte with pattern 10101011</a:t>
            </a:r>
          </a:p>
          <a:p>
            <a:pPr>
              <a:defRPr/>
            </a:pPr>
            <a:r>
              <a:rPr lang="en-US" i="1" dirty="0">
                <a:latin typeface="Gill Sans MT" charset="0"/>
                <a:cs typeface="+mn-cs"/>
              </a:rPr>
              <a:t>“self-synchronized”:</a:t>
            </a:r>
            <a:r>
              <a:rPr lang="en-US" dirty="0">
                <a:latin typeface="Gill Sans MT" charset="0"/>
                <a:cs typeface="+mn-cs"/>
              </a:rPr>
              <a:t> preamble used to synchronize receiver &amp; sender clocks</a:t>
            </a:r>
          </a:p>
        </p:txBody>
      </p:sp>
      <p:pic>
        <p:nvPicPr>
          <p:cNvPr id="150533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88106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0534" name="Group 51"/>
          <p:cNvGrpSpPr>
            <a:grpSpLocks/>
          </p:cNvGrpSpPr>
          <p:nvPr/>
        </p:nvGrpSpPr>
        <p:grpSpPr bwMode="auto">
          <a:xfrm>
            <a:off x="1516063" y="2373313"/>
            <a:ext cx="6291262" cy="993775"/>
            <a:chOff x="940711" y="4902593"/>
            <a:chExt cx="6291001" cy="992895"/>
          </a:xfrm>
        </p:grpSpPr>
        <p:sp>
          <p:nvSpPr>
            <p:cNvPr id="150535" name="Line 10"/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536" name="Rectangle 1"/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6" name="Straight Connector 3"/>
            <p:cNvCxnSpPr>
              <a:cxnSpLocks noChangeShapeType="1"/>
            </p:cNvCxnSpPr>
            <p:nvPr/>
          </p:nvCxnSpPr>
          <p:spPr bwMode="auto">
            <a:xfrm>
              <a:off x="1970955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32"/>
            <p:cNvCxnSpPr>
              <a:cxnSpLocks noChangeShapeType="1"/>
            </p:cNvCxnSpPr>
            <p:nvPr/>
          </p:nvCxnSpPr>
          <p:spPr bwMode="auto">
            <a:xfrm>
              <a:off x="2701175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33"/>
            <p:cNvCxnSpPr>
              <a:cxnSpLocks noChangeShapeType="1"/>
            </p:cNvCxnSpPr>
            <p:nvPr/>
          </p:nvCxnSpPr>
          <p:spPr bwMode="auto">
            <a:xfrm>
              <a:off x="3429808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34"/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35"/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0542" name="TextBox 5"/>
            <p:cNvSpPr txBox="1">
              <a:spLocks noChangeArrowheads="1"/>
            </p:cNvSpPr>
            <p:nvPr/>
          </p:nvSpPr>
          <p:spPr bwMode="auto">
            <a:xfrm>
              <a:off x="1910352" y="5332220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0543" name="TextBox 37"/>
            <p:cNvSpPr txBox="1">
              <a:spLocks noChangeArrowheads="1"/>
            </p:cNvSpPr>
            <p:nvPr/>
          </p:nvSpPr>
          <p:spPr bwMode="auto">
            <a:xfrm>
              <a:off x="2673645" y="5340803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0544" name="TextBox 38"/>
            <p:cNvSpPr txBox="1">
              <a:spLocks noChangeArrowheads="1"/>
            </p:cNvSpPr>
            <p:nvPr/>
          </p:nvSpPr>
          <p:spPr bwMode="auto">
            <a:xfrm>
              <a:off x="4053534" y="5353451"/>
              <a:ext cx="1377407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data (payload)</a:t>
              </a:r>
            </a:p>
          </p:txBody>
        </p:sp>
        <p:sp>
          <p:nvSpPr>
            <p:cNvPr id="150545" name="TextBox 39"/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CRC</a:t>
              </a:r>
            </a:p>
          </p:txBody>
        </p:sp>
        <p:sp>
          <p:nvSpPr>
            <p:cNvPr id="150546" name="TextBox 40"/>
            <p:cNvSpPr txBox="1">
              <a:spLocks noChangeArrowheads="1"/>
            </p:cNvSpPr>
            <p:nvPr/>
          </p:nvSpPr>
          <p:spPr bwMode="auto">
            <a:xfrm>
              <a:off x="940711" y="5444340"/>
              <a:ext cx="107012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150547" name="Text Box 9"/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000000"/>
                  </a:solidFill>
                  <a:latin typeface="Arial" charset="0"/>
                </a:rPr>
                <a:t>type</a:t>
              </a:r>
            </a:p>
          </p:txBody>
        </p:sp>
      </p:grp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8364553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Ethernet frame structure (more)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1314450"/>
            <a:ext cx="8272463" cy="3789363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addresses: </a:t>
            </a:r>
            <a:r>
              <a:rPr lang="en-US" dirty="0">
                <a:latin typeface="Gill Sans MT" charset="0"/>
                <a:cs typeface="+mn-cs"/>
              </a:rPr>
              <a:t>source &amp; destination MAC addresses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if adapter receives frame with matching destination address, or with broadcast address (e.g. ARP query), it passes data to network layer protocol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otherwise, adapter discards frame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type: </a:t>
            </a:r>
            <a:r>
              <a:rPr lang="en-US" dirty="0">
                <a:latin typeface="Gill Sans MT" charset="0"/>
                <a:cs typeface="+mn-cs"/>
              </a:rPr>
              <a:t>indicates higher layer protocol (mostly IP but others possible, e.g., Novell IPX, AppleTalk)</a:t>
            </a:r>
          </a:p>
          <a:p>
            <a:pPr lvl="1">
              <a:defRPr/>
            </a:pPr>
            <a:r>
              <a:rPr lang="en-US" dirty="0">
                <a:latin typeface="Gill Sans MT" charset="0"/>
                <a:hlinkClick r:id="rId3"/>
              </a:rPr>
              <a:t>EtherType values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CRC: </a:t>
            </a:r>
            <a:r>
              <a:rPr lang="en-US" dirty="0">
                <a:latin typeface="Gill Sans MT" charset="0"/>
                <a:cs typeface="+mn-cs"/>
              </a:rPr>
              <a:t>cyclic redundancy check at receiver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error detected: frame is dropped</a:t>
            </a:r>
          </a:p>
        </p:txBody>
      </p:sp>
      <p:pic>
        <p:nvPicPr>
          <p:cNvPr id="152581" name="Picture 1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0191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2582" name="Group 8"/>
          <p:cNvGrpSpPr>
            <a:grpSpLocks/>
          </p:cNvGrpSpPr>
          <p:nvPr/>
        </p:nvGrpSpPr>
        <p:grpSpPr bwMode="auto">
          <a:xfrm>
            <a:off x="1412875" y="5040313"/>
            <a:ext cx="6291263" cy="993775"/>
            <a:chOff x="940711" y="4902593"/>
            <a:chExt cx="6291001" cy="992895"/>
          </a:xfrm>
        </p:grpSpPr>
        <p:sp>
          <p:nvSpPr>
            <p:cNvPr id="152583" name="Line 10"/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584" name="Rectangle 1"/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2" name="Straight Connector 3"/>
            <p:cNvCxnSpPr>
              <a:cxnSpLocks noChangeShapeType="1"/>
            </p:cNvCxnSpPr>
            <p:nvPr/>
          </p:nvCxnSpPr>
          <p:spPr bwMode="auto">
            <a:xfrm>
              <a:off x="1970956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32"/>
            <p:cNvCxnSpPr>
              <a:cxnSpLocks noChangeShapeType="1"/>
            </p:cNvCxnSpPr>
            <p:nvPr/>
          </p:nvCxnSpPr>
          <p:spPr bwMode="auto">
            <a:xfrm>
              <a:off x="2701176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33"/>
            <p:cNvCxnSpPr>
              <a:cxnSpLocks noChangeShapeType="1"/>
            </p:cNvCxnSpPr>
            <p:nvPr/>
          </p:nvCxnSpPr>
          <p:spPr bwMode="auto">
            <a:xfrm>
              <a:off x="3429807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34"/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35"/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2590" name="TextBox 5"/>
            <p:cNvSpPr txBox="1">
              <a:spLocks noChangeArrowheads="1"/>
            </p:cNvSpPr>
            <p:nvPr/>
          </p:nvSpPr>
          <p:spPr bwMode="auto">
            <a:xfrm>
              <a:off x="1910352" y="5332220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2591" name="TextBox 37"/>
            <p:cNvSpPr txBox="1">
              <a:spLocks noChangeArrowheads="1"/>
            </p:cNvSpPr>
            <p:nvPr/>
          </p:nvSpPr>
          <p:spPr bwMode="auto">
            <a:xfrm>
              <a:off x="2673645" y="5340803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2592" name="TextBox 38"/>
            <p:cNvSpPr txBox="1">
              <a:spLocks noChangeArrowheads="1"/>
            </p:cNvSpPr>
            <p:nvPr/>
          </p:nvSpPr>
          <p:spPr bwMode="auto">
            <a:xfrm>
              <a:off x="4053534" y="5353451"/>
              <a:ext cx="1377407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data (payload)</a:t>
              </a:r>
            </a:p>
          </p:txBody>
        </p:sp>
        <p:sp>
          <p:nvSpPr>
            <p:cNvPr id="152593" name="TextBox 39"/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CRC</a:t>
              </a:r>
            </a:p>
          </p:txBody>
        </p:sp>
        <p:sp>
          <p:nvSpPr>
            <p:cNvPr id="152594" name="TextBox 40"/>
            <p:cNvSpPr txBox="1">
              <a:spLocks noChangeArrowheads="1"/>
            </p:cNvSpPr>
            <p:nvPr/>
          </p:nvSpPr>
          <p:spPr bwMode="auto">
            <a:xfrm>
              <a:off x="940711" y="5444340"/>
              <a:ext cx="107012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152595" name="Text Box 9"/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000000"/>
                  </a:solidFill>
                  <a:latin typeface="Arial" charset="0"/>
                </a:rPr>
                <a:t>type</a:t>
              </a:r>
            </a:p>
          </p:txBody>
        </p:sp>
      </p:grp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4827359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5" y="904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Switch table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663" y="1398588"/>
            <a:ext cx="4878387" cy="4805362"/>
          </a:xfrm>
        </p:spPr>
        <p:txBody>
          <a:bodyPr/>
          <a:lstStyle/>
          <a:p>
            <a:pPr marL="0" indent="0">
              <a:lnSpc>
                <a:spcPts val="3000"/>
              </a:lnSpc>
              <a:buFont typeface="Wingdings" charset="0"/>
              <a:buNone/>
              <a:defRPr/>
            </a:pPr>
            <a:r>
              <a:rPr lang="en-US" i="1" u="sng" dirty="0">
                <a:solidFill>
                  <a:srgbClr val="CC0000"/>
                </a:solidFill>
                <a:latin typeface="Gill Sans MT" charset="0"/>
                <a:cs typeface="+mn-cs"/>
              </a:rPr>
              <a:t>Q: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how does switch know A</a:t>
            </a:r>
            <a:r>
              <a:rPr lang="ja-JP" altLang="en-US" dirty="0">
                <a:latin typeface="Gill Sans MT" charset="0"/>
                <a:cs typeface="+mn-cs"/>
              </a:rPr>
              <a:t>’</a:t>
            </a:r>
            <a:r>
              <a:rPr lang="en-US" dirty="0">
                <a:latin typeface="Gill Sans MT" charset="0"/>
                <a:cs typeface="+mn-cs"/>
              </a:rPr>
              <a:t> reachable via interface 4, B</a:t>
            </a:r>
            <a:r>
              <a:rPr lang="ja-JP" altLang="en-US" dirty="0">
                <a:latin typeface="Gill Sans MT" charset="0"/>
                <a:cs typeface="+mn-cs"/>
              </a:rPr>
              <a:t>’</a:t>
            </a:r>
            <a:r>
              <a:rPr lang="en-US" dirty="0">
                <a:latin typeface="Gill Sans MT" charset="0"/>
                <a:cs typeface="+mn-cs"/>
              </a:rPr>
              <a:t> reachable via interface 5?</a:t>
            </a:r>
          </a:p>
        </p:txBody>
      </p:sp>
      <p:grpSp>
        <p:nvGrpSpPr>
          <p:cNvPr id="164869" name="Group 34"/>
          <p:cNvGrpSpPr>
            <a:grpSpLocks/>
          </p:cNvGrpSpPr>
          <p:nvPr/>
        </p:nvGrpSpPr>
        <p:grpSpPr bwMode="auto">
          <a:xfrm>
            <a:off x="5106988" y="1425575"/>
            <a:ext cx="3660775" cy="4283075"/>
            <a:chOff x="5106576" y="1425893"/>
            <a:chExt cx="3661504" cy="4282976"/>
          </a:xfrm>
        </p:grpSpPr>
        <p:sp>
          <p:nvSpPr>
            <p:cNvPr id="63496" name="Text Box 34"/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switch with six interfaces</a:t>
              </a:r>
            </a:p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1,2,3,4,5,6</a:t>
              </a:r>
              <a:r>
                <a:rPr lang="en-US" dirty="0">
                  <a:latin typeface="Arial" charset="0"/>
                  <a:cs typeface="Arial" charset="0"/>
                </a:rPr>
                <a:t>)</a:t>
              </a:r>
              <a:r>
                <a:rPr lang="en-US" i="0" dirty="0">
                  <a:latin typeface="Arial" charset="0"/>
                  <a:cs typeface="Arial" charset="0"/>
                </a:rPr>
                <a:t>  </a:t>
              </a:r>
            </a:p>
          </p:txBody>
        </p:sp>
        <p:grpSp>
          <p:nvGrpSpPr>
            <p:cNvPr id="164874" name="Group 36"/>
            <p:cNvGrpSpPr>
              <a:grpSpLocks/>
            </p:cNvGrpSpPr>
            <p:nvPr/>
          </p:nvGrpSpPr>
          <p:grpSpPr bwMode="auto">
            <a:xfrm>
              <a:off x="5106576" y="1425893"/>
              <a:ext cx="3661504" cy="3600334"/>
              <a:chOff x="731524" y="1819788"/>
              <a:chExt cx="3661504" cy="3600334"/>
            </a:xfrm>
          </p:grpSpPr>
          <p:sp>
            <p:nvSpPr>
              <p:cNvPr id="63498" name="Text Box 23"/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63499" name="Text Box 24"/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371549" cy="3698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A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3500" name="Text Box 25"/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3501" name="Text Box 26"/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390603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B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3502" name="Text Box 27"/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63503" name="Text Box 28"/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4033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C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3504" name="Line 17"/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05" name="Line 18"/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06" name="Line 19"/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07" name="Line 20"/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64885" name="Group 47"/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82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4920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4921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22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4886" name="Group 48"/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4915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4917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18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79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50" name="Rectangle 43"/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4888" name="Group 44"/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16491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491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164889" name="Group 51"/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72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4910" name="Group 44"/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164911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12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pic>
            <p:nvPicPr>
              <p:cNvPr id="63513" name="Picture 3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164891" name="Group 53"/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68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4906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4907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08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4892" name="Group 54"/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4901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4903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04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65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63516" name="Line 17"/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17" name="Line 19"/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18" name="Text Box 35"/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3519" name="Text Box 36"/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63520" name="Text Box 37"/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63521" name="Text Box 38"/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63522" name="Text Box 39"/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63523" name="Text Box 40"/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6</a:t>
                </a:r>
              </a:p>
            </p:txBody>
          </p:sp>
        </p:grpSp>
      </p:grp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477839" y="2566988"/>
            <a:ext cx="4694518" cy="213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ts val="3000"/>
              </a:lnSpc>
              <a:buSzPct val="100000"/>
              <a:buFont typeface="Wingdings" charset="2"/>
              <a:buChar char="§"/>
              <a:defRPr/>
            </a:pPr>
            <a:r>
              <a:rPr lang="en-US" i="1" u="sng" dirty="0">
                <a:solidFill>
                  <a:srgbClr val="CC0000"/>
                </a:solidFill>
                <a:latin typeface="Gill Sans MT" charset="0"/>
              </a:rPr>
              <a:t>A: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  </a:t>
            </a:r>
            <a:r>
              <a:rPr lang="en-US" dirty="0">
                <a:latin typeface="Gill Sans MT" charset="0"/>
              </a:rPr>
              <a:t>each switch has a 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switch table,</a:t>
            </a:r>
            <a:r>
              <a:rPr lang="en-US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each entry: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(destination MAC address, output interface, time stamp)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looks like a routing table, but configured differently</a:t>
            </a:r>
          </a:p>
        </p:txBody>
      </p:sp>
      <p:pic>
        <p:nvPicPr>
          <p:cNvPr id="164871" name="Picture 22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8985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46</a:t>
            </a:fld>
            <a:endParaRPr lang="en-US" sz="1200" dirty="0">
              <a:latin typeface="Tahoma" charset="0"/>
            </a:endParaRPr>
          </a:p>
        </p:txBody>
      </p:sp>
      <p:sp>
        <p:nvSpPr>
          <p:cNvPr id="6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50309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913" name="Group 36"/>
          <p:cNvGrpSpPr>
            <a:grpSpLocks/>
          </p:cNvGrpSpPr>
          <p:nvPr/>
        </p:nvGrpSpPr>
        <p:grpSpPr bwMode="auto">
          <a:xfrm>
            <a:off x="4456113" y="1216025"/>
            <a:ext cx="3660775" cy="3600450"/>
            <a:chOff x="731524" y="1819788"/>
            <a:chExt cx="3661504" cy="3600334"/>
          </a:xfrm>
        </p:grpSpPr>
        <p:sp>
          <p:nvSpPr>
            <p:cNvPr id="65565" name="Text Box 23"/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5566" name="Text Box 24"/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371549" cy="3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7" name="Text Box 25"/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5568" name="Text Box 26"/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390603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9" name="Text Box 27"/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65570" name="Text Box 28"/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4033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71" name="Line 17"/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2" name="Line 18"/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3" name="Line 19"/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4" name="Line 20"/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6950" name="Group 47"/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00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6985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66986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87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66951" name="Group 48"/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6698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6698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8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97" name="Rectangle 43"/>
              <p:cNvSpPr>
                <a:spLocks noChangeArrowheads="1"/>
              </p:cNvSpPr>
              <p:nvPr/>
            </p:nvSpPr>
            <p:spPr bwMode="auto">
              <a:xfrm rot="162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8" name="Rectangle 43"/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pSp>
          <p:nvGrpSpPr>
            <p:cNvPr id="166953" name="Group 44"/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16697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697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6954" name="Group 51"/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6975" name="Group 44"/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166976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77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pic>
          <p:nvPicPr>
            <p:cNvPr id="65580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66956" name="Group 53"/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86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6971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66972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73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66957" name="Group 54"/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66966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66968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69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83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5583" name="Line 17"/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84" name="Line 19"/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85" name="Text Box 35"/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586" name="Text Box 36"/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5587" name="Text Box 37"/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5588" name="Text Box 38"/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5589" name="Text Box 39"/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65590" name="Text Box 40"/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Switch: self-learning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8" y="1339850"/>
            <a:ext cx="3935412" cy="4114800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switch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learns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which hosts can be reached through which interfaces</a:t>
            </a:r>
          </a:p>
          <a:p>
            <a:pPr marL="681038" lvl="1" indent="-223838">
              <a:defRPr/>
            </a:pPr>
            <a:r>
              <a:rPr lang="en-US" dirty="0">
                <a:latin typeface="Gill Sans MT" charset="0"/>
              </a:rPr>
              <a:t>when frame received, switch records sender/location pair in switch table</a:t>
            </a:r>
          </a:p>
        </p:txBody>
      </p:sp>
      <p:grpSp>
        <p:nvGrpSpPr>
          <p:cNvPr id="420900" name="Group 36"/>
          <p:cNvGrpSpPr>
            <a:grpSpLocks/>
          </p:cNvGrpSpPr>
          <p:nvPr/>
        </p:nvGrpSpPr>
        <p:grpSpPr bwMode="auto">
          <a:xfrm>
            <a:off x="6778625" y="1223963"/>
            <a:ext cx="1428750" cy="369887"/>
            <a:chOff x="1750" y="3514"/>
            <a:chExt cx="900" cy="233"/>
          </a:xfrm>
        </p:grpSpPr>
        <p:sp>
          <p:nvSpPr>
            <p:cNvPr id="65561" name="Rectangle 32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2" name="Text Box 33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3" name="Line 34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64" name="Line 35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20905" name="Group 41"/>
          <p:cNvGrpSpPr>
            <a:grpSpLocks/>
          </p:cNvGrpSpPr>
          <p:nvPr/>
        </p:nvGrpSpPr>
        <p:grpSpPr bwMode="auto">
          <a:xfrm>
            <a:off x="6994525" y="525463"/>
            <a:ext cx="1450975" cy="714375"/>
            <a:chOff x="4406" y="331"/>
            <a:chExt cx="914" cy="450"/>
          </a:xfrm>
        </p:grpSpPr>
        <p:sp>
          <p:nvSpPr>
            <p:cNvPr id="65557" name="Line 37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58" name="Line 38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59" name="Text Box 39"/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Source: A</a:t>
              </a:r>
            </a:p>
          </p:txBody>
        </p:sp>
        <p:sp>
          <p:nvSpPr>
            <p:cNvPr id="65560" name="Text Box 40"/>
            <p:cNvSpPr txBox="1">
              <a:spLocks noChangeArrowheads="1"/>
            </p:cNvSpPr>
            <p:nvPr/>
          </p:nvSpPr>
          <p:spPr bwMode="auto"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Dest: A</a:t>
              </a:r>
              <a:r>
                <a:rPr lang="ja-JP" alt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sz="16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420911" name="Group 47"/>
          <p:cNvGrpSpPr>
            <a:grpSpLocks/>
          </p:cNvGrpSpPr>
          <p:nvPr/>
        </p:nvGrpSpPr>
        <p:grpSpPr bwMode="auto">
          <a:xfrm>
            <a:off x="3336926" y="4937125"/>
            <a:ext cx="3057526" cy="1444625"/>
            <a:chOff x="3441" y="3154"/>
            <a:chExt cx="1926" cy="910"/>
          </a:xfrm>
        </p:grpSpPr>
        <p:sp>
          <p:nvSpPr>
            <p:cNvPr id="65552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53" name="Text Box 42"/>
            <p:cNvSpPr txBox="1">
              <a:spLocks noChangeArrowheads="1"/>
            </p:cNvSpPr>
            <p:nvPr/>
          </p:nvSpPr>
          <p:spPr bwMode="auto">
            <a:xfrm>
              <a:off x="3441" y="3175"/>
              <a:ext cx="19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MAC addr   interface    Time</a:t>
              </a:r>
            </a:p>
          </p:txBody>
        </p:sp>
        <p:sp>
          <p:nvSpPr>
            <p:cNvPr id="65554" name="Line 44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55" name="Line 45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56" name="Line 46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20912" name="Text Box 48"/>
          <p:cNvSpPr txBox="1">
            <a:spLocks noChangeArrowheads="1"/>
          </p:cNvSpPr>
          <p:nvPr/>
        </p:nvSpPr>
        <p:spPr bwMode="auto">
          <a:xfrm>
            <a:off x="6464300" y="5326063"/>
            <a:ext cx="172402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Switch table 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(initially empty)</a:t>
            </a:r>
          </a:p>
        </p:txBody>
      </p:sp>
      <p:grpSp>
        <p:nvGrpSpPr>
          <p:cNvPr id="420917" name="Group 53"/>
          <p:cNvGrpSpPr>
            <a:grpSpLocks/>
          </p:cNvGrpSpPr>
          <p:nvPr/>
        </p:nvGrpSpPr>
        <p:grpSpPr bwMode="auto">
          <a:xfrm>
            <a:off x="3771903" y="5370513"/>
            <a:ext cx="2625727" cy="376237"/>
            <a:chOff x="2376" y="3383"/>
            <a:chExt cx="1654" cy="237"/>
          </a:xfrm>
        </p:grpSpPr>
        <p:sp>
          <p:nvSpPr>
            <p:cNvPr id="65549" name="Text Box 49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5550" name="Text Box 50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551" name="Text Box 51"/>
            <p:cNvSpPr txBox="1">
              <a:spLocks noChangeArrowheads="1"/>
            </p:cNvSpPr>
            <p:nvPr/>
          </p:nvSpPr>
          <p:spPr bwMode="auto">
            <a:xfrm>
              <a:off x="3631" y="3383"/>
              <a:ext cx="3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9:32</a:t>
              </a:r>
            </a:p>
          </p:txBody>
        </p:sp>
      </p:grpSp>
      <p:pic>
        <p:nvPicPr>
          <p:cNvPr id="166923" name="Picture 21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898525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7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83694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Switch: frame filtering/forwarding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238" y="1370013"/>
            <a:ext cx="8201025" cy="5095875"/>
          </a:xfrm>
        </p:spPr>
        <p:txBody>
          <a:bodyPr>
            <a:noAutofit/>
          </a:bodyPr>
          <a:lstStyle/>
          <a:p>
            <a:pPr>
              <a:buFont typeface="Wingdings" charset="0"/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when  frame received at switch:</a:t>
            </a:r>
            <a:br>
              <a:rPr lang="en-US" dirty="0">
                <a:latin typeface="Gill Sans MT" charset="0"/>
                <a:cs typeface="+mn-cs"/>
              </a:rPr>
            </a:br>
            <a:endParaRPr lang="en-US" dirty="0">
              <a:latin typeface="Gill Sans MT" charset="0"/>
              <a:cs typeface="+mn-cs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1. record incoming link, MAC address of sending host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2. index switch table using MAC destination address</a:t>
            </a:r>
            <a:endParaRPr lang="en-US" b="1" dirty="0">
              <a:solidFill>
                <a:schemeClr val="accent2"/>
              </a:solidFill>
              <a:latin typeface="Gill Sans MT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3. if</a:t>
            </a:r>
            <a:r>
              <a:rPr lang="en-US" b="1" dirty="0">
                <a:solidFill>
                  <a:schemeClr val="accent2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entry found for destination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then {</a:t>
            </a:r>
          </a:p>
          <a:p>
            <a:pPr lvl="1">
              <a:buFont typeface="Wingdings" charset="0"/>
              <a:buNone/>
              <a:defRPr/>
            </a:pPr>
            <a:r>
              <a:rPr lang="en-US" b="1" dirty="0">
                <a:solidFill>
                  <a:srgbClr val="000099"/>
                </a:solidFill>
                <a:latin typeface="Gill Sans MT" charset="0"/>
              </a:rPr>
              <a:t>         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if</a:t>
            </a:r>
            <a:r>
              <a:rPr lang="en-US" b="1" dirty="0">
                <a:solidFill>
                  <a:schemeClr val="accent2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destination on segment from which frame arrived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      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then</a:t>
            </a:r>
            <a:r>
              <a:rPr lang="en-US" dirty="0">
                <a:latin typeface="Gill Sans MT" charset="0"/>
              </a:rPr>
              <a:t> drop frame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         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else</a:t>
            </a:r>
            <a:r>
              <a:rPr lang="en-US" dirty="0">
                <a:latin typeface="Gill Sans MT" charset="0"/>
              </a:rPr>
              <a:t> forward frame on interface indicated by entry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     </a:t>
            </a:r>
            <a:r>
              <a:rPr lang="en-US" b="1" dirty="0">
                <a:solidFill>
                  <a:schemeClr val="accent2"/>
                </a:solidFill>
                <a:latin typeface="Gill Sans MT" charset="0"/>
              </a:rPr>
              <a:t>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}</a:t>
            </a:r>
            <a:r>
              <a:rPr lang="en-US" b="1" dirty="0">
                <a:solidFill>
                  <a:schemeClr val="accent2"/>
                </a:solidFill>
                <a:latin typeface="Gill Sans MT" charset="0"/>
              </a:rPr>
              <a:t>   </a:t>
            </a:r>
            <a:endParaRPr lang="en-US" dirty="0">
              <a:latin typeface="Gill Sans MT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    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else</a:t>
            </a:r>
            <a:r>
              <a:rPr lang="en-US" dirty="0">
                <a:latin typeface="Gill Sans MT" charset="0"/>
              </a:rPr>
              <a:t> flood  /* forward on all interfaces except arriving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                          interface */</a:t>
            </a:r>
          </a:p>
          <a:p>
            <a:pPr lvl="3">
              <a:buFontTx/>
              <a:buNone/>
              <a:defRPr/>
            </a:pPr>
            <a:r>
              <a:rPr lang="en-US" sz="2400" dirty="0">
                <a:latin typeface="Times New Roman" charset="0"/>
              </a:rPr>
              <a:t>  </a:t>
            </a:r>
          </a:p>
        </p:txBody>
      </p:sp>
      <p:pic>
        <p:nvPicPr>
          <p:cNvPr id="168965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8413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48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4344695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09" name="Group 36"/>
          <p:cNvGrpSpPr>
            <a:grpSpLocks/>
          </p:cNvGrpSpPr>
          <p:nvPr/>
        </p:nvGrpSpPr>
        <p:grpSpPr bwMode="auto">
          <a:xfrm>
            <a:off x="4456113" y="1216025"/>
            <a:ext cx="3660775" cy="3600450"/>
            <a:chOff x="731524" y="1819788"/>
            <a:chExt cx="3661504" cy="3600334"/>
          </a:xfrm>
        </p:grpSpPr>
        <p:sp>
          <p:nvSpPr>
            <p:cNvPr id="67650" name="Text Box 23"/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7651" name="Text Box 24"/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371549" cy="3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52" name="Text Box 25"/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7653" name="Text Box 26"/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390603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54" name="Text Box 27"/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67655" name="Text Box 28"/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4033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i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56" name="Line 17"/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57" name="Line 18"/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58" name="Line 19"/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59" name="Line 20"/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71083" name="Group 47"/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86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71118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71119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20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71084" name="Group 48"/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7111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7111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1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83" name="Rectangle 43"/>
              <p:cNvSpPr>
                <a:spLocks noChangeArrowheads="1"/>
              </p:cNvSpPr>
              <p:nvPr/>
            </p:nvSpPr>
            <p:spPr bwMode="auto">
              <a:xfrm rot="162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154" name="Rectangle 43"/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pSp>
          <p:nvGrpSpPr>
            <p:cNvPr id="171086" name="Group 44"/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17111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111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1087" name="Group 51"/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176" name="Rectangle 43"/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71108" name="Group 44"/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171109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10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pic>
          <p:nvPicPr>
            <p:cNvPr id="67665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71089" name="Group 53"/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172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71104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71105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06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71090" name="Group 54"/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71099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71101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02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69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7668" name="Line 17"/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69" name="Line 19"/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70" name="Text Box 35"/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671" name="Text Box 36"/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7672" name="Text Box 37"/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7673" name="Text Box 38"/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7674" name="Text Box 39"/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67675" name="Text Box 40"/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>
          <a:xfrm>
            <a:off x="187325" y="141288"/>
            <a:ext cx="7508875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Self-learning, forwarding: example</a:t>
            </a:r>
          </a:p>
        </p:txBody>
      </p:sp>
      <p:grpSp>
        <p:nvGrpSpPr>
          <p:cNvPr id="685088" name="Group 32"/>
          <p:cNvGrpSpPr>
            <a:grpSpLocks/>
          </p:cNvGrpSpPr>
          <p:nvPr/>
        </p:nvGrpSpPr>
        <p:grpSpPr bwMode="auto">
          <a:xfrm>
            <a:off x="6778625" y="1223963"/>
            <a:ext cx="1428750" cy="369887"/>
            <a:chOff x="1750" y="3514"/>
            <a:chExt cx="900" cy="233"/>
          </a:xfrm>
        </p:grpSpPr>
        <p:sp>
          <p:nvSpPr>
            <p:cNvPr id="67646" name="Rectangle 33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47" name="Text Box 34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48" name="Line 35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49" name="Line 36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85093" name="Group 37"/>
          <p:cNvGrpSpPr>
            <a:grpSpLocks/>
          </p:cNvGrpSpPr>
          <p:nvPr/>
        </p:nvGrpSpPr>
        <p:grpSpPr bwMode="auto">
          <a:xfrm>
            <a:off x="6994525" y="525463"/>
            <a:ext cx="1450975" cy="714375"/>
            <a:chOff x="4406" y="331"/>
            <a:chExt cx="914" cy="450"/>
          </a:xfrm>
        </p:grpSpPr>
        <p:sp>
          <p:nvSpPr>
            <p:cNvPr id="67642" name="Line 38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43" name="Line 39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44" name="Text Box 40"/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Source: A</a:t>
              </a:r>
            </a:p>
          </p:txBody>
        </p:sp>
        <p:sp>
          <p:nvSpPr>
            <p:cNvPr id="67645" name="Text Box 41"/>
            <p:cNvSpPr txBox="1">
              <a:spLocks noChangeArrowheads="1"/>
            </p:cNvSpPr>
            <p:nvPr/>
          </p:nvSpPr>
          <p:spPr bwMode="auto"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Dest: A</a:t>
              </a:r>
              <a:r>
                <a:rPr lang="ja-JP" altLang="en-US" sz="16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sz="16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685098" name="Group 42"/>
          <p:cNvGrpSpPr>
            <a:grpSpLocks/>
          </p:cNvGrpSpPr>
          <p:nvPr/>
        </p:nvGrpSpPr>
        <p:grpSpPr bwMode="auto">
          <a:xfrm>
            <a:off x="3336924" y="4937125"/>
            <a:ext cx="3057525" cy="1444625"/>
            <a:chOff x="3441" y="3154"/>
            <a:chExt cx="1926" cy="910"/>
          </a:xfrm>
        </p:grpSpPr>
        <p:sp>
          <p:nvSpPr>
            <p:cNvPr id="67637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38" name="Text Box 44"/>
            <p:cNvSpPr txBox="1">
              <a:spLocks noChangeArrowheads="1"/>
            </p:cNvSpPr>
            <p:nvPr/>
          </p:nvSpPr>
          <p:spPr bwMode="auto">
            <a:xfrm>
              <a:off x="3441" y="3175"/>
              <a:ext cx="19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MAC addr   interface    Time</a:t>
              </a:r>
            </a:p>
          </p:txBody>
        </p:sp>
        <p:sp>
          <p:nvSpPr>
            <p:cNvPr id="67639" name="Line 45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40" name="Line 46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41" name="Line 47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85104" name="Text Box 48"/>
          <p:cNvSpPr txBox="1">
            <a:spLocks noChangeArrowheads="1"/>
          </p:cNvSpPr>
          <p:nvPr/>
        </p:nvSpPr>
        <p:spPr bwMode="auto">
          <a:xfrm>
            <a:off x="6437313" y="5326063"/>
            <a:ext cx="1778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switch table 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(initially empty)</a:t>
            </a:r>
          </a:p>
        </p:txBody>
      </p:sp>
      <p:grpSp>
        <p:nvGrpSpPr>
          <p:cNvPr id="685105" name="Group 49"/>
          <p:cNvGrpSpPr>
            <a:grpSpLocks/>
          </p:cNvGrpSpPr>
          <p:nvPr/>
        </p:nvGrpSpPr>
        <p:grpSpPr bwMode="auto">
          <a:xfrm>
            <a:off x="3771903" y="5370513"/>
            <a:ext cx="2606677" cy="376237"/>
            <a:chOff x="2376" y="3383"/>
            <a:chExt cx="1642" cy="237"/>
          </a:xfrm>
        </p:grpSpPr>
        <p:sp>
          <p:nvSpPr>
            <p:cNvPr id="67634" name="Text Box 50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7635" name="Text Box 51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636" name="Text Box 52"/>
            <p:cNvSpPr txBox="1">
              <a:spLocks noChangeArrowheads="1"/>
            </p:cNvSpPr>
            <p:nvPr/>
          </p:nvSpPr>
          <p:spPr bwMode="auto">
            <a:xfrm>
              <a:off x="3619" y="3383"/>
              <a:ext cx="3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9:32</a:t>
              </a:r>
            </a:p>
          </p:txBody>
        </p:sp>
      </p:grpSp>
      <p:grpSp>
        <p:nvGrpSpPr>
          <p:cNvPr id="685115" name="Group 59"/>
          <p:cNvGrpSpPr>
            <a:grpSpLocks/>
          </p:cNvGrpSpPr>
          <p:nvPr/>
        </p:nvGrpSpPr>
        <p:grpSpPr bwMode="auto">
          <a:xfrm>
            <a:off x="5799138" y="2881313"/>
            <a:ext cx="1428750" cy="369887"/>
            <a:chOff x="1750" y="3514"/>
            <a:chExt cx="900" cy="233"/>
          </a:xfrm>
        </p:grpSpPr>
        <p:sp>
          <p:nvSpPr>
            <p:cNvPr id="67630" name="Rectangle 6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31" name="Text Box 6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32" name="Line 6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33" name="Line 6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85120" name="Group 64"/>
          <p:cNvGrpSpPr>
            <a:grpSpLocks/>
          </p:cNvGrpSpPr>
          <p:nvPr/>
        </p:nvGrpSpPr>
        <p:grpSpPr bwMode="auto">
          <a:xfrm>
            <a:off x="5799138" y="2879725"/>
            <a:ext cx="1428750" cy="369888"/>
            <a:chOff x="1750" y="3514"/>
            <a:chExt cx="900" cy="233"/>
          </a:xfrm>
        </p:grpSpPr>
        <p:sp>
          <p:nvSpPr>
            <p:cNvPr id="67626" name="Rectangle 6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7" name="Text Box 66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8" name="Line 6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29" name="Line 6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85125" name="Group 69"/>
          <p:cNvGrpSpPr>
            <a:grpSpLocks/>
          </p:cNvGrpSpPr>
          <p:nvPr/>
        </p:nvGrpSpPr>
        <p:grpSpPr bwMode="auto">
          <a:xfrm>
            <a:off x="5799138" y="2882900"/>
            <a:ext cx="1428750" cy="369888"/>
            <a:chOff x="1750" y="3514"/>
            <a:chExt cx="900" cy="233"/>
          </a:xfrm>
        </p:grpSpPr>
        <p:sp>
          <p:nvSpPr>
            <p:cNvPr id="67622" name="Rectangle 7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3" name="Text Box 7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4" name="Line 7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25" name="Line 7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85130" name="Group 74"/>
          <p:cNvGrpSpPr>
            <a:grpSpLocks/>
          </p:cNvGrpSpPr>
          <p:nvPr/>
        </p:nvGrpSpPr>
        <p:grpSpPr bwMode="auto">
          <a:xfrm>
            <a:off x="5799138" y="2882900"/>
            <a:ext cx="1428750" cy="369888"/>
            <a:chOff x="1750" y="3514"/>
            <a:chExt cx="900" cy="233"/>
          </a:xfrm>
        </p:grpSpPr>
        <p:sp>
          <p:nvSpPr>
            <p:cNvPr id="67618" name="Rectangle 7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9" name="Text Box 76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0" name="Line 7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21" name="Line 7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85135" name="Group 79"/>
          <p:cNvGrpSpPr>
            <a:grpSpLocks/>
          </p:cNvGrpSpPr>
          <p:nvPr/>
        </p:nvGrpSpPr>
        <p:grpSpPr bwMode="auto">
          <a:xfrm>
            <a:off x="5795963" y="2879725"/>
            <a:ext cx="1428750" cy="369888"/>
            <a:chOff x="1750" y="3514"/>
            <a:chExt cx="900" cy="233"/>
          </a:xfrm>
        </p:grpSpPr>
        <p:sp>
          <p:nvSpPr>
            <p:cNvPr id="67614" name="Rectangle 8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5" name="Text Box 8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6" name="Line 8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17" name="Line 8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85140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285750" y="1508125"/>
            <a:ext cx="4044950" cy="9445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frame destination, A’, location unknown:</a:t>
            </a:r>
            <a:endParaRPr lang="en-US" i="1" dirty="0">
              <a:latin typeface="Gill Sans MT" charset="0"/>
              <a:cs typeface="+mn-cs"/>
            </a:endParaRPr>
          </a:p>
        </p:txBody>
      </p:sp>
      <p:sp>
        <p:nvSpPr>
          <p:cNvPr id="685142" name="Text Box 86"/>
          <p:cNvSpPr txBox="1">
            <a:spLocks noChangeArrowheads="1"/>
          </p:cNvSpPr>
          <p:nvPr/>
        </p:nvSpPr>
        <p:spPr bwMode="auto">
          <a:xfrm>
            <a:off x="3349625" y="1847850"/>
            <a:ext cx="8382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flood</a:t>
            </a:r>
          </a:p>
        </p:txBody>
      </p:sp>
      <p:grpSp>
        <p:nvGrpSpPr>
          <p:cNvPr id="685148" name="Group 92"/>
          <p:cNvGrpSpPr>
            <a:grpSpLocks/>
          </p:cNvGrpSpPr>
          <p:nvPr/>
        </p:nvGrpSpPr>
        <p:grpSpPr bwMode="auto">
          <a:xfrm>
            <a:off x="6130925" y="3981450"/>
            <a:ext cx="1428750" cy="369888"/>
            <a:chOff x="730" y="2472"/>
            <a:chExt cx="900" cy="233"/>
          </a:xfrm>
        </p:grpSpPr>
        <p:sp>
          <p:nvSpPr>
            <p:cNvPr id="67610" name="Rectangle 88"/>
            <p:cNvSpPr>
              <a:spLocks noChangeArrowheads="1"/>
            </p:cNvSpPr>
            <p:nvPr/>
          </p:nvSpPr>
          <p:spPr bwMode="auto">
            <a:xfrm>
              <a:off x="751" y="2500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1" name="Text Box 89"/>
            <p:cNvSpPr txBox="1">
              <a:spLocks noChangeArrowheads="1"/>
            </p:cNvSpPr>
            <p:nvPr/>
          </p:nvSpPr>
          <p:spPr bwMode="auto">
            <a:xfrm>
              <a:off x="730" y="2472"/>
              <a:ext cx="3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 A</a:t>
              </a:r>
            </a:p>
          </p:txBody>
        </p:sp>
        <p:sp>
          <p:nvSpPr>
            <p:cNvPr id="67612" name="Line 90"/>
            <p:cNvSpPr>
              <a:spLocks noChangeShapeType="1"/>
            </p:cNvSpPr>
            <p:nvPr/>
          </p:nvSpPr>
          <p:spPr bwMode="auto">
            <a:xfrm>
              <a:off x="937" y="2493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13" name="Line 91"/>
            <p:cNvSpPr>
              <a:spLocks noChangeShapeType="1"/>
            </p:cNvSpPr>
            <p:nvPr/>
          </p:nvSpPr>
          <p:spPr bwMode="auto">
            <a:xfrm>
              <a:off x="1096" y="2498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85149" name="Rectangle 93"/>
          <p:cNvSpPr>
            <a:spLocks noChangeArrowheads="1"/>
          </p:cNvSpPr>
          <p:nvPr/>
        </p:nvSpPr>
        <p:spPr bwMode="auto">
          <a:xfrm>
            <a:off x="300038" y="2425700"/>
            <a:ext cx="40449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9400" indent="-2794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destination A location known:</a:t>
            </a:r>
            <a:endParaRPr lang="en-US" sz="2800" dirty="0">
              <a:solidFill>
                <a:srgbClr val="FF0000"/>
              </a:solidFill>
              <a:latin typeface="Gill Sans MT" charset="0"/>
              <a:cs typeface="+mn-cs"/>
            </a:endParaRPr>
          </a:p>
        </p:txBody>
      </p:sp>
      <p:grpSp>
        <p:nvGrpSpPr>
          <p:cNvPr id="685150" name="Group 94"/>
          <p:cNvGrpSpPr>
            <a:grpSpLocks/>
          </p:cNvGrpSpPr>
          <p:nvPr/>
        </p:nvGrpSpPr>
        <p:grpSpPr bwMode="auto">
          <a:xfrm>
            <a:off x="3768726" y="5656263"/>
            <a:ext cx="2613026" cy="374650"/>
            <a:chOff x="2376" y="3383"/>
            <a:chExt cx="1646" cy="236"/>
          </a:xfrm>
        </p:grpSpPr>
        <p:sp>
          <p:nvSpPr>
            <p:cNvPr id="67607" name="Text Box 95"/>
            <p:cNvSpPr txBox="1">
              <a:spLocks noChangeArrowheads="1"/>
            </p:cNvSpPr>
            <p:nvPr/>
          </p:nvSpPr>
          <p:spPr bwMode="auto">
            <a:xfrm>
              <a:off x="2376" y="3388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08" name="Text Box 96"/>
            <p:cNvSpPr txBox="1">
              <a:spLocks noChangeArrowheads="1"/>
            </p:cNvSpPr>
            <p:nvPr/>
          </p:nvSpPr>
          <p:spPr bwMode="auto"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7609" name="Text Box 97"/>
            <p:cNvSpPr txBox="1">
              <a:spLocks noChangeArrowheads="1"/>
            </p:cNvSpPr>
            <p:nvPr/>
          </p:nvSpPr>
          <p:spPr bwMode="auto">
            <a:xfrm>
              <a:off x="3623" y="3383"/>
              <a:ext cx="3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9:39</a:t>
              </a:r>
            </a:p>
          </p:txBody>
        </p:sp>
      </p:grpSp>
      <p:sp>
        <p:nvSpPr>
          <p:cNvPr id="685154" name="Rectangle 98"/>
          <p:cNvSpPr>
            <a:spLocks noChangeArrowheads="1"/>
          </p:cNvSpPr>
          <p:nvPr/>
        </p:nvSpPr>
        <p:spPr bwMode="auto">
          <a:xfrm>
            <a:off x="619121" y="2884488"/>
            <a:ext cx="3729037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            selectively send </a:t>
            </a: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on just one link</a:t>
            </a:r>
          </a:p>
        </p:txBody>
      </p:sp>
      <p:pic>
        <p:nvPicPr>
          <p:cNvPr id="171029" name="Picture 18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919955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49</a:t>
            </a:fld>
            <a:endParaRPr lang="en-US" sz="1200" dirty="0">
              <a:latin typeface="Tahoma" charset="0"/>
            </a:endParaRPr>
          </a:p>
        </p:txBody>
      </p:sp>
      <p:sp>
        <p:nvSpPr>
          <p:cNvPr id="1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96436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6.2963E-6 L -0.12118 -0.09814 " pathEditMode="relative" ptsTypes="AA">
                                      <p:cBhvr>
                                        <p:cTn id="26" dur="2000" fill="hold"/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-0.09532 0.1435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4" y="717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03489 0.1550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775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16163 0.0666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333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11545 -0.1023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4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8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509 L -0.03767 -0.17014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8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11 -0.1588 L -0.03472 -0.32871 " pathEditMode="relative" ptsTypes="AA">
                                      <p:cBhvr>
                                        <p:cTn id="75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140" grpId="0" build="p"/>
      <p:bldP spid="685142" grpId="0"/>
      <p:bldP spid="685149" grpId="0" build="p"/>
      <p:bldP spid="68515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6.2 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>
                <a:latin typeface="Gill Sans MT" charset="0"/>
                <a:cs typeface="+mn-cs"/>
              </a:rPr>
              <a:t> 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6.4</a:t>
            </a:r>
            <a:r>
              <a:rPr lang="en-US" dirty="0">
                <a:latin typeface="Gill Sans MT" charset="0"/>
                <a:cs typeface="+mn-cs"/>
              </a:rPr>
              <a:t> LANs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>
                <a:latin typeface="Gill Sans MT" charset="0"/>
                <a:cs typeface="+mn-cs"/>
              </a:rPr>
              <a:t>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>
                <a:latin typeface="Gill Sans MT" charset="0"/>
                <a:cs typeface="+mn-cs"/>
              </a:rPr>
              <a:t>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>
                <a:latin typeface="Gill Sans MT" charset="0"/>
                <a:cs typeface="+mn-cs"/>
              </a:rPr>
              <a:t>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2666208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39688"/>
            <a:ext cx="4560888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Switches vs. routers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341438"/>
            <a:ext cx="3967162" cy="4994275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both are store-and-forward: </a:t>
            </a:r>
          </a:p>
          <a:p>
            <a:pPr marL="231775" indent="-231775"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routers: </a:t>
            </a:r>
            <a:r>
              <a:rPr lang="en-US" sz="2400" dirty="0">
                <a:latin typeface="Gill Sans MT" charset="0"/>
                <a:cs typeface="+mn-cs"/>
              </a:rPr>
              <a:t>network-layer devices (examine network-layer headers)</a:t>
            </a:r>
          </a:p>
          <a:p>
            <a:pPr marL="231775" indent="-231775"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switches</a:t>
            </a:r>
            <a:r>
              <a:rPr lang="en-US" sz="2400" i="1" dirty="0">
                <a:latin typeface="Gill Sans MT" charset="0"/>
                <a:cs typeface="+mn-cs"/>
              </a:rPr>
              <a:t>: </a:t>
            </a:r>
            <a:r>
              <a:rPr lang="en-US" sz="2400" dirty="0">
                <a:latin typeface="Gill Sans MT" charset="0"/>
                <a:cs typeface="+mn-cs"/>
              </a:rPr>
              <a:t>link-layer devices (examine link-layer headers)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endParaRPr lang="en-US" sz="2400" i="1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cs typeface="+mn-cs"/>
              </a:rPr>
              <a:t>both look up tables:</a:t>
            </a:r>
          </a:p>
          <a:p>
            <a:pPr marL="231775" indent="-231775"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routers: </a:t>
            </a:r>
            <a:r>
              <a:rPr lang="en-US" sz="2400" dirty="0">
                <a:latin typeface="Gill Sans MT" charset="0"/>
                <a:cs typeface="+mn-cs"/>
              </a:rPr>
              <a:t>compute tables using routing algorithms</a:t>
            </a:r>
          </a:p>
          <a:p>
            <a:pPr marL="231775" indent="-231775"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switches: </a:t>
            </a:r>
            <a:r>
              <a:rPr lang="en-US" sz="2400" dirty="0">
                <a:latin typeface="Gill Sans MT" charset="0"/>
                <a:cs typeface="+mn-cs"/>
              </a:rPr>
              <a:t>learn forwarding actions using self-learning</a:t>
            </a:r>
          </a:p>
        </p:txBody>
      </p:sp>
      <p:sp>
        <p:nvSpPr>
          <p:cNvPr id="179205" name="Freeform 3"/>
          <p:cNvSpPr>
            <a:spLocks/>
          </p:cNvSpPr>
          <p:nvPr/>
        </p:nvSpPr>
        <p:spPr bwMode="auto">
          <a:xfrm flipH="1">
            <a:off x="6543675" y="2103438"/>
            <a:ext cx="638175" cy="852487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9206" name="Freeform 10"/>
          <p:cNvSpPr>
            <a:spLocks/>
          </p:cNvSpPr>
          <p:nvPr/>
        </p:nvSpPr>
        <p:spPr bwMode="auto">
          <a:xfrm>
            <a:off x="6530975" y="844550"/>
            <a:ext cx="360363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9207" name="Rectangle 23"/>
          <p:cNvSpPr>
            <a:spLocks noChangeArrowheads="1"/>
          </p:cNvSpPr>
          <p:nvPr/>
        </p:nvSpPr>
        <p:spPr bwMode="auto">
          <a:xfrm>
            <a:off x="5307013" y="850900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9208" name="Rectangle 24"/>
          <p:cNvSpPr>
            <a:spLocks noChangeArrowheads="1"/>
          </p:cNvSpPr>
          <p:nvPr/>
        </p:nvSpPr>
        <p:spPr bwMode="auto">
          <a:xfrm>
            <a:off x="5259388" y="9223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9209" name="Line 25"/>
          <p:cNvSpPr>
            <a:spLocks noChangeShapeType="1"/>
          </p:cNvSpPr>
          <p:nvPr/>
        </p:nvSpPr>
        <p:spPr bwMode="auto">
          <a:xfrm>
            <a:off x="5259388" y="12398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10" name="Text Box 26"/>
          <p:cNvSpPr txBox="1">
            <a:spLocks noChangeArrowheads="1"/>
          </p:cNvSpPr>
          <p:nvPr/>
        </p:nvSpPr>
        <p:spPr bwMode="auto">
          <a:xfrm>
            <a:off x="5216525" y="8890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physical</a:t>
            </a:r>
          </a:p>
        </p:txBody>
      </p:sp>
      <p:sp>
        <p:nvSpPr>
          <p:cNvPr id="179211" name="Line 27"/>
          <p:cNvSpPr>
            <a:spLocks noChangeShapeType="1"/>
          </p:cNvSpPr>
          <p:nvPr/>
        </p:nvSpPr>
        <p:spPr bwMode="auto">
          <a:xfrm>
            <a:off x="5267325" y="15605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12" name="Line 28"/>
          <p:cNvSpPr>
            <a:spLocks noChangeShapeType="1"/>
          </p:cNvSpPr>
          <p:nvPr/>
        </p:nvSpPr>
        <p:spPr bwMode="auto">
          <a:xfrm>
            <a:off x="5272088" y="18415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13" name="Line 29"/>
          <p:cNvSpPr>
            <a:spLocks noChangeShapeType="1"/>
          </p:cNvSpPr>
          <p:nvPr/>
        </p:nvSpPr>
        <p:spPr bwMode="auto">
          <a:xfrm>
            <a:off x="5272088" y="2117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79214" name="Group 88"/>
          <p:cNvGrpSpPr>
            <a:grpSpLocks/>
          </p:cNvGrpSpPr>
          <p:nvPr/>
        </p:nvGrpSpPr>
        <p:grpSpPr bwMode="auto">
          <a:xfrm>
            <a:off x="6716713" y="3525838"/>
            <a:ext cx="1387475" cy="1035050"/>
            <a:chOff x="3601" y="168"/>
            <a:chExt cx="874" cy="652"/>
          </a:xfrm>
        </p:grpSpPr>
        <p:sp>
          <p:nvSpPr>
            <p:cNvPr id="179263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64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65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9266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physical</a:t>
              </a:r>
            </a:p>
          </p:txBody>
        </p:sp>
        <p:sp>
          <p:nvSpPr>
            <p:cNvPr id="179267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79215" name="Group 94"/>
          <p:cNvGrpSpPr>
            <a:grpSpLocks/>
          </p:cNvGrpSpPr>
          <p:nvPr/>
        </p:nvGrpSpPr>
        <p:grpSpPr bwMode="auto">
          <a:xfrm>
            <a:off x="7054850" y="2100263"/>
            <a:ext cx="1387475" cy="733425"/>
            <a:chOff x="4696" y="597"/>
            <a:chExt cx="874" cy="462"/>
          </a:xfrm>
        </p:grpSpPr>
        <p:sp>
          <p:nvSpPr>
            <p:cNvPr id="179259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60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61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9262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physical</a:t>
              </a:r>
            </a:p>
          </p:txBody>
        </p:sp>
      </p:grpSp>
      <p:sp>
        <p:nvSpPr>
          <p:cNvPr id="179216" name="Text Box 167"/>
          <p:cNvSpPr txBox="1">
            <a:spLocks noChangeArrowheads="1"/>
          </p:cNvSpPr>
          <p:nvPr/>
        </p:nvSpPr>
        <p:spPr bwMode="auto">
          <a:xfrm>
            <a:off x="5854700" y="3003550"/>
            <a:ext cx="903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0" dirty="0">
                <a:solidFill>
                  <a:srgbClr val="000000"/>
                </a:solidFill>
                <a:latin typeface="Arial" charset="0"/>
                <a:cs typeface="Arial" charset="0"/>
              </a:rPr>
              <a:t>switch</a:t>
            </a:r>
          </a:p>
        </p:txBody>
      </p:sp>
      <p:grpSp>
        <p:nvGrpSpPr>
          <p:cNvPr id="179217" name="Group 39"/>
          <p:cNvGrpSpPr>
            <a:grpSpLocks/>
          </p:cNvGrpSpPr>
          <p:nvPr/>
        </p:nvGrpSpPr>
        <p:grpSpPr bwMode="auto">
          <a:xfrm>
            <a:off x="4408488" y="1562100"/>
            <a:ext cx="962025" cy="304800"/>
            <a:chOff x="1070" y="918"/>
            <a:chExt cx="606" cy="192"/>
          </a:xfrm>
        </p:grpSpPr>
        <p:sp>
          <p:nvSpPr>
            <p:cNvPr id="71738" name="Rectangle 40"/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8" name="Text Box 4"/>
            <p:cNvSpPr txBox="1">
              <a:spLocks noChangeArrowheads="1"/>
            </p:cNvSpPr>
            <p:nvPr/>
          </p:nvSpPr>
          <p:spPr bwMode="auto"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datagram</a:t>
              </a:r>
            </a:p>
          </p:txBody>
        </p:sp>
      </p:grpSp>
      <p:sp>
        <p:nvSpPr>
          <p:cNvPr id="179218" name="Rectangle 57"/>
          <p:cNvSpPr>
            <a:spLocks noChangeArrowheads="1"/>
          </p:cNvSpPr>
          <p:nvPr/>
        </p:nvSpPr>
        <p:spPr bwMode="auto">
          <a:xfrm>
            <a:off x="5208588" y="4594225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9219" name="Rectangle 58"/>
          <p:cNvSpPr>
            <a:spLocks noChangeArrowheads="1"/>
          </p:cNvSpPr>
          <p:nvPr/>
        </p:nvSpPr>
        <p:spPr bwMode="auto">
          <a:xfrm>
            <a:off x="5160963" y="4665663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9220" name="Line 59"/>
          <p:cNvSpPr>
            <a:spLocks noChangeShapeType="1"/>
          </p:cNvSpPr>
          <p:nvPr/>
        </p:nvSpPr>
        <p:spPr bwMode="auto">
          <a:xfrm>
            <a:off x="5160963" y="49831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21" name="Text Box 60"/>
          <p:cNvSpPr txBox="1">
            <a:spLocks noChangeArrowheads="1"/>
          </p:cNvSpPr>
          <p:nvPr/>
        </p:nvSpPr>
        <p:spPr bwMode="auto">
          <a:xfrm>
            <a:off x="5118100" y="4632325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physical</a:t>
            </a:r>
          </a:p>
        </p:txBody>
      </p:sp>
      <p:sp>
        <p:nvSpPr>
          <p:cNvPr id="179222" name="Line 61"/>
          <p:cNvSpPr>
            <a:spLocks noChangeShapeType="1"/>
          </p:cNvSpPr>
          <p:nvPr/>
        </p:nvSpPr>
        <p:spPr bwMode="auto">
          <a:xfrm>
            <a:off x="5168900" y="53038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23" name="Line 62"/>
          <p:cNvSpPr>
            <a:spLocks noChangeShapeType="1"/>
          </p:cNvSpPr>
          <p:nvPr/>
        </p:nvSpPr>
        <p:spPr bwMode="auto">
          <a:xfrm>
            <a:off x="5173663" y="55848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24" name="Line 63"/>
          <p:cNvSpPr>
            <a:spLocks noChangeShapeType="1"/>
          </p:cNvSpPr>
          <p:nvPr/>
        </p:nvSpPr>
        <p:spPr bwMode="auto">
          <a:xfrm>
            <a:off x="5173663" y="58610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25" name="Freeform 49"/>
          <p:cNvSpPr>
            <a:spLocks/>
          </p:cNvSpPr>
          <p:nvPr/>
        </p:nvSpPr>
        <p:spPr bwMode="auto">
          <a:xfrm>
            <a:off x="6472238" y="4600575"/>
            <a:ext cx="381000" cy="1857375"/>
          </a:xfrm>
          <a:custGeom>
            <a:avLst/>
            <a:gdLst>
              <a:gd name="T0" fmla="*/ 0 w 240"/>
              <a:gd name="T1" fmla="*/ 2147483647 h 1170"/>
              <a:gd name="T2" fmla="*/ 2147483647 w 240"/>
              <a:gd name="T3" fmla="*/ 0 h 1170"/>
              <a:gd name="T4" fmla="*/ 2147483647 w 240"/>
              <a:gd name="T5" fmla="*/ 2147483647 h 1170"/>
              <a:gd name="T6" fmla="*/ 2147483647 w 240"/>
              <a:gd name="T7" fmla="*/ 2147483647 h 1170"/>
              <a:gd name="T8" fmla="*/ 0 w 240"/>
              <a:gd name="T9" fmla="*/ 2147483647 h 1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0" h="1170">
                <a:moveTo>
                  <a:pt x="0" y="960"/>
                </a:moveTo>
                <a:lnTo>
                  <a:pt x="6" y="0"/>
                </a:lnTo>
                <a:lnTo>
                  <a:pt x="240" y="1092"/>
                </a:lnTo>
                <a:lnTo>
                  <a:pt x="168" y="1170"/>
                </a:lnTo>
                <a:lnTo>
                  <a:pt x="0" y="96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79226" name="Group 50"/>
          <p:cNvGrpSpPr>
            <a:grpSpLocks/>
          </p:cNvGrpSpPr>
          <p:nvPr/>
        </p:nvGrpSpPr>
        <p:grpSpPr bwMode="auto">
          <a:xfrm>
            <a:off x="4294188" y="1814513"/>
            <a:ext cx="1095375" cy="338137"/>
            <a:chOff x="998" y="1077"/>
            <a:chExt cx="690" cy="213"/>
          </a:xfrm>
        </p:grpSpPr>
        <p:sp>
          <p:nvSpPr>
            <p:cNvPr id="71736" name="Rectangle 51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6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frame</a:t>
              </a:r>
            </a:p>
          </p:txBody>
        </p:sp>
      </p:grpSp>
      <p:sp>
        <p:nvSpPr>
          <p:cNvPr id="179227" name="Freeform 53"/>
          <p:cNvSpPr>
            <a:spLocks/>
          </p:cNvSpPr>
          <p:nvPr/>
        </p:nvSpPr>
        <p:spPr bwMode="auto">
          <a:xfrm>
            <a:off x="5281613" y="723900"/>
            <a:ext cx="2924175" cy="5314950"/>
          </a:xfrm>
          <a:custGeom>
            <a:avLst/>
            <a:gdLst>
              <a:gd name="T0" fmla="*/ 2147483647 w 1842"/>
              <a:gd name="T1" fmla="*/ 0 h 3348"/>
              <a:gd name="T2" fmla="*/ 2147483647 w 1842"/>
              <a:gd name="T3" fmla="*/ 2147483647 h 3348"/>
              <a:gd name="T4" fmla="*/ 2147483647 w 1842"/>
              <a:gd name="T5" fmla="*/ 2147483647 h 3348"/>
              <a:gd name="T6" fmla="*/ 2147483647 w 1842"/>
              <a:gd name="T7" fmla="*/ 2147483647 h 3348"/>
              <a:gd name="T8" fmla="*/ 2147483647 w 1842"/>
              <a:gd name="T9" fmla="*/ 2147483647 h 3348"/>
              <a:gd name="T10" fmla="*/ 2147483647 w 1842"/>
              <a:gd name="T11" fmla="*/ 2147483647 h 3348"/>
              <a:gd name="T12" fmla="*/ 2147483647 w 1842"/>
              <a:gd name="T13" fmla="*/ 2147483647 h 3348"/>
              <a:gd name="T14" fmla="*/ 2147483647 w 1842"/>
              <a:gd name="T15" fmla="*/ 2147483647 h 3348"/>
              <a:gd name="T16" fmla="*/ 2147483647 w 1842"/>
              <a:gd name="T17" fmla="*/ 2147483647 h 3348"/>
              <a:gd name="T18" fmla="*/ 2147483647 w 1842"/>
              <a:gd name="T19" fmla="*/ 2147483647 h 3348"/>
              <a:gd name="T20" fmla="*/ 2147483647 w 1842"/>
              <a:gd name="T21" fmla="*/ 2147483647 h 3348"/>
              <a:gd name="T22" fmla="*/ 2147483647 w 1842"/>
              <a:gd name="T23" fmla="*/ 2147483647 h 3348"/>
              <a:gd name="T24" fmla="*/ 0 w 1842"/>
              <a:gd name="T25" fmla="*/ 2147483647 h 334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42" h="3348">
                <a:moveTo>
                  <a:pt x="132" y="0"/>
                </a:moveTo>
                <a:lnTo>
                  <a:pt x="138" y="1200"/>
                </a:lnTo>
                <a:lnTo>
                  <a:pt x="1326" y="1200"/>
                </a:lnTo>
                <a:lnTo>
                  <a:pt x="1326" y="948"/>
                </a:lnTo>
                <a:lnTo>
                  <a:pt x="1830" y="948"/>
                </a:lnTo>
                <a:lnTo>
                  <a:pt x="1842" y="2496"/>
                </a:lnTo>
                <a:lnTo>
                  <a:pt x="1656" y="2340"/>
                </a:lnTo>
                <a:lnTo>
                  <a:pt x="1644" y="1896"/>
                </a:lnTo>
                <a:lnTo>
                  <a:pt x="1248" y="1902"/>
                </a:lnTo>
                <a:lnTo>
                  <a:pt x="1230" y="2430"/>
                </a:lnTo>
                <a:lnTo>
                  <a:pt x="774" y="3348"/>
                </a:lnTo>
                <a:lnTo>
                  <a:pt x="6" y="3348"/>
                </a:lnTo>
                <a:lnTo>
                  <a:pt x="0" y="222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79228" name="Group 54"/>
          <p:cNvGrpSpPr>
            <a:grpSpLocks/>
          </p:cNvGrpSpPr>
          <p:nvPr/>
        </p:nvGrpSpPr>
        <p:grpSpPr bwMode="auto">
          <a:xfrm>
            <a:off x="8066088" y="2166938"/>
            <a:ext cx="1095375" cy="338137"/>
            <a:chOff x="998" y="1077"/>
            <a:chExt cx="690" cy="213"/>
          </a:xfrm>
        </p:grpSpPr>
        <p:sp>
          <p:nvSpPr>
            <p:cNvPr id="71734" name="Rectangle 55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4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179229" name="Group 57"/>
          <p:cNvGrpSpPr>
            <a:grpSpLocks/>
          </p:cNvGrpSpPr>
          <p:nvPr/>
        </p:nvGrpSpPr>
        <p:grpSpPr bwMode="auto">
          <a:xfrm>
            <a:off x="7742238" y="3919538"/>
            <a:ext cx="1095375" cy="338137"/>
            <a:chOff x="998" y="1077"/>
            <a:chExt cx="690" cy="213"/>
          </a:xfrm>
        </p:grpSpPr>
        <p:sp>
          <p:nvSpPr>
            <p:cNvPr id="71732" name="Rectangle 58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2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179230" name="Group 60"/>
          <p:cNvGrpSpPr>
            <a:grpSpLocks/>
          </p:cNvGrpSpPr>
          <p:nvPr/>
        </p:nvGrpSpPr>
        <p:grpSpPr bwMode="auto">
          <a:xfrm>
            <a:off x="7808913" y="3638550"/>
            <a:ext cx="962025" cy="304800"/>
            <a:chOff x="1070" y="918"/>
            <a:chExt cx="606" cy="192"/>
          </a:xfrm>
        </p:grpSpPr>
        <p:sp>
          <p:nvSpPr>
            <p:cNvPr id="71730" name="Rectangle 61"/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0" name="Text Box 4"/>
            <p:cNvSpPr txBox="1">
              <a:spLocks noChangeArrowheads="1"/>
            </p:cNvSpPr>
            <p:nvPr/>
          </p:nvSpPr>
          <p:spPr bwMode="auto"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datagram</a:t>
              </a:r>
            </a:p>
          </p:txBody>
        </p:sp>
      </p:grpSp>
      <p:sp>
        <p:nvSpPr>
          <p:cNvPr id="179231" name="Freeform 63"/>
          <p:cNvSpPr>
            <a:spLocks/>
          </p:cNvSpPr>
          <p:nvPr/>
        </p:nvSpPr>
        <p:spPr bwMode="auto">
          <a:xfrm>
            <a:off x="6424613" y="3533775"/>
            <a:ext cx="361950" cy="923925"/>
          </a:xfrm>
          <a:custGeom>
            <a:avLst/>
            <a:gdLst>
              <a:gd name="T0" fmla="*/ 2147483647 w 228"/>
              <a:gd name="T1" fmla="*/ 0 h 582"/>
              <a:gd name="T2" fmla="*/ 2147483647 w 228"/>
              <a:gd name="T3" fmla="*/ 2147483647 h 582"/>
              <a:gd name="T4" fmla="*/ 2147483647 w 228"/>
              <a:gd name="T5" fmla="*/ 2147483647 h 582"/>
              <a:gd name="T6" fmla="*/ 0 w 228"/>
              <a:gd name="T7" fmla="*/ 2147483647 h 582"/>
              <a:gd name="T8" fmla="*/ 2147483647 w 228"/>
              <a:gd name="T9" fmla="*/ 0 h 5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8" h="582">
                <a:moveTo>
                  <a:pt x="228" y="0"/>
                </a:moveTo>
                <a:lnTo>
                  <a:pt x="228" y="582"/>
                </a:lnTo>
                <a:lnTo>
                  <a:pt x="12" y="360"/>
                </a:lnTo>
                <a:lnTo>
                  <a:pt x="0" y="222"/>
                </a:lnTo>
                <a:lnTo>
                  <a:pt x="228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0000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79232" name="Group 44"/>
          <p:cNvGrpSpPr>
            <a:grpSpLocks/>
          </p:cNvGrpSpPr>
          <p:nvPr/>
        </p:nvGrpSpPr>
        <p:grpSpPr bwMode="auto">
          <a:xfrm>
            <a:off x="6481763" y="1347788"/>
            <a:ext cx="762000" cy="693737"/>
            <a:chOff x="-44" y="1473"/>
            <a:chExt cx="981" cy="1105"/>
          </a:xfrm>
        </p:grpSpPr>
        <p:pic>
          <p:nvPicPr>
            <p:cNvPr id="17924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924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9233" name="Group 44"/>
          <p:cNvGrpSpPr>
            <a:grpSpLocks/>
          </p:cNvGrpSpPr>
          <p:nvPr/>
        </p:nvGrpSpPr>
        <p:grpSpPr bwMode="auto">
          <a:xfrm>
            <a:off x="6461125" y="6002338"/>
            <a:ext cx="762000" cy="693737"/>
            <a:chOff x="-44" y="1473"/>
            <a:chExt cx="981" cy="1105"/>
          </a:xfrm>
        </p:grpSpPr>
        <p:pic>
          <p:nvPicPr>
            <p:cNvPr id="17924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924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1715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463" y="2671763"/>
            <a:ext cx="877887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79236" name="Picture 23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8477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50</a:t>
            </a:fld>
            <a:endParaRPr lang="en-US" sz="1200" dirty="0">
              <a:latin typeface="Tahoma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grpSp>
        <p:nvGrpSpPr>
          <p:cNvPr id="71" name="Group 347"/>
          <p:cNvGrpSpPr>
            <a:grpSpLocks/>
          </p:cNvGrpSpPr>
          <p:nvPr/>
        </p:nvGrpSpPr>
        <p:grpSpPr bwMode="auto">
          <a:xfrm>
            <a:off x="5807754" y="3834926"/>
            <a:ext cx="781085" cy="431171"/>
            <a:chOff x="1871277" y="1576300"/>
            <a:chExt cx="1128371" cy="437861"/>
          </a:xfrm>
        </p:grpSpPr>
        <p:sp>
          <p:nvSpPr>
            <p:cNvPr id="72" name="Oval 7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6" name="Freeform 7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8" name="Freeform 7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79" name="Straight Connector 78"/>
            <p:cNvCxnSpPr>
              <a:endCxn id="7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192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5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</a:rPr>
              <a:t>Ethernet: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What is the benefit of using switch instead of bus/hub?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How is switch table configured?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What are the similarities and differences between switch and router?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Link Layer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D0626857-DD43-9D46-91D4-DEBFBA1258D1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852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707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6.4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solidFill>
                  <a:srgbClr val="000000"/>
                </a:solidFill>
                <a:latin typeface="Gill Sans MT" charset="0"/>
                <a:cs typeface="+mn-cs"/>
              </a:rPr>
              <a:t>LANs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>
                <a:latin typeface="Gill Sans MT" charset="0"/>
                <a:cs typeface="+mn-cs"/>
              </a:rPr>
              <a:t> 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>
                <a:latin typeface="Gill Sans MT" charset="0"/>
                <a:cs typeface="+mn-cs"/>
              </a:rPr>
              <a:t>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>
                <a:latin typeface="Gill Sans MT" charset="0"/>
                <a:cs typeface="+mn-cs"/>
              </a:rPr>
              <a:t>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52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4632453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8" name="Freeform 81"/>
          <p:cNvSpPr>
            <a:spLocks/>
          </p:cNvSpPr>
          <p:nvPr/>
        </p:nvSpPr>
        <p:spPr bwMode="auto">
          <a:xfrm rot="5400000">
            <a:off x="1193801" y="808038"/>
            <a:ext cx="2789237" cy="4313238"/>
          </a:xfrm>
          <a:custGeom>
            <a:avLst/>
            <a:gdLst>
              <a:gd name="T0" fmla="*/ 2147483647 w 10000"/>
              <a:gd name="T1" fmla="*/ 2147483647 h 9831"/>
              <a:gd name="T2" fmla="*/ 2147483647 w 10000"/>
              <a:gd name="T3" fmla="*/ 2147483647 h 9831"/>
              <a:gd name="T4" fmla="*/ 2147483647 w 10000"/>
              <a:gd name="T5" fmla="*/ 2147483647 h 9831"/>
              <a:gd name="T6" fmla="*/ 2147483647 w 10000"/>
              <a:gd name="T7" fmla="*/ 2147483647 h 9831"/>
              <a:gd name="T8" fmla="*/ 2147483647 w 10000"/>
              <a:gd name="T9" fmla="*/ 2147483647 h 9831"/>
              <a:gd name="T10" fmla="*/ 2147483647 w 10000"/>
              <a:gd name="T11" fmla="*/ 2147483647 h 9831"/>
              <a:gd name="T12" fmla="*/ 2147483647 w 10000"/>
              <a:gd name="T13" fmla="*/ 2147483647 h 9831"/>
              <a:gd name="T14" fmla="*/ 2147483647 w 10000"/>
              <a:gd name="T15" fmla="*/ 2147483647 h 9831"/>
              <a:gd name="T16" fmla="*/ 2147483647 w 10000"/>
              <a:gd name="T17" fmla="*/ 2147483647 h 9831"/>
              <a:gd name="T18" fmla="*/ 2147483647 w 10000"/>
              <a:gd name="T19" fmla="*/ 2147483647 h 9831"/>
              <a:gd name="T20" fmla="*/ 2147483647 w 10000"/>
              <a:gd name="T21" fmla="*/ 2147483647 h 9831"/>
              <a:gd name="T22" fmla="*/ 2147483647 w 10000"/>
              <a:gd name="T23" fmla="*/ 2147483647 h 98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00" h="9831">
                <a:moveTo>
                  <a:pt x="3018" y="119"/>
                </a:moveTo>
                <a:cubicBezTo>
                  <a:pt x="2111" y="198"/>
                  <a:pt x="1047" y="-39"/>
                  <a:pt x="545" y="518"/>
                </a:cubicBezTo>
                <a:cubicBezTo>
                  <a:pt x="43" y="1076"/>
                  <a:pt x="40" y="2518"/>
                  <a:pt x="8" y="3464"/>
                </a:cubicBezTo>
                <a:cubicBezTo>
                  <a:pt x="-24" y="4411"/>
                  <a:pt x="32" y="5681"/>
                  <a:pt x="354" y="6198"/>
                </a:cubicBezTo>
                <a:cubicBezTo>
                  <a:pt x="677" y="6715"/>
                  <a:pt x="1127" y="6126"/>
                  <a:pt x="1947" y="6568"/>
                </a:cubicBezTo>
                <a:cubicBezTo>
                  <a:pt x="2769" y="7010"/>
                  <a:pt x="4247" y="8310"/>
                  <a:pt x="5285" y="8849"/>
                </a:cubicBezTo>
                <a:cubicBezTo>
                  <a:pt x="6321" y="9388"/>
                  <a:pt x="7408" y="9963"/>
                  <a:pt x="8172" y="9805"/>
                </a:cubicBezTo>
                <a:cubicBezTo>
                  <a:pt x="8934" y="9645"/>
                  <a:pt x="9588" y="8930"/>
                  <a:pt x="9864" y="7895"/>
                </a:cubicBezTo>
                <a:cubicBezTo>
                  <a:pt x="10140" y="6857"/>
                  <a:pt x="9927" y="4774"/>
                  <a:pt x="9830" y="3590"/>
                </a:cubicBezTo>
                <a:cubicBezTo>
                  <a:pt x="9733" y="2406"/>
                  <a:pt x="10004" y="1276"/>
                  <a:pt x="9282" y="788"/>
                </a:cubicBezTo>
                <a:cubicBezTo>
                  <a:pt x="8561" y="302"/>
                  <a:pt x="7028" y="160"/>
                  <a:pt x="5984" y="49"/>
                </a:cubicBezTo>
                <a:cubicBezTo>
                  <a:pt x="4940" y="-62"/>
                  <a:pt x="3924" y="41"/>
                  <a:pt x="3018" y="119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2717" name="Line 33"/>
          <p:cNvSpPr>
            <a:spLocks noChangeShapeType="1"/>
          </p:cNvSpPr>
          <p:nvPr/>
        </p:nvSpPr>
        <p:spPr bwMode="auto">
          <a:xfrm flipH="1">
            <a:off x="1325563" y="2581275"/>
            <a:ext cx="11811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18" name="Line 34"/>
          <p:cNvSpPr>
            <a:spLocks noChangeShapeType="1"/>
          </p:cNvSpPr>
          <p:nvPr/>
        </p:nvSpPr>
        <p:spPr bwMode="auto">
          <a:xfrm>
            <a:off x="2617788" y="2573338"/>
            <a:ext cx="0" cy="946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19" name="Line 35"/>
          <p:cNvSpPr>
            <a:spLocks noChangeShapeType="1"/>
          </p:cNvSpPr>
          <p:nvPr/>
        </p:nvSpPr>
        <p:spPr bwMode="auto">
          <a:xfrm flipH="1" flipV="1">
            <a:off x="2728913" y="2530475"/>
            <a:ext cx="1063625" cy="1047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0" name="Line 59"/>
          <p:cNvSpPr>
            <a:spLocks noChangeShapeType="1"/>
          </p:cNvSpPr>
          <p:nvPr/>
        </p:nvSpPr>
        <p:spPr bwMode="auto">
          <a:xfrm flipV="1">
            <a:off x="2789238" y="2132013"/>
            <a:ext cx="706437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1" name="Line 60"/>
          <p:cNvSpPr>
            <a:spLocks noChangeShapeType="1"/>
          </p:cNvSpPr>
          <p:nvPr/>
        </p:nvSpPr>
        <p:spPr bwMode="auto">
          <a:xfrm flipV="1">
            <a:off x="2670175" y="1924050"/>
            <a:ext cx="385763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2" name="Line 77"/>
          <p:cNvSpPr>
            <a:spLocks noChangeShapeType="1"/>
          </p:cNvSpPr>
          <p:nvPr/>
        </p:nvSpPr>
        <p:spPr bwMode="auto">
          <a:xfrm>
            <a:off x="2038350" y="2024063"/>
            <a:ext cx="498475" cy="415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3" name="Line 78"/>
          <p:cNvSpPr>
            <a:spLocks noChangeShapeType="1"/>
          </p:cNvSpPr>
          <p:nvPr/>
        </p:nvSpPr>
        <p:spPr bwMode="auto">
          <a:xfrm flipH="1">
            <a:off x="1235075" y="1957388"/>
            <a:ext cx="490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4" name="Line 20"/>
          <p:cNvSpPr>
            <a:spLocks noChangeShapeType="1"/>
          </p:cNvSpPr>
          <p:nvPr/>
        </p:nvSpPr>
        <p:spPr bwMode="auto">
          <a:xfrm flipH="1">
            <a:off x="928688" y="3463925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5" name="Line 21"/>
          <p:cNvSpPr>
            <a:spLocks noChangeShapeType="1"/>
          </p:cNvSpPr>
          <p:nvPr/>
        </p:nvSpPr>
        <p:spPr bwMode="auto">
          <a:xfrm flipH="1">
            <a:off x="1152525" y="3494088"/>
            <a:ext cx="157163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6" name="Line 22"/>
          <p:cNvSpPr>
            <a:spLocks noChangeShapeType="1"/>
          </p:cNvSpPr>
          <p:nvPr/>
        </p:nvSpPr>
        <p:spPr bwMode="auto">
          <a:xfrm>
            <a:off x="1393825" y="3513138"/>
            <a:ext cx="42863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1269" name="Group 44"/>
          <p:cNvGrpSpPr>
            <a:grpSpLocks/>
          </p:cNvGrpSpPr>
          <p:nvPr/>
        </p:nvGrpSpPr>
        <p:grpSpPr bwMode="auto">
          <a:xfrm>
            <a:off x="666187" y="3337113"/>
            <a:ext cx="328359" cy="310623"/>
            <a:chOff x="-44" y="1473"/>
            <a:chExt cx="981" cy="1105"/>
          </a:xfrm>
        </p:grpSpPr>
        <p:pic>
          <p:nvPicPr>
            <p:cNvPr id="18139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70" name="Group 44"/>
          <p:cNvGrpSpPr>
            <a:grpSpLocks/>
          </p:cNvGrpSpPr>
          <p:nvPr/>
        </p:nvGrpSpPr>
        <p:grpSpPr bwMode="auto">
          <a:xfrm>
            <a:off x="900729" y="3632280"/>
            <a:ext cx="328359" cy="310623"/>
            <a:chOff x="-44" y="1473"/>
            <a:chExt cx="981" cy="1105"/>
          </a:xfrm>
        </p:grpSpPr>
        <p:pic>
          <p:nvPicPr>
            <p:cNvPr id="18139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71" name="Group 44"/>
          <p:cNvGrpSpPr>
            <a:grpSpLocks/>
          </p:cNvGrpSpPr>
          <p:nvPr/>
        </p:nvGrpSpPr>
        <p:grpSpPr bwMode="auto">
          <a:xfrm>
            <a:off x="1205633" y="3651958"/>
            <a:ext cx="328359" cy="310623"/>
            <a:chOff x="-44" y="1473"/>
            <a:chExt cx="981" cy="1105"/>
          </a:xfrm>
        </p:grpSpPr>
        <p:pic>
          <p:nvPicPr>
            <p:cNvPr id="18139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2730" name="Line 21"/>
          <p:cNvSpPr>
            <a:spLocks noChangeShapeType="1"/>
          </p:cNvSpPr>
          <p:nvPr/>
        </p:nvSpPr>
        <p:spPr bwMode="auto">
          <a:xfrm>
            <a:off x="1520825" y="3468688"/>
            <a:ext cx="219075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31" name="Line 22"/>
          <p:cNvSpPr>
            <a:spLocks noChangeShapeType="1"/>
          </p:cNvSpPr>
          <p:nvPr/>
        </p:nvSpPr>
        <p:spPr bwMode="auto">
          <a:xfrm flipH="1">
            <a:off x="1654175" y="3787775"/>
            <a:ext cx="69850" cy="188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32" name="Line 22"/>
          <p:cNvSpPr>
            <a:spLocks noChangeShapeType="1"/>
          </p:cNvSpPr>
          <p:nvPr/>
        </p:nvSpPr>
        <p:spPr bwMode="auto">
          <a:xfrm>
            <a:off x="1889125" y="3794125"/>
            <a:ext cx="41275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33" name="Line 20"/>
          <p:cNvSpPr>
            <a:spLocks noChangeShapeType="1"/>
          </p:cNvSpPr>
          <p:nvPr/>
        </p:nvSpPr>
        <p:spPr bwMode="auto">
          <a:xfrm flipH="1">
            <a:off x="1828800" y="3717925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1276" name="Group 44"/>
          <p:cNvGrpSpPr>
            <a:grpSpLocks/>
          </p:cNvGrpSpPr>
          <p:nvPr/>
        </p:nvGrpSpPr>
        <p:grpSpPr bwMode="auto">
          <a:xfrm>
            <a:off x="1439164" y="3892842"/>
            <a:ext cx="328359" cy="310623"/>
            <a:chOff x="-44" y="1473"/>
            <a:chExt cx="981" cy="1105"/>
          </a:xfrm>
        </p:grpSpPr>
        <p:pic>
          <p:nvPicPr>
            <p:cNvPr id="18139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77" name="Group 44"/>
          <p:cNvGrpSpPr>
            <a:grpSpLocks/>
          </p:cNvGrpSpPr>
          <p:nvPr/>
        </p:nvGrpSpPr>
        <p:grpSpPr bwMode="auto">
          <a:xfrm>
            <a:off x="1703023" y="3936948"/>
            <a:ext cx="328359" cy="310623"/>
            <a:chOff x="-44" y="1473"/>
            <a:chExt cx="981" cy="1105"/>
          </a:xfrm>
        </p:grpSpPr>
        <p:pic>
          <p:nvPicPr>
            <p:cNvPr id="18138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2736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25" y="3365500"/>
            <a:ext cx="390525" cy="19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273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3633788"/>
            <a:ext cx="392112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1280" name="Group 44"/>
          <p:cNvGrpSpPr>
            <a:grpSpLocks/>
          </p:cNvGrpSpPr>
          <p:nvPr/>
        </p:nvGrpSpPr>
        <p:grpSpPr bwMode="auto">
          <a:xfrm>
            <a:off x="1948686" y="3587498"/>
            <a:ext cx="328359" cy="310623"/>
            <a:chOff x="-44" y="1473"/>
            <a:chExt cx="981" cy="1105"/>
          </a:xfrm>
        </p:grpSpPr>
        <p:pic>
          <p:nvPicPr>
            <p:cNvPr id="18138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2739" name="Line 20"/>
          <p:cNvSpPr>
            <a:spLocks noChangeShapeType="1"/>
          </p:cNvSpPr>
          <p:nvPr/>
        </p:nvSpPr>
        <p:spPr bwMode="auto">
          <a:xfrm flipH="1">
            <a:off x="3363913" y="3636963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40" name="Line 21"/>
          <p:cNvSpPr>
            <a:spLocks noChangeShapeType="1"/>
          </p:cNvSpPr>
          <p:nvPr/>
        </p:nvSpPr>
        <p:spPr bwMode="auto">
          <a:xfrm flipH="1">
            <a:off x="3587750" y="3667125"/>
            <a:ext cx="157163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41" name="Line 22"/>
          <p:cNvSpPr>
            <a:spLocks noChangeShapeType="1"/>
          </p:cNvSpPr>
          <p:nvPr/>
        </p:nvSpPr>
        <p:spPr bwMode="auto">
          <a:xfrm>
            <a:off x="3829050" y="3686175"/>
            <a:ext cx="42863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1284" name="Group 44"/>
          <p:cNvGrpSpPr>
            <a:grpSpLocks/>
          </p:cNvGrpSpPr>
          <p:nvPr/>
        </p:nvGrpSpPr>
        <p:grpSpPr bwMode="auto">
          <a:xfrm>
            <a:off x="3186502" y="3516927"/>
            <a:ext cx="328359" cy="310623"/>
            <a:chOff x="-44" y="1473"/>
            <a:chExt cx="981" cy="1105"/>
          </a:xfrm>
        </p:grpSpPr>
        <p:pic>
          <p:nvPicPr>
            <p:cNvPr id="18138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85" name="Group 44"/>
          <p:cNvGrpSpPr>
            <a:grpSpLocks/>
          </p:cNvGrpSpPr>
          <p:nvPr/>
        </p:nvGrpSpPr>
        <p:grpSpPr bwMode="auto">
          <a:xfrm>
            <a:off x="3336123" y="3805310"/>
            <a:ext cx="328359" cy="310623"/>
            <a:chOff x="-44" y="1473"/>
            <a:chExt cx="981" cy="1105"/>
          </a:xfrm>
        </p:grpSpPr>
        <p:pic>
          <p:nvPicPr>
            <p:cNvPr id="18138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86" name="Group 44"/>
          <p:cNvGrpSpPr>
            <a:grpSpLocks/>
          </p:cNvGrpSpPr>
          <p:nvPr/>
        </p:nvGrpSpPr>
        <p:grpSpPr bwMode="auto">
          <a:xfrm>
            <a:off x="3641028" y="3824987"/>
            <a:ext cx="328359" cy="310623"/>
            <a:chOff x="-44" y="1473"/>
            <a:chExt cx="981" cy="1105"/>
          </a:xfrm>
        </p:grpSpPr>
        <p:pic>
          <p:nvPicPr>
            <p:cNvPr id="18138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2745" name="Line 20"/>
          <p:cNvSpPr>
            <a:spLocks noChangeShapeType="1"/>
          </p:cNvSpPr>
          <p:nvPr/>
        </p:nvSpPr>
        <p:spPr bwMode="auto">
          <a:xfrm flipH="1" flipV="1">
            <a:off x="2773363" y="3667125"/>
            <a:ext cx="349250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46" name="Line 21"/>
          <p:cNvSpPr>
            <a:spLocks noChangeShapeType="1"/>
          </p:cNvSpPr>
          <p:nvPr/>
        </p:nvSpPr>
        <p:spPr bwMode="auto">
          <a:xfrm flipH="1">
            <a:off x="2505075" y="3636963"/>
            <a:ext cx="157163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47" name="Line 22"/>
          <p:cNvSpPr>
            <a:spLocks noChangeShapeType="1"/>
          </p:cNvSpPr>
          <p:nvPr/>
        </p:nvSpPr>
        <p:spPr bwMode="auto">
          <a:xfrm>
            <a:off x="2746375" y="3656013"/>
            <a:ext cx="42863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1290" name="Group 44"/>
          <p:cNvGrpSpPr>
            <a:grpSpLocks/>
          </p:cNvGrpSpPr>
          <p:nvPr/>
        </p:nvGrpSpPr>
        <p:grpSpPr bwMode="auto">
          <a:xfrm>
            <a:off x="2855919" y="3771381"/>
            <a:ext cx="328359" cy="310623"/>
            <a:chOff x="-44" y="1473"/>
            <a:chExt cx="981" cy="1105"/>
          </a:xfrm>
        </p:grpSpPr>
        <p:pic>
          <p:nvPicPr>
            <p:cNvPr id="18137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91" name="Group 44"/>
          <p:cNvGrpSpPr>
            <a:grpSpLocks/>
          </p:cNvGrpSpPr>
          <p:nvPr/>
        </p:nvGrpSpPr>
        <p:grpSpPr bwMode="auto">
          <a:xfrm>
            <a:off x="2253389" y="3774775"/>
            <a:ext cx="328359" cy="310623"/>
            <a:chOff x="-44" y="1473"/>
            <a:chExt cx="981" cy="1105"/>
          </a:xfrm>
        </p:grpSpPr>
        <p:pic>
          <p:nvPicPr>
            <p:cNvPr id="18137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7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92" name="Group 44"/>
          <p:cNvGrpSpPr>
            <a:grpSpLocks/>
          </p:cNvGrpSpPr>
          <p:nvPr/>
        </p:nvGrpSpPr>
        <p:grpSpPr bwMode="auto">
          <a:xfrm>
            <a:off x="2558293" y="3794453"/>
            <a:ext cx="328359" cy="310623"/>
            <a:chOff x="-44" y="1473"/>
            <a:chExt cx="981" cy="1105"/>
          </a:xfrm>
        </p:grpSpPr>
        <p:pic>
          <p:nvPicPr>
            <p:cNvPr id="18137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7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275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3508375"/>
            <a:ext cx="392113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2752" name="Line 20"/>
          <p:cNvSpPr>
            <a:spLocks noChangeShapeType="1"/>
          </p:cNvSpPr>
          <p:nvPr/>
        </p:nvSpPr>
        <p:spPr bwMode="auto">
          <a:xfrm flipH="1">
            <a:off x="3846513" y="3687763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2753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150" y="3538538"/>
            <a:ext cx="392113" cy="19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1296" name="Group 44"/>
          <p:cNvGrpSpPr>
            <a:grpSpLocks/>
          </p:cNvGrpSpPr>
          <p:nvPr/>
        </p:nvGrpSpPr>
        <p:grpSpPr bwMode="auto">
          <a:xfrm>
            <a:off x="3941686" y="3547462"/>
            <a:ext cx="328359" cy="310623"/>
            <a:chOff x="-44" y="1473"/>
            <a:chExt cx="981" cy="1105"/>
          </a:xfrm>
        </p:grpSpPr>
        <p:pic>
          <p:nvPicPr>
            <p:cNvPr id="18137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7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2755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138" y="2371725"/>
            <a:ext cx="53975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1298" name="Group 906"/>
          <p:cNvGrpSpPr>
            <a:grpSpLocks/>
          </p:cNvGrpSpPr>
          <p:nvPr/>
        </p:nvGrpSpPr>
        <p:grpSpPr bwMode="auto">
          <a:xfrm>
            <a:off x="3049940" y="1757677"/>
            <a:ext cx="211953" cy="373659"/>
            <a:chOff x="4140" y="429"/>
            <a:chExt cx="1425" cy="2396"/>
          </a:xfrm>
        </p:grpSpPr>
        <p:sp>
          <p:nvSpPr>
            <p:cNvPr id="181341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00" name="Rectangle 908"/>
            <p:cNvSpPr>
              <a:spLocks noChangeArrowheads="1"/>
            </p:cNvSpPr>
            <p:nvPr/>
          </p:nvSpPr>
          <p:spPr bwMode="auto">
            <a:xfrm>
              <a:off x="4202" y="427"/>
              <a:ext cx="1057" cy="2290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43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344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03" name="Rectangle 911"/>
            <p:cNvSpPr>
              <a:spLocks noChangeArrowheads="1"/>
            </p:cNvSpPr>
            <p:nvPr/>
          </p:nvSpPr>
          <p:spPr bwMode="auto">
            <a:xfrm>
              <a:off x="4212" y="692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46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829" name="AutoShape 913"/>
              <p:cNvSpPr>
                <a:spLocks noChangeArrowheads="1"/>
              </p:cNvSpPr>
              <p:nvPr/>
            </p:nvSpPr>
            <p:spPr bwMode="auto">
              <a:xfrm>
                <a:off x="610" y="2571"/>
                <a:ext cx="73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830" name="AutoShape 914"/>
              <p:cNvSpPr>
                <a:spLocks noChangeArrowheads="1"/>
              </p:cNvSpPr>
              <p:nvPr/>
            </p:nvSpPr>
            <p:spPr bwMode="auto">
              <a:xfrm>
                <a:off x="624" y="2591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805" name="Rectangle 915"/>
            <p:cNvSpPr>
              <a:spLocks noChangeArrowheads="1"/>
            </p:cNvSpPr>
            <p:nvPr/>
          </p:nvSpPr>
          <p:spPr bwMode="auto">
            <a:xfrm>
              <a:off x="4223" y="1017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48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827" name="AutoShape 91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7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828" name="AutoShape 918"/>
              <p:cNvSpPr>
                <a:spLocks noChangeArrowheads="1"/>
              </p:cNvSpPr>
              <p:nvPr/>
            </p:nvSpPr>
            <p:spPr bwMode="auto">
              <a:xfrm>
                <a:off x="626" y="2582"/>
                <a:ext cx="70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807" name="Rectangle 919"/>
            <p:cNvSpPr>
              <a:spLocks noChangeArrowheads="1"/>
            </p:cNvSpPr>
            <p:nvPr/>
          </p:nvSpPr>
          <p:spPr bwMode="auto">
            <a:xfrm>
              <a:off x="4212" y="1363"/>
              <a:ext cx="598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08" name="Rectangle 920"/>
            <p:cNvSpPr>
              <a:spLocks noChangeArrowheads="1"/>
            </p:cNvSpPr>
            <p:nvPr/>
          </p:nvSpPr>
          <p:spPr bwMode="auto">
            <a:xfrm>
              <a:off x="4223" y="1659"/>
              <a:ext cx="598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51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825" name="AutoShape 922"/>
              <p:cNvSpPr>
                <a:spLocks noChangeArrowheads="1"/>
              </p:cNvSpPr>
              <p:nvPr/>
            </p:nvSpPr>
            <p:spPr bwMode="auto">
              <a:xfrm>
                <a:off x="614" y="2569"/>
                <a:ext cx="731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826" name="AutoShape 923"/>
              <p:cNvSpPr>
                <a:spLocks noChangeArrowheads="1"/>
              </p:cNvSpPr>
              <p:nvPr/>
            </p:nvSpPr>
            <p:spPr bwMode="auto">
              <a:xfrm>
                <a:off x="628" y="2588"/>
                <a:ext cx="74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1352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1353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2823" name="AutoShape 926"/>
              <p:cNvSpPr>
                <a:spLocks noChangeArrowheads="1"/>
              </p:cNvSpPr>
              <p:nvPr/>
            </p:nvSpPr>
            <p:spPr bwMode="auto">
              <a:xfrm>
                <a:off x="609" y="2564"/>
                <a:ext cx="731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824" name="AutoShape 927"/>
              <p:cNvSpPr>
                <a:spLocks noChangeArrowheads="1"/>
              </p:cNvSpPr>
              <p:nvPr/>
            </p:nvSpPr>
            <p:spPr bwMode="auto">
              <a:xfrm>
                <a:off x="623" y="2584"/>
                <a:ext cx="70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812" name="Rectangle 928"/>
            <p:cNvSpPr>
              <a:spLocks noChangeArrowheads="1"/>
            </p:cNvSpPr>
            <p:nvPr/>
          </p:nvSpPr>
          <p:spPr bwMode="auto">
            <a:xfrm>
              <a:off x="5248" y="427"/>
              <a:ext cx="75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55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356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15" name="Oval 931"/>
            <p:cNvSpPr>
              <a:spLocks noChangeArrowheads="1"/>
            </p:cNvSpPr>
            <p:nvPr/>
          </p:nvSpPr>
          <p:spPr bwMode="auto">
            <a:xfrm>
              <a:off x="5514" y="2616"/>
              <a:ext cx="53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58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17" name="AutoShape 933"/>
            <p:cNvSpPr>
              <a:spLocks noChangeArrowheads="1"/>
            </p:cNvSpPr>
            <p:nvPr/>
          </p:nvSpPr>
          <p:spPr bwMode="auto">
            <a:xfrm>
              <a:off x="4138" y="2687"/>
              <a:ext cx="1206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18" name="AutoShape 934"/>
            <p:cNvSpPr>
              <a:spLocks noChangeArrowheads="1"/>
            </p:cNvSpPr>
            <p:nvPr/>
          </p:nvSpPr>
          <p:spPr bwMode="auto">
            <a:xfrm>
              <a:off x="4202" y="2717"/>
              <a:ext cx="1078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19" name="Oval 935"/>
            <p:cNvSpPr>
              <a:spLocks noChangeArrowheads="1"/>
            </p:cNvSpPr>
            <p:nvPr/>
          </p:nvSpPr>
          <p:spPr bwMode="auto">
            <a:xfrm>
              <a:off x="4308" y="2381"/>
              <a:ext cx="160" cy="15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20" name="Oval 936"/>
            <p:cNvSpPr>
              <a:spLocks noChangeArrowheads="1"/>
            </p:cNvSpPr>
            <p:nvPr/>
          </p:nvSpPr>
          <p:spPr bwMode="auto">
            <a:xfrm>
              <a:off x="4490" y="239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i="0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21" name="Oval 937"/>
            <p:cNvSpPr>
              <a:spLocks noChangeArrowheads="1"/>
            </p:cNvSpPr>
            <p:nvPr/>
          </p:nvSpPr>
          <p:spPr bwMode="auto">
            <a:xfrm>
              <a:off x="4661" y="2381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22" name="Rectangle 938"/>
            <p:cNvSpPr>
              <a:spLocks noChangeArrowheads="1"/>
            </p:cNvSpPr>
            <p:nvPr/>
          </p:nvSpPr>
          <p:spPr bwMode="auto">
            <a:xfrm>
              <a:off x="5066" y="1832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81300" name="Group 906"/>
          <p:cNvGrpSpPr>
            <a:grpSpLocks/>
          </p:cNvGrpSpPr>
          <p:nvPr/>
        </p:nvGrpSpPr>
        <p:grpSpPr bwMode="auto">
          <a:xfrm>
            <a:off x="3398720" y="2086772"/>
            <a:ext cx="211953" cy="373659"/>
            <a:chOff x="4140" y="429"/>
            <a:chExt cx="1425" cy="2396"/>
          </a:xfrm>
        </p:grpSpPr>
        <p:sp>
          <p:nvSpPr>
            <p:cNvPr id="181301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0" name="Rectangle 908"/>
            <p:cNvSpPr>
              <a:spLocks noChangeArrowheads="1"/>
            </p:cNvSpPr>
            <p:nvPr/>
          </p:nvSpPr>
          <p:spPr bwMode="auto">
            <a:xfrm>
              <a:off x="4205" y="434"/>
              <a:ext cx="1046" cy="2280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03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304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3" name="Rectangle 911"/>
            <p:cNvSpPr>
              <a:spLocks noChangeArrowheads="1"/>
            </p:cNvSpPr>
            <p:nvPr/>
          </p:nvSpPr>
          <p:spPr bwMode="auto">
            <a:xfrm>
              <a:off x="4216" y="699"/>
              <a:ext cx="587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06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789" name="AutoShape 91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19" cy="17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90" name="AutoShape 914"/>
              <p:cNvSpPr>
                <a:spLocks noChangeArrowheads="1"/>
              </p:cNvSpPr>
              <p:nvPr/>
            </p:nvSpPr>
            <p:spPr bwMode="auto">
              <a:xfrm>
                <a:off x="628" y="2588"/>
                <a:ext cx="693" cy="13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765" name="Rectangle 915"/>
            <p:cNvSpPr>
              <a:spLocks noChangeArrowheads="1"/>
            </p:cNvSpPr>
            <p:nvPr/>
          </p:nvSpPr>
          <p:spPr bwMode="auto">
            <a:xfrm>
              <a:off x="4226" y="1024"/>
              <a:ext cx="587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08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787" name="AutoShape 917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88" name="AutoShape 918"/>
              <p:cNvSpPr>
                <a:spLocks noChangeArrowheads="1"/>
              </p:cNvSpPr>
              <p:nvPr/>
            </p:nvSpPr>
            <p:spPr bwMode="auto">
              <a:xfrm>
                <a:off x="630" y="2589"/>
                <a:ext cx="693" cy="13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767" name="Rectangle 919"/>
            <p:cNvSpPr>
              <a:spLocks noChangeArrowheads="1"/>
            </p:cNvSpPr>
            <p:nvPr/>
          </p:nvSpPr>
          <p:spPr bwMode="auto">
            <a:xfrm>
              <a:off x="4216" y="1360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68" name="Rectangle 920"/>
            <p:cNvSpPr>
              <a:spLocks noChangeArrowheads="1"/>
            </p:cNvSpPr>
            <p:nvPr/>
          </p:nvSpPr>
          <p:spPr bwMode="auto">
            <a:xfrm>
              <a:off x="4226" y="1656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11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785" name="AutoShape 922"/>
              <p:cNvSpPr>
                <a:spLocks noChangeArrowheads="1"/>
              </p:cNvSpPr>
              <p:nvPr/>
            </p:nvSpPr>
            <p:spPr bwMode="auto">
              <a:xfrm>
                <a:off x="618" y="2604"/>
                <a:ext cx="718" cy="10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86" name="AutoShape 923"/>
              <p:cNvSpPr>
                <a:spLocks noChangeArrowheads="1"/>
              </p:cNvSpPr>
              <p:nvPr/>
            </p:nvSpPr>
            <p:spPr bwMode="auto">
              <a:xfrm>
                <a:off x="632" y="2622"/>
                <a:ext cx="691" cy="6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1312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1313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2783" name="AutoShape 926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678" cy="17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84" name="AutoShape 927"/>
              <p:cNvSpPr>
                <a:spLocks noChangeArrowheads="1"/>
              </p:cNvSpPr>
              <p:nvPr/>
            </p:nvSpPr>
            <p:spPr bwMode="auto">
              <a:xfrm>
                <a:off x="627" y="2591"/>
                <a:ext cx="651" cy="13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772" name="Rectangle 928"/>
            <p:cNvSpPr>
              <a:spLocks noChangeArrowheads="1"/>
            </p:cNvSpPr>
            <p:nvPr/>
          </p:nvSpPr>
          <p:spPr bwMode="auto">
            <a:xfrm>
              <a:off x="5251" y="434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15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316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75" name="Oval 931"/>
            <p:cNvSpPr>
              <a:spLocks noChangeArrowheads="1"/>
            </p:cNvSpPr>
            <p:nvPr/>
          </p:nvSpPr>
          <p:spPr bwMode="auto">
            <a:xfrm>
              <a:off x="5518" y="2612"/>
              <a:ext cx="43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18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77" name="AutoShape 933"/>
            <p:cNvSpPr>
              <a:spLocks noChangeArrowheads="1"/>
            </p:cNvSpPr>
            <p:nvPr/>
          </p:nvSpPr>
          <p:spPr bwMode="auto">
            <a:xfrm>
              <a:off x="4141" y="2684"/>
              <a:ext cx="1195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78" name="AutoShape 934"/>
            <p:cNvSpPr>
              <a:spLocks noChangeArrowheads="1"/>
            </p:cNvSpPr>
            <p:nvPr/>
          </p:nvSpPr>
          <p:spPr bwMode="auto">
            <a:xfrm>
              <a:off x="4205" y="2714"/>
              <a:ext cx="1067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79" name="Oval 935"/>
            <p:cNvSpPr>
              <a:spLocks noChangeArrowheads="1"/>
            </p:cNvSpPr>
            <p:nvPr/>
          </p:nvSpPr>
          <p:spPr bwMode="auto">
            <a:xfrm>
              <a:off x="4312" y="2389"/>
              <a:ext cx="14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80" name="Oval 936"/>
            <p:cNvSpPr>
              <a:spLocks noChangeArrowheads="1"/>
            </p:cNvSpPr>
            <p:nvPr/>
          </p:nvSpPr>
          <p:spPr bwMode="auto">
            <a:xfrm>
              <a:off x="4482" y="2389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i="0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81" name="Oval 937"/>
            <p:cNvSpPr>
              <a:spLocks noChangeArrowheads="1"/>
            </p:cNvSpPr>
            <p:nvPr/>
          </p:nvSpPr>
          <p:spPr bwMode="auto">
            <a:xfrm>
              <a:off x="4664" y="2378"/>
              <a:ext cx="14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82" name="Rectangle 938"/>
            <p:cNvSpPr>
              <a:spLocks noChangeArrowheads="1"/>
            </p:cNvSpPr>
            <p:nvPr/>
          </p:nvSpPr>
          <p:spPr bwMode="auto">
            <a:xfrm>
              <a:off x="5059" y="1839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857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VLANs: motivation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8413" y="1365250"/>
            <a:ext cx="3911600" cy="389572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000099"/>
                </a:solidFill>
                <a:latin typeface="Gill Sans MT" charset="0"/>
                <a:cs typeface="+mn-cs"/>
              </a:rPr>
              <a:t>consider</a:t>
            </a:r>
            <a:r>
              <a:rPr lang="en-US" i="1" dirty="0">
                <a:latin typeface="Gill Sans MT" charset="0"/>
                <a:cs typeface="+mn-cs"/>
              </a:rPr>
              <a:t>:</a:t>
            </a:r>
          </a:p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CS user moves office to EE, but wants connect to CS switch?</a:t>
            </a:r>
          </a:p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single broadcast domain:</a:t>
            </a:r>
          </a:p>
          <a:p>
            <a:pPr marL="681038" lvl="1" indent="-223838">
              <a:defRPr/>
            </a:pPr>
            <a:r>
              <a:rPr lang="en-US" dirty="0">
                <a:latin typeface="Gill Sans MT" charset="0"/>
              </a:rPr>
              <a:t>all layer-2 broadcast traffic (ARP, DHCP, unknown location of destination MAC address) must cross entire LAN </a:t>
            </a:r>
          </a:p>
          <a:p>
            <a:pPr marL="681038" lvl="1" indent="-223838">
              <a:defRPr/>
            </a:pPr>
            <a:r>
              <a:rPr lang="en-US" dirty="0">
                <a:latin typeface="Gill Sans MT" charset="0"/>
              </a:rPr>
              <a:t>security/privacy, efficiency issues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sp>
        <p:nvSpPr>
          <p:cNvPr id="72711" name="Text Box 86"/>
          <p:cNvSpPr txBox="1">
            <a:spLocks noChangeArrowheads="1"/>
          </p:cNvSpPr>
          <p:nvPr/>
        </p:nvSpPr>
        <p:spPr bwMode="auto">
          <a:xfrm>
            <a:off x="346075" y="3976688"/>
            <a:ext cx="1019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Computer </a:t>
            </a:r>
          </a:p>
          <a:p>
            <a:pPr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Science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2712" name="Text Box 87"/>
          <p:cNvSpPr txBox="1">
            <a:spLocks noChangeArrowheads="1"/>
          </p:cNvSpPr>
          <p:nvPr/>
        </p:nvSpPr>
        <p:spPr bwMode="auto">
          <a:xfrm>
            <a:off x="2009775" y="4227513"/>
            <a:ext cx="11414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Electrical</a:t>
            </a:r>
          </a:p>
          <a:p>
            <a:pPr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Engineering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2713" name="Text Box 88"/>
          <p:cNvSpPr txBox="1">
            <a:spLocks noChangeArrowheads="1"/>
          </p:cNvSpPr>
          <p:nvPr/>
        </p:nvSpPr>
        <p:spPr bwMode="auto">
          <a:xfrm>
            <a:off x="3500438" y="4068763"/>
            <a:ext cx="1139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Computer</a:t>
            </a:r>
          </a:p>
          <a:p>
            <a:pPr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Engineering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81257" name="Picture 23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906463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53</a:t>
            </a:fld>
            <a:endParaRPr lang="en-US" sz="1200" dirty="0">
              <a:latin typeface="Tahoma" charset="0"/>
            </a:endParaRPr>
          </a:p>
        </p:txBody>
      </p:sp>
      <p:sp>
        <p:nvSpPr>
          <p:cNvPr id="15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grpSp>
        <p:nvGrpSpPr>
          <p:cNvPr id="154" name="Group 347"/>
          <p:cNvGrpSpPr>
            <a:grpSpLocks/>
          </p:cNvGrpSpPr>
          <p:nvPr/>
        </p:nvGrpSpPr>
        <p:grpSpPr bwMode="auto">
          <a:xfrm>
            <a:off x="1620192" y="1815942"/>
            <a:ext cx="518892" cy="300522"/>
            <a:chOff x="1871277" y="1576300"/>
            <a:chExt cx="1128371" cy="437861"/>
          </a:xfrm>
        </p:grpSpPr>
        <p:sp>
          <p:nvSpPr>
            <p:cNvPr id="155" name="Oval 154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7" name="Oval 156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8" name="Freeform 157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9" name="Freeform 158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0" name="Freeform 159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1" name="Freeform 160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62" name="Straight Connector 161"/>
            <p:cNvCxnSpPr>
              <a:endCxn id="157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14357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13"/>
          <p:cNvSpPr>
            <a:spLocks noChangeArrowheads="1"/>
          </p:cNvSpPr>
          <p:nvPr/>
        </p:nvSpPr>
        <p:spPr bwMode="auto">
          <a:xfrm>
            <a:off x="7350615" y="2105025"/>
            <a:ext cx="2794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3736" name="Rectangle 212"/>
          <p:cNvSpPr>
            <a:spLocks noChangeArrowheads="1"/>
          </p:cNvSpPr>
          <p:nvPr/>
        </p:nvSpPr>
        <p:spPr bwMode="auto">
          <a:xfrm>
            <a:off x="5277340" y="1889125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37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VLANs</a:t>
            </a:r>
          </a:p>
        </p:txBody>
      </p:sp>
      <p:sp>
        <p:nvSpPr>
          <p:cNvPr id="737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4153" y="355600"/>
            <a:ext cx="4926012" cy="1625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port-based VLAN: </a:t>
            </a:r>
            <a:r>
              <a:rPr lang="en-US" sz="2400" dirty="0">
                <a:latin typeface="Gill Sans MT" charset="0"/>
                <a:cs typeface="+mn-cs"/>
              </a:rPr>
              <a:t>switch ports grouped (by switch management software) so that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single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physical switch ……</a:t>
            </a:r>
          </a:p>
          <a:p>
            <a:pPr>
              <a:defRPr/>
            </a:pPr>
            <a:endParaRPr lang="en-US" sz="2000" dirty="0">
              <a:latin typeface="Gill Sans MT" charset="0"/>
              <a:cs typeface="+mn-cs"/>
            </a:endParaRPr>
          </a:p>
        </p:txBody>
      </p:sp>
      <p:sp>
        <p:nvSpPr>
          <p:cNvPr id="73739" name="Text Box 85"/>
          <p:cNvSpPr txBox="1">
            <a:spLocks noChangeArrowheads="1"/>
          </p:cNvSpPr>
          <p:nvPr/>
        </p:nvSpPr>
        <p:spPr bwMode="auto">
          <a:xfrm>
            <a:off x="681038" y="2265363"/>
            <a:ext cx="2944812" cy="246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200" i="0" dirty="0">
                <a:solidFill>
                  <a:srgbClr val="000000"/>
                </a:solidFill>
                <a:latin typeface="Arial" charset="0"/>
                <a:cs typeface="Arial" charset="0"/>
              </a:rPr>
              <a:t>switch(es) supporting VLAN capabilities can be configured to define multiple </a:t>
            </a:r>
            <a:r>
              <a:rPr lang="en-US" sz="2200" b="1" u="sng" dirty="0">
                <a:solidFill>
                  <a:srgbClr val="CC0000"/>
                </a:solidFill>
                <a:latin typeface="Arial" charset="0"/>
                <a:cs typeface="Arial" charset="0"/>
              </a:rPr>
              <a:t>virtual</a:t>
            </a:r>
            <a:r>
              <a:rPr lang="en-US" sz="2200" i="0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Arial" charset="0"/>
                <a:cs typeface="Arial" charset="0"/>
              </a:rPr>
              <a:t>LANS over single physical LAN infrastructure.</a:t>
            </a:r>
          </a:p>
        </p:txBody>
      </p:sp>
      <p:sp>
        <p:nvSpPr>
          <p:cNvPr id="73740" name="Rectangle 86"/>
          <p:cNvSpPr>
            <a:spLocks noChangeArrowheads="1"/>
          </p:cNvSpPr>
          <p:nvPr/>
        </p:nvSpPr>
        <p:spPr bwMode="auto">
          <a:xfrm>
            <a:off x="482600" y="1919288"/>
            <a:ext cx="3216275" cy="2813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3741" name="Text Box 87"/>
          <p:cNvSpPr txBox="1">
            <a:spLocks noChangeArrowheads="1"/>
          </p:cNvSpPr>
          <p:nvPr/>
        </p:nvSpPr>
        <p:spPr bwMode="auto">
          <a:xfrm>
            <a:off x="642938" y="1543050"/>
            <a:ext cx="1836737" cy="708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cs typeface="Arial" charset="0"/>
              </a:rPr>
              <a:t>Virtual Local </a:t>
            </a:r>
          </a:p>
          <a:p>
            <a:pPr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cs typeface="Arial" charset="0"/>
              </a:rPr>
              <a:t>Area Network</a:t>
            </a:r>
          </a:p>
        </p:txBody>
      </p:sp>
      <p:sp>
        <p:nvSpPr>
          <p:cNvPr id="182282" name="Rectangle 80"/>
          <p:cNvSpPr>
            <a:spLocks noChangeArrowheads="1"/>
          </p:cNvSpPr>
          <p:nvPr/>
        </p:nvSpPr>
        <p:spPr bwMode="auto">
          <a:xfrm>
            <a:off x="5269403" y="2098675"/>
            <a:ext cx="290512" cy="24288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3" name="Rectangle 77"/>
          <p:cNvSpPr>
            <a:spLocks noChangeArrowheads="1"/>
          </p:cNvSpPr>
          <p:nvPr/>
        </p:nvSpPr>
        <p:spPr bwMode="auto">
          <a:xfrm>
            <a:off x="7341090" y="1879600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4" name="Rectangle 76"/>
          <p:cNvSpPr>
            <a:spLocks noChangeArrowheads="1"/>
          </p:cNvSpPr>
          <p:nvPr/>
        </p:nvSpPr>
        <p:spPr bwMode="auto">
          <a:xfrm>
            <a:off x="6450503" y="1884363"/>
            <a:ext cx="890587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5" name="Rectangle 75"/>
          <p:cNvSpPr>
            <a:spLocks noChangeArrowheads="1"/>
          </p:cNvSpPr>
          <p:nvPr/>
        </p:nvSpPr>
        <p:spPr bwMode="auto">
          <a:xfrm>
            <a:off x="5555153" y="1884363"/>
            <a:ext cx="900112" cy="45243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6" name="Rectangle 2"/>
          <p:cNvSpPr>
            <a:spLocks noChangeArrowheads="1"/>
          </p:cNvSpPr>
          <p:nvPr/>
        </p:nvSpPr>
        <p:spPr bwMode="auto">
          <a:xfrm>
            <a:off x="5269403" y="1876425"/>
            <a:ext cx="2370137" cy="46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7" name="Line 3"/>
          <p:cNvSpPr>
            <a:spLocks noChangeShapeType="1"/>
          </p:cNvSpPr>
          <p:nvPr/>
        </p:nvSpPr>
        <p:spPr bwMode="auto">
          <a:xfrm>
            <a:off x="5270990" y="2092325"/>
            <a:ext cx="23510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88" name="Text Box 6"/>
          <p:cNvSpPr txBox="1">
            <a:spLocks noChangeArrowheads="1"/>
          </p:cNvSpPr>
          <p:nvPr/>
        </p:nvSpPr>
        <p:spPr bwMode="auto">
          <a:xfrm>
            <a:off x="5186853" y="18351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82289" name="Line 7"/>
          <p:cNvSpPr>
            <a:spLocks noChangeShapeType="1"/>
          </p:cNvSpPr>
          <p:nvPr/>
        </p:nvSpPr>
        <p:spPr bwMode="auto">
          <a:xfrm>
            <a:off x="6450503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0" name="AutoShape 8"/>
          <p:cNvSpPr>
            <a:spLocks noChangeArrowheads="1"/>
          </p:cNvSpPr>
          <p:nvPr/>
        </p:nvSpPr>
        <p:spPr bwMode="auto">
          <a:xfrm>
            <a:off x="5240828" y="1617663"/>
            <a:ext cx="3176587" cy="261937"/>
          </a:xfrm>
          <a:prstGeom prst="parallelogram">
            <a:avLst>
              <a:gd name="adj" fmla="val 3031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91" name="Freeform 9"/>
          <p:cNvSpPr>
            <a:spLocks/>
          </p:cNvSpPr>
          <p:nvPr/>
        </p:nvSpPr>
        <p:spPr bwMode="auto">
          <a:xfrm>
            <a:off x="7644303" y="1620838"/>
            <a:ext cx="763587" cy="720725"/>
          </a:xfrm>
          <a:custGeom>
            <a:avLst/>
            <a:gdLst>
              <a:gd name="T0" fmla="*/ 0 w 232"/>
              <a:gd name="T1" fmla="*/ 2147483647 h 454"/>
              <a:gd name="T2" fmla="*/ 2147483647 w 232"/>
              <a:gd name="T3" fmla="*/ 2147483647 h 454"/>
              <a:gd name="T4" fmla="*/ 2147483647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2" name="Freeform 10"/>
          <p:cNvSpPr>
            <a:spLocks/>
          </p:cNvSpPr>
          <p:nvPr/>
        </p:nvSpPr>
        <p:spPr bwMode="auto">
          <a:xfrm>
            <a:off x="5642465" y="1665288"/>
            <a:ext cx="2228850" cy="150812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3" name="Freeform 11"/>
          <p:cNvSpPr>
            <a:spLocks/>
          </p:cNvSpPr>
          <p:nvPr/>
        </p:nvSpPr>
        <p:spPr bwMode="auto">
          <a:xfrm>
            <a:off x="6115540" y="1665288"/>
            <a:ext cx="1420813" cy="166687"/>
          </a:xfrm>
          <a:custGeom>
            <a:avLst/>
            <a:gdLst>
              <a:gd name="T0" fmla="*/ 0 w 432"/>
              <a:gd name="T1" fmla="*/ 0 h 105"/>
              <a:gd name="T2" fmla="*/ 2147483647 w 432"/>
              <a:gd name="T3" fmla="*/ 0 h 105"/>
              <a:gd name="T4" fmla="*/ 2147483647 w 432"/>
              <a:gd name="T5" fmla="*/ 2147483647 h 105"/>
              <a:gd name="T6" fmla="*/ 2147483647 w 432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4" name="Line 17"/>
          <p:cNvSpPr>
            <a:spLocks noChangeShapeType="1"/>
          </p:cNvSpPr>
          <p:nvPr/>
        </p:nvSpPr>
        <p:spPr bwMode="auto">
          <a:xfrm>
            <a:off x="7050578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5" name="Line 18"/>
          <p:cNvSpPr>
            <a:spLocks noChangeShapeType="1"/>
          </p:cNvSpPr>
          <p:nvPr/>
        </p:nvSpPr>
        <p:spPr bwMode="auto">
          <a:xfrm>
            <a:off x="5850428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6" name="Line 21"/>
          <p:cNvSpPr>
            <a:spLocks noChangeShapeType="1"/>
          </p:cNvSpPr>
          <p:nvPr/>
        </p:nvSpPr>
        <p:spPr bwMode="auto">
          <a:xfrm>
            <a:off x="5559915" y="18780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7" name="Line 22"/>
          <p:cNvSpPr>
            <a:spLocks noChangeShapeType="1"/>
          </p:cNvSpPr>
          <p:nvPr/>
        </p:nvSpPr>
        <p:spPr bwMode="auto">
          <a:xfrm>
            <a:off x="5269403" y="18907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8" name="Line 23"/>
          <p:cNvSpPr>
            <a:spLocks noChangeShapeType="1"/>
          </p:cNvSpPr>
          <p:nvPr/>
        </p:nvSpPr>
        <p:spPr bwMode="auto">
          <a:xfrm>
            <a:off x="6131415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9" name="Line 24"/>
          <p:cNvSpPr>
            <a:spLocks noChangeShapeType="1"/>
          </p:cNvSpPr>
          <p:nvPr/>
        </p:nvSpPr>
        <p:spPr bwMode="auto">
          <a:xfrm>
            <a:off x="6755303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00" name="Line 25"/>
          <p:cNvSpPr>
            <a:spLocks noChangeShapeType="1"/>
          </p:cNvSpPr>
          <p:nvPr/>
        </p:nvSpPr>
        <p:spPr bwMode="auto">
          <a:xfrm>
            <a:off x="7345853" y="18764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01" name="Text Box 26"/>
          <p:cNvSpPr txBox="1">
            <a:spLocks noChangeArrowheads="1"/>
          </p:cNvSpPr>
          <p:nvPr/>
        </p:nvSpPr>
        <p:spPr bwMode="auto">
          <a:xfrm>
            <a:off x="6067915" y="20447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182302" name="Text Box 27"/>
          <p:cNvSpPr txBox="1">
            <a:spLocks noChangeArrowheads="1"/>
          </p:cNvSpPr>
          <p:nvPr/>
        </p:nvSpPr>
        <p:spPr bwMode="auto">
          <a:xfrm>
            <a:off x="6387003" y="1830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182303" name="Text Box 28"/>
          <p:cNvSpPr txBox="1">
            <a:spLocks noChangeArrowheads="1"/>
          </p:cNvSpPr>
          <p:nvPr/>
        </p:nvSpPr>
        <p:spPr bwMode="auto">
          <a:xfrm>
            <a:off x="7263303" y="204946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16</a:t>
            </a:r>
          </a:p>
        </p:txBody>
      </p:sp>
      <p:sp>
        <p:nvSpPr>
          <p:cNvPr id="182304" name="Text Box 29"/>
          <p:cNvSpPr txBox="1">
            <a:spLocks noChangeArrowheads="1"/>
          </p:cNvSpPr>
          <p:nvPr/>
        </p:nvSpPr>
        <p:spPr bwMode="auto">
          <a:xfrm>
            <a:off x="6367953" y="204946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182305" name="Text Box 30"/>
          <p:cNvSpPr txBox="1">
            <a:spLocks noChangeArrowheads="1"/>
          </p:cNvSpPr>
          <p:nvPr/>
        </p:nvSpPr>
        <p:spPr bwMode="auto">
          <a:xfrm>
            <a:off x="5196378" y="20351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182306" name="Text Box 57"/>
          <p:cNvSpPr txBox="1">
            <a:spLocks noChangeArrowheads="1"/>
          </p:cNvSpPr>
          <p:nvPr/>
        </p:nvSpPr>
        <p:spPr bwMode="auto">
          <a:xfrm>
            <a:off x="6063153" y="1830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182307" name="Line 61"/>
          <p:cNvSpPr>
            <a:spLocks noChangeShapeType="1"/>
          </p:cNvSpPr>
          <p:nvPr/>
        </p:nvSpPr>
        <p:spPr bwMode="auto">
          <a:xfrm flipH="1">
            <a:off x="4508990" y="2211388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08" name="Line 62"/>
          <p:cNvSpPr>
            <a:spLocks noChangeShapeType="1"/>
          </p:cNvSpPr>
          <p:nvPr/>
        </p:nvSpPr>
        <p:spPr bwMode="auto">
          <a:xfrm flipH="1">
            <a:off x="4894753" y="2211388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09" name="Line 63"/>
          <p:cNvSpPr>
            <a:spLocks noChangeShapeType="1"/>
          </p:cNvSpPr>
          <p:nvPr/>
        </p:nvSpPr>
        <p:spPr bwMode="auto">
          <a:xfrm flipH="1">
            <a:off x="5613890" y="2227263"/>
            <a:ext cx="70961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10" name="Text Box 64"/>
          <p:cNvSpPr txBox="1">
            <a:spLocks noChangeArrowheads="1"/>
          </p:cNvSpPr>
          <p:nvPr/>
        </p:nvSpPr>
        <p:spPr bwMode="auto">
          <a:xfrm>
            <a:off x="7334740" y="258921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182311" name="Line 69"/>
          <p:cNvSpPr>
            <a:spLocks noChangeShapeType="1"/>
          </p:cNvSpPr>
          <p:nvPr/>
        </p:nvSpPr>
        <p:spPr bwMode="auto">
          <a:xfrm>
            <a:off x="6621953" y="2214563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12" name="Line 70"/>
          <p:cNvSpPr>
            <a:spLocks noChangeShapeType="1"/>
          </p:cNvSpPr>
          <p:nvPr/>
        </p:nvSpPr>
        <p:spPr bwMode="auto">
          <a:xfrm>
            <a:off x="6612428" y="2012950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13" name="Line 71"/>
          <p:cNvSpPr>
            <a:spLocks noChangeShapeType="1"/>
          </p:cNvSpPr>
          <p:nvPr/>
        </p:nvSpPr>
        <p:spPr bwMode="auto">
          <a:xfrm>
            <a:off x="7468090" y="1957388"/>
            <a:ext cx="514350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14" name="Text Box 72"/>
          <p:cNvSpPr txBox="1">
            <a:spLocks noChangeArrowheads="1"/>
          </p:cNvSpPr>
          <p:nvPr/>
        </p:nvSpPr>
        <p:spPr bwMode="auto">
          <a:xfrm>
            <a:off x="4499465" y="3132138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Electrical Engineering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(VLAN ports 1-8)</a:t>
            </a:r>
          </a:p>
        </p:txBody>
      </p:sp>
      <p:sp>
        <p:nvSpPr>
          <p:cNvPr id="182315" name="Text Box 73"/>
          <p:cNvSpPr txBox="1">
            <a:spLocks noChangeArrowheads="1"/>
          </p:cNvSpPr>
          <p:nvPr/>
        </p:nvSpPr>
        <p:spPr bwMode="auto">
          <a:xfrm>
            <a:off x="6661640" y="3119438"/>
            <a:ext cx="1433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Computer Science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(VLAN ports 9-15)</a:t>
            </a:r>
          </a:p>
        </p:txBody>
      </p:sp>
      <p:sp>
        <p:nvSpPr>
          <p:cNvPr id="182316" name="Text Box 74"/>
          <p:cNvSpPr txBox="1">
            <a:spLocks noChangeArrowheads="1"/>
          </p:cNvSpPr>
          <p:nvPr/>
        </p:nvSpPr>
        <p:spPr bwMode="auto">
          <a:xfrm>
            <a:off x="7258540" y="1825625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15</a:t>
            </a:r>
          </a:p>
        </p:txBody>
      </p:sp>
      <p:sp>
        <p:nvSpPr>
          <p:cNvPr id="182317" name="Oval 81"/>
          <p:cNvSpPr>
            <a:spLocks noChangeArrowheads="1"/>
          </p:cNvSpPr>
          <p:nvPr/>
        </p:nvSpPr>
        <p:spPr bwMode="auto">
          <a:xfrm>
            <a:off x="5385290" y="2190750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18" name="Oval 82"/>
          <p:cNvSpPr>
            <a:spLocks noChangeArrowheads="1"/>
          </p:cNvSpPr>
          <p:nvPr/>
        </p:nvSpPr>
        <p:spPr bwMode="auto">
          <a:xfrm>
            <a:off x="5677390" y="218757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19" name="Oval 83"/>
          <p:cNvSpPr>
            <a:spLocks noChangeArrowheads="1"/>
          </p:cNvSpPr>
          <p:nvPr/>
        </p:nvSpPr>
        <p:spPr bwMode="auto">
          <a:xfrm>
            <a:off x="6264765" y="2192338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20" name="Oval 84"/>
          <p:cNvSpPr>
            <a:spLocks noChangeArrowheads="1"/>
          </p:cNvSpPr>
          <p:nvPr/>
        </p:nvSpPr>
        <p:spPr bwMode="auto">
          <a:xfrm>
            <a:off x="6596553" y="2189163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21" name="Oval 85"/>
          <p:cNvSpPr>
            <a:spLocks noChangeArrowheads="1"/>
          </p:cNvSpPr>
          <p:nvPr/>
        </p:nvSpPr>
        <p:spPr bwMode="auto">
          <a:xfrm>
            <a:off x="6583853" y="1974850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22" name="Oval 86"/>
          <p:cNvSpPr>
            <a:spLocks noChangeArrowheads="1"/>
          </p:cNvSpPr>
          <p:nvPr/>
        </p:nvSpPr>
        <p:spPr bwMode="auto">
          <a:xfrm>
            <a:off x="7458565" y="197167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23" name="Text Box 45"/>
          <p:cNvSpPr txBox="1">
            <a:spLocks noChangeArrowheads="1"/>
          </p:cNvSpPr>
          <p:nvPr/>
        </p:nvSpPr>
        <p:spPr bwMode="auto">
          <a:xfrm>
            <a:off x="5048740" y="25558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grpSp>
        <p:nvGrpSpPr>
          <p:cNvPr id="182324" name="Group 44"/>
          <p:cNvGrpSpPr>
            <a:grpSpLocks/>
          </p:cNvGrpSpPr>
          <p:nvPr/>
        </p:nvGrpSpPr>
        <p:grpSpPr bwMode="auto">
          <a:xfrm>
            <a:off x="3972415" y="2397125"/>
            <a:ext cx="609600" cy="558800"/>
            <a:chOff x="-44" y="1473"/>
            <a:chExt cx="981" cy="1105"/>
          </a:xfrm>
        </p:grpSpPr>
        <p:pic>
          <p:nvPicPr>
            <p:cNvPr id="18241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1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5" name="Group 44"/>
          <p:cNvGrpSpPr>
            <a:grpSpLocks/>
          </p:cNvGrpSpPr>
          <p:nvPr/>
        </p:nvGrpSpPr>
        <p:grpSpPr bwMode="auto">
          <a:xfrm>
            <a:off x="4501053" y="2489200"/>
            <a:ext cx="609600" cy="558800"/>
            <a:chOff x="-44" y="1473"/>
            <a:chExt cx="981" cy="1105"/>
          </a:xfrm>
        </p:grpSpPr>
        <p:pic>
          <p:nvPicPr>
            <p:cNvPr id="18241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1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6" name="Group 44"/>
          <p:cNvGrpSpPr>
            <a:grpSpLocks/>
          </p:cNvGrpSpPr>
          <p:nvPr/>
        </p:nvGrpSpPr>
        <p:grpSpPr bwMode="auto">
          <a:xfrm>
            <a:off x="5221778" y="2509838"/>
            <a:ext cx="609600" cy="558800"/>
            <a:chOff x="-44" y="1473"/>
            <a:chExt cx="981" cy="1105"/>
          </a:xfrm>
        </p:grpSpPr>
        <p:pic>
          <p:nvPicPr>
            <p:cNvPr id="18241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1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7" name="Group 44"/>
          <p:cNvGrpSpPr>
            <a:grpSpLocks/>
          </p:cNvGrpSpPr>
          <p:nvPr/>
        </p:nvGrpSpPr>
        <p:grpSpPr bwMode="auto">
          <a:xfrm>
            <a:off x="6237778" y="2530475"/>
            <a:ext cx="609600" cy="558800"/>
            <a:chOff x="-44" y="1473"/>
            <a:chExt cx="981" cy="1105"/>
          </a:xfrm>
        </p:grpSpPr>
        <p:pic>
          <p:nvPicPr>
            <p:cNvPr id="18240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0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8" name="Group 44"/>
          <p:cNvGrpSpPr>
            <a:grpSpLocks/>
          </p:cNvGrpSpPr>
          <p:nvPr/>
        </p:nvGrpSpPr>
        <p:grpSpPr bwMode="auto">
          <a:xfrm>
            <a:off x="6745778" y="2540000"/>
            <a:ext cx="609600" cy="558800"/>
            <a:chOff x="-44" y="1473"/>
            <a:chExt cx="981" cy="1105"/>
          </a:xfrm>
        </p:grpSpPr>
        <p:pic>
          <p:nvPicPr>
            <p:cNvPr id="18240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0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9" name="Group 44"/>
          <p:cNvGrpSpPr>
            <a:grpSpLocks/>
          </p:cNvGrpSpPr>
          <p:nvPr/>
        </p:nvGrpSpPr>
        <p:grpSpPr bwMode="auto">
          <a:xfrm>
            <a:off x="7609378" y="2357438"/>
            <a:ext cx="609600" cy="558800"/>
            <a:chOff x="-44" y="1473"/>
            <a:chExt cx="981" cy="1105"/>
          </a:xfrm>
        </p:grpSpPr>
        <p:pic>
          <p:nvPicPr>
            <p:cNvPr id="18240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0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708890" y="3695700"/>
            <a:ext cx="5334000" cy="2593975"/>
            <a:chOff x="3902075" y="3695700"/>
            <a:chExt cx="5334289" cy="2593975"/>
          </a:xfrm>
        </p:grpSpPr>
        <p:sp>
          <p:nvSpPr>
            <p:cNvPr id="182332" name="Cloud"/>
            <p:cNvSpPr>
              <a:spLocks noChangeAspect="1" noEditPoints="1" noChangeArrowheads="1"/>
            </p:cNvSpPr>
            <p:nvPr/>
          </p:nvSpPr>
          <p:spPr bwMode="auto">
            <a:xfrm>
              <a:off x="4560888" y="4090988"/>
              <a:ext cx="4516437" cy="1214437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734" name="Rectangle 263"/>
            <p:cNvSpPr>
              <a:spLocks noChangeArrowheads="1"/>
            </p:cNvSpPr>
            <p:nvPr/>
          </p:nvSpPr>
          <p:spPr bwMode="auto">
            <a:xfrm>
              <a:off x="5135630" y="4583113"/>
              <a:ext cx="269890" cy="20478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73735" name="Rectangle 262"/>
            <p:cNvSpPr>
              <a:spLocks noChangeArrowheads="1"/>
            </p:cNvSpPr>
            <p:nvPr/>
          </p:nvSpPr>
          <p:spPr bwMode="auto">
            <a:xfrm>
              <a:off x="8064726" y="4811713"/>
              <a:ext cx="279415" cy="238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82335" name="Line 61"/>
            <p:cNvSpPr>
              <a:spLocks noChangeShapeType="1"/>
            </p:cNvSpPr>
            <p:nvPr/>
          </p:nvSpPr>
          <p:spPr bwMode="auto">
            <a:xfrm flipH="1">
              <a:off x="4364038" y="4911725"/>
              <a:ext cx="901700" cy="27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36" name="Line 62"/>
            <p:cNvSpPr>
              <a:spLocks noChangeShapeType="1"/>
            </p:cNvSpPr>
            <p:nvPr/>
          </p:nvSpPr>
          <p:spPr bwMode="auto">
            <a:xfrm flipH="1">
              <a:off x="4749800" y="4911725"/>
              <a:ext cx="806450" cy="419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37" name="Line 63"/>
            <p:cNvSpPr>
              <a:spLocks noChangeShapeType="1"/>
            </p:cNvSpPr>
            <p:nvPr/>
          </p:nvSpPr>
          <p:spPr bwMode="auto">
            <a:xfrm flipH="1">
              <a:off x="5468938" y="4921250"/>
              <a:ext cx="684212" cy="366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38" name="Text Box 72"/>
            <p:cNvSpPr txBox="1">
              <a:spLocks noChangeArrowheads="1"/>
            </p:cNvSpPr>
            <p:nvPr/>
          </p:nvSpPr>
          <p:spPr bwMode="auto">
            <a:xfrm>
              <a:off x="4354513" y="5832475"/>
              <a:ext cx="165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i="0" dirty="0">
                  <a:solidFill>
                    <a:srgbClr val="000000"/>
                  </a:solidFill>
                  <a:latin typeface="Arial" charset="0"/>
                </a:rPr>
                <a:t>Electrical Engineering</a:t>
              </a:r>
            </a:p>
            <a:p>
              <a:pPr algn="ctr" eaLnBrk="1" hangingPunct="1"/>
              <a:r>
                <a:rPr lang="en-US" sz="1200" i="0" dirty="0">
                  <a:solidFill>
                    <a:srgbClr val="000000"/>
                  </a:solidFill>
                  <a:latin typeface="Arial" charset="0"/>
                </a:rPr>
                <a:t>(VLAN ports 1-8)</a:t>
              </a:r>
            </a:p>
          </p:txBody>
        </p:sp>
        <p:sp>
          <p:nvSpPr>
            <p:cNvPr id="182339" name="Text Box 45"/>
            <p:cNvSpPr txBox="1">
              <a:spLocks noChangeArrowheads="1"/>
            </p:cNvSpPr>
            <p:nvPr/>
          </p:nvSpPr>
          <p:spPr bwMode="auto">
            <a:xfrm>
              <a:off x="4903788" y="5256213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0" dirty="0">
                  <a:solidFill>
                    <a:srgbClr val="000000"/>
                  </a:solidFill>
                  <a:latin typeface="Arial" charset="0"/>
                </a:rPr>
                <a:t>…</a:t>
              </a:r>
            </a:p>
          </p:txBody>
        </p:sp>
        <p:grpSp>
          <p:nvGrpSpPr>
            <p:cNvPr id="182340" name="Group 186"/>
            <p:cNvGrpSpPr>
              <a:grpSpLocks/>
            </p:cNvGrpSpPr>
            <p:nvPr/>
          </p:nvGrpSpPr>
          <p:grpSpPr bwMode="auto">
            <a:xfrm>
              <a:off x="5041900" y="4316413"/>
              <a:ext cx="1684338" cy="738187"/>
              <a:chOff x="3479" y="2610"/>
              <a:chExt cx="1061" cy="465"/>
            </a:xfrm>
          </p:grpSpPr>
          <p:sp>
            <p:nvSpPr>
              <p:cNvPr id="182385" name="Rectangle 80"/>
              <p:cNvSpPr>
                <a:spLocks noChangeArrowheads="1"/>
              </p:cNvSpPr>
              <p:nvPr/>
            </p:nvSpPr>
            <p:spPr bwMode="auto">
              <a:xfrm>
                <a:off x="3531" y="2914"/>
                <a:ext cx="183" cy="153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386" name="Rectangle 75"/>
              <p:cNvSpPr>
                <a:spLocks noChangeArrowheads="1"/>
              </p:cNvSpPr>
              <p:nvPr/>
            </p:nvSpPr>
            <p:spPr bwMode="auto">
              <a:xfrm>
                <a:off x="3711" y="2779"/>
                <a:ext cx="567" cy="285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387" name="Rectangle 2"/>
              <p:cNvSpPr>
                <a:spLocks noChangeArrowheads="1"/>
              </p:cNvSpPr>
              <p:nvPr/>
            </p:nvSpPr>
            <p:spPr bwMode="auto">
              <a:xfrm>
                <a:off x="3531" y="2774"/>
                <a:ext cx="745" cy="29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388" name="Line 3"/>
              <p:cNvSpPr>
                <a:spLocks noChangeShapeType="1"/>
              </p:cNvSpPr>
              <p:nvPr/>
            </p:nvSpPr>
            <p:spPr bwMode="auto">
              <a:xfrm>
                <a:off x="3532" y="2910"/>
                <a:ext cx="74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89" name="Text Box 6"/>
              <p:cNvSpPr txBox="1">
                <a:spLocks noChangeArrowheads="1"/>
              </p:cNvSpPr>
              <p:nvPr/>
            </p:nvSpPr>
            <p:spPr bwMode="auto">
              <a:xfrm>
                <a:off x="3479" y="2748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00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182390" name="AutoShape 8"/>
              <p:cNvSpPr>
                <a:spLocks noChangeArrowheads="1"/>
              </p:cNvSpPr>
              <p:nvPr/>
            </p:nvSpPr>
            <p:spPr bwMode="auto">
              <a:xfrm>
                <a:off x="3513" y="2611"/>
                <a:ext cx="1027" cy="165"/>
              </a:xfrm>
              <a:prstGeom prst="parallelogram">
                <a:avLst>
                  <a:gd name="adj" fmla="val 15560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391" name="Freeform 10"/>
              <p:cNvSpPr>
                <a:spLocks/>
              </p:cNvSpPr>
              <p:nvPr/>
            </p:nvSpPr>
            <p:spPr bwMode="auto">
              <a:xfrm>
                <a:off x="3628" y="2639"/>
                <a:ext cx="746" cy="105"/>
              </a:xfrm>
              <a:custGeom>
                <a:avLst/>
                <a:gdLst>
                  <a:gd name="T0" fmla="*/ 0 w 678"/>
                  <a:gd name="T1" fmla="*/ 83 h 110"/>
                  <a:gd name="T2" fmla="*/ 263 w 678"/>
                  <a:gd name="T3" fmla="*/ 82 h 110"/>
                  <a:gd name="T4" fmla="*/ 1007 w 678"/>
                  <a:gd name="T5" fmla="*/ 0 h 110"/>
                  <a:gd name="T6" fmla="*/ 1204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92" name="Line 18"/>
              <p:cNvSpPr>
                <a:spLocks noChangeShapeType="1"/>
              </p:cNvSpPr>
              <p:nvPr/>
            </p:nvSpPr>
            <p:spPr bwMode="auto">
              <a:xfrm>
                <a:off x="3897" y="2777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93" name="Line 21"/>
              <p:cNvSpPr>
                <a:spLocks noChangeShapeType="1"/>
              </p:cNvSpPr>
              <p:nvPr/>
            </p:nvSpPr>
            <p:spPr bwMode="auto">
              <a:xfrm>
                <a:off x="3714" y="2775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94" name="Line 22"/>
              <p:cNvSpPr>
                <a:spLocks noChangeShapeType="1"/>
              </p:cNvSpPr>
              <p:nvPr/>
            </p:nvSpPr>
            <p:spPr bwMode="auto">
              <a:xfrm>
                <a:off x="3531" y="2783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95" name="Line 23"/>
              <p:cNvSpPr>
                <a:spLocks noChangeShapeType="1"/>
              </p:cNvSpPr>
              <p:nvPr/>
            </p:nvSpPr>
            <p:spPr bwMode="auto">
              <a:xfrm>
                <a:off x="4074" y="2780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96" name="Text Box 26"/>
              <p:cNvSpPr txBox="1">
                <a:spLocks noChangeArrowheads="1"/>
              </p:cNvSpPr>
              <p:nvPr/>
            </p:nvSpPr>
            <p:spPr bwMode="auto">
              <a:xfrm>
                <a:off x="4034" y="2880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000000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182397" name="Text Box 30"/>
              <p:cNvSpPr txBox="1">
                <a:spLocks noChangeArrowheads="1"/>
              </p:cNvSpPr>
              <p:nvPr/>
            </p:nvSpPr>
            <p:spPr bwMode="auto">
              <a:xfrm>
                <a:off x="3485" y="2874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000000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182398" name="Text Box 57"/>
              <p:cNvSpPr txBox="1">
                <a:spLocks noChangeArrowheads="1"/>
              </p:cNvSpPr>
              <p:nvPr/>
            </p:nvSpPr>
            <p:spPr bwMode="auto">
              <a:xfrm>
                <a:off x="4031" y="2745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000000"/>
                    </a:solidFill>
                    <a:latin typeface="Arial" charset="0"/>
                  </a:rPr>
                  <a:t>7</a:t>
                </a:r>
              </a:p>
            </p:txBody>
          </p:sp>
          <p:sp>
            <p:nvSpPr>
              <p:cNvPr id="182399" name="Oval 81"/>
              <p:cNvSpPr>
                <a:spLocks noChangeArrowheads="1"/>
              </p:cNvSpPr>
              <p:nvPr/>
            </p:nvSpPr>
            <p:spPr bwMode="auto">
              <a:xfrm>
                <a:off x="3604" y="2972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400" name="Oval 82"/>
              <p:cNvSpPr>
                <a:spLocks noChangeArrowheads="1"/>
              </p:cNvSpPr>
              <p:nvPr/>
            </p:nvSpPr>
            <p:spPr bwMode="auto">
              <a:xfrm>
                <a:off x="3788" y="2970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401" name="Oval 83"/>
              <p:cNvSpPr>
                <a:spLocks noChangeArrowheads="1"/>
              </p:cNvSpPr>
              <p:nvPr/>
            </p:nvSpPr>
            <p:spPr bwMode="auto">
              <a:xfrm>
                <a:off x="4158" y="2973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402" name="Freeform 10"/>
              <p:cNvSpPr>
                <a:spLocks/>
              </p:cNvSpPr>
              <p:nvPr/>
            </p:nvSpPr>
            <p:spPr bwMode="auto">
              <a:xfrm flipV="1">
                <a:off x="3754" y="2639"/>
                <a:ext cx="550" cy="105"/>
              </a:xfrm>
              <a:custGeom>
                <a:avLst/>
                <a:gdLst>
                  <a:gd name="T0" fmla="*/ 0 w 678"/>
                  <a:gd name="T1" fmla="*/ 83 h 110"/>
                  <a:gd name="T2" fmla="*/ 42 w 678"/>
                  <a:gd name="T3" fmla="*/ 82 h 110"/>
                  <a:gd name="T4" fmla="*/ 162 w 678"/>
                  <a:gd name="T5" fmla="*/ 0 h 110"/>
                  <a:gd name="T6" fmla="*/ 193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endParaRPr lang="en-US" dirty="0"/>
              </a:p>
            </p:txBody>
          </p:sp>
          <p:sp>
            <p:nvSpPr>
              <p:cNvPr id="182403" name="Freeform 185"/>
              <p:cNvSpPr>
                <a:spLocks/>
              </p:cNvSpPr>
              <p:nvPr/>
            </p:nvSpPr>
            <p:spPr bwMode="auto">
              <a:xfrm>
                <a:off x="4274" y="2610"/>
                <a:ext cx="264" cy="456"/>
              </a:xfrm>
              <a:custGeom>
                <a:avLst/>
                <a:gdLst>
                  <a:gd name="T0" fmla="*/ 264 w 264"/>
                  <a:gd name="T1" fmla="*/ 0 h 456"/>
                  <a:gd name="T2" fmla="*/ 262 w 264"/>
                  <a:gd name="T3" fmla="*/ 248 h 456"/>
                  <a:gd name="T4" fmla="*/ 0 w 264"/>
                  <a:gd name="T5" fmla="*/ 456 h 4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4" h="456">
                    <a:moveTo>
                      <a:pt x="264" y="0"/>
                    </a:moveTo>
                    <a:lnTo>
                      <a:pt x="262" y="248"/>
                    </a:lnTo>
                    <a:lnTo>
                      <a:pt x="0" y="456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41" name="Group 210"/>
            <p:cNvGrpSpPr>
              <a:grpSpLocks/>
            </p:cNvGrpSpPr>
            <p:nvPr/>
          </p:nvGrpSpPr>
          <p:grpSpPr bwMode="auto">
            <a:xfrm>
              <a:off x="7080250" y="4318000"/>
              <a:ext cx="1698625" cy="742950"/>
              <a:chOff x="1003" y="3585"/>
              <a:chExt cx="1070" cy="468"/>
            </a:xfrm>
          </p:grpSpPr>
          <p:grpSp>
            <p:nvGrpSpPr>
              <p:cNvPr id="182366" name="Group 207"/>
              <p:cNvGrpSpPr>
                <a:grpSpLocks/>
              </p:cNvGrpSpPr>
              <p:nvPr/>
            </p:nvGrpSpPr>
            <p:grpSpPr bwMode="auto">
              <a:xfrm>
                <a:off x="1003" y="3723"/>
                <a:ext cx="796" cy="330"/>
                <a:chOff x="2444" y="3759"/>
                <a:chExt cx="796" cy="330"/>
              </a:xfrm>
            </p:grpSpPr>
            <p:sp>
              <p:nvSpPr>
                <p:cNvPr id="182373" name="Rectangle 77"/>
                <p:cNvSpPr>
                  <a:spLocks noChangeArrowheads="1"/>
                </p:cNvSpPr>
                <p:nvPr/>
              </p:nvSpPr>
              <p:spPr bwMode="auto">
                <a:xfrm>
                  <a:off x="3057" y="3793"/>
                  <a:ext cx="183" cy="1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i="0" dirty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182374" name="Rectangle 76"/>
                <p:cNvSpPr>
                  <a:spLocks noChangeArrowheads="1"/>
                </p:cNvSpPr>
                <p:nvPr/>
              </p:nvSpPr>
              <p:spPr bwMode="auto">
                <a:xfrm>
                  <a:off x="2496" y="3796"/>
                  <a:ext cx="561" cy="28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i="0" dirty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182375" name="Line 17"/>
                <p:cNvSpPr>
                  <a:spLocks noChangeShapeType="1"/>
                </p:cNvSpPr>
                <p:nvPr/>
              </p:nvSpPr>
              <p:spPr bwMode="auto">
                <a:xfrm>
                  <a:off x="2874" y="3797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2376" name="Line 24"/>
                <p:cNvSpPr>
                  <a:spLocks noChangeShapeType="1"/>
                </p:cNvSpPr>
                <p:nvPr/>
              </p:nvSpPr>
              <p:spPr bwMode="auto">
                <a:xfrm>
                  <a:off x="2688" y="3794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2377" name="Line 25"/>
                <p:cNvSpPr>
                  <a:spLocks noChangeShapeType="1"/>
                </p:cNvSpPr>
                <p:nvPr/>
              </p:nvSpPr>
              <p:spPr bwMode="auto">
                <a:xfrm>
                  <a:off x="3060" y="3791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237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456" y="3762"/>
                  <a:ext cx="15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800" i="0" dirty="0">
                      <a:solidFill>
                        <a:srgbClr val="000000"/>
                      </a:solidFill>
                      <a:latin typeface="Arial" charset="0"/>
                    </a:rPr>
                    <a:t>9</a:t>
                  </a:r>
                </a:p>
              </p:txBody>
            </p:sp>
            <p:sp>
              <p:nvSpPr>
                <p:cNvPr id="182379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008" y="3900"/>
                  <a:ext cx="188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800" i="0" dirty="0">
                      <a:solidFill>
                        <a:srgbClr val="000000"/>
                      </a:solidFill>
                      <a:latin typeface="Arial" charset="0"/>
                    </a:rPr>
                    <a:t>16</a:t>
                  </a:r>
                </a:p>
              </p:txBody>
            </p:sp>
            <p:sp>
              <p:nvSpPr>
                <p:cNvPr id="182380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444" y="3900"/>
                  <a:ext cx="188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800" i="0" dirty="0">
                      <a:solidFill>
                        <a:srgbClr val="000000"/>
                      </a:solidFill>
                      <a:latin typeface="Arial" charset="0"/>
                    </a:rPr>
                    <a:t>10</a:t>
                  </a:r>
                </a:p>
              </p:txBody>
            </p:sp>
            <p:sp>
              <p:nvSpPr>
                <p:cNvPr id="182381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005" y="3759"/>
                  <a:ext cx="188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800" i="0" dirty="0">
                      <a:solidFill>
                        <a:srgbClr val="000000"/>
                      </a:solidFill>
                      <a:latin typeface="Arial" charset="0"/>
                    </a:rPr>
                    <a:t>15</a:t>
                  </a:r>
                </a:p>
              </p:txBody>
            </p:sp>
            <p:sp>
              <p:nvSpPr>
                <p:cNvPr id="182382" name="Oval 84"/>
                <p:cNvSpPr>
                  <a:spLocks noChangeArrowheads="1"/>
                </p:cNvSpPr>
                <p:nvPr/>
              </p:nvSpPr>
              <p:spPr bwMode="auto">
                <a:xfrm>
                  <a:off x="2588" y="3988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i="0" dirty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182383" name="Oval 85"/>
                <p:cNvSpPr>
                  <a:spLocks noChangeArrowheads="1"/>
                </p:cNvSpPr>
                <p:nvPr/>
              </p:nvSpPr>
              <p:spPr bwMode="auto">
                <a:xfrm>
                  <a:off x="2580" y="3853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i="0" dirty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182384" name="Oval 86"/>
                <p:cNvSpPr>
                  <a:spLocks noChangeArrowheads="1"/>
                </p:cNvSpPr>
                <p:nvPr/>
              </p:nvSpPr>
              <p:spPr bwMode="auto">
                <a:xfrm>
                  <a:off x="3131" y="3851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i="0" dirty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182367" name="AutoShape 8"/>
              <p:cNvSpPr>
                <a:spLocks noChangeArrowheads="1"/>
              </p:cNvSpPr>
              <p:nvPr/>
            </p:nvSpPr>
            <p:spPr bwMode="auto">
              <a:xfrm>
                <a:off x="1046" y="3586"/>
                <a:ext cx="1027" cy="165"/>
              </a:xfrm>
              <a:prstGeom prst="parallelogram">
                <a:avLst>
                  <a:gd name="adj" fmla="val 15560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368" name="Freeform 10"/>
              <p:cNvSpPr>
                <a:spLocks/>
              </p:cNvSpPr>
              <p:nvPr/>
            </p:nvSpPr>
            <p:spPr bwMode="auto">
              <a:xfrm>
                <a:off x="1161" y="3614"/>
                <a:ext cx="746" cy="105"/>
              </a:xfrm>
              <a:custGeom>
                <a:avLst/>
                <a:gdLst>
                  <a:gd name="T0" fmla="*/ 0 w 678"/>
                  <a:gd name="T1" fmla="*/ 83 h 110"/>
                  <a:gd name="T2" fmla="*/ 263 w 678"/>
                  <a:gd name="T3" fmla="*/ 82 h 110"/>
                  <a:gd name="T4" fmla="*/ 1007 w 678"/>
                  <a:gd name="T5" fmla="*/ 0 h 110"/>
                  <a:gd name="T6" fmla="*/ 1204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69" name="Freeform 10"/>
              <p:cNvSpPr>
                <a:spLocks/>
              </p:cNvSpPr>
              <p:nvPr/>
            </p:nvSpPr>
            <p:spPr bwMode="auto">
              <a:xfrm flipV="1">
                <a:off x="1287" y="3614"/>
                <a:ext cx="550" cy="105"/>
              </a:xfrm>
              <a:custGeom>
                <a:avLst/>
                <a:gdLst>
                  <a:gd name="T0" fmla="*/ 0 w 678"/>
                  <a:gd name="T1" fmla="*/ 83 h 110"/>
                  <a:gd name="T2" fmla="*/ 42 w 678"/>
                  <a:gd name="T3" fmla="*/ 82 h 110"/>
                  <a:gd name="T4" fmla="*/ 162 w 678"/>
                  <a:gd name="T5" fmla="*/ 0 h 110"/>
                  <a:gd name="T6" fmla="*/ 193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endParaRPr lang="en-US" dirty="0"/>
              </a:p>
            </p:txBody>
          </p:sp>
          <p:sp>
            <p:nvSpPr>
              <p:cNvPr id="182370" name="Freeform 206"/>
              <p:cNvSpPr>
                <a:spLocks/>
              </p:cNvSpPr>
              <p:nvPr/>
            </p:nvSpPr>
            <p:spPr bwMode="auto">
              <a:xfrm>
                <a:off x="1807" y="3585"/>
                <a:ext cx="264" cy="456"/>
              </a:xfrm>
              <a:custGeom>
                <a:avLst/>
                <a:gdLst>
                  <a:gd name="T0" fmla="*/ 264 w 264"/>
                  <a:gd name="T1" fmla="*/ 0 h 456"/>
                  <a:gd name="T2" fmla="*/ 262 w 264"/>
                  <a:gd name="T3" fmla="*/ 248 h 456"/>
                  <a:gd name="T4" fmla="*/ 0 w 264"/>
                  <a:gd name="T5" fmla="*/ 456 h 4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4" h="456">
                    <a:moveTo>
                      <a:pt x="264" y="0"/>
                    </a:moveTo>
                    <a:lnTo>
                      <a:pt x="262" y="248"/>
                    </a:lnTo>
                    <a:lnTo>
                      <a:pt x="0" y="456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82371" name="Freeform 208"/>
              <p:cNvSpPr>
                <a:spLocks/>
              </p:cNvSpPr>
              <p:nvPr/>
            </p:nvSpPr>
            <p:spPr bwMode="auto">
              <a:xfrm>
                <a:off x="1044" y="3747"/>
                <a:ext cx="762" cy="303"/>
              </a:xfrm>
              <a:custGeom>
                <a:avLst/>
                <a:gdLst>
                  <a:gd name="T0" fmla="*/ 0 w 762"/>
                  <a:gd name="T1" fmla="*/ 3 h 303"/>
                  <a:gd name="T2" fmla="*/ 0 w 762"/>
                  <a:gd name="T3" fmla="*/ 303 h 303"/>
                  <a:gd name="T4" fmla="*/ 762 w 762"/>
                  <a:gd name="T5" fmla="*/ 303 h 303"/>
                  <a:gd name="T6" fmla="*/ 762 w 762"/>
                  <a:gd name="T7" fmla="*/ 0 h 30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62" h="303">
                    <a:moveTo>
                      <a:pt x="0" y="3"/>
                    </a:moveTo>
                    <a:lnTo>
                      <a:pt x="0" y="303"/>
                    </a:lnTo>
                    <a:lnTo>
                      <a:pt x="762" y="303"/>
                    </a:lnTo>
                    <a:lnTo>
                      <a:pt x="762" y="0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3840" name="Line 209"/>
              <p:cNvSpPr>
                <a:spLocks noChangeShapeType="1"/>
              </p:cNvSpPr>
              <p:nvPr/>
            </p:nvSpPr>
            <p:spPr bwMode="auto">
              <a:xfrm flipV="1">
                <a:off x="1044" y="3888"/>
                <a:ext cx="768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82342" name="Text Box 64"/>
            <p:cNvSpPr txBox="1">
              <a:spLocks noChangeArrowheads="1"/>
            </p:cNvSpPr>
            <p:nvPr/>
          </p:nvSpPr>
          <p:spPr bwMode="auto">
            <a:xfrm>
              <a:off x="8037513" y="5297488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0" dirty="0">
                  <a:solidFill>
                    <a:srgbClr val="000000"/>
                  </a:solidFill>
                  <a:latin typeface="Arial" charset="0"/>
                </a:rPr>
                <a:t>…</a:t>
              </a:r>
            </a:p>
          </p:txBody>
        </p:sp>
        <p:sp>
          <p:nvSpPr>
            <p:cNvPr id="182343" name="Line 69"/>
            <p:cNvSpPr>
              <a:spLocks noChangeShapeType="1"/>
            </p:cNvSpPr>
            <p:nvPr/>
          </p:nvSpPr>
          <p:spPr bwMode="auto">
            <a:xfrm>
              <a:off x="7324725" y="4922838"/>
              <a:ext cx="10160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44" name="Line 70"/>
            <p:cNvSpPr>
              <a:spLocks noChangeShapeType="1"/>
            </p:cNvSpPr>
            <p:nvPr/>
          </p:nvSpPr>
          <p:spPr bwMode="auto">
            <a:xfrm>
              <a:off x="7315200" y="4721225"/>
              <a:ext cx="479425" cy="603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45" name="Line 71"/>
            <p:cNvSpPr>
              <a:spLocks noChangeShapeType="1"/>
            </p:cNvSpPr>
            <p:nvPr/>
          </p:nvSpPr>
          <p:spPr bwMode="auto">
            <a:xfrm>
              <a:off x="8170863" y="4665663"/>
              <a:ext cx="514350" cy="484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46" name="Text Box 73"/>
            <p:cNvSpPr txBox="1">
              <a:spLocks noChangeArrowheads="1"/>
            </p:cNvSpPr>
            <p:nvPr/>
          </p:nvSpPr>
          <p:spPr bwMode="auto">
            <a:xfrm>
              <a:off x="7364413" y="5827713"/>
              <a:ext cx="14335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i="0" dirty="0">
                  <a:solidFill>
                    <a:srgbClr val="000000"/>
                  </a:solidFill>
                  <a:latin typeface="Arial" charset="0"/>
                </a:rPr>
                <a:t>Computer Science</a:t>
              </a:r>
            </a:p>
            <a:p>
              <a:pPr algn="ctr" eaLnBrk="1" hangingPunct="1"/>
              <a:r>
                <a:rPr lang="en-US" sz="1200" i="0" dirty="0">
                  <a:solidFill>
                    <a:srgbClr val="000000"/>
                  </a:solidFill>
                  <a:latin typeface="Arial" charset="0"/>
                </a:rPr>
                <a:t>(VLAN ports 9-16)</a:t>
              </a:r>
            </a:p>
          </p:txBody>
        </p:sp>
        <p:sp>
          <p:nvSpPr>
            <p:cNvPr id="73796" name="Rectangle 211"/>
            <p:cNvSpPr>
              <a:spLocks noChangeArrowheads="1"/>
            </p:cNvSpPr>
            <p:nvPr/>
          </p:nvSpPr>
          <p:spPr bwMode="auto">
            <a:xfrm>
              <a:off x="4095760" y="3695700"/>
              <a:ext cx="5140604" cy="500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0"/>
                <a:buNone/>
                <a:defRPr/>
              </a:pPr>
              <a:r>
                <a:rPr lang="en-US" sz="2400" i="0" dirty="0">
                  <a:solidFill>
                    <a:srgbClr val="000000"/>
                  </a:solidFill>
                  <a:latin typeface="Gill Sans MT" charset="0"/>
                  <a:cs typeface="+mn-cs"/>
                </a:rPr>
                <a:t>… operates as </a:t>
              </a:r>
              <a:r>
                <a:rPr lang="en-US" sz="2400" dirty="0">
                  <a:solidFill>
                    <a:srgbClr val="CC0000"/>
                  </a:solidFill>
                  <a:latin typeface="Gill Sans MT" charset="0"/>
                  <a:cs typeface="+mn-cs"/>
                </a:rPr>
                <a:t>multiple</a:t>
              </a:r>
              <a:r>
                <a:rPr lang="en-US" sz="2400" i="0" dirty="0">
                  <a:solidFill>
                    <a:srgbClr val="CC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400" i="0" dirty="0">
                  <a:solidFill>
                    <a:srgbClr val="000000"/>
                  </a:solidFill>
                  <a:latin typeface="Gill Sans MT" charset="0"/>
                  <a:cs typeface="+mn-cs"/>
                </a:rPr>
                <a:t>virtual switches</a:t>
              </a:r>
            </a:p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0"/>
                <a:buChar char="v"/>
                <a:defRPr/>
              </a:pPr>
              <a:endParaRPr lang="en-US" sz="2000" i="0" dirty="0">
                <a:solidFill>
                  <a:srgbClr val="000000"/>
                </a:solidFill>
                <a:latin typeface="Gill Sans MT" charset="0"/>
                <a:cs typeface="+mn-cs"/>
              </a:endParaRPr>
            </a:p>
          </p:txBody>
        </p:sp>
        <p:grpSp>
          <p:nvGrpSpPr>
            <p:cNvPr id="182348" name="Group 44"/>
            <p:cNvGrpSpPr>
              <a:grpSpLocks/>
            </p:cNvGrpSpPr>
            <p:nvPr/>
          </p:nvGrpSpPr>
          <p:grpSpPr bwMode="auto">
            <a:xfrm>
              <a:off x="3902075" y="5110163"/>
              <a:ext cx="609600" cy="558800"/>
              <a:chOff x="-44" y="1473"/>
              <a:chExt cx="981" cy="1105"/>
            </a:xfrm>
          </p:grpSpPr>
          <p:pic>
            <p:nvPicPr>
              <p:cNvPr id="18236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6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49" name="Group 44"/>
            <p:cNvGrpSpPr>
              <a:grpSpLocks/>
            </p:cNvGrpSpPr>
            <p:nvPr/>
          </p:nvGrpSpPr>
          <p:grpSpPr bwMode="auto">
            <a:xfrm>
              <a:off x="4429125" y="5202238"/>
              <a:ext cx="609600" cy="558800"/>
              <a:chOff x="-44" y="1473"/>
              <a:chExt cx="981" cy="1105"/>
            </a:xfrm>
          </p:grpSpPr>
          <p:pic>
            <p:nvPicPr>
              <p:cNvPr id="18236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6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50" name="Group 44"/>
            <p:cNvGrpSpPr>
              <a:grpSpLocks/>
            </p:cNvGrpSpPr>
            <p:nvPr/>
          </p:nvGrpSpPr>
          <p:grpSpPr bwMode="auto">
            <a:xfrm>
              <a:off x="5151438" y="5222875"/>
              <a:ext cx="609600" cy="558800"/>
              <a:chOff x="-44" y="1473"/>
              <a:chExt cx="981" cy="1105"/>
            </a:xfrm>
          </p:grpSpPr>
          <p:pic>
            <p:nvPicPr>
              <p:cNvPr id="18236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6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51" name="Group 44"/>
            <p:cNvGrpSpPr>
              <a:grpSpLocks/>
            </p:cNvGrpSpPr>
            <p:nvPr/>
          </p:nvGrpSpPr>
          <p:grpSpPr bwMode="auto">
            <a:xfrm>
              <a:off x="6969125" y="5253038"/>
              <a:ext cx="609600" cy="558800"/>
              <a:chOff x="-44" y="1473"/>
              <a:chExt cx="981" cy="1105"/>
            </a:xfrm>
          </p:grpSpPr>
          <p:pic>
            <p:nvPicPr>
              <p:cNvPr id="18235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5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52" name="Group 44"/>
            <p:cNvGrpSpPr>
              <a:grpSpLocks/>
            </p:cNvGrpSpPr>
            <p:nvPr/>
          </p:nvGrpSpPr>
          <p:grpSpPr bwMode="auto">
            <a:xfrm>
              <a:off x="7477125" y="5262563"/>
              <a:ext cx="609600" cy="558800"/>
              <a:chOff x="-44" y="1473"/>
              <a:chExt cx="981" cy="1105"/>
            </a:xfrm>
          </p:grpSpPr>
          <p:pic>
            <p:nvPicPr>
              <p:cNvPr id="18235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5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53" name="Group 44"/>
            <p:cNvGrpSpPr>
              <a:grpSpLocks/>
            </p:cNvGrpSpPr>
            <p:nvPr/>
          </p:nvGrpSpPr>
          <p:grpSpPr bwMode="auto">
            <a:xfrm>
              <a:off x="8340725" y="5080000"/>
              <a:ext cx="609600" cy="558800"/>
              <a:chOff x="-44" y="1473"/>
              <a:chExt cx="981" cy="1105"/>
            </a:xfrm>
          </p:grpSpPr>
          <p:pic>
            <p:nvPicPr>
              <p:cNvPr id="18235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5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182331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033463"/>
            <a:ext cx="16557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54</a:t>
            </a:fld>
            <a:endParaRPr lang="en-US" sz="1200" dirty="0">
              <a:latin typeface="Tahoma" charset="0"/>
            </a:endParaRPr>
          </a:p>
        </p:txBody>
      </p:sp>
      <p:sp>
        <p:nvSpPr>
          <p:cNvPr id="14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41885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115"/>
          <p:cNvSpPr>
            <a:spLocks noChangeArrowheads="1"/>
          </p:cNvSpPr>
          <p:nvPr/>
        </p:nvSpPr>
        <p:spPr bwMode="auto">
          <a:xfrm>
            <a:off x="7731125" y="3063875"/>
            <a:ext cx="2794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4757" name="Rectangle 4"/>
          <p:cNvSpPr>
            <a:spLocks noChangeArrowheads="1"/>
          </p:cNvSpPr>
          <p:nvPr/>
        </p:nvSpPr>
        <p:spPr bwMode="auto">
          <a:xfrm>
            <a:off x="5657850" y="2847975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47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Benefits of VLAN</a:t>
            </a:r>
          </a:p>
        </p:txBody>
      </p:sp>
      <p:sp>
        <p:nvSpPr>
          <p:cNvPr id="183302" name="Rectangle 80"/>
          <p:cNvSpPr>
            <a:spLocks noChangeArrowheads="1"/>
          </p:cNvSpPr>
          <p:nvPr/>
        </p:nvSpPr>
        <p:spPr bwMode="auto">
          <a:xfrm>
            <a:off x="5649913" y="3057525"/>
            <a:ext cx="290512" cy="24288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3" name="Rectangle 77"/>
          <p:cNvSpPr>
            <a:spLocks noChangeArrowheads="1"/>
          </p:cNvSpPr>
          <p:nvPr/>
        </p:nvSpPr>
        <p:spPr bwMode="auto">
          <a:xfrm>
            <a:off x="7721600" y="2838450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4" name="Rectangle 76"/>
          <p:cNvSpPr>
            <a:spLocks noChangeArrowheads="1"/>
          </p:cNvSpPr>
          <p:nvPr/>
        </p:nvSpPr>
        <p:spPr bwMode="auto">
          <a:xfrm>
            <a:off x="6831013" y="2843213"/>
            <a:ext cx="890587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5" name="Rectangle 75"/>
          <p:cNvSpPr>
            <a:spLocks noChangeArrowheads="1"/>
          </p:cNvSpPr>
          <p:nvPr/>
        </p:nvSpPr>
        <p:spPr bwMode="auto">
          <a:xfrm>
            <a:off x="5935663" y="2843213"/>
            <a:ext cx="900112" cy="45243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6" name="Rectangle 2"/>
          <p:cNvSpPr>
            <a:spLocks noChangeArrowheads="1"/>
          </p:cNvSpPr>
          <p:nvPr/>
        </p:nvSpPr>
        <p:spPr bwMode="auto">
          <a:xfrm>
            <a:off x="5649913" y="2835275"/>
            <a:ext cx="2370137" cy="46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7" name="Line 3"/>
          <p:cNvSpPr>
            <a:spLocks noChangeShapeType="1"/>
          </p:cNvSpPr>
          <p:nvPr/>
        </p:nvSpPr>
        <p:spPr bwMode="auto">
          <a:xfrm>
            <a:off x="5651500" y="3051175"/>
            <a:ext cx="23510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08" name="Text Box 6"/>
          <p:cNvSpPr txBox="1">
            <a:spLocks noChangeArrowheads="1"/>
          </p:cNvSpPr>
          <p:nvPr/>
        </p:nvSpPr>
        <p:spPr bwMode="auto">
          <a:xfrm>
            <a:off x="5567363" y="27940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83309" name="Line 7"/>
          <p:cNvSpPr>
            <a:spLocks noChangeShapeType="1"/>
          </p:cNvSpPr>
          <p:nvPr/>
        </p:nvSpPr>
        <p:spPr bwMode="auto">
          <a:xfrm>
            <a:off x="6831013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0" name="AutoShape 8"/>
          <p:cNvSpPr>
            <a:spLocks noChangeArrowheads="1"/>
          </p:cNvSpPr>
          <p:nvPr/>
        </p:nvSpPr>
        <p:spPr bwMode="auto">
          <a:xfrm>
            <a:off x="5621338" y="2576513"/>
            <a:ext cx="3176587" cy="261937"/>
          </a:xfrm>
          <a:prstGeom prst="parallelogram">
            <a:avLst>
              <a:gd name="adj" fmla="val 3031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11" name="Freeform 9"/>
          <p:cNvSpPr>
            <a:spLocks/>
          </p:cNvSpPr>
          <p:nvPr/>
        </p:nvSpPr>
        <p:spPr bwMode="auto">
          <a:xfrm>
            <a:off x="8024813" y="2579688"/>
            <a:ext cx="763587" cy="720725"/>
          </a:xfrm>
          <a:custGeom>
            <a:avLst/>
            <a:gdLst>
              <a:gd name="T0" fmla="*/ 0 w 232"/>
              <a:gd name="T1" fmla="*/ 2147483647 h 454"/>
              <a:gd name="T2" fmla="*/ 2147483647 w 232"/>
              <a:gd name="T3" fmla="*/ 2147483647 h 454"/>
              <a:gd name="T4" fmla="*/ 2147483647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2" name="Freeform 10"/>
          <p:cNvSpPr>
            <a:spLocks/>
          </p:cNvSpPr>
          <p:nvPr/>
        </p:nvSpPr>
        <p:spPr bwMode="auto">
          <a:xfrm>
            <a:off x="6022975" y="2624138"/>
            <a:ext cx="2228850" cy="150812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3" name="Freeform 11"/>
          <p:cNvSpPr>
            <a:spLocks/>
          </p:cNvSpPr>
          <p:nvPr/>
        </p:nvSpPr>
        <p:spPr bwMode="auto">
          <a:xfrm>
            <a:off x="6496050" y="2624138"/>
            <a:ext cx="1420813" cy="166687"/>
          </a:xfrm>
          <a:custGeom>
            <a:avLst/>
            <a:gdLst>
              <a:gd name="T0" fmla="*/ 0 w 432"/>
              <a:gd name="T1" fmla="*/ 0 h 105"/>
              <a:gd name="T2" fmla="*/ 2147483647 w 432"/>
              <a:gd name="T3" fmla="*/ 0 h 105"/>
              <a:gd name="T4" fmla="*/ 2147483647 w 432"/>
              <a:gd name="T5" fmla="*/ 2147483647 h 105"/>
              <a:gd name="T6" fmla="*/ 2147483647 w 432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4" name="Line 17"/>
          <p:cNvSpPr>
            <a:spLocks noChangeShapeType="1"/>
          </p:cNvSpPr>
          <p:nvPr/>
        </p:nvSpPr>
        <p:spPr bwMode="auto">
          <a:xfrm>
            <a:off x="7431088" y="28448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5" name="Line 18"/>
          <p:cNvSpPr>
            <a:spLocks noChangeShapeType="1"/>
          </p:cNvSpPr>
          <p:nvPr/>
        </p:nvSpPr>
        <p:spPr bwMode="auto">
          <a:xfrm>
            <a:off x="6230938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6" name="Line 21"/>
          <p:cNvSpPr>
            <a:spLocks noChangeShapeType="1"/>
          </p:cNvSpPr>
          <p:nvPr/>
        </p:nvSpPr>
        <p:spPr bwMode="auto">
          <a:xfrm>
            <a:off x="5940425" y="28368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7" name="Line 22"/>
          <p:cNvSpPr>
            <a:spLocks noChangeShapeType="1"/>
          </p:cNvSpPr>
          <p:nvPr/>
        </p:nvSpPr>
        <p:spPr bwMode="auto">
          <a:xfrm>
            <a:off x="5649913" y="28495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8" name="Line 23"/>
          <p:cNvSpPr>
            <a:spLocks noChangeShapeType="1"/>
          </p:cNvSpPr>
          <p:nvPr/>
        </p:nvSpPr>
        <p:spPr bwMode="auto">
          <a:xfrm>
            <a:off x="6511925" y="28448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9" name="Line 24"/>
          <p:cNvSpPr>
            <a:spLocks noChangeShapeType="1"/>
          </p:cNvSpPr>
          <p:nvPr/>
        </p:nvSpPr>
        <p:spPr bwMode="auto">
          <a:xfrm>
            <a:off x="7135813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20" name="Line 25"/>
          <p:cNvSpPr>
            <a:spLocks noChangeShapeType="1"/>
          </p:cNvSpPr>
          <p:nvPr/>
        </p:nvSpPr>
        <p:spPr bwMode="auto">
          <a:xfrm>
            <a:off x="7726363" y="283527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21" name="Text Box 26"/>
          <p:cNvSpPr txBox="1">
            <a:spLocks noChangeArrowheads="1"/>
          </p:cNvSpPr>
          <p:nvPr/>
        </p:nvSpPr>
        <p:spPr bwMode="auto">
          <a:xfrm>
            <a:off x="6448425" y="30035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183322" name="Text Box 27"/>
          <p:cNvSpPr txBox="1">
            <a:spLocks noChangeArrowheads="1"/>
          </p:cNvSpPr>
          <p:nvPr/>
        </p:nvSpPr>
        <p:spPr bwMode="auto">
          <a:xfrm>
            <a:off x="6767513" y="27892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183323" name="Text Box 28"/>
          <p:cNvSpPr txBox="1">
            <a:spLocks noChangeArrowheads="1"/>
          </p:cNvSpPr>
          <p:nvPr/>
        </p:nvSpPr>
        <p:spPr bwMode="auto">
          <a:xfrm>
            <a:off x="7643813" y="300831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16</a:t>
            </a:r>
          </a:p>
        </p:txBody>
      </p:sp>
      <p:sp>
        <p:nvSpPr>
          <p:cNvPr id="183324" name="Text Box 29"/>
          <p:cNvSpPr txBox="1">
            <a:spLocks noChangeArrowheads="1"/>
          </p:cNvSpPr>
          <p:nvPr/>
        </p:nvSpPr>
        <p:spPr bwMode="auto">
          <a:xfrm>
            <a:off x="6748463" y="300831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183325" name="Text Box 30"/>
          <p:cNvSpPr txBox="1">
            <a:spLocks noChangeArrowheads="1"/>
          </p:cNvSpPr>
          <p:nvPr/>
        </p:nvSpPr>
        <p:spPr bwMode="auto">
          <a:xfrm>
            <a:off x="5576888" y="30035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183326" name="Text Box 57"/>
          <p:cNvSpPr txBox="1">
            <a:spLocks noChangeArrowheads="1"/>
          </p:cNvSpPr>
          <p:nvPr/>
        </p:nvSpPr>
        <p:spPr bwMode="auto">
          <a:xfrm>
            <a:off x="6443663" y="27892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183327" name="Line 61"/>
          <p:cNvSpPr>
            <a:spLocks noChangeShapeType="1"/>
          </p:cNvSpPr>
          <p:nvPr/>
        </p:nvSpPr>
        <p:spPr bwMode="auto">
          <a:xfrm flipH="1">
            <a:off x="4889500" y="3179763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28" name="Line 62"/>
          <p:cNvSpPr>
            <a:spLocks noChangeShapeType="1"/>
          </p:cNvSpPr>
          <p:nvPr/>
        </p:nvSpPr>
        <p:spPr bwMode="auto">
          <a:xfrm flipH="1">
            <a:off x="5275263" y="3170238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29" name="Line 63"/>
          <p:cNvSpPr>
            <a:spLocks noChangeShapeType="1"/>
          </p:cNvSpPr>
          <p:nvPr/>
        </p:nvSpPr>
        <p:spPr bwMode="auto">
          <a:xfrm flipH="1">
            <a:off x="5994400" y="3186113"/>
            <a:ext cx="70961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30" name="Text Box 64"/>
          <p:cNvSpPr txBox="1">
            <a:spLocks noChangeArrowheads="1"/>
          </p:cNvSpPr>
          <p:nvPr/>
        </p:nvSpPr>
        <p:spPr bwMode="auto">
          <a:xfrm>
            <a:off x="7715250" y="354806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183331" name="Line 69"/>
          <p:cNvSpPr>
            <a:spLocks noChangeShapeType="1"/>
          </p:cNvSpPr>
          <p:nvPr/>
        </p:nvSpPr>
        <p:spPr bwMode="auto">
          <a:xfrm>
            <a:off x="7002463" y="3173413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32" name="Line 70"/>
          <p:cNvSpPr>
            <a:spLocks noChangeShapeType="1"/>
          </p:cNvSpPr>
          <p:nvPr/>
        </p:nvSpPr>
        <p:spPr bwMode="auto">
          <a:xfrm>
            <a:off x="6992938" y="2971800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33" name="Line 71"/>
          <p:cNvSpPr>
            <a:spLocks noChangeShapeType="1"/>
          </p:cNvSpPr>
          <p:nvPr/>
        </p:nvSpPr>
        <p:spPr bwMode="auto">
          <a:xfrm>
            <a:off x="7848600" y="2916238"/>
            <a:ext cx="514350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34" name="Text Box 72"/>
          <p:cNvSpPr txBox="1">
            <a:spLocks noChangeArrowheads="1"/>
          </p:cNvSpPr>
          <p:nvPr/>
        </p:nvSpPr>
        <p:spPr bwMode="auto">
          <a:xfrm>
            <a:off x="4879975" y="4090988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Electrical Engineering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(VLAN ports 1-8)</a:t>
            </a:r>
          </a:p>
        </p:txBody>
      </p:sp>
      <p:sp>
        <p:nvSpPr>
          <p:cNvPr id="183335" name="Text Box 73"/>
          <p:cNvSpPr txBox="1">
            <a:spLocks noChangeArrowheads="1"/>
          </p:cNvSpPr>
          <p:nvPr/>
        </p:nvSpPr>
        <p:spPr bwMode="auto">
          <a:xfrm>
            <a:off x="7042150" y="4078288"/>
            <a:ext cx="1433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Computer Science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(VLAN ports 9-15)</a:t>
            </a:r>
          </a:p>
        </p:txBody>
      </p:sp>
      <p:sp>
        <p:nvSpPr>
          <p:cNvPr id="183336" name="Text Box 74"/>
          <p:cNvSpPr txBox="1">
            <a:spLocks noChangeArrowheads="1"/>
          </p:cNvSpPr>
          <p:nvPr/>
        </p:nvSpPr>
        <p:spPr bwMode="auto">
          <a:xfrm>
            <a:off x="7639050" y="2784475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15</a:t>
            </a:r>
          </a:p>
        </p:txBody>
      </p:sp>
      <p:sp>
        <p:nvSpPr>
          <p:cNvPr id="183337" name="Oval 81"/>
          <p:cNvSpPr>
            <a:spLocks noChangeArrowheads="1"/>
          </p:cNvSpPr>
          <p:nvPr/>
        </p:nvSpPr>
        <p:spPr bwMode="auto">
          <a:xfrm>
            <a:off x="5765800" y="315912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38" name="Oval 82"/>
          <p:cNvSpPr>
            <a:spLocks noChangeArrowheads="1"/>
          </p:cNvSpPr>
          <p:nvPr/>
        </p:nvSpPr>
        <p:spPr bwMode="auto">
          <a:xfrm>
            <a:off x="6057900" y="314642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39" name="Oval 83"/>
          <p:cNvSpPr>
            <a:spLocks noChangeArrowheads="1"/>
          </p:cNvSpPr>
          <p:nvPr/>
        </p:nvSpPr>
        <p:spPr bwMode="auto">
          <a:xfrm>
            <a:off x="6645275" y="3151188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40" name="Oval 84"/>
          <p:cNvSpPr>
            <a:spLocks noChangeArrowheads="1"/>
          </p:cNvSpPr>
          <p:nvPr/>
        </p:nvSpPr>
        <p:spPr bwMode="auto">
          <a:xfrm>
            <a:off x="6977063" y="3148013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41" name="Oval 85"/>
          <p:cNvSpPr>
            <a:spLocks noChangeArrowheads="1"/>
          </p:cNvSpPr>
          <p:nvPr/>
        </p:nvSpPr>
        <p:spPr bwMode="auto">
          <a:xfrm>
            <a:off x="6964363" y="2933700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42" name="Oval 86"/>
          <p:cNvSpPr>
            <a:spLocks noChangeArrowheads="1"/>
          </p:cNvSpPr>
          <p:nvPr/>
        </p:nvSpPr>
        <p:spPr bwMode="auto">
          <a:xfrm>
            <a:off x="7839075" y="293052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43" name="Text Box 45"/>
          <p:cNvSpPr txBox="1">
            <a:spLocks noChangeArrowheads="1"/>
          </p:cNvSpPr>
          <p:nvPr/>
        </p:nvSpPr>
        <p:spPr bwMode="auto">
          <a:xfrm>
            <a:off x="5429250" y="352425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74801" name="Rectangle 116"/>
          <p:cNvSpPr>
            <a:spLocks noGrp="1" noChangeArrowheads="1"/>
          </p:cNvSpPr>
          <p:nvPr>
            <p:ph type="body" idx="1"/>
          </p:nvPr>
        </p:nvSpPr>
        <p:spPr>
          <a:xfrm>
            <a:off x="312738" y="1309688"/>
            <a:ext cx="4249737" cy="1763712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traffic isolation: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frames to/from ports </a:t>
            </a:r>
            <a:r>
              <a:rPr lang="en-US" sz="2400" dirty="0">
                <a:latin typeface="Arial"/>
                <a:cs typeface="Arial"/>
              </a:rPr>
              <a:t>1</a:t>
            </a:r>
            <a:r>
              <a:rPr lang="en-US" sz="2400" dirty="0">
                <a:latin typeface="Gill Sans MT" charset="0"/>
                <a:cs typeface="+mn-cs"/>
              </a:rPr>
              <a:t>-8 can </a:t>
            </a:r>
            <a:r>
              <a:rPr lang="en-US" sz="2400" i="1" dirty="0">
                <a:latin typeface="Gill Sans MT" charset="0"/>
                <a:cs typeface="+mn-cs"/>
              </a:rPr>
              <a:t>only</a:t>
            </a:r>
            <a:r>
              <a:rPr lang="en-US" sz="2400" dirty="0">
                <a:latin typeface="Gill Sans MT" charset="0"/>
                <a:cs typeface="+mn-cs"/>
              </a:rPr>
              <a:t> reach ports </a:t>
            </a:r>
            <a:r>
              <a:rPr lang="en-US" sz="2400" dirty="0">
                <a:latin typeface="Arial"/>
                <a:cs typeface="Arial"/>
              </a:rPr>
              <a:t>1</a:t>
            </a:r>
            <a:r>
              <a:rPr lang="en-US" sz="2400" dirty="0">
                <a:latin typeface="Gill Sans MT" charset="0"/>
                <a:cs typeface="+mn-cs"/>
              </a:rPr>
              <a:t>-8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can also define VLAN based on MAC addresses of endpoints, rather than switch port</a:t>
            </a:r>
          </a:p>
        </p:txBody>
      </p:sp>
      <p:sp>
        <p:nvSpPr>
          <p:cNvPr id="691317" name="Rectangle 117"/>
          <p:cNvSpPr>
            <a:spLocks noChangeArrowheads="1"/>
          </p:cNvSpPr>
          <p:nvPr/>
        </p:nvSpPr>
        <p:spPr bwMode="auto">
          <a:xfrm>
            <a:off x="285750" y="3286125"/>
            <a:ext cx="4060825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dynamic membership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: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cs typeface="+mn-cs"/>
              </a:rPr>
              <a:t> ports can be dynamically assigned among VLANs</a:t>
            </a:r>
          </a:p>
        </p:txBody>
      </p:sp>
      <p:sp>
        <p:nvSpPr>
          <p:cNvPr id="691342" name="Text Box 142"/>
          <p:cNvSpPr txBox="1">
            <a:spLocks noChangeArrowheads="1"/>
          </p:cNvSpPr>
          <p:nvPr/>
        </p:nvSpPr>
        <p:spPr bwMode="auto">
          <a:xfrm>
            <a:off x="6656388" y="1162050"/>
            <a:ext cx="7874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Arial" charset="0"/>
              </a:rPr>
              <a:t>router</a:t>
            </a:r>
          </a:p>
        </p:txBody>
      </p:sp>
      <p:grpSp>
        <p:nvGrpSpPr>
          <p:cNvPr id="691350" name="Group 150"/>
          <p:cNvGrpSpPr>
            <a:grpSpLocks/>
          </p:cNvGrpSpPr>
          <p:nvPr/>
        </p:nvGrpSpPr>
        <p:grpSpPr bwMode="auto">
          <a:xfrm>
            <a:off x="320675" y="1531938"/>
            <a:ext cx="7010400" cy="4608512"/>
            <a:chOff x="202" y="965"/>
            <a:chExt cx="4416" cy="2903"/>
          </a:xfrm>
        </p:grpSpPr>
        <p:sp>
          <p:nvSpPr>
            <p:cNvPr id="74832" name="Rectangle 124"/>
            <p:cNvSpPr>
              <a:spLocks noChangeArrowheads="1"/>
            </p:cNvSpPr>
            <p:nvPr/>
          </p:nvSpPr>
          <p:spPr bwMode="auto">
            <a:xfrm>
              <a:off x="202" y="2852"/>
              <a:ext cx="3148" cy="1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  <a:defRPr/>
              </a:pPr>
              <a:r>
                <a:rPr lang="en-US" sz="2400" dirty="0">
                  <a:solidFill>
                    <a:srgbClr val="CC0000"/>
                  </a:solidFill>
                  <a:latin typeface="Gill Sans MT" charset="0"/>
                  <a:cs typeface="+mn-cs"/>
                </a:rPr>
                <a:t>forwarding between VLANS:</a:t>
              </a:r>
              <a:r>
                <a:rPr lang="en-US" sz="2400" i="0" dirty="0">
                  <a:solidFill>
                    <a:srgbClr val="CC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400" i="0" dirty="0">
                  <a:solidFill>
                    <a:srgbClr val="000000"/>
                  </a:solidFill>
                  <a:latin typeface="Gill Sans MT" charset="0"/>
                  <a:cs typeface="+mn-cs"/>
                </a:rPr>
                <a:t>done via routing (just as with separate switches)</a:t>
              </a:r>
            </a:p>
            <a:p>
              <a:pPr marL="681038" lvl="1" indent="-223838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/>
                <a:buChar char="•"/>
                <a:defRPr/>
              </a:pPr>
              <a:r>
                <a:rPr lang="en-US" sz="2000" i="0" dirty="0">
                  <a:solidFill>
                    <a:srgbClr val="000000"/>
                  </a:solidFill>
                  <a:latin typeface="Gill Sans MT" charset="0"/>
                  <a:cs typeface="+mn-cs"/>
                </a:rPr>
                <a:t>in practice vendors sell combined switches plus routers</a:t>
              </a:r>
            </a:p>
          </p:txBody>
        </p:sp>
        <p:grpSp>
          <p:nvGrpSpPr>
            <p:cNvPr id="183376" name="Group 149"/>
            <p:cNvGrpSpPr>
              <a:grpSpLocks/>
            </p:cNvGrpSpPr>
            <p:nvPr/>
          </p:nvGrpSpPr>
          <p:grpSpPr bwMode="auto">
            <a:xfrm>
              <a:off x="3939" y="965"/>
              <a:ext cx="679" cy="910"/>
              <a:chOff x="3939" y="965"/>
              <a:chExt cx="679" cy="910"/>
            </a:xfrm>
          </p:grpSpPr>
          <p:grpSp>
            <p:nvGrpSpPr>
              <p:cNvPr id="183377" name="Group 126"/>
              <p:cNvGrpSpPr>
                <a:grpSpLocks/>
              </p:cNvGrpSpPr>
              <p:nvPr/>
            </p:nvGrpSpPr>
            <p:grpSpPr bwMode="auto">
              <a:xfrm>
                <a:off x="4259" y="965"/>
                <a:ext cx="359" cy="180"/>
                <a:chOff x="533" y="321"/>
                <a:chExt cx="359" cy="180"/>
              </a:xfrm>
            </p:grpSpPr>
            <p:grpSp>
              <p:nvGrpSpPr>
                <p:cNvPr id="183384" name="Group 127"/>
                <p:cNvGrpSpPr>
                  <a:grpSpLocks/>
                </p:cNvGrpSpPr>
                <p:nvPr/>
              </p:nvGrpSpPr>
              <p:grpSpPr bwMode="auto">
                <a:xfrm>
                  <a:off x="533" y="321"/>
                  <a:ext cx="359" cy="180"/>
                  <a:chOff x="1009" y="655"/>
                  <a:chExt cx="359" cy="180"/>
                </a:xfrm>
              </p:grpSpPr>
              <p:sp>
                <p:nvSpPr>
                  <p:cNvPr id="74843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735"/>
                    <a:ext cx="356" cy="1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74844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1012" y="727"/>
                    <a:ext cx="0" cy="6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74845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1368" y="727"/>
                    <a:ext cx="0" cy="6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74846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727"/>
                    <a:ext cx="353" cy="61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Times New Roman" charset="0"/>
                      <a:cs typeface="+mn-cs"/>
                    </a:endParaRPr>
                  </a:p>
                </p:txBody>
              </p:sp>
              <p:sp>
                <p:nvSpPr>
                  <p:cNvPr id="74847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1009" y="655"/>
                    <a:ext cx="356" cy="116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grpSp>
                <p:nvGrpSpPr>
                  <p:cNvPr id="183391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1095" y="681"/>
                    <a:ext cx="176" cy="68"/>
                    <a:chOff x="2848" y="848"/>
                    <a:chExt cx="140" cy="98"/>
                  </a:xfrm>
                </p:grpSpPr>
                <p:sp>
                  <p:nvSpPr>
                    <p:cNvPr id="74853" name="Line 13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74854" name="Line 1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74855" name="Line 1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49"/>
                      <a:ext cx="52" cy="9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83392" name="Group 137"/>
                  <p:cNvGrpSpPr>
                    <a:grpSpLocks/>
                  </p:cNvGrpSpPr>
                  <p:nvPr/>
                </p:nvGrpSpPr>
                <p:grpSpPr bwMode="auto">
                  <a:xfrm flipV="1">
                    <a:off x="1095" y="680"/>
                    <a:ext cx="176" cy="68"/>
                    <a:chOff x="2848" y="848"/>
                    <a:chExt cx="140" cy="98"/>
                  </a:xfrm>
                </p:grpSpPr>
                <p:sp>
                  <p:nvSpPr>
                    <p:cNvPr id="74850" name="Line 13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74851" name="Line 1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74852" name="Line 1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49"/>
                      <a:ext cx="52" cy="9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74842" name="Line 141"/>
                <p:cNvSpPr>
                  <a:spLocks noChangeShapeType="1"/>
                </p:cNvSpPr>
                <p:nvPr/>
              </p:nvSpPr>
              <p:spPr bwMode="auto">
                <a:xfrm>
                  <a:off x="535" y="368"/>
                  <a:ext cx="0" cy="6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83378" name="Oval 85"/>
              <p:cNvSpPr>
                <a:spLocks noChangeArrowheads="1"/>
              </p:cNvSpPr>
              <p:nvPr/>
            </p:nvSpPr>
            <p:spPr bwMode="auto">
              <a:xfrm>
                <a:off x="4180" y="1845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3379" name="Oval 85"/>
              <p:cNvSpPr>
                <a:spLocks noChangeArrowheads="1"/>
              </p:cNvSpPr>
              <p:nvPr/>
            </p:nvSpPr>
            <p:spPr bwMode="auto">
              <a:xfrm>
                <a:off x="4567" y="1845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4837" name="Line 145"/>
              <p:cNvSpPr>
                <a:spLocks noChangeShapeType="1"/>
              </p:cNvSpPr>
              <p:nvPr/>
            </p:nvSpPr>
            <p:spPr bwMode="auto">
              <a:xfrm flipV="1">
                <a:off x="4188" y="1143"/>
                <a:ext cx="159" cy="7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4838" name="Line 146"/>
              <p:cNvSpPr>
                <a:spLocks noChangeShapeType="1"/>
              </p:cNvSpPr>
              <p:nvPr/>
            </p:nvSpPr>
            <p:spPr bwMode="auto">
              <a:xfrm flipH="1" flipV="1">
                <a:off x="4469" y="1148"/>
                <a:ext cx="112" cy="7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4839" name="Line 147"/>
              <p:cNvSpPr>
                <a:spLocks noChangeShapeType="1"/>
              </p:cNvSpPr>
              <p:nvPr/>
            </p:nvSpPr>
            <p:spPr bwMode="auto">
              <a:xfrm>
                <a:off x="4101" y="1062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4840" name="Line 148"/>
              <p:cNvSpPr>
                <a:spLocks noChangeShapeType="1"/>
              </p:cNvSpPr>
              <p:nvPr/>
            </p:nvSpPr>
            <p:spPr bwMode="auto">
              <a:xfrm>
                <a:off x="3939" y="1062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83348" name="Group 44"/>
          <p:cNvGrpSpPr>
            <a:grpSpLocks/>
          </p:cNvGrpSpPr>
          <p:nvPr/>
        </p:nvGrpSpPr>
        <p:grpSpPr bwMode="auto">
          <a:xfrm>
            <a:off x="4276725" y="3343275"/>
            <a:ext cx="722313" cy="598488"/>
            <a:chOff x="-44" y="1473"/>
            <a:chExt cx="981" cy="1105"/>
          </a:xfrm>
        </p:grpSpPr>
        <p:pic>
          <p:nvPicPr>
            <p:cNvPr id="18337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7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49" name="Group 44"/>
          <p:cNvGrpSpPr>
            <a:grpSpLocks/>
          </p:cNvGrpSpPr>
          <p:nvPr/>
        </p:nvGrpSpPr>
        <p:grpSpPr bwMode="auto">
          <a:xfrm>
            <a:off x="4724400" y="3495675"/>
            <a:ext cx="720725" cy="598488"/>
            <a:chOff x="-44" y="1473"/>
            <a:chExt cx="981" cy="1105"/>
          </a:xfrm>
        </p:grpSpPr>
        <p:pic>
          <p:nvPicPr>
            <p:cNvPr id="18337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7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50" name="Group 44"/>
          <p:cNvGrpSpPr>
            <a:grpSpLocks/>
          </p:cNvGrpSpPr>
          <p:nvPr/>
        </p:nvGrpSpPr>
        <p:grpSpPr bwMode="auto">
          <a:xfrm>
            <a:off x="5486400" y="3454400"/>
            <a:ext cx="720725" cy="600075"/>
            <a:chOff x="-44" y="1473"/>
            <a:chExt cx="981" cy="1105"/>
          </a:xfrm>
        </p:grpSpPr>
        <p:pic>
          <p:nvPicPr>
            <p:cNvPr id="18336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7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51" name="Group 44"/>
          <p:cNvGrpSpPr>
            <a:grpSpLocks/>
          </p:cNvGrpSpPr>
          <p:nvPr/>
        </p:nvGrpSpPr>
        <p:grpSpPr bwMode="auto">
          <a:xfrm>
            <a:off x="6492875" y="3444875"/>
            <a:ext cx="720725" cy="598488"/>
            <a:chOff x="-44" y="1473"/>
            <a:chExt cx="981" cy="1105"/>
          </a:xfrm>
        </p:grpSpPr>
        <p:pic>
          <p:nvPicPr>
            <p:cNvPr id="18336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6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52" name="Group 44"/>
          <p:cNvGrpSpPr>
            <a:grpSpLocks/>
          </p:cNvGrpSpPr>
          <p:nvPr/>
        </p:nvGrpSpPr>
        <p:grpSpPr bwMode="auto">
          <a:xfrm>
            <a:off x="7061200" y="3454400"/>
            <a:ext cx="720725" cy="600075"/>
            <a:chOff x="-44" y="1473"/>
            <a:chExt cx="981" cy="1105"/>
          </a:xfrm>
        </p:grpSpPr>
        <p:pic>
          <p:nvPicPr>
            <p:cNvPr id="18336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6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53" name="Group 44"/>
          <p:cNvGrpSpPr>
            <a:grpSpLocks/>
          </p:cNvGrpSpPr>
          <p:nvPr/>
        </p:nvGrpSpPr>
        <p:grpSpPr bwMode="auto">
          <a:xfrm>
            <a:off x="7915275" y="3302000"/>
            <a:ext cx="720725" cy="600075"/>
            <a:chOff x="-44" y="1473"/>
            <a:chExt cx="981" cy="1105"/>
          </a:xfrm>
        </p:grpSpPr>
        <p:pic>
          <p:nvPicPr>
            <p:cNvPr id="18336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6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664075" y="2549525"/>
            <a:ext cx="1550988" cy="600075"/>
            <a:chOff x="4907280" y="294640"/>
            <a:chExt cx="1551062" cy="599440"/>
          </a:xfrm>
        </p:grpSpPr>
        <p:sp>
          <p:nvSpPr>
            <p:cNvPr id="74814" name="Rectangle 118"/>
            <p:cNvSpPr>
              <a:spLocks noChangeArrowheads="1"/>
            </p:cNvSpPr>
            <p:nvPr/>
          </p:nvSpPr>
          <p:spPr bwMode="auto">
            <a:xfrm>
              <a:off x="6178929" y="589603"/>
              <a:ext cx="279413" cy="2061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74815" name="Line 120"/>
            <p:cNvSpPr>
              <a:spLocks noChangeShapeType="1"/>
            </p:cNvSpPr>
            <p:nvPr/>
          </p:nvSpPr>
          <p:spPr bwMode="auto">
            <a:xfrm flipH="1" flipV="1">
              <a:off x="5507384" y="507140"/>
              <a:ext cx="793788" cy="209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83359" name="Oval 82"/>
            <p:cNvSpPr>
              <a:spLocks noChangeArrowheads="1"/>
            </p:cNvSpPr>
            <p:nvPr/>
          </p:nvSpPr>
          <p:spPr bwMode="auto">
            <a:xfrm>
              <a:off x="6282127" y="684530"/>
              <a:ext cx="42863" cy="476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83360" name="Group 44"/>
            <p:cNvGrpSpPr>
              <a:grpSpLocks/>
            </p:cNvGrpSpPr>
            <p:nvPr/>
          </p:nvGrpSpPr>
          <p:grpSpPr bwMode="auto">
            <a:xfrm>
              <a:off x="4907280" y="294640"/>
              <a:ext cx="721360" cy="599440"/>
              <a:chOff x="-44" y="1473"/>
              <a:chExt cx="981" cy="1105"/>
            </a:xfrm>
          </p:grpSpPr>
          <p:pic>
            <p:nvPicPr>
              <p:cNvPr id="18336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336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183356" name="Picture 23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03663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55</a:t>
            </a:fld>
            <a:endParaRPr lang="en-US" sz="1200" dirty="0">
              <a:latin typeface="Tahoma" charset="0"/>
            </a:endParaRPr>
          </a:p>
        </p:txBody>
      </p:sp>
      <p:sp>
        <p:nvSpPr>
          <p:cNvPr id="10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grpSp>
        <p:nvGrpSpPr>
          <p:cNvPr id="106" name="Group 347"/>
          <p:cNvGrpSpPr>
            <a:grpSpLocks/>
          </p:cNvGrpSpPr>
          <p:nvPr/>
        </p:nvGrpSpPr>
        <p:grpSpPr bwMode="auto">
          <a:xfrm>
            <a:off x="6700819" y="1533219"/>
            <a:ext cx="681857" cy="351801"/>
            <a:chOff x="1871277" y="1576300"/>
            <a:chExt cx="1128371" cy="437861"/>
          </a:xfrm>
        </p:grpSpPr>
        <p:sp>
          <p:nvSpPr>
            <p:cNvPr id="107" name="Oval 106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9" name="Oval 108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0" name="Freeform 109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1" name="Freeform 110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2" name="Freeform 111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3" name="Freeform 112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14" name="Straight Connector 113"/>
            <p:cNvCxnSpPr>
              <a:endCxn id="109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482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317" grpId="0"/>
      <p:bldP spid="69134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111"/>
          <p:cNvSpPr>
            <a:spLocks noChangeArrowheads="1"/>
          </p:cNvSpPr>
          <p:nvPr/>
        </p:nvSpPr>
        <p:spPr bwMode="auto">
          <a:xfrm>
            <a:off x="3414713" y="2103438"/>
            <a:ext cx="279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84324" name="Rectangle 77"/>
          <p:cNvSpPr>
            <a:spLocks noChangeArrowheads="1"/>
          </p:cNvSpPr>
          <p:nvPr/>
        </p:nvSpPr>
        <p:spPr bwMode="auto">
          <a:xfrm>
            <a:off x="6591300" y="2108200"/>
            <a:ext cx="276225" cy="2333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25" name="Rectangle 77"/>
          <p:cNvSpPr>
            <a:spLocks noChangeArrowheads="1"/>
          </p:cNvSpPr>
          <p:nvPr/>
        </p:nvSpPr>
        <p:spPr bwMode="auto">
          <a:xfrm>
            <a:off x="6881813" y="2108200"/>
            <a:ext cx="276225" cy="2333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26" name="Rectangle 77"/>
          <p:cNvSpPr>
            <a:spLocks noChangeArrowheads="1"/>
          </p:cNvSpPr>
          <p:nvPr/>
        </p:nvSpPr>
        <p:spPr bwMode="auto">
          <a:xfrm>
            <a:off x="6300788" y="2112963"/>
            <a:ext cx="276225" cy="2333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5784" name="Rectangle 157"/>
          <p:cNvSpPr>
            <a:spLocks noChangeArrowheads="1"/>
          </p:cNvSpPr>
          <p:nvPr/>
        </p:nvSpPr>
        <p:spPr bwMode="auto">
          <a:xfrm>
            <a:off x="6300788" y="1881188"/>
            <a:ext cx="280987" cy="2143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5785" name="Rectangle 156"/>
          <p:cNvSpPr>
            <a:spLocks noChangeArrowheads="1"/>
          </p:cNvSpPr>
          <p:nvPr/>
        </p:nvSpPr>
        <p:spPr bwMode="auto">
          <a:xfrm>
            <a:off x="5972175" y="2105025"/>
            <a:ext cx="309563" cy="23336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5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VLANS spanning multiple switches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3971925"/>
            <a:ext cx="8296275" cy="2687638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trunk port: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carries frames between VLANS defined over multiple physical switches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frames forwarded within VLAN between switches can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t be vanilla Ethernet frames (must carry VLAN ID info)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802.1Q protocol adds/removed additional header fields for frames forwarded between trunk ports</a:t>
            </a:r>
          </a:p>
        </p:txBody>
      </p:sp>
      <p:sp>
        <p:nvSpPr>
          <p:cNvPr id="75788" name="Rectangle 62"/>
          <p:cNvSpPr>
            <a:spLocks noChangeArrowheads="1"/>
          </p:cNvSpPr>
          <p:nvPr/>
        </p:nvSpPr>
        <p:spPr bwMode="auto">
          <a:xfrm>
            <a:off x="1341438" y="1887538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84332" name="Rectangle 80"/>
          <p:cNvSpPr>
            <a:spLocks noChangeArrowheads="1"/>
          </p:cNvSpPr>
          <p:nvPr/>
        </p:nvSpPr>
        <p:spPr bwMode="auto">
          <a:xfrm>
            <a:off x="1333500" y="2097088"/>
            <a:ext cx="290513" cy="24288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3" name="Rectangle 77"/>
          <p:cNvSpPr>
            <a:spLocks noChangeArrowheads="1"/>
          </p:cNvSpPr>
          <p:nvPr/>
        </p:nvSpPr>
        <p:spPr bwMode="auto">
          <a:xfrm>
            <a:off x="3405188" y="1878013"/>
            <a:ext cx="290512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4" name="Rectangle 76"/>
          <p:cNvSpPr>
            <a:spLocks noChangeArrowheads="1"/>
          </p:cNvSpPr>
          <p:nvPr/>
        </p:nvSpPr>
        <p:spPr bwMode="auto">
          <a:xfrm>
            <a:off x="2514600" y="1882775"/>
            <a:ext cx="890588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5" name="Rectangle 75"/>
          <p:cNvSpPr>
            <a:spLocks noChangeArrowheads="1"/>
          </p:cNvSpPr>
          <p:nvPr/>
        </p:nvSpPr>
        <p:spPr bwMode="auto">
          <a:xfrm>
            <a:off x="1619250" y="1882775"/>
            <a:ext cx="900113" cy="45243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6" name="Rectangle 2"/>
          <p:cNvSpPr>
            <a:spLocks noChangeArrowheads="1"/>
          </p:cNvSpPr>
          <p:nvPr/>
        </p:nvSpPr>
        <p:spPr bwMode="auto">
          <a:xfrm>
            <a:off x="1333500" y="1874838"/>
            <a:ext cx="2370138" cy="46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7" name="Line 3"/>
          <p:cNvSpPr>
            <a:spLocks noChangeShapeType="1"/>
          </p:cNvSpPr>
          <p:nvPr/>
        </p:nvSpPr>
        <p:spPr bwMode="auto">
          <a:xfrm>
            <a:off x="1335088" y="2090738"/>
            <a:ext cx="235108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38" name="Text Box 6"/>
          <p:cNvSpPr txBox="1">
            <a:spLocks noChangeArrowheads="1"/>
          </p:cNvSpPr>
          <p:nvPr/>
        </p:nvSpPr>
        <p:spPr bwMode="auto">
          <a:xfrm>
            <a:off x="1250950" y="18335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84339" name="Line 7"/>
          <p:cNvSpPr>
            <a:spLocks noChangeShapeType="1"/>
          </p:cNvSpPr>
          <p:nvPr/>
        </p:nvSpPr>
        <p:spPr bwMode="auto">
          <a:xfrm>
            <a:off x="2514600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0" name="AutoShape 8"/>
          <p:cNvSpPr>
            <a:spLocks noChangeArrowheads="1"/>
          </p:cNvSpPr>
          <p:nvPr/>
        </p:nvSpPr>
        <p:spPr bwMode="auto">
          <a:xfrm>
            <a:off x="1304925" y="1616075"/>
            <a:ext cx="3176588" cy="261938"/>
          </a:xfrm>
          <a:prstGeom prst="parallelogram">
            <a:avLst>
              <a:gd name="adj" fmla="val 30318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41" name="Freeform 9"/>
          <p:cNvSpPr>
            <a:spLocks/>
          </p:cNvSpPr>
          <p:nvPr/>
        </p:nvSpPr>
        <p:spPr bwMode="auto">
          <a:xfrm>
            <a:off x="3708400" y="1619250"/>
            <a:ext cx="763588" cy="720725"/>
          </a:xfrm>
          <a:custGeom>
            <a:avLst/>
            <a:gdLst>
              <a:gd name="T0" fmla="*/ 0 w 232"/>
              <a:gd name="T1" fmla="*/ 2147483647 h 454"/>
              <a:gd name="T2" fmla="*/ 2147483647 w 232"/>
              <a:gd name="T3" fmla="*/ 2147483647 h 454"/>
              <a:gd name="T4" fmla="*/ 2147483647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2" name="Freeform 10"/>
          <p:cNvSpPr>
            <a:spLocks/>
          </p:cNvSpPr>
          <p:nvPr/>
        </p:nvSpPr>
        <p:spPr bwMode="auto">
          <a:xfrm>
            <a:off x="1706563" y="1663700"/>
            <a:ext cx="2228850" cy="150813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3" name="Freeform 11"/>
          <p:cNvSpPr>
            <a:spLocks/>
          </p:cNvSpPr>
          <p:nvPr/>
        </p:nvSpPr>
        <p:spPr bwMode="auto">
          <a:xfrm>
            <a:off x="2179638" y="1663700"/>
            <a:ext cx="1420812" cy="166688"/>
          </a:xfrm>
          <a:custGeom>
            <a:avLst/>
            <a:gdLst>
              <a:gd name="T0" fmla="*/ 0 w 432"/>
              <a:gd name="T1" fmla="*/ 0 h 105"/>
              <a:gd name="T2" fmla="*/ 2147483647 w 432"/>
              <a:gd name="T3" fmla="*/ 0 h 105"/>
              <a:gd name="T4" fmla="*/ 2147483647 w 432"/>
              <a:gd name="T5" fmla="*/ 2147483647 h 105"/>
              <a:gd name="T6" fmla="*/ 2147483647 w 432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4" name="Line 17"/>
          <p:cNvSpPr>
            <a:spLocks noChangeShapeType="1"/>
          </p:cNvSpPr>
          <p:nvPr/>
        </p:nvSpPr>
        <p:spPr bwMode="auto">
          <a:xfrm>
            <a:off x="3114675" y="18843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5" name="Line 18"/>
          <p:cNvSpPr>
            <a:spLocks noChangeShapeType="1"/>
          </p:cNvSpPr>
          <p:nvPr/>
        </p:nvSpPr>
        <p:spPr bwMode="auto">
          <a:xfrm>
            <a:off x="1914525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6" name="Line 21"/>
          <p:cNvSpPr>
            <a:spLocks noChangeShapeType="1"/>
          </p:cNvSpPr>
          <p:nvPr/>
        </p:nvSpPr>
        <p:spPr bwMode="auto">
          <a:xfrm>
            <a:off x="1624013" y="18764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7" name="Line 22"/>
          <p:cNvSpPr>
            <a:spLocks noChangeShapeType="1"/>
          </p:cNvSpPr>
          <p:nvPr/>
        </p:nvSpPr>
        <p:spPr bwMode="auto">
          <a:xfrm>
            <a:off x="1333500" y="18891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8" name="Line 23"/>
          <p:cNvSpPr>
            <a:spLocks noChangeShapeType="1"/>
          </p:cNvSpPr>
          <p:nvPr/>
        </p:nvSpPr>
        <p:spPr bwMode="auto">
          <a:xfrm>
            <a:off x="2195513" y="18843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9" name="Line 24"/>
          <p:cNvSpPr>
            <a:spLocks noChangeShapeType="1"/>
          </p:cNvSpPr>
          <p:nvPr/>
        </p:nvSpPr>
        <p:spPr bwMode="auto">
          <a:xfrm>
            <a:off x="2819400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0" name="Line 25"/>
          <p:cNvSpPr>
            <a:spLocks noChangeShapeType="1"/>
          </p:cNvSpPr>
          <p:nvPr/>
        </p:nvSpPr>
        <p:spPr bwMode="auto">
          <a:xfrm>
            <a:off x="3409950" y="18748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1" name="Text Box 26"/>
          <p:cNvSpPr txBox="1">
            <a:spLocks noChangeArrowheads="1"/>
          </p:cNvSpPr>
          <p:nvPr/>
        </p:nvSpPr>
        <p:spPr bwMode="auto">
          <a:xfrm>
            <a:off x="2132013" y="204311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184352" name="Text Box 27"/>
          <p:cNvSpPr txBox="1">
            <a:spLocks noChangeArrowheads="1"/>
          </p:cNvSpPr>
          <p:nvPr/>
        </p:nvSpPr>
        <p:spPr bwMode="auto">
          <a:xfrm>
            <a:off x="2451100" y="18288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184353" name="Text Box 29"/>
          <p:cNvSpPr txBox="1">
            <a:spLocks noChangeArrowheads="1"/>
          </p:cNvSpPr>
          <p:nvPr/>
        </p:nvSpPr>
        <p:spPr bwMode="auto">
          <a:xfrm>
            <a:off x="2432050" y="2047875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184354" name="Text Box 30"/>
          <p:cNvSpPr txBox="1">
            <a:spLocks noChangeArrowheads="1"/>
          </p:cNvSpPr>
          <p:nvPr/>
        </p:nvSpPr>
        <p:spPr bwMode="auto">
          <a:xfrm>
            <a:off x="1260475" y="20335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184355" name="Text Box 57"/>
          <p:cNvSpPr txBox="1">
            <a:spLocks noChangeArrowheads="1"/>
          </p:cNvSpPr>
          <p:nvPr/>
        </p:nvSpPr>
        <p:spPr bwMode="auto">
          <a:xfrm>
            <a:off x="2127250" y="18288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184356" name="Line 61"/>
          <p:cNvSpPr>
            <a:spLocks noChangeShapeType="1"/>
          </p:cNvSpPr>
          <p:nvPr/>
        </p:nvSpPr>
        <p:spPr bwMode="auto">
          <a:xfrm flipH="1">
            <a:off x="573088" y="2209800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7" name="Line 62"/>
          <p:cNvSpPr>
            <a:spLocks noChangeShapeType="1"/>
          </p:cNvSpPr>
          <p:nvPr/>
        </p:nvSpPr>
        <p:spPr bwMode="auto">
          <a:xfrm flipH="1">
            <a:off x="958850" y="2209800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8" name="Line 63"/>
          <p:cNvSpPr>
            <a:spLocks noChangeShapeType="1"/>
          </p:cNvSpPr>
          <p:nvPr/>
        </p:nvSpPr>
        <p:spPr bwMode="auto">
          <a:xfrm flipH="1">
            <a:off x="1677988" y="2225675"/>
            <a:ext cx="70961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9" name="Text Box 64"/>
          <p:cNvSpPr txBox="1">
            <a:spLocks noChangeArrowheads="1"/>
          </p:cNvSpPr>
          <p:nvPr/>
        </p:nvSpPr>
        <p:spPr bwMode="auto">
          <a:xfrm>
            <a:off x="3398838" y="258762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184360" name="Line 69"/>
          <p:cNvSpPr>
            <a:spLocks noChangeShapeType="1"/>
          </p:cNvSpPr>
          <p:nvPr/>
        </p:nvSpPr>
        <p:spPr bwMode="auto">
          <a:xfrm>
            <a:off x="2686050" y="2212975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61" name="Line 70"/>
          <p:cNvSpPr>
            <a:spLocks noChangeShapeType="1"/>
          </p:cNvSpPr>
          <p:nvPr/>
        </p:nvSpPr>
        <p:spPr bwMode="auto">
          <a:xfrm>
            <a:off x="2676525" y="2011363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62" name="Line 71"/>
          <p:cNvSpPr>
            <a:spLocks noChangeShapeType="1"/>
          </p:cNvSpPr>
          <p:nvPr/>
        </p:nvSpPr>
        <p:spPr bwMode="auto">
          <a:xfrm>
            <a:off x="3532188" y="1955800"/>
            <a:ext cx="514350" cy="48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63" name="Text Box 72"/>
          <p:cNvSpPr txBox="1">
            <a:spLocks noChangeArrowheads="1"/>
          </p:cNvSpPr>
          <p:nvPr/>
        </p:nvSpPr>
        <p:spPr bwMode="auto">
          <a:xfrm>
            <a:off x="563563" y="3130550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Electrical Engineering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(VLAN ports 1-8)</a:t>
            </a:r>
          </a:p>
        </p:txBody>
      </p:sp>
      <p:sp>
        <p:nvSpPr>
          <p:cNvPr id="184364" name="Text Box 73"/>
          <p:cNvSpPr txBox="1">
            <a:spLocks noChangeArrowheads="1"/>
          </p:cNvSpPr>
          <p:nvPr/>
        </p:nvSpPr>
        <p:spPr bwMode="auto">
          <a:xfrm>
            <a:off x="2725738" y="3117850"/>
            <a:ext cx="1433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Computer Science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(VLAN ports 9-15)</a:t>
            </a:r>
          </a:p>
        </p:txBody>
      </p:sp>
      <p:sp>
        <p:nvSpPr>
          <p:cNvPr id="184365" name="Text Box 74"/>
          <p:cNvSpPr txBox="1">
            <a:spLocks noChangeArrowheads="1"/>
          </p:cNvSpPr>
          <p:nvPr/>
        </p:nvSpPr>
        <p:spPr bwMode="auto">
          <a:xfrm>
            <a:off x="3322638" y="1824038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15</a:t>
            </a:r>
          </a:p>
        </p:txBody>
      </p:sp>
      <p:sp>
        <p:nvSpPr>
          <p:cNvPr id="184366" name="Oval 81"/>
          <p:cNvSpPr>
            <a:spLocks noChangeArrowheads="1"/>
          </p:cNvSpPr>
          <p:nvPr/>
        </p:nvSpPr>
        <p:spPr bwMode="auto">
          <a:xfrm>
            <a:off x="1449388" y="2189163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67" name="Oval 82"/>
          <p:cNvSpPr>
            <a:spLocks noChangeArrowheads="1"/>
          </p:cNvSpPr>
          <p:nvPr/>
        </p:nvSpPr>
        <p:spPr bwMode="auto">
          <a:xfrm>
            <a:off x="1741488" y="2185988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68" name="Oval 83"/>
          <p:cNvSpPr>
            <a:spLocks noChangeArrowheads="1"/>
          </p:cNvSpPr>
          <p:nvPr/>
        </p:nvSpPr>
        <p:spPr bwMode="auto">
          <a:xfrm>
            <a:off x="2328863" y="2190750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69" name="Oval 84"/>
          <p:cNvSpPr>
            <a:spLocks noChangeArrowheads="1"/>
          </p:cNvSpPr>
          <p:nvPr/>
        </p:nvSpPr>
        <p:spPr bwMode="auto">
          <a:xfrm>
            <a:off x="2660650" y="218757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0" name="Oval 85"/>
          <p:cNvSpPr>
            <a:spLocks noChangeArrowheads="1"/>
          </p:cNvSpPr>
          <p:nvPr/>
        </p:nvSpPr>
        <p:spPr bwMode="auto">
          <a:xfrm>
            <a:off x="2647950" y="1973263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1" name="Oval 86"/>
          <p:cNvSpPr>
            <a:spLocks noChangeArrowheads="1"/>
          </p:cNvSpPr>
          <p:nvPr/>
        </p:nvSpPr>
        <p:spPr bwMode="auto">
          <a:xfrm>
            <a:off x="3522663" y="1970088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2" name="Text Box 45"/>
          <p:cNvSpPr txBox="1">
            <a:spLocks noChangeArrowheads="1"/>
          </p:cNvSpPr>
          <p:nvPr/>
        </p:nvSpPr>
        <p:spPr bwMode="auto">
          <a:xfrm>
            <a:off x="1112838" y="255428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75830" name="Rectangle 113"/>
          <p:cNvSpPr>
            <a:spLocks noChangeArrowheads="1"/>
          </p:cNvSpPr>
          <p:nvPr/>
        </p:nvSpPr>
        <p:spPr bwMode="auto">
          <a:xfrm>
            <a:off x="6888163" y="2105025"/>
            <a:ext cx="2794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84374" name="Rectangle 77"/>
          <p:cNvSpPr>
            <a:spLocks noChangeArrowheads="1"/>
          </p:cNvSpPr>
          <p:nvPr/>
        </p:nvSpPr>
        <p:spPr bwMode="auto">
          <a:xfrm>
            <a:off x="6877050" y="1884363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5" name="Rectangle 76"/>
          <p:cNvSpPr>
            <a:spLocks noChangeArrowheads="1"/>
          </p:cNvSpPr>
          <p:nvPr/>
        </p:nvSpPr>
        <p:spPr bwMode="auto">
          <a:xfrm>
            <a:off x="5986463" y="1889125"/>
            <a:ext cx="89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6" name="Line 17"/>
          <p:cNvSpPr>
            <a:spLocks noChangeShapeType="1"/>
          </p:cNvSpPr>
          <p:nvPr/>
        </p:nvSpPr>
        <p:spPr bwMode="auto">
          <a:xfrm>
            <a:off x="6586538" y="18907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77" name="Line 24"/>
          <p:cNvSpPr>
            <a:spLocks noChangeShapeType="1"/>
          </p:cNvSpPr>
          <p:nvPr/>
        </p:nvSpPr>
        <p:spPr bwMode="auto">
          <a:xfrm>
            <a:off x="6291263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78" name="Line 25"/>
          <p:cNvSpPr>
            <a:spLocks noChangeShapeType="1"/>
          </p:cNvSpPr>
          <p:nvPr/>
        </p:nvSpPr>
        <p:spPr bwMode="auto">
          <a:xfrm>
            <a:off x="6881813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79" name="Text Box 29"/>
          <p:cNvSpPr txBox="1">
            <a:spLocks noChangeArrowheads="1"/>
          </p:cNvSpPr>
          <p:nvPr/>
        </p:nvSpPr>
        <p:spPr bwMode="auto">
          <a:xfrm>
            <a:off x="5903913" y="20542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184380" name="Text Box 74"/>
          <p:cNvSpPr txBox="1">
            <a:spLocks noChangeArrowheads="1"/>
          </p:cNvSpPr>
          <p:nvPr/>
        </p:nvSpPr>
        <p:spPr bwMode="auto">
          <a:xfrm>
            <a:off x="6794500" y="1830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184381" name="Oval 84"/>
          <p:cNvSpPr>
            <a:spLocks noChangeArrowheads="1"/>
          </p:cNvSpPr>
          <p:nvPr/>
        </p:nvSpPr>
        <p:spPr bwMode="auto">
          <a:xfrm>
            <a:off x="6132513" y="2193925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82" name="Oval 86"/>
          <p:cNvSpPr>
            <a:spLocks noChangeArrowheads="1"/>
          </p:cNvSpPr>
          <p:nvPr/>
        </p:nvSpPr>
        <p:spPr bwMode="auto">
          <a:xfrm>
            <a:off x="6994525" y="1976438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83" name="AutoShape 8"/>
          <p:cNvSpPr>
            <a:spLocks noChangeArrowheads="1"/>
          </p:cNvSpPr>
          <p:nvPr/>
        </p:nvSpPr>
        <p:spPr bwMode="auto">
          <a:xfrm>
            <a:off x="5972175" y="1612900"/>
            <a:ext cx="1630363" cy="261938"/>
          </a:xfrm>
          <a:prstGeom prst="parallelogram">
            <a:avLst>
              <a:gd name="adj" fmla="val 15560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84" name="Freeform 10"/>
          <p:cNvSpPr>
            <a:spLocks/>
          </p:cNvSpPr>
          <p:nvPr/>
        </p:nvSpPr>
        <p:spPr bwMode="auto">
          <a:xfrm>
            <a:off x="6154738" y="1657350"/>
            <a:ext cx="1184275" cy="166688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85" name="Freeform 10"/>
          <p:cNvSpPr>
            <a:spLocks/>
          </p:cNvSpPr>
          <p:nvPr/>
        </p:nvSpPr>
        <p:spPr bwMode="auto">
          <a:xfrm flipV="1">
            <a:off x="6354763" y="1657350"/>
            <a:ext cx="873125" cy="166688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n-US" dirty="0"/>
          </a:p>
        </p:txBody>
      </p:sp>
      <p:sp>
        <p:nvSpPr>
          <p:cNvPr id="184386" name="Freeform 131"/>
          <p:cNvSpPr>
            <a:spLocks/>
          </p:cNvSpPr>
          <p:nvPr/>
        </p:nvSpPr>
        <p:spPr bwMode="auto">
          <a:xfrm>
            <a:off x="7180263" y="1611313"/>
            <a:ext cx="419100" cy="723900"/>
          </a:xfrm>
          <a:custGeom>
            <a:avLst/>
            <a:gdLst>
              <a:gd name="T0" fmla="*/ 2147483647 w 264"/>
              <a:gd name="T1" fmla="*/ 0 h 456"/>
              <a:gd name="T2" fmla="*/ 2147483647 w 264"/>
              <a:gd name="T3" fmla="*/ 2147483647 h 456"/>
              <a:gd name="T4" fmla="*/ 0 w 264"/>
              <a:gd name="T5" fmla="*/ 2147483647 h 4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4" h="456">
                <a:moveTo>
                  <a:pt x="264" y="0"/>
                </a:moveTo>
                <a:lnTo>
                  <a:pt x="262" y="248"/>
                </a:lnTo>
                <a:lnTo>
                  <a:pt x="0" y="45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84387" name="Freeform 132"/>
          <p:cNvSpPr>
            <a:spLocks/>
          </p:cNvSpPr>
          <p:nvPr/>
        </p:nvSpPr>
        <p:spPr bwMode="auto">
          <a:xfrm>
            <a:off x="5969000" y="1868488"/>
            <a:ext cx="1209675" cy="481012"/>
          </a:xfrm>
          <a:custGeom>
            <a:avLst/>
            <a:gdLst>
              <a:gd name="T0" fmla="*/ 0 w 762"/>
              <a:gd name="T1" fmla="*/ 2147483647 h 303"/>
              <a:gd name="T2" fmla="*/ 0 w 762"/>
              <a:gd name="T3" fmla="*/ 2147483647 h 303"/>
              <a:gd name="T4" fmla="*/ 2147483647 w 762"/>
              <a:gd name="T5" fmla="*/ 2147483647 h 303"/>
              <a:gd name="T6" fmla="*/ 2147483647 w 762"/>
              <a:gd name="T7" fmla="*/ 0 h 30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62" h="303">
                <a:moveTo>
                  <a:pt x="0" y="3"/>
                </a:moveTo>
                <a:lnTo>
                  <a:pt x="0" y="303"/>
                </a:lnTo>
                <a:lnTo>
                  <a:pt x="762" y="303"/>
                </a:lnTo>
                <a:lnTo>
                  <a:pt x="76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75845" name="Line 133"/>
          <p:cNvSpPr>
            <a:spLocks noChangeShapeType="1"/>
          </p:cNvSpPr>
          <p:nvPr/>
        </p:nvSpPr>
        <p:spPr bwMode="auto">
          <a:xfrm flipV="1">
            <a:off x="5969000" y="2092325"/>
            <a:ext cx="121920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4389" name="Line 69"/>
          <p:cNvSpPr>
            <a:spLocks noChangeShapeType="1"/>
          </p:cNvSpPr>
          <p:nvPr/>
        </p:nvSpPr>
        <p:spPr bwMode="auto">
          <a:xfrm flipH="1">
            <a:off x="5983288" y="2216150"/>
            <a:ext cx="165100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90" name="Line 70"/>
          <p:cNvSpPr>
            <a:spLocks noChangeShapeType="1"/>
          </p:cNvSpPr>
          <p:nvPr/>
        </p:nvSpPr>
        <p:spPr bwMode="auto">
          <a:xfrm>
            <a:off x="6438900" y="1990725"/>
            <a:ext cx="179388" cy="627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91" name="Line 71"/>
          <p:cNvSpPr>
            <a:spLocks noChangeShapeType="1"/>
          </p:cNvSpPr>
          <p:nvPr/>
        </p:nvSpPr>
        <p:spPr bwMode="auto">
          <a:xfrm>
            <a:off x="6999288" y="1987550"/>
            <a:ext cx="509587" cy="455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92" name="Oval 85"/>
          <p:cNvSpPr>
            <a:spLocks noChangeArrowheads="1"/>
          </p:cNvSpPr>
          <p:nvPr/>
        </p:nvSpPr>
        <p:spPr bwMode="auto">
          <a:xfrm>
            <a:off x="6424613" y="1970088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93" name="Text Box 27"/>
          <p:cNvSpPr txBox="1">
            <a:spLocks noChangeArrowheads="1"/>
          </p:cNvSpPr>
          <p:nvPr/>
        </p:nvSpPr>
        <p:spPr bwMode="auto">
          <a:xfrm>
            <a:off x="6232525" y="18351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75851" name="Rectangle 158"/>
          <p:cNvSpPr>
            <a:spLocks noChangeArrowheads="1"/>
          </p:cNvSpPr>
          <p:nvPr/>
        </p:nvSpPr>
        <p:spPr bwMode="auto">
          <a:xfrm>
            <a:off x="6591300" y="1885950"/>
            <a:ext cx="280988" cy="20478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84395" name="Text Box 73"/>
          <p:cNvSpPr txBox="1">
            <a:spLocks noChangeArrowheads="1"/>
          </p:cNvSpPr>
          <p:nvPr/>
        </p:nvSpPr>
        <p:spPr bwMode="auto">
          <a:xfrm>
            <a:off x="5648325" y="3124200"/>
            <a:ext cx="2408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Ports 2,3,5 belong to EE VLAN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Ports 4,6,7,8 belong to CS VLAN</a:t>
            </a:r>
          </a:p>
        </p:txBody>
      </p:sp>
      <p:sp>
        <p:nvSpPr>
          <p:cNvPr id="184396" name="Text Box 27"/>
          <p:cNvSpPr txBox="1">
            <a:spLocks noChangeArrowheads="1"/>
          </p:cNvSpPr>
          <p:nvPr/>
        </p:nvSpPr>
        <p:spPr bwMode="auto">
          <a:xfrm>
            <a:off x="6513513" y="18351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184397" name="Text Box 27"/>
          <p:cNvSpPr txBox="1">
            <a:spLocks noChangeArrowheads="1"/>
          </p:cNvSpPr>
          <p:nvPr/>
        </p:nvSpPr>
        <p:spPr bwMode="auto">
          <a:xfrm>
            <a:off x="6237288" y="20494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184398" name="Text Box 27"/>
          <p:cNvSpPr txBox="1">
            <a:spLocks noChangeArrowheads="1"/>
          </p:cNvSpPr>
          <p:nvPr/>
        </p:nvSpPr>
        <p:spPr bwMode="auto">
          <a:xfrm>
            <a:off x="6513513" y="20494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184399" name="Text Box 27"/>
          <p:cNvSpPr txBox="1">
            <a:spLocks noChangeArrowheads="1"/>
          </p:cNvSpPr>
          <p:nvPr/>
        </p:nvSpPr>
        <p:spPr bwMode="auto">
          <a:xfrm>
            <a:off x="6813550" y="20542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grpSp>
        <p:nvGrpSpPr>
          <p:cNvPr id="692394" name="Group 170"/>
          <p:cNvGrpSpPr>
            <a:grpSpLocks/>
          </p:cNvGrpSpPr>
          <p:nvPr/>
        </p:nvGrpSpPr>
        <p:grpSpPr bwMode="auto">
          <a:xfrm>
            <a:off x="3327400" y="1835150"/>
            <a:ext cx="2836863" cy="427038"/>
            <a:chOff x="2096" y="1156"/>
            <a:chExt cx="1787" cy="269"/>
          </a:xfrm>
        </p:grpSpPr>
        <p:sp>
          <p:nvSpPr>
            <p:cNvPr id="184429" name="Oval 85"/>
            <p:cNvSpPr>
              <a:spLocks noChangeArrowheads="1"/>
            </p:cNvSpPr>
            <p:nvPr/>
          </p:nvSpPr>
          <p:spPr bwMode="auto">
            <a:xfrm>
              <a:off x="2215" y="1381"/>
              <a:ext cx="27" cy="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84430" name="Group 169"/>
            <p:cNvGrpSpPr>
              <a:grpSpLocks/>
            </p:cNvGrpSpPr>
            <p:nvPr/>
          </p:nvGrpSpPr>
          <p:grpSpPr bwMode="auto">
            <a:xfrm>
              <a:off x="2096" y="1156"/>
              <a:ext cx="1787" cy="269"/>
              <a:chOff x="2096" y="1156"/>
              <a:chExt cx="1787" cy="269"/>
            </a:xfrm>
          </p:grpSpPr>
          <p:sp>
            <p:nvSpPr>
              <p:cNvPr id="184431" name="Text Box 28"/>
              <p:cNvSpPr txBox="1">
                <a:spLocks noChangeArrowheads="1"/>
              </p:cNvSpPr>
              <p:nvPr/>
            </p:nvSpPr>
            <p:spPr bwMode="auto">
              <a:xfrm>
                <a:off x="2096" y="1290"/>
                <a:ext cx="18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FF0000"/>
                    </a:solidFill>
                    <a:latin typeface="Arial" charset="0"/>
                  </a:rPr>
                  <a:t>16</a:t>
                </a:r>
              </a:p>
            </p:txBody>
          </p:sp>
          <p:sp>
            <p:nvSpPr>
              <p:cNvPr id="184432" name="Text Box 27"/>
              <p:cNvSpPr txBox="1">
                <a:spLocks noChangeArrowheads="1"/>
              </p:cNvSpPr>
              <p:nvPr/>
            </p:nvSpPr>
            <p:spPr bwMode="auto">
              <a:xfrm>
                <a:off x="3731" y="1156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FF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184433" name="Oval 85"/>
              <p:cNvSpPr>
                <a:spLocks noChangeArrowheads="1"/>
              </p:cNvSpPr>
              <p:nvPr/>
            </p:nvSpPr>
            <p:spPr bwMode="auto">
              <a:xfrm>
                <a:off x="3855" y="1247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4434" name="Freeform 168"/>
              <p:cNvSpPr>
                <a:spLocks/>
              </p:cNvSpPr>
              <p:nvPr/>
            </p:nvSpPr>
            <p:spPr bwMode="auto">
              <a:xfrm>
                <a:off x="2226" y="1260"/>
                <a:ext cx="1644" cy="135"/>
              </a:xfrm>
              <a:custGeom>
                <a:avLst/>
                <a:gdLst>
                  <a:gd name="T0" fmla="*/ 0 w 1644"/>
                  <a:gd name="T1" fmla="*/ 135 h 135"/>
                  <a:gd name="T2" fmla="*/ 852 w 1644"/>
                  <a:gd name="T3" fmla="*/ 132 h 135"/>
                  <a:gd name="T4" fmla="*/ 1050 w 1644"/>
                  <a:gd name="T5" fmla="*/ 0 h 135"/>
                  <a:gd name="T6" fmla="*/ 1644 w 1644"/>
                  <a:gd name="T7" fmla="*/ 0 h 1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44" h="135">
                    <a:moveTo>
                      <a:pt x="0" y="135"/>
                    </a:moveTo>
                    <a:lnTo>
                      <a:pt x="852" y="132"/>
                    </a:lnTo>
                    <a:lnTo>
                      <a:pt x="1050" y="0"/>
                    </a:lnTo>
                    <a:lnTo>
                      <a:pt x="1644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84401" name="Group 44"/>
          <p:cNvGrpSpPr>
            <a:grpSpLocks/>
          </p:cNvGrpSpPr>
          <p:nvPr/>
        </p:nvGrpSpPr>
        <p:grpSpPr bwMode="auto">
          <a:xfrm>
            <a:off x="254000" y="2316163"/>
            <a:ext cx="538163" cy="558800"/>
            <a:chOff x="-44" y="1473"/>
            <a:chExt cx="981" cy="1105"/>
          </a:xfrm>
        </p:grpSpPr>
        <p:pic>
          <p:nvPicPr>
            <p:cNvPr id="18442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2" name="Group 44"/>
          <p:cNvGrpSpPr>
            <a:grpSpLocks/>
          </p:cNvGrpSpPr>
          <p:nvPr/>
        </p:nvGrpSpPr>
        <p:grpSpPr bwMode="auto">
          <a:xfrm>
            <a:off x="619125" y="2519363"/>
            <a:ext cx="539750" cy="558800"/>
            <a:chOff x="-44" y="1473"/>
            <a:chExt cx="981" cy="1105"/>
          </a:xfrm>
        </p:grpSpPr>
        <p:pic>
          <p:nvPicPr>
            <p:cNvPr id="18442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3" name="Group 44"/>
          <p:cNvGrpSpPr>
            <a:grpSpLocks/>
          </p:cNvGrpSpPr>
          <p:nvPr/>
        </p:nvGrpSpPr>
        <p:grpSpPr bwMode="auto">
          <a:xfrm>
            <a:off x="1290638" y="2479675"/>
            <a:ext cx="538162" cy="558800"/>
            <a:chOff x="-44" y="1473"/>
            <a:chExt cx="981" cy="1105"/>
          </a:xfrm>
        </p:grpSpPr>
        <p:pic>
          <p:nvPicPr>
            <p:cNvPr id="18442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4" name="Group 44"/>
          <p:cNvGrpSpPr>
            <a:grpSpLocks/>
          </p:cNvGrpSpPr>
          <p:nvPr/>
        </p:nvGrpSpPr>
        <p:grpSpPr bwMode="auto">
          <a:xfrm>
            <a:off x="2417763" y="2498725"/>
            <a:ext cx="538162" cy="558800"/>
            <a:chOff x="-44" y="1473"/>
            <a:chExt cx="981" cy="1105"/>
          </a:xfrm>
        </p:grpSpPr>
        <p:pic>
          <p:nvPicPr>
            <p:cNvPr id="18442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5" name="Group 44"/>
          <p:cNvGrpSpPr>
            <a:grpSpLocks/>
          </p:cNvGrpSpPr>
          <p:nvPr/>
        </p:nvGrpSpPr>
        <p:grpSpPr bwMode="auto">
          <a:xfrm>
            <a:off x="2854325" y="2479675"/>
            <a:ext cx="539750" cy="558800"/>
            <a:chOff x="-44" y="1473"/>
            <a:chExt cx="981" cy="1105"/>
          </a:xfrm>
        </p:grpSpPr>
        <p:pic>
          <p:nvPicPr>
            <p:cNvPr id="18441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6" name="Group 44"/>
          <p:cNvGrpSpPr>
            <a:grpSpLocks/>
          </p:cNvGrpSpPr>
          <p:nvPr/>
        </p:nvGrpSpPr>
        <p:grpSpPr bwMode="auto">
          <a:xfrm>
            <a:off x="3708400" y="2327275"/>
            <a:ext cx="538163" cy="558800"/>
            <a:chOff x="-44" y="1473"/>
            <a:chExt cx="981" cy="1105"/>
          </a:xfrm>
        </p:grpSpPr>
        <p:pic>
          <p:nvPicPr>
            <p:cNvPr id="18441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7" name="Group 44"/>
          <p:cNvGrpSpPr>
            <a:grpSpLocks/>
          </p:cNvGrpSpPr>
          <p:nvPr/>
        </p:nvGrpSpPr>
        <p:grpSpPr bwMode="auto">
          <a:xfrm>
            <a:off x="5557838" y="2428875"/>
            <a:ext cx="538162" cy="558800"/>
            <a:chOff x="-44" y="1473"/>
            <a:chExt cx="981" cy="1105"/>
          </a:xfrm>
        </p:grpSpPr>
        <p:pic>
          <p:nvPicPr>
            <p:cNvPr id="18441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8" name="Group 44"/>
          <p:cNvGrpSpPr>
            <a:grpSpLocks/>
          </p:cNvGrpSpPr>
          <p:nvPr/>
        </p:nvGrpSpPr>
        <p:grpSpPr bwMode="auto">
          <a:xfrm>
            <a:off x="7183438" y="2357438"/>
            <a:ext cx="538162" cy="558800"/>
            <a:chOff x="-44" y="1473"/>
            <a:chExt cx="981" cy="1105"/>
          </a:xfrm>
        </p:grpSpPr>
        <p:pic>
          <p:nvPicPr>
            <p:cNvPr id="18441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9" name="Group 44"/>
          <p:cNvGrpSpPr>
            <a:grpSpLocks/>
          </p:cNvGrpSpPr>
          <p:nvPr/>
        </p:nvGrpSpPr>
        <p:grpSpPr bwMode="auto">
          <a:xfrm>
            <a:off x="6257925" y="2438400"/>
            <a:ext cx="539750" cy="558800"/>
            <a:chOff x="-44" y="1473"/>
            <a:chExt cx="981" cy="1105"/>
          </a:xfrm>
        </p:grpSpPr>
        <p:pic>
          <p:nvPicPr>
            <p:cNvPr id="18441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184410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030288"/>
            <a:ext cx="74152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56</a:t>
            </a:fld>
            <a:endParaRPr lang="en-US" sz="1200" dirty="0">
              <a:latin typeface="Tahoma" charset="0"/>
            </a:endParaRPr>
          </a:p>
        </p:txBody>
      </p:sp>
      <p:sp>
        <p:nvSpPr>
          <p:cNvPr id="11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3930363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Text Box 9"/>
          <p:cNvSpPr txBox="1">
            <a:spLocks noChangeArrowheads="1"/>
          </p:cNvSpPr>
          <p:nvPr/>
        </p:nvSpPr>
        <p:spPr bwMode="auto">
          <a:xfrm>
            <a:off x="3384550" y="1428750"/>
            <a:ext cx="4746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type</a:t>
            </a:r>
          </a:p>
        </p:txBody>
      </p:sp>
      <p:sp>
        <p:nvSpPr>
          <p:cNvPr id="185348" name="Line 10"/>
          <p:cNvSpPr>
            <a:spLocks noChangeShapeType="1"/>
          </p:cNvSpPr>
          <p:nvPr/>
        </p:nvSpPr>
        <p:spPr bwMode="auto">
          <a:xfrm>
            <a:off x="3559175" y="163671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49" name="Line 31"/>
          <p:cNvSpPr>
            <a:spLocks noChangeShapeType="1"/>
          </p:cNvSpPr>
          <p:nvPr/>
        </p:nvSpPr>
        <p:spPr bwMode="auto">
          <a:xfrm>
            <a:off x="1000125" y="2200275"/>
            <a:ext cx="0" cy="771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0" name="Line 34"/>
          <p:cNvSpPr>
            <a:spLocks noChangeShapeType="1"/>
          </p:cNvSpPr>
          <p:nvPr/>
        </p:nvSpPr>
        <p:spPr bwMode="auto">
          <a:xfrm>
            <a:off x="3424238" y="2171700"/>
            <a:ext cx="0" cy="771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1" name="Line 36"/>
          <p:cNvSpPr>
            <a:spLocks noChangeShapeType="1"/>
          </p:cNvSpPr>
          <p:nvPr/>
        </p:nvSpPr>
        <p:spPr bwMode="auto">
          <a:xfrm>
            <a:off x="3457575" y="2176463"/>
            <a:ext cx="742950" cy="809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2" name="Line 37"/>
          <p:cNvSpPr>
            <a:spLocks noChangeShapeType="1"/>
          </p:cNvSpPr>
          <p:nvPr/>
        </p:nvSpPr>
        <p:spPr bwMode="auto">
          <a:xfrm>
            <a:off x="6167438" y="2185988"/>
            <a:ext cx="700087" cy="7953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3" name="Line 40"/>
          <p:cNvSpPr>
            <a:spLocks noChangeShapeType="1"/>
          </p:cNvSpPr>
          <p:nvPr/>
        </p:nvSpPr>
        <p:spPr bwMode="auto">
          <a:xfrm>
            <a:off x="3600450" y="3328988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4" name="Rectangle 41"/>
          <p:cNvSpPr>
            <a:spLocks noChangeArrowheads="1"/>
          </p:cNvSpPr>
          <p:nvPr/>
        </p:nvSpPr>
        <p:spPr bwMode="auto">
          <a:xfrm>
            <a:off x="3476625" y="4057650"/>
            <a:ext cx="25066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ko-KR" sz="1400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2-byte Tag Protocol Identifier</a:t>
            </a:r>
          </a:p>
          <a:p>
            <a:pPr eaLnBrk="1" hangingPunct="1"/>
            <a:r>
              <a:rPr lang="en-US" altLang="ko-KR" sz="1400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                        (value: 81-00) </a:t>
            </a:r>
          </a:p>
        </p:txBody>
      </p:sp>
      <p:sp>
        <p:nvSpPr>
          <p:cNvPr id="185355" name="Rectangle 42"/>
          <p:cNvSpPr>
            <a:spLocks noChangeArrowheads="1"/>
          </p:cNvSpPr>
          <p:nvPr/>
        </p:nvSpPr>
        <p:spPr bwMode="auto">
          <a:xfrm>
            <a:off x="3814763" y="5201157"/>
            <a:ext cx="45023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ko-KR" sz="1400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Tag Control Information </a:t>
            </a:r>
            <a:r>
              <a:rPr lang="en-US" altLang="ko-KR" sz="1400" dirty="0">
                <a:solidFill>
                  <a:srgbClr val="000000"/>
                </a:solidFill>
                <a:ea typeface="Gulim" charset="0"/>
                <a:cs typeface="Gulim" charset="0"/>
              </a:rPr>
              <a:t>(3 bit priority field like IP TOS ,</a:t>
            </a:r>
          </a:p>
          <a:p>
            <a:pPr eaLnBrk="1" hangingPunct="1"/>
            <a:r>
              <a:rPr lang="en-US" altLang="ko-KR" sz="1400" dirty="0">
                <a:solidFill>
                  <a:srgbClr val="000000"/>
                </a:solidFill>
                <a:ea typeface="Gulim" charset="0"/>
                <a:cs typeface="Gulim" charset="0"/>
              </a:rPr>
              <a:t>1 bit Canonical Format Indicator, </a:t>
            </a:r>
            <a:r>
              <a:rPr lang="en-US" altLang="ko-KR" sz="1400" dirty="0">
                <a:solidFill>
                  <a:srgbClr val="C00000"/>
                </a:solidFill>
                <a:ea typeface="Gulim" charset="0"/>
                <a:cs typeface="Gulim" charset="0"/>
              </a:rPr>
              <a:t>12 </a:t>
            </a:r>
            <a:r>
              <a:rPr lang="en-US" altLang="ko-KR" sz="1400" i="0" dirty="0">
                <a:solidFill>
                  <a:srgbClr val="C00000"/>
                </a:solidFill>
                <a:latin typeface="Arial" charset="0"/>
                <a:ea typeface="Gulim" charset="0"/>
                <a:cs typeface="Gulim" charset="0"/>
              </a:rPr>
              <a:t>bit VLAN ID</a:t>
            </a:r>
            <a:r>
              <a:rPr lang="en-US" altLang="ko-KR" sz="1400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 field)</a:t>
            </a:r>
            <a:r>
              <a:rPr lang="en-US" altLang="ko-KR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 </a:t>
            </a:r>
          </a:p>
        </p:txBody>
      </p:sp>
      <p:sp>
        <p:nvSpPr>
          <p:cNvPr id="185356" name="Line 43"/>
          <p:cNvSpPr>
            <a:spLocks noChangeShapeType="1"/>
          </p:cNvSpPr>
          <p:nvPr/>
        </p:nvSpPr>
        <p:spPr bwMode="auto">
          <a:xfrm>
            <a:off x="3963988" y="3419475"/>
            <a:ext cx="9525" cy="1741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7" name="Line 44"/>
          <p:cNvSpPr>
            <a:spLocks noChangeShapeType="1"/>
          </p:cNvSpPr>
          <p:nvPr/>
        </p:nvSpPr>
        <p:spPr bwMode="auto">
          <a:xfrm>
            <a:off x="6562725" y="3319463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8" name="Line 47"/>
          <p:cNvSpPr>
            <a:spLocks noChangeShapeType="1"/>
          </p:cNvSpPr>
          <p:nvPr/>
        </p:nvSpPr>
        <p:spPr bwMode="auto">
          <a:xfrm flipH="1">
            <a:off x="6767513" y="3076575"/>
            <a:ext cx="14287" cy="5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9" name="Rectangle 48"/>
          <p:cNvSpPr>
            <a:spLocks noChangeArrowheads="1"/>
          </p:cNvSpPr>
          <p:nvPr/>
        </p:nvSpPr>
        <p:spPr bwMode="auto">
          <a:xfrm>
            <a:off x="6105525" y="4175125"/>
            <a:ext cx="12382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ko-KR" sz="1400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Recomputed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400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CRC</a:t>
            </a:r>
            <a:r>
              <a:rPr lang="en-US" altLang="ko-KR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 </a:t>
            </a:r>
          </a:p>
        </p:txBody>
      </p:sp>
      <p:sp>
        <p:nvSpPr>
          <p:cNvPr id="76817" name="Rectangle 27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i="0" dirty="0">
                <a:solidFill>
                  <a:srgbClr val="000099"/>
                </a:solidFill>
                <a:latin typeface="Gill Sans MT" charset="0"/>
                <a:cs typeface="+mn-cs"/>
              </a:rPr>
              <a:t>802.1Q VLAN frame format</a:t>
            </a:r>
          </a:p>
        </p:txBody>
      </p:sp>
      <p:sp>
        <p:nvSpPr>
          <p:cNvPr id="76818" name="Text Box 28"/>
          <p:cNvSpPr txBox="1">
            <a:spLocks noChangeArrowheads="1"/>
          </p:cNvSpPr>
          <p:nvPr/>
        </p:nvSpPr>
        <p:spPr bwMode="auto">
          <a:xfrm>
            <a:off x="7100888" y="1801813"/>
            <a:ext cx="187743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Ethernet frame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(802.3)</a:t>
            </a:r>
          </a:p>
        </p:txBody>
      </p:sp>
      <p:sp>
        <p:nvSpPr>
          <p:cNvPr id="76819" name="Text Box 29"/>
          <p:cNvSpPr txBox="1">
            <a:spLocks noChangeArrowheads="1"/>
          </p:cNvSpPr>
          <p:nvPr/>
        </p:nvSpPr>
        <p:spPr bwMode="auto">
          <a:xfrm>
            <a:off x="7104063" y="2967038"/>
            <a:ext cx="17494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802.1Q frame</a:t>
            </a:r>
          </a:p>
        </p:txBody>
      </p:sp>
      <p:pic>
        <p:nvPicPr>
          <p:cNvPr id="185363" name="Picture 20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027113"/>
            <a:ext cx="5741987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364" name="Rectangle 1"/>
          <p:cNvSpPr>
            <a:spLocks noChangeArrowheads="1"/>
          </p:cNvSpPr>
          <p:nvPr/>
        </p:nvSpPr>
        <p:spPr bwMode="auto">
          <a:xfrm>
            <a:off x="965200" y="1709738"/>
            <a:ext cx="5140325" cy="406400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cxnSp>
        <p:nvCxnSpPr>
          <p:cNvPr id="76822" name="Straight Connector 3"/>
          <p:cNvCxnSpPr>
            <a:cxnSpLocks noChangeShapeType="1"/>
          </p:cNvCxnSpPr>
          <p:nvPr/>
        </p:nvCxnSpPr>
        <p:spPr bwMode="auto">
          <a:xfrm>
            <a:off x="1958975" y="1700213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3" name="Straight Connector 32"/>
          <p:cNvCxnSpPr>
            <a:cxnSpLocks noChangeShapeType="1"/>
          </p:cNvCxnSpPr>
          <p:nvPr/>
        </p:nvCxnSpPr>
        <p:spPr bwMode="auto">
          <a:xfrm>
            <a:off x="2689225" y="1703388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4" name="Straight Connector 33"/>
          <p:cNvCxnSpPr>
            <a:cxnSpLocks noChangeShapeType="1"/>
          </p:cNvCxnSpPr>
          <p:nvPr/>
        </p:nvCxnSpPr>
        <p:spPr bwMode="auto">
          <a:xfrm>
            <a:off x="3417888" y="1708150"/>
            <a:ext cx="0" cy="42703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5" name="Straight Connector 34"/>
          <p:cNvCxnSpPr>
            <a:cxnSpLocks noChangeShapeType="1"/>
          </p:cNvCxnSpPr>
          <p:nvPr/>
        </p:nvCxnSpPr>
        <p:spPr bwMode="auto">
          <a:xfrm>
            <a:off x="3671888" y="1703388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6" name="Straight Connector 35"/>
          <p:cNvCxnSpPr>
            <a:cxnSpLocks noChangeShapeType="1"/>
          </p:cNvCxnSpPr>
          <p:nvPr/>
        </p:nvCxnSpPr>
        <p:spPr bwMode="auto">
          <a:xfrm>
            <a:off x="5638800" y="1689100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5370" name="TextBox 5"/>
          <p:cNvSpPr txBox="1">
            <a:spLocks noChangeArrowheads="1"/>
          </p:cNvSpPr>
          <p:nvPr/>
        </p:nvSpPr>
        <p:spPr bwMode="auto">
          <a:xfrm>
            <a:off x="1937401" y="1722438"/>
            <a:ext cx="770225" cy="405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dest.</a:t>
            </a:r>
          </a:p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address</a:t>
            </a:r>
          </a:p>
        </p:txBody>
      </p:sp>
      <p:sp>
        <p:nvSpPr>
          <p:cNvPr id="185371" name="TextBox 37"/>
          <p:cNvSpPr txBox="1">
            <a:spLocks noChangeArrowheads="1"/>
          </p:cNvSpPr>
          <p:nvPr/>
        </p:nvSpPr>
        <p:spPr bwMode="auto">
          <a:xfrm>
            <a:off x="2697163" y="1719263"/>
            <a:ext cx="730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source</a:t>
            </a:r>
          </a:p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address</a:t>
            </a:r>
          </a:p>
        </p:txBody>
      </p:sp>
      <p:sp>
        <p:nvSpPr>
          <p:cNvPr id="185372" name="TextBox 38"/>
          <p:cNvSpPr txBox="1">
            <a:spLocks noChangeArrowheads="1"/>
          </p:cNvSpPr>
          <p:nvPr/>
        </p:nvSpPr>
        <p:spPr bwMode="auto">
          <a:xfrm>
            <a:off x="4041775" y="1790700"/>
            <a:ext cx="1190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data (payload)</a:t>
            </a:r>
          </a:p>
        </p:txBody>
      </p:sp>
      <p:sp>
        <p:nvSpPr>
          <p:cNvPr id="185373" name="TextBox 39"/>
          <p:cNvSpPr txBox="1">
            <a:spLocks noChangeArrowheads="1"/>
          </p:cNvSpPr>
          <p:nvPr/>
        </p:nvSpPr>
        <p:spPr bwMode="auto">
          <a:xfrm>
            <a:off x="5611813" y="1809750"/>
            <a:ext cx="5159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CRC</a:t>
            </a:r>
          </a:p>
        </p:txBody>
      </p:sp>
      <p:sp>
        <p:nvSpPr>
          <p:cNvPr id="185374" name="TextBox 40"/>
          <p:cNvSpPr txBox="1">
            <a:spLocks noChangeArrowheads="1"/>
          </p:cNvSpPr>
          <p:nvPr/>
        </p:nvSpPr>
        <p:spPr bwMode="auto">
          <a:xfrm>
            <a:off x="1047750" y="1787525"/>
            <a:ext cx="8223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preamble</a:t>
            </a:r>
          </a:p>
        </p:txBody>
      </p:sp>
      <p:grpSp>
        <p:nvGrpSpPr>
          <p:cNvPr id="173087" name="Group 6"/>
          <p:cNvGrpSpPr>
            <a:grpSpLocks/>
          </p:cNvGrpSpPr>
          <p:nvPr/>
        </p:nvGrpSpPr>
        <p:grpSpPr bwMode="auto">
          <a:xfrm>
            <a:off x="992826" y="2949575"/>
            <a:ext cx="2448769" cy="436563"/>
            <a:chOff x="340454" y="5667110"/>
            <a:chExt cx="2448560" cy="435435"/>
          </a:xfrm>
          <a:solidFill>
            <a:srgbClr val="006633"/>
          </a:solidFill>
        </p:grpSpPr>
        <p:sp>
          <p:nvSpPr>
            <p:cNvPr id="173097" name="Rectangle 42"/>
            <p:cNvSpPr>
              <a:spLocks noChangeArrowheads="1"/>
            </p:cNvSpPr>
            <p:nvPr/>
          </p:nvSpPr>
          <p:spPr bwMode="auto">
            <a:xfrm>
              <a:off x="340454" y="5676543"/>
              <a:ext cx="2448560" cy="406400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cxnSp>
          <p:nvCxnSpPr>
            <p:cNvPr id="76843" name="Straight Connector 43"/>
            <p:cNvCxnSpPr>
              <a:cxnSpLocks noChangeShapeType="1"/>
            </p:cNvCxnSpPr>
            <p:nvPr/>
          </p:nvCxnSpPr>
          <p:spPr bwMode="auto">
            <a:xfrm>
              <a:off x="1314457" y="5667110"/>
              <a:ext cx="0" cy="427518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844" name="Straight Connector 44"/>
            <p:cNvCxnSpPr>
              <a:cxnSpLocks noChangeShapeType="1"/>
            </p:cNvCxnSpPr>
            <p:nvPr/>
          </p:nvCxnSpPr>
          <p:spPr bwMode="auto">
            <a:xfrm>
              <a:off x="2044645" y="5670277"/>
              <a:ext cx="0" cy="429101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845" name="Straight Connector 45"/>
            <p:cNvCxnSpPr>
              <a:cxnSpLocks noChangeShapeType="1"/>
            </p:cNvCxnSpPr>
            <p:nvPr/>
          </p:nvCxnSpPr>
          <p:spPr bwMode="auto">
            <a:xfrm>
              <a:off x="2773245" y="5675027"/>
              <a:ext cx="0" cy="427518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73101" name="TextBox 48"/>
            <p:cNvSpPr txBox="1">
              <a:spLocks noChangeArrowheads="1"/>
            </p:cNvSpPr>
            <p:nvPr/>
          </p:nvSpPr>
          <p:spPr bwMode="auto">
            <a:xfrm>
              <a:off x="1292617" y="5688880"/>
              <a:ext cx="770159" cy="404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73102" name="TextBox 49"/>
            <p:cNvSpPr txBox="1">
              <a:spLocks noChangeArrowheads="1"/>
            </p:cNvSpPr>
            <p:nvPr/>
          </p:nvSpPr>
          <p:spPr bwMode="auto">
            <a:xfrm>
              <a:off x="2053082" y="5685251"/>
              <a:ext cx="729687" cy="400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73103" name="TextBox 52"/>
            <p:cNvSpPr txBox="1">
              <a:spLocks noChangeArrowheads="1"/>
            </p:cNvSpPr>
            <p:nvPr/>
          </p:nvSpPr>
          <p:spPr bwMode="auto">
            <a:xfrm>
              <a:off x="402711" y="5754221"/>
              <a:ext cx="822661" cy="2462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</p:grpSp>
      <p:sp>
        <p:nvSpPr>
          <p:cNvPr id="185376" name="Rectangle 56"/>
          <p:cNvSpPr>
            <a:spLocks noChangeArrowheads="1"/>
          </p:cNvSpPr>
          <p:nvPr/>
        </p:nvSpPr>
        <p:spPr bwMode="auto">
          <a:xfrm>
            <a:off x="4187825" y="2959100"/>
            <a:ext cx="2659063" cy="406400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cxnSp>
        <p:nvCxnSpPr>
          <p:cNvPr id="76834" name="Straight Connector 60"/>
          <p:cNvCxnSpPr>
            <a:cxnSpLocks noChangeShapeType="1"/>
          </p:cNvCxnSpPr>
          <p:nvPr/>
        </p:nvCxnSpPr>
        <p:spPr bwMode="auto">
          <a:xfrm>
            <a:off x="4411663" y="2954338"/>
            <a:ext cx="0" cy="42703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35" name="Straight Connector 61"/>
          <p:cNvCxnSpPr>
            <a:cxnSpLocks noChangeShapeType="1"/>
          </p:cNvCxnSpPr>
          <p:nvPr/>
        </p:nvCxnSpPr>
        <p:spPr bwMode="auto">
          <a:xfrm>
            <a:off x="6378575" y="2938463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5379" name="TextBox 64"/>
          <p:cNvSpPr txBox="1">
            <a:spLocks noChangeArrowheads="1"/>
          </p:cNvSpPr>
          <p:nvPr/>
        </p:nvSpPr>
        <p:spPr bwMode="auto">
          <a:xfrm>
            <a:off x="4783138" y="3040063"/>
            <a:ext cx="118903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data (payload)</a:t>
            </a:r>
          </a:p>
        </p:txBody>
      </p:sp>
      <p:sp>
        <p:nvSpPr>
          <p:cNvPr id="185380" name="TextBox 65"/>
          <p:cNvSpPr txBox="1">
            <a:spLocks noChangeArrowheads="1"/>
          </p:cNvSpPr>
          <p:nvPr/>
        </p:nvSpPr>
        <p:spPr bwMode="auto">
          <a:xfrm>
            <a:off x="6351588" y="3059113"/>
            <a:ext cx="5159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CRC</a:t>
            </a:r>
          </a:p>
        </p:txBody>
      </p:sp>
      <p:sp>
        <p:nvSpPr>
          <p:cNvPr id="185381" name="Text Box 9"/>
          <p:cNvSpPr txBox="1">
            <a:spLocks noChangeArrowheads="1"/>
          </p:cNvSpPr>
          <p:nvPr/>
        </p:nvSpPr>
        <p:spPr bwMode="auto">
          <a:xfrm>
            <a:off x="4095750" y="2659063"/>
            <a:ext cx="4746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type</a:t>
            </a:r>
          </a:p>
        </p:txBody>
      </p:sp>
      <p:sp>
        <p:nvSpPr>
          <p:cNvPr id="185382" name="Line 10"/>
          <p:cNvSpPr>
            <a:spLocks noChangeShapeType="1"/>
          </p:cNvSpPr>
          <p:nvPr/>
        </p:nvSpPr>
        <p:spPr bwMode="auto">
          <a:xfrm>
            <a:off x="4300538" y="288766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83" name="Rectangle 67"/>
          <p:cNvSpPr>
            <a:spLocks noChangeArrowheads="1"/>
          </p:cNvSpPr>
          <p:nvPr/>
        </p:nvSpPr>
        <p:spPr bwMode="auto">
          <a:xfrm>
            <a:off x="3429000" y="2963863"/>
            <a:ext cx="735013" cy="406400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cxnSp>
        <p:nvCxnSpPr>
          <p:cNvPr id="76841" name="Straight Connector 68"/>
          <p:cNvCxnSpPr>
            <a:cxnSpLocks noChangeShapeType="1"/>
          </p:cNvCxnSpPr>
          <p:nvPr/>
        </p:nvCxnSpPr>
        <p:spPr bwMode="auto">
          <a:xfrm>
            <a:off x="3797300" y="2962275"/>
            <a:ext cx="0" cy="42703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57</a:t>
            </a:fld>
            <a:endParaRPr lang="en-US" sz="1200" dirty="0">
              <a:latin typeface="Tahoma" charset="0"/>
            </a:endParaRPr>
          </a:p>
        </p:txBody>
      </p:sp>
      <p:sp>
        <p:nvSpPr>
          <p:cNvPr id="5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0315723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71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6.4 </a:t>
            </a:r>
            <a:r>
              <a:rPr lang="en-US" dirty="0">
                <a:solidFill>
                  <a:srgbClr val="000000"/>
                </a:solidFill>
                <a:latin typeface="Gill Sans MT" charset="0"/>
                <a:cs typeface="+mn-cs"/>
              </a:rPr>
              <a:t>LANs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6.5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>
                <a:latin typeface="Gill Sans MT" charset="0"/>
                <a:cs typeface="+mn-cs"/>
              </a:rPr>
              <a:t>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>
                <a:latin typeface="Gill Sans MT" charset="0"/>
                <a:cs typeface="+mn-cs"/>
              </a:rPr>
              <a:t>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58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3729363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492125" y="193675"/>
            <a:ext cx="7772400" cy="944563"/>
          </a:xfrm>
        </p:spPr>
        <p:txBody>
          <a:bodyPr/>
          <a:lstStyle/>
          <a:p>
            <a:pPr>
              <a:defRPr/>
            </a:pPr>
            <a:r>
              <a:rPr lang="en-US" sz="3600" dirty="0" err="1">
                <a:latin typeface="Gill Sans MT" charset="0"/>
                <a:cs typeface="+mj-cs"/>
              </a:rPr>
              <a:t>MultiProtocol</a:t>
            </a:r>
            <a:r>
              <a:rPr lang="en-US" sz="3600" dirty="0">
                <a:latin typeface="Gill Sans MT" charset="0"/>
                <a:cs typeface="+mj-cs"/>
              </a:rPr>
              <a:t> Label Switching (MPLS)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336675"/>
            <a:ext cx="7772400" cy="4648200"/>
          </a:xfrm>
        </p:spPr>
        <p:txBody>
          <a:bodyPr/>
          <a:lstStyle/>
          <a:p>
            <a:pPr marL="231775" indent="-231775">
              <a:defRPr/>
            </a:pPr>
            <a:r>
              <a:rPr lang="en-US" dirty="0">
                <a:latin typeface="Gill Sans MT" charset="0"/>
                <a:cs typeface="+mn-cs"/>
              </a:rPr>
              <a:t>initial goal: high-speed IP forwarding using fixed length label (instead of IP prefix) </a:t>
            </a:r>
          </a:p>
          <a:p>
            <a:pPr marL="681038" lvl="1" indent="-223838">
              <a:defRPr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fast lookup using fixed length identifier </a:t>
            </a:r>
            <a:r>
              <a:rPr lang="en-US" dirty="0">
                <a:latin typeface="Gill Sans MT" charset="0"/>
              </a:rPr>
              <a:t>(rather than longest prefix matching)</a:t>
            </a:r>
          </a:p>
          <a:p>
            <a:pPr marL="681038" lvl="1" indent="-223838">
              <a:defRPr/>
            </a:pPr>
            <a:r>
              <a:rPr lang="en-US" dirty="0">
                <a:latin typeface="Gill Sans MT" charset="0"/>
              </a:rPr>
              <a:t>borrowing ideas from Virtual Circuit (VC) approach</a:t>
            </a:r>
          </a:p>
          <a:p>
            <a:pPr lvl="1"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188421" name="Freeform 4"/>
          <p:cNvSpPr>
            <a:spLocks/>
          </p:cNvSpPr>
          <p:nvPr/>
        </p:nvSpPr>
        <p:spPr bwMode="auto">
          <a:xfrm>
            <a:off x="2052638" y="4695825"/>
            <a:ext cx="3108325" cy="1084263"/>
          </a:xfrm>
          <a:custGeom>
            <a:avLst/>
            <a:gdLst>
              <a:gd name="T0" fmla="*/ 2147483647 w 1958"/>
              <a:gd name="T1" fmla="*/ 0 h 683"/>
              <a:gd name="T2" fmla="*/ 0 w 1958"/>
              <a:gd name="T3" fmla="*/ 2147483647 h 683"/>
              <a:gd name="T4" fmla="*/ 2147483647 w 1958"/>
              <a:gd name="T5" fmla="*/ 2147483647 h 683"/>
              <a:gd name="T6" fmla="*/ 2147483647 w 1958"/>
              <a:gd name="T7" fmla="*/ 0 h 68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58" h="683">
                <a:moveTo>
                  <a:pt x="337" y="0"/>
                </a:moveTo>
                <a:lnTo>
                  <a:pt x="0" y="683"/>
                </a:lnTo>
                <a:lnTo>
                  <a:pt x="1958" y="683"/>
                </a:lnTo>
                <a:lnTo>
                  <a:pt x="1382" y="0"/>
                </a:lnTo>
              </a:path>
            </a:pathLst>
          </a:cu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8855" name="Rectangle 5"/>
          <p:cNvSpPr>
            <a:spLocks noChangeArrowheads="1"/>
          </p:cNvSpPr>
          <p:nvPr/>
        </p:nvSpPr>
        <p:spPr bwMode="auto">
          <a:xfrm>
            <a:off x="706438" y="4068763"/>
            <a:ext cx="8047037" cy="639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8856" name="Text Box 6"/>
          <p:cNvSpPr txBox="1">
            <a:spLocks noChangeArrowheads="1"/>
          </p:cNvSpPr>
          <p:nvPr/>
        </p:nvSpPr>
        <p:spPr bwMode="auto">
          <a:xfrm>
            <a:off x="719138" y="4073525"/>
            <a:ext cx="189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PPP or Ethernet </a:t>
            </a:r>
          </a:p>
          <a:p>
            <a:pPr algn="ctr"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header</a:t>
            </a:r>
          </a:p>
        </p:txBody>
      </p:sp>
      <p:sp>
        <p:nvSpPr>
          <p:cNvPr id="78857" name="Text Box 8"/>
          <p:cNvSpPr txBox="1">
            <a:spLocks noChangeArrowheads="1"/>
          </p:cNvSpPr>
          <p:nvPr/>
        </p:nvSpPr>
        <p:spPr bwMode="auto">
          <a:xfrm>
            <a:off x="4376738" y="419576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IP header</a:t>
            </a:r>
          </a:p>
        </p:txBody>
      </p:sp>
      <p:sp>
        <p:nvSpPr>
          <p:cNvPr id="78858" name="Line 9"/>
          <p:cNvSpPr>
            <a:spLocks noChangeShapeType="1"/>
          </p:cNvSpPr>
          <p:nvPr/>
        </p:nvSpPr>
        <p:spPr bwMode="auto">
          <a:xfrm>
            <a:off x="2587625" y="405606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8859" name="Line 10"/>
          <p:cNvSpPr>
            <a:spLocks noChangeShapeType="1"/>
          </p:cNvSpPr>
          <p:nvPr/>
        </p:nvSpPr>
        <p:spPr bwMode="auto">
          <a:xfrm>
            <a:off x="4241800" y="4051300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8860" name="Line 11"/>
          <p:cNvSpPr>
            <a:spLocks noChangeShapeType="1"/>
          </p:cNvSpPr>
          <p:nvPr/>
        </p:nvSpPr>
        <p:spPr bwMode="auto">
          <a:xfrm>
            <a:off x="5588000" y="4052888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8861" name="Text Box 12"/>
          <p:cNvSpPr txBox="1">
            <a:spLocks noChangeArrowheads="1"/>
          </p:cNvSpPr>
          <p:nvPr/>
        </p:nvSpPr>
        <p:spPr bwMode="auto">
          <a:xfrm>
            <a:off x="5618163" y="4205288"/>
            <a:ext cx="309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remainder of link-layer frame</a:t>
            </a:r>
          </a:p>
        </p:txBody>
      </p:sp>
      <p:sp>
        <p:nvSpPr>
          <p:cNvPr id="78862" name="Rectangle 25"/>
          <p:cNvSpPr>
            <a:spLocks noChangeArrowheads="1"/>
          </p:cNvSpPr>
          <p:nvPr/>
        </p:nvSpPr>
        <p:spPr bwMode="auto">
          <a:xfrm>
            <a:off x="2576513" y="4054475"/>
            <a:ext cx="1660525" cy="6397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8863" name="Text Box 7"/>
          <p:cNvSpPr txBox="1">
            <a:spLocks noChangeArrowheads="1"/>
          </p:cNvSpPr>
          <p:nvPr/>
        </p:nvSpPr>
        <p:spPr bwMode="auto">
          <a:xfrm>
            <a:off x="2611438" y="4213225"/>
            <a:ext cx="163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b="1" i="0" dirty="0">
                <a:solidFill>
                  <a:srgbClr val="FFFFFF"/>
                </a:solidFill>
                <a:latin typeface="Arial" charset="0"/>
                <a:cs typeface="+mn-cs"/>
              </a:rPr>
              <a:t>MPLS header</a:t>
            </a:r>
          </a:p>
        </p:txBody>
      </p:sp>
      <p:sp>
        <p:nvSpPr>
          <p:cNvPr id="78864" name="Rectangle 27"/>
          <p:cNvSpPr>
            <a:spLocks noChangeArrowheads="1"/>
          </p:cNvSpPr>
          <p:nvPr/>
        </p:nvSpPr>
        <p:spPr bwMode="auto">
          <a:xfrm>
            <a:off x="2155825" y="5440363"/>
            <a:ext cx="3122613" cy="6794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i="0" dirty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78865" name="Text Box 28"/>
          <p:cNvSpPr txBox="1">
            <a:spLocks noChangeArrowheads="1"/>
          </p:cNvSpPr>
          <p:nvPr/>
        </p:nvSpPr>
        <p:spPr bwMode="auto">
          <a:xfrm>
            <a:off x="2668588" y="5608638"/>
            <a:ext cx="666750" cy="3667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FFFFFF"/>
                </a:solidFill>
                <a:latin typeface="Arial" charset="0"/>
                <a:cs typeface="+mn-cs"/>
              </a:rPr>
              <a:t>label</a:t>
            </a:r>
          </a:p>
        </p:txBody>
      </p:sp>
      <p:sp>
        <p:nvSpPr>
          <p:cNvPr id="78866" name="Text Box 29"/>
          <p:cNvSpPr txBox="1">
            <a:spLocks noChangeArrowheads="1"/>
          </p:cNvSpPr>
          <p:nvPr/>
        </p:nvSpPr>
        <p:spPr bwMode="auto">
          <a:xfrm>
            <a:off x="3851275" y="5616575"/>
            <a:ext cx="577850" cy="36671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FFFFFF"/>
                </a:solidFill>
                <a:latin typeface="Arial" charset="0"/>
                <a:cs typeface="+mn-cs"/>
              </a:rPr>
              <a:t>Exp</a:t>
            </a:r>
          </a:p>
        </p:txBody>
      </p:sp>
      <p:sp>
        <p:nvSpPr>
          <p:cNvPr id="78867" name="Text Box 30"/>
          <p:cNvSpPr txBox="1">
            <a:spLocks noChangeArrowheads="1"/>
          </p:cNvSpPr>
          <p:nvPr/>
        </p:nvSpPr>
        <p:spPr bwMode="auto">
          <a:xfrm>
            <a:off x="4408488" y="5624513"/>
            <a:ext cx="336550" cy="3667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FFFFFF"/>
                </a:solidFill>
                <a:latin typeface="Arial" charset="0"/>
                <a:cs typeface="+mn-cs"/>
              </a:rPr>
              <a:t>S</a:t>
            </a:r>
          </a:p>
        </p:txBody>
      </p:sp>
      <p:sp>
        <p:nvSpPr>
          <p:cNvPr id="78868" name="Text Box 31"/>
          <p:cNvSpPr txBox="1">
            <a:spLocks noChangeArrowheads="1"/>
          </p:cNvSpPr>
          <p:nvPr/>
        </p:nvSpPr>
        <p:spPr bwMode="auto">
          <a:xfrm>
            <a:off x="4678363" y="5621338"/>
            <a:ext cx="590550" cy="3667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FFFFFF"/>
                </a:solidFill>
                <a:latin typeface="Arial" charset="0"/>
                <a:cs typeface="+mn-cs"/>
              </a:rPr>
              <a:t>TTL</a:t>
            </a:r>
          </a:p>
        </p:txBody>
      </p:sp>
      <p:sp>
        <p:nvSpPr>
          <p:cNvPr id="78869" name="Line 32"/>
          <p:cNvSpPr>
            <a:spLocks noChangeShapeType="1"/>
          </p:cNvSpPr>
          <p:nvPr/>
        </p:nvSpPr>
        <p:spPr bwMode="auto">
          <a:xfrm>
            <a:off x="3887788" y="5449888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8870" name="Line 33"/>
          <p:cNvSpPr>
            <a:spLocks noChangeShapeType="1"/>
          </p:cNvSpPr>
          <p:nvPr/>
        </p:nvSpPr>
        <p:spPr bwMode="auto">
          <a:xfrm>
            <a:off x="4457700" y="5470525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8871" name="Line 34"/>
          <p:cNvSpPr>
            <a:spLocks noChangeShapeType="1"/>
          </p:cNvSpPr>
          <p:nvPr/>
        </p:nvSpPr>
        <p:spPr bwMode="auto">
          <a:xfrm>
            <a:off x="4727575" y="5465763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8872" name="Text Box 35"/>
          <p:cNvSpPr txBox="1">
            <a:spLocks noChangeArrowheads="1"/>
          </p:cNvSpPr>
          <p:nvPr/>
        </p:nvSpPr>
        <p:spPr bwMode="auto">
          <a:xfrm>
            <a:off x="2827338" y="6116638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i="0" dirty="0">
                <a:solidFill>
                  <a:srgbClr val="000000"/>
                </a:solidFill>
                <a:latin typeface="Arial" charset="0"/>
                <a:cs typeface="+mn-cs"/>
              </a:rPr>
              <a:t>20</a:t>
            </a:r>
          </a:p>
        </p:txBody>
      </p:sp>
      <p:sp>
        <p:nvSpPr>
          <p:cNvPr id="78873" name="Text Box 36"/>
          <p:cNvSpPr txBox="1">
            <a:spLocks noChangeArrowheads="1"/>
          </p:cNvSpPr>
          <p:nvPr/>
        </p:nvSpPr>
        <p:spPr bwMode="auto">
          <a:xfrm>
            <a:off x="3998913" y="611187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i="0" dirty="0">
                <a:solidFill>
                  <a:srgbClr val="000000"/>
                </a:solidFill>
                <a:latin typeface="Arial" charset="0"/>
                <a:cs typeface="+mn-cs"/>
              </a:rPr>
              <a:t>3</a:t>
            </a:r>
          </a:p>
        </p:txBody>
      </p:sp>
      <p:sp>
        <p:nvSpPr>
          <p:cNvPr id="78874" name="Text Box 37"/>
          <p:cNvSpPr txBox="1">
            <a:spLocks noChangeArrowheads="1"/>
          </p:cNvSpPr>
          <p:nvPr/>
        </p:nvSpPr>
        <p:spPr bwMode="auto">
          <a:xfrm>
            <a:off x="4425950" y="61087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i="0" dirty="0">
                <a:solidFill>
                  <a:srgbClr val="000000"/>
                </a:solidFill>
                <a:latin typeface="Arial" charset="0"/>
                <a:cs typeface="+mn-cs"/>
              </a:rPr>
              <a:t>1</a:t>
            </a:r>
          </a:p>
        </p:txBody>
      </p:sp>
      <p:sp>
        <p:nvSpPr>
          <p:cNvPr id="78875" name="Text Box 38"/>
          <p:cNvSpPr txBox="1">
            <a:spLocks noChangeArrowheads="1"/>
          </p:cNvSpPr>
          <p:nvPr/>
        </p:nvSpPr>
        <p:spPr bwMode="auto">
          <a:xfrm>
            <a:off x="4865688" y="6103938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i="0" dirty="0">
                <a:solidFill>
                  <a:srgbClr val="000000"/>
                </a:solidFill>
                <a:latin typeface="Arial" charset="0"/>
                <a:cs typeface="+mn-cs"/>
              </a:rPr>
              <a:t>5</a:t>
            </a:r>
          </a:p>
        </p:txBody>
      </p:sp>
      <p:pic>
        <p:nvPicPr>
          <p:cNvPr id="188443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8683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59</a:t>
            </a:fld>
            <a:endParaRPr lang="en-US" sz="1200" dirty="0">
              <a:latin typeface="Tahoma" charset="0"/>
            </a:endParaRPr>
          </a:p>
        </p:txBody>
      </p:sp>
      <p:sp>
        <p:nvSpPr>
          <p:cNvPr id="3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sp>
        <p:nvSpPr>
          <p:cNvPr id="2" name="Rectangle 1"/>
          <p:cNvSpPr/>
          <p:nvPr/>
        </p:nvSpPr>
        <p:spPr>
          <a:xfrm>
            <a:off x="531945" y="1958730"/>
            <a:ext cx="4700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6800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44475"/>
            <a:ext cx="7772400" cy="1016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Error detection</a:t>
            </a:r>
          </a:p>
        </p:txBody>
      </p:sp>
      <p:pic>
        <p:nvPicPr>
          <p:cNvPr id="60420" name="Picture 3" descr="521 Error Detection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3016011"/>
            <a:ext cx="5670550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584200" y="1598066"/>
            <a:ext cx="83312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>
                <a:latin typeface="Arial" charset="0"/>
                <a:cs typeface="+mn-cs"/>
              </a:rPr>
              <a:t>EDC= Error Detection and Correction bits</a:t>
            </a:r>
          </a:p>
          <a:p>
            <a:pPr>
              <a:defRPr/>
            </a:pPr>
            <a:r>
              <a:rPr lang="en-US" sz="2000" i="0" dirty="0">
                <a:latin typeface="Arial" charset="0"/>
                <a:cs typeface="+mn-cs"/>
              </a:rPr>
              <a:t>D     = Data protected by error checking</a:t>
            </a:r>
          </a:p>
          <a:p>
            <a:pPr>
              <a:defRPr/>
            </a:pPr>
            <a:r>
              <a:rPr lang="en-US" sz="2000" i="0" dirty="0">
                <a:latin typeface="Arial" charset="0"/>
                <a:cs typeface="+mn-cs"/>
              </a:rPr>
              <a:t>f(.)   = EDC code </a:t>
            </a:r>
            <a:br>
              <a:rPr lang="en-US" sz="2000" i="0" dirty="0">
                <a:latin typeface="Arial" charset="0"/>
                <a:cs typeface="+mn-cs"/>
              </a:rPr>
            </a:br>
            <a:endParaRPr lang="en-US" sz="2000" i="0" dirty="0">
              <a:latin typeface="Arial" charset="0"/>
              <a:cs typeface="+mn-cs"/>
            </a:endParaRPr>
          </a:p>
          <a:p>
            <a:pPr>
              <a:defRPr/>
            </a:pPr>
            <a:endParaRPr lang="en-US" sz="2000" i="0" dirty="0">
              <a:latin typeface="Arial" charset="0"/>
              <a:cs typeface="+mn-cs"/>
            </a:endParaRP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5384800" y="3609736"/>
            <a:ext cx="176213" cy="193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272" name="Text Box 5"/>
          <p:cNvSpPr txBox="1">
            <a:spLocks noChangeArrowheads="1"/>
          </p:cNvSpPr>
          <p:nvPr/>
        </p:nvSpPr>
        <p:spPr bwMode="auto">
          <a:xfrm>
            <a:off x="4773613" y="3566873"/>
            <a:ext cx="942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otherwise</a:t>
            </a:r>
          </a:p>
        </p:txBody>
      </p:sp>
      <p:pic>
        <p:nvPicPr>
          <p:cNvPr id="60424" name="Picture 7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971165"/>
            <a:ext cx="3737081" cy="17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52864" y="438630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f(D)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3530184" y="4775039"/>
            <a:ext cx="7374" cy="21735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6733080" y="3382207"/>
            <a:ext cx="157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f(D’) = EDC’?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6063522" y="3718232"/>
            <a:ext cx="689547" cy="2848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7196274" y="40614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28685323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MPLS-capable routers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35963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a.k.a. label-switched router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forward packets to outgoing interface based only on label value (</a:t>
            </a:r>
            <a:r>
              <a:rPr lang="en-US" i="1" dirty="0">
                <a:latin typeface="Gill Sans MT" charset="0"/>
                <a:cs typeface="+mn-cs"/>
              </a:rPr>
              <a:t>don</a:t>
            </a:r>
            <a:r>
              <a:rPr lang="ja-JP" altLang="en-US" i="1" dirty="0">
                <a:latin typeface="Gill Sans MT" charset="0"/>
                <a:cs typeface="+mn-cs"/>
              </a:rPr>
              <a:t>’</a:t>
            </a:r>
            <a:r>
              <a:rPr lang="en-US" i="1" dirty="0">
                <a:latin typeface="Gill Sans MT" charset="0"/>
                <a:cs typeface="+mn-cs"/>
              </a:rPr>
              <a:t>t inspect IP address</a:t>
            </a:r>
            <a:r>
              <a:rPr lang="en-US" dirty="0">
                <a:latin typeface="Gill Sans MT" charset="0"/>
                <a:cs typeface="+mn-cs"/>
              </a:rPr>
              <a:t>)</a:t>
            </a:r>
          </a:p>
          <a:p>
            <a:pPr lvl="1">
              <a:defRPr/>
            </a:pPr>
            <a:r>
              <a:rPr lang="en-US" dirty="0">
                <a:solidFill>
                  <a:srgbClr val="0070C0"/>
                </a:solidFill>
                <a:latin typeface="Gill Sans MT" charset="0"/>
              </a:rPr>
              <a:t>MPLS forwarding table distinct from IP forwarding tables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flexibility:  </a:t>
            </a:r>
            <a:r>
              <a:rPr lang="en-US" dirty="0">
                <a:latin typeface="Gill Sans MT" charset="0"/>
                <a:cs typeface="+mn-cs"/>
              </a:rPr>
              <a:t>MPLS forwarding decisions can </a:t>
            </a:r>
            <a:r>
              <a:rPr lang="en-US" i="1" dirty="0">
                <a:latin typeface="Gill Sans MT" charset="0"/>
                <a:cs typeface="+mn-cs"/>
              </a:rPr>
              <a:t>differ</a:t>
            </a:r>
            <a:r>
              <a:rPr lang="en-US" dirty="0">
                <a:latin typeface="Gill Sans MT" charset="0"/>
                <a:cs typeface="+mn-cs"/>
              </a:rPr>
              <a:t> from those of IP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use destination </a:t>
            </a:r>
            <a:r>
              <a:rPr lang="en-US" i="1" dirty="0">
                <a:latin typeface="Gill Sans MT" charset="0"/>
              </a:rPr>
              <a:t>and</a:t>
            </a:r>
            <a:r>
              <a:rPr lang="en-US" dirty="0">
                <a:latin typeface="Gill Sans MT" charset="0"/>
              </a:rPr>
              <a:t> source addresses to route flows to same destination differently (traffic engineering)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re-route flows quickly if link fails: pre-computed backup paths (useful for VoIP)</a:t>
            </a: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pic>
        <p:nvPicPr>
          <p:cNvPr id="190469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02076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sp>
        <p:nvSpPr>
          <p:cNvPr id="9" name="Rectangle 8"/>
          <p:cNvSpPr/>
          <p:nvPr/>
        </p:nvSpPr>
        <p:spPr>
          <a:xfrm>
            <a:off x="404955" y="3129608"/>
            <a:ext cx="4700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129585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515" name="Group 6"/>
          <p:cNvGrpSpPr>
            <a:grpSpLocks/>
          </p:cNvGrpSpPr>
          <p:nvPr/>
        </p:nvGrpSpPr>
        <p:grpSpPr bwMode="auto">
          <a:xfrm>
            <a:off x="5795963" y="3236913"/>
            <a:ext cx="766762" cy="433387"/>
            <a:chOff x="3600" y="219"/>
            <a:chExt cx="360" cy="175"/>
          </a:xfrm>
        </p:grpSpPr>
        <p:sp>
          <p:nvSpPr>
            <p:cNvPr id="81062" name="Oval 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063" name="Line 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64" name="Line 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65" name="Rectangle 1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066" name="Oval 1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682" name="Group 1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1072" name="Line 1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73" name="Line 1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74" name="Line 1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683" name="Group 1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069" name="Line 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70" name="Line 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71" name="Line 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2516" name="Group 20"/>
          <p:cNvGrpSpPr>
            <a:grpSpLocks/>
          </p:cNvGrpSpPr>
          <p:nvPr/>
        </p:nvGrpSpPr>
        <p:grpSpPr bwMode="auto">
          <a:xfrm>
            <a:off x="3970338" y="3232150"/>
            <a:ext cx="766762" cy="433388"/>
            <a:chOff x="3600" y="219"/>
            <a:chExt cx="360" cy="175"/>
          </a:xfrm>
        </p:grpSpPr>
        <p:sp>
          <p:nvSpPr>
            <p:cNvPr id="81049" name="Oval 2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050" name="Line 2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51" name="Line 2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52" name="Rectangle 2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053" name="Oval 2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669" name="Group 2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1059" name="Line 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60" name="Line 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61" name="Line 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670" name="Group 3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056" name="Line 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57" name="Line 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58" name="Line 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2517" name="Group 34"/>
          <p:cNvGrpSpPr>
            <a:grpSpLocks/>
          </p:cNvGrpSpPr>
          <p:nvPr/>
        </p:nvGrpSpPr>
        <p:grpSpPr bwMode="auto">
          <a:xfrm>
            <a:off x="4324350" y="2214563"/>
            <a:ext cx="766763" cy="433387"/>
            <a:chOff x="3600" y="219"/>
            <a:chExt cx="360" cy="175"/>
          </a:xfrm>
        </p:grpSpPr>
        <p:sp>
          <p:nvSpPr>
            <p:cNvPr id="81036" name="Oval 3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037" name="Line 3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38" name="Line 3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39" name="Rectangle 3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040" name="Oval 3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656" name="Group 4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1046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47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48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657" name="Group 4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043" name="Line 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44" name="Line 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45" name="Line 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2518" name="Group 48"/>
          <p:cNvGrpSpPr>
            <a:grpSpLocks/>
          </p:cNvGrpSpPr>
          <p:nvPr/>
        </p:nvGrpSpPr>
        <p:grpSpPr bwMode="auto">
          <a:xfrm>
            <a:off x="2897188" y="2209800"/>
            <a:ext cx="766762" cy="433388"/>
            <a:chOff x="3600" y="219"/>
            <a:chExt cx="360" cy="175"/>
          </a:xfrm>
        </p:grpSpPr>
        <p:sp>
          <p:nvSpPr>
            <p:cNvPr id="81023" name="Oval 4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024" name="Line 5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25" name="Line 5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26" name="Rectangle 5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027" name="Oval 5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643" name="Group 5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1033" name="Line 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34" name="Line 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35" name="Line 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644" name="Group 5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030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31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32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2519" name="Group 62"/>
          <p:cNvGrpSpPr>
            <a:grpSpLocks/>
          </p:cNvGrpSpPr>
          <p:nvPr/>
        </p:nvGrpSpPr>
        <p:grpSpPr bwMode="auto">
          <a:xfrm>
            <a:off x="1377950" y="1503363"/>
            <a:ext cx="766763" cy="433387"/>
            <a:chOff x="589" y="1281"/>
            <a:chExt cx="483" cy="273"/>
          </a:xfrm>
        </p:grpSpPr>
        <p:sp>
          <p:nvSpPr>
            <p:cNvPr id="81010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011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12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13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014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630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1020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21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22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631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1017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18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19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80905" name="Line 76"/>
          <p:cNvSpPr>
            <a:spLocks noChangeShapeType="1"/>
          </p:cNvSpPr>
          <p:nvPr/>
        </p:nvSpPr>
        <p:spPr bwMode="auto">
          <a:xfrm>
            <a:off x="2147888" y="1746250"/>
            <a:ext cx="76200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06" name="Line 77"/>
          <p:cNvSpPr>
            <a:spLocks noChangeShapeType="1"/>
          </p:cNvSpPr>
          <p:nvPr/>
        </p:nvSpPr>
        <p:spPr bwMode="auto">
          <a:xfrm flipV="1">
            <a:off x="2195513" y="2451100"/>
            <a:ext cx="7334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07" name="Line 78"/>
          <p:cNvSpPr>
            <a:spLocks noChangeShapeType="1"/>
          </p:cNvSpPr>
          <p:nvPr/>
        </p:nvSpPr>
        <p:spPr bwMode="auto">
          <a:xfrm flipV="1">
            <a:off x="3662363" y="2451100"/>
            <a:ext cx="666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08" name="Line 79"/>
          <p:cNvSpPr>
            <a:spLocks noChangeShapeType="1"/>
          </p:cNvSpPr>
          <p:nvPr/>
        </p:nvSpPr>
        <p:spPr bwMode="auto">
          <a:xfrm>
            <a:off x="3509963" y="2613025"/>
            <a:ext cx="5619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09" name="Line 80"/>
          <p:cNvSpPr>
            <a:spLocks noChangeShapeType="1"/>
          </p:cNvSpPr>
          <p:nvPr/>
        </p:nvSpPr>
        <p:spPr bwMode="auto">
          <a:xfrm>
            <a:off x="4767263" y="3489325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10" name="Line 81"/>
          <p:cNvSpPr>
            <a:spLocks noChangeShapeType="1"/>
          </p:cNvSpPr>
          <p:nvPr/>
        </p:nvSpPr>
        <p:spPr bwMode="auto">
          <a:xfrm>
            <a:off x="5053013" y="2565400"/>
            <a:ext cx="838200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11" name="Line 82"/>
          <p:cNvSpPr>
            <a:spLocks noChangeShapeType="1"/>
          </p:cNvSpPr>
          <p:nvPr/>
        </p:nvSpPr>
        <p:spPr bwMode="auto">
          <a:xfrm>
            <a:off x="6567488" y="3470275"/>
            <a:ext cx="70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12" name="Text Box 84"/>
          <p:cNvSpPr txBox="1">
            <a:spLocks noChangeArrowheads="1"/>
          </p:cNvSpPr>
          <p:nvPr/>
        </p:nvSpPr>
        <p:spPr bwMode="auto">
          <a:xfrm>
            <a:off x="4152900" y="364807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R2</a:t>
            </a:r>
          </a:p>
        </p:txBody>
      </p:sp>
      <p:sp>
        <p:nvSpPr>
          <p:cNvPr id="80913" name="Text Box 85"/>
          <p:cNvSpPr txBox="1">
            <a:spLocks noChangeArrowheads="1"/>
          </p:cNvSpPr>
          <p:nvPr/>
        </p:nvSpPr>
        <p:spPr bwMode="auto">
          <a:xfrm>
            <a:off x="6075363" y="226853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D</a:t>
            </a:r>
          </a:p>
        </p:txBody>
      </p:sp>
      <p:sp>
        <p:nvSpPr>
          <p:cNvPr id="80914" name="Text Box 86"/>
          <p:cNvSpPr txBox="1">
            <a:spLocks noChangeArrowheads="1"/>
          </p:cNvSpPr>
          <p:nvPr/>
        </p:nvSpPr>
        <p:spPr bwMode="auto">
          <a:xfrm>
            <a:off x="4538663" y="264636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R3</a:t>
            </a:r>
          </a:p>
        </p:txBody>
      </p:sp>
      <p:grpSp>
        <p:nvGrpSpPr>
          <p:cNvPr id="192530" name="Group 88"/>
          <p:cNvGrpSpPr>
            <a:grpSpLocks/>
          </p:cNvGrpSpPr>
          <p:nvPr/>
        </p:nvGrpSpPr>
        <p:grpSpPr bwMode="auto">
          <a:xfrm>
            <a:off x="1423988" y="2449513"/>
            <a:ext cx="766762" cy="433387"/>
            <a:chOff x="589" y="1281"/>
            <a:chExt cx="483" cy="273"/>
          </a:xfrm>
        </p:grpSpPr>
        <p:sp>
          <p:nvSpPr>
            <p:cNvPr id="80997" name="Oval 89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0998" name="Line 90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99" name="Line 91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000" name="Rectangle 92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001" name="Oval 93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617" name="Group 94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1007" name="Line 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08" name="Line 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09" name="Line 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618" name="Group 98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1004" name="Line 9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05" name="Line 10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006" name="Line 10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80916" name="Text Box 102"/>
          <p:cNvSpPr txBox="1">
            <a:spLocks noChangeArrowheads="1"/>
          </p:cNvSpPr>
          <p:nvPr/>
        </p:nvSpPr>
        <p:spPr bwMode="auto">
          <a:xfrm>
            <a:off x="1616075" y="288290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R5</a:t>
            </a:r>
          </a:p>
        </p:txBody>
      </p:sp>
      <p:sp>
        <p:nvSpPr>
          <p:cNvPr id="80917" name="Line 106"/>
          <p:cNvSpPr>
            <a:spLocks noChangeShapeType="1"/>
          </p:cNvSpPr>
          <p:nvPr/>
        </p:nvSpPr>
        <p:spPr bwMode="auto">
          <a:xfrm>
            <a:off x="5095875" y="2441575"/>
            <a:ext cx="96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0918" name="Text Box 108"/>
          <p:cNvSpPr txBox="1">
            <a:spLocks noChangeArrowheads="1"/>
          </p:cNvSpPr>
          <p:nvPr/>
        </p:nvSpPr>
        <p:spPr bwMode="auto">
          <a:xfrm>
            <a:off x="7229475" y="32877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A</a:t>
            </a:r>
          </a:p>
        </p:txBody>
      </p:sp>
      <p:sp>
        <p:nvSpPr>
          <p:cNvPr id="80919" name="Text Box 109"/>
          <p:cNvSpPr txBox="1">
            <a:spLocks noChangeArrowheads="1"/>
          </p:cNvSpPr>
          <p:nvPr/>
        </p:nvSpPr>
        <p:spPr bwMode="auto">
          <a:xfrm>
            <a:off x="1579563" y="193357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R6</a:t>
            </a:r>
          </a:p>
        </p:txBody>
      </p:sp>
      <p:sp>
        <p:nvSpPr>
          <p:cNvPr id="80920" name="Rectangle 147"/>
          <p:cNvSpPr>
            <a:spLocks noGrp="1" noChangeArrowheads="1"/>
          </p:cNvSpPr>
          <p:nvPr>
            <p:ph type="title"/>
          </p:nvPr>
        </p:nvSpPr>
        <p:spPr>
          <a:xfrm>
            <a:off x="523875" y="1476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MPLS versus IP paths</a:t>
            </a:r>
          </a:p>
        </p:txBody>
      </p:sp>
      <p:grpSp>
        <p:nvGrpSpPr>
          <p:cNvPr id="192536" name="Group 62"/>
          <p:cNvGrpSpPr>
            <a:grpSpLocks/>
          </p:cNvGrpSpPr>
          <p:nvPr/>
        </p:nvGrpSpPr>
        <p:grpSpPr bwMode="auto">
          <a:xfrm>
            <a:off x="4325938" y="2212975"/>
            <a:ext cx="766762" cy="433388"/>
            <a:chOff x="589" y="1281"/>
            <a:chExt cx="483" cy="273"/>
          </a:xfrm>
        </p:grpSpPr>
        <p:sp>
          <p:nvSpPr>
            <p:cNvPr id="80984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0985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86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87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0988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604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0994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95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96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605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0991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92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93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2537" name="Group 62"/>
          <p:cNvGrpSpPr>
            <a:grpSpLocks/>
          </p:cNvGrpSpPr>
          <p:nvPr/>
        </p:nvGrpSpPr>
        <p:grpSpPr bwMode="auto">
          <a:xfrm>
            <a:off x="5800725" y="3238500"/>
            <a:ext cx="766763" cy="433388"/>
            <a:chOff x="589" y="1281"/>
            <a:chExt cx="483" cy="273"/>
          </a:xfrm>
        </p:grpSpPr>
        <p:sp>
          <p:nvSpPr>
            <p:cNvPr id="80971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0972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73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74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0975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591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0981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82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83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592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0978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79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80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2538" name="Group 62"/>
          <p:cNvGrpSpPr>
            <a:grpSpLocks/>
          </p:cNvGrpSpPr>
          <p:nvPr/>
        </p:nvGrpSpPr>
        <p:grpSpPr bwMode="auto">
          <a:xfrm>
            <a:off x="2894013" y="2206625"/>
            <a:ext cx="766762" cy="433388"/>
            <a:chOff x="589" y="1281"/>
            <a:chExt cx="483" cy="273"/>
          </a:xfrm>
        </p:grpSpPr>
        <p:sp>
          <p:nvSpPr>
            <p:cNvPr id="80958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0959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60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61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0962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578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0968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69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70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579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0965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66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67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2539" name="Group 62"/>
          <p:cNvGrpSpPr>
            <a:grpSpLocks/>
          </p:cNvGrpSpPr>
          <p:nvPr/>
        </p:nvGrpSpPr>
        <p:grpSpPr bwMode="auto">
          <a:xfrm>
            <a:off x="3975100" y="3230563"/>
            <a:ext cx="766763" cy="433387"/>
            <a:chOff x="589" y="1281"/>
            <a:chExt cx="483" cy="273"/>
          </a:xfrm>
        </p:grpSpPr>
        <p:sp>
          <p:nvSpPr>
            <p:cNvPr id="80945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0946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47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48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0949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565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0955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56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57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566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0952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53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54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192540" name="Freeform 1"/>
          <p:cNvSpPr>
            <a:spLocks/>
          </p:cNvSpPr>
          <p:nvPr/>
        </p:nvSpPr>
        <p:spPr bwMode="auto">
          <a:xfrm>
            <a:off x="2205038" y="1644650"/>
            <a:ext cx="4927600" cy="1717675"/>
          </a:xfrm>
          <a:custGeom>
            <a:avLst/>
            <a:gdLst>
              <a:gd name="T0" fmla="*/ 0 w 4927600"/>
              <a:gd name="T1" fmla="*/ 0 h 1717040"/>
              <a:gd name="T2" fmla="*/ 1219200 w 4927600"/>
              <a:gd name="T3" fmla="*/ 732604 h 1717040"/>
              <a:gd name="T4" fmla="*/ 2092960 w 4927600"/>
              <a:gd name="T5" fmla="*/ 1719581 h 1717040"/>
              <a:gd name="T6" fmla="*/ 4927600 w 4927600"/>
              <a:gd name="T7" fmla="*/ 1719581 h 17170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927600" h="1717040">
                <a:moveTo>
                  <a:pt x="0" y="0"/>
                </a:moveTo>
                <a:lnTo>
                  <a:pt x="1219200" y="731520"/>
                </a:lnTo>
                <a:lnTo>
                  <a:pt x="2092960" y="1717040"/>
                </a:lnTo>
                <a:lnTo>
                  <a:pt x="4927600" y="1717040"/>
                </a:lnTo>
              </a:path>
            </a:pathLst>
          </a:cu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92541" name="Freeform 149"/>
          <p:cNvSpPr>
            <a:spLocks/>
          </p:cNvSpPr>
          <p:nvPr/>
        </p:nvSpPr>
        <p:spPr bwMode="auto">
          <a:xfrm>
            <a:off x="2052638" y="2528888"/>
            <a:ext cx="5038725" cy="1036637"/>
          </a:xfrm>
          <a:custGeom>
            <a:avLst/>
            <a:gdLst>
              <a:gd name="T0" fmla="*/ 0 w 5039360"/>
              <a:gd name="T1" fmla="*/ 376380 h 1036320"/>
              <a:gd name="T2" fmla="*/ 1249052 w 5039360"/>
              <a:gd name="T3" fmla="*/ 0 h 1036320"/>
              <a:gd name="T4" fmla="*/ 2203608 w 5039360"/>
              <a:gd name="T5" fmla="*/ 1037588 h 1036320"/>
              <a:gd name="T6" fmla="*/ 5036820 w 5039360"/>
              <a:gd name="T7" fmla="*/ 1037588 h 10363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39360" h="1036320">
                <a:moveTo>
                  <a:pt x="0" y="375920"/>
                </a:moveTo>
                <a:lnTo>
                  <a:pt x="1249680" y="0"/>
                </a:lnTo>
                <a:lnTo>
                  <a:pt x="2204720" y="1036320"/>
                </a:lnTo>
                <a:lnTo>
                  <a:pt x="5039360" y="1036320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92542" name="Group 62"/>
          <p:cNvGrpSpPr>
            <a:grpSpLocks/>
          </p:cNvGrpSpPr>
          <p:nvPr/>
        </p:nvGrpSpPr>
        <p:grpSpPr bwMode="auto">
          <a:xfrm>
            <a:off x="6699250" y="4375150"/>
            <a:ext cx="766763" cy="433388"/>
            <a:chOff x="589" y="1281"/>
            <a:chExt cx="483" cy="273"/>
          </a:xfrm>
        </p:grpSpPr>
        <p:sp>
          <p:nvSpPr>
            <p:cNvPr id="80932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0933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34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0935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0936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2552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0942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43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44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2553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0939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40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0941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192543" name="TextBox 2"/>
          <p:cNvSpPr txBox="1">
            <a:spLocks noChangeArrowheads="1"/>
          </p:cNvSpPr>
          <p:nvPr/>
        </p:nvSpPr>
        <p:spPr bwMode="auto">
          <a:xfrm>
            <a:off x="7464425" y="4413250"/>
            <a:ext cx="1060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IP router</a:t>
            </a:r>
          </a:p>
        </p:txBody>
      </p:sp>
      <p:sp>
        <p:nvSpPr>
          <p:cNvPr id="192544" name="Rectangle 3"/>
          <p:cNvSpPr txBox="1">
            <a:spLocks noChangeArrowheads="1"/>
          </p:cNvSpPr>
          <p:nvPr/>
        </p:nvSpPr>
        <p:spPr bwMode="auto">
          <a:xfrm>
            <a:off x="533400" y="4175125"/>
            <a:ext cx="6196013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9400" indent="-2794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IP routing: </a:t>
            </a:r>
            <a:r>
              <a:rPr lang="en-US" sz="2800" dirty="0">
                <a:solidFill>
                  <a:srgbClr val="000000"/>
                </a:solidFill>
                <a:latin typeface="Gill Sans MT" charset="0"/>
              </a:rPr>
              <a:t>path to destination determined by destination address alone</a:t>
            </a:r>
          </a:p>
        </p:txBody>
      </p:sp>
      <p:pic>
        <p:nvPicPr>
          <p:cNvPr id="192545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96043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31" name="Text Box 87"/>
          <p:cNvSpPr txBox="1">
            <a:spLocks noChangeArrowheads="1"/>
          </p:cNvSpPr>
          <p:nvPr/>
        </p:nvSpPr>
        <p:spPr bwMode="auto">
          <a:xfrm>
            <a:off x="2874963" y="258445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R4</a:t>
            </a:r>
          </a:p>
        </p:txBody>
      </p:sp>
      <p:sp>
        <p:nvSpPr>
          <p:cNvPr id="17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61</a:t>
            </a:fld>
            <a:endParaRPr lang="en-US" sz="1200" dirty="0">
              <a:latin typeface="Tahoma" charset="0"/>
            </a:endParaRPr>
          </a:p>
        </p:txBody>
      </p:sp>
      <p:sp>
        <p:nvSpPr>
          <p:cNvPr id="18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5669930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63" name="Group 6"/>
          <p:cNvGrpSpPr>
            <a:grpSpLocks/>
          </p:cNvGrpSpPr>
          <p:nvPr/>
        </p:nvGrpSpPr>
        <p:grpSpPr bwMode="auto">
          <a:xfrm>
            <a:off x="5795963" y="3236913"/>
            <a:ext cx="766762" cy="433387"/>
            <a:chOff x="3600" y="219"/>
            <a:chExt cx="360" cy="175"/>
          </a:xfrm>
        </p:grpSpPr>
        <p:sp>
          <p:nvSpPr>
            <p:cNvPr id="82049" name="Oval 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2050" name="Line 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51" name="Line 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52" name="Rectangle 1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2053" name="Oval 1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93" name="Group 1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059" name="Line 1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60" name="Line 1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61" name="Line 1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94" name="Group 1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056" name="Line 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57" name="Line 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58" name="Line 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4564" name="Group 20"/>
          <p:cNvGrpSpPr>
            <a:grpSpLocks/>
          </p:cNvGrpSpPr>
          <p:nvPr/>
        </p:nvGrpSpPr>
        <p:grpSpPr bwMode="auto">
          <a:xfrm>
            <a:off x="3970338" y="3232150"/>
            <a:ext cx="766762" cy="433388"/>
            <a:chOff x="3600" y="219"/>
            <a:chExt cx="360" cy="175"/>
          </a:xfrm>
        </p:grpSpPr>
        <p:sp>
          <p:nvSpPr>
            <p:cNvPr id="82036" name="Oval 2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2037" name="Line 2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38" name="Line 2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39" name="Rectangle 2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2040" name="Oval 2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80" name="Group 2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046" name="Line 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47" name="Line 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48" name="Line 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81" name="Group 3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043" name="Line 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44" name="Line 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45" name="Line 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4565" name="Group 34"/>
          <p:cNvGrpSpPr>
            <a:grpSpLocks/>
          </p:cNvGrpSpPr>
          <p:nvPr/>
        </p:nvGrpSpPr>
        <p:grpSpPr bwMode="auto">
          <a:xfrm>
            <a:off x="4324350" y="2214563"/>
            <a:ext cx="766763" cy="433387"/>
            <a:chOff x="3600" y="219"/>
            <a:chExt cx="360" cy="175"/>
          </a:xfrm>
        </p:grpSpPr>
        <p:sp>
          <p:nvSpPr>
            <p:cNvPr id="82023" name="Oval 3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2024" name="Line 3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25" name="Line 3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26" name="Rectangle 3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2027" name="Oval 3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67" name="Group 4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033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34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35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68" name="Group 4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030" name="Line 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31" name="Line 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32" name="Line 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4566" name="Group 48"/>
          <p:cNvGrpSpPr>
            <a:grpSpLocks/>
          </p:cNvGrpSpPr>
          <p:nvPr/>
        </p:nvGrpSpPr>
        <p:grpSpPr bwMode="auto">
          <a:xfrm>
            <a:off x="2897188" y="2209800"/>
            <a:ext cx="766762" cy="433388"/>
            <a:chOff x="3600" y="219"/>
            <a:chExt cx="360" cy="175"/>
          </a:xfrm>
        </p:grpSpPr>
        <p:sp>
          <p:nvSpPr>
            <p:cNvPr id="82010" name="Oval 4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2011" name="Line 5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12" name="Line 5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13" name="Rectangle 5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2014" name="Oval 5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54" name="Group 5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020" name="Line 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21" name="Line 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22" name="Line 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55" name="Group 5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017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18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19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4567" name="Group 62"/>
          <p:cNvGrpSpPr>
            <a:grpSpLocks/>
          </p:cNvGrpSpPr>
          <p:nvPr/>
        </p:nvGrpSpPr>
        <p:grpSpPr bwMode="auto">
          <a:xfrm>
            <a:off x="1377950" y="1503363"/>
            <a:ext cx="766763" cy="433387"/>
            <a:chOff x="589" y="1281"/>
            <a:chExt cx="483" cy="273"/>
          </a:xfrm>
        </p:grpSpPr>
        <p:sp>
          <p:nvSpPr>
            <p:cNvPr id="81997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998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999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000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2001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41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2007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08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09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42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2004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05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006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81929" name="Line 76"/>
          <p:cNvSpPr>
            <a:spLocks noChangeShapeType="1"/>
          </p:cNvSpPr>
          <p:nvPr/>
        </p:nvSpPr>
        <p:spPr bwMode="auto">
          <a:xfrm>
            <a:off x="2147888" y="1746250"/>
            <a:ext cx="76200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30" name="Line 77"/>
          <p:cNvSpPr>
            <a:spLocks noChangeShapeType="1"/>
          </p:cNvSpPr>
          <p:nvPr/>
        </p:nvSpPr>
        <p:spPr bwMode="auto">
          <a:xfrm flipV="1">
            <a:off x="2195513" y="2451100"/>
            <a:ext cx="7334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31" name="Line 78"/>
          <p:cNvSpPr>
            <a:spLocks noChangeShapeType="1"/>
          </p:cNvSpPr>
          <p:nvPr/>
        </p:nvSpPr>
        <p:spPr bwMode="auto">
          <a:xfrm flipV="1">
            <a:off x="3662363" y="2451100"/>
            <a:ext cx="666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32" name="Line 79"/>
          <p:cNvSpPr>
            <a:spLocks noChangeShapeType="1"/>
          </p:cNvSpPr>
          <p:nvPr/>
        </p:nvSpPr>
        <p:spPr bwMode="auto">
          <a:xfrm>
            <a:off x="3509963" y="2613025"/>
            <a:ext cx="5619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33" name="Line 80"/>
          <p:cNvSpPr>
            <a:spLocks noChangeShapeType="1"/>
          </p:cNvSpPr>
          <p:nvPr/>
        </p:nvSpPr>
        <p:spPr bwMode="auto">
          <a:xfrm>
            <a:off x="4767263" y="3489325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34" name="Line 81"/>
          <p:cNvSpPr>
            <a:spLocks noChangeShapeType="1"/>
          </p:cNvSpPr>
          <p:nvPr/>
        </p:nvSpPr>
        <p:spPr bwMode="auto">
          <a:xfrm>
            <a:off x="5053013" y="2565400"/>
            <a:ext cx="838200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35" name="Line 82"/>
          <p:cNvSpPr>
            <a:spLocks noChangeShapeType="1"/>
          </p:cNvSpPr>
          <p:nvPr/>
        </p:nvSpPr>
        <p:spPr bwMode="auto">
          <a:xfrm>
            <a:off x="6567488" y="3470275"/>
            <a:ext cx="70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36" name="Text Box 84"/>
          <p:cNvSpPr txBox="1">
            <a:spLocks noChangeArrowheads="1"/>
          </p:cNvSpPr>
          <p:nvPr/>
        </p:nvSpPr>
        <p:spPr bwMode="auto">
          <a:xfrm>
            <a:off x="4152900" y="364807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R2</a:t>
            </a:r>
          </a:p>
        </p:txBody>
      </p:sp>
      <p:sp>
        <p:nvSpPr>
          <p:cNvPr id="81937" name="Text Box 85"/>
          <p:cNvSpPr txBox="1">
            <a:spLocks noChangeArrowheads="1"/>
          </p:cNvSpPr>
          <p:nvPr/>
        </p:nvSpPr>
        <p:spPr bwMode="auto">
          <a:xfrm>
            <a:off x="6075363" y="226853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D</a:t>
            </a:r>
          </a:p>
        </p:txBody>
      </p:sp>
      <p:sp>
        <p:nvSpPr>
          <p:cNvPr id="81938" name="Text Box 86"/>
          <p:cNvSpPr txBox="1">
            <a:spLocks noChangeArrowheads="1"/>
          </p:cNvSpPr>
          <p:nvPr/>
        </p:nvSpPr>
        <p:spPr bwMode="auto">
          <a:xfrm>
            <a:off x="4538663" y="264636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R3</a:t>
            </a:r>
          </a:p>
        </p:txBody>
      </p:sp>
      <p:sp>
        <p:nvSpPr>
          <p:cNvPr id="81939" name="Text Box 87"/>
          <p:cNvSpPr txBox="1">
            <a:spLocks noChangeArrowheads="1"/>
          </p:cNvSpPr>
          <p:nvPr/>
        </p:nvSpPr>
        <p:spPr bwMode="auto">
          <a:xfrm>
            <a:off x="2874963" y="258445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R4</a:t>
            </a:r>
          </a:p>
        </p:txBody>
      </p:sp>
      <p:grpSp>
        <p:nvGrpSpPr>
          <p:cNvPr id="194579" name="Group 88"/>
          <p:cNvGrpSpPr>
            <a:grpSpLocks/>
          </p:cNvGrpSpPr>
          <p:nvPr/>
        </p:nvGrpSpPr>
        <p:grpSpPr bwMode="auto">
          <a:xfrm>
            <a:off x="1423988" y="2449513"/>
            <a:ext cx="766762" cy="433387"/>
            <a:chOff x="589" y="1281"/>
            <a:chExt cx="483" cy="273"/>
          </a:xfrm>
        </p:grpSpPr>
        <p:sp>
          <p:nvSpPr>
            <p:cNvPr id="81984" name="Oval 89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985" name="Line 90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986" name="Line 91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987" name="Rectangle 92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988" name="Oval 93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28" name="Group 94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1994" name="Line 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95" name="Line 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96" name="Line 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29" name="Group 98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1991" name="Line 9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92" name="Line 10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93" name="Line 10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81941" name="Text Box 102"/>
          <p:cNvSpPr txBox="1">
            <a:spLocks noChangeArrowheads="1"/>
          </p:cNvSpPr>
          <p:nvPr/>
        </p:nvSpPr>
        <p:spPr bwMode="auto">
          <a:xfrm>
            <a:off x="1616075" y="288290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R5</a:t>
            </a:r>
          </a:p>
        </p:txBody>
      </p:sp>
      <p:sp>
        <p:nvSpPr>
          <p:cNvPr id="81942" name="Line 106"/>
          <p:cNvSpPr>
            <a:spLocks noChangeShapeType="1"/>
          </p:cNvSpPr>
          <p:nvPr/>
        </p:nvSpPr>
        <p:spPr bwMode="auto">
          <a:xfrm>
            <a:off x="5095875" y="2441575"/>
            <a:ext cx="96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1943" name="Text Box 108"/>
          <p:cNvSpPr txBox="1">
            <a:spLocks noChangeArrowheads="1"/>
          </p:cNvSpPr>
          <p:nvPr/>
        </p:nvSpPr>
        <p:spPr bwMode="auto">
          <a:xfrm>
            <a:off x="7229475" y="32877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A</a:t>
            </a:r>
          </a:p>
        </p:txBody>
      </p:sp>
      <p:sp>
        <p:nvSpPr>
          <p:cNvPr id="81944" name="Text Box 109"/>
          <p:cNvSpPr txBox="1">
            <a:spLocks noChangeArrowheads="1"/>
          </p:cNvSpPr>
          <p:nvPr/>
        </p:nvSpPr>
        <p:spPr bwMode="auto">
          <a:xfrm>
            <a:off x="1579563" y="1933575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R6</a:t>
            </a:r>
          </a:p>
        </p:txBody>
      </p:sp>
      <p:sp>
        <p:nvSpPr>
          <p:cNvPr id="81945" name="Rectangle 147"/>
          <p:cNvSpPr>
            <a:spLocks noGrp="1" noChangeArrowheads="1"/>
          </p:cNvSpPr>
          <p:nvPr>
            <p:ph type="title"/>
          </p:nvPr>
        </p:nvSpPr>
        <p:spPr>
          <a:xfrm>
            <a:off x="523875" y="1476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MPLS versus IP paths</a:t>
            </a:r>
          </a:p>
        </p:txBody>
      </p:sp>
      <p:sp>
        <p:nvSpPr>
          <p:cNvPr id="194585" name="Freeform 1"/>
          <p:cNvSpPr>
            <a:spLocks/>
          </p:cNvSpPr>
          <p:nvPr/>
        </p:nvSpPr>
        <p:spPr bwMode="auto">
          <a:xfrm>
            <a:off x="2205038" y="1644650"/>
            <a:ext cx="4927600" cy="1735138"/>
          </a:xfrm>
          <a:custGeom>
            <a:avLst/>
            <a:gdLst>
              <a:gd name="T0" fmla="*/ 0 w 4927600"/>
              <a:gd name="T1" fmla="*/ 0 h 1734711"/>
              <a:gd name="T2" fmla="*/ 1219200 w 4927600"/>
              <a:gd name="T3" fmla="*/ 732240 h 1734711"/>
              <a:gd name="T4" fmla="*/ 2739004 w 4927600"/>
              <a:gd name="T5" fmla="*/ 723839 h 1734711"/>
              <a:gd name="T6" fmla="*/ 4027115 w 4927600"/>
              <a:gd name="T7" fmla="*/ 1736419 h 1734711"/>
              <a:gd name="T8" fmla="*/ 4927600 w 4927600"/>
              <a:gd name="T9" fmla="*/ 1718732 h 17347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27600" h="1734711">
                <a:moveTo>
                  <a:pt x="0" y="0"/>
                </a:moveTo>
                <a:lnTo>
                  <a:pt x="1219200" y="731520"/>
                </a:lnTo>
                <a:lnTo>
                  <a:pt x="2739004" y="723127"/>
                </a:lnTo>
                <a:lnTo>
                  <a:pt x="4027115" y="1734711"/>
                </a:lnTo>
                <a:lnTo>
                  <a:pt x="4927600" y="1717040"/>
                </a:lnTo>
              </a:path>
            </a:pathLst>
          </a:custGeom>
          <a:noFill/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94586" name="Freeform 149"/>
          <p:cNvSpPr>
            <a:spLocks/>
          </p:cNvSpPr>
          <p:nvPr/>
        </p:nvSpPr>
        <p:spPr bwMode="auto">
          <a:xfrm>
            <a:off x="2052638" y="2528888"/>
            <a:ext cx="5038725" cy="1036637"/>
          </a:xfrm>
          <a:custGeom>
            <a:avLst/>
            <a:gdLst>
              <a:gd name="T0" fmla="*/ 0 w 5039360"/>
              <a:gd name="T1" fmla="*/ 376380 h 1036320"/>
              <a:gd name="T2" fmla="*/ 1249052 w 5039360"/>
              <a:gd name="T3" fmla="*/ 0 h 1036320"/>
              <a:gd name="T4" fmla="*/ 2203608 w 5039360"/>
              <a:gd name="T5" fmla="*/ 1037588 h 1036320"/>
              <a:gd name="T6" fmla="*/ 5036820 w 5039360"/>
              <a:gd name="T7" fmla="*/ 1037588 h 10363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39360" h="1036320">
                <a:moveTo>
                  <a:pt x="0" y="375920"/>
                </a:moveTo>
                <a:lnTo>
                  <a:pt x="1249680" y="0"/>
                </a:lnTo>
                <a:lnTo>
                  <a:pt x="2204720" y="1036320"/>
                </a:lnTo>
                <a:lnTo>
                  <a:pt x="5039360" y="1036320"/>
                </a:ln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94587" name="Group 62"/>
          <p:cNvGrpSpPr>
            <a:grpSpLocks/>
          </p:cNvGrpSpPr>
          <p:nvPr/>
        </p:nvGrpSpPr>
        <p:grpSpPr bwMode="auto">
          <a:xfrm>
            <a:off x="6699250" y="4375150"/>
            <a:ext cx="766763" cy="433388"/>
            <a:chOff x="589" y="1281"/>
            <a:chExt cx="483" cy="273"/>
          </a:xfrm>
        </p:grpSpPr>
        <p:sp>
          <p:nvSpPr>
            <p:cNvPr id="81971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972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973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974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975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15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1981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82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83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16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1978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79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80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194588" name="TextBox 2"/>
          <p:cNvSpPr txBox="1">
            <a:spLocks noChangeArrowheads="1"/>
          </p:cNvSpPr>
          <p:nvPr/>
        </p:nvSpPr>
        <p:spPr bwMode="auto">
          <a:xfrm>
            <a:off x="7573963" y="4343400"/>
            <a:ext cx="9017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800"/>
              </a:lnSpc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IP-only</a:t>
            </a:r>
          </a:p>
          <a:p>
            <a:pPr>
              <a:lnSpc>
                <a:spcPts val="1800"/>
              </a:lnSpc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router</a:t>
            </a:r>
          </a:p>
        </p:txBody>
      </p:sp>
      <p:sp>
        <p:nvSpPr>
          <p:cNvPr id="194589" name="Rectangle 3"/>
          <p:cNvSpPr txBox="1">
            <a:spLocks noChangeArrowheads="1"/>
          </p:cNvSpPr>
          <p:nvPr/>
        </p:nvSpPr>
        <p:spPr bwMode="auto">
          <a:xfrm>
            <a:off x="533400" y="4175125"/>
            <a:ext cx="6196013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9400" indent="-2794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511175" algn="l"/>
              </a:tabLst>
            </a:pPr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IP routing: </a:t>
            </a:r>
            <a:r>
              <a:rPr lang="en-US" sz="2800" dirty="0">
                <a:solidFill>
                  <a:srgbClr val="000000"/>
                </a:solidFill>
                <a:latin typeface="Gill Sans MT" charset="0"/>
              </a:rPr>
              <a:t>path to destination determined by destination address alone</a:t>
            </a:r>
          </a:p>
        </p:txBody>
      </p:sp>
      <p:pic>
        <p:nvPicPr>
          <p:cNvPr id="194590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96043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591" name="Group 34"/>
          <p:cNvGrpSpPr>
            <a:grpSpLocks/>
          </p:cNvGrpSpPr>
          <p:nvPr/>
        </p:nvGrpSpPr>
        <p:grpSpPr bwMode="auto">
          <a:xfrm>
            <a:off x="6713538" y="5159375"/>
            <a:ext cx="766762" cy="433388"/>
            <a:chOff x="3600" y="219"/>
            <a:chExt cx="360" cy="175"/>
          </a:xfrm>
        </p:grpSpPr>
        <p:sp>
          <p:nvSpPr>
            <p:cNvPr id="81958" name="Oval 3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1959" name="Line 3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960" name="Line 3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1961" name="Rectangle 3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1962" name="Oval 3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4602" name="Group 4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1968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69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70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4603" name="Group 4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1965" name="Line 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66" name="Line 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1967" name="Line 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194592" name="TextBox 236"/>
          <p:cNvSpPr txBox="1">
            <a:spLocks noChangeArrowheads="1"/>
          </p:cNvSpPr>
          <p:nvPr/>
        </p:nvSpPr>
        <p:spPr bwMode="auto">
          <a:xfrm>
            <a:off x="7546975" y="5121275"/>
            <a:ext cx="13255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800"/>
              </a:lnSpc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MPLS and </a:t>
            </a:r>
          </a:p>
          <a:p>
            <a:pPr>
              <a:lnSpc>
                <a:spcPts val="1800"/>
              </a:lnSpc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IP router</a:t>
            </a:r>
          </a:p>
        </p:txBody>
      </p:sp>
      <p:sp>
        <p:nvSpPr>
          <p:cNvPr id="194593" name="Rectangle 3"/>
          <p:cNvSpPr txBox="1">
            <a:spLocks noChangeArrowheads="1"/>
          </p:cNvSpPr>
          <p:nvPr/>
        </p:nvSpPr>
        <p:spPr bwMode="auto">
          <a:xfrm>
            <a:off x="496887" y="5078413"/>
            <a:ext cx="6389641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9400" indent="-2794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MPLS routing: 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</a:rPr>
              <a:t>path to destination can be based on source </a:t>
            </a:r>
            <a:r>
              <a:rPr lang="en-US" sz="2800" dirty="0">
                <a:solidFill>
                  <a:srgbClr val="000000"/>
                </a:solidFill>
                <a:latin typeface="Gill Sans MT" charset="0"/>
              </a:rPr>
              <a:t>and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</a:rPr>
              <a:t> destination address</a:t>
            </a:r>
          </a:p>
          <a:p>
            <a:pPr marL="681038" lvl="1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fast reroute: </a:t>
            </a:r>
            <a:r>
              <a:rPr lang="en-US" i="0" dirty="0">
                <a:solidFill>
                  <a:srgbClr val="000000"/>
                </a:solidFill>
                <a:latin typeface="Gill Sans MT" charset="0"/>
              </a:rPr>
              <a:t>precompute backup routes in case of link failure</a:t>
            </a:r>
          </a:p>
        </p:txBody>
      </p:sp>
      <p:sp>
        <p:nvSpPr>
          <p:cNvPr id="194594" name="Oval 3"/>
          <p:cNvSpPr>
            <a:spLocks noChangeArrowheads="1"/>
          </p:cNvSpPr>
          <p:nvPr/>
        </p:nvSpPr>
        <p:spPr bwMode="auto">
          <a:xfrm rot="2263392">
            <a:off x="3568700" y="2000250"/>
            <a:ext cx="161925" cy="1144588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1956" name="Straight Connector 5"/>
          <p:cNvCxnSpPr>
            <a:cxnSpLocks noChangeShapeType="1"/>
            <a:stCxn id="194594" idx="0"/>
          </p:cNvCxnSpPr>
          <p:nvPr/>
        </p:nvCxnSpPr>
        <p:spPr bwMode="auto">
          <a:xfrm flipV="1">
            <a:off x="4000500" y="1749425"/>
            <a:ext cx="203200" cy="3698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4596" name="TextBox 6"/>
          <p:cNvSpPr txBox="1">
            <a:spLocks noChangeArrowheads="1"/>
          </p:cNvSpPr>
          <p:nvPr/>
        </p:nvSpPr>
        <p:spPr bwMode="auto">
          <a:xfrm>
            <a:off x="4135438" y="1331913"/>
            <a:ext cx="4749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entry router (R4)  can use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different</a:t>
            </a:r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 MPLS routes to A based on source address</a:t>
            </a:r>
          </a:p>
        </p:txBody>
      </p:sp>
      <p:sp>
        <p:nvSpPr>
          <p:cNvPr id="1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62</a:t>
            </a:fld>
            <a:endParaRPr lang="en-US" sz="1200" dirty="0">
              <a:latin typeface="Tahoma" charset="0"/>
            </a:endParaRPr>
          </a:p>
        </p:txBody>
      </p:sp>
      <p:sp>
        <p:nvSpPr>
          <p:cNvPr id="14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1830300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MPLS signaling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1392238"/>
            <a:ext cx="8335963" cy="135096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modify OSPF, IS-IS link-state flooding protocols to carry info used by MPLS routing,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e.g., link bandwidth, amount of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reserved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link bandwidth</a:t>
            </a:r>
          </a:p>
        </p:txBody>
      </p:sp>
      <p:grpSp>
        <p:nvGrpSpPr>
          <p:cNvPr id="196613" name="Group 6"/>
          <p:cNvGrpSpPr>
            <a:grpSpLocks/>
          </p:cNvGrpSpPr>
          <p:nvPr/>
        </p:nvGrpSpPr>
        <p:grpSpPr bwMode="auto">
          <a:xfrm>
            <a:off x="6015038" y="5670550"/>
            <a:ext cx="766762" cy="433388"/>
            <a:chOff x="3600" y="219"/>
            <a:chExt cx="360" cy="175"/>
          </a:xfrm>
        </p:grpSpPr>
        <p:sp>
          <p:nvSpPr>
            <p:cNvPr id="83046" name="Oval 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3047" name="Line 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48" name="Line 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49" name="Rectangle 1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3050" name="Oval 1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6714" name="Group 1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056" name="Line 1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57" name="Line 1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58" name="Line 1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6715" name="Group 1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053" name="Line 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54" name="Line 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55" name="Line 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6614" name="Group 20"/>
          <p:cNvGrpSpPr>
            <a:grpSpLocks/>
          </p:cNvGrpSpPr>
          <p:nvPr/>
        </p:nvGrpSpPr>
        <p:grpSpPr bwMode="auto">
          <a:xfrm>
            <a:off x="4189413" y="5665788"/>
            <a:ext cx="766762" cy="433387"/>
            <a:chOff x="3600" y="219"/>
            <a:chExt cx="360" cy="175"/>
          </a:xfrm>
        </p:grpSpPr>
        <p:sp>
          <p:nvSpPr>
            <p:cNvPr id="83033" name="Oval 2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3034" name="Line 2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35" name="Line 2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36" name="Rectangle 2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3037" name="Oval 2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6701" name="Group 2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043" name="Line 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44" name="Line 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45" name="Line 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6702" name="Group 3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040" name="Line 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41" name="Line 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42" name="Line 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6615" name="Group 34"/>
          <p:cNvGrpSpPr>
            <a:grpSpLocks/>
          </p:cNvGrpSpPr>
          <p:nvPr/>
        </p:nvGrpSpPr>
        <p:grpSpPr bwMode="auto">
          <a:xfrm>
            <a:off x="4543425" y="4648200"/>
            <a:ext cx="766763" cy="433388"/>
            <a:chOff x="3600" y="219"/>
            <a:chExt cx="360" cy="175"/>
          </a:xfrm>
        </p:grpSpPr>
        <p:sp>
          <p:nvSpPr>
            <p:cNvPr id="83020" name="Oval 3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3021" name="Line 3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22" name="Line 3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23" name="Rectangle 3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3024" name="Oval 3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6688" name="Group 4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030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31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32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6689" name="Group 4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027" name="Line 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28" name="Line 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29" name="Line 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6616" name="Group 48"/>
          <p:cNvGrpSpPr>
            <a:grpSpLocks/>
          </p:cNvGrpSpPr>
          <p:nvPr/>
        </p:nvGrpSpPr>
        <p:grpSpPr bwMode="auto">
          <a:xfrm>
            <a:off x="3116263" y="4643438"/>
            <a:ext cx="766762" cy="433387"/>
            <a:chOff x="3600" y="219"/>
            <a:chExt cx="360" cy="175"/>
          </a:xfrm>
        </p:grpSpPr>
        <p:sp>
          <p:nvSpPr>
            <p:cNvPr id="83007" name="Oval 4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3008" name="Line 5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09" name="Line 5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3010" name="Rectangle 5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3011" name="Oval 5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6675" name="Group 5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017" name="Line 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18" name="Line 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19" name="Line 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6676" name="Group 5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014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15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16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96617" name="Group 62"/>
          <p:cNvGrpSpPr>
            <a:grpSpLocks/>
          </p:cNvGrpSpPr>
          <p:nvPr/>
        </p:nvGrpSpPr>
        <p:grpSpPr bwMode="auto">
          <a:xfrm>
            <a:off x="1597025" y="3937000"/>
            <a:ext cx="766763" cy="433388"/>
            <a:chOff x="589" y="1281"/>
            <a:chExt cx="483" cy="273"/>
          </a:xfrm>
        </p:grpSpPr>
        <p:sp>
          <p:nvSpPr>
            <p:cNvPr id="82994" name="Oval 63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2995" name="Line 64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996" name="Line 65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997" name="Rectangle 66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2998" name="Oval 67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6662" name="Group 68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3004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05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06" name="Line 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6663" name="Group 72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3001" name="Line 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02" name="Line 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3003" name="Line 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82955" name="Line 76"/>
          <p:cNvSpPr>
            <a:spLocks noChangeShapeType="1"/>
          </p:cNvSpPr>
          <p:nvPr/>
        </p:nvSpPr>
        <p:spPr bwMode="auto">
          <a:xfrm>
            <a:off x="2366963" y="4179888"/>
            <a:ext cx="76200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56" name="Line 77"/>
          <p:cNvSpPr>
            <a:spLocks noChangeShapeType="1"/>
          </p:cNvSpPr>
          <p:nvPr/>
        </p:nvSpPr>
        <p:spPr bwMode="auto">
          <a:xfrm flipV="1">
            <a:off x="2414588" y="4884738"/>
            <a:ext cx="73342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57" name="Line 78"/>
          <p:cNvSpPr>
            <a:spLocks noChangeShapeType="1"/>
          </p:cNvSpPr>
          <p:nvPr/>
        </p:nvSpPr>
        <p:spPr bwMode="auto">
          <a:xfrm flipV="1">
            <a:off x="3881438" y="4884738"/>
            <a:ext cx="666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58" name="Line 79"/>
          <p:cNvSpPr>
            <a:spLocks noChangeShapeType="1"/>
          </p:cNvSpPr>
          <p:nvPr/>
        </p:nvSpPr>
        <p:spPr bwMode="auto">
          <a:xfrm>
            <a:off x="3729038" y="5046663"/>
            <a:ext cx="5619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59" name="Line 80"/>
          <p:cNvSpPr>
            <a:spLocks noChangeShapeType="1"/>
          </p:cNvSpPr>
          <p:nvPr/>
        </p:nvSpPr>
        <p:spPr bwMode="auto">
          <a:xfrm>
            <a:off x="4986338" y="5922963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60" name="Line 81"/>
          <p:cNvSpPr>
            <a:spLocks noChangeShapeType="1"/>
          </p:cNvSpPr>
          <p:nvPr/>
        </p:nvSpPr>
        <p:spPr bwMode="auto">
          <a:xfrm>
            <a:off x="5272088" y="4999038"/>
            <a:ext cx="838200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61" name="Line 82"/>
          <p:cNvSpPr>
            <a:spLocks noChangeShapeType="1"/>
          </p:cNvSpPr>
          <p:nvPr/>
        </p:nvSpPr>
        <p:spPr bwMode="auto">
          <a:xfrm>
            <a:off x="6786563" y="5903913"/>
            <a:ext cx="70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62" name="Text Box 85"/>
          <p:cNvSpPr txBox="1">
            <a:spLocks noChangeArrowheads="1"/>
          </p:cNvSpPr>
          <p:nvPr/>
        </p:nvSpPr>
        <p:spPr bwMode="auto">
          <a:xfrm>
            <a:off x="6294438" y="470217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D</a:t>
            </a:r>
          </a:p>
        </p:txBody>
      </p:sp>
      <p:sp>
        <p:nvSpPr>
          <p:cNvPr id="82963" name="Text Box 87"/>
          <p:cNvSpPr txBox="1">
            <a:spLocks noChangeArrowheads="1"/>
          </p:cNvSpPr>
          <p:nvPr/>
        </p:nvSpPr>
        <p:spPr bwMode="auto">
          <a:xfrm>
            <a:off x="3094038" y="501808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R4</a:t>
            </a:r>
          </a:p>
        </p:txBody>
      </p:sp>
      <p:grpSp>
        <p:nvGrpSpPr>
          <p:cNvPr id="196627" name="Group 88"/>
          <p:cNvGrpSpPr>
            <a:grpSpLocks/>
          </p:cNvGrpSpPr>
          <p:nvPr/>
        </p:nvGrpSpPr>
        <p:grpSpPr bwMode="auto">
          <a:xfrm>
            <a:off x="1643063" y="4883150"/>
            <a:ext cx="766762" cy="433388"/>
            <a:chOff x="589" y="1281"/>
            <a:chExt cx="483" cy="273"/>
          </a:xfrm>
        </p:grpSpPr>
        <p:sp>
          <p:nvSpPr>
            <p:cNvPr id="82981" name="Oval 89"/>
            <p:cNvSpPr>
              <a:spLocks noChangeArrowheads="1"/>
            </p:cNvSpPr>
            <p:nvPr/>
          </p:nvSpPr>
          <p:spPr bwMode="auto">
            <a:xfrm>
              <a:off x="593" y="1403"/>
              <a:ext cx="479" cy="15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2982" name="Line 90"/>
            <p:cNvSpPr>
              <a:spLocks noChangeShapeType="1"/>
            </p:cNvSpPr>
            <p:nvPr/>
          </p:nvSpPr>
          <p:spPr bwMode="auto">
            <a:xfrm>
              <a:off x="591" y="13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983" name="Line 91"/>
            <p:cNvSpPr>
              <a:spLocks noChangeShapeType="1"/>
            </p:cNvSpPr>
            <p:nvPr/>
          </p:nvSpPr>
          <p:spPr bwMode="auto">
            <a:xfrm>
              <a:off x="1068" y="1368"/>
              <a:ext cx="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984" name="Rectangle 92"/>
            <p:cNvSpPr>
              <a:spLocks noChangeArrowheads="1"/>
            </p:cNvSpPr>
            <p:nvPr/>
          </p:nvSpPr>
          <p:spPr bwMode="auto">
            <a:xfrm>
              <a:off x="597" y="1390"/>
              <a:ext cx="471" cy="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solidFill>
                  <a:srgbClr val="000000"/>
                </a:solidFill>
                <a:latin typeface="Times New Roman" charset="0"/>
                <a:cs typeface="+mn-cs"/>
              </a:endParaRPr>
            </a:p>
          </p:txBody>
        </p:sp>
        <p:sp>
          <p:nvSpPr>
            <p:cNvPr id="82985" name="Oval 93"/>
            <p:cNvSpPr>
              <a:spLocks noChangeArrowheads="1"/>
            </p:cNvSpPr>
            <p:nvPr/>
          </p:nvSpPr>
          <p:spPr bwMode="auto">
            <a:xfrm>
              <a:off x="589" y="1281"/>
              <a:ext cx="479" cy="1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96649" name="Group 94"/>
            <p:cNvGrpSpPr>
              <a:grpSpLocks/>
            </p:cNvGrpSpPr>
            <p:nvPr/>
          </p:nvGrpSpPr>
          <p:grpSpPr bwMode="auto">
            <a:xfrm>
              <a:off x="704" y="1320"/>
              <a:ext cx="238" cy="103"/>
              <a:chOff x="2848" y="848"/>
              <a:chExt cx="140" cy="98"/>
            </a:xfrm>
          </p:grpSpPr>
          <p:sp>
            <p:nvSpPr>
              <p:cNvPr id="82991" name="Line 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992" name="Line 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993" name="Line 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96650" name="Group 98"/>
            <p:cNvGrpSpPr>
              <a:grpSpLocks/>
            </p:cNvGrpSpPr>
            <p:nvPr/>
          </p:nvGrpSpPr>
          <p:grpSpPr bwMode="auto">
            <a:xfrm flipV="1">
              <a:off x="704" y="1318"/>
              <a:ext cx="238" cy="103"/>
              <a:chOff x="2848" y="848"/>
              <a:chExt cx="140" cy="98"/>
            </a:xfrm>
          </p:grpSpPr>
          <p:sp>
            <p:nvSpPr>
              <p:cNvPr id="82988" name="Line 9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989" name="Line 10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2990" name="Line 10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82965" name="Text Box 102"/>
          <p:cNvSpPr txBox="1">
            <a:spLocks noChangeArrowheads="1"/>
          </p:cNvSpPr>
          <p:nvPr/>
        </p:nvSpPr>
        <p:spPr bwMode="auto">
          <a:xfrm>
            <a:off x="1835150" y="5316538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R5</a:t>
            </a:r>
          </a:p>
        </p:txBody>
      </p:sp>
      <p:sp>
        <p:nvSpPr>
          <p:cNvPr id="82966" name="Line 106"/>
          <p:cNvSpPr>
            <a:spLocks noChangeShapeType="1"/>
          </p:cNvSpPr>
          <p:nvPr/>
        </p:nvSpPr>
        <p:spPr bwMode="auto">
          <a:xfrm>
            <a:off x="5314950" y="4875213"/>
            <a:ext cx="96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967" name="Text Box 108"/>
          <p:cNvSpPr txBox="1">
            <a:spLocks noChangeArrowheads="1"/>
          </p:cNvSpPr>
          <p:nvPr/>
        </p:nvSpPr>
        <p:spPr bwMode="auto">
          <a:xfrm>
            <a:off x="7448550" y="572135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A</a:t>
            </a:r>
          </a:p>
        </p:txBody>
      </p:sp>
      <p:sp>
        <p:nvSpPr>
          <p:cNvPr id="82968" name="Text Box 109"/>
          <p:cNvSpPr txBox="1">
            <a:spLocks noChangeArrowheads="1"/>
          </p:cNvSpPr>
          <p:nvPr/>
        </p:nvSpPr>
        <p:spPr bwMode="auto">
          <a:xfrm>
            <a:off x="1798638" y="436721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  <a:cs typeface="+mn-cs"/>
              </a:rPr>
              <a:t>R6</a:t>
            </a:r>
          </a:p>
        </p:txBody>
      </p:sp>
      <p:sp>
        <p:nvSpPr>
          <p:cNvPr id="115" name="Rectangle 3"/>
          <p:cNvSpPr txBox="1">
            <a:spLocks noChangeArrowheads="1"/>
          </p:cNvSpPr>
          <p:nvPr/>
        </p:nvSpPr>
        <p:spPr bwMode="auto">
          <a:xfrm>
            <a:off x="536575" y="2578100"/>
            <a:ext cx="8335963" cy="105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9400" indent="-2794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latin typeface="Gill Sans MT" charset="0"/>
                <a:cs typeface="+mn-cs"/>
              </a:rPr>
              <a:t>entry MPLS router uses RSVP-TE (resource reservation protocol – traffic engineering) signaling protocol to set up MPLS forwarding at downstream routers</a:t>
            </a:r>
          </a:p>
        </p:txBody>
      </p:sp>
      <p:grpSp>
        <p:nvGrpSpPr>
          <p:cNvPr id="93191" name="Group 93190"/>
          <p:cNvGrpSpPr>
            <a:grpSpLocks/>
          </p:cNvGrpSpPr>
          <p:nvPr/>
        </p:nvGrpSpPr>
        <p:grpSpPr bwMode="auto">
          <a:xfrm>
            <a:off x="2882900" y="4630738"/>
            <a:ext cx="3109913" cy="1601787"/>
            <a:chOff x="2882348" y="4542181"/>
            <a:chExt cx="3109821" cy="1601125"/>
          </a:xfrm>
        </p:grpSpPr>
        <p:sp>
          <p:nvSpPr>
            <p:cNvPr id="196640" name="Right Arrow 93183"/>
            <p:cNvSpPr>
              <a:spLocks noChangeArrowheads="1"/>
            </p:cNvSpPr>
            <p:nvPr/>
          </p:nvSpPr>
          <p:spPr bwMode="auto">
            <a:xfrm rot="10800000">
              <a:off x="3876263" y="4542181"/>
              <a:ext cx="606286" cy="159027"/>
            </a:xfrm>
            <a:prstGeom prst="rightArrow">
              <a:avLst>
                <a:gd name="adj1" fmla="val 50000"/>
                <a:gd name="adj2" fmla="val 50003"/>
              </a:avLst>
            </a:prstGeom>
            <a:gradFill rotWithShape="1">
              <a:gsLst>
                <a:gs pos="0">
                  <a:srgbClr val="8CADEA"/>
                </a:gs>
                <a:gs pos="50000">
                  <a:srgbClr val="BACCF0"/>
                </a:gs>
                <a:gs pos="100000">
                  <a:srgbClr val="DEE6F7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6641" name="Right Arrow 112"/>
            <p:cNvSpPr>
              <a:spLocks noChangeArrowheads="1"/>
            </p:cNvSpPr>
            <p:nvPr/>
          </p:nvSpPr>
          <p:spPr bwMode="auto">
            <a:xfrm rot="13936672" flipV="1">
              <a:off x="3501914" y="5294505"/>
              <a:ext cx="790370" cy="144998"/>
            </a:xfrm>
            <a:prstGeom prst="rightArrow">
              <a:avLst>
                <a:gd name="adj1" fmla="val 50000"/>
                <a:gd name="adj2" fmla="val 49992"/>
              </a:avLst>
            </a:prstGeom>
            <a:gradFill rotWithShape="1">
              <a:gsLst>
                <a:gs pos="0">
                  <a:srgbClr val="8CADEA"/>
                </a:gs>
                <a:gs pos="50000">
                  <a:srgbClr val="BACCF0"/>
                </a:gs>
                <a:gs pos="100000">
                  <a:srgbClr val="DEE6F7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6642" name="Right Arrow 113"/>
            <p:cNvSpPr>
              <a:spLocks noChangeArrowheads="1"/>
            </p:cNvSpPr>
            <p:nvPr/>
          </p:nvSpPr>
          <p:spPr bwMode="auto">
            <a:xfrm rot="11901416" flipV="1">
              <a:off x="3896874" y="5246831"/>
              <a:ext cx="2095295" cy="178650"/>
            </a:xfrm>
            <a:prstGeom prst="rightArrow">
              <a:avLst>
                <a:gd name="adj1" fmla="val 50000"/>
                <a:gd name="adj2" fmla="val 50009"/>
              </a:avLst>
            </a:prstGeom>
            <a:gradFill rotWithShape="1">
              <a:gsLst>
                <a:gs pos="0">
                  <a:srgbClr val="8CADEA"/>
                </a:gs>
                <a:gs pos="50000">
                  <a:srgbClr val="BACCF0"/>
                </a:gs>
                <a:gs pos="100000">
                  <a:srgbClr val="DEE6F7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6643" name="TextBox 93184"/>
            <p:cNvSpPr txBox="1">
              <a:spLocks noChangeArrowheads="1"/>
            </p:cNvSpPr>
            <p:nvPr/>
          </p:nvSpPr>
          <p:spPr bwMode="auto">
            <a:xfrm>
              <a:off x="2882348" y="5396948"/>
              <a:ext cx="1159292" cy="746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ts val="1700"/>
                </a:lnSpc>
              </a:pPr>
              <a:r>
                <a:rPr lang="en-US" sz="1800" dirty="0">
                  <a:solidFill>
                    <a:srgbClr val="0070C0"/>
                  </a:solidFill>
                  <a:latin typeface="Arial" charset="0"/>
                  <a:cs typeface="Arial" charset="0"/>
                </a:rPr>
                <a:t>modified </a:t>
              </a:r>
            </a:p>
            <a:p>
              <a:pPr>
                <a:lnSpc>
                  <a:spcPts val="1700"/>
                </a:lnSpc>
              </a:pPr>
              <a:r>
                <a:rPr lang="en-US" sz="1800" dirty="0">
                  <a:solidFill>
                    <a:srgbClr val="0070C0"/>
                  </a:solidFill>
                  <a:latin typeface="Arial" charset="0"/>
                  <a:cs typeface="Arial" charset="0"/>
                </a:rPr>
                <a:t>link state </a:t>
              </a:r>
            </a:p>
            <a:p>
              <a:pPr>
                <a:lnSpc>
                  <a:spcPts val="1700"/>
                </a:lnSpc>
              </a:pPr>
              <a:r>
                <a:rPr lang="en-US" sz="1800" dirty="0">
                  <a:solidFill>
                    <a:srgbClr val="0070C0"/>
                  </a:solidFill>
                  <a:latin typeface="Arial" charset="0"/>
                  <a:cs typeface="Arial" charset="0"/>
                </a:rPr>
                <a:t>flooding</a:t>
              </a:r>
            </a:p>
          </p:txBody>
        </p:sp>
      </p:grpSp>
      <p:grpSp>
        <p:nvGrpSpPr>
          <p:cNvPr id="93192" name="Group 93191"/>
          <p:cNvGrpSpPr>
            <a:grpSpLocks/>
          </p:cNvGrpSpPr>
          <p:nvPr/>
        </p:nvGrpSpPr>
        <p:grpSpPr bwMode="auto">
          <a:xfrm>
            <a:off x="3887788" y="4276725"/>
            <a:ext cx="2166937" cy="1597025"/>
            <a:chOff x="6879226" y="3054627"/>
            <a:chExt cx="2167569" cy="1597693"/>
          </a:xfrm>
        </p:grpSpPr>
        <p:sp>
          <p:nvSpPr>
            <p:cNvPr id="196636" name="Right Arrow 119"/>
            <p:cNvSpPr>
              <a:spLocks noChangeArrowheads="1"/>
            </p:cNvSpPr>
            <p:nvPr/>
          </p:nvSpPr>
          <p:spPr bwMode="auto">
            <a:xfrm>
              <a:off x="6930889" y="3432312"/>
              <a:ext cx="606286" cy="159027"/>
            </a:xfrm>
            <a:prstGeom prst="rightArrow">
              <a:avLst>
                <a:gd name="adj1" fmla="val 50000"/>
                <a:gd name="adj2" fmla="val 50003"/>
              </a:avLst>
            </a:prstGeom>
            <a:gradFill rotWithShape="1">
              <a:gsLst>
                <a:gs pos="0">
                  <a:srgbClr val="EA8C8C"/>
                </a:gs>
                <a:gs pos="50000">
                  <a:srgbClr val="F0BABA"/>
                </a:gs>
                <a:gs pos="100000">
                  <a:srgbClr val="F7DEDE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6637" name="Right Arrow 120"/>
            <p:cNvSpPr>
              <a:spLocks noChangeArrowheads="1"/>
            </p:cNvSpPr>
            <p:nvPr/>
          </p:nvSpPr>
          <p:spPr bwMode="auto">
            <a:xfrm rot="3111092" flipV="1">
              <a:off x="6556540" y="4184636"/>
              <a:ext cx="790370" cy="144998"/>
            </a:xfrm>
            <a:prstGeom prst="rightArrow">
              <a:avLst>
                <a:gd name="adj1" fmla="val 50000"/>
                <a:gd name="adj2" fmla="val 49992"/>
              </a:avLst>
            </a:prstGeom>
            <a:gradFill rotWithShape="1">
              <a:gsLst>
                <a:gs pos="0">
                  <a:srgbClr val="EA8C8C"/>
                </a:gs>
                <a:gs pos="50000">
                  <a:srgbClr val="F0BABA"/>
                </a:gs>
                <a:gs pos="100000">
                  <a:srgbClr val="F7DEDE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6638" name="Right Arrow 121"/>
            <p:cNvSpPr>
              <a:spLocks noChangeArrowheads="1"/>
            </p:cNvSpPr>
            <p:nvPr/>
          </p:nvSpPr>
          <p:spPr bwMode="auto">
            <a:xfrm rot="1136798" flipV="1">
              <a:off x="6951500" y="4136962"/>
              <a:ext cx="2095295" cy="178650"/>
            </a:xfrm>
            <a:prstGeom prst="rightArrow">
              <a:avLst>
                <a:gd name="adj1" fmla="val 50000"/>
                <a:gd name="adj2" fmla="val 50009"/>
              </a:avLst>
            </a:prstGeom>
            <a:gradFill rotWithShape="1">
              <a:gsLst>
                <a:gs pos="0">
                  <a:srgbClr val="EA8C8C"/>
                </a:gs>
                <a:gs pos="50000">
                  <a:srgbClr val="F0BABA"/>
                </a:gs>
                <a:gs pos="100000">
                  <a:srgbClr val="F7DEDE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6639" name="TextBox 122"/>
            <p:cNvSpPr txBox="1">
              <a:spLocks noChangeArrowheads="1"/>
            </p:cNvSpPr>
            <p:nvPr/>
          </p:nvSpPr>
          <p:spPr bwMode="auto">
            <a:xfrm>
              <a:off x="7616687" y="3054627"/>
              <a:ext cx="1184940" cy="310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ts val="1700"/>
                </a:lnSpc>
              </a:pPr>
              <a:r>
                <a:rPr lang="en-US" sz="1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RSVP-TE</a:t>
              </a:r>
            </a:p>
          </p:txBody>
        </p:sp>
      </p:grpSp>
      <p:pic>
        <p:nvPicPr>
          <p:cNvPr id="196635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03028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63</a:t>
            </a:fld>
            <a:endParaRPr lang="en-US" sz="1200" dirty="0">
              <a:latin typeface="Tahoma" charset="0"/>
            </a:endParaRPr>
          </a:p>
        </p:txBody>
      </p:sp>
      <p:sp>
        <p:nvSpPr>
          <p:cNvPr id="11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37747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generalize IP-based forwarding</a:t>
            </a:r>
          </a:p>
          <a:p>
            <a:r>
              <a:rPr lang="en-US" dirty="0"/>
              <a:t>Different approaches:</a:t>
            </a:r>
          </a:p>
          <a:p>
            <a:pPr lvl="1"/>
            <a:r>
              <a:rPr lang="en-US" dirty="0"/>
              <a:t>MPLS: extend packet header, simplify lookup, incompatible with non-MPLS-capable routers</a:t>
            </a:r>
          </a:p>
          <a:p>
            <a:pPr lvl="1"/>
            <a:r>
              <a:rPr lang="en-US" dirty="0"/>
              <a:t>SDN: same packet header, generalize lookup, compatible with non-SDN-enabled switches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Link Layer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D0626857-DD43-9D46-91D4-DEBFBA1258D1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6" name="Rectangle 147"/>
          <p:cNvSpPr txBox="1">
            <a:spLocks noChangeArrowheads="1"/>
          </p:cNvSpPr>
          <p:nvPr/>
        </p:nvSpPr>
        <p:spPr bwMode="auto">
          <a:xfrm>
            <a:off x="523875" y="147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</a:defRPr>
            </a:lvl9pPr>
          </a:lstStyle>
          <a:p>
            <a:pPr>
              <a:defRPr/>
            </a:pPr>
            <a:r>
              <a:rPr lang="en-US" kern="0" dirty="0">
                <a:latin typeface="Gill Sans MT" charset="0"/>
                <a:cs typeface="+mj-cs"/>
              </a:rPr>
              <a:t>MPLS versus SDN</a:t>
            </a:r>
          </a:p>
        </p:txBody>
      </p:sp>
      <p:pic>
        <p:nvPicPr>
          <p:cNvPr id="7" name="Picture 21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96043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65752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6: Summary</a:t>
            </a:r>
          </a:p>
        </p:txBody>
      </p:sp>
      <p:sp>
        <p:nvSpPr>
          <p:cNvPr id="942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93115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principles behind data link layer services: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error detection, correction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sharing a broadcast channel: multiple access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link layer addressing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link-layer technologies in practice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switched LANS, VLANs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virtualized networks as a link layer: MPLS</a:t>
            </a:r>
          </a:p>
          <a:p>
            <a:pP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ill Sans MT" charset="0"/>
                <a:cs typeface="+mn-cs"/>
              </a:rPr>
              <a:t>synthesis: a day in the life of a web request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217093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03028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3312461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712" y="2628089"/>
            <a:ext cx="7772400" cy="1143000"/>
          </a:xfrm>
        </p:spPr>
        <p:txBody>
          <a:bodyPr/>
          <a:lstStyle/>
          <a:p>
            <a:pPr algn="ctr"/>
            <a:r>
              <a:rPr lang="en-US" dirty="0"/>
              <a:t>SKIPPED SLIDES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Link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B3616EB6-F471-2047-976B-63D7811A01EC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265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7" name="Picture 7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02870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563688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error detection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: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errors caused by signal attenuation, noise.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receiver detects presence of errors: </a:t>
            </a:r>
          </a:p>
          <a:p>
            <a:pPr lvl="2">
              <a:defRPr/>
            </a:pPr>
            <a:r>
              <a:rPr lang="en-US" dirty="0">
                <a:latin typeface="Gill Sans MT" charset="0"/>
              </a:rPr>
              <a:t>signals sender for retransmission or drops frame 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error correction:</a:t>
            </a:r>
            <a:r>
              <a:rPr lang="en-US" dirty="0">
                <a:latin typeface="Gill Sans MT" charset="0"/>
                <a:cs typeface="+mn-cs"/>
              </a:rPr>
              <a:t>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receiver identifies </a:t>
            </a:r>
            <a:r>
              <a:rPr lang="en-US" sz="2000" i="1" dirty="0">
                <a:solidFill>
                  <a:srgbClr val="CC0000"/>
                </a:solidFill>
                <a:latin typeface="Gill Sans MT" charset="0"/>
              </a:rPr>
              <a:t>and corrects</a:t>
            </a:r>
            <a:r>
              <a:rPr lang="en-US" sz="2000" dirty="0">
                <a:latin typeface="Gill Sans MT" charset="0"/>
              </a:rPr>
              <a:t> bit error(s) without resorting to retransmission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half-duplex and full-duplex</a:t>
            </a:r>
            <a:endParaRPr lang="en-US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with half duplex, nodes at both ends of link can transmit, but not at same time</a:t>
            </a:r>
            <a:endParaRPr lang="en-US" dirty="0">
              <a:latin typeface="Gill Sans MT" charset="0"/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176963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 services (more)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1173441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68" name="Freeform 92"/>
          <p:cNvSpPr>
            <a:spLocks/>
          </p:cNvSpPr>
          <p:nvPr/>
        </p:nvSpPr>
        <p:spPr bwMode="auto">
          <a:xfrm>
            <a:off x="5656263" y="2616200"/>
            <a:ext cx="2308225" cy="3028950"/>
          </a:xfrm>
          <a:custGeom>
            <a:avLst/>
            <a:gdLst>
              <a:gd name="T0" fmla="*/ 0 w 1454"/>
              <a:gd name="T1" fmla="*/ 2743200 h 1908"/>
              <a:gd name="T2" fmla="*/ 31750 w 1454"/>
              <a:gd name="T3" fmla="*/ 2668588 h 1908"/>
              <a:gd name="T4" fmla="*/ 446088 w 1454"/>
              <a:gd name="T5" fmla="*/ 0 h 1908"/>
              <a:gd name="T6" fmla="*/ 1978025 w 1454"/>
              <a:gd name="T7" fmla="*/ 477838 h 1908"/>
              <a:gd name="T8" fmla="*/ 2308225 w 1454"/>
              <a:gd name="T9" fmla="*/ 2370138 h 1908"/>
              <a:gd name="T10" fmla="*/ 393700 w 1454"/>
              <a:gd name="T11" fmla="*/ 3028950 h 1908"/>
              <a:gd name="T12" fmla="*/ 0 w 1454"/>
              <a:gd name="T13" fmla="*/ 2743200 h 19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54" h="1908">
                <a:moveTo>
                  <a:pt x="0" y="1728"/>
                </a:moveTo>
                <a:cubicBezTo>
                  <a:pt x="15" y="1684"/>
                  <a:pt x="4" y="1697"/>
                  <a:pt x="20" y="1681"/>
                </a:cubicBezTo>
                <a:lnTo>
                  <a:pt x="281" y="0"/>
                </a:lnTo>
                <a:lnTo>
                  <a:pt x="1246" y="301"/>
                </a:lnTo>
                <a:lnTo>
                  <a:pt x="1454" y="1493"/>
                </a:lnTo>
                <a:lnTo>
                  <a:pt x="248" y="1908"/>
                </a:lnTo>
                <a:lnTo>
                  <a:pt x="0" y="1728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50000">
                <a:schemeClr val="bg1"/>
              </a:gs>
              <a:gs pos="100000">
                <a:srgbClr val="000099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54276" name="Picture 8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8874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00013"/>
            <a:ext cx="8251825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Where is the link layer implemented?</a:t>
            </a:r>
          </a:p>
        </p:txBody>
      </p:sp>
      <p:sp>
        <p:nvSpPr>
          <p:cNvPr id="81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8463" y="1243013"/>
            <a:ext cx="4075112" cy="4659312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in 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every host, router, switch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link layer implemented in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adaptor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(aka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network interface card</a:t>
            </a:r>
            <a:r>
              <a:rPr lang="en-US" sz="2400" dirty="0">
                <a:latin typeface="Gill Sans MT" charset="0"/>
                <a:cs typeface="+mn-cs"/>
              </a:rPr>
              <a:t> NIC) or on a chip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 card, 802.11 card; Ethernet chipset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implements link, physical layer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attaches into host’s system buses</a:t>
            </a:r>
          </a:p>
          <a:p>
            <a:pPr>
              <a:defRPr/>
            </a:pPr>
            <a:r>
              <a:rPr lang="en-US" sz="2400" dirty="0">
                <a:solidFill>
                  <a:srgbClr val="C00000"/>
                </a:solidFill>
                <a:latin typeface="Gill Sans MT" charset="0"/>
                <a:cs typeface="+mn-cs"/>
              </a:rPr>
              <a:t>combination of hardware, software, firmware</a:t>
            </a:r>
          </a:p>
          <a:p>
            <a:pPr lvl="1"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8200" name="Rectangle 42"/>
          <p:cNvSpPr>
            <a:spLocks noChangeArrowheads="1"/>
          </p:cNvSpPr>
          <p:nvPr/>
        </p:nvSpPr>
        <p:spPr bwMode="auto">
          <a:xfrm>
            <a:off x="6129338" y="2614613"/>
            <a:ext cx="1836737" cy="2401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01" name="Rectangle 44"/>
          <p:cNvSpPr>
            <a:spLocks noChangeArrowheads="1"/>
          </p:cNvSpPr>
          <p:nvPr/>
        </p:nvSpPr>
        <p:spPr bwMode="auto">
          <a:xfrm>
            <a:off x="6578600" y="4552950"/>
            <a:ext cx="666750" cy="282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02" name="Rectangle 45"/>
          <p:cNvSpPr>
            <a:spLocks noChangeArrowheads="1"/>
          </p:cNvSpPr>
          <p:nvPr/>
        </p:nvSpPr>
        <p:spPr bwMode="auto">
          <a:xfrm>
            <a:off x="6578600" y="3965575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controller</a:t>
            </a:r>
          </a:p>
        </p:txBody>
      </p:sp>
      <p:sp>
        <p:nvSpPr>
          <p:cNvPr id="8203" name="Text Box 46"/>
          <p:cNvSpPr txBox="1">
            <a:spLocks noChangeArrowheads="1"/>
          </p:cNvSpPr>
          <p:nvPr/>
        </p:nvSpPr>
        <p:spPr bwMode="auto">
          <a:xfrm>
            <a:off x="6384925" y="4562475"/>
            <a:ext cx="103663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physical</a:t>
            </a:r>
          </a:p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transmission</a:t>
            </a:r>
          </a:p>
        </p:txBody>
      </p:sp>
      <p:sp>
        <p:nvSpPr>
          <p:cNvPr id="54283" name="Freeform 47"/>
          <p:cNvSpPr>
            <a:spLocks/>
          </p:cNvSpPr>
          <p:nvPr/>
        </p:nvSpPr>
        <p:spPr bwMode="auto">
          <a:xfrm>
            <a:off x="6630988" y="3484563"/>
            <a:ext cx="200025" cy="460375"/>
          </a:xfrm>
          <a:custGeom>
            <a:avLst/>
            <a:gdLst>
              <a:gd name="T0" fmla="*/ 0 w 361"/>
              <a:gd name="T1" fmla="*/ 0 h 478"/>
              <a:gd name="T2" fmla="*/ 0 w 361"/>
              <a:gd name="T3" fmla="*/ 2147483647 h 478"/>
              <a:gd name="T4" fmla="*/ 2147483647 w 361"/>
              <a:gd name="T5" fmla="*/ 2147483647 h 478"/>
              <a:gd name="T6" fmla="*/ 2147483647 w 361"/>
              <a:gd name="T7" fmla="*/ 2147483647 h 4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1" h="478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05" name="Line 48"/>
          <p:cNvSpPr>
            <a:spLocks noChangeShapeType="1"/>
          </p:cNvSpPr>
          <p:nvPr/>
        </p:nvSpPr>
        <p:spPr bwMode="auto">
          <a:xfrm>
            <a:off x="6496050" y="3657600"/>
            <a:ext cx="1358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06" name="Line 49"/>
          <p:cNvSpPr>
            <a:spLocks noChangeShapeType="1"/>
          </p:cNvSpPr>
          <p:nvPr/>
        </p:nvSpPr>
        <p:spPr bwMode="auto">
          <a:xfrm flipV="1">
            <a:off x="6891338" y="3665538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07" name="Rectangle 50"/>
          <p:cNvSpPr>
            <a:spLocks noChangeArrowheads="1"/>
          </p:cNvSpPr>
          <p:nvPr/>
        </p:nvSpPr>
        <p:spPr bwMode="auto">
          <a:xfrm>
            <a:off x="6384925" y="2967038"/>
            <a:ext cx="657225" cy="5191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cpu</a:t>
            </a:r>
          </a:p>
        </p:txBody>
      </p:sp>
      <p:sp>
        <p:nvSpPr>
          <p:cNvPr id="8208" name="Rectangle 51"/>
          <p:cNvSpPr>
            <a:spLocks noChangeArrowheads="1"/>
          </p:cNvSpPr>
          <p:nvPr/>
        </p:nvSpPr>
        <p:spPr bwMode="auto">
          <a:xfrm>
            <a:off x="7204075" y="2968625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memory</a:t>
            </a:r>
          </a:p>
        </p:txBody>
      </p:sp>
      <p:sp>
        <p:nvSpPr>
          <p:cNvPr id="8209" name="Line 52"/>
          <p:cNvSpPr>
            <a:spLocks noChangeShapeType="1"/>
          </p:cNvSpPr>
          <p:nvPr/>
        </p:nvSpPr>
        <p:spPr bwMode="auto">
          <a:xfrm flipH="1" flipV="1">
            <a:off x="6688138" y="3487738"/>
            <a:ext cx="1587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0" name="Line 53"/>
          <p:cNvSpPr>
            <a:spLocks noChangeShapeType="1"/>
          </p:cNvSpPr>
          <p:nvPr/>
        </p:nvSpPr>
        <p:spPr bwMode="auto">
          <a:xfrm flipH="1" flipV="1">
            <a:off x="7561263" y="3489325"/>
            <a:ext cx="1587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1" name="Text Box 54"/>
          <p:cNvSpPr txBox="1">
            <a:spLocks noChangeArrowheads="1"/>
          </p:cNvSpPr>
          <p:nvPr/>
        </p:nvSpPr>
        <p:spPr bwMode="auto">
          <a:xfrm>
            <a:off x="8008938" y="3786188"/>
            <a:ext cx="8794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host </a:t>
            </a:r>
          </a:p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bus </a:t>
            </a:r>
          </a:p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(e.g., PCI)</a:t>
            </a:r>
          </a:p>
        </p:txBody>
      </p:sp>
      <p:sp>
        <p:nvSpPr>
          <p:cNvPr id="8212" name="Line 55"/>
          <p:cNvSpPr>
            <a:spLocks noChangeShapeType="1"/>
          </p:cNvSpPr>
          <p:nvPr/>
        </p:nvSpPr>
        <p:spPr bwMode="auto">
          <a:xfrm flipH="1">
            <a:off x="6891338" y="4273550"/>
            <a:ext cx="12700" cy="33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3" name="Line 56"/>
          <p:cNvSpPr>
            <a:spLocks noChangeShapeType="1"/>
          </p:cNvSpPr>
          <p:nvPr/>
        </p:nvSpPr>
        <p:spPr bwMode="auto">
          <a:xfrm>
            <a:off x="6889750" y="4806950"/>
            <a:ext cx="0" cy="366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4" name="Line 57"/>
          <p:cNvSpPr>
            <a:spLocks noChangeShapeType="1"/>
          </p:cNvSpPr>
          <p:nvPr/>
        </p:nvSpPr>
        <p:spPr bwMode="auto">
          <a:xfrm flipH="1" flipV="1">
            <a:off x="7686675" y="3662363"/>
            <a:ext cx="382588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5" name="Text Box 58"/>
          <p:cNvSpPr txBox="1">
            <a:spLocks noChangeArrowheads="1"/>
          </p:cNvSpPr>
          <p:nvPr/>
        </p:nvSpPr>
        <p:spPr bwMode="auto">
          <a:xfrm>
            <a:off x="7296150" y="5356225"/>
            <a:ext cx="169469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network interface card</a:t>
            </a:r>
          </a:p>
        </p:txBody>
      </p:sp>
      <p:sp>
        <p:nvSpPr>
          <p:cNvPr id="8216" name="Line 59"/>
          <p:cNvSpPr>
            <a:spLocks noChangeShapeType="1"/>
          </p:cNvSpPr>
          <p:nvPr/>
        </p:nvSpPr>
        <p:spPr bwMode="auto">
          <a:xfrm flipH="1" flipV="1">
            <a:off x="7504113" y="4679950"/>
            <a:ext cx="271462" cy="750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7" name="Rectangle 43"/>
          <p:cNvSpPr>
            <a:spLocks noChangeArrowheads="1"/>
          </p:cNvSpPr>
          <p:nvPr/>
        </p:nvSpPr>
        <p:spPr bwMode="auto">
          <a:xfrm>
            <a:off x="6351588" y="3854450"/>
            <a:ext cx="1122362" cy="10826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06260" name="Group 84"/>
          <p:cNvGrpSpPr>
            <a:grpSpLocks/>
          </p:cNvGrpSpPr>
          <p:nvPr/>
        </p:nvGrpSpPr>
        <p:grpSpPr bwMode="auto">
          <a:xfrm>
            <a:off x="5091113" y="2743200"/>
            <a:ext cx="1466850" cy="2065338"/>
            <a:chOff x="2691" y="1728"/>
            <a:chExt cx="924" cy="1301"/>
          </a:xfrm>
        </p:grpSpPr>
        <p:sp>
          <p:nvSpPr>
            <p:cNvPr id="54303" name="Freeform 62"/>
            <p:cNvSpPr>
              <a:spLocks/>
            </p:cNvSpPr>
            <p:nvPr/>
          </p:nvSpPr>
          <p:spPr bwMode="auto">
            <a:xfrm>
              <a:off x="3225" y="2509"/>
              <a:ext cx="390" cy="520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0" h="520">
                  <a:moveTo>
                    <a:pt x="390" y="0"/>
                  </a:moveTo>
                  <a:lnTo>
                    <a:pt x="0" y="221"/>
                  </a:lnTo>
                  <a:lnTo>
                    <a:pt x="3" y="433"/>
                  </a:lnTo>
                  <a:lnTo>
                    <a:pt x="388" y="520"/>
                  </a:lnTo>
                  <a:lnTo>
                    <a:pt x="39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04" name="Freeform 63"/>
            <p:cNvSpPr>
              <a:spLocks/>
            </p:cNvSpPr>
            <p:nvPr/>
          </p:nvSpPr>
          <p:spPr bwMode="auto">
            <a:xfrm>
              <a:off x="3222" y="1767"/>
              <a:ext cx="275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26" name="Rectangle 64"/>
            <p:cNvSpPr>
              <a:spLocks noChangeArrowheads="1"/>
            </p:cNvSpPr>
            <p:nvPr/>
          </p:nvSpPr>
          <p:spPr bwMode="auto">
            <a:xfrm>
              <a:off x="2737" y="1775"/>
              <a:ext cx="489" cy="5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27" name="Text Box 65"/>
            <p:cNvSpPr txBox="1">
              <a:spLocks noChangeArrowheads="1"/>
            </p:cNvSpPr>
            <p:nvPr/>
          </p:nvSpPr>
          <p:spPr bwMode="auto">
            <a:xfrm>
              <a:off x="2691" y="1728"/>
              <a:ext cx="57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application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transport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network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link</a:t>
              </a:r>
            </a:p>
          </p:txBody>
        </p:sp>
        <p:sp>
          <p:nvSpPr>
            <p:cNvPr id="8228" name="Line 66"/>
            <p:cNvSpPr>
              <a:spLocks noChangeShapeType="1"/>
            </p:cNvSpPr>
            <p:nvPr/>
          </p:nvSpPr>
          <p:spPr bwMode="auto">
            <a:xfrm>
              <a:off x="2737" y="18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29" name="Line 67"/>
            <p:cNvSpPr>
              <a:spLocks noChangeShapeType="1"/>
            </p:cNvSpPr>
            <p:nvPr/>
          </p:nvSpPr>
          <p:spPr bwMode="auto">
            <a:xfrm>
              <a:off x="2737" y="199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0" name="Line 68"/>
            <p:cNvSpPr>
              <a:spLocks noChangeShapeType="1"/>
            </p:cNvSpPr>
            <p:nvPr/>
          </p:nvSpPr>
          <p:spPr bwMode="auto">
            <a:xfrm>
              <a:off x="2735" y="20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1" name="Line 69"/>
            <p:cNvSpPr>
              <a:spLocks noChangeShapeType="1"/>
            </p:cNvSpPr>
            <p:nvPr/>
          </p:nvSpPr>
          <p:spPr bwMode="auto">
            <a:xfrm>
              <a:off x="2738" y="2206"/>
              <a:ext cx="4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2" name="Rectangle 70"/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3" name="Line 71"/>
            <p:cNvSpPr>
              <a:spLocks noChangeShapeType="1"/>
            </p:cNvSpPr>
            <p:nvPr/>
          </p:nvSpPr>
          <p:spPr bwMode="auto">
            <a:xfrm>
              <a:off x="2738" y="222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4" name="Line 72"/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5" name="Rectangle 73"/>
            <p:cNvSpPr>
              <a:spLocks noChangeArrowheads="1"/>
            </p:cNvSpPr>
            <p:nvPr/>
          </p:nvSpPr>
          <p:spPr bwMode="auto">
            <a:xfrm>
              <a:off x="2737" y="2415"/>
              <a:ext cx="489" cy="5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6" name="Text Box 74"/>
            <p:cNvSpPr txBox="1">
              <a:spLocks noChangeArrowheads="1"/>
            </p:cNvSpPr>
            <p:nvPr/>
          </p:nvSpPr>
          <p:spPr bwMode="auto">
            <a:xfrm>
              <a:off x="2745" y="2345"/>
              <a:ext cx="46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endParaRPr lang="en-US" sz="1200" i="0" dirty="0">
                <a:latin typeface="Arial" charset="0"/>
                <a:cs typeface="+mn-cs"/>
              </a:endParaRPr>
            </a:p>
            <a:p>
              <a:pPr algn="ctr" eaLnBrk="1" hangingPunct="1">
                <a:defRPr/>
              </a:pPr>
              <a:endParaRPr lang="en-US" sz="1200" i="0" dirty="0">
                <a:latin typeface="Arial" charset="0"/>
                <a:cs typeface="+mn-cs"/>
              </a:endParaRPr>
            </a:p>
            <a:p>
              <a:pPr algn="ctr" eaLnBrk="1" hangingPunct="1">
                <a:defRPr/>
              </a:pPr>
              <a:endParaRPr lang="en-US" sz="1200" i="0" dirty="0">
                <a:latin typeface="Arial" charset="0"/>
                <a:cs typeface="+mn-cs"/>
              </a:endParaRPr>
            </a:p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link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physical</a:t>
              </a:r>
            </a:p>
          </p:txBody>
        </p:sp>
        <p:sp>
          <p:nvSpPr>
            <p:cNvPr id="8237" name="Line 75"/>
            <p:cNvSpPr>
              <a:spLocks noChangeShapeType="1"/>
            </p:cNvSpPr>
            <p:nvPr/>
          </p:nvSpPr>
          <p:spPr bwMode="auto">
            <a:xfrm>
              <a:off x="2737" y="252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8" name="Line 76"/>
            <p:cNvSpPr>
              <a:spLocks noChangeShapeType="1"/>
            </p:cNvSpPr>
            <p:nvPr/>
          </p:nvSpPr>
          <p:spPr bwMode="auto">
            <a:xfrm>
              <a:off x="2737" y="2632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9" name="Line 77"/>
            <p:cNvSpPr>
              <a:spLocks noChangeShapeType="1"/>
            </p:cNvSpPr>
            <p:nvPr/>
          </p:nvSpPr>
          <p:spPr bwMode="auto">
            <a:xfrm>
              <a:off x="2735" y="272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0" name="Line 78"/>
            <p:cNvSpPr>
              <a:spLocks noChangeShapeType="1"/>
            </p:cNvSpPr>
            <p:nvPr/>
          </p:nvSpPr>
          <p:spPr bwMode="auto">
            <a:xfrm>
              <a:off x="2733" y="283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1" name="Rectangle 79"/>
            <p:cNvSpPr>
              <a:spLocks noChangeArrowheads="1"/>
            </p:cNvSpPr>
            <p:nvPr/>
          </p:nvSpPr>
          <p:spPr bwMode="auto">
            <a:xfrm>
              <a:off x="2719" y="2390"/>
              <a:ext cx="518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2" name="Line 80"/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3" name="Line 81"/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4" name="Rectangle 82"/>
            <p:cNvSpPr>
              <a:spLocks noChangeArrowheads="1"/>
            </p:cNvSpPr>
            <p:nvPr/>
          </p:nvSpPr>
          <p:spPr bwMode="auto">
            <a:xfrm>
              <a:off x="2736" y="1778"/>
              <a:ext cx="490" cy="431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5" name="Rectangle 83"/>
            <p:cNvSpPr>
              <a:spLocks noChangeArrowheads="1"/>
            </p:cNvSpPr>
            <p:nvPr/>
          </p:nvSpPr>
          <p:spPr bwMode="auto">
            <a:xfrm>
              <a:off x="2733" y="2721"/>
              <a:ext cx="489" cy="21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8219" name="Picture 8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1122363"/>
            <a:ext cx="1350963" cy="135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220" name="Picture 8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317625"/>
            <a:ext cx="11430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54300" name="Group 89"/>
          <p:cNvGrpSpPr>
            <a:grpSpLocks/>
          </p:cNvGrpSpPr>
          <p:nvPr/>
        </p:nvGrpSpPr>
        <p:grpSpPr bwMode="auto">
          <a:xfrm>
            <a:off x="5062538" y="5251450"/>
            <a:ext cx="1109662" cy="1095375"/>
            <a:chOff x="-44" y="1473"/>
            <a:chExt cx="981" cy="1105"/>
          </a:xfrm>
        </p:grpSpPr>
        <p:pic>
          <p:nvPicPr>
            <p:cNvPr id="54301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302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68</a:t>
            </a:fld>
            <a:endParaRPr lang="en-US" sz="1200" dirty="0">
              <a:latin typeface="Tahoma" charset="0"/>
            </a:endParaRPr>
          </a:p>
        </p:txBody>
      </p:sp>
      <p:sp>
        <p:nvSpPr>
          <p:cNvPr id="5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6855398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5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0414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Multiple access protocols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395413"/>
            <a:ext cx="8396287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single shared broadcast channel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two or more simultaneous transmissions by nodes: interference </a:t>
            </a:r>
          </a:p>
          <a:p>
            <a:pPr lvl="1"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collision</a:t>
            </a:r>
            <a:r>
              <a:rPr lang="en-US" dirty="0">
                <a:latin typeface="Gill Sans MT" charset="0"/>
              </a:rPr>
              <a:t> if node receives two or more signals at the same time</a:t>
            </a:r>
          </a:p>
          <a:p>
            <a:pPr>
              <a:buFont typeface="Wingdings" charset="0"/>
              <a:buNone/>
              <a:defRPr/>
            </a:pPr>
            <a:endParaRPr lang="en-US" sz="2400" i="1" u="sng" dirty="0">
              <a:solidFill>
                <a:srgbClr val="FF0000"/>
              </a:solidFill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multiple access protocol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distributed algorithm that determines how nodes share channel, i.e., </a:t>
            </a:r>
            <a:r>
              <a:rPr lang="en-US" sz="2400" dirty="0">
                <a:solidFill>
                  <a:srgbClr val="0070C0"/>
                </a:solidFill>
                <a:latin typeface="Gill Sans MT" charset="0"/>
                <a:cs typeface="+mn-cs"/>
              </a:rPr>
              <a:t>determine when node can transmit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communication about channel sharing must use channel itself!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no out-of-band channel for coordination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69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919336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93662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85750"/>
            <a:ext cx="5334000" cy="83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Parity checking</a:t>
            </a:r>
          </a:p>
        </p:txBody>
      </p:sp>
      <p:pic>
        <p:nvPicPr>
          <p:cNvPr id="62469" name="Picture 3" descr="522 Single Bit Parity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727325"/>
            <a:ext cx="26098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661987" y="1416050"/>
            <a:ext cx="316388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33363" indent="-233363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+mn-cs"/>
              </a:rPr>
              <a:t>1-D parity check:</a:t>
            </a:r>
            <a:r>
              <a:rPr lang="en-US" sz="2400" b="1" dirty="0">
                <a:solidFill>
                  <a:srgbClr val="CC0000"/>
                </a:solidFill>
                <a:latin typeface="Arial" charset="0"/>
                <a:cs typeface="+mn-cs"/>
              </a:rPr>
              <a:t> 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Arial" charset="0"/>
                <a:cs typeface="+mn-cs"/>
              </a:rPr>
              <a:t>d</a:t>
            </a:r>
            <a:r>
              <a:rPr lang="en-US" sz="2000" i="0" dirty="0">
                <a:latin typeface="Arial" charset="0"/>
                <a:cs typeface="+mn-cs"/>
              </a:rPr>
              <a:t>etect single bit errors</a:t>
            </a:r>
          </a:p>
        </p:txBody>
      </p:sp>
      <p:pic>
        <p:nvPicPr>
          <p:cNvPr id="62471" name="Picture 5" descr="523 Double Bit Parity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13" y="2327275"/>
            <a:ext cx="37512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Text Box 6"/>
          <p:cNvSpPr txBox="1">
            <a:spLocks noChangeArrowheads="1"/>
          </p:cNvSpPr>
          <p:nvPr/>
        </p:nvSpPr>
        <p:spPr bwMode="auto">
          <a:xfrm>
            <a:off x="3971943" y="1390104"/>
            <a:ext cx="448421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+mn-cs"/>
              </a:rPr>
              <a:t>2-D parity check: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Arial" charset="0"/>
                <a:cs typeface="+mn-cs"/>
              </a:rPr>
              <a:t> detect and correct single bit errors</a:t>
            </a:r>
          </a:p>
        </p:txBody>
      </p:sp>
      <p:sp>
        <p:nvSpPr>
          <p:cNvPr id="12298" name="Oval 7"/>
          <p:cNvSpPr>
            <a:spLocks noChangeArrowheads="1"/>
          </p:cNvSpPr>
          <p:nvPr/>
        </p:nvSpPr>
        <p:spPr bwMode="auto">
          <a:xfrm>
            <a:off x="4572000" y="5338763"/>
            <a:ext cx="163513" cy="21113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2299" name="Oval 9"/>
          <p:cNvSpPr>
            <a:spLocks noChangeArrowheads="1"/>
          </p:cNvSpPr>
          <p:nvPr/>
        </p:nvSpPr>
        <p:spPr bwMode="auto">
          <a:xfrm>
            <a:off x="6248400" y="5334000"/>
            <a:ext cx="147638" cy="20796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2475" name="TextBox 1"/>
          <p:cNvSpPr txBox="1">
            <a:spLocks noChangeArrowheads="1"/>
          </p:cNvSpPr>
          <p:nvPr/>
        </p:nvSpPr>
        <p:spPr bwMode="auto">
          <a:xfrm>
            <a:off x="4503738" y="5241925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i="0" dirty="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62476" name="TextBox 13"/>
          <p:cNvSpPr txBox="1">
            <a:spLocks noChangeArrowheads="1"/>
          </p:cNvSpPr>
          <p:nvPr/>
        </p:nvSpPr>
        <p:spPr bwMode="auto">
          <a:xfrm>
            <a:off x="6162675" y="5232400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i="0" dirty="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339826" y="6198762"/>
            <a:ext cx="4507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* Check out the online interactive exercises for more examples: h</a:t>
            </a:r>
            <a:r>
              <a:rPr lang="en-US" sz="1200" dirty="0"/>
              <a:t>ttp://gaia.cs.umass.edu/kurose_ross/interactive/</a:t>
            </a:r>
          </a:p>
        </p:txBody>
      </p:sp>
      <p:sp>
        <p:nvSpPr>
          <p:cNvPr id="2" name="Rectangle 1"/>
          <p:cNvSpPr/>
          <p:nvPr/>
        </p:nvSpPr>
        <p:spPr>
          <a:xfrm>
            <a:off x="390275" y="4349106"/>
            <a:ext cx="3799490" cy="646331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odd parity check: total #1’s is odd</a:t>
            </a:r>
          </a:p>
          <a:p>
            <a:pPr>
              <a:defRPr/>
            </a:pPr>
            <a:r>
              <a:rPr lang="en-US" dirty="0">
                <a:cs typeface="+mn-cs"/>
              </a:rPr>
              <a:t>even party check: total #1’s is even</a:t>
            </a:r>
          </a:p>
        </p:txBody>
      </p:sp>
    </p:spTree>
    <p:extLst>
      <p:ext uri="{BB962C8B-B14F-4D97-AF65-F5344CB8AC3E}">
        <p14:creationId xmlns:p14="http://schemas.microsoft.com/office/powerpoint/2010/main" val="27204265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3" name="Picture 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3981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An ideal multiple access protocol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given: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broadcast channel of rate R bps</a:t>
            </a: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desiderata: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1. when one node wants to transmit, it can send at rate R.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2. when M nodes want to transmit, each can send at average rate R/M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3. fully decentralized:</a:t>
            </a:r>
          </a:p>
          <a:p>
            <a:pPr lvl="2">
              <a:defRPr/>
            </a:pPr>
            <a:r>
              <a:rPr lang="en-US" sz="2400" dirty="0">
                <a:latin typeface="Gill Sans MT" charset="0"/>
              </a:rPr>
              <a:t>no special node to coordinate transmissions</a:t>
            </a:r>
          </a:p>
          <a:p>
            <a:pPr lvl="2">
              <a:defRPr/>
            </a:pPr>
            <a:r>
              <a:rPr lang="en-US" sz="2400" dirty="0">
                <a:latin typeface="Gill Sans MT" charset="0"/>
              </a:rPr>
              <a:t>no synchronization of clocks, slots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4. simple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70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2193101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CSMA/CD efficiency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1684338"/>
          </a:xfrm>
        </p:spPr>
        <p:txBody>
          <a:bodyPr/>
          <a:lstStyle/>
          <a:p>
            <a:pPr marL="238125" indent="-238125">
              <a:defRPr/>
            </a:pPr>
            <a:r>
              <a:rPr lang="en-US" sz="2400" dirty="0" err="1">
                <a:latin typeface="Gill Sans MT" charset="0"/>
                <a:cs typeface="+mn-cs"/>
              </a:rPr>
              <a:t>t</a:t>
            </a:r>
            <a:r>
              <a:rPr lang="en-US" sz="2400" baseline="-25000" dirty="0" err="1">
                <a:latin typeface="Gill Sans MT" charset="0"/>
                <a:cs typeface="+mn-cs"/>
              </a:rPr>
              <a:t>prop</a:t>
            </a:r>
            <a:r>
              <a:rPr lang="en-US" sz="2400" dirty="0">
                <a:latin typeface="Gill Sans MT" charset="0"/>
                <a:cs typeface="+mn-cs"/>
              </a:rPr>
              <a:t> = max prop delay between 2 nodes in LAN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t</a:t>
            </a:r>
            <a:r>
              <a:rPr lang="en-US" sz="2400" baseline="-25000" dirty="0">
                <a:latin typeface="Gill Sans MT" charset="0"/>
                <a:cs typeface="+mn-cs"/>
              </a:rPr>
              <a:t>trans</a:t>
            </a:r>
            <a:r>
              <a:rPr lang="en-US" sz="2400" dirty="0">
                <a:latin typeface="Gill Sans MT" charset="0"/>
                <a:cs typeface="+mn-cs"/>
              </a:rPr>
              <a:t> = time to transmit max-size frame</a:t>
            </a: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  <a:p>
            <a:pPr marL="277813" indent="-277813">
              <a:defRPr/>
            </a:pPr>
            <a:r>
              <a:rPr lang="en-US" sz="2400" dirty="0">
                <a:latin typeface="Gill Sans MT" charset="0"/>
                <a:cs typeface="+mn-cs"/>
              </a:rPr>
              <a:t>efficiency goes to 1 </a:t>
            </a:r>
          </a:p>
          <a:p>
            <a:pPr marL="695325" lvl="1" indent="-238125">
              <a:defRPr/>
            </a:pPr>
            <a:r>
              <a:rPr lang="en-US" dirty="0">
                <a:latin typeface="Gill Sans MT" charset="0"/>
              </a:rPr>
              <a:t>as </a:t>
            </a:r>
            <a:r>
              <a:rPr lang="en-US" i="1" dirty="0">
                <a:latin typeface="Gill Sans MT" charset="0"/>
              </a:rPr>
              <a:t>t</a:t>
            </a:r>
            <a:r>
              <a:rPr lang="en-US" i="1" baseline="-25000" dirty="0">
                <a:latin typeface="Gill Sans MT" charset="0"/>
              </a:rPr>
              <a:t>prop</a:t>
            </a:r>
            <a:r>
              <a:rPr lang="en-US" dirty="0">
                <a:latin typeface="Gill Sans MT" charset="0"/>
              </a:rPr>
              <a:t> goes to 0</a:t>
            </a:r>
          </a:p>
          <a:p>
            <a:pPr marL="695325" lvl="1" indent="-238125">
              <a:defRPr/>
            </a:pPr>
            <a:r>
              <a:rPr lang="en-US" dirty="0">
                <a:latin typeface="Gill Sans MT" charset="0"/>
              </a:rPr>
              <a:t>as </a:t>
            </a:r>
            <a:r>
              <a:rPr lang="en-US" i="1" dirty="0">
                <a:latin typeface="Gill Sans MT" charset="0"/>
              </a:rPr>
              <a:t>t</a:t>
            </a:r>
            <a:r>
              <a:rPr lang="en-US" i="1" baseline="-25000" dirty="0">
                <a:latin typeface="Gill Sans MT" charset="0"/>
              </a:rPr>
              <a:t>trans</a:t>
            </a:r>
            <a:r>
              <a:rPr lang="en-US" dirty="0">
                <a:latin typeface="Gill Sans MT" charset="0"/>
              </a:rPr>
              <a:t> goes to infinity</a:t>
            </a:r>
          </a:p>
          <a:p>
            <a:pPr marL="277813" indent="-277813">
              <a:defRPr/>
            </a:pPr>
            <a:r>
              <a:rPr lang="en-US" sz="2400" dirty="0">
                <a:latin typeface="Gill Sans MT" charset="0"/>
                <a:cs typeface="+mn-cs"/>
              </a:rPr>
              <a:t>better performance than ALOHA, and simple, cheap, decentralized</a:t>
            </a:r>
            <a:r>
              <a:rPr lang="en-US" dirty="0">
                <a:latin typeface="Gill Sans MT" charset="0"/>
                <a:cs typeface="+mn-cs"/>
              </a:rPr>
              <a:t>!</a:t>
            </a:r>
          </a:p>
        </p:txBody>
      </p:sp>
      <p:graphicFrame>
        <p:nvGraphicFramePr>
          <p:cNvPr id="107525" name="Object 4"/>
          <p:cNvGraphicFramePr>
            <a:graphicFrameLocks noChangeAspect="1"/>
          </p:cNvGraphicFramePr>
          <p:nvPr/>
        </p:nvGraphicFramePr>
        <p:xfrm>
          <a:off x="2634456" y="2442369"/>
          <a:ext cx="357028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22400" imgH="393700" progId="Equation.3">
                  <p:embed/>
                </p:oleObj>
              </mc:Choice>
              <mc:Fallback>
                <p:oleObj name="Equation" r:id="rId3" imgW="1422400" imgH="393700" progId="Equation.3">
                  <p:embed/>
                  <p:pic>
                    <p:nvPicPr>
                      <p:cNvPr id="1075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456" y="2442369"/>
                        <a:ext cx="3570287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7526" name="Picture 22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03346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71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98229" y="2765217"/>
            <a:ext cx="185474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Derivation skipped</a:t>
            </a:r>
          </a:p>
        </p:txBody>
      </p:sp>
    </p:spTree>
    <p:extLst>
      <p:ext uri="{BB962C8B-B14F-4D97-AF65-F5344CB8AC3E}">
        <p14:creationId xmlns:p14="http://schemas.microsoft.com/office/powerpoint/2010/main" val="39171808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566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MAC addresses and ARP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585788" y="1309688"/>
            <a:ext cx="69191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latin typeface="Gill Sans MT" charset="0"/>
                <a:cs typeface="+mn-cs"/>
              </a:rPr>
              <a:t>each adapter on LAN has unique 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MAC</a:t>
            </a:r>
            <a:r>
              <a:rPr lang="en-US" sz="2800" i="0" dirty="0">
                <a:latin typeface="Gill Sans MT" charset="0"/>
                <a:cs typeface="+mn-cs"/>
              </a:rPr>
              <a:t> address</a:t>
            </a:r>
          </a:p>
        </p:txBody>
      </p:sp>
      <p:sp>
        <p:nvSpPr>
          <p:cNvPr id="40966" name="Text Box 18"/>
          <p:cNvSpPr txBox="1">
            <a:spLocks noChangeArrowheads="1"/>
          </p:cNvSpPr>
          <p:nvPr/>
        </p:nvSpPr>
        <p:spPr bwMode="auto">
          <a:xfrm>
            <a:off x="6918325" y="3890963"/>
            <a:ext cx="958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adapter</a:t>
            </a:r>
          </a:p>
        </p:txBody>
      </p:sp>
      <p:sp>
        <p:nvSpPr>
          <p:cNvPr id="123910" name="Freeform 8"/>
          <p:cNvSpPr>
            <a:spLocks/>
          </p:cNvSpPr>
          <p:nvPr/>
        </p:nvSpPr>
        <p:spPr bwMode="auto">
          <a:xfrm>
            <a:off x="2152650" y="3262313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968" name="Line 19"/>
          <p:cNvSpPr>
            <a:spLocks noChangeShapeType="1"/>
          </p:cNvSpPr>
          <p:nvPr/>
        </p:nvSpPr>
        <p:spPr bwMode="auto">
          <a:xfrm>
            <a:off x="1300163" y="3940175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69" name="Line 20"/>
          <p:cNvSpPr>
            <a:spLocks noChangeShapeType="1"/>
          </p:cNvSpPr>
          <p:nvPr/>
        </p:nvSpPr>
        <p:spPr bwMode="auto">
          <a:xfrm>
            <a:off x="3309938" y="2808288"/>
            <a:ext cx="0" cy="655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0" name="Line 21"/>
          <p:cNvSpPr>
            <a:spLocks noChangeShapeType="1"/>
          </p:cNvSpPr>
          <p:nvPr/>
        </p:nvSpPr>
        <p:spPr bwMode="auto">
          <a:xfrm flipH="1">
            <a:off x="4173538" y="4108450"/>
            <a:ext cx="796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1" name="Line 22"/>
          <p:cNvSpPr>
            <a:spLocks noChangeShapeType="1"/>
          </p:cNvSpPr>
          <p:nvPr/>
        </p:nvSpPr>
        <p:spPr bwMode="auto">
          <a:xfrm flipV="1">
            <a:off x="3271838" y="5113338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2" name="Text Box 24"/>
          <p:cNvSpPr txBox="1">
            <a:spLocks noChangeArrowheads="1"/>
          </p:cNvSpPr>
          <p:nvPr/>
        </p:nvSpPr>
        <p:spPr bwMode="auto">
          <a:xfrm>
            <a:off x="3630613" y="2513013"/>
            <a:ext cx="178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1A-2F-BB-76-09-AD</a:t>
            </a:r>
          </a:p>
        </p:txBody>
      </p:sp>
      <p:sp>
        <p:nvSpPr>
          <p:cNvPr id="40973" name="Line 25"/>
          <p:cNvSpPr>
            <a:spLocks noChangeShapeType="1"/>
          </p:cNvSpPr>
          <p:nvPr/>
        </p:nvSpPr>
        <p:spPr bwMode="auto">
          <a:xfrm flipH="1" flipV="1">
            <a:off x="3449638" y="2652713"/>
            <a:ext cx="25717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4" name="Line 26"/>
          <p:cNvSpPr>
            <a:spLocks noChangeShapeType="1"/>
          </p:cNvSpPr>
          <p:nvPr/>
        </p:nvSpPr>
        <p:spPr bwMode="auto">
          <a:xfrm flipV="1">
            <a:off x="4999038" y="4289425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5" name="Text Box 27"/>
          <p:cNvSpPr txBox="1">
            <a:spLocks noChangeArrowheads="1"/>
          </p:cNvSpPr>
          <p:nvPr/>
        </p:nvSpPr>
        <p:spPr bwMode="auto">
          <a:xfrm>
            <a:off x="4479925" y="4662488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58-23-D7-FA-20-B0</a:t>
            </a:r>
          </a:p>
        </p:txBody>
      </p:sp>
      <p:sp>
        <p:nvSpPr>
          <p:cNvPr id="40976" name="Line 28"/>
          <p:cNvSpPr>
            <a:spLocks noChangeShapeType="1"/>
          </p:cNvSpPr>
          <p:nvPr/>
        </p:nvSpPr>
        <p:spPr bwMode="auto">
          <a:xfrm flipH="1">
            <a:off x="3375025" y="56673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7" name="Text Box 29"/>
          <p:cNvSpPr txBox="1">
            <a:spLocks noChangeArrowheads="1"/>
          </p:cNvSpPr>
          <p:nvPr/>
        </p:nvSpPr>
        <p:spPr bwMode="auto">
          <a:xfrm>
            <a:off x="3797300" y="5551488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0C-C4-11-6F-E3-98</a:t>
            </a:r>
          </a:p>
        </p:txBody>
      </p:sp>
      <p:sp>
        <p:nvSpPr>
          <p:cNvPr id="40978" name="Line 30"/>
          <p:cNvSpPr>
            <a:spLocks noChangeShapeType="1"/>
          </p:cNvSpPr>
          <p:nvPr/>
        </p:nvSpPr>
        <p:spPr bwMode="auto">
          <a:xfrm flipV="1">
            <a:off x="1236663" y="4095750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9" name="Text Box 31"/>
          <p:cNvSpPr txBox="1">
            <a:spLocks noChangeArrowheads="1"/>
          </p:cNvSpPr>
          <p:nvPr/>
        </p:nvSpPr>
        <p:spPr bwMode="auto">
          <a:xfrm>
            <a:off x="319088" y="4470400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71-65-F7-2B-08-53</a:t>
            </a:r>
          </a:p>
        </p:txBody>
      </p:sp>
      <p:sp>
        <p:nvSpPr>
          <p:cNvPr id="40980" name="Text Box 32"/>
          <p:cNvSpPr txBox="1">
            <a:spLocks noChangeArrowheads="1"/>
          </p:cNvSpPr>
          <p:nvPr/>
        </p:nvSpPr>
        <p:spPr bwMode="auto">
          <a:xfrm>
            <a:off x="2636838" y="3621088"/>
            <a:ext cx="10858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   LAN</a:t>
            </a:r>
          </a:p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(wired or</a:t>
            </a:r>
          </a:p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wireless)</a:t>
            </a:r>
          </a:p>
        </p:txBody>
      </p:sp>
      <p:sp>
        <p:nvSpPr>
          <p:cNvPr id="526373" name="Rectangle 37"/>
          <p:cNvSpPr>
            <a:spLocks noChangeArrowheads="1"/>
          </p:cNvSpPr>
          <p:nvPr/>
        </p:nvSpPr>
        <p:spPr bwMode="auto">
          <a:xfrm>
            <a:off x="6727825" y="3941763"/>
            <a:ext cx="160338" cy="255587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23925" name="Group 51"/>
          <p:cNvGrpSpPr>
            <a:grpSpLocks/>
          </p:cNvGrpSpPr>
          <p:nvPr/>
        </p:nvGrpSpPr>
        <p:grpSpPr bwMode="auto">
          <a:xfrm>
            <a:off x="423863" y="3562350"/>
            <a:ext cx="922337" cy="658813"/>
            <a:chOff x="267" y="2244"/>
            <a:chExt cx="581" cy="415"/>
          </a:xfrm>
        </p:grpSpPr>
        <p:sp>
          <p:nvSpPr>
            <p:cNvPr id="526372" name="Rectangle 36"/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3943" name="Group 38"/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23944" name="Picture 3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45" name="Freeform 4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3926" name="Group 50"/>
          <p:cNvGrpSpPr>
            <a:grpSpLocks/>
          </p:cNvGrpSpPr>
          <p:nvPr/>
        </p:nvGrpSpPr>
        <p:grpSpPr bwMode="auto">
          <a:xfrm>
            <a:off x="2744788" y="5559425"/>
            <a:ext cx="812800" cy="833438"/>
            <a:chOff x="1729" y="3502"/>
            <a:chExt cx="512" cy="525"/>
          </a:xfrm>
        </p:grpSpPr>
        <p:sp>
          <p:nvSpPr>
            <p:cNvPr id="526370" name="Rectangle 34"/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3939" name="Group 41"/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23940" name="Picture 4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41" name="Freeform 4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3927" name="Group 52"/>
          <p:cNvGrpSpPr>
            <a:grpSpLocks/>
          </p:cNvGrpSpPr>
          <p:nvPr/>
        </p:nvGrpSpPr>
        <p:grpSpPr bwMode="auto">
          <a:xfrm>
            <a:off x="2770188" y="2025650"/>
            <a:ext cx="812800" cy="776288"/>
            <a:chOff x="1745" y="1276"/>
            <a:chExt cx="512" cy="489"/>
          </a:xfrm>
        </p:grpSpPr>
        <p:sp>
          <p:nvSpPr>
            <p:cNvPr id="526350" name="Rectangle 14"/>
            <p:cNvSpPr>
              <a:spLocks noChangeArrowheads="1"/>
            </p:cNvSpPr>
            <p:nvPr/>
          </p:nvSpPr>
          <p:spPr bwMode="auto">
            <a:xfrm>
              <a:off x="2039" y="1604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3935" name="Group 44"/>
            <p:cNvGrpSpPr>
              <a:grpSpLocks/>
            </p:cNvGrpSpPr>
            <p:nvPr/>
          </p:nvGrpSpPr>
          <p:grpSpPr bwMode="auto"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id="12393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3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3928" name="Group 53"/>
          <p:cNvGrpSpPr>
            <a:grpSpLocks/>
          </p:cNvGrpSpPr>
          <p:nvPr/>
        </p:nvGrpSpPr>
        <p:grpSpPr bwMode="auto">
          <a:xfrm>
            <a:off x="4868863" y="3836988"/>
            <a:ext cx="812800" cy="658812"/>
            <a:chOff x="3067" y="2417"/>
            <a:chExt cx="512" cy="415"/>
          </a:xfrm>
        </p:grpSpPr>
        <p:sp>
          <p:nvSpPr>
            <p:cNvPr id="526371" name="Rectangle 35"/>
            <p:cNvSpPr>
              <a:spLocks noChangeArrowheads="1"/>
            </p:cNvSpPr>
            <p:nvPr/>
          </p:nvSpPr>
          <p:spPr bwMode="auto">
            <a:xfrm rot="-5400000">
              <a:off x="3162" y="2514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3931" name="Group 47"/>
            <p:cNvGrpSpPr>
              <a:grpSpLocks/>
            </p:cNvGrpSpPr>
            <p:nvPr/>
          </p:nvGrpSpPr>
          <p:grpSpPr bwMode="auto">
            <a:xfrm>
              <a:off x="3067" y="2417"/>
              <a:ext cx="512" cy="415"/>
              <a:chOff x="-44" y="1473"/>
              <a:chExt cx="981" cy="1105"/>
            </a:xfrm>
          </p:grpSpPr>
          <p:pic>
            <p:nvPicPr>
              <p:cNvPr id="123932" name="Picture 4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33" name="Freeform 4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123929" name="Picture 20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95322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72</a:t>
            </a:fld>
            <a:endParaRPr lang="en-US" sz="1200" dirty="0">
              <a:latin typeface="Tahoma" charset="0"/>
            </a:endParaRP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6624453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Ethernet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276350"/>
            <a:ext cx="7519987" cy="2133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dominant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wired LAN technology: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single chip, multiple speeds (e.g., Broadcom  BCM5761)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first widely used LAN technology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simple, cheap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kept up with speed race: 10 Mbps – 10 Gbps </a:t>
            </a: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pic>
        <p:nvPicPr>
          <p:cNvPr id="146437" name="Picture 4" descr="551 metcalfe-e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3635375"/>
            <a:ext cx="4752975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1" name="Text Box 5"/>
          <p:cNvSpPr txBox="1">
            <a:spLocks noChangeArrowheads="1"/>
          </p:cNvSpPr>
          <p:nvPr/>
        </p:nvSpPr>
        <p:spPr bwMode="auto">
          <a:xfrm>
            <a:off x="4289425" y="6086475"/>
            <a:ext cx="31305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/>
                <a:cs typeface="Arial"/>
              </a:rPr>
              <a:t>Metcalfe</a:t>
            </a:r>
            <a:r>
              <a:rPr lang="ja-JP" altLang="en-US" dirty="0">
                <a:latin typeface="Arial"/>
                <a:cs typeface="Arial"/>
              </a:rPr>
              <a:t>’</a:t>
            </a:r>
            <a:r>
              <a:rPr lang="en-US" dirty="0">
                <a:latin typeface="Arial"/>
                <a:cs typeface="Arial"/>
              </a:rPr>
              <a:t>s Ethernet sketch</a:t>
            </a:r>
          </a:p>
        </p:txBody>
      </p:sp>
      <p:pic>
        <p:nvPicPr>
          <p:cNvPr id="146439" name="Picture 24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3" y="877888"/>
            <a:ext cx="197008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73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5543956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47063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Ethernet: unreliable, connectionless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61350" cy="46482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connectionless: </a:t>
            </a:r>
            <a:r>
              <a:rPr lang="en-US" dirty="0">
                <a:latin typeface="Gill Sans MT" charset="0"/>
                <a:cs typeface="+mn-cs"/>
              </a:rPr>
              <a:t>no handshaking between sending and receiving NICs 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unreliable: </a:t>
            </a:r>
            <a:r>
              <a:rPr lang="en-US" dirty="0">
                <a:latin typeface="Gill Sans MT" charset="0"/>
                <a:cs typeface="+mn-cs"/>
              </a:rPr>
              <a:t>receiving NIC doesn't send acks or nacks to sending NIC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data in dropped frames recovered only if initial sender uses higher layer rdt (e.g., TCP), otherwise dropped data lost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Ethernet</a:t>
            </a:r>
            <a:r>
              <a:rPr lang="ja-JP" altLang="en-US" dirty="0">
                <a:latin typeface="Gill Sans MT" charset="0"/>
                <a:cs typeface="+mn-cs"/>
              </a:rPr>
              <a:t>’</a:t>
            </a:r>
            <a:r>
              <a:rPr lang="en-US" dirty="0">
                <a:latin typeface="Gill Sans MT" charset="0"/>
                <a:cs typeface="+mn-cs"/>
              </a:rPr>
              <a:t>s MAC protocol: unslotted 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CSMA/CD with binary backoff</a:t>
            </a:r>
          </a:p>
        </p:txBody>
      </p:sp>
      <p:pic>
        <p:nvPicPr>
          <p:cNvPr id="154629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0191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74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6523795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Ethernet switch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6425" y="1071563"/>
            <a:ext cx="8001000" cy="4640262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link-layer packet switch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store, forward Ethernet frames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examine incoming frame</a:t>
            </a:r>
            <a:r>
              <a:rPr lang="ja-JP" altLang="en-US" sz="2800" dirty="0">
                <a:latin typeface="Gill Sans MT" charset="0"/>
              </a:rPr>
              <a:t>’</a:t>
            </a:r>
            <a:r>
              <a:rPr lang="en-US" sz="2800" dirty="0">
                <a:latin typeface="Gill Sans MT" charset="0"/>
              </a:rPr>
              <a:t>s MAC address, 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selectively</a:t>
            </a:r>
            <a:r>
              <a:rPr lang="en-US" sz="2800" dirty="0">
                <a:latin typeface="Gill Sans MT" charset="0"/>
              </a:rPr>
              <a:t> forward  frame to one-or-more outgoing links; when frame is to be forwarded on segment, uses CSMA/CD to access segment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transparent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hosts are unaware of presence of switches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plug-and-play, self-learning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switches do not need to be configured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160773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7937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75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7394655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136525"/>
            <a:ext cx="8469313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Switch: </a:t>
            </a:r>
            <a:r>
              <a:rPr lang="en-US" sz="3600" i="1" dirty="0">
                <a:latin typeface="Gill Sans MT" charset="0"/>
                <a:cs typeface="+mj-cs"/>
              </a:rPr>
              <a:t>multiple</a:t>
            </a:r>
            <a:r>
              <a:rPr lang="en-US" sz="3600" dirty="0">
                <a:latin typeface="Gill Sans MT" charset="0"/>
                <a:cs typeface="+mj-cs"/>
              </a:rPr>
              <a:t> simultaneous transmissions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393825"/>
            <a:ext cx="4503737" cy="45767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hosts have dedicated, direct connection to switch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switches buffer packets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Ethernet protocol used on </a:t>
            </a:r>
            <a:r>
              <a:rPr lang="en-US" sz="2400" i="1" dirty="0">
                <a:latin typeface="Gill Sans MT" charset="0"/>
                <a:cs typeface="+mn-cs"/>
              </a:rPr>
              <a:t>each</a:t>
            </a:r>
            <a:r>
              <a:rPr lang="en-US" sz="2400" dirty="0">
                <a:latin typeface="Gill Sans MT" charset="0"/>
                <a:cs typeface="+mn-cs"/>
              </a:rPr>
              <a:t> incoming link, but no collisions; full duplex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each link is its own collision domain</a:t>
            </a:r>
          </a:p>
          <a:p>
            <a:pPr>
              <a:lnSpc>
                <a:spcPct val="90000"/>
              </a:lnSpc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switching: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A-to-A</a:t>
            </a:r>
            <a:r>
              <a:rPr lang="ja-JP" altLang="en-US" sz="2400" dirty="0">
                <a:latin typeface="Gill Sans MT" charset="0"/>
                <a:cs typeface="+mn-cs"/>
              </a:rPr>
              <a:t>’</a:t>
            </a:r>
            <a:r>
              <a:rPr lang="en-US" sz="2400" dirty="0">
                <a:latin typeface="Gill Sans MT" charset="0"/>
                <a:cs typeface="+mn-cs"/>
              </a:rPr>
              <a:t> and B-to-B</a:t>
            </a:r>
            <a:r>
              <a:rPr lang="ja-JP" altLang="en-US" sz="2400" dirty="0">
                <a:latin typeface="Gill Sans MT" charset="0"/>
                <a:cs typeface="+mn-cs"/>
              </a:rPr>
              <a:t>’</a:t>
            </a:r>
            <a:r>
              <a:rPr lang="en-US" sz="2400" dirty="0">
                <a:latin typeface="Gill Sans MT" charset="0"/>
                <a:cs typeface="+mn-cs"/>
              </a:rPr>
              <a:t> can transmit simultaneously, without collisions </a:t>
            </a:r>
          </a:p>
        </p:txBody>
      </p:sp>
      <p:grpSp>
        <p:nvGrpSpPr>
          <p:cNvPr id="162821" name="Group 1"/>
          <p:cNvGrpSpPr>
            <a:grpSpLocks/>
          </p:cNvGrpSpPr>
          <p:nvPr/>
        </p:nvGrpSpPr>
        <p:grpSpPr bwMode="auto">
          <a:xfrm>
            <a:off x="5106988" y="1425575"/>
            <a:ext cx="3660775" cy="4283075"/>
            <a:chOff x="5106576" y="1425893"/>
            <a:chExt cx="3661504" cy="4282976"/>
          </a:xfrm>
        </p:grpSpPr>
        <p:sp>
          <p:nvSpPr>
            <p:cNvPr id="62472" name="Text Box 34"/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switch with six interfaces</a:t>
              </a:r>
            </a:p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1,2,3,4,5,6</a:t>
              </a:r>
              <a:r>
                <a:rPr lang="en-US" dirty="0">
                  <a:latin typeface="Arial" charset="0"/>
                  <a:cs typeface="Arial" charset="0"/>
                </a:rPr>
                <a:t>)</a:t>
              </a:r>
              <a:r>
                <a:rPr lang="en-US" i="0" dirty="0">
                  <a:latin typeface="Arial" charset="0"/>
                  <a:cs typeface="Arial" charset="0"/>
                </a:rPr>
                <a:t>  </a:t>
              </a:r>
            </a:p>
          </p:txBody>
        </p:sp>
        <p:grpSp>
          <p:nvGrpSpPr>
            <p:cNvPr id="162824" name="Group 34"/>
            <p:cNvGrpSpPr>
              <a:grpSpLocks/>
            </p:cNvGrpSpPr>
            <p:nvPr/>
          </p:nvGrpSpPr>
          <p:grpSpPr bwMode="auto">
            <a:xfrm>
              <a:off x="5106576" y="1425893"/>
              <a:ext cx="3661504" cy="3600334"/>
              <a:chOff x="731524" y="1819788"/>
              <a:chExt cx="3661504" cy="3600334"/>
            </a:xfrm>
          </p:grpSpPr>
          <p:sp>
            <p:nvSpPr>
              <p:cNvPr id="62474" name="Text Box 23"/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62475" name="Text Box 24"/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371549" cy="3698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A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2476" name="Text Box 25"/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2477" name="Text Box 26"/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390603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B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2478" name="Text Box 27"/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62479" name="Text Box 28"/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4033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C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2480" name="Line 17"/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481" name="Line 18"/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482" name="Line 19"/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483" name="Line 20"/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62835" name="Group 45"/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80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2870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2871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72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2836" name="Group 46"/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2865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2867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68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77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48" name="Rectangle 43"/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2838" name="Group 44"/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16286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286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162839" name="Group 49"/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70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2860" name="Group 44"/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162861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62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pic>
            <p:nvPicPr>
              <p:cNvPr id="62489" name="Picture 3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162841" name="Group 51"/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66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2856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2857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58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2842" name="Group 52"/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2851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2853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54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63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62492" name="Line 17"/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493" name="Line 19"/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494" name="Text Box 35"/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2495" name="Text Box 36"/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62496" name="Text Box 37"/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62497" name="Text Box 38"/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62498" name="Text Box 39"/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62499" name="Text Box 40"/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6</a:t>
                </a:r>
              </a:p>
            </p:txBody>
          </p:sp>
        </p:grpSp>
      </p:grpSp>
      <p:pic>
        <p:nvPicPr>
          <p:cNvPr id="162822" name="Picture 6" descr="underline_bas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962025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76</a:t>
            </a:fld>
            <a:endParaRPr lang="en-US" sz="1200" dirty="0">
              <a:latin typeface="Tahoma" charset="0"/>
            </a:endParaRPr>
          </a:p>
        </p:txBody>
      </p:sp>
      <p:sp>
        <p:nvSpPr>
          <p:cNvPr id="5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6586555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5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Interconnecting switches</a:t>
            </a:r>
          </a:p>
        </p:txBody>
      </p:sp>
      <p:sp>
        <p:nvSpPr>
          <p:cNvPr id="6861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98500" y="1320800"/>
            <a:ext cx="7881938" cy="68262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self-learning switches can be connected together:</a:t>
            </a:r>
          </a:p>
        </p:txBody>
      </p:sp>
      <p:sp>
        <p:nvSpPr>
          <p:cNvPr id="681030" name="Rectangle 70"/>
          <p:cNvSpPr>
            <a:spLocks noChangeArrowheads="1"/>
          </p:cNvSpPr>
          <p:nvPr/>
        </p:nvSpPr>
        <p:spPr bwMode="auto">
          <a:xfrm>
            <a:off x="690563" y="4535488"/>
            <a:ext cx="7881937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i="1" u="sng" dirty="0">
                <a:solidFill>
                  <a:srgbClr val="CC0000"/>
                </a:solidFill>
                <a:latin typeface="Gill Sans MT" charset="0"/>
                <a:cs typeface="+mn-cs"/>
              </a:rPr>
              <a:t>Q:</a:t>
            </a:r>
            <a:r>
              <a:rPr lang="en-US" sz="2800" i="1" dirty="0">
                <a:solidFill>
                  <a:srgbClr val="000000"/>
                </a:solidFill>
                <a:latin typeface="Gill Sans MT" charset="0"/>
                <a:cs typeface="+mn-cs"/>
              </a:rPr>
              <a:t> 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sending from </a:t>
            </a:r>
            <a:r>
              <a:rPr lang="en-US" sz="2800" dirty="0">
                <a:solidFill>
                  <a:srgbClr val="000000"/>
                </a:solidFill>
                <a:latin typeface="Gill Sans MT" charset="0"/>
                <a:cs typeface="+mn-cs"/>
              </a:rPr>
              <a:t>A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 to I - how does S</a:t>
            </a:r>
            <a:r>
              <a:rPr lang="en-US" sz="28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1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 know to forward frame destined to I via S</a:t>
            </a:r>
            <a:r>
              <a:rPr lang="en-US" sz="28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4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 and S</a:t>
            </a:r>
            <a:r>
              <a:rPr lang="en-US" sz="28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3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?</a:t>
            </a:r>
          </a:p>
          <a:p>
            <a:pPr marL="457200" indent="-2873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1" u="sng" dirty="0">
                <a:solidFill>
                  <a:srgbClr val="CC0000"/>
                </a:solidFill>
                <a:latin typeface="Gill Sans MT" charset="0"/>
                <a:cs typeface="+mn-cs"/>
              </a:rPr>
              <a:t>A:</a:t>
            </a:r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self learning! (works </a:t>
            </a:r>
            <a:r>
              <a:rPr lang="en-US" sz="2800" dirty="0">
                <a:solidFill>
                  <a:srgbClr val="000000"/>
                </a:solidFill>
                <a:latin typeface="Gill Sans MT" charset="0"/>
                <a:cs typeface="+mn-cs"/>
              </a:rPr>
              <a:t>exactly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 the same as in single-switch case!)</a:t>
            </a:r>
          </a:p>
        </p:txBody>
      </p:sp>
      <p:grpSp>
        <p:nvGrpSpPr>
          <p:cNvPr id="173062" name="Group 1"/>
          <p:cNvGrpSpPr>
            <a:grpSpLocks/>
          </p:cNvGrpSpPr>
          <p:nvPr/>
        </p:nvGrpSpPr>
        <p:grpSpPr bwMode="auto">
          <a:xfrm>
            <a:off x="958850" y="2444750"/>
            <a:ext cx="2047875" cy="1358900"/>
            <a:chOff x="958850" y="2444750"/>
            <a:chExt cx="2048416" cy="1358710"/>
          </a:xfrm>
        </p:grpSpPr>
        <p:sp>
          <p:nvSpPr>
            <p:cNvPr id="68657" name="Line 20"/>
            <p:cNvSpPr>
              <a:spLocks noChangeShapeType="1"/>
            </p:cNvSpPr>
            <p:nvPr/>
          </p:nvSpPr>
          <p:spPr bwMode="auto">
            <a:xfrm flipH="1">
              <a:off x="1582903" y="3030456"/>
              <a:ext cx="5557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58" name="Line 21"/>
            <p:cNvSpPr>
              <a:spLocks noChangeShapeType="1"/>
            </p:cNvSpPr>
            <p:nvPr/>
          </p:nvSpPr>
          <p:spPr bwMode="auto">
            <a:xfrm flipH="1">
              <a:off x="1970355" y="3078074"/>
              <a:ext cx="271534" cy="314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59" name="Line 22"/>
            <p:cNvSpPr>
              <a:spLocks noChangeShapeType="1"/>
            </p:cNvSpPr>
            <p:nvPr/>
          </p:nvSpPr>
          <p:spPr bwMode="auto">
            <a:xfrm>
              <a:off x="2389566" y="3106645"/>
              <a:ext cx="73044" cy="295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60" name="Text Box 64"/>
            <p:cNvSpPr txBox="1">
              <a:spLocks noChangeArrowheads="1"/>
            </p:cNvSpPr>
            <p:nvPr/>
          </p:nvSpPr>
          <p:spPr bwMode="auto"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8661" name="Text Box 65"/>
            <p:cNvSpPr txBox="1">
              <a:spLocks noChangeArrowheads="1"/>
            </p:cNvSpPr>
            <p:nvPr/>
          </p:nvSpPr>
          <p:spPr bwMode="auto"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8662" name="Text Box 73"/>
            <p:cNvSpPr txBox="1">
              <a:spLocks noChangeArrowheads="1"/>
            </p:cNvSpPr>
            <p:nvPr/>
          </p:nvSpPr>
          <p:spPr bwMode="auto"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8663" name="Text Box 66"/>
            <p:cNvSpPr txBox="1">
              <a:spLocks noChangeArrowheads="1"/>
            </p:cNvSpPr>
            <p:nvPr/>
          </p:nvSpPr>
          <p:spPr bwMode="auto"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173111" name="Group 44"/>
            <p:cNvGrpSpPr>
              <a:grpSpLocks/>
            </p:cNvGrpSpPr>
            <p:nvPr/>
          </p:nvGrpSpPr>
          <p:grpSpPr bwMode="auto"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id="17311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2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112" name="Group 44"/>
            <p:cNvGrpSpPr>
              <a:grpSpLocks/>
            </p:cNvGrpSpPr>
            <p:nvPr/>
          </p:nvGrpSpPr>
          <p:grpSpPr bwMode="auto"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id="17311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1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113" name="Group 44"/>
            <p:cNvGrpSpPr>
              <a:grpSpLocks/>
            </p:cNvGrpSpPr>
            <p:nvPr/>
          </p:nvGrpSpPr>
          <p:grpSpPr bwMode="auto"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id="17311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1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68667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379663" y="1984375"/>
            <a:ext cx="4856162" cy="2044700"/>
            <a:chOff x="2379663" y="1984375"/>
            <a:chExt cx="4855711" cy="2044145"/>
          </a:xfrm>
        </p:grpSpPr>
        <p:sp>
          <p:nvSpPr>
            <p:cNvPr id="68618" name="Line 23"/>
            <p:cNvSpPr>
              <a:spLocks noChangeShapeType="1"/>
            </p:cNvSpPr>
            <p:nvPr/>
          </p:nvSpPr>
          <p:spPr bwMode="auto">
            <a:xfrm flipH="1">
              <a:off x="3635258" y="3068344"/>
              <a:ext cx="346043" cy="2158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19" name="Line 24"/>
            <p:cNvSpPr>
              <a:spLocks noChangeShapeType="1"/>
            </p:cNvSpPr>
            <p:nvPr/>
          </p:nvSpPr>
          <p:spPr bwMode="auto">
            <a:xfrm flipH="1">
              <a:off x="3949554" y="3087389"/>
              <a:ext cx="125401" cy="587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0" name="Line 25"/>
            <p:cNvSpPr>
              <a:spLocks noChangeShapeType="1"/>
            </p:cNvSpPr>
            <p:nvPr/>
          </p:nvSpPr>
          <p:spPr bwMode="auto">
            <a:xfrm>
              <a:off x="4254326" y="3030254"/>
              <a:ext cx="230167" cy="3618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1" name="Line 26"/>
            <p:cNvSpPr>
              <a:spLocks noChangeShapeType="1"/>
            </p:cNvSpPr>
            <p:nvPr/>
          </p:nvSpPr>
          <p:spPr bwMode="auto">
            <a:xfrm flipH="1">
              <a:off x="5532145" y="3106433"/>
              <a:ext cx="428585" cy="244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2" name="Line 27"/>
            <p:cNvSpPr>
              <a:spLocks noChangeShapeType="1"/>
            </p:cNvSpPr>
            <p:nvPr/>
          </p:nvSpPr>
          <p:spPr bwMode="auto">
            <a:xfrm flipH="1">
              <a:off x="6035335" y="3077866"/>
              <a:ext cx="9524" cy="469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3" name="Line 35"/>
            <p:cNvSpPr>
              <a:spLocks noChangeShapeType="1"/>
            </p:cNvSpPr>
            <p:nvPr/>
          </p:nvSpPr>
          <p:spPr bwMode="auto">
            <a:xfrm flipH="1">
              <a:off x="2379663" y="2355749"/>
              <a:ext cx="1517509" cy="536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4" name="Line 36"/>
            <p:cNvSpPr>
              <a:spLocks noChangeShapeType="1"/>
            </p:cNvSpPr>
            <p:nvPr/>
          </p:nvSpPr>
          <p:spPr bwMode="auto">
            <a:xfrm>
              <a:off x="4200356" y="2322421"/>
              <a:ext cx="0" cy="599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5" name="Line 37"/>
            <p:cNvSpPr>
              <a:spLocks noChangeShapeType="1"/>
            </p:cNvSpPr>
            <p:nvPr/>
          </p:nvSpPr>
          <p:spPr bwMode="auto">
            <a:xfrm flipH="1" flipV="1">
              <a:off x="4449571" y="2306551"/>
              <a:ext cx="1406394" cy="6840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6" name="Line 63"/>
            <p:cNvSpPr>
              <a:spLocks noChangeShapeType="1"/>
            </p:cNvSpPr>
            <p:nvPr/>
          </p:nvSpPr>
          <p:spPr bwMode="auto">
            <a:xfrm>
              <a:off x="6411539" y="3131826"/>
              <a:ext cx="285723" cy="158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7" name="Text Box 67"/>
            <p:cNvSpPr txBox="1">
              <a:spLocks noChangeArrowheads="1"/>
            </p:cNvSpPr>
            <p:nvPr/>
          </p:nvSpPr>
          <p:spPr bwMode="auto"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68628" name="Text Box 68"/>
            <p:cNvSpPr txBox="1">
              <a:spLocks noChangeArrowheads="1"/>
            </p:cNvSpPr>
            <p:nvPr/>
          </p:nvSpPr>
          <p:spPr bwMode="auto"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68629" name="Text Box 69"/>
            <p:cNvSpPr txBox="1">
              <a:spLocks noChangeArrowheads="1"/>
            </p:cNvSpPr>
            <p:nvPr/>
          </p:nvSpPr>
          <p:spPr bwMode="auto"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F</a:t>
              </a:r>
            </a:p>
          </p:txBody>
        </p:sp>
        <p:sp>
          <p:nvSpPr>
            <p:cNvPr id="68630" name="Text Box 74"/>
            <p:cNvSpPr txBox="1">
              <a:spLocks noChangeArrowheads="1"/>
            </p:cNvSpPr>
            <p:nvPr/>
          </p:nvSpPr>
          <p:spPr bwMode="auto"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8631" name="Text Box 75"/>
            <p:cNvSpPr txBox="1">
              <a:spLocks noChangeArrowheads="1"/>
            </p:cNvSpPr>
            <p:nvPr/>
          </p:nvSpPr>
          <p:spPr bwMode="auto"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8632" name="Text Box 76"/>
            <p:cNvSpPr txBox="1">
              <a:spLocks noChangeArrowheads="1"/>
            </p:cNvSpPr>
            <p:nvPr/>
          </p:nvSpPr>
          <p:spPr bwMode="auto"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8633" name="Text Box 78"/>
            <p:cNvSpPr txBox="1">
              <a:spLocks noChangeArrowheads="1"/>
            </p:cNvSpPr>
            <p:nvPr/>
          </p:nvSpPr>
          <p:spPr bwMode="auto"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H</a:t>
              </a:r>
            </a:p>
          </p:txBody>
        </p:sp>
        <p:sp>
          <p:nvSpPr>
            <p:cNvPr id="68634" name="Text Box 79"/>
            <p:cNvSpPr txBox="1">
              <a:spLocks noChangeArrowheads="1"/>
            </p:cNvSpPr>
            <p:nvPr/>
          </p:nvSpPr>
          <p:spPr bwMode="auto"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</a:t>
              </a:r>
            </a:p>
          </p:txBody>
        </p:sp>
        <p:sp>
          <p:nvSpPr>
            <p:cNvPr id="68635" name="Text Box 80"/>
            <p:cNvSpPr txBox="1">
              <a:spLocks noChangeArrowheads="1"/>
            </p:cNvSpPr>
            <p:nvPr/>
          </p:nvSpPr>
          <p:spPr bwMode="auto"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pic>
          <p:nvPicPr>
            <p:cNvPr id="68636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73084" name="Group 44"/>
            <p:cNvGrpSpPr>
              <a:grpSpLocks/>
            </p:cNvGrpSpPr>
            <p:nvPr/>
          </p:nvGrpSpPr>
          <p:grpSpPr bwMode="auto"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id="17310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0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085" name="Group 44"/>
            <p:cNvGrpSpPr>
              <a:grpSpLocks/>
            </p:cNvGrpSpPr>
            <p:nvPr/>
          </p:nvGrpSpPr>
          <p:grpSpPr bwMode="auto"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id="17310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0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086" name="Group 44"/>
            <p:cNvGrpSpPr>
              <a:grpSpLocks/>
            </p:cNvGrpSpPr>
            <p:nvPr/>
          </p:nvGrpSpPr>
          <p:grpSpPr bwMode="auto"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id="17309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087" name="Group 44"/>
            <p:cNvGrpSpPr>
              <a:grpSpLocks/>
            </p:cNvGrpSpPr>
            <p:nvPr/>
          </p:nvGrpSpPr>
          <p:grpSpPr bwMode="auto"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id="17309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088" name="Group 44"/>
            <p:cNvGrpSpPr>
              <a:grpSpLocks/>
            </p:cNvGrpSpPr>
            <p:nvPr/>
          </p:nvGrpSpPr>
          <p:grpSpPr bwMode="auto"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id="17309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089" name="Group 44"/>
            <p:cNvGrpSpPr>
              <a:grpSpLocks/>
            </p:cNvGrpSpPr>
            <p:nvPr/>
          </p:nvGrpSpPr>
          <p:grpSpPr bwMode="auto"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id="17309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68643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68644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pic>
        <p:nvPicPr>
          <p:cNvPr id="173064" name="Picture 20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7985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77</a:t>
            </a:fld>
            <a:endParaRPr lang="en-US" sz="1200" dirty="0">
              <a:latin typeface="Tahoma" charset="0"/>
            </a:endParaRPr>
          </a:p>
        </p:txBody>
      </p:sp>
      <p:sp>
        <p:nvSpPr>
          <p:cNvPr id="6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9045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03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707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6.4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solidFill>
                  <a:srgbClr val="000000"/>
                </a:solidFill>
                <a:latin typeface="Gill Sans MT" charset="0"/>
                <a:cs typeface="+mn-cs"/>
              </a:rPr>
              <a:t>LANs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>
                <a:latin typeface="Gill Sans MT" charset="0"/>
                <a:cs typeface="+mn-cs"/>
              </a:rPr>
              <a:t>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6.6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>
                <a:latin typeface="Gill Sans MT" charset="0"/>
                <a:cs typeface="+mn-cs"/>
              </a:rPr>
              <a:t>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78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41722733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5"/>
          <p:cNvSpPr>
            <a:spLocks noGrp="1" noChangeArrowheads="1"/>
          </p:cNvSpPr>
          <p:nvPr>
            <p:ph type="title"/>
          </p:nvPr>
        </p:nvSpPr>
        <p:spPr>
          <a:xfrm>
            <a:off x="546100" y="115888"/>
            <a:ext cx="7772400" cy="9366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Data center networks </a:t>
            </a:r>
          </a:p>
        </p:txBody>
      </p:sp>
      <p:sp>
        <p:nvSpPr>
          <p:cNvPr id="6861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15950" y="1320800"/>
            <a:ext cx="8274050" cy="8350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10’s to 100’s of thousands of hosts, often closely coupled, in close proximity:</a:t>
            </a:r>
          </a:p>
          <a:p>
            <a:pPr lvl="1">
              <a:defRPr/>
            </a:pPr>
            <a:r>
              <a:rPr lang="en-US" dirty="0">
                <a:latin typeface="Gill Sans MT" charset="0"/>
                <a:cs typeface="+mn-cs"/>
              </a:rPr>
              <a:t>e-business (e.g. Amazon)</a:t>
            </a:r>
          </a:p>
          <a:p>
            <a:pPr lvl="1">
              <a:defRPr/>
            </a:pPr>
            <a:r>
              <a:rPr lang="en-US" dirty="0">
                <a:latin typeface="Gill Sans MT" charset="0"/>
                <a:cs typeface="+mn-cs"/>
              </a:rPr>
              <a:t>content-servers (e.g., YouTube, Akamai, Apple, Microsoft)</a:t>
            </a:r>
          </a:p>
          <a:p>
            <a:pPr lvl="1">
              <a:defRPr/>
            </a:pPr>
            <a:r>
              <a:rPr lang="en-US" dirty="0">
                <a:latin typeface="Gill Sans MT" charset="0"/>
                <a:cs typeface="+mn-cs"/>
              </a:rPr>
              <a:t>search engines, data mining (e.g., Google)</a:t>
            </a: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pic>
        <p:nvPicPr>
          <p:cNvPr id="202757" name="Picture 20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823913"/>
            <a:ext cx="51831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Rectangle 6"/>
          <p:cNvSpPr txBox="1">
            <a:spLocks noChangeArrowheads="1"/>
          </p:cNvSpPr>
          <p:nvPr/>
        </p:nvSpPr>
        <p:spPr bwMode="auto">
          <a:xfrm>
            <a:off x="684213" y="3411538"/>
            <a:ext cx="4678362" cy="177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SzPct val="100000"/>
              <a:buFont typeface="Wingdings" charset="2"/>
              <a:buChar char="§"/>
              <a:defRPr/>
            </a:pPr>
            <a:r>
              <a:rPr lang="en-US" i="0" dirty="0">
                <a:latin typeface="Gill Sans MT" charset="0"/>
                <a:cs typeface="+mn-cs"/>
              </a:rPr>
              <a:t>challenges:</a:t>
            </a:r>
          </a:p>
          <a:p>
            <a:pPr lvl="1">
              <a:defRPr/>
            </a:pPr>
            <a:r>
              <a:rPr lang="en-US" i="0" dirty="0">
                <a:latin typeface="Gill Sans MT" charset="0"/>
                <a:cs typeface="+mn-cs"/>
              </a:rPr>
              <a:t>multiple applications, each serving massive numbers of clients </a:t>
            </a:r>
          </a:p>
          <a:p>
            <a:pPr lvl="1">
              <a:defRPr/>
            </a:pPr>
            <a:r>
              <a:rPr lang="en-US" i="0" dirty="0">
                <a:latin typeface="Gill Sans MT" charset="0"/>
                <a:cs typeface="+mn-cs"/>
              </a:rPr>
              <a:t>managing/balancing load, avoiding processing, networking, data bottlenecks  </a:t>
            </a:r>
          </a:p>
        </p:txBody>
      </p:sp>
      <p:pic>
        <p:nvPicPr>
          <p:cNvPr id="202759" name="Pictur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00" y="3451225"/>
            <a:ext cx="3527425" cy="252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760" name="TextBox 3"/>
          <p:cNvSpPr txBox="1">
            <a:spLocks noChangeArrowheads="1"/>
          </p:cNvSpPr>
          <p:nvPr/>
        </p:nvSpPr>
        <p:spPr bwMode="auto">
          <a:xfrm>
            <a:off x="5265738" y="5951538"/>
            <a:ext cx="2828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i="0" dirty="0">
                <a:latin typeface="Arial" charset="0"/>
                <a:cs typeface="Arial" charset="0"/>
              </a:rPr>
              <a:t>Inside a 40-ft Microsoft container, </a:t>
            </a:r>
          </a:p>
          <a:p>
            <a:r>
              <a:rPr lang="en-US" sz="1400" i="0" dirty="0">
                <a:latin typeface="Arial" charset="0"/>
                <a:cs typeface="Arial" charset="0"/>
              </a:rPr>
              <a:t>Chicago data center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79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4267625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3838"/>
            <a:ext cx="7772400" cy="101441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Internet checksum </a:t>
            </a:r>
            <a:r>
              <a:rPr lang="en-US" sz="3600" dirty="0">
                <a:latin typeface="Gill Sans MT" charset="0"/>
                <a:cs typeface="+mj-cs"/>
              </a:rPr>
              <a:t>(review)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2625" y="2519363"/>
            <a:ext cx="3657600" cy="3495675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sender: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treat segment contents as sequence of 16-bit integers X1, X2,...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checksum: X1+X2+... (with wraparound), then take the complement sum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sender puts checksum value into UDP/TCP checksum field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endParaRPr lang="en-US" dirty="0">
              <a:latin typeface="Gill Sans MT" charset="0"/>
              <a:cs typeface="+mn-cs"/>
            </a:endParaRPr>
          </a:p>
          <a:p>
            <a:pPr>
              <a:lnSpc>
                <a:spcPct val="75000"/>
              </a:lnSpc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1331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552700"/>
            <a:ext cx="4057650" cy="3414713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receiver: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compute checksum of received segment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check if computed checksum equals checksum field value: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NO - error detected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YES - no error detected</a:t>
            </a:r>
            <a:endParaRPr lang="en-US" sz="2000" dirty="0">
              <a:latin typeface="Gill Sans MT" charset="0"/>
            </a:endParaRPr>
          </a:p>
        </p:txBody>
      </p:sp>
      <p:sp>
        <p:nvSpPr>
          <p:cNvPr id="13319" name="Rectangle 5"/>
          <p:cNvSpPr>
            <a:spLocks noChangeArrowheads="1"/>
          </p:cNvSpPr>
          <p:nvPr/>
        </p:nvSpPr>
        <p:spPr bwMode="auto">
          <a:xfrm>
            <a:off x="695325" y="1457325"/>
            <a:ext cx="79248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goal:</a:t>
            </a:r>
            <a:r>
              <a:rPr lang="en-US" sz="2400" i="0" dirty="0">
                <a:latin typeface="Gill Sans MT" charset="0"/>
                <a:cs typeface="+mn-cs"/>
              </a:rPr>
              <a:t> detect single bit errors &amp; most multiple bit errors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Arial" panose="020B0604020202020204" pitchFamily="34" charset="0"/>
              <a:buChar char="•"/>
              <a:defRPr/>
            </a:pPr>
            <a:r>
              <a:rPr lang="en-US" sz="2400" i="1" dirty="0">
                <a:latin typeface="Gill Sans MT" charset="0"/>
                <a:cs typeface="+mn-cs"/>
              </a:rPr>
              <a:t>some multiple bit errors are undetectable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400" i="0" dirty="0">
              <a:latin typeface="Gill Sans MT" charset="0"/>
              <a:cs typeface="+mn-cs"/>
            </a:endParaRPr>
          </a:p>
        </p:txBody>
      </p:sp>
      <p:pic>
        <p:nvPicPr>
          <p:cNvPr id="64519" name="Picture 8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96202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7145626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8" name="Straight Connector 507"/>
          <p:cNvCxnSpPr>
            <a:stCxn id="53" idx="3"/>
            <a:endCxn id="71" idx="1"/>
          </p:cNvCxnSpPr>
          <p:nvPr/>
        </p:nvCxnSpPr>
        <p:spPr>
          <a:xfrm flipH="1">
            <a:off x="1606550" y="4151313"/>
            <a:ext cx="893763" cy="392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/>
          <p:cNvCxnSpPr/>
          <p:nvPr/>
        </p:nvCxnSpPr>
        <p:spPr>
          <a:xfrm>
            <a:off x="2638425" y="4017963"/>
            <a:ext cx="374650" cy="538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/>
          <p:cNvCxnSpPr/>
          <p:nvPr/>
        </p:nvCxnSpPr>
        <p:spPr>
          <a:xfrm flipH="1">
            <a:off x="4868863" y="4121150"/>
            <a:ext cx="415925" cy="538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/>
          <p:nvPr/>
        </p:nvCxnSpPr>
        <p:spPr>
          <a:xfrm>
            <a:off x="5597525" y="4005263"/>
            <a:ext cx="374650" cy="538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07" name="Group 187"/>
          <p:cNvGrpSpPr>
            <a:grpSpLocks/>
          </p:cNvGrpSpPr>
          <p:nvPr/>
        </p:nvGrpSpPr>
        <p:grpSpPr bwMode="auto">
          <a:xfrm>
            <a:off x="2105025" y="3932238"/>
            <a:ext cx="1052513" cy="355600"/>
            <a:chOff x="4410" y="1365"/>
            <a:chExt cx="663" cy="224"/>
          </a:xfrm>
        </p:grpSpPr>
        <p:sp>
          <p:nvSpPr>
            <p:cNvPr id="52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4808" name="Group 187"/>
          <p:cNvGrpSpPr>
            <a:grpSpLocks/>
          </p:cNvGrpSpPr>
          <p:nvPr/>
        </p:nvGrpSpPr>
        <p:grpSpPr bwMode="auto">
          <a:xfrm>
            <a:off x="4924425" y="3932238"/>
            <a:ext cx="1052513" cy="355600"/>
            <a:chOff x="4410" y="1365"/>
            <a:chExt cx="663" cy="224"/>
          </a:xfrm>
        </p:grpSpPr>
        <p:sp>
          <p:nvSpPr>
            <p:cNvPr id="58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498" name="Straight Connector 497"/>
          <p:cNvCxnSpPr>
            <a:stCxn id="55" idx="0"/>
          </p:cNvCxnSpPr>
          <p:nvPr/>
        </p:nvCxnSpPr>
        <p:spPr>
          <a:xfrm flipH="1" flipV="1">
            <a:off x="1724025" y="3779838"/>
            <a:ext cx="484188" cy="327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/>
          <p:nvPr/>
        </p:nvCxnSpPr>
        <p:spPr>
          <a:xfrm flipH="1">
            <a:off x="5915025" y="3856038"/>
            <a:ext cx="4572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flipH="1">
            <a:off x="5534025" y="3563938"/>
            <a:ext cx="0" cy="368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/>
          <p:cNvCxnSpPr/>
          <p:nvPr/>
        </p:nvCxnSpPr>
        <p:spPr>
          <a:xfrm flipH="1">
            <a:off x="2714625" y="3551238"/>
            <a:ext cx="0" cy="368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TextBox 546"/>
          <p:cNvSpPr txBox="1"/>
          <p:nvPr/>
        </p:nvSpPr>
        <p:spPr>
          <a:xfrm>
            <a:off x="6908800" y="5600700"/>
            <a:ext cx="106521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Server racks</a:t>
            </a:r>
          </a:p>
        </p:txBody>
      </p:sp>
      <p:sp>
        <p:nvSpPr>
          <p:cNvPr id="555" name="TextBox 554"/>
          <p:cNvSpPr txBox="1"/>
          <p:nvPr/>
        </p:nvSpPr>
        <p:spPr>
          <a:xfrm>
            <a:off x="6894513" y="5143500"/>
            <a:ext cx="11430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TOR switches</a:t>
            </a:r>
          </a:p>
        </p:txBody>
      </p:sp>
      <p:sp>
        <p:nvSpPr>
          <p:cNvPr id="432" name="TextBox 431"/>
          <p:cNvSpPr txBox="1"/>
          <p:nvPr/>
        </p:nvSpPr>
        <p:spPr>
          <a:xfrm>
            <a:off x="6985000" y="4008438"/>
            <a:ext cx="15906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Tier-1 switches</a:t>
            </a:r>
          </a:p>
        </p:txBody>
      </p:sp>
      <p:sp>
        <p:nvSpPr>
          <p:cNvPr id="433" name="TextBox 432"/>
          <p:cNvSpPr txBox="1"/>
          <p:nvPr/>
        </p:nvSpPr>
        <p:spPr>
          <a:xfrm>
            <a:off x="6892925" y="4654550"/>
            <a:ext cx="15906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Tier-2 switches</a:t>
            </a:r>
          </a:p>
        </p:txBody>
      </p:sp>
      <p:grpSp>
        <p:nvGrpSpPr>
          <p:cNvPr id="204818" name="Group 1287"/>
          <p:cNvGrpSpPr>
            <a:grpSpLocks/>
          </p:cNvGrpSpPr>
          <p:nvPr/>
        </p:nvGrpSpPr>
        <p:grpSpPr bwMode="auto">
          <a:xfrm>
            <a:off x="6359525" y="3449638"/>
            <a:ext cx="381000" cy="609600"/>
            <a:chOff x="4140" y="429"/>
            <a:chExt cx="1425" cy="2396"/>
          </a:xfrm>
        </p:grpSpPr>
        <p:sp>
          <p:nvSpPr>
            <p:cNvPr id="434" name="Freeform 1288"/>
            <p:cNvSpPr>
              <a:spLocks/>
            </p:cNvSpPr>
            <p:nvPr/>
          </p:nvSpPr>
          <p:spPr bwMode="auto">
            <a:xfrm>
              <a:off x="5268" y="435"/>
              <a:ext cx="285" cy="2284"/>
            </a:xfrm>
            <a:custGeom>
              <a:avLst/>
              <a:gdLst>
                <a:gd name="T0" fmla="*/ 40 w 354"/>
                <a:gd name="T1" fmla="*/ 0 h 2742"/>
                <a:gd name="T2" fmla="*/ 226 w 354"/>
                <a:gd name="T3" fmla="*/ 236 h 2742"/>
                <a:gd name="T4" fmla="*/ 221 w 354"/>
                <a:gd name="T5" fmla="*/ 1824 h 2742"/>
                <a:gd name="T6" fmla="*/ 0 w 354"/>
                <a:gd name="T7" fmla="*/ 1906 h 2742"/>
                <a:gd name="T8" fmla="*/ 40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5" name="Rectangle 1289"/>
            <p:cNvSpPr>
              <a:spLocks noChangeArrowheads="1"/>
            </p:cNvSpPr>
            <p:nvPr/>
          </p:nvSpPr>
          <p:spPr bwMode="auto">
            <a:xfrm>
              <a:off x="4205" y="429"/>
              <a:ext cx="1045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6" name="Freeform 1290"/>
            <p:cNvSpPr>
              <a:spLocks/>
            </p:cNvSpPr>
            <p:nvPr/>
          </p:nvSpPr>
          <p:spPr bwMode="auto">
            <a:xfrm>
              <a:off x="5322" y="573"/>
              <a:ext cx="166" cy="2115"/>
            </a:xfrm>
            <a:custGeom>
              <a:avLst/>
              <a:gdLst>
                <a:gd name="T0" fmla="*/ 5 w 211"/>
                <a:gd name="T1" fmla="*/ 0 h 2537"/>
                <a:gd name="T2" fmla="*/ 135 w 211"/>
                <a:gd name="T3" fmla="*/ 152 h 2537"/>
                <a:gd name="T4" fmla="*/ 5 w 211"/>
                <a:gd name="T5" fmla="*/ 1738 h 2537"/>
                <a:gd name="T6" fmla="*/ 5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7" name="Freeform 1291"/>
            <p:cNvSpPr>
              <a:spLocks/>
            </p:cNvSpPr>
            <p:nvPr/>
          </p:nvSpPr>
          <p:spPr bwMode="auto">
            <a:xfrm>
              <a:off x="5286" y="1639"/>
              <a:ext cx="261" cy="187"/>
            </a:xfrm>
            <a:custGeom>
              <a:avLst/>
              <a:gdLst>
                <a:gd name="T0" fmla="*/ 2 w 328"/>
                <a:gd name="T1" fmla="*/ 0 h 226"/>
                <a:gd name="T2" fmla="*/ 211 w 328"/>
                <a:gd name="T3" fmla="*/ 89 h 226"/>
                <a:gd name="T4" fmla="*/ 209 w 328"/>
                <a:gd name="T5" fmla="*/ 158 h 226"/>
                <a:gd name="T6" fmla="*/ 0 w 328"/>
                <a:gd name="T7" fmla="*/ 7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8" name="Rectangle 1292"/>
            <p:cNvSpPr>
              <a:spLocks noChangeArrowheads="1"/>
            </p:cNvSpPr>
            <p:nvPr/>
          </p:nvSpPr>
          <p:spPr bwMode="auto">
            <a:xfrm>
              <a:off x="4211" y="691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804" name="Group 129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64" name="AutoShape 1294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19" cy="15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5" name="AutoShape 1295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9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0" name="Rectangle 1296"/>
            <p:cNvSpPr>
              <a:spLocks noChangeArrowheads="1"/>
            </p:cNvSpPr>
            <p:nvPr/>
          </p:nvSpPr>
          <p:spPr bwMode="auto">
            <a:xfrm>
              <a:off x="4223" y="1022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806" name="Group 129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62" name="AutoShape 1298"/>
              <p:cNvSpPr>
                <a:spLocks noChangeArrowheads="1"/>
              </p:cNvSpPr>
              <p:nvPr/>
            </p:nvSpPr>
            <p:spPr bwMode="auto">
              <a:xfrm>
                <a:off x="612" y="2571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3" name="AutoShape 1299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2" name="Rectangle 1300"/>
            <p:cNvSpPr>
              <a:spLocks noChangeArrowheads="1"/>
            </p:cNvSpPr>
            <p:nvPr/>
          </p:nvSpPr>
          <p:spPr bwMode="auto">
            <a:xfrm>
              <a:off x="4217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3" name="Rectangle 1301"/>
            <p:cNvSpPr>
              <a:spLocks noChangeArrowheads="1"/>
            </p:cNvSpPr>
            <p:nvPr/>
          </p:nvSpPr>
          <p:spPr bwMode="auto">
            <a:xfrm>
              <a:off x="4229" y="1652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809" name="Group 130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60" name="AutoShape 1303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1" name="AutoShape 1304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5" name="Freeform 1305"/>
            <p:cNvSpPr>
              <a:spLocks/>
            </p:cNvSpPr>
            <p:nvPr/>
          </p:nvSpPr>
          <p:spPr bwMode="auto">
            <a:xfrm>
              <a:off x="5286" y="1352"/>
              <a:ext cx="267" cy="187"/>
            </a:xfrm>
            <a:custGeom>
              <a:avLst/>
              <a:gdLst>
                <a:gd name="T0" fmla="*/ 2 w 328"/>
                <a:gd name="T1" fmla="*/ 0 h 226"/>
                <a:gd name="T2" fmla="*/ 211 w 328"/>
                <a:gd name="T3" fmla="*/ 88 h 226"/>
                <a:gd name="T4" fmla="*/ 209 w 328"/>
                <a:gd name="T5" fmla="*/ 156 h 226"/>
                <a:gd name="T6" fmla="*/ 0 w 328"/>
                <a:gd name="T7" fmla="*/ 6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811" name="Group 130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8" name="AutoShape 1307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9" name="AutoShape 1308"/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95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7" name="Rectangle 1309"/>
            <p:cNvSpPr>
              <a:spLocks noChangeArrowheads="1"/>
            </p:cNvSpPr>
            <p:nvPr/>
          </p:nvSpPr>
          <p:spPr bwMode="auto">
            <a:xfrm>
              <a:off x="5250" y="429"/>
              <a:ext cx="65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8" name="Freeform 1310"/>
            <p:cNvSpPr>
              <a:spLocks/>
            </p:cNvSpPr>
            <p:nvPr/>
          </p:nvSpPr>
          <p:spPr bwMode="auto">
            <a:xfrm>
              <a:off x="5310" y="1009"/>
              <a:ext cx="238" cy="212"/>
            </a:xfrm>
            <a:custGeom>
              <a:avLst/>
              <a:gdLst>
                <a:gd name="T0" fmla="*/ 2 w 296"/>
                <a:gd name="T1" fmla="*/ 0 h 256"/>
                <a:gd name="T2" fmla="*/ 187 w 296"/>
                <a:gd name="T3" fmla="*/ 100 h 256"/>
                <a:gd name="T4" fmla="*/ 190 w 296"/>
                <a:gd name="T5" fmla="*/ 177 h 256"/>
                <a:gd name="T6" fmla="*/ 0 w 296"/>
                <a:gd name="T7" fmla="*/ 6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9" name="Freeform 1311"/>
            <p:cNvSpPr>
              <a:spLocks/>
            </p:cNvSpPr>
            <p:nvPr/>
          </p:nvSpPr>
          <p:spPr bwMode="auto">
            <a:xfrm>
              <a:off x="5316" y="679"/>
              <a:ext cx="243" cy="243"/>
            </a:xfrm>
            <a:custGeom>
              <a:avLst/>
              <a:gdLst>
                <a:gd name="T0" fmla="*/ 0 w 304"/>
                <a:gd name="T1" fmla="*/ 0 h 288"/>
                <a:gd name="T2" fmla="*/ 196 w 304"/>
                <a:gd name="T3" fmla="*/ 114 h 288"/>
                <a:gd name="T4" fmla="*/ 183 w 304"/>
                <a:gd name="T5" fmla="*/ 200 h 288"/>
                <a:gd name="T6" fmla="*/ 5 w 304"/>
                <a:gd name="T7" fmla="*/ 86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0" name="Oval 1312"/>
            <p:cNvSpPr>
              <a:spLocks noChangeArrowheads="1"/>
            </p:cNvSpPr>
            <p:nvPr/>
          </p:nvSpPr>
          <p:spPr bwMode="auto">
            <a:xfrm>
              <a:off x="5518" y="2613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1" name="Freeform 1313"/>
            <p:cNvSpPr>
              <a:spLocks/>
            </p:cNvSpPr>
            <p:nvPr/>
          </p:nvSpPr>
          <p:spPr bwMode="auto">
            <a:xfrm>
              <a:off x="5304" y="2613"/>
              <a:ext cx="243" cy="200"/>
            </a:xfrm>
            <a:custGeom>
              <a:avLst/>
              <a:gdLst>
                <a:gd name="T0" fmla="*/ 0 w 306"/>
                <a:gd name="T1" fmla="*/ 73 h 240"/>
                <a:gd name="T2" fmla="*/ 2 w 306"/>
                <a:gd name="T3" fmla="*/ 167 h 240"/>
                <a:gd name="T4" fmla="*/ 196 w 306"/>
                <a:gd name="T5" fmla="*/ 77 h 240"/>
                <a:gd name="T6" fmla="*/ 192 w 306"/>
                <a:gd name="T7" fmla="*/ 0 h 240"/>
                <a:gd name="T8" fmla="*/ 0 w 306"/>
                <a:gd name="T9" fmla="*/ 7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2" name="AutoShape 1314"/>
            <p:cNvSpPr>
              <a:spLocks noChangeArrowheads="1"/>
            </p:cNvSpPr>
            <p:nvPr/>
          </p:nvSpPr>
          <p:spPr bwMode="auto">
            <a:xfrm>
              <a:off x="4140" y="2675"/>
              <a:ext cx="1199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3" name="AutoShape 1315"/>
            <p:cNvSpPr>
              <a:spLocks noChangeArrowheads="1"/>
            </p:cNvSpPr>
            <p:nvPr/>
          </p:nvSpPr>
          <p:spPr bwMode="auto">
            <a:xfrm>
              <a:off x="4205" y="2713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4" name="Oval 1316"/>
            <p:cNvSpPr>
              <a:spLocks noChangeArrowheads="1"/>
            </p:cNvSpPr>
            <p:nvPr/>
          </p:nvSpPr>
          <p:spPr bwMode="auto">
            <a:xfrm>
              <a:off x="4306" y="2382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5" name="Oval 1317"/>
            <p:cNvSpPr>
              <a:spLocks noChangeArrowheads="1"/>
            </p:cNvSpPr>
            <p:nvPr/>
          </p:nvSpPr>
          <p:spPr bwMode="auto">
            <a:xfrm>
              <a:off x="4484" y="2382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Aft>
                  <a:spcPts val="0"/>
                </a:spcAft>
                <a:defRPr/>
              </a:pPr>
              <a:endParaRPr lang="en-US" i="0" dirty="0">
                <a:solidFill>
                  <a:srgbClr val="FF0000"/>
                </a:solidFill>
                <a:latin typeface="Calibri"/>
                <a:ea typeface="+mn-ea"/>
                <a:cs typeface="Arial" charset="0"/>
              </a:endParaRPr>
            </a:p>
          </p:txBody>
        </p:sp>
        <p:sp>
          <p:nvSpPr>
            <p:cNvPr id="456" name="Oval 1318"/>
            <p:cNvSpPr>
              <a:spLocks noChangeArrowheads="1"/>
            </p:cNvSpPr>
            <p:nvPr/>
          </p:nvSpPr>
          <p:spPr bwMode="auto">
            <a:xfrm>
              <a:off x="4663" y="2382"/>
              <a:ext cx="160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7" name="Rectangle 1319"/>
            <p:cNvSpPr>
              <a:spLocks noChangeArrowheads="1"/>
            </p:cNvSpPr>
            <p:nvPr/>
          </p:nvSpPr>
          <p:spPr bwMode="auto">
            <a:xfrm>
              <a:off x="5060" y="1833"/>
              <a:ext cx="89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66" name="TextBox 465"/>
          <p:cNvSpPr txBox="1"/>
          <p:nvPr/>
        </p:nvSpPr>
        <p:spPr>
          <a:xfrm>
            <a:off x="6753225" y="3398838"/>
            <a:ext cx="159226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Load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balancer</a:t>
            </a:r>
          </a:p>
        </p:txBody>
      </p:sp>
      <p:grpSp>
        <p:nvGrpSpPr>
          <p:cNvPr id="204820" name="Group 1287"/>
          <p:cNvGrpSpPr>
            <a:grpSpLocks/>
          </p:cNvGrpSpPr>
          <p:nvPr/>
        </p:nvGrpSpPr>
        <p:grpSpPr bwMode="auto">
          <a:xfrm>
            <a:off x="1343025" y="3322638"/>
            <a:ext cx="381000" cy="609600"/>
            <a:chOff x="4140" y="429"/>
            <a:chExt cx="1425" cy="2396"/>
          </a:xfrm>
        </p:grpSpPr>
        <p:sp>
          <p:nvSpPr>
            <p:cNvPr id="468" name="Freeform 1288"/>
            <p:cNvSpPr>
              <a:spLocks/>
            </p:cNvSpPr>
            <p:nvPr/>
          </p:nvSpPr>
          <p:spPr bwMode="auto">
            <a:xfrm>
              <a:off x="5268" y="435"/>
              <a:ext cx="285" cy="2284"/>
            </a:xfrm>
            <a:custGeom>
              <a:avLst/>
              <a:gdLst>
                <a:gd name="T0" fmla="*/ 40 w 354"/>
                <a:gd name="T1" fmla="*/ 0 h 2742"/>
                <a:gd name="T2" fmla="*/ 226 w 354"/>
                <a:gd name="T3" fmla="*/ 236 h 2742"/>
                <a:gd name="T4" fmla="*/ 221 w 354"/>
                <a:gd name="T5" fmla="*/ 1824 h 2742"/>
                <a:gd name="T6" fmla="*/ 0 w 354"/>
                <a:gd name="T7" fmla="*/ 1906 h 2742"/>
                <a:gd name="T8" fmla="*/ 40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9" name="Rectangle 1289"/>
            <p:cNvSpPr>
              <a:spLocks noChangeArrowheads="1"/>
            </p:cNvSpPr>
            <p:nvPr/>
          </p:nvSpPr>
          <p:spPr bwMode="auto">
            <a:xfrm>
              <a:off x="4205" y="429"/>
              <a:ext cx="1045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0" name="Freeform 1290"/>
            <p:cNvSpPr>
              <a:spLocks/>
            </p:cNvSpPr>
            <p:nvPr/>
          </p:nvSpPr>
          <p:spPr bwMode="auto">
            <a:xfrm>
              <a:off x="5322" y="573"/>
              <a:ext cx="166" cy="2115"/>
            </a:xfrm>
            <a:custGeom>
              <a:avLst/>
              <a:gdLst>
                <a:gd name="T0" fmla="*/ 5 w 211"/>
                <a:gd name="T1" fmla="*/ 0 h 2537"/>
                <a:gd name="T2" fmla="*/ 135 w 211"/>
                <a:gd name="T3" fmla="*/ 152 h 2537"/>
                <a:gd name="T4" fmla="*/ 5 w 211"/>
                <a:gd name="T5" fmla="*/ 1738 h 2537"/>
                <a:gd name="T6" fmla="*/ 5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1" name="Freeform 1291"/>
            <p:cNvSpPr>
              <a:spLocks/>
            </p:cNvSpPr>
            <p:nvPr/>
          </p:nvSpPr>
          <p:spPr bwMode="auto">
            <a:xfrm>
              <a:off x="5286" y="1639"/>
              <a:ext cx="261" cy="187"/>
            </a:xfrm>
            <a:custGeom>
              <a:avLst/>
              <a:gdLst>
                <a:gd name="T0" fmla="*/ 2 w 328"/>
                <a:gd name="T1" fmla="*/ 0 h 226"/>
                <a:gd name="T2" fmla="*/ 211 w 328"/>
                <a:gd name="T3" fmla="*/ 89 h 226"/>
                <a:gd name="T4" fmla="*/ 209 w 328"/>
                <a:gd name="T5" fmla="*/ 158 h 226"/>
                <a:gd name="T6" fmla="*/ 0 w 328"/>
                <a:gd name="T7" fmla="*/ 7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2" name="Rectangle 1292"/>
            <p:cNvSpPr>
              <a:spLocks noChangeArrowheads="1"/>
            </p:cNvSpPr>
            <p:nvPr/>
          </p:nvSpPr>
          <p:spPr bwMode="auto">
            <a:xfrm>
              <a:off x="4211" y="691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772" name="Group 129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02" name="AutoShape 1294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19" cy="15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3" name="AutoShape 1295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9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74" name="Rectangle 1296"/>
            <p:cNvSpPr>
              <a:spLocks noChangeArrowheads="1"/>
            </p:cNvSpPr>
            <p:nvPr/>
          </p:nvSpPr>
          <p:spPr bwMode="auto">
            <a:xfrm>
              <a:off x="4223" y="1022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774" name="Group 129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00" name="AutoShape 1298"/>
              <p:cNvSpPr>
                <a:spLocks noChangeArrowheads="1"/>
              </p:cNvSpPr>
              <p:nvPr/>
            </p:nvSpPr>
            <p:spPr bwMode="auto">
              <a:xfrm>
                <a:off x="612" y="2571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1" name="AutoShape 1299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76" name="Rectangle 1300"/>
            <p:cNvSpPr>
              <a:spLocks noChangeArrowheads="1"/>
            </p:cNvSpPr>
            <p:nvPr/>
          </p:nvSpPr>
          <p:spPr bwMode="auto">
            <a:xfrm>
              <a:off x="4217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7" name="Rectangle 1301"/>
            <p:cNvSpPr>
              <a:spLocks noChangeArrowheads="1"/>
            </p:cNvSpPr>
            <p:nvPr/>
          </p:nvSpPr>
          <p:spPr bwMode="auto">
            <a:xfrm>
              <a:off x="4229" y="1652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777" name="Group 130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97" name="AutoShape 1303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9" name="AutoShape 1304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79" name="Freeform 1305"/>
            <p:cNvSpPr>
              <a:spLocks/>
            </p:cNvSpPr>
            <p:nvPr/>
          </p:nvSpPr>
          <p:spPr bwMode="auto">
            <a:xfrm>
              <a:off x="5286" y="1352"/>
              <a:ext cx="267" cy="187"/>
            </a:xfrm>
            <a:custGeom>
              <a:avLst/>
              <a:gdLst>
                <a:gd name="T0" fmla="*/ 2 w 328"/>
                <a:gd name="T1" fmla="*/ 0 h 226"/>
                <a:gd name="T2" fmla="*/ 211 w 328"/>
                <a:gd name="T3" fmla="*/ 88 h 226"/>
                <a:gd name="T4" fmla="*/ 209 w 328"/>
                <a:gd name="T5" fmla="*/ 156 h 226"/>
                <a:gd name="T6" fmla="*/ 0 w 328"/>
                <a:gd name="T7" fmla="*/ 6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779" name="Group 130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92" name="AutoShape 1307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3" name="AutoShape 1308"/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95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81" name="Rectangle 1309"/>
            <p:cNvSpPr>
              <a:spLocks noChangeArrowheads="1"/>
            </p:cNvSpPr>
            <p:nvPr/>
          </p:nvSpPr>
          <p:spPr bwMode="auto">
            <a:xfrm>
              <a:off x="5250" y="429"/>
              <a:ext cx="65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2" name="Freeform 1310"/>
            <p:cNvSpPr>
              <a:spLocks/>
            </p:cNvSpPr>
            <p:nvPr/>
          </p:nvSpPr>
          <p:spPr bwMode="auto">
            <a:xfrm>
              <a:off x="5310" y="1009"/>
              <a:ext cx="238" cy="212"/>
            </a:xfrm>
            <a:custGeom>
              <a:avLst/>
              <a:gdLst>
                <a:gd name="T0" fmla="*/ 2 w 296"/>
                <a:gd name="T1" fmla="*/ 0 h 256"/>
                <a:gd name="T2" fmla="*/ 187 w 296"/>
                <a:gd name="T3" fmla="*/ 100 h 256"/>
                <a:gd name="T4" fmla="*/ 190 w 296"/>
                <a:gd name="T5" fmla="*/ 177 h 256"/>
                <a:gd name="T6" fmla="*/ 0 w 296"/>
                <a:gd name="T7" fmla="*/ 6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3" name="Freeform 1311"/>
            <p:cNvSpPr>
              <a:spLocks/>
            </p:cNvSpPr>
            <p:nvPr/>
          </p:nvSpPr>
          <p:spPr bwMode="auto">
            <a:xfrm>
              <a:off x="5316" y="679"/>
              <a:ext cx="243" cy="243"/>
            </a:xfrm>
            <a:custGeom>
              <a:avLst/>
              <a:gdLst>
                <a:gd name="T0" fmla="*/ 0 w 304"/>
                <a:gd name="T1" fmla="*/ 0 h 288"/>
                <a:gd name="T2" fmla="*/ 196 w 304"/>
                <a:gd name="T3" fmla="*/ 114 h 288"/>
                <a:gd name="T4" fmla="*/ 183 w 304"/>
                <a:gd name="T5" fmla="*/ 200 h 288"/>
                <a:gd name="T6" fmla="*/ 5 w 304"/>
                <a:gd name="T7" fmla="*/ 86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4" name="Oval 1312"/>
            <p:cNvSpPr>
              <a:spLocks noChangeArrowheads="1"/>
            </p:cNvSpPr>
            <p:nvPr/>
          </p:nvSpPr>
          <p:spPr bwMode="auto">
            <a:xfrm>
              <a:off x="5518" y="2613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5" name="Freeform 1313"/>
            <p:cNvSpPr>
              <a:spLocks/>
            </p:cNvSpPr>
            <p:nvPr/>
          </p:nvSpPr>
          <p:spPr bwMode="auto">
            <a:xfrm>
              <a:off x="5304" y="2613"/>
              <a:ext cx="243" cy="200"/>
            </a:xfrm>
            <a:custGeom>
              <a:avLst/>
              <a:gdLst>
                <a:gd name="T0" fmla="*/ 0 w 306"/>
                <a:gd name="T1" fmla="*/ 73 h 240"/>
                <a:gd name="T2" fmla="*/ 2 w 306"/>
                <a:gd name="T3" fmla="*/ 167 h 240"/>
                <a:gd name="T4" fmla="*/ 196 w 306"/>
                <a:gd name="T5" fmla="*/ 77 h 240"/>
                <a:gd name="T6" fmla="*/ 192 w 306"/>
                <a:gd name="T7" fmla="*/ 0 h 240"/>
                <a:gd name="T8" fmla="*/ 0 w 306"/>
                <a:gd name="T9" fmla="*/ 7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6" name="AutoShape 1314"/>
            <p:cNvSpPr>
              <a:spLocks noChangeArrowheads="1"/>
            </p:cNvSpPr>
            <p:nvPr/>
          </p:nvSpPr>
          <p:spPr bwMode="auto">
            <a:xfrm>
              <a:off x="4140" y="2675"/>
              <a:ext cx="1199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7" name="AutoShape 1315"/>
            <p:cNvSpPr>
              <a:spLocks noChangeArrowheads="1"/>
            </p:cNvSpPr>
            <p:nvPr/>
          </p:nvSpPr>
          <p:spPr bwMode="auto">
            <a:xfrm>
              <a:off x="4205" y="2713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8" name="Oval 1316"/>
            <p:cNvSpPr>
              <a:spLocks noChangeArrowheads="1"/>
            </p:cNvSpPr>
            <p:nvPr/>
          </p:nvSpPr>
          <p:spPr bwMode="auto">
            <a:xfrm>
              <a:off x="4306" y="2382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9" name="Oval 1317"/>
            <p:cNvSpPr>
              <a:spLocks noChangeArrowheads="1"/>
            </p:cNvSpPr>
            <p:nvPr/>
          </p:nvSpPr>
          <p:spPr bwMode="auto">
            <a:xfrm>
              <a:off x="4484" y="2382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Aft>
                  <a:spcPts val="0"/>
                </a:spcAft>
                <a:defRPr/>
              </a:pPr>
              <a:endParaRPr lang="en-US" i="0" dirty="0">
                <a:solidFill>
                  <a:srgbClr val="FF0000"/>
                </a:solidFill>
                <a:latin typeface="Calibri"/>
                <a:ea typeface="+mn-ea"/>
                <a:cs typeface="Arial" charset="0"/>
              </a:endParaRPr>
            </a:p>
          </p:txBody>
        </p:sp>
        <p:sp>
          <p:nvSpPr>
            <p:cNvPr id="490" name="Oval 1318"/>
            <p:cNvSpPr>
              <a:spLocks noChangeArrowheads="1"/>
            </p:cNvSpPr>
            <p:nvPr/>
          </p:nvSpPr>
          <p:spPr bwMode="auto">
            <a:xfrm>
              <a:off x="4663" y="2382"/>
              <a:ext cx="160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1" name="Rectangle 1319"/>
            <p:cNvSpPr>
              <a:spLocks noChangeArrowheads="1"/>
            </p:cNvSpPr>
            <p:nvPr/>
          </p:nvSpPr>
          <p:spPr bwMode="auto">
            <a:xfrm>
              <a:off x="5060" y="1833"/>
              <a:ext cx="89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04" name="TextBox 503"/>
          <p:cNvSpPr txBox="1"/>
          <p:nvPr/>
        </p:nvSpPr>
        <p:spPr>
          <a:xfrm>
            <a:off x="379413" y="3336925"/>
            <a:ext cx="981075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Load 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balancer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835025" y="4676775"/>
            <a:ext cx="35560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70" idx="2"/>
          </p:cNvCxnSpPr>
          <p:nvPr/>
        </p:nvCxnSpPr>
        <p:spPr>
          <a:xfrm flipH="1">
            <a:off x="1139825" y="4891088"/>
            <a:ext cx="201613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457325" y="4691063"/>
            <a:ext cx="57150" cy="490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endCxn id="775" idx="0"/>
          </p:cNvCxnSpPr>
          <p:nvPr/>
        </p:nvCxnSpPr>
        <p:spPr>
          <a:xfrm>
            <a:off x="1597025" y="4714875"/>
            <a:ext cx="274638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26" name="Group 505"/>
          <p:cNvGrpSpPr>
            <a:grpSpLocks/>
          </p:cNvGrpSpPr>
          <p:nvPr/>
        </p:nvGrpSpPr>
        <p:grpSpPr bwMode="auto">
          <a:xfrm>
            <a:off x="569913" y="5172075"/>
            <a:ext cx="331787" cy="1030288"/>
            <a:chOff x="6240352" y="2055335"/>
            <a:chExt cx="771307" cy="1017716"/>
          </a:xfrm>
        </p:grpSpPr>
        <p:grpSp>
          <p:nvGrpSpPr>
            <p:cNvPr id="205797" name="Group 506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534" name="Rectangle 533"/>
              <p:cNvSpPr/>
              <p:nvPr/>
            </p:nvSpPr>
            <p:spPr>
              <a:xfrm>
                <a:off x="6509397" y="3062521"/>
                <a:ext cx="447629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535" name="Straight Connector 534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6" name="Rectangle 535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537" name="Straight Connector 536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0" name="Rectangle 539"/>
              <p:cNvSpPr/>
              <p:nvPr/>
            </p:nvSpPr>
            <p:spPr>
              <a:xfrm>
                <a:off x="6816769" y="3703885"/>
                <a:ext cx="131305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6404950" y="3158176"/>
                <a:ext cx="444646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543" name="Straight Connector 542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4737" name="Group 544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8" name="Straight Connector 577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9" name="Straight Connector 578"/>
                <p:cNvCxnSpPr/>
                <p:nvPr/>
              </p:nvCxnSpPr>
              <p:spPr>
                <a:xfrm flipV="1">
                  <a:off x="6580707" y="2938972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38" name="Group 547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6" name="Straight Connector 575"/>
                <p:cNvCxnSpPr/>
                <p:nvPr/>
              </p:nvCxnSpPr>
              <p:spPr>
                <a:xfrm flipV="1">
                  <a:off x="7028816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7" name="Straight Connector 576"/>
                <p:cNvCxnSpPr/>
                <p:nvPr/>
              </p:nvCxnSpPr>
              <p:spPr>
                <a:xfrm flipV="1">
                  <a:off x="6581187" y="2938969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39" name="Group 549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4" name="Straight Connector 573"/>
                <p:cNvCxnSpPr/>
                <p:nvPr/>
              </p:nvCxnSpPr>
              <p:spPr>
                <a:xfrm flipV="1">
                  <a:off x="7026314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5" name="Straight Connector 574"/>
                <p:cNvCxnSpPr/>
                <p:nvPr/>
              </p:nvCxnSpPr>
              <p:spPr>
                <a:xfrm flipV="1">
                  <a:off x="6581668" y="2938966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0" name="Group 550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2" name="Straight Connector 571"/>
                <p:cNvCxnSpPr/>
                <p:nvPr/>
              </p:nvCxnSpPr>
              <p:spPr>
                <a:xfrm flipV="1">
                  <a:off x="7026794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3" name="Straight Connector 572"/>
                <p:cNvCxnSpPr/>
                <p:nvPr/>
              </p:nvCxnSpPr>
              <p:spPr>
                <a:xfrm flipV="1">
                  <a:off x="6582147" y="2938964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1" name="Group 551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0" name="Straight Connector 569"/>
                <p:cNvCxnSpPr/>
                <p:nvPr/>
              </p:nvCxnSpPr>
              <p:spPr>
                <a:xfrm flipV="1">
                  <a:off x="7027273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Straight Connector 570"/>
                <p:cNvCxnSpPr/>
                <p:nvPr/>
              </p:nvCxnSpPr>
              <p:spPr>
                <a:xfrm flipV="1">
                  <a:off x="6582627" y="2938961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2" name="Group 552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8" name="Straight Connector 567"/>
                <p:cNvCxnSpPr/>
                <p:nvPr/>
              </p:nvCxnSpPr>
              <p:spPr>
                <a:xfrm flipV="1">
                  <a:off x="7027754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Straight Connector 568"/>
                <p:cNvCxnSpPr/>
                <p:nvPr/>
              </p:nvCxnSpPr>
              <p:spPr>
                <a:xfrm flipV="1">
                  <a:off x="6583108" y="2938959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3" name="Group 555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6" name="Straight Connector 565"/>
                <p:cNvCxnSpPr/>
                <p:nvPr/>
              </p:nvCxnSpPr>
              <p:spPr>
                <a:xfrm flipV="1">
                  <a:off x="7028234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7" name="Straight Connector 566"/>
                <p:cNvCxnSpPr/>
                <p:nvPr/>
              </p:nvCxnSpPr>
              <p:spPr>
                <a:xfrm flipV="1">
                  <a:off x="6580604" y="2938956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4" name="Group 556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4" name="Straight Connector 563"/>
                <p:cNvCxnSpPr/>
                <p:nvPr/>
              </p:nvCxnSpPr>
              <p:spPr>
                <a:xfrm flipV="1">
                  <a:off x="7028713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Straight Connector 564"/>
                <p:cNvCxnSpPr/>
                <p:nvPr/>
              </p:nvCxnSpPr>
              <p:spPr>
                <a:xfrm flipV="1">
                  <a:off x="6581083" y="293895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5" name="Group 557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2" name="Straight Connector 561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3" name="Straight Connector 562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6" name="Group 558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0" name="Straight Connector 559"/>
                <p:cNvCxnSpPr/>
                <p:nvPr/>
              </p:nvCxnSpPr>
              <p:spPr>
                <a:xfrm flipV="1">
                  <a:off x="7026688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1" name="Straight Connector 560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798" name="Group 508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799" name="Group 509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526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27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30" name="Freeform 190"/>
                <p:cNvSpPr>
                  <a:spLocks/>
                </p:cNvSpPr>
                <p:nvPr/>
              </p:nvSpPr>
              <p:spPr bwMode="auto">
                <a:xfrm>
                  <a:off x="5968753" y="2922667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31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33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511" name="Straight Connector 510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/>
              <p:cNvCxnSpPr/>
              <p:nvPr/>
            </p:nvCxnSpPr>
            <p:spPr>
              <a:xfrm>
                <a:off x="6875113" y="230466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/>
              <p:cNvCxnSpPr/>
              <p:nvPr/>
            </p:nvCxnSpPr>
            <p:spPr>
              <a:xfrm>
                <a:off x="6867732" y="2508525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>
                <a:off x="6864040" y="2569681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/>
              <p:cNvCxnSpPr/>
              <p:nvPr/>
            </p:nvCxnSpPr>
            <p:spPr>
              <a:xfrm>
                <a:off x="6867732" y="277510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6871421" y="291153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/>
              <p:cNvCxnSpPr/>
              <p:nvPr/>
            </p:nvCxnSpPr>
            <p:spPr>
              <a:xfrm flipH="1">
                <a:off x="6875113" y="2132174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27" name="Group 638"/>
          <p:cNvGrpSpPr>
            <a:grpSpLocks/>
          </p:cNvGrpSpPr>
          <p:nvPr/>
        </p:nvGrpSpPr>
        <p:grpSpPr bwMode="auto">
          <a:xfrm>
            <a:off x="955675" y="5172075"/>
            <a:ext cx="331788" cy="1030288"/>
            <a:chOff x="6240352" y="2055335"/>
            <a:chExt cx="771307" cy="1017716"/>
          </a:xfrm>
        </p:grpSpPr>
        <p:grpSp>
          <p:nvGrpSpPr>
            <p:cNvPr id="205739" name="Group 639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661" name="Rectangle 660"/>
              <p:cNvSpPr/>
              <p:nvPr/>
            </p:nvSpPr>
            <p:spPr>
              <a:xfrm>
                <a:off x="6509397" y="3062521"/>
                <a:ext cx="447628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662" name="Straight Connector 661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3" name="Rectangle 662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664" name="Straight Connector 663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5" name="Rectangle 664"/>
              <p:cNvSpPr/>
              <p:nvPr/>
            </p:nvSpPr>
            <p:spPr>
              <a:xfrm>
                <a:off x="6816769" y="3703885"/>
                <a:ext cx="131304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66" name="Rectangle 665"/>
              <p:cNvSpPr/>
              <p:nvPr/>
            </p:nvSpPr>
            <p:spPr>
              <a:xfrm>
                <a:off x="6404951" y="3158176"/>
                <a:ext cx="44464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667" name="Straight Connector 666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767" name="Group 667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96" name="Straight Connector 695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7" name="Straight Connector 696"/>
                <p:cNvCxnSpPr/>
                <p:nvPr/>
              </p:nvCxnSpPr>
              <p:spPr>
                <a:xfrm flipV="1">
                  <a:off x="6580709" y="2938972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68" name="Group 668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94" name="Straight Connector 693"/>
                <p:cNvCxnSpPr/>
                <p:nvPr/>
              </p:nvCxnSpPr>
              <p:spPr>
                <a:xfrm flipV="1">
                  <a:off x="7028817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Straight Connector 694"/>
                <p:cNvCxnSpPr/>
                <p:nvPr/>
              </p:nvCxnSpPr>
              <p:spPr>
                <a:xfrm flipV="1">
                  <a:off x="6581189" y="293896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69" name="Group 669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92" name="Straight Connector 691"/>
                <p:cNvCxnSpPr/>
                <p:nvPr/>
              </p:nvCxnSpPr>
              <p:spPr>
                <a:xfrm flipV="1">
                  <a:off x="7026313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3" name="Straight Connector 692"/>
                <p:cNvCxnSpPr/>
                <p:nvPr/>
              </p:nvCxnSpPr>
              <p:spPr>
                <a:xfrm flipV="1">
                  <a:off x="6581670" y="2938966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0" name="Group 670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90" name="Straight Connector 689"/>
                <p:cNvCxnSpPr/>
                <p:nvPr/>
              </p:nvCxnSpPr>
              <p:spPr>
                <a:xfrm flipV="1">
                  <a:off x="7026792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1" name="Straight Connector 690"/>
                <p:cNvCxnSpPr/>
                <p:nvPr/>
              </p:nvCxnSpPr>
              <p:spPr>
                <a:xfrm flipV="1">
                  <a:off x="6582149" y="293896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1" name="Group 671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8" name="Straight Connector 687"/>
                <p:cNvCxnSpPr/>
                <p:nvPr/>
              </p:nvCxnSpPr>
              <p:spPr>
                <a:xfrm flipV="1">
                  <a:off x="7027272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9" name="Straight Connector 688"/>
                <p:cNvCxnSpPr/>
                <p:nvPr/>
              </p:nvCxnSpPr>
              <p:spPr>
                <a:xfrm flipV="1">
                  <a:off x="6582629" y="2938961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2" name="Group 672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6" name="Straight Connector 685"/>
                <p:cNvCxnSpPr/>
                <p:nvPr/>
              </p:nvCxnSpPr>
              <p:spPr>
                <a:xfrm flipV="1">
                  <a:off x="7027753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Connector 686"/>
                <p:cNvCxnSpPr/>
                <p:nvPr/>
              </p:nvCxnSpPr>
              <p:spPr>
                <a:xfrm flipV="1">
                  <a:off x="6583110" y="2938959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3" name="Group 673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4" name="Straight Connector 683"/>
                <p:cNvCxnSpPr/>
                <p:nvPr/>
              </p:nvCxnSpPr>
              <p:spPr>
                <a:xfrm flipV="1">
                  <a:off x="7028232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Connector 684"/>
                <p:cNvCxnSpPr/>
                <p:nvPr/>
              </p:nvCxnSpPr>
              <p:spPr>
                <a:xfrm flipV="1">
                  <a:off x="6580604" y="293895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4" name="Group 674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2" name="Straight Connector 681"/>
                <p:cNvCxnSpPr/>
                <p:nvPr/>
              </p:nvCxnSpPr>
              <p:spPr>
                <a:xfrm flipV="1">
                  <a:off x="7028711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3" name="Straight Connector 682"/>
                <p:cNvCxnSpPr/>
                <p:nvPr/>
              </p:nvCxnSpPr>
              <p:spPr>
                <a:xfrm flipV="1">
                  <a:off x="6581083" y="293895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5" name="Group 675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0" name="Straight Connector 679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Straight Connector 680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6" name="Group 676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78" name="Straight Connector 677"/>
                <p:cNvCxnSpPr/>
                <p:nvPr/>
              </p:nvCxnSpPr>
              <p:spPr>
                <a:xfrm flipV="1">
                  <a:off x="7026689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740" name="Group 640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741" name="Group 641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656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190"/>
                <p:cNvSpPr>
                  <a:spLocks/>
                </p:cNvSpPr>
                <p:nvPr/>
              </p:nvSpPr>
              <p:spPr bwMode="auto">
                <a:xfrm>
                  <a:off x="5968754" y="2922667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643" name="Straight Connector 642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Straight Connector 643"/>
              <p:cNvCxnSpPr/>
              <p:nvPr/>
            </p:nvCxnSpPr>
            <p:spPr>
              <a:xfrm>
                <a:off x="6875111" y="230466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Straight Connector 644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Straight Connector 645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Straight Connector 646"/>
              <p:cNvCxnSpPr/>
              <p:nvPr/>
            </p:nvCxnSpPr>
            <p:spPr>
              <a:xfrm>
                <a:off x="6867730" y="250852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Straight Connector 647"/>
              <p:cNvCxnSpPr/>
              <p:nvPr/>
            </p:nvCxnSpPr>
            <p:spPr>
              <a:xfrm>
                <a:off x="6864041" y="2569681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Straight Connector 648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/>
              <p:cNvCxnSpPr/>
              <p:nvPr/>
            </p:nvCxnSpPr>
            <p:spPr>
              <a:xfrm>
                <a:off x="6867730" y="277510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Straight Connector 651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/>
              <p:cNvCxnSpPr/>
              <p:nvPr/>
            </p:nvCxnSpPr>
            <p:spPr>
              <a:xfrm>
                <a:off x="6871422" y="291153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5" name="Straight Connector 654"/>
              <p:cNvCxnSpPr/>
              <p:nvPr/>
            </p:nvCxnSpPr>
            <p:spPr>
              <a:xfrm flipH="1">
                <a:off x="6875111" y="2132174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28" name="Group 697"/>
          <p:cNvGrpSpPr>
            <a:grpSpLocks/>
          </p:cNvGrpSpPr>
          <p:nvPr/>
        </p:nvGrpSpPr>
        <p:grpSpPr bwMode="auto">
          <a:xfrm>
            <a:off x="1331913" y="5172075"/>
            <a:ext cx="331787" cy="1030288"/>
            <a:chOff x="6240352" y="2055335"/>
            <a:chExt cx="771307" cy="1017716"/>
          </a:xfrm>
        </p:grpSpPr>
        <p:grpSp>
          <p:nvGrpSpPr>
            <p:cNvPr id="205681" name="Group 698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720" name="Rectangle 719"/>
              <p:cNvSpPr/>
              <p:nvPr/>
            </p:nvSpPr>
            <p:spPr>
              <a:xfrm>
                <a:off x="6509397" y="3062521"/>
                <a:ext cx="447629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21" name="Straight Connector 720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2" name="Rectangle 721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23" name="Straight Connector 722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4" name="Rectangle 723"/>
              <p:cNvSpPr/>
              <p:nvPr/>
            </p:nvSpPr>
            <p:spPr>
              <a:xfrm>
                <a:off x="6816769" y="3703885"/>
                <a:ext cx="131305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25" name="Rectangle 724"/>
              <p:cNvSpPr/>
              <p:nvPr/>
            </p:nvSpPr>
            <p:spPr>
              <a:xfrm>
                <a:off x="6404950" y="3158176"/>
                <a:ext cx="444646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26" name="Straight Connector 725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709" name="Group 726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55" name="Straight Connector 754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6" name="Straight Connector 755"/>
                <p:cNvCxnSpPr/>
                <p:nvPr/>
              </p:nvCxnSpPr>
              <p:spPr>
                <a:xfrm flipV="1">
                  <a:off x="6580707" y="2938972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0" name="Group 727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53" name="Straight Connector 752"/>
                <p:cNvCxnSpPr/>
                <p:nvPr/>
              </p:nvCxnSpPr>
              <p:spPr>
                <a:xfrm flipV="1">
                  <a:off x="7028816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4" name="Straight Connector 753"/>
                <p:cNvCxnSpPr/>
                <p:nvPr/>
              </p:nvCxnSpPr>
              <p:spPr>
                <a:xfrm flipV="1">
                  <a:off x="6581187" y="2938969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1" name="Group 728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51" name="Straight Connector 750"/>
                <p:cNvCxnSpPr/>
                <p:nvPr/>
              </p:nvCxnSpPr>
              <p:spPr>
                <a:xfrm flipV="1">
                  <a:off x="7026314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2" name="Straight Connector 751"/>
                <p:cNvCxnSpPr/>
                <p:nvPr/>
              </p:nvCxnSpPr>
              <p:spPr>
                <a:xfrm flipV="1">
                  <a:off x="6581668" y="2938966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2" name="Group 729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9" name="Straight Connector 748"/>
                <p:cNvCxnSpPr/>
                <p:nvPr/>
              </p:nvCxnSpPr>
              <p:spPr>
                <a:xfrm flipV="1">
                  <a:off x="7026794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0" name="Straight Connector 749"/>
                <p:cNvCxnSpPr/>
                <p:nvPr/>
              </p:nvCxnSpPr>
              <p:spPr>
                <a:xfrm flipV="1">
                  <a:off x="6582147" y="2938964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3" name="Group 730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7" name="Straight Connector 746"/>
                <p:cNvCxnSpPr/>
                <p:nvPr/>
              </p:nvCxnSpPr>
              <p:spPr>
                <a:xfrm flipV="1">
                  <a:off x="7027273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8" name="Straight Connector 747"/>
                <p:cNvCxnSpPr/>
                <p:nvPr/>
              </p:nvCxnSpPr>
              <p:spPr>
                <a:xfrm flipV="1">
                  <a:off x="6582627" y="2938961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4" name="Group 731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5" name="Straight Connector 744"/>
                <p:cNvCxnSpPr/>
                <p:nvPr/>
              </p:nvCxnSpPr>
              <p:spPr>
                <a:xfrm flipV="1">
                  <a:off x="7027754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6" name="Straight Connector 745"/>
                <p:cNvCxnSpPr/>
                <p:nvPr/>
              </p:nvCxnSpPr>
              <p:spPr>
                <a:xfrm flipV="1">
                  <a:off x="6583108" y="2938959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5" name="Group 732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3" name="Straight Connector 742"/>
                <p:cNvCxnSpPr/>
                <p:nvPr/>
              </p:nvCxnSpPr>
              <p:spPr>
                <a:xfrm flipV="1">
                  <a:off x="7028234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4" name="Straight Connector 743"/>
                <p:cNvCxnSpPr/>
                <p:nvPr/>
              </p:nvCxnSpPr>
              <p:spPr>
                <a:xfrm flipV="1">
                  <a:off x="6580604" y="2938956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6" name="Group 733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1" name="Straight Connector 740"/>
                <p:cNvCxnSpPr/>
                <p:nvPr/>
              </p:nvCxnSpPr>
              <p:spPr>
                <a:xfrm flipV="1">
                  <a:off x="7028713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2" name="Straight Connector 741"/>
                <p:cNvCxnSpPr/>
                <p:nvPr/>
              </p:nvCxnSpPr>
              <p:spPr>
                <a:xfrm flipV="1">
                  <a:off x="6581083" y="293895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7" name="Group 734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39" name="Straight Connector 738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0" name="Straight Connector 739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8" name="Group 735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37" name="Straight Connector 736"/>
                <p:cNvCxnSpPr/>
                <p:nvPr/>
              </p:nvCxnSpPr>
              <p:spPr>
                <a:xfrm flipV="1">
                  <a:off x="7026688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8" name="Straight Connector 737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682" name="Group 699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683" name="Group 700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715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Freeform 190"/>
                <p:cNvSpPr>
                  <a:spLocks/>
                </p:cNvSpPr>
                <p:nvPr/>
              </p:nvSpPr>
              <p:spPr bwMode="auto">
                <a:xfrm>
                  <a:off x="5968753" y="2922667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702" name="Straight Connector 701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Straight Connector 702"/>
              <p:cNvCxnSpPr/>
              <p:nvPr/>
            </p:nvCxnSpPr>
            <p:spPr>
              <a:xfrm>
                <a:off x="6875113" y="230466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4" name="Straight Connector 703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Straight Connector 704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Straight Connector 705"/>
              <p:cNvCxnSpPr/>
              <p:nvPr/>
            </p:nvCxnSpPr>
            <p:spPr>
              <a:xfrm>
                <a:off x="6867732" y="2508525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7" name="Straight Connector 706"/>
              <p:cNvCxnSpPr/>
              <p:nvPr/>
            </p:nvCxnSpPr>
            <p:spPr>
              <a:xfrm>
                <a:off x="6864040" y="2569681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8" name="Straight Connector 707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Straight Connector 708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0" name="Straight Connector 709"/>
              <p:cNvCxnSpPr/>
              <p:nvPr/>
            </p:nvCxnSpPr>
            <p:spPr>
              <a:xfrm>
                <a:off x="6867732" y="277510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Straight Connector 710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Straight Connector 711"/>
              <p:cNvCxnSpPr/>
              <p:nvPr/>
            </p:nvCxnSpPr>
            <p:spPr>
              <a:xfrm>
                <a:off x="6871421" y="291153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Straight Connector 712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Straight Connector 713"/>
              <p:cNvCxnSpPr/>
              <p:nvPr/>
            </p:nvCxnSpPr>
            <p:spPr>
              <a:xfrm flipH="1">
                <a:off x="6875113" y="2132174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29" name="Group 756"/>
          <p:cNvGrpSpPr>
            <a:grpSpLocks/>
          </p:cNvGrpSpPr>
          <p:nvPr/>
        </p:nvGrpSpPr>
        <p:grpSpPr bwMode="auto">
          <a:xfrm>
            <a:off x="1708150" y="5172075"/>
            <a:ext cx="331788" cy="1030288"/>
            <a:chOff x="6240352" y="2055335"/>
            <a:chExt cx="771307" cy="1017716"/>
          </a:xfrm>
        </p:grpSpPr>
        <p:grpSp>
          <p:nvGrpSpPr>
            <p:cNvPr id="205623" name="Group 757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779" name="Rectangle 778"/>
              <p:cNvSpPr/>
              <p:nvPr/>
            </p:nvSpPr>
            <p:spPr>
              <a:xfrm>
                <a:off x="6509397" y="3062521"/>
                <a:ext cx="447628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80" name="Straight Connector 779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1" name="Rectangle 780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82" name="Straight Connector 781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3" name="Rectangle 782"/>
              <p:cNvSpPr/>
              <p:nvPr/>
            </p:nvSpPr>
            <p:spPr>
              <a:xfrm>
                <a:off x="6816769" y="3703885"/>
                <a:ext cx="131304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84" name="Rectangle 783"/>
              <p:cNvSpPr/>
              <p:nvPr/>
            </p:nvSpPr>
            <p:spPr>
              <a:xfrm>
                <a:off x="6404951" y="3158176"/>
                <a:ext cx="44464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85" name="Straight Connector 784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651" name="Group 785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14" name="Straight Connector 813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5" name="Straight Connector 814"/>
                <p:cNvCxnSpPr/>
                <p:nvPr/>
              </p:nvCxnSpPr>
              <p:spPr>
                <a:xfrm flipV="1">
                  <a:off x="6580709" y="2938972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2" name="Group 786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12" name="Straight Connector 811"/>
                <p:cNvCxnSpPr/>
                <p:nvPr/>
              </p:nvCxnSpPr>
              <p:spPr>
                <a:xfrm flipV="1">
                  <a:off x="7028817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3" name="Straight Connector 812"/>
                <p:cNvCxnSpPr/>
                <p:nvPr/>
              </p:nvCxnSpPr>
              <p:spPr>
                <a:xfrm flipV="1">
                  <a:off x="6581189" y="293896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3" name="Group 787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10" name="Straight Connector 809"/>
                <p:cNvCxnSpPr/>
                <p:nvPr/>
              </p:nvCxnSpPr>
              <p:spPr>
                <a:xfrm flipV="1">
                  <a:off x="7026313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1" name="Straight Connector 810"/>
                <p:cNvCxnSpPr/>
                <p:nvPr/>
              </p:nvCxnSpPr>
              <p:spPr>
                <a:xfrm flipV="1">
                  <a:off x="6581670" y="2938966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4" name="Group 788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8" name="Straight Connector 807"/>
                <p:cNvCxnSpPr/>
                <p:nvPr/>
              </p:nvCxnSpPr>
              <p:spPr>
                <a:xfrm flipV="1">
                  <a:off x="7026792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9" name="Straight Connector 808"/>
                <p:cNvCxnSpPr/>
                <p:nvPr/>
              </p:nvCxnSpPr>
              <p:spPr>
                <a:xfrm flipV="1">
                  <a:off x="6582149" y="293896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5" name="Group 789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6" name="Straight Connector 805"/>
                <p:cNvCxnSpPr/>
                <p:nvPr/>
              </p:nvCxnSpPr>
              <p:spPr>
                <a:xfrm flipV="1">
                  <a:off x="7027272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7" name="Straight Connector 806"/>
                <p:cNvCxnSpPr/>
                <p:nvPr/>
              </p:nvCxnSpPr>
              <p:spPr>
                <a:xfrm flipV="1">
                  <a:off x="6582629" y="2938961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6" name="Group 790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4" name="Straight Connector 803"/>
                <p:cNvCxnSpPr/>
                <p:nvPr/>
              </p:nvCxnSpPr>
              <p:spPr>
                <a:xfrm flipV="1">
                  <a:off x="7027753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5" name="Straight Connector 804"/>
                <p:cNvCxnSpPr/>
                <p:nvPr/>
              </p:nvCxnSpPr>
              <p:spPr>
                <a:xfrm flipV="1">
                  <a:off x="6583110" y="2938959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7" name="Group 791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2" name="Straight Connector 801"/>
                <p:cNvCxnSpPr/>
                <p:nvPr/>
              </p:nvCxnSpPr>
              <p:spPr>
                <a:xfrm flipV="1">
                  <a:off x="7028232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3" name="Straight Connector 802"/>
                <p:cNvCxnSpPr/>
                <p:nvPr/>
              </p:nvCxnSpPr>
              <p:spPr>
                <a:xfrm flipV="1">
                  <a:off x="6580604" y="293895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8" name="Group 792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0" name="Straight Connector 799"/>
                <p:cNvCxnSpPr/>
                <p:nvPr/>
              </p:nvCxnSpPr>
              <p:spPr>
                <a:xfrm flipV="1">
                  <a:off x="7028711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1" name="Straight Connector 800"/>
                <p:cNvCxnSpPr/>
                <p:nvPr/>
              </p:nvCxnSpPr>
              <p:spPr>
                <a:xfrm flipV="1">
                  <a:off x="6581083" y="293895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9" name="Group 793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98" name="Straight Connector 797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9" name="Straight Connector 798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60" name="Group 794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96" name="Straight Connector 795"/>
                <p:cNvCxnSpPr/>
                <p:nvPr/>
              </p:nvCxnSpPr>
              <p:spPr>
                <a:xfrm flipV="1">
                  <a:off x="7026689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7" name="Straight Connector 796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624" name="Group 758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625" name="Group 759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774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90"/>
                <p:cNvSpPr>
                  <a:spLocks/>
                </p:cNvSpPr>
                <p:nvPr/>
              </p:nvSpPr>
              <p:spPr bwMode="auto">
                <a:xfrm>
                  <a:off x="5968754" y="2922667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761" name="Straight Connector 760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Straight Connector 761"/>
              <p:cNvCxnSpPr/>
              <p:nvPr/>
            </p:nvCxnSpPr>
            <p:spPr>
              <a:xfrm>
                <a:off x="6875111" y="230466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Straight Connector 762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" name="Straight Connector 763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Straight Connector 764"/>
              <p:cNvCxnSpPr/>
              <p:nvPr/>
            </p:nvCxnSpPr>
            <p:spPr>
              <a:xfrm>
                <a:off x="6867730" y="250852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6" name="Straight Connector 765"/>
              <p:cNvCxnSpPr/>
              <p:nvPr/>
            </p:nvCxnSpPr>
            <p:spPr>
              <a:xfrm>
                <a:off x="6864041" y="2569681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7" name="Straight Connector 766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Straight Connector 767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9" name="Straight Connector 768"/>
              <p:cNvCxnSpPr/>
              <p:nvPr/>
            </p:nvCxnSpPr>
            <p:spPr>
              <a:xfrm>
                <a:off x="6867730" y="277510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0" name="Straight Connector 769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Straight Connector 770"/>
              <p:cNvCxnSpPr/>
              <p:nvPr/>
            </p:nvCxnSpPr>
            <p:spPr>
              <a:xfrm>
                <a:off x="6871422" y="291153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2" name="Straight Connector 771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3" name="Straight Connector 772"/>
              <p:cNvCxnSpPr/>
              <p:nvPr/>
            </p:nvCxnSpPr>
            <p:spPr>
              <a:xfrm flipH="1">
                <a:off x="6875111" y="2132174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18" name="Straight Connector 817"/>
          <p:cNvCxnSpPr/>
          <p:nvPr/>
        </p:nvCxnSpPr>
        <p:spPr>
          <a:xfrm flipH="1">
            <a:off x="2398713" y="4676775"/>
            <a:ext cx="357187" cy="496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/>
          <p:cNvCxnSpPr>
            <a:stCxn id="1058" idx="2"/>
          </p:cNvCxnSpPr>
          <p:nvPr/>
        </p:nvCxnSpPr>
        <p:spPr>
          <a:xfrm flipH="1">
            <a:off x="2703513" y="4892675"/>
            <a:ext cx="203200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Connector 819"/>
          <p:cNvCxnSpPr/>
          <p:nvPr/>
        </p:nvCxnSpPr>
        <p:spPr>
          <a:xfrm>
            <a:off x="3021013" y="4692650"/>
            <a:ext cx="57150" cy="490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Connector 820"/>
          <p:cNvCxnSpPr>
            <a:endCxn id="843" idx="0"/>
          </p:cNvCxnSpPr>
          <p:nvPr/>
        </p:nvCxnSpPr>
        <p:spPr>
          <a:xfrm>
            <a:off x="3160713" y="4716463"/>
            <a:ext cx="27463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34" name="Group 821"/>
          <p:cNvGrpSpPr>
            <a:grpSpLocks/>
          </p:cNvGrpSpPr>
          <p:nvPr/>
        </p:nvGrpSpPr>
        <p:grpSpPr bwMode="auto">
          <a:xfrm>
            <a:off x="2133600" y="5173663"/>
            <a:ext cx="331788" cy="1030287"/>
            <a:chOff x="6240352" y="2055335"/>
            <a:chExt cx="771307" cy="1017716"/>
          </a:xfrm>
        </p:grpSpPr>
        <p:grpSp>
          <p:nvGrpSpPr>
            <p:cNvPr id="205565" name="Group 999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021" name="Rectangle 1020"/>
              <p:cNvSpPr/>
              <p:nvPr/>
            </p:nvSpPr>
            <p:spPr>
              <a:xfrm>
                <a:off x="6509397" y="3062521"/>
                <a:ext cx="447628" cy="741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22" name="Straight Connector 1021"/>
              <p:cNvCxnSpPr/>
              <p:nvPr/>
            </p:nvCxnSpPr>
            <p:spPr>
              <a:xfrm flipV="1">
                <a:off x="6846611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3" name="Rectangle 1022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24" name="Straight Connector 1023"/>
              <p:cNvCxnSpPr/>
              <p:nvPr/>
            </p:nvCxnSpPr>
            <p:spPr>
              <a:xfrm flipV="1">
                <a:off x="6395998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5" name="Rectangle 1024"/>
              <p:cNvSpPr/>
              <p:nvPr/>
            </p:nvSpPr>
            <p:spPr>
              <a:xfrm>
                <a:off x="6816769" y="3703886"/>
                <a:ext cx="131304" cy="1144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26" name="Rectangle 1025"/>
              <p:cNvSpPr/>
              <p:nvPr/>
            </p:nvSpPr>
            <p:spPr>
              <a:xfrm>
                <a:off x="6404951" y="3158177"/>
                <a:ext cx="444643" cy="7417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27" name="Straight Connector 1026"/>
              <p:cNvCxnSpPr/>
              <p:nvPr/>
            </p:nvCxnSpPr>
            <p:spPr>
              <a:xfrm flipV="1">
                <a:off x="6846611" y="3804247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593" name="Group 1027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56" name="Straight Connector 1055"/>
                <p:cNvCxnSpPr/>
                <p:nvPr/>
              </p:nvCxnSpPr>
              <p:spPr>
                <a:xfrm flipV="1">
                  <a:off x="7028337" y="284645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Connector 1056"/>
                <p:cNvCxnSpPr/>
                <p:nvPr/>
              </p:nvCxnSpPr>
              <p:spPr>
                <a:xfrm flipV="1">
                  <a:off x="6580709" y="293897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4" name="Group 1028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54" name="Straight Connector 1053"/>
                <p:cNvCxnSpPr/>
                <p:nvPr/>
              </p:nvCxnSpPr>
              <p:spPr>
                <a:xfrm flipV="1">
                  <a:off x="7028817" y="284644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5" name="Straight Connector 1054"/>
                <p:cNvCxnSpPr/>
                <p:nvPr/>
              </p:nvCxnSpPr>
              <p:spPr>
                <a:xfrm flipV="1">
                  <a:off x="6581189" y="2938970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5" name="Group 1029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52" name="Straight Connector 1051"/>
                <p:cNvCxnSpPr/>
                <p:nvPr/>
              </p:nvCxnSpPr>
              <p:spPr>
                <a:xfrm flipV="1">
                  <a:off x="7026313" y="2846446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3" name="Straight Connector 1052"/>
                <p:cNvCxnSpPr/>
                <p:nvPr/>
              </p:nvCxnSpPr>
              <p:spPr>
                <a:xfrm flipV="1">
                  <a:off x="6581670" y="2938967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6" name="Group 1030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50" name="Straight Connector 1049"/>
                <p:cNvCxnSpPr/>
                <p:nvPr/>
              </p:nvCxnSpPr>
              <p:spPr>
                <a:xfrm flipV="1">
                  <a:off x="7026792" y="2846445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1" name="Straight Connector 1050"/>
                <p:cNvCxnSpPr/>
                <p:nvPr/>
              </p:nvCxnSpPr>
              <p:spPr>
                <a:xfrm flipV="1">
                  <a:off x="6582149" y="2938965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7" name="Group 1031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8" name="Straight Connector 1047"/>
                <p:cNvCxnSpPr/>
                <p:nvPr/>
              </p:nvCxnSpPr>
              <p:spPr>
                <a:xfrm flipV="1">
                  <a:off x="7027272" y="284644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9" name="Straight Connector 1048"/>
                <p:cNvCxnSpPr/>
                <p:nvPr/>
              </p:nvCxnSpPr>
              <p:spPr>
                <a:xfrm flipV="1">
                  <a:off x="6582629" y="2938962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8" name="Group 1032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6" name="Straight Connector 1045"/>
                <p:cNvCxnSpPr/>
                <p:nvPr/>
              </p:nvCxnSpPr>
              <p:spPr>
                <a:xfrm flipV="1">
                  <a:off x="7027753" y="2846440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7" name="Straight Connector 1046"/>
                <p:cNvCxnSpPr/>
                <p:nvPr/>
              </p:nvCxnSpPr>
              <p:spPr>
                <a:xfrm flipV="1">
                  <a:off x="6583110" y="2938960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9" name="Group 1033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4" name="Straight Connector 1043"/>
                <p:cNvCxnSpPr/>
                <p:nvPr/>
              </p:nvCxnSpPr>
              <p:spPr>
                <a:xfrm flipV="1">
                  <a:off x="7028232" y="2846437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5" name="Straight Connector 1044"/>
                <p:cNvCxnSpPr/>
                <p:nvPr/>
              </p:nvCxnSpPr>
              <p:spPr>
                <a:xfrm flipV="1">
                  <a:off x="6580604" y="2938957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00" name="Group 1034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2" name="Straight Connector 1041"/>
                <p:cNvCxnSpPr/>
                <p:nvPr/>
              </p:nvCxnSpPr>
              <p:spPr>
                <a:xfrm flipV="1">
                  <a:off x="7028711" y="2846434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3" name="Straight Connector 1042"/>
                <p:cNvCxnSpPr/>
                <p:nvPr/>
              </p:nvCxnSpPr>
              <p:spPr>
                <a:xfrm flipV="1">
                  <a:off x="6581083" y="2938954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01" name="Group 1035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0" name="Straight Connector 1039"/>
                <p:cNvCxnSpPr/>
                <p:nvPr/>
              </p:nvCxnSpPr>
              <p:spPr>
                <a:xfrm flipV="1">
                  <a:off x="7026209" y="2846432"/>
                  <a:ext cx="107431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1" name="Straight Connector 1040"/>
                <p:cNvCxnSpPr/>
                <p:nvPr/>
              </p:nvCxnSpPr>
              <p:spPr>
                <a:xfrm flipV="1">
                  <a:off x="6581565" y="2938952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02" name="Group 1036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38" name="Straight Connector 1037"/>
                <p:cNvCxnSpPr/>
                <p:nvPr/>
              </p:nvCxnSpPr>
              <p:spPr>
                <a:xfrm flipV="1">
                  <a:off x="7026689" y="284642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9" name="Straight Connector 1038"/>
                <p:cNvCxnSpPr/>
                <p:nvPr/>
              </p:nvCxnSpPr>
              <p:spPr>
                <a:xfrm flipV="1">
                  <a:off x="6582044" y="2938949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566" name="Group 1000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567" name="Group 1001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016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17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18" name="Freeform 190"/>
                <p:cNvSpPr>
                  <a:spLocks/>
                </p:cNvSpPr>
                <p:nvPr/>
              </p:nvSpPr>
              <p:spPr bwMode="auto">
                <a:xfrm>
                  <a:off x="5968754" y="2922666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19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5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20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003" name="Straight Connector 1002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4" name="Straight Connector 1003"/>
              <p:cNvCxnSpPr/>
              <p:nvPr/>
            </p:nvCxnSpPr>
            <p:spPr>
              <a:xfrm>
                <a:off x="6875111" y="230466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5" name="Straight Connector 1004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6" name="Straight Connector 1005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7" name="Straight Connector 1006"/>
              <p:cNvCxnSpPr/>
              <p:nvPr/>
            </p:nvCxnSpPr>
            <p:spPr>
              <a:xfrm>
                <a:off x="6867730" y="250852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8" name="Straight Connector 1007"/>
              <p:cNvCxnSpPr/>
              <p:nvPr/>
            </p:nvCxnSpPr>
            <p:spPr>
              <a:xfrm>
                <a:off x="6864041" y="2569682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9" name="Straight Connector 1008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0" name="Straight Connector 1009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1" name="Straight Connector 1010"/>
              <p:cNvCxnSpPr/>
              <p:nvPr/>
            </p:nvCxnSpPr>
            <p:spPr>
              <a:xfrm>
                <a:off x="6867730" y="277510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2" name="Straight Connector 1011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3" name="Straight Connector 1012"/>
              <p:cNvCxnSpPr/>
              <p:nvPr/>
            </p:nvCxnSpPr>
            <p:spPr>
              <a:xfrm>
                <a:off x="6871422" y="291153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4" name="Straight Connector 1013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5" name="Straight Connector 1014"/>
              <p:cNvCxnSpPr/>
              <p:nvPr/>
            </p:nvCxnSpPr>
            <p:spPr>
              <a:xfrm flipH="1">
                <a:off x="6875111" y="2132173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35" name="Group 822"/>
          <p:cNvGrpSpPr>
            <a:grpSpLocks/>
          </p:cNvGrpSpPr>
          <p:nvPr/>
        </p:nvGrpSpPr>
        <p:grpSpPr bwMode="auto">
          <a:xfrm>
            <a:off x="2519363" y="5173663"/>
            <a:ext cx="331787" cy="1030287"/>
            <a:chOff x="6240352" y="2055335"/>
            <a:chExt cx="771307" cy="1017716"/>
          </a:xfrm>
        </p:grpSpPr>
        <p:grpSp>
          <p:nvGrpSpPr>
            <p:cNvPr id="205507" name="Group 941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963" name="Rectangle 962"/>
              <p:cNvSpPr/>
              <p:nvPr/>
            </p:nvSpPr>
            <p:spPr>
              <a:xfrm>
                <a:off x="6509397" y="3062521"/>
                <a:ext cx="447629" cy="741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64" name="Straight Connector 963"/>
              <p:cNvCxnSpPr/>
              <p:nvPr/>
            </p:nvCxnSpPr>
            <p:spPr>
              <a:xfrm flipV="1">
                <a:off x="6846611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5" name="Rectangle 964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66" name="Straight Connector 965"/>
              <p:cNvCxnSpPr/>
              <p:nvPr/>
            </p:nvCxnSpPr>
            <p:spPr>
              <a:xfrm flipV="1">
                <a:off x="6395998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7" name="Rectangle 966"/>
              <p:cNvSpPr/>
              <p:nvPr/>
            </p:nvSpPr>
            <p:spPr>
              <a:xfrm>
                <a:off x="6816769" y="3703886"/>
                <a:ext cx="131305" cy="1144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68" name="Rectangle 967"/>
              <p:cNvSpPr/>
              <p:nvPr/>
            </p:nvSpPr>
            <p:spPr>
              <a:xfrm>
                <a:off x="6404950" y="3158177"/>
                <a:ext cx="444646" cy="7417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69" name="Straight Connector 968"/>
              <p:cNvCxnSpPr/>
              <p:nvPr/>
            </p:nvCxnSpPr>
            <p:spPr>
              <a:xfrm flipV="1">
                <a:off x="6846611" y="3804247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535" name="Group 969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8" name="Straight Connector 997"/>
                <p:cNvCxnSpPr/>
                <p:nvPr/>
              </p:nvCxnSpPr>
              <p:spPr>
                <a:xfrm flipV="1">
                  <a:off x="7028337" y="284645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9" name="Straight Connector 998"/>
                <p:cNvCxnSpPr/>
                <p:nvPr/>
              </p:nvCxnSpPr>
              <p:spPr>
                <a:xfrm flipV="1">
                  <a:off x="6580707" y="293897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36" name="Group 970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6" name="Straight Connector 995"/>
                <p:cNvCxnSpPr/>
                <p:nvPr/>
              </p:nvCxnSpPr>
              <p:spPr>
                <a:xfrm flipV="1">
                  <a:off x="7028816" y="284644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7" name="Straight Connector 996"/>
                <p:cNvCxnSpPr/>
                <p:nvPr/>
              </p:nvCxnSpPr>
              <p:spPr>
                <a:xfrm flipV="1">
                  <a:off x="6581187" y="2938970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37" name="Group 971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4" name="Straight Connector 993"/>
                <p:cNvCxnSpPr/>
                <p:nvPr/>
              </p:nvCxnSpPr>
              <p:spPr>
                <a:xfrm flipV="1">
                  <a:off x="7026314" y="2846446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5" name="Straight Connector 994"/>
                <p:cNvCxnSpPr/>
                <p:nvPr/>
              </p:nvCxnSpPr>
              <p:spPr>
                <a:xfrm flipV="1">
                  <a:off x="6581668" y="2938967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38" name="Group 972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2" name="Straight Connector 991"/>
                <p:cNvCxnSpPr/>
                <p:nvPr/>
              </p:nvCxnSpPr>
              <p:spPr>
                <a:xfrm flipV="1">
                  <a:off x="7026794" y="2846445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3" name="Straight Connector 992"/>
                <p:cNvCxnSpPr/>
                <p:nvPr/>
              </p:nvCxnSpPr>
              <p:spPr>
                <a:xfrm flipV="1">
                  <a:off x="6582147" y="2938965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39" name="Group 973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0" name="Straight Connector 989"/>
                <p:cNvCxnSpPr/>
                <p:nvPr/>
              </p:nvCxnSpPr>
              <p:spPr>
                <a:xfrm flipV="1">
                  <a:off x="7027273" y="284644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1" name="Straight Connector 990"/>
                <p:cNvCxnSpPr/>
                <p:nvPr/>
              </p:nvCxnSpPr>
              <p:spPr>
                <a:xfrm flipV="1">
                  <a:off x="6582627" y="2938962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40" name="Group 974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8" name="Straight Connector 987"/>
                <p:cNvCxnSpPr/>
                <p:nvPr/>
              </p:nvCxnSpPr>
              <p:spPr>
                <a:xfrm flipV="1">
                  <a:off x="7027754" y="2846440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9" name="Straight Connector 988"/>
                <p:cNvCxnSpPr/>
                <p:nvPr/>
              </p:nvCxnSpPr>
              <p:spPr>
                <a:xfrm flipV="1">
                  <a:off x="6583108" y="2938960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41" name="Group 975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6" name="Straight Connector 985"/>
                <p:cNvCxnSpPr/>
                <p:nvPr/>
              </p:nvCxnSpPr>
              <p:spPr>
                <a:xfrm flipV="1">
                  <a:off x="7028234" y="2846437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7" name="Straight Connector 986"/>
                <p:cNvCxnSpPr/>
                <p:nvPr/>
              </p:nvCxnSpPr>
              <p:spPr>
                <a:xfrm flipV="1">
                  <a:off x="6580604" y="2938957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42" name="Group 976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4" name="Straight Connector 983"/>
                <p:cNvCxnSpPr/>
                <p:nvPr/>
              </p:nvCxnSpPr>
              <p:spPr>
                <a:xfrm flipV="1">
                  <a:off x="7028713" y="2846434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5" name="Straight Connector 984"/>
                <p:cNvCxnSpPr/>
                <p:nvPr/>
              </p:nvCxnSpPr>
              <p:spPr>
                <a:xfrm flipV="1">
                  <a:off x="6581083" y="2938954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43" name="Group 977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2" name="Straight Connector 981"/>
                <p:cNvCxnSpPr/>
                <p:nvPr/>
              </p:nvCxnSpPr>
              <p:spPr>
                <a:xfrm flipV="1">
                  <a:off x="7026209" y="2846432"/>
                  <a:ext cx="107431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3" name="Straight Connector 982"/>
                <p:cNvCxnSpPr/>
                <p:nvPr/>
              </p:nvCxnSpPr>
              <p:spPr>
                <a:xfrm flipV="1">
                  <a:off x="6581565" y="2938952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44" name="Group 978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0" name="Straight Connector 979"/>
                <p:cNvCxnSpPr/>
                <p:nvPr/>
              </p:nvCxnSpPr>
              <p:spPr>
                <a:xfrm flipV="1">
                  <a:off x="7026688" y="284642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1" name="Straight Connector 980"/>
                <p:cNvCxnSpPr/>
                <p:nvPr/>
              </p:nvCxnSpPr>
              <p:spPr>
                <a:xfrm flipV="1">
                  <a:off x="6582044" y="2938949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508" name="Group 942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509" name="Group 943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958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59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60" name="Freeform 190"/>
                <p:cNvSpPr>
                  <a:spLocks/>
                </p:cNvSpPr>
                <p:nvPr/>
              </p:nvSpPr>
              <p:spPr bwMode="auto">
                <a:xfrm>
                  <a:off x="5968753" y="2922666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61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5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62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945" name="Straight Connector 944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6" name="Straight Connector 945"/>
              <p:cNvCxnSpPr/>
              <p:nvPr/>
            </p:nvCxnSpPr>
            <p:spPr>
              <a:xfrm>
                <a:off x="6875113" y="230466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7" name="Straight Connector 946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8" name="Straight Connector 947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9" name="Straight Connector 948"/>
              <p:cNvCxnSpPr/>
              <p:nvPr/>
            </p:nvCxnSpPr>
            <p:spPr>
              <a:xfrm>
                <a:off x="6867732" y="250852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0" name="Straight Connector 949"/>
              <p:cNvCxnSpPr/>
              <p:nvPr/>
            </p:nvCxnSpPr>
            <p:spPr>
              <a:xfrm>
                <a:off x="6864040" y="2569682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1" name="Straight Connector 950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2" name="Straight Connector 951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3" name="Straight Connector 952"/>
              <p:cNvCxnSpPr/>
              <p:nvPr/>
            </p:nvCxnSpPr>
            <p:spPr>
              <a:xfrm>
                <a:off x="6867732" y="277510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4" name="Straight Connector 953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5" name="Straight Connector 954"/>
              <p:cNvCxnSpPr/>
              <p:nvPr/>
            </p:nvCxnSpPr>
            <p:spPr>
              <a:xfrm>
                <a:off x="6871421" y="291153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6" name="Straight Connector 955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7" name="Straight Connector 956"/>
              <p:cNvCxnSpPr/>
              <p:nvPr/>
            </p:nvCxnSpPr>
            <p:spPr>
              <a:xfrm flipH="1">
                <a:off x="6875113" y="2132173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36" name="Group 823"/>
          <p:cNvGrpSpPr>
            <a:grpSpLocks/>
          </p:cNvGrpSpPr>
          <p:nvPr/>
        </p:nvGrpSpPr>
        <p:grpSpPr bwMode="auto">
          <a:xfrm>
            <a:off x="2895600" y="5173663"/>
            <a:ext cx="331788" cy="1030287"/>
            <a:chOff x="6240352" y="2055335"/>
            <a:chExt cx="771307" cy="1017716"/>
          </a:xfrm>
        </p:grpSpPr>
        <p:grpSp>
          <p:nvGrpSpPr>
            <p:cNvPr id="205449" name="Group 883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905" name="Rectangle 904"/>
              <p:cNvSpPr/>
              <p:nvPr/>
            </p:nvSpPr>
            <p:spPr>
              <a:xfrm>
                <a:off x="6509397" y="3062521"/>
                <a:ext cx="447628" cy="741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06" name="Straight Connector 905"/>
              <p:cNvCxnSpPr/>
              <p:nvPr/>
            </p:nvCxnSpPr>
            <p:spPr>
              <a:xfrm flipV="1">
                <a:off x="6846611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7" name="Rectangle 906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08" name="Straight Connector 907"/>
              <p:cNvCxnSpPr/>
              <p:nvPr/>
            </p:nvCxnSpPr>
            <p:spPr>
              <a:xfrm flipV="1">
                <a:off x="6395998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9" name="Rectangle 908"/>
              <p:cNvSpPr/>
              <p:nvPr/>
            </p:nvSpPr>
            <p:spPr>
              <a:xfrm>
                <a:off x="6816769" y="3703886"/>
                <a:ext cx="131304" cy="1144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10" name="Rectangle 909"/>
              <p:cNvSpPr/>
              <p:nvPr/>
            </p:nvSpPr>
            <p:spPr>
              <a:xfrm>
                <a:off x="6404951" y="3158177"/>
                <a:ext cx="444643" cy="7417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11" name="Straight Connector 910"/>
              <p:cNvCxnSpPr/>
              <p:nvPr/>
            </p:nvCxnSpPr>
            <p:spPr>
              <a:xfrm flipV="1">
                <a:off x="6846611" y="3804247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477" name="Group 911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40" name="Straight Connector 939"/>
                <p:cNvCxnSpPr/>
                <p:nvPr/>
              </p:nvCxnSpPr>
              <p:spPr>
                <a:xfrm flipV="1">
                  <a:off x="7028337" y="284645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1" name="Straight Connector 940"/>
                <p:cNvCxnSpPr/>
                <p:nvPr/>
              </p:nvCxnSpPr>
              <p:spPr>
                <a:xfrm flipV="1">
                  <a:off x="6580709" y="293897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78" name="Group 912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8" name="Straight Connector 937"/>
                <p:cNvCxnSpPr/>
                <p:nvPr/>
              </p:nvCxnSpPr>
              <p:spPr>
                <a:xfrm flipV="1">
                  <a:off x="7028817" y="284644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9" name="Straight Connector 938"/>
                <p:cNvCxnSpPr/>
                <p:nvPr/>
              </p:nvCxnSpPr>
              <p:spPr>
                <a:xfrm flipV="1">
                  <a:off x="6581189" y="2938970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79" name="Group 913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6" name="Straight Connector 935"/>
                <p:cNvCxnSpPr/>
                <p:nvPr/>
              </p:nvCxnSpPr>
              <p:spPr>
                <a:xfrm flipV="1">
                  <a:off x="7026313" y="2846446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7" name="Straight Connector 936"/>
                <p:cNvCxnSpPr/>
                <p:nvPr/>
              </p:nvCxnSpPr>
              <p:spPr>
                <a:xfrm flipV="1">
                  <a:off x="6581670" y="2938967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0" name="Group 914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4" name="Straight Connector 933"/>
                <p:cNvCxnSpPr/>
                <p:nvPr/>
              </p:nvCxnSpPr>
              <p:spPr>
                <a:xfrm flipV="1">
                  <a:off x="7026792" y="2846445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5" name="Straight Connector 934"/>
                <p:cNvCxnSpPr/>
                <p:nvPr/>
              </p:nvCxnSpPr>
              <p:spPr>
                <a:xfrm flipV="1">
                  <a:off x="6582149" y="2938965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1" name="Group 915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2" name="Straight Connector 931"/>
                <p:cNvCxnSpPr/>
                <p:nvPr/>
              </p:nvCxnSpPr>
              <p:spPr>
                <a:xfrm flipV="1">
                  <a:off x="7027272" y="284644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3" name="Straight Connector 932"/>
                <p:cNvCxnSpPr/>
                <p:nvPr/>
              </p:nvCxnSpPr>
              <p:spPr>
                <a:xfrm flipV="1">
                  <a:off x="6582629" y="2938962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2" name="Group 916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0" name="Straight Connector 929"/>
                <p:cNvCxnSpPr/>
                <p:nvPr/>
              </p:nvCxnSpPr>
              <p:spPr>
                <a:xfrm flipV="1">
                  <a:off x="7027753" y="2846440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1" name="Straight Connector 930"/>
                <p:cNvCxnSpPr/>
                <p:nvPr/>
              </p:nvCxnSpPr>
              <p:spPr>
                <a:xfrm flipV="1">
                  <a:off x="6583110" y="2938960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3" name="Group 917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28" name="Straight Connector 927"/>
                <p:cNvCxnSpPr/>
                <p:nvPr/>
              </p:nvCxnSpPr>
              <p:spPr>
                <a:xfrm flipV="1">
                  <a:off x="7028232" y="2846437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9" name="Straight Connector 928"/>
                <p:cNvCxnSpPr/>
                <p:nvPr/>
              </p:nvCxnSpPr>
              <p:spPr>
                <a:xfrm flipV="1">
                  <a:off x="6580604" y="2938957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4" name="Group 918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26" name="Straight Connector 925"/>
                <p:cNvCxnSpPr/>
                <p:nvPr/>
              </p:nvCxnSpPr>
              <p:spPr>
                <a:xfrm flipV="1">
                  <a:off x="7028711" y="2846434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7" name="Straight Connector 926"/>
                <p:cNvCxnSpPr/>
                <p:nvPr/>
              </p:nvCxnSpPr>
              <p:spPr>
                <a:xfrm flipV="1">
                  <a:off x="6581083" y="2938954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5" name="Group 919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24" name="Straight Connector 923"/>
                <p:cNvCxnSpPr/>
                <p:nvPr/>
              </p:nvCxnSpPr>
              <p:spPr>
                <a:xfrm flipV="1">
                  <a:off x="7026209" y="2846432"/>
                  <a:ext cx="107431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5" name="Straight Connector 924"/>
                <p:cNvCxnSpPr/>
                <p:nvPr/>
              </p:nvCxnSpPr>
              <p:spPr>
                <a:xfrm flipV="1">
                  <a:off x="6581565" y="2938952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6" name="Group 920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22" name="Straight Connector 921"/>
                <p:cNvCxnSpPr/>
                <p:nvPr/>
              </p:nvCxnSpPr>
              <p:spPr>
                <a:xfrm flipV="1">
                  <a:off x="7026689" y="284642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3" name="Straight Connector 922"/>
                <p:cNvCxnSpPr/>
                <p:nvPr/>
              </p:nvCxnSpPr>
              <p:spPr>
                <a:xfrm flipV="1">
                  <a:off x="6582044" y="2938949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450" name="Group 884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451" name="Group 885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900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190"/>
                <p:cNvSpPr>
                  <a:spLocks/>
                </p:cNvSpPr>
                <p:nvPr/>
              </p:nvSpPr>
              <p:spPr bwMode="auto">
                <a:xfrm>
                  <a:off x="5968754" y="2922666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5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887" name="Straight Connector 886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8" name="Straight Connector 887"/>
              <p:cNvCxnSpPr/>
              <p:nvPr/>
            </p:nvCxnSpPr>
            <p:spPr>
              <a:xfrm>
                <a:off x="6875111" y="230466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9" name="Straight Connector 888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0" name="Straight Connector 889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1" name="Straight Connector 890"/>
              <p:cNvCxnSpPr/>
              <p:nvPr/>
            </p:nvCxnSpPr>
            <p:spPr>
              <a:xfrm>
                <a:off x="6867730" y="250852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2" name="Straight Connector 891"/>
              <p:cNvCxnSpPr/>
              <p:nvPr/>
            </p:nvCxnSpPr>
            <p:spPr>
              <a:xfrm>
                <a:off x="6864041" y="2569682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3" name="Straight Connector 892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4" name="Straight Connector 893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5" name="Straight Connector 894"/>
              <p:cNvCxnSpPr/>
              <p:nvPr/>
            </p:nvCxnSpPr>
            <p:spPr>
              <a:xfrm>
                <a:off x="6867730" y="277510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6" name="Straight Connector 895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7" name="Straight Connector 896"/>
              <p:cNvCxnSpPr/>
              <p:nvPr/>
            </p:nvCxnSpPr>
            <p:spPr>
              <a:xfrm>
                <a:off x="6871422" y="291153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8" name="Straight Connector 897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9" name="Straight Connector 898"/>
              <p:cNvCxnSpPr/>
              <p:nvPr/>
            </p:nvCxnSpPr>
            <p:spPr>
              <a:xfrm flipH="1">
                <a:off x="6875111" y="2132173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37" name="Group 824"/>
          <p:cNvGrpSpPr>
            <a:grpSpLocks/>
          </p:cNvGrpSpPr>
          <p:nvPr/>
        </p:nvGrpSpPr>
        <p:grpSpPr bwMode="auto">
          <a:xfrm>
            <a:off x="3271838" y="5173663"/>
            <a:ext cx="331787" cy="1030287"/>
            <a:chOff x="6240352" y="2055335"/>
            <a:chExt cx="771307" cy="1017716"/>
          </a:xfrm>
        </p:grpSpPr>
        <p:grpSp>
          <p:nvGrpSpPr>
            <p:cNvPr id="205391" name="Group 825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847" name="Rectangle 846"/>
              <p:cNvSpPr/>
              <p:nvPr/>
            </p:nvSpPr>
            <p:spPr>
              <a:xfrm>
                <a:off x="6509397" y="3062521"/>
                <a:ext cx="447629" cy="741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848" name="Straight Connector 847"/>
              <p:cNvCxnSpPr/>
              <p:nvPr/>
            </p:nvCxnSpPr>
            <p:spPr>
              <a:xfrm flipV="1">
                <a:off x="6846611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9" name="Rectangle 848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850" name="Straight Connector 849"/>
              <p:cNvCxnSpPr/>
              <p:nvPr/>
            </p:nvCxnSpPr>
            <p:spPr>
              <a:xfrm flipV="1">
                <a:off x="6395998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1" name="Rectangle 850"/>
              <p:cNvSpPr/>
              <p:nvPr/>
            </p:nvSpPr>
            <p:spPr>
              <a:xfrm>
                <a:off x="6816769" y="3703886"/>
                <a:ext cx="131305" cy="1144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52" name="Rectangle 851"/>
              <p:cNvSpPr/>
              <p:nvPr/>
            </p:nvSpPr>
            <p:spPr>
              <a:xfrm>
                <a:off x="6404950" y="3158177"/>
                <a:ext cx="444646" cy="7417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853" name="Straight Connector 852"/>
              <p:cNvCxnSpPr/>
              <p:nvPr/>
            </p:nvCxnSpPr>
            <p:spPr>
              <a:xfrm flipV="1">
                <a:off x="6846611" y="3804247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419" name="Group 853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82" name="Straight Connector 881"/>
                <p:cNvCxnSpPr/>
                <p:nvPr/>
              </p:nvCxnSpPr>
              <p:spPr>
                <a:xfrm flipV="1">
                  <a:off x="7028337" y="284645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3" name="Straight Connector 882"/>
                <p:cNvCxnSpPr/>
                <p:nvPr/>
              </p:nvCxnSpPr>
              <p:spPr>
                <a:xfrm flipV="1">
                  <a:off x="6580707" y="293897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0" name="Group 854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80" name="Straight Connector 879"/>
                <p:cNvCxnSpPr/>
                <p:nvPr/>
              </p:nvCxnSpPr>
              <p:spPr>
                <a:xfrm flipV="1">
                  <a:off x="7028816" y="284644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1" name="Straight Connector 880"/>
                <p:cNvCxnSpPr/>
                <p:nvPr/>
              </p:nvCxnSpPr>
              <p:spPr>
                <a:xfrm flipV="1">
                  <a:off x="6581187" y="2938970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1" name="Group 855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8" name="Straight Connector 877"/>
                <p:cNvCxnSpPr/>
                <p:nvPr/>
              </p:nvCxnSpPr>
              <p:spPr>
                <a:xfrm flipV="1">
                  <a:off x="7026314" y="2846446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9" name="Straight Connector 878"/>
                <p:cNvCxnSpPr/>
                <p:nvPr/>
              </p:nvCxnSpPr>
              <p:spPr>
                <a:xfrm flipV="1">
                  <a:off x="6581668" y="2938967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2" name="Group 856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6" name="Straight Connector 875"/>
                <p:cNvCxnSpPr/>
                <p:nvPr/>
              </p:nvCxnSpPr>
              <p:spPr>
                <a:xfrm flipV="1">
                  <a:off x="7026794" y="2846445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7" name="Straight Connector 876"/>
                <p:cNvCxnSpPr/>
                <p:nvPr/>
              </p:nvCxnSpPr>
              <p:spPr>
                <a:xfrm flipV="1">
                  <a:off x="6582147" y="2938965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3" name="Group 857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4" name="Straight Connector 873"/>
                <p:cNvCxnSpPr/>
                <p:nvPr/>
              </p:nvCxnSpPr>
              <p:spPr>
                <a:xfrm flipV="1">
                  <a:off x="7027273" y="284644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5" name="Straight Connector 874"/>
                <p:cNvCxnSpPr/>
                <p:nvPr/>
              </p:nvCxnSpPr>
              <p:spPr>
                <a:xfrm flipV="1">
                  <a:off x="6582627" y="2938962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4" name="Group 858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2" name="Straight Connector 871"/>
                <p:cNvCxnSpPr/>
                <p:nvPr/>
              </p:nvCxnSpPr>
              <p:spPr>
                <a:xfrm flipV="1">
                  <a:off x="7027754" y="2846440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3" name="Straight Connector 872"/>
                <p:cNvCxnSpPr/>
                <p:nvPr/>
              </p:nvCxnSpPr>
              <p:spPr>
                <a:xfrm flipV="1">
                  <a:off x="6583108" y="2938960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5" name="Group 859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0" name="Straight Connector 869"/>
                <p:cNvCxnSpPr/>
                <p:nvPr/>
              </p:nvCxnSpPr>
              <p:spPr>
                <a:xfrm flipV="1">
                  <a:off x="7028234" y="2846437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1" name="Straight Connector 870"/>
                <p:cNvCxnSpPr/>
                <p:nvPr/>
              </p:nvCxnSpPr>
              <p:spPr>
                <a:xfrm flipV="1">
                  <a:off x="6580604" y="2938957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6" name="Group 860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68" name="Straight Connector 867"/>
                <p:cNvCxnSpPr/>
                <p:nvPr/>
              </p:nvCxnSpPr>
              <p:spPr>
                <a:xfrm flipV="1">
                  <a:off x="7028713" y="2846434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9" name="Straight Connector 868"/>
                <p:cNvCxnSpPr/>
                <p:nvPr/>
              </p:nvCxnSpPr>
              <p:spPr>
                <a:xfrm flipV="1">
                  <a:off x="6581083" y="2938954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7" name="Group 861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66" name="Straight Connector 865"/>
                <p:cNvCxnSpPr/>
                <p:nvPr/>
              </p:nvCxnSpPr>
              <p:spPr>
                <a:xfrm flipV="1">
                  <a:off x="7026209" y="2846432"/>
                  <a:ext cx="107431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7" name="Straight Connector 866"/>
                <p:cNvCxnSpPr/>
                <p:nvPr/>
              </p:nvCxnSpPr>
              <p:spPr>
                <a:xfrm flipV="1">
                  <a:off x="6581565" y="2938952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8" name="Group 862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64" name="Straight Connector 863"/>
                <p:cNvCxnSpPr/>
                <p:nvPr/>
              </p:nvCxnSpPr>
              <p:spPr>
                <a:xfrm flipV="1">
                  <a:off x="7026688" y="284642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5" name="Straight Connector 864"/>
                <p:cNvCxnSpPr/>
                <p:nvPr/>
              </p:nvCxnSpPr>
              <p:spPr>
                <a:xfrm flipV="1">
                  <a:off x="6582044" y="2938949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392" name="Group 826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393" name="Group 827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842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Freeform 190"/>
                <p:cNvSpPr>
                  <a:spLocks/>
                </p:cNvSpPr>
                <p:nvPr/>
              </p:nvSpPr>
              <p:spPr bwMode="auto">
                <a:xfrm>
                  <a:off x="5968753" y="2922666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5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829" name="Straight Connector 828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0" name="Straight Connector 829"/>
              <p:cNvCxnSpPr/>
              <p:nvPr/>
            </p:nvCxnSpPr>
            <p:spPr>
              <a:xfrm>
                <a:off x="6875113" y="230466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1" name="Straight Connector 830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2" name="Straight Connector 831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3" name="Straight Connector 832"/>
              <p:cNvCxnSpPr/>
              <p:nvPr/>
            </p:nvCxnSpPr>
            <p:spPr>
              <a:xfrm>
                <a:off x="6867732" y="250852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4" name="Straight Connector 833"/>
              <p:cNvCxnSpPr/>
              <p:nvPr/>
            </p:nvCxnSpPr>
            <p:spPr>
              <a:xfrm>
                <a:off x="6864040" y="2569682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5" name="Straight Connector 834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6" name="Straight Connector 835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7" name="Straight Connector 836"/>
              <p:cNvCxnSpPr/>
              <p:nvPr/>
            </p:nvCxnSpPr>
            <p:spPr>
              <a:xfrm>
                <a:off x="6867732" y="277510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8" name="Straight Connector 837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9" name="Straight Connector 838"/>
              <p:cNvCxnSpPr/>
              <p:nvPr/>
            </p:nvCxnSpPr>
            <p:spPr>
              <a:xfrm>
                <a:off x="6871421" y="291153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0" name="Straight Connector 839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1" name="Straight Connector 840"/>
              <p:cNvCxnSpPr/>
              <p:nvPr/>
            </p:nvCxnSpPr>
            <p:spPr>
              <a:xfrm flipH="1">
                <a:off x="6875113" y="2132173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65" name="Straight Connector 1064"/>
          <p:cNvCxnSpPr/>
          <p:nvPr/>
        </p:nvCxnSpPr>
        <p:spPr>
          <a:xfrm flipH="1">
            <a:off x="3989388" y="4705350"/>
            <a:ext cx="357187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/>
          <p:cNvCxnSpPr>
            <a:stCxn id="1305" idx="2"/>
          </p:cNvCxnSpPr>
          <p:nvPr/>
        </p:nvCxnSpPr>
        <p:spPr>
          <a:xfrm flipH="1">
            <a:off x="4294188" y="4919663"/>
            <a:ext cx="203200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/>
          <p:cNvCxnSpPr/>
          <p:nvPr/>
        </p:nvCxnSpPr>
        <p:spPr>
          <a:xfrm>
            <a:off x="4611688" y="4719638"/>
            <a:ext cx="58737" cy="490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/>
          <p:cNvCxnSpPr>
            <a:endCxn id="1090" idx="0"/>
          </p:cNvCxnSpPr>
          <p:nvPr/>
        </p:nvCxnSpPr>
        <p:spPr>
          <a:xfrm>
            <a:off x="4751388" y="4743450"/>
            <a:ext cx="27463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42" name="Group 1068"/>
          <p:cNvGrpSpPr>
            <a:grpSpLocks/>
          </p:cNvGrpSpPr>
          <p:nvPr/>
        </p:nvGrpSpPr>
        <p:grpSpPr bwMode="auto">
          <a:xfrm>
            <a:off x="3724275" y="5200650"/>
            <a:ext cx="331788" cy="1030288"/>
            <a:chOff x="6240352" y="2055335"/>
            <a:chExt cx="771307" cy="1017716"/>
          </a:xfrm>
        </p:grpSpPr>
        <p:grpSp>
          <p:nvGrpSpPr>
            <p:cNvPr id="205333" name="Group 1246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268" name="Rectangle 1267"/>
              <p:cNvSpPr/>
              <p:nvPr/>
            </p:nvSpPr>
            <p:spPr>
              <a:xfrm>
                <a:off x="6509397" y="3062521"/>
                <a:ext cx="447628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69" name="Straight Connector 1268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0" name="Rectangle 1269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71" name="Straight Connector 1270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2" name="Rectangle 1271"/>
              <p:cNvSpPr/>
              <p:nvPr/>
            </p:nvSpPr>
            <p:spPr>
              <a:xfrm>
                <a:off x="6816769" y="3703885"/>
                <a:ext cx="131304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73" name="Rectangle 1272"/>
              <p:cNvSpPr/>
              <p:nvPr/>
            </p:nvSpPr>
            <p:spPr>
              <a:xfrm>
                <a:off x="6404951" y="3158176"/>
                <a:ext cx="44464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74" name="Straight Connector 1273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361" name="Group 1274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03" name="Straight Connector 1302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4" name="Straight Connector 1303"/>
                <p:cNvCxnSpPr/>
                <p:nvPr/>
              </p:nvCxnSpPr>
              <p:spPr>
                <a:xfrm flipV="1">
                  <a:off x="6580709" y="2938972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2" name="Group 1275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01" name="Straight Connector 1300"/>
                <p:cNvCxnSpPr/>
                <p:nvPr/>
              </p:nvCxnSpPr>
              <p:spPr>
                <a:xfrm flipV="1">
                  <a:off x="7028817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2" name="Straight Connector 1301"/>
                <p:cNvCxnSpPr/>
                <p:nvPr/>
              </p:nvCxnSpPr>
              <p:spPr>
                <a:xfrm flipV="1">
                  <a:off x="6581189" y="293896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3" name="Group 1276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9" name="Straight Connector 1298"/>
                <p:cNvCxnSpPr/>
                <p:nvPr/>
              </p:nvCxnSpPr>
              <p:spPr>
                <a:xfrm flipV="1">
                  <a:off x="7026313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0" name="Straight Connector 1299"/>
                <p:cNvCxnSpPr/>
                <p:nvPr/>
              </p:nvCxnSpPr>
              <p:spPr>
                <a:xfrm flipV="1">
                  <a:off x="6581670" y="2938966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4" name="Group 1277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7" name="Straight Connector 1296"/>
                <p:cNvCxnSpPr/>
                <p:nvPr/>
              </p:nvCxnSpPr>
              <p:spPr>
                <a:xfrm flipV="1">
                  <a:off x="7026792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8" name="Straight Connector 1297"/>
                <p:cNvCxnSpPr/>
                <p:nvPr/>
              </p:nvCxnSpPr>
              <p:spPr>
                <a:xfrm flipV="1">
                  <a:off x="6582149" y="293896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5" name="Group 1278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5" name="Straight Connector 1294"/>
                <p:cNvCxnSpPr/>
                <p:nvPr/>
              </p:nvCxnSpPr>
              <p:spPr>
                <a:xfrm flipV="1">
                  <a:off x="7027272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6" name="Straight Connector 1295"/>
                <p:cNvCxnSpPr/>
                <p:nvPr/>
              </p:nvCxnSpPr>
              <p:spPr>
                <a:xfrm flipV="1">
                  <a:off x="6582629" y="2938961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6" name="Group 1279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3" name="Straight Connector 1292"/>
                <p:cNvCxnSpPr/>
                <p:nvPr/>
              </p:nvCxnSpPr>
              <p:spPr>
                <a:xfrm flipV="1">
                  <a:off x="7027753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4" name="Straight Connector 1293"/>
                <p:cNvCxnSpPr/>
                <p:nvPr/>
              </p:nvCxnSpPr>
              <p:spPr>
                <a:xfrm flipV="1">
                  <a:off x="6583110" y="2938959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7" name="Group 1280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1" name="Straight Connector 1290"/>
                <p:cNvCxnSpPr/>
                <p:nvPr/>
              </p:nvCxnSpPr>
              <p:spPr>
                <a:xfrm flipV="1">
                  <a:off x="7028232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2" name="Straight Connector 1291"/>
                <p:cNvCxnSpPr/>
                <p:nvPr/>
              </p:nvCxnSpPr>
              <p:spPr>
                <a:xfrm flipV="1">
                  <a:off x="6580604" y="293895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8" name="Group 1281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89" name="Straight Connector 1288"/>
                <p:cNvCxnSpPr/>
                <p:nvPr/>
              </p:nvCxnSpPr>
              <p:spPr>
                <a:xfrm flipV="1">
                  <a:off x="7028711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0" name="Straight Connector 1289"/>
                <p:cNvCxnSpPr/>
                <p:nvPr/>
              </p:nvCxnSpPr>
              <p:spPr>
                <a:xfrm flipV="1">
                  <a:off x="6581083" y="293895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9" name="Group 1282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87" name="Straight Connector 1286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8" name="Straight Connector 1287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70" name="Group 1283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85" name="Straight Connector 1284"/>
                <p:cNvCxnSpPr/>
                <p:nvPr/>
              </p:nvCxnSpPr>
              <p:spPr>
                <a:xfrm flipV="1">
                  <a:off x="7026689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6" name="Straight Connector 1285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334" name="Group 1247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335" name="Group 1248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263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64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65" name="Freeform 190"/>
                <p:cNvSpPr>
                  <a:spLocks/>
                </p:cNvSpPr>
                <p:nvPr/>
              </p:nvSpPr>
              <p:spPr bwMode="auto">
                <a:xfrm>
                  <a:off x="5968754" y="2922667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66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67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250" name="Straight Connector 1249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1" name="Straight Connector 1250"/>
              <p:cNvCxnSpPr/>
              <p:nvPr/>
            </p:nvCxnSpPr>
            <p:spPr>
              <a:xfrm>
                <a:off x="6875111" y="230466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2" name="Straight Connector 1251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3" name="Straight Connector 1252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4" name="Straight Connector 1253"/>
              <p:cNvCxnSpPr/>
              <p:nvPr/>
            </p:nvCxnSpPr>
            <p:spPr>
              <a:xfrm>
                <a:off x="6867730" y="250852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5" name="Straight Connector 1254"/>
              <p:cNvCxnSpPr/>
              <p:nvPr/>
            </p:nvCxnSpPr>
            <p:spPr>
              <a:xfrm>
                <a:off x="6864041" y="2569681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6" name="Straight Connector 1255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7" name="Straight Connector 1256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8" name="Straight Connector 1257"/>
              <p:cNvCxnSpPr/>
              <p:nvPr/>
            </p:nvCxnSpPr>
            <p:spPr>
              <a:xfrm>
                <a:off x="6867730" y="277510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9" name="Straight Connector 1258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0" name="Straight Connector 1259"/>
              <p:cNvCxnSpPr/>
              <p:nvPr/>
            </p:nvCxnSpPr>
            <p:spPr>
              <a:xfrm>
                <a:off x="6871422" y="291153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1" name="Straight Connector 1260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2" name="Straight Connector 1261"/>
              <p:cNvCxnSpPr/>
              <p:nvPr/>
            </p:nvCxnSpPr>
            <p:spPr>
              <a:xfrm flipH="1">
                <a:off x="6875111" y="2132174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43" name="Group 1069"/>
          <p:cNvGrpSpPr>
            <a:grpSpLocks/>
          </p:cNvGrpSpPr>
          <p:nvPr/>
        </p:nvGrpSpPr>
        <p:grpSpPr bwMode="auto">
          <a:xfrm>
            <a:off x="4110038" y="5200650"/>
            <a:ext cx="331787" cy="1030288"/>
            <a:chOff x="6240352" y="2055335"/>
            <a:chExt cx="771307" cy="1017716"/>
          </a:xfrm>
        </p:grpSpPr>
        <p:grpSp>
          <p:nvGrpSpPr>
            <p:cNvPr id="205275" name="Group 1188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210" name="Rectangle 1209"/>
              <p:cNvSpPr/>
              <p:nvPr/>
            </p:nvSpPr>
            <p:spPr>
              <a:xfrm>
                <a:off x="6509397" y="3062521"/>
                <a:ext cx="447629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11" name="Straight Connector 1210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2" name="Rectangle 1211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13" name="Straight Connector 1212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4" name="Rectangle 1213"/>
              <p:cNvSpPr/>
              <p:nvPr/>
            </p:nvSpPr>
            <p:spPr>
              <a:xfrm>
                <a:off x="6816769" y="3703885"/>
                <a:ext cx="131305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15" name="Rectangle 1214"/>
              <p:cNvSpPr/>
              <p:nvPr/>
            </p:nvSpPr>
            <p:spPr>
              <a:xfrm>
                <a:off x="6404950" y="3158176"/>
                <a:ext cx="444646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16" name="Straight Connector 1215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303" name="Group 1216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45" name="Straight Connector 1244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6" name="Straight Connector 1245"/>
                <p:cNvCxnSpPr/>
                <p:nvPr/>
              </p:nvCxnSpPr>
              <p:spPr>
                <a:xfrm flipV="1">
                  <a:off x="6580707" y="2938972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4" name="Group 1217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43" name="Straight Connector 1242"/>
                <p:cNvCxnSpPr/>
                <p:nvPr/>
              </p:nvCxnSpPr>
              <p:spPr>
                <a:xfrm flipV="1">
                  <a:off x="7028816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4" name="Straight Connector 1243"/>
                <p:cNvCxnSpPr/>
                <p:nvPr/>
              </p:nvCxnSpPr>
              <p:spPr>
                <a:xfrm flipV="1">
                  <a:off x="6581187" y="2938969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5" name="Group 1218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41" name="Straight Connector 1240"/>
                <p:cNvCxnSpPr/>
                <p:nvPr/>
              </p:nvCxnSpPr>
              <p:spPr>
                <a:xfrm flipV="1">
                  <a:off x="7026314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2" name="Straight Connector 1241"/>
                <p:cNvCxnSpPr/>
                <p:nvPr/>
              </p:nvCxnSpPr>
              <p:spPr>
                <a:xfrm flipV="1">
                  <a:off x="6581668" y="2938966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6" name="Group 1219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9" name="Straight Connector 1238"/>
                <p:cNvCxnSpPr/>
                <p:nvPr/>
              </p:nvCxnSpPr>
              <p:spPr>
                <a:xfrm flipV="1">
                  <a:off x="7026794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0" name="Straight Connector 1239"/>
                <p:cNvCxnSpPr/>
                <p:nvPr/>
              </p:nvCxnSpPr>
              <p:spPr>
                <a:xfrm flipV="1">
                  <a:off x="6582147" y="2938964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7" name="Group 1220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7" name="Straight Connector 1236"/>
                <p:cNvCxnSpPr/>
                <p:nvPr/>
              </p:nvCxnSpPr>
              <p:spPr>
                <a:xfrm flipV="1">
                  <a:off x="7027273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8" name="Straight Connector 1237"/>
                <p:cNvCxnSpPr/>
                <p:nvPr/>
              </p:nvCxnSpPr>
              <p:spPr>
                <a:xfrm flipV="1">
                  <a:off x="6582627" y="2938961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8" name="Group 1221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5" name="Straight Connector 1234"/>
                <p:cNvCxnSpPr/>
                <p:nvPr/>
              </p:nvCxnSpPr>
              <p:spPr>
                <a:xfrm flipV="1">
                  <a:off x="7027754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6" name="Straight Connector 1235"/>
                <p:cNvCxnSpPr/>
                <p:nvPr/>
              </p:nvCxnSpPr>
              <p:spPr>
                <a:xfrm flipV="1">
                  <a:off x="6583108" y="2938959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9" name="Group 1222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3" name="Straight Connector 1232"/>
                <p:cNvCxnSpPr/>
                <p:nvPr/>
              </p:nvCxnSpPr>
              <p:spPr>
                <a:xfrm flipV="1">
                  <a:off x="7028234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4" name="Straight Connector 1233"/>
                <p:cNvCxnSpPr/>
                <p:nvPr/>
              </p:nvCxnSpPr>
              <p:spPr>
                <a:xfrm flipV="1">
                  <a:off x="6580604" y="2938956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10" name="Group 1223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1" name="Straight Connector 1230"/>
                <p:cNvCxnSpPr/>
                <p:nvPr/>
              </p:nvCxnSpPr>
              <p:spPr>
                <a:xfrm flipV="1">
                  <a:off x="7028713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2" name="Straight Connector 1231"/>
                <p:cNvCxnSpPr/>
                <p:nvPr/>
              </p:nvCxnSpPr>
              <p:spPr>
                <a:xfrm flipV="1">
                  <a:off x="6581083" y="293895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11" name="Group 1224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29" name="Straight Connector 1228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0" name="Straight Connector 1229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12" name="Group 1225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27" name="Straight Connector 1226"/>
                <p:cNvCxnSpPr/>
                <p:nvPr/>
              </p:nvCxnSpPr>
              <p:spPr>
                <a:xfrm flipV="1">
                  <a:off x="7026688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8" name="Straight Connector 1227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276" name="Group 1189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277" name="Group 1190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205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06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07" name="Freeform 190"/>
                <p:cNvSpPr>
                  <a:spLocks/>
                </p:cNvSpPr>
                <p:nvPr/>
              </p:nvSpPr>
              <p:spPr bwMode="auto">
                <a:xfrm>
                  <a:off x="5968753" y="2922667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08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09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192" name="Straight Connector 1191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3" name="Straight Connector 1192"/>
              <p:cNvCxnSpPr/>
              <p:nvPr/>
            </p:nvCxnSpPr>
            <p:spPr>
              <a:xfrm>
                <a:off x="6875113" y="230466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4" name="Straight Connector 1193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5" name="Straight Connector 1194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6" name="Straight Connector 1195"/>
              <p:cNvCxnSpPr/>
              <p:nvPr/>
            </p:nvCxnSpPr>
            <p:spPr>
              <a:xfrm>
                <a:off x="6867732" y="2508525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7" name="Straight Connector 1196"/>
              <p:cNvCxnSpPr/>
              <p:nvPr/>
            </p:nvCxnSpPr>
            <p:spPr>
              <a:xfrm>
                <a:off x="6864040" y="2569681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8" name="Straight Connector 1197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9" name="Straight Connector 1198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0" name="Straight Connector 1199"/>
              <p:cNvCxnSpPr/>
              <p:nvPr/>
            </p:nvCxnSpPr>
            <p:spPr>
              <a:xfrm>
                <a:off x="6867732" y="277510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1" name="Straight Connector 1200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2" name="Straight Connector 1201"/>
              <p:cNvCxnSpPr/>
              <p:nvPr/>
            </p:nvCxnSpPr>
            <p:spPr>
              <a:xfrm>
                <a:off x="6871421" y="291153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3" name="Straight Connector 1202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4" name="Straight Connector 1203"/>
              <p:cNvCxnSpPr/>
              <p:nvPr/>
            </p:nvCxnSpPr>
            <p:spPr>
              <a:xfrm flipH="1">
                <a:off x="6875113" y="2132174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44" name="Group 1070"/>
          <p:cNvGrpSpPr>
            <a:grpSpLocks/>
          </p:cNvGrpSpPr>
          <p:nvPr/>
        </p:nvGrpSpPr>
        <p:grpSpPr bwMode="auto">
          <a:xfrm>
            <a:off x="4486275" y="5200650"/>
            <a:ext cx="331788" cy="1030288"/>
            <a:chOff x="6240352" y="2055335"/>
            <a:chExt cx="771307" cy="1017716"/>
          </a:xfrm>
        </p:grpSpPr>
        <p:grpSp>
          <p:nvGrpSpPr>
            <p:cNvPr id="205217" name="Group 1130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152" name="Rectangle 1151"/>
              <p:cNvSpPr/>
              <p:nvPr/>
            </p:nvSpPr>
            <p:spPr>
              <a:xfrm>
                <a:off x="6509397" y="3062521"/>
                <a:ext cx="447628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153" name="Straight Connector 1152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4" name="Rectangle 1153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155" name="Straight Connector 1154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6" name="Rectangle 1155"/>
              <p:cNvSpPr/>
              <p:nvPr/>
            </p:nvSpPr>
            <p:spPr>
              <a:xfrm>
                <a:off x="6816769" y="3703885"/>
                <a:ext cx="131304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57" name="Rectangle 1156"/>
              <p:cNvSpPr/>
              <p:nvPr/>
            </p:nvSpPr>
            <p:spPr>
              <a:xfrm>
                <a:off x="6404951" y="3158176"/>
                <a:ext cx="44464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158" name="Straight Connector 1157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245" name="Group 1158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87" name="Straight Connector 1186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8" name="Straight Connector 1187"/>
                <p:cNvCxnSpPr/>
                <p:nvPr/>
              </p:nvCxnSpPr>
              <p:spPr>
                <a:xfrm flipV="1">
                  <a:off x="6580709" y="2938972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46" name="Group 1159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85" name="Straight Connector 1184"/>
                <p:cNvCxnSpPr/>
                <p:nvPr/>
              </p:nvCxnSpPr>
              <p:spPr>
                <a:xfrm flipV="1">
                  <a:off x="7028817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6" name="Straight Connector 1185"/>
                <p:cNvCxnSpPr/>
                <p:nvPr/>
              </p:nvCxnSpPr>
              <p:spPr>
                <a:xfrm flipV="1">
                  <a:off x="6581189" y="293896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47" name="Group 1160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83" name="Straight Connector 1182"/>
                <p:cNvCxnSpPr/>
                <p:nvPr/>
              </p:nvCxnSpPr>
              <p:spPr>
                <a:xfrm flipV="1">
                  <a:off x="7026313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4" name="Straight Connector 1183"/>
                <p:cNvCxnSpPr/>
                <p:nvPr/>
              </p:nvCxnSpPr>
              <p:spPr>
                <a:xfrm flipV="1">
                  <a:off x="6581670" y="2938966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48" name="Group 1161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81" name="Straight Connector 1180"/>
                <p:cNvCxnSpPr/>
                <p:nvPr/>
              </p:nvCxnSpPr>
              <p:spPr>
                <a:xfrm flipV="1">
                  <a:off x="7026792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2" name="Straight Connector 1181"/>
                <p:cNvCxnSpPr/>
                <p:nvPr/>
              </p:nvCxnSpPr>
              <p:spPr>
                <a:xfrm flipV="1">
                  <a:off x="6582149" y="293896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49" name="Group 1162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9" name="Straight Connector 1178"/>
                <p:cNvCxnSpPr/>
                <p:nvPr/>
              </p:nvCxnSpPr>
              <p:spPr>
                <a:xfrm flipV="1">
                  <a:off x="7027272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0" name="Straight Connector 1179"/>
                <p:cNvCxnSpPr/>
                <p:nvPr/>
              </p:nvCxnSpPr>
              <p:spPr>
                <a:xfrm flipV="1">
                  <a:off x="6582629" y="2938961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50" name="Group 1163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7" name="Straight Connector 1176"/>
                <p:cNvCxnSpPr/>
                <p:nvPr/>
              </p:nvCxnSpPr>
              <p:spPr>
                <a:xfrm flipV="1">
                  <a:off x="7027753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8" name="Straight Connector 1177"/>
                <p:cNvCxnSpPr/>
                <p:nvPr/>
              </p:nvCxnSpPr>
              <p:spPr>
                <a:xfrm flipV="1">
                  <a:off x="6583110" y="2938959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51" name="Group 1164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5" name="Straight Connector 1174"/>
                <p:cNvCxnSpPr/>
                <p:nvPr/>
              </p:nvCxnSpPr>
              <p:spPr>
                <a:xfrm flipV="1">
                  <a:off x="7028232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6" name="Straight Connector 1175"/>
                <p:cNvCxnSpPr/>
                <p:nvPr/>
              </p:nvCxnSpPr>
              <p:spPr>
                <a:xfrm flipV="1">
                  <a:off x="6580604" y="293895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52" name="Group 1165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3" name="Straight Connector 1172"/>
                <p:cNvCxnSpPr/>
                <p:nvPr/>
              </p:nvCxnSpPr>
              <p:spPr>
                <a:xfrm flipV="1">
                  <a:off x="7028711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4" name="Straight Connector 1173"/>
                <p:cNvCxnSpPr/>
                <p:nvPr/>
              </p:nvCxnSpPr>
              <p:spPr>
                <a:xfrm flipV="1">
                  <a:off x="6581083" y="293895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53" name="Group 1166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1" name="Straight Connector 1170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2" name="Straight Connector 1171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54" name="Group 1167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69" name="Straight Connector 1168"/>
                <p:cNvCxnSpPr/>
                <p:nvPr/>
              </p:nvCxnSpPr>
              <p:spPr>
                <a:xfrm flipV="1">
                  <a:off x="7026689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0" name="Straight Connector 1169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218" name="Group 1131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219" name="Group 1132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147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48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49" name="Freeform 190"/>
                <p:cNvSpPr>
                  <a:spLocks/>
                </p:cNvSpPr>
                <p:nvPr/>
              </p:nvSpPr>
              <p:spPr bwMode="auto">
                <a:xfrm>
                  <a:off x="5968754" y="2922667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50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51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134" name="Straight Connector 1133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5" name="Straight Connector 1134"/>
              <p:cNvCxnSpPr/>
              <p:nvPr/>
            </p:nvCxnSpPr>
            <p:spPr>
              <a:xfrm>
                <a:off x="6875111" y="230466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6" name="Straight Connector 1135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7" name="Straight Connector 1136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8" name="Straight Connector 1137"/>
              <p:cNvCxnSpPr/>
              <p:nvPr/>
            </p:nvCxnSpPr>
            <p:spPr>
              <a:xfrm>
                <a:off x="6867730" y="250852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9" name="Straight Connector 1138"/>
              <p:cNvCxnSpPr/>
              <p:nvPr/>
            </p:nvCxnSpPr>
            <p:spPr>
              <a:xfrm>
                <a:off x="6864041" y="2569681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0" name="Straight Connector 1139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1" name="Straight Connector 1140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2" name="Straight Connector 1141"/>
              <p:cNvCxnSpPr/>
              <p:nvPr/>
            </p:nvCxnSpPr>
            <p:spPr>
              <a:xfrm>
                <a:off x="6867730" y="277510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3" name="Straight Connector 1142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4" name="Straight Connector 1143"/>
              <p:cNvCxnSpPr/>
              <p:nvPr/>
            </p:nvCxnSpPr>
            <p:spPr>
              <a:xfrm>
                <a:off x="6871422" y="291153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5" name="Straight Connector 1144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6" name="Straight Connector 1145"/>
              <p:cNvCxnSpPr/>
              <p:nvPr/>
            </p:nvCxnSpPr>
            <p:spPr>
              <a:xfrm flipH="1">
                <a:off x="6875111" y="2132174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45" name="Group 1071"/>
          <p:cNvGrpSpPr>
            <a:grpSpLocks/>
          </p:cNvGrpSpPr>
          <p:nvPr/>
        </p:nvGrpSpPr>
        <p:grpSpPr bwMode="auto">
          <a:xfrm>
            <a:off x="4864100" y="5200650"/>
            <a:ext cx="330200" cy="1030288"/>
            <a:chOff x="6240352" y="2055335"/>
            <a:chExt cx="771307" cy="1017716"/>
          </a:xfrm>
        </p:grpSpPr>
        <p:grpSp>
          <p:nvGrpSpPr>
            <p:cNvPr id="205159" name="Group 1072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094" name="Rectangle 1093"/>
              <p:cNvSpPr/>
              <p:nvPr/>
            </p:nvSpPr>
            <p:spPr>
              <a:xfrm>
                <a:off x="6509942" y="3062521"/>
                <a:ext cx="446783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95" name="Straight Connector 1094"/>
              <p:cNvCxnSpPr/>
              <p:nvPr/>
            </p:nvCxnSpPr>
            <p:spPr>
              <a:xfrm flipV="1">
                <a:off x="6845779" y="3062521"/>
                <a:ext cx="113944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6" name="Rectangle 1095"/>
              <p:cNvSpPr/>
              <p:nvPr/>
            </p:nvSpPr>
            <p:spPr>
              <a:xfrm>
                <a:off x="6476959" y="3071930"/>
                <a:ext cx="131936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97" name="Straight Connector 1096"/>
              <p:cNvCxnSpPr/>
              <p:nvPr/>
            </p:nvCxnSpPr>
            <p:spPr>
              <a:xfrm flipV="1">
                <a:off x="6395998" y="3062521"/>
                <a:ext cx="113944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8" name="Rectangle 1097"/>
              <p:cNvSpPr/>
              <p:nvPr/>
            </p:nvSpPr>
            <p:spPr>
              <a:xfrm>
                <a:off x="6815793" y="3703885"/>
                <a:ext cx="131936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99" name="Rectangle 1098"/>
              <p:cNvSpPr/>
              <p:nvPr/>
            </p:nvSpPr>
            <p:spPr>
              <a:xfrm>
                <a:off x="6404995" y="3158176"/>
                <a:ext cx="44378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100" name="Straight Connector 1099"/>
              <p:cNvCxnSpPr/>
              <p:nvPr/>
            </p:nvCxnSpPr>
            <p:spPr>
              <a:xfrm flipV="1">
                <a:off x="6848778" y="3804246"/>
                <a:ext cx="110945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187" name="Group 1100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9" name="Straight Connector 1128"/>
                <p:cNvCxnSpPr/>
                <p:nvPr/>
              </p:nvCxnSpPr>
              <p:spPr>
                <a:xfrm flipV="1">
                  <a:off x="7027504" y="2846452"/>
                  <a:ext cx="113944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0" name="Straight Connector 1129"/>
                <p:cNvCxnSpPr/>
                <p:nvPr/>
              </p:nvCxnSpPr>
              <p:spPr>
                <a:xfrm flipV="1">
                  <a:off x="6580724" y="2938972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88" name="Group 1101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7" name="Straight Connector 1126"/>
                <p:cNvCxnSpPr/>
                <p:nvPr/>
              </p:nvCxnSpPr>
              <p:spPr>
                <a:xfrm flipV="1">
                  <a:off x="7027984" y="2846449"/>
                  <a:ext cx="113944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8" name="Straight Connector 1127"/>
                <p:cNvCxnSpPr/>
                <p:nvPr/>
              </p:nvCxnSpPr>
              <p:spPr>
                <a:xfrm flipV="1">
                  <a:off x="6581203" y="2938969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89" name="Group 1102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5" name="Straight Connector 1124"/>
                <p:cNvCxnSpPr/>
                <p:nvPr/>
              </p:nvCxnSpPr>
              <p:spPr>
                <a:xfrm flipV="1">
                  <a:off x="7028464" y="2846446"/>
                  <a:ext cx="104950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6" name="Straight Connector 1125"/>
                <p:cNvCxnSpPr/>
                <p:nvPr/>
              </p:nvCxnSpPr>
              <p:spPr>
                <a:xfrm flipV="1">
                  <a:off x="6581683" y="2938966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0" name="Group 1103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3" name="Straight Connector 1122"/>
                <p:cNvCxnSpPr/>
                <p:nvPr/>
              </p:nvCxnSpPr>
              <p:spPr>
                <a:xfrm flipV="1">
                  <a:off x="7028943" y="2846445"/>
                  <a:ext cx="110947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4" name="Straight Connector 1123"/>
                <p:cNvCxnSpPr/>
                <p:nvPr/>
              </p:nvCxnSpPr>
              <p:spPr>
                <a:xfrm flipV="1">
                  <a:off x="6582163" y="2938964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1" name="Group 1104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1" name="Straight Connector 1120"/>
                <p:cNvCxnSpPr/>
                <p:nvPr/>
              </p:nvCxnSpPr>
              <p:spPr>
                <a:xfrm flipV="1">
                  <a:off x="7029423" y="2846442"/>
                  <a:ext cx="110947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2" name="Straight Connector 1121"/>
                <p:cNvCxnSpPr/>
                <p:nvPr/>
              </p:nvCxnSpPr>
              <p:spPr>
                <a:xfrm flipV="1">
                  <a:off x="6582643" y="2938961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2" name="Group 1105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9" name="Straight Connector 1118"/>
                <p:cNvCxnSpPr/>
                <p:nvPr/>
              </p:nvCxnSpPr>
              <p:spPr>
                <a:xfrm flipV="1">
                  <a:off x="7029905" y="2846440"/>
                  <a:ext cx="110947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0" name="Straight Connector 1119"/>
                <p:cNvCxnSpPr/>
                <p:nvPr/>
              </p:nvCxnSpPr>
              <p:spPr>
                <a:xfrm flipV="1">
                  <a:off x="6583124" y="2938959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3" name="Group 1106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7" name="Straight Connector 1116"/>
                <p:cNvCxnSpPr/>
                <p:nvPr/>
              </p:nvCxnSpPr>
              <p:spPr>
                <a:xfrm flipV="1">
                  <a:off x="7027387" y="2846437"/>
                  <a:ext cx="113944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8" name="Straight Connector 1117"/>
                <p:cNvCxnSpPr/>
                <p:nvPr/>
              </p:nvCxnSpPr>
              <p:spPr>
                <a:xfrm flipV="1">
                  <a:off x="6580605" y="2938956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4" name="Group 1107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5" name="Straight Connector 1114"/>
                <p:cNvCxnSpPr/>
                <p:nvPr/>
              </p:nvCxnSpPr>
              <p:spPr>
                <a:xfrm flipV="1">
                  <a:off x="7027867" y="2846434"/>
                  <a:ext cx="113944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6" name="Straight Connector 1115"/>
                <p:cNvCxnSpPr/>
                <p:nvPr/>
              </p:nvCxnSpPr>
              <p:spPr>
                <a:xfrm flipV="1">
                  <a:off x="6581084" y="2938953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5" name="Group 1108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3" name="Straight Connector 1112"/>
                <p:cNvCxnSpPr/>
                <p:nvPr/>
              </p:nvCxnSpPr>
              <p:spPr>
                <a:xfrm flipV="1">
                  <a:off x="7022349" y="2846432"/>
                  <a:ext cx="110945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4" name="Straight Connector 1113"/>
                <p:cNvCxnSpPr/>
                <p:nvPr/>
              </p:nvCxnSpPr>
              <p:spPr>
                <a:xfrm flipV="1">
                  <a:off x="6581564" y="2938951"/>
                  <a:ext cx="44678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6" name="Group 1109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1" name="Straight Connector 1110"/>
                <p:cNvCxnSpPr/>
                <p:nvPr/>
              </p:nvCxnSpPr>
              <p:spPr>
                <a:xfrm flipV="1">
                  <a:off x="7028826" y="2846429"/>
                  <a:ext cx="110945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2" name="Straight Connector 1111"/>
                <p:cNvCxnSpPr/>
                <p:nvPr/>
              </p:nvCxnSpPr>
              <p:spPr>
                <a:xfrm flipV="1">
                  <a:off x="6582044" y="2938948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160" name="Group 1073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161" name="Group 1074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089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382" y="2996368"/>
                  <a:ext cx="548815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90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382" y="2921098"/>
                  <a:ext cx="674894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91" name="Freeform 190"/>
                <p:cNvSpPr>
                  <a:spLocks/>
                </p:cNvSpPr>
                <p:nvPr/>
              </p:nvSpPr>
              <p:spPr bwMode="auto">
                <a:xfrm>
                  <a:off x="5971613" y="2922667"/>
                  <a:ext cx="122370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92" name="Freeform 191"/>
                <p:cNvSpPr>
                  <a:spLocks/>
                </p:cNvSpPr>
                <p:nvPr/>
              </p:nvSpPr>
              <p:spPr bwMode="auto">
                <a:xfrm>
                  <a:off x="5500669" y="2936779"/>
                  <a:ext cx="522858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93" name="Freeform 192"/>
                <p:cNvSpPr>
                  <a:spLocks/>
                </p:cNvSpPr>
                <p:nvPr/>
              </p:nvSpPr>
              <p:spPr bwMode="auto">
                <a:xfrm>
                  <a:off x="5623041" y="2933643"/>
                  <a:ext cx="300364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076" name="Straight Connector 1075"/>
              <p:cNvCxnSpPr/>
              <p:nvPr/>
            </p:nvCxnSpPr>
            <p:spPr>
              <a:xfrm flipH="1">
                <a:off x="6996826" y="2124333"/>
                <a:ext cx="11126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7" name="Straight Connector 1076"/>
              <p:cNvCxnSpPr/>
              <p:nvPr/>
            </p:nvCxnSpPr>
            <p:spPr>
              <a:xfrm>
                <a:off x="6874457" y="2304668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8" name="Straight Connector 1077"/>
              <p:cNvCxnSpPr/>
              <p:nvPr/>
            </p:nvCxnSpPr>
            <p:spPr>
              <a:xfrm>
                <a:off x="6870747" y="2368961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9" name="Straight Connector 1078"/>
              <p:cNvCxnSpPr/>
              <p:nvPr/>
            </p:nvCxnSpPr>
            <p:spPr>
              <a:xfrm>
                <a:off x="6870747" y="2444231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0" name="Straight Connector 1079"/>
              <p:cNvCxnSpPr/>
              <p:nvPr/>
            </p:nvCxnSpPr>
            <p:spPr>
              <a:xfrm>
                <a:off x="6867040" y="2508525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1" name="Straight Connector 1080"/>
              <p:cNvCxnSpPr/>
              <p:nvPr/>
            </p:nvCxnSpPr>
            <p:spPr>
              <a:xfrm>
                <a:off x="6867040" y="2569681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2" name="Straight Connector 1081"/>
              <p:cNvCxnSpPr/>
              <p:nvPr/>
            </p:nvCxnSpPr>
            <p:spPr>
              <a:xfrm>
                <a:off x="6863331" y="2638679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3" name="Straight Connector 1082"/>
              <p:cNvCxnSpPr/>
              <p:nvPr/>
            </p:nvCxnSpPr>
            <p:spPr>
              <a:xfrm>
                <a:off x="6859624" y="2706109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4" name="Straight Connector 1083"/>
              <p:cNvCxnSpPr/>
              <p:nvPr/>
            </p:nvCxnSpPr>
            <p:spPr>
              <a:xfrm>
                <a:off x="6867040" y="2775107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5" name="Straight Connector 1084"/>
              <p:cNvCxnSpPr/>
              <p:nvPr/>
            </p:nvCxnSpPr>
            <p:spPr>
              <a:xfrm>
                <a:off x="6870747" y="2842536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6" name="Straight Connector 1085"/>
              <p:cNvCxnSpPr/>
              <p:nvPr/>
            </p:nvCxnSpPr>
            <p:spPr>
              <a:xfrm>
                <a:off x="6870747" y="2911533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7" name="Straight Connector 1086"/>
              <p:cNvCxnSpPr/>
              <p:nvPr/>
            </p:nvCxnSpPr>
            <p:spPr>
              <a:xfrm>
                <a:off x="6874457" y="2975827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8" name="Straight Connector 1087"/>
              <p:cNvCxnSpPr/>
              <p:nvPr/>
            </p:nvCxnSpPr>
            <p:spPr>
              <a:xfrm flipH="1">
                <a:off x="6878164" y="2132174"/>
                <a:ext cx="133495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12" name="Straight Connector 1311"/>
          <p:cNvCxnSpPr/>
          <p:nvPr/>
        </p:nvCxnSpPr>
        <p:spPr>
          <a:xfrm flipH="1">
            <a:off x="5554663" y="4711700"/>
            <a:ext cx="35560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3" name="Straight Connector 1312"/>
          <p:cNvCxnSpPr>
            <a:stCxn id="1552" idx="2"/>
          </p:cNvCxnSpPr>
          <p:nvPr/>
        </p:nvCxnSpPr>
        <p:spPr>
          <a:xfrm flipH="1">
            <a:off x="5859463" y="4927600"/>
            <a:ext cx="201612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4" name="Straight Connector 1313"/>
          <p:cNvCxnSpPr/>
          <p:nvPr/>
        </p:nvCxnSpPr>
        <p:spPr>
          <a:xfrm>
            <a:off x="6176963" y="4725988"/>
            <a:ext cx="57150" cy="492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5" name="Straight Connector 1314"/>
          <p:cNvCxnSpPr>
            <a:endCxn id="1337" idx="0"/>
          </p:cNvCxnSpPr>
          <p:nvPr/>
        </p:nvCxnSpPr>
        <p:spPr>
          <a:xfrm>
            <a:off x="6316663" y="4749800"/>
            <a:ext cx="27305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50" name="Group 1315"/>
          <p:cNvGrpSpPr>
            <a:grpSpLocks/>
          </p:cNvGrpSpPr>
          <p:nvPr/>
        </p:nvGrpSpPr>
        <p:grpSpPr bwMode="auto">
          <a:xfrm>
            <a:off x="5289550" y="5207000"/>
            <a:ext cx="331788" cy="1031875"/>
            <a:chOff x="6240352" y="2055335"/>
            <a:chExt cx="771307" cy="1017716"/>
          </a:xfrm>
        </p:grpSpPr>
        <p:grpSp>
          <p:nvGrpSpPr>
            <p:cNvPr id="205101" name="Group 1493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515" name="Rectangle 1514"/>
              <p:cNvSpPr/>
              <p:nvPr/>
            </p:nvSpPr>
            <p:spPr>
              <a:xfrm>
                <a:off x="6509397" y="3062244"/>
                <a:ext cx="447628" cy="7421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516" name="Straight Connector 1515"/>
              <p:cNvCxnSpPr/>
              <p:nvPr/>
            </p:nvCxnSpPr>
            <p:spPr>
              <a:xfrm flipV="1">
                <a:off x="6846611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7" name="Rectangle 1516"/>
              <p:cNvSpPr/>
              <p:nvPr/>
            </p:nvSpPr>
            <p:spPr>
              <a:xfrm>
                <a:off x="6476572" y="3071638"/>
                <a:ext cx="131304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518" name="Straight Connector 1517"/>
              <p:cNvCxnSpPr/>
              <p:nvPr/>
            </p:nvCxnSpPr>
            <p:spPr>
              <a:xfrm flipV="1">
                <a:off x="6395998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9" name="Rectangle 1518"/>
              <p:cNvSpPr/>
              <p:nvPr/>
            </p:nvSpPr>
            <p:spPr>
              <a:xfrm>
                <a:off x="6816769" y="3702622"/>
                <a:ext cx="131304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520" name="Rectangle 1519"/>
              <p:cNvSpPr/>
              <p:nvPr/>
            </p:nvSpPr>
            <p:spPr>
              <a:xfrm>
                <a:off x="6404951" y="3157752"/>
                <a:ext cx="444643" cy="7421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521" name="Straight Connector 1520"/>
              <p:cNvCxnSpPr/>
              <p:nvPr/>
            </p:nvCxnSpPr>
            <p:spPr>
              <a:xfrm flipV="1">
                <a:off x="6846611" y="380439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129" name="Group 1521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50" name="Straight Connector 1549"/>
                <p:cNvCxnSpPr/>
                <p:nvPr/>
              </p:nvCxnSpPr>
              <p:spPr>
                <a:xfrm flipV="1">
                  <a:off x="7028337" y="2846059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1" name="Straight Connector 1550"/>
                <p:cNvCxnSpPr/>
                <p:nvPr/>
              </p:nvCxnSpPr>
              <p:spPr>
                <a:xfrm flipV="1">
                  <a:off x="6580709" y="293843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0" name="Group 1522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8" name="Straight Connector 1547"/>
                <p:cNvCxnSpPr/>
                <p:nvPr/>
              </p:nvCxnSpPr>
              <p:spPr>
                <a:xfrm flipV="1">
                  <a:off x="7028817" y="2845955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9" name="Straight Connector 1548"/>
                <p:cNvCxnSpPr/>
                <p:nvPr/>
              </p:nvCxnSpPr>
              <p:spPr>
                <a:xfrm flipV="1">
                  <a:off x="6581189" y="2938331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1" name="Group 1523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6" name="Straight Connector 1545"/>
                <p:cNvCxnSpPr/>
                <p:nvPr/>
              </p:nvCxnSpPr>
              <p:spPr>
                <a:xfrm flipV="1">
                  <a:off x="7026313" y="2845851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7" name="Straight Connector 1546"/>
                <p:cNvCxnSpPr/>
                <p:nvPr/>
              </p:nvCxnSpPr>
              <p:spPr>
                <a:xfrm flipV="1">
                  <a:off x="6581670" y="2938228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2" name="Group 1524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4" name="Straight Connector 1543"/>
                <p:cNvCxnSpPr/>
                <p:nvPr/>
              </p:nvCxnSpPr>
              <p:spPr>
                <a:xfrm flipV="1">
                  <a:off x="7026792" y="2845748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5" name="Straight Connector 1544"/>
                <p:cNvCxnSpPr/>
                <p:nvPr/>
              </p:nvCxnSpPr>
              <p:spPr>
                <a:xfrm flipV="1">
                  <a:off x="6582149" y="293812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3" name="Group 1525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2" name="Straight Connector 1541"/>
                <p:cNvCxnSpPr/>
                <p:nvPr/>
              </p:nvCxnSpPr>
              <p:spPr>
                <a:xfrm flipV="1">
                  <a:off x="7027272" y="2845643"/>
                  <a:ext cx="113399" cy="892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3" name="Straight Connector 1542"/>
                <p:cNvCxnSpPr/>
                <p:nvPr/>
              </p:nvCxnSpPr>
              <p:spPr>
                <a:xfrm flipV="1">
                  <a:off x="6582629" y="2934888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4" name="Group 1526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0" name="Straight Connector 1539"/>
                <p:cNvCxnSpPr/>
                <p:nvPr/>
              </p:nvCxnSpPr>
              <p:spPr>
                <a:xfrm flipV="1">
                  <a:off x="7027753" y="2845540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1" name="Straight Connector 1540"/>
                <p:cNvCxnSpPr/>
                <p:nvPr/>
              </p:nvCxnSpPr>
              <p:spPr>
                <a:xfrm flipV="1">
                  <a:off x="6583110" y="2939482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5" name="Group 1527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38" name="Straight Connector 1537"/>
                <p:cNvCxnSpPr/>
                <p:nvPr/>
              </p:nvCxnSpPr>
              <p:spPr>
                <a:xfrm flipV="1">
                  <a:off x="7028232" y="2845436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9" name="Straight Connector 1538"/>
                <p:cNvCxnSpPr/>
                <p:nvPr/>
              </p:nvCxnSpPr>
              <p:spPr>
                <a:xfrm flipV="1">
                  <a:off x="6580604" y="293937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6" name="Group 1528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36" name="Straight Connector 1535"/>
                <p:cNvCxnSpPr/>
                <p:nvPr/>
              </p:nvCxnSpPr>
              <p:spPr>
                <a:xfrm flipV="1">
                  <a:off x="7028711" y="2845332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7" name="Straight Connector 1536"/>
                <p:cNvCxnSpPr/>
                <p:nvPr/>
              </p:nvCxnSpPr>
              <p:spPr>
                <a:xfrm flipV="1">
                  <a:off x="6581083" y="2939275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7" name="Group 1529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34" name="Straight Connector 1533"/>
                <p:cNvCxnSpPr/>
                <p:nvPr/>
              </p:nvCxnSpPr>
              <p:spPr>
                <a:xfrm flipV="1">
                  <a:off x="7026209" y="2846793"/>
                  <a:ext cx="107431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5" name="Straight Connector 1534"/>
                <p:cNvCxnSpPr/>
                <p:nvPr/>
              </p:nvCxnSpPr>
              <p:spPr>
                <a:xfrm flipV="1">
                  <a:off x="6581565" y="293917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8" name="Group 1530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32" name="Straight Connector 1531"/>
                <p:cNvCxnSpPr/>
                <p:nvPr/>
              </p:nvCxnSpPr>
              <p:spPr>
                <a:xfrm flipV="1">
                  <a:off x="7026689" y="2846690"/>
                  <a:ext cx="113399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3" name="Straight Connector 1532"/>
                <p:cNvCxnSpPr/>
                <p:nvPr/>
              </p:nvCxnSpPr>
              <p:spPr>
                <a:xfrm flipV="1">
                  <a:off x="6582044" y="2939067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102" name="Group 1494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103" name="Group 1495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510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253"/>
                  <a:ext cx="549876" cy="6419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11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28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12" name="Freeform 190"/>
                <p:cNvSpPr>
                  <a:spLocks/>
                </p:cNvSpPr>
                <p:nvPr/>
              </p:nvSpPr>
              <p:spPr bwMode="auto">
                <a:xfrm>
                  <a:off x="5968754" y="2922664"/>
                  <a:ext cx="125475" cy="137783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13" name="Freeform 191"/>
                <p:cNvSpPr>
                  <a:spLocks/>
                </p:cNvSpPr>
                <p:nvPr/>
              </p:nvSpPr>
              <p:spPr bwMode="auto">
                <a:xfrm>
                  <a:off x="5500065" y="2936755"/>
                  <a:ext cx="524044" cy="4540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14" name="Freeform 192"/>
                <p:cNvSpPr>
                  <a:spLocks/>
                </p:cNvSpPr>
                <p:nvPr/>
              </p:nvSpPr>
              <p:spPr bwMode="auto">
                <a:xfrm>
                  <a:off x="5621851" y="2933624"/>
                  <a:ext cx="302617" cy="53235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497" name="Straight Connector 1496"/>
              <p:cNvCxnSpPr/>
              <p:nvPr/>
            </p:nvCxnSpPr>
            <p:spPr>
              <a:xfrm flipH="1">
                <a:off x="6996897" y="2125793"/>
                <a:ext cx="11070" cy="8439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8" name="Straight Connector 1497"/>
              <p:cNvCxnSpPr/>
              <p:nvPr/>
            </p:nvCxnSpPr>
            <p:spPr>
              <a:xfrm>
                <a:off x="6875111" y="230428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9" name="Straight Connector 1498"/>
              <p:cNvCxnSpPr/>
              <p:nvPr/>
            </p:nvCxnSpPr>
            <p:spPr>
              <a:xfrm>
                <a:off x="6871422" y="236847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0" name="Straight Connector 1499"/>
              <p:cNvCxnSpPr/>
              <p:nvPr/>
            </p:nvCxnSpPr>
            <p:spPr>
              <a:xfrm>
                <a:off x="6871422" y="244519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1" name="Straight Connector 1500"/>
              <p:cNvCxnSpPr/>
              <p:nvPr/>
            </p:nvCxnSpPr>
            <p:spPr>
              <a:xfrm>
                <a:off x="6867730" y="250939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2" name="Straight Connector 1501"/>
              <p:cNvCxnSpPr/>
              <p:nvPr/>
            </p:nvCxnSpPr>
            <p:spPr>
              <a:xfrm>
                <a:off x="6864041" y="2570456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3" name="Straight Connector 1502"/>
              <p:cNvCxnSpPr/>
              <p:nvPr/>
            </p:nvCxnSpPr>
            <p:spPr>
              <a:xfrm>
                <a:off x="6864041" y="2637782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4" name="Straight Connector 1503"/>
              <p:cNvCxnSpPr/>
              <p:nvPr/>
            </p:nvCxnSpPr>
            <p:spPr>
              <a:xfrm>
                <a:off x="6860349" y="270667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5" name="Straight Connector 1504"/>
              <p:cNvCxnSpPr/>
              <p:nvPr/>
            </p:nvCxnSpPr>
            <p:spPr>
              <a:xfrm>
                <a:off x="6867730" y="277556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6" name="Straight Connector 1505"/>
              <p:cNvCxnSpPr/>
              <p:nvPr/>
            </p:nvCxnSpPr>
            <p:spPr>
              <a:xfrm>
                <a:off x="6871422" y="284289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7" name="Straight Connector 1506"/>
              <p:cNvCxnSpPr/>
              <p:nvPr/>
            </p:nvCxnSpPr>
            <p:spPr>
              <a:xfrm>
                <a:off x="6871422" y="2911782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8" name="Straight Connector 1507"/>
              <p:cNvCxnSpPr/>
              <p:nvPr/>
            </p:nvCxnSpPr>
            <p:spPr>
              <a:xfrm>
                <a:off x="6875111" y="297597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9" name="Straight Connector 1508"/>
              <p:cNvCxnSpPr/>
              <p:nvPr/>
            </p:nvCxnSpPr>
            <p:spPr>
              <a:xfrm flipH="1">
                <a:off x="6875111" y="2132056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51" name="Group 1316"/>
          <p:cNvGrpSpPr>
            <a:grpSpLocks/>
          </p:cNvGrpSpPr>
          <p:nvPr/>
        </p:nvGrpSpPr>
        <p:grpSpPr bwMode="auto">
          <a:xfrm>
            <a:off x="5675313" y="5207000"/>
            <a:ext cx="330200" cy="1031875"/>
            <a:chOff x="6240352" y="2055335"/>
            <a:chExt cx="771307" cy="1017716"/>
          </a:xfrm>
        </p:grpSpPr>
        <p:grpSp>
          <p:nvGrpSpPr>
            <p:cNvPr id="205043" name="Group 1435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457" name="Rectangle 1456"/>
              <p:cNvSpPr/>
              <p:nvPr/>
            </p:nvSpPr>
            <p:spPr>
              <a:xfrm>
                <a:off x="6509942" y="3062244"/>
                <a:ext cx="446781" cy="7421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58" name="Straight Connector 1457"/>
              <p:cNvCxnSpPr/>
              <p:nvPr/>
            </p:nvCxnSpPr>
            <p:spPr>
              <a:xfrm flipV="1">
                <a:off x="6845779" y="3062244"/>
                <a:ext cx="113944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9" name="Rectangle 1458"/>
              <p:cNvSpPr/>
              <p:nvPr/>
            </p:nvSpPr>
            <p:spPr>
              <a:xfrm>
                <a:off x="6476958" y="3071638"/>
                <a:ext cx="131936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60" name="Straight Connector 1459"/>
              <p:cNvCxnSpPr/>
              <p:nvPr/>
            </p:nvCxnSpPr>
            <p:spPr>
              <a:xfrm flipV="1">
                <a:off x="6395998" y="3062244"/>
                <a:ext cx="113944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1" name="Rectangle 1460"/>
              <p:cNvSpPr/>
              <p:nvPr/>
            </p:nvSpPr>
            <p:spPr>
              <a:xfrm>
                <a:off x="6815793" y="3702622"/>
                <a:ext cx="131936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62" name="Rectangle 1461"/>
              <p:cNvSpPr/>
              <p:nvPr/>
            </p:nvSpPr>
            <p:spPr>
              <a:xfrm>
                <a:off x="6404993" y="3157752"/>
                <a:ext cx="443783" cy="7421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63" name="Straight Connector 1462"/>
              <p:cNvCxnSpPr/>
              <p:nvPr/>
            </p:nvCxnSpPr>
            <p:spPr>
              <a:xfrm flipV="1">
                <a:off x="6848776" y="3804394"/>
                <a:ext cx="110947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071" name="Group 1463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92" name="Straight Connector 1491"/>
                <p:cNvCxnSpPr/>
                <p:nvPr/>
              </p:nvCxnSpPr>
              <p:spPr>
                <a:xfrm flipV="1">
                  <a:off x="7027504" y="2846059"/>
                  <a:ext cx="113944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3" name="Straight Connector 1492"/>
                <p:cNvCxnSpPr/>
                <p:nvPr/>
              </p:nvCxnSpPr>
              <p:spPr>
                <a:xfrm flipV="1">
                  <a:off x="6580722" y="2938436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2" name="Group 1464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90" name="Straight Connector 1489"/>
                <p:cNvCxnSpPr/>
                <p:nvPr/>
              </p:nvCxnSpPr>
              <p:spPr>
                <a:xfrm flipV="1">
                  <a:off x="7027984" y="2845955"/>
                  <a:ext cx="113944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1" name="Straight Connector 1490"/>
                <p:cNvCxnSpPr/>
                <p:nvPr/>
              </p:nvCxnSpPr>
              <p:spPr>
                <a:xfrm flipV="1">
                  <a:off x="6581202" y="2938331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3" name="Group 1465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8" name="Straight Connector 1487"/>
                <p:cNvCxnSpPr/>
                <p:nvPr/>
              </p:nvCxnSpPr>
              <p:spPr>
                <a:xfrm flipV="1">
                  <a:off x="7028464" y="2845851"/>
                  <a:ext cx="104948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9" name="Straight Connector 1488"/>
                <p:cNvCxnSpPr/>
                <p:nvPr/>
              </p:nvCxnSpPr>
              <p:spPr>
                <a:xfrm flipV="1">
                  <a:off x="6581681" y="2938228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4" name="Group 1466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6" name="Straight Connector 1485"/>
                <p:cNvCxnSpPr/>
                <p:nvPr/>
              </p:nvCxnSpPr>
              <p:spPr>
                <a:xfrm flipV="1">
                  <a:off x="7028943" y="2845748"/>
                  <a:ext cx="110945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7" name="Straight Connector 1486"/>
                <p:cNvCxnSpPr/>
                <p:nvPr/>
              </p:nvCxnSpPr>
              <p:spPr>
                <a:xfrm flipV="1">
                  <a:off x="6582161" y="2938124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5" name="Group 1467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4" name="Straight Connector 1483"/>
                <p:cNvCxnSpPr/>
                <p:nvPr/>
              </p:nvCxnSpPr>
              <p:spPr>
                <a:xfrm flipV="1">
                  <a:off x="7029423" y="2845643"/>
                  <a:ext cx="110945" cy="892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5" name="Straight Connector 1484"/>
                <p:cNvCxnSpPr/>
                <p:nvPr/>
              </p:nvCxnSpPr>
              <p:spPr>
                <a:xfrm flipV="1">
                  <a:off x="6582641" y="2934888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6" name="Group 1468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2" name="Straight Connector 1481"/>
                <p:cNvCxnSpPr/>
                <p:nvPr/>
              </p:nvCxnSpPr>
              <p:spPr>
                <a:xfrm flipV="1">
                  <a:off x="7029905" y="2845540"/>
                  <a:ext cx="110945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3" name="Straight Connector 1482"/>
                <p:cNvCxnSpPr/>
                <p:nvPr/>
              </p:nvCxnSpPr>
              <p:spPr>
                <a:xfrm flipV="1">
                  <a:off x="6583123" y="2939482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7" name="Group 1469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0" name="Straight Connector 1479"/>
                <p:cNvCxnSpPr/>
                <p:nvPr/>
              </p:nvCxnSpPr>
              <p:spPr>
                <a:xfrm flipV="1">
                  <a:off x="7027385" y="2845436"/>
                  <a:ext cx="113944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1" name="Straight Connector 1480"/>
                <p:cNvCxnSpPr/>
                <p:nvPr/>
              </p:nvCxnSpPr>
              <p:spPr>
                <a:xfrm flipV="1">
                  <a:off x="6580605" y="2939379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8" name="Group 1470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78" name="Straight Connector 1477"/>
                <p:cNvCxnSpPr/>
                <p:nvPr/>
              </p:nvCxnSpPr>
              <p:spPr>
                <a:xfrm flipV="1">
                  <a:off x="7027865" y="2845332"/>
                  <a:ext cx="113944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9" name="Straight Connector 1478"/>
                <p:cNvCxnSpPr/>
                <p:nvPr/>
              </p:nvCxnSpPr>
              <p:spPr>
                <a:xfrm flipV="1">
                  <a:off x="6581084" y="2939275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9" name="Group 1471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76" name="Straight Connector 1475"/>
                <p:cNvCxnSpPr/>
                <p:nvPr/>
              </p:nvCxnSpPr>
              <p:spPr>
                <a:xfrm flipV="1">
                  <a:off x="7022348" y="2846793"/>
                  <a:ext cx="110947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7" name="Straight Connector 1476"/>
                <p:cNvCxnSpPr/>
                <p:nvPr/>
              </p:nvCxnSpPr>
              <p:spPr>
                <a:xfrm flipV="1">
                  <a:off x="6581564" y="2939171"/>
                  <a:ext cx="4467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80" name="Group 1472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74" name="Straight Connector 1473"/>
                <p:cNvCxnSpPr/>
                <p:nvPr/>
              </p:nvCxnSpPr>
              <p:spPr>
                <a:xfrm flipV="1">
                  <a:off x="7028824" y="2846690"/>
                  <a:ext cx="110947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5" name="Straight Connector 1474"/>
                <p:cNvCxnSpPr/>
                <p:nvPr/>
              </p:nvCxnSpPr>
              <p:spPr>
                <a:xfrm flipV="1">
                  <a:off x="6582044" y="2939067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044" name="Group 1436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045" name="Group 1437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452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379" y="2996253"/>
                  <a:ext cx="548815" cy="6419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379" y="2921098"/>
                  <a:ext cx="674894" cy="7828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4" name="Freeform 190"/>
                <p:cNvSpPr>
                  <a:spLocks/>
                </p:cNvSpPr>
                <p:nvPr/>
              </p:nvSpPr>
              <p:spPr bwMode="auto">
                <a:xfrm>
                  <a:off x="5971610" y="2922664"/>
                  <a:ext cx="122372" cy="137783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5" name="Freeform 191"/>
                <p:cNvSpPr>
                  <a:spLocks/>
                </p:cNvSpPr>
                <p:nvPr/>
              </p:nvSpPr>
              <p:spPr bwMode="auto">
                <a:xfrm>
                  <a:off x="5500669" y="2936755"/>
                  <a:ext cx="522856" cy="4540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6" name="Freeform 192"/>
                <p:cNvSpPr>
                  <a:spLocks/>
                </p:cNvSpPr>
                <p:nvPr/>
              </p:nvSpPr>
              <p:spPr bwMode="auto">
                <a:xfrm>
                  <a:off x="5623039" y="2933624"/>
                  <a:ext cx="300366" cy="53235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439" name="Straight Connector 1438"/>
              <p:cNvCxnSpPr/>
              <p:nvPr/>
            </p:nvCxnSpPr>
            <p:spPr>
              <a:xfrm flipH="1">
                <a:off x="6996826" y="2125793"/>
                <a:ext cx="11123" cy="8439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0" name="Straight Connector 1439"/>
              <p:cNvCxnSpPr/>
              <p:nvPr/>
            </p:nvCxnSpPr>
            <p:spPr>
              <a:xfrm>
                <a:off x="6874454" y="2304284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1" name="Straight Connector 1440"/>
              <p:cNvCxnSpPr/>
              <p:nvPr/>
            </p:nvCxnSpPr>
            <p:spPr>
              <a:xfrm>
                <a:off x="6870747" y="2368478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2" name="Straight Connector 1441"/>
              <p:cNvCxnSpPr/>
              <p:nvPr/>
            </p:nvCxnSpPr>
            <p:spPr>
              <a:xfrm>
                <a:off x="6870747" y="2445199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3" name="Straight Connector 1442"/>
              <p:cNvCxnSpPr/>
              <p:nvPr/>
            </p:nvCxnSpPr>
            <p:spPr>
              <a:xfrm>
                <a:off x="6867038" y="2509393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4" name="Straight Connector 1443"/>
              <p:cNvCxnSpPr/>
              <p:nvPr/>
            </p:nvCxnSpPr>
            <p:spPr>
              <a:xfrm>
                <a:off x="6867038" y="2570456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5" name="Straight Connector 1444"/>
              <p:cNvCxnSpPr/>
              <p:nvPr/>
            </p:nvCxnSpPr>
            <p:spPr>
              <a:xfrm>
                <a:off x="6863331" y="2637782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6" name="Straight Connector 1445"/>
              <p:cNvCxnSpPr/>
              <p:nvPr/>
            </p:nvCxnSpPr>
            <p:spPr>
              <a:xfrm>
                <a:off x="6859622" y="2706673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7" name="Straight Connector 1446"/>
              <p:cNvCxnSpPr/>
              <p:nvPr/>
            </p:nvCxnSpPr>
            <p:spPr>
              <a:xfrm>
                <a:off x="6867038" y="2775565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8" name="Straight Connector 1447"/>
              <p:cNvCxnSpPr/>
              <p:nvPr/>
            </p:nvCxnSpPr>
            <p:spPr>
              <a:xfrm>
                <a:off x="6870747" y="2842891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9" name="Straight Connector 1448"/>
              <p:cNvCxnSpPr/>
              <p:nvPr/>
            </p:nvCxnSpPr>
            <p:spPr>
              <a:xfrm>
                <a:off x="6870747" y="2911782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0" name="Straight Connector 1449"/>
              <p:cNvCxnSpPr/>
              <p:nvPr/>
            </p:nvCxnSpPr>
            <p:spPr>
              <a:xfrm>
                <a:off x="6874454" y="2975976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1" name="Straight Connector 1450"/>
              <p:cNvCxnSpPr/>
              <p:nvPr/>
            </p:nvCxnSpPr>
            <p:spPr>
              <a:xfrm flipH="1">
                <a:off x="6878164" y="2132056"/>
                <a:ext cx="133495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52" name="Group 1317"/>
          <p:cNvGrpSpPr>
            <a:grpSpLocks/>
          </p:cNvGrpSpPr>
          <p:nvPr/>
        </p:nvGrpSpPr>
        <p:grpSpPr bwMode="auto">
          <a:xfrm>
            <a:off x="6051550" y="5207000"/>
            <a:ext cx="331788" cy="1031875"/>
            <a:chOff x="6240352" y="2055335"/>
            <a:chExt cx="771307" cy="1017716"/>
          </a:xfrm>
        </p:grpSpPr>
        <p:grpSp>
          <p:nvGrpSpPr>
            <p:cNvPr id="204985" name="Group 1377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399" name="Rectangle 1398"/>
              <p:cNvSpPr/>
              <p:nvPr/>
            </p:nvSpPr>
            <p:spPr>
              <a:xfrm>
                <a:off x="6509397" y="3062244"/>
                <a:ext cx="447628" cy="7421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00" name="Straight Connector 1399"/>
              <p:cNvCxnSpPr/>
              <p:nvPr/>
            </p:nvCxnSpPr>
            <p:spPr>
              <a:xfrm flipV="1">
                <a:off x="6846611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1" name="Rectangle 1400"/>
              <p:cNvSpPr/>
              <p:nvPr/>
            </p:nvSpPr>
            <p:spPr>
              <a:xfrm>
                <a:off x="6476572" y="3071638"/>
                <a:ext cx="131304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02" name="Straight Connector 1401"/>
              <p:cNvCxnSpPr/>
              <p:nvPr/>
            </p:nvCxnSpPr>
            <p:spPr>
              <a:xfrm flipV="1">
                <a:off x="6395998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3" name="Rectangle 1402"/>
              <p:cNvSpPr/>
              <p:nvPr/>
            </p:nvSpPr>
            <p:spPr>
              <a:xfrm>
                <a:off x="6816769" y="3702622"/>
                <a:ext cx="131304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04" name="Rectangle 1403"/>
              <p:cNvSpPr/>
              <p:nvPr/>
            </p:nvSpPr>
            <p:spPr>
              <a:xfrm>
                <a:off x="6404951" y="3157752"/>
                <a:ext cx="444643" cy="7421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05" name="Straight Connector 1404"/>
              <p:cNvCxnSpPr/>
              <p:nvPr/>
            </p:nvCxnSpPr>
            <p:spPr>
              <a:xfrm flipV="1">
                <a:off x="6846611" y="380439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013" name="Group 1405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34" name="Straight Connector 1433"/>
                <p:cNvCxnSpPr/>
                <p:nvPr/>
              </p:nvCxnSpPr>
              <p:spPr>
                <a:xfrm flipV="1">
                  <a:off x="7028337" y="2846059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5" name="Straight Connector 1434"/>
                <p:cNvCxnSpPr/>
                <p:nvPr/>
              </p:nvCxnSpPr>
              <p:spPr>
                <a:xfrm flipV="1">
                  <a:off x="6580709" y="293843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4" name="Group 1406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32" name="Straight Connector 1431"/>
                <p:cNvCxnSpPr/>
                <p:nvPr/>
              </p:nvCxnSpPr>
              <p:spPr>
                <a:xfrm flipV="1">
                  <a:off x="7028817" y="2845955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3" name="Straight Connector 1432"/>
                <p:cNvCxnSpPr/>
                <p:nvPr/>
              </p:nvCxnSpPr>
              <p:spPr>
                <a:xfrm flipV="1">
                  <a:off x="6581189" y="2938331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5" name="Group 1407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30" name="Straight Connector 1429"/>
                <p:cNvCxnSpPr/>
                <p:nvPr/>
              </p:nvCxnSpPr>
              <p:spPr>
                <a:xfrm flipV="1">
                  <a:off x="7026313" y="2845851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1" name="Straight Connector 1430"/>
                <p:cNvCxnSpPr/>
                <p:nvPr/>
              </p:nvCxnSpPr>
              <p:spPr>
                <a:xfrm flipV="1">
                  <a:off x="6581670" y="2938228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6" name="Group 1408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8" name="Straight Connector 1427"/>
                <p:cNvCxnSpPr/>
                <p:nvPr/>
              </p:nvCxnSpPr>
              <p:spPr>
                <a:xfrm flipV="1">
                  <a:off x="7026792" y="2845748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9" name="Straight Connector 1428"/>
                <p:cNvCxnSpPr/>
                <p:nvPr/>
              </p:nvCxnSpPr>
              <p:spPr>
                <a:xfrm flipV="1">
                  <a:off x="6582149" y="293812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7" name="Group 1409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6" name="Straight Connector 1425"/>
                <p:cNvCxnSpPr/>
                <p:nvPr/>
              </p:nvCxnSpPr>
              <p:spPr>
                <a:xfrm flipV="1">
                  <a:off x="7027272" y="2845643"/>
                  <a:ext cx="113399" cy="892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7" name="Straight Connector 1426"/>
                <p:cNvCxnSpPr/>
                <p:nvPr/>
              </p:nvCxnSpPr>
              <p:spPr>
                <a:xfrm flipV="1">
                  <a:off x="6582629" y="2934888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8" name="Group 1410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4" name="Straight Connector 1423"/>
                <p:cNvCxnSpPr/>
                <p:nvPr/>
              </p:nvCxnSpPr>
              <p:spPr>
                <a:xfrm flipV="1">
                  <a:off x="7027753" y="2845540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5" name="Straight Connector 1424"/>
                <p:cNvCxnSpPr/>
                <p:nvPr/>
              </p:nvCxnSpPr>
              <p:spPr>
                <a:xfrm flipV="1">
                  <a:off x="6583110" y="2939482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9" name="Group 1411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2" name="Straight Connector 1421"/>
                <p:cNvCxnSpPr/>
                <p:nvPr/>
              </p:nvCxnSpPr>
              <p:spPr>
                <a:xfrm flipV="1">
                  <a:off x="7028232" y="2845436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3" name="Straight Connector 1422"/>
                <p:cNvCxnSpPr/>
                <p:nvPr/>
              </p:nvCxnSpPr>
              <p:spPr>
                <a:xfrm flipV="1">
                  <a:off x="6580604" y="293937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20" name="Group 1412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0" name="Straight Connector 1419"/>
                <p:cNvCxnSpPr/>
                <p:nvPr/>
              </p:nvCxnSpPr>
              <p:spPr>
                <a:xfrm flipV="1">
                  <a:off x="7028711" y="2845332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1" name="Straight Connector 1420"/>
                <p:cNvCxnSpPr/>
                <p:nvPr/>
              </p:nvCxnSpPr>
              <p:spPr>
                <a:xfrm flipV="1">
                  <a:off x="6581083" y="2939275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21" name="Group 1413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18" name="Straight Connector 1417"/>
                <p:cNvCxnSpPr/>
                <p:nvPr/>
              </p:nvCxnSpPr>
              <p:spPr>
                <a:xfrm flipV="1">
                  <a:off x="7026209" y="2846793"/>
                  <a:ext cx="107431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9" name="Straight Connector 1418"/>
                <p:cNvCxnSpPr/>
                <p:nvPr/>
              </p:nvCxnSpPr>
              <p:spPr>
                <a:xfrm flipV="1">
                  <a:off x="6581565" y="293917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22" name="Group 1414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16" name="Straight Connector 1415"/>
                <p:cNvCxnSpPr/>
                <p:nvPr/>
              </p:nvCxnSpPr>
              <p:spPr>
                <a:xfrm flipV="1">
                  <a:off x="7026689" y="2846690"/>
                  <a:ext cx="113399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7" name="Straight Connector 1416"/>
                <p:cNvCxnSpPr/>
                <p:nvPr/>
              </p:nvCxnSpPr>
              <p:spPr>
                <a:xfrm flipV="1">
                  <a:off x="6582044" y="2939067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4986" name="Group 1378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4987" name="Group 1379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394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253"/>
                  <a:ext cx="549876" cy="6419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95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28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96" name="Freeform 190"/>
                <p:cNvSpPr>
                  <a:spLocks/>
                </p:cNvSpPr>
                <p:nvPr/>
              </p:nvSpPr>
              <p:spPr bwMode="auto">
                <a:xfrm>
                  <a:off x="5968754" y="2922664"/>
                  <a:ext cx="125475" cy="137783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97" name="Freeform 191"/>
                <p:cNvSpPr>
                  <a:spLocks/>
                </p:cNvSpPr>
                <p:nvPr/>
              </p:nvSpPr>
              <p:spPr bwMode="auto">
                <a:xfrm>
                  <a:off x="5500065" y="2936755"/>
                  <a:ext cx="524044" cy="4540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Freeform 192"/>
                <p:cNvSpPr>
                  <a:spLocks/>
                </p:cNvSpPr>
                <p:nvPr/>
              </p:nvSpPr>
              <p:spPr bwMode="auto">
                <a:xfrm>
                  <a:off x="5621851" y="2933624"/>
                  <a:ext cx="302617" cy="53235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381" name="Straight Connector 1380"/>
              <p:cNvCxnSpPr/>
              <p:nvPr/>
            </p:nvCxnSpPr>
            <p:spPr>
              <a:xfrm flipH="1">
                <a:off x="6996897" y="2125793"/>
                <a:ext cx="11070" cy="8439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2" name="Straight Connector 1381"/>
              <p:cNvCxnSpPr/>
              <p:nvPr/>
            </p:nvCxnSpPr>
            <p:spPr>
              <a:xfrm>
                <a:off x="6875111" y="230428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3" name="Straight Connector 1382"/>
              <p:cNvCxnSpPr/>
              <p:nvPr/>
            </p:nvCxnSpPr>
            <p:spPr>
              <a:xfrm>
                <a:off x="6871422" y="236847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4" name="Straight Connector 1383"/>
              <p:cNvCxnSpPr/>
              <p:nvPr/>
            </p:nvCxnSpPr>
            <p:spPr>
              <a:xfrm>
                <a:off x="6871422" y="244519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5" name="Straight Connector 1384"/>
              <p:cNvCxnSpPr/>
              <p:nvPr/>
            </p:nvCxnSpPr>
            <p:spPr>
              <a:xfrm>
                <a:off x="6867730" y="250939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6" name="Straight Connector 1385"/>
              <p:cNvCxnSpPr/>
              <p:nvPr/>
            </p:nvCxnSpPr>
            <p:spPr>
              <a:xfrm>
                <a:off x="6864041" y="2570456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7" name="Straight Connector 1386"/>
              <p:cNvCxnSpPr/>
              <p:nvPr/>
            </p:nvCxnSpPr>
            <p:spPr>
              <a:xfrm>
                <a:off x="6864041" y="2637782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8" name="Straight Connector 1387"/>
              <p:cNvCxnSpPr/>
              <p:nvPr/>
            </p:nvCxnSpPr>
            <p:spPr>
              <a:xfrm>
                <a:off x="6860349" y="270667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9" name="Straight Connector 1388"/>
              <p:cNvCxnSpPr/>
              <p:nvPr/>
            </p:nvCxnSpPr>
            <p:spPr>
              <a:xfrm>
                <a:off x="6867730" y="277556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0" name="Straight Connector 1389"/>
              <p:cNvCxnSpPr/>
              <p:nvPr/>
            </p:nvCxnSpPr>
            <p:spPr>
              <a:xfrm>
                <a:off x="6871422" y="284289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1" name="Straight Connector 1390"/>
              <p:cNvCxnSpPr/>
              <p:nvPr/>
            </p:nvCxnSpPr>
            <p:spPr>
              <a:xfrm>
                <a:off x="6871422" y="2911782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2" name="Straight Connector 1391"/>
              <p:cNvCxnSpPr/>
              <p:nvPr/>
            </p:nvCxnSpPr>
            <p:spPr>
              <a:xfrm>
                <a:off x="6875111" y="297597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3" name="Straight Connector 1392"/>
              <p:cNvCxnSpPr/>
              <p:nvPr/>
            </p:nvCxnSpPr>
            <p:spPr>
              <a:xfrm flipH="1">
                <a:off x="6875111" y="2132056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53" name="Group 1318"/>
          <p:cNvGrpSpPr>
            <a:grpSpLocks/>
          </p:cNvGrpSpPr>
          <p:nvPr/>
        </p:nvGrpSpPr>
        <p:grpSpPr bwMode="auto">
          <a:xfrm>
            <a:off x="6427788" y="5207000"/>
            <a:ext cx="331787" cy="1031875"/>
            <a:chOff x="6240352" y="2055335"/>
            <a:chExt cx="771307" cy="1017716"/>
          </a:xfrm>
        </p:grpSpPr>
        <p:grpSp>
          <p:nvGrpSpPr>
            <p:cNvPr id="204927" name="Group 1319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341" name="Rectangle 1340"/>
              <p:cNvSpPr/>
              <p:nvPr/>
            </p:nvSpPr>
            <p:spPr>
              <a:xfrm>
                <a:off x="6509397" y="3062244"/>
                <a:ext cx="447629" cy="7421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342" name="Straight Connector 1341"/>
              <p:cNvCxnSpPr/>
              <p:nvPr/>
            </p:nvCxnSpPr>
            <p:spPr>
              <a:xfrm flipV="1">
                <a:off x="6846611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3" name="Rectangle 1342"/>
              <p:cNvSpPr/>
              <p:nvPr/>
            </p:nvSpPr>
            <p:spPr>
              <a:xfrm>
                <a:off x="6476570" y="3071638"/>
                <a:ext cx="131305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344" name="Straight Connector 1343"/>
              <p:cNvCxnSpPr/>
              <p:nvPr/>
            </p:nvCxnSpPr>
            <p:spPr>
              <a:xfrm flipV="1">
                <a:off x="6395998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5" name="Rectangle 1344"/>
              <p:cNvSpPr/>
              <p:nvPr/>
            </p:nvSpPr>
            <p:spPr>
              <a:xfrm>
                <a:off x="6816769" y="3702622"/>
                <a:ext cx="131305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46" name="Rectangle 1345"/>
              <p:cNvSpPr/>
              <p:nvPr/>
            </p:nvSpPr>
            <p:spPr>
              <a:xfrm>
                <a:off x="6404950" y="3157752"/>
                <a:ext cx="444646" cy="7421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347" name="Straight Connector 1346"/>
              <p:cNvCxnSpPr/>
              <p:nvPr/>
            </p:nvCxnSpPr>
            <p:spPr>
              <a:xfrm flipV="1">
                <a:off x="6846611" y="380439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4955" name="Group 1347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76" name="Straight Connector 1375"/>
                <p:cNvCxnSpPr/>
                <p:nvPr/>
              </p:nvCxnSpPr>
              <p:spPr>
                <a:xfrm flipV="1">
                  <a:off x="7028337" y="2846059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7" name="Straight Connector 1376"/>
                <p:cNvCxnSpPr/>
                <p:nvPr/>
              </p:nvCxnSpPr>
              <p:spPr>
                <a:xfrm flipV="1">
                  <a:off x="6580707" y="2938436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56" name="Group 1348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74" name="Straight Connector 1373"/>
                <p:cNvCxnSpPr/>
                <p:nvPr/>
              </p:nvCxnSpPr>
              <p:spPr>
                <a:xfrm flipV="1">
                  <a:off x="7028816" y="2845955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5" name="Straight Connector 1374"/>
                <p:cNvCxnSpPr/>
                <p:nvPr/>
              </p:nvCxnSpPr>
              <p:spPr>
                <a:xfrm flipV="1">
                  <a:off x="6581187" y="2938331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57" name="Group 1349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72" name="Straight Connector 1371"/>
                <p:cNvCxnSpPr/>
                <p:nvPr/>
              </p:nvCxnSpPr>
              <p:spPr>
                <a:xfrm flipV="1">
                  <a:off x="7026314" y="2845851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3" name="Straight Connector 1372"/>
                <p:cNvCxnSpPr/>
                <p:nvPr/>
              </p:nvCxnSpPr>
              <p:spPr>
                <a:xfrm flipV="1">
                  <a:off x="6581668" y="2938228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58" name="Group 1350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70" name="Straight Connector 1369"/>
                <p:cNvCxnSpPr/>
                <p:nvPr/>
              </p:nvCxnSpPr>
              <p:spPr>
                <a:xfrm flipV="1">
                  <a:off x="7026794" y="2845748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1" name="Straight Connector 1370"/>
                <p:cNvCxnSpPr/>
                <p:nvPr/>
              </p:nvCxnSpPr>
              <p:spPr>
                <a:xfrm flipV="1">
                  <a:off x="6582147" y="2938124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59" name="Group 1351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8" name="Straight Connector 1367"/>
                <p:cNvCxnSpPr/>
                <p:nvPr/>
              </p:nvCxnSpPr>
              <p:spPr>
                <a:xfrm flipV="1">
                  <a:off x="7027273" y="2845643"/>
                  <a:ext cx="113399" cy="892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9" name="Straight Connector 1368"/>
                <p:cNvCxnSpPr/>
                <p:nvPr/>
              </p:nvCxnSpPr>
              <p:spPr>
                <a:xfrm flipV="1">
                  <a:off x="6582627" y="2934888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60" name="Group 1352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6" name="Straight Connector 1365"/>
                <p:cNvCxnSpPr/>
                <p:nvPr/>
              </p:nvCxnSpPr>
              <p:spPr>
                <a:xfrm flipV="1">
                  <a:off x="7027754" y="2845540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7" name="Straight Connector 1366"/>
                <p:cNvCxnSpPr/>
                <p:nvPr/>
              </p:nvCxnSpPr>
              <p:spPr>
                <a:xfrm flipV="1">
                  <a:off x="6583108" y="2939482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61" name="Group 1353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4" name="Straight Connector 1363"/>
                <p:cNvCxnSpPr/>
                <p:nvPr/>
              </p:nvCxnSpPr>
              <p:spPr>
                <a:xfrm flipV="1">
                  <a:off x="7028234" y="2845436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5" name="Straight Connector 1364"/>
                <p:cNvCxnSpPr/>
                <p:nvPr/>
              </p:nvCxnSpPr>
              <p:spPr>
                <a:xfrm flipV="1">
                  <a:off x="6580604" y="2939379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62" name="Group 1354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2" name="Straight Connector 1361"/>
                <p:cNvCxnSpPr/>
                <p:nvPr/>
              </p:nvCxnSpPr>
              <p:spPr>
                <a:xfrm flipV="1">
                  <a:off x="7028713" y="2845332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3" name="Straight Connector 1362"/>
                <p:cNvCxnSpPr/>
                <p:nvPr/>
              </p:nvCxnSpPr>
              <p:spPr>
                <a:xfrm flipV="1">
                  <a:off x="6581083" y="2939275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63" name="Group 1355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0" name="Straight Connector 1359"/>
                <p:cNvCxnSpPr/>
                <p:nvPr/>
              </p:nvCxnSpPr>
              <p:spPr>
                <a:xfrm flipV="1">
                  <a:off x="7026209" y="2846793"/>
                  <a:ext cx="107431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1" name="Straight Connector 1360"/>
                <p:cNvCxnSpPr/>
                <p:nvPr/>
              </p:nvCxnSpPr>
              <p:spPr>
                <a:xfrm flipV="1">
                  <a:off x="6581565" y="293917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64" name="Group 1356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58" name="Straight Connector 1357"/>
                <p:cNvCxnSpPr/>
                <p:nvPr/>
              </p:nvCxnSpPr>
              <p:spPr>
                <a:xfrm flipV="1">
                  <a:off x="7026688" y="2846690"/>
                  <a:ext cx="113399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9" name="Straight Connector 1358"/>
                <p:cNvCxnSpPr/>
                <p:nvPr/>
              </p:nvCxnSpPr>
              <p:spPr>
                <a:xfrm flipV="1">
                  <a:off x="6582044" y="2939067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4928" name="Group 1320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4929" name="Group 1321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336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253"/>
                  <a:ext cx="549881" cy="6419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37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28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38" name="Freeform 190"/>
                <p:cNvSpPr>
                  <a:spLocks/>
                </p:cNvSpPr>
                <p:nvPr/>
              </p:nvSpPr>
              <p:spPr bwMode="auto">
                <a:xfrm>
                  <a:off x="5968753" y="2922664"/>
                  <a:ext cx="125476" cy="137783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39" name="Freeform 191"/>
                <p:cNvSpPr>
                  <a:spLocks/>
                </p:cNvSpPr>
                <p:nvPr/>
              </p:nvSpPr>
              <p:spPr bwMode="auto">
                <a:xfrm>
                  <a:off x="5500065" y="2936755"/>
                  <a:ext cx="524046" cy="4540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40" name="Freeform 192"/>
                <p:cNvSpPr>
                  <a:spLocks/>
                </p:cNvSpPr>
                <p:nvPr/>
              </p:nvSpPr>
              <p:spPr bwMode="auto">
                <a:xfrm>
                  <a:off x="5621849" y="2933624"/>
                  <a:ext cx="302618" cy="53235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323" name="Straight Connector 1322"/>
              <p:cNvCxnSpPr/>
              <p:nvPr/>
            </p:nvCxnSpPr>
            <p:spPr>
              <a:xfrm flipH="1">
                <a:off x="6996897" y="2125793"/>
                <a:ext cx="11073" cy="8439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4" name="Straight Connector 1323"/>
              <p:cNvCxnSpPr/>
              <p:nvPr/>
            </p:nvCxnSpPr>
            <p:spPr>
              <a:xfrm>
                <a:off x="6875113" y="230428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5" name="Straight Connector 1324"/>
              <p:cNvCxnSpPr/>
              <p:nvPr/>
            </p:nvCxnSpPr>
            <p:spPr>
              <a:xfrm>
                <a:off x="6871421" y="236847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6" name="Straight Connector 1325"/>
              <p:cNvCxnSpPr/>
              <p:nvPr/>
            </p:nvCxnSpPr>
            <p:spPr>
              <a:xfrm>
                <a:off x="6871421" y="244519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7" name="Straight Connector 1326"/>
              <p:cNvCxnSpPr/>
              <p:nvPr/>
            </p:nvCxnSpPr>
            <p:spPr>
              <a:xfrm>
                <a:off x="6867732" y="250939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8" name="Straight Connector 1327"/>
              <p:cNvCxnSpPr/>
              <p:nvPr/>
            </p:nvCxnSpPr>
            <p:spPr>
              <a:xfrm>
                <a:off x="6864040" y="2570456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9" name="Straight Connector 1328"/>
              <p:cNvCxnSpPr/>
              <p:nvPr/>
            </p:nvCxnSpPr>
            <p:spPr>
              <a:xfrm>
                <a:off x="6864040" y="2637782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0" name="Straight Connector 1329"/>
              <p:cNvCxnSpPr/>
              <p:nvPr/>
            </p:nvCxnSpPr>
            <p:spPr>
              <a:xfrm>
                <a:off x="6860351" y="270667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1" name="Straight Connector 1330"/>
              <p:cNvCxnSpPr/>
              <p:nvPr/>
            </p:nvCxnSpPr>
            <p:spPr>
              <a:xfrm>
                <a:off x="6867732" y="2775565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2" name="Straight Connector 1331"/>
              <p:cNvCxnSpPr/>
              <p:nvPr/>
            </p:nvCxnSpPr>
            <p:spPr>
              <a:xfrm>
                <a:off x="6871421" y="284289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3" name="Straight Connector 1332"/>
              <p:cNvCxnSpPr/>
              <p:nvPr/>
            </p:nvCxnSpPr>
            <p:spPr>
              <a:xfrm>
                <a:off x="6871421" y="2911782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4" name="Straight Connector 1333"/>
              <p:cNvCxnSpPr/>
              <p:nvPr/>
            </p:nvCxnSpPr>
            <p:spPr>
              <a:xfrm>
                <a:off x="6875113" y="297597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5" name="Straight Connector 1334"/>
              <p:cNvCxnSpPr/>
              <p:nvPr/>
            </p:nvCxnSpPr>
            <p:spPr>
              <a:xfrm flipH="1">
                <a:off x="6875113" y="2132056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57" name="TextBox 1556"/>
          <p:cNvSpPr txBox="1"/>
          <p:nvPr/>
        </p:nvSpPr>
        <p:spPr>
          <a:xfrm flipH="1">
            <a:off x="2959100" y="4105275"/>
            <a:ext cx="5429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559" name="TextBox 1558"/>
          <p:cNvSpPr txBox="1"/>
          <p:nvPr/>
        </p:nvSpPr>
        <p:spPr>
          <a:xfrm>
            <a:off x="534988" y="6156325"/>
            <a:ext cx="2889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560" name="TextBox 1559"/>
          <p:cNvSpPr txBox="1"/>
          <p:nvPr/>
        </p:nvSpPr>
        <p:spPr>
          <a:xfrm>
            <a:off x="935038" y="6154738"/>
            <a:ext cx="2889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561" name="TextBox 1560"/>
          <p:cNvSpPr txBox="1"/>
          <p:nvPr/>
        </p:nvSpPr>
        <p:spPr>
          <a:xfrm>
            <a:off x="1333500" y="6153150"/>
            <a:ext cx="2889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562" name="TextBox 1561"/>
          <p:cNvSpPr txBox="1"/>
          <p:nvPr/>
        </p:nvSpPr>
        <p:spPr>
          <a:xfrm>
            <a:off x="1700213" y="6151563"/>
            <a:ext cx="2889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563" name="TextBox 1562"/>
          <p:cNvSpPr txBox="1"/>
          <p:nvPr/>
        </p:nvSpPr>
        <p:spPr>
          <a:xfrm>
            <a:off x="2127250" y="6149975"/>
            <a:ext cx="2889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564" name="TextBox 1563"/>
          <p:cNvSpPr txBox="1"/>
          <p:nvPr/>
        </p:nvSpPr>
        <p:spPr>
          <a:xfrm>
            <a:off x="2498725" y="6148388"/>
            <a:ext cx="2889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1565" name="TextBox 1564"/>
          <p:cNvSpPr txBox="1"/>
          <p:nvPr/>
        </p:nvSpPr>
        <p:spPr>
          <a:xfrm>
            <a:off x="2881313" y="6146800"/>
            <a:ext cx="2889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1566" name="TextBox 1565"/>
          <p:cNvSpPr txBox="1"/>
          <p:nvPr/>
        </p:nvSpPr>
        <p:spPr>
          <a:xfrm>
            <a:off x="3259138" y="6151563"/>
            <a:ext cx="2889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8</a:t>
            </a:r>
          </a:p>
        </p:txBody>
      </p:sp>
      <p:grpSp>
        <p:nvGrpSpPr>
          <p:cNvPr id="204863" name="Group 187"/>
          <p:cNvGrpSpPr>
            <a:grpSpLocks/>
          </p:cNvGrpSpPr>
          <p:nvPr/>
        </p:nvGrpSpPr>
        <p:grpSpPr bwMode="auto">
          <a:xfrm>
            <a:off x="949325" y="4538663"/>
            <a:ext cx="1052513" cy="355600"/>
            <a:chOff x="4410" y="1365"/>
            <a:chExt cx="663" cy="224"/>
          </a:xfrm>
        </p:grpSpPr>
        <p:sp>
          <p:nvSpPr>
            <p:cNvPr id="70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4864" name="Group 187"/>
          <p:cNvGrpSpPr>
            <a:grpSpLocks/>
          </p:cNvGrpSpPr>
          <p:nvPr/>
        </p:nvGrpSpPr>
        <p:grpSpPr bwMode="auto">
          <a:xfrm>
            <a:off x="2513013" y="4540250"/>
            <a:ext cx="1052512" cy="355600"/>
            <a:chOff x="4410" y="1365"/>
            <a:chExt cx="663" cy="224"/>
          </a:xfrm>
        </p:grpSpPr>
        <p:sp>
          <p:nvSpPr>
            <p:cNvPr id="1058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9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0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1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2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4865" name="Group 187"/>
          <p:cNvGrpSpPr>
            <a:grpSpLocks/>
          </p:cNvGrpSpPr>
          <p:nvPr/>
        </p:nvGrpSpPr>
        <p:grpSpPr bwMode="auto">
          <a:xfrm>
            <a:off x="4103688" y="4567238"/>
            <a:ext cx="1052512" cy="355600"/>
            <a:chOff x="4410" y="1365"/>
            <a:chExt cx="663" cy="224"/>
          </a:xfrm>
        </p:grpSpPr>
        <p:sp>
          <p:nvSpPr>
            <p:cNvPr id="1305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6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7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8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9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4866" name="Group 187"/>
          <p:cNvGrpSpPr>
            <a:grpSpLocks/>
          </p:cNvGrpSpPr>
          <p:nvPr/>
        </p:nvGrpSpPr>
        <p:grpSpPr bwMode="auto">
          <a:xfrm>
            <a:off x="5668963" y="4575175"/>
            <a:ext cx="1052512" cy="355600"/>
            <a:chOff x="4410" y="1365"/>
            <a:chExt cx="663" cy="224"/>
          </a:xfrm>
        </p:grpSpPr>
        <p:sp>
          <p:nvSpPr>
            <p:cNvPr id="1552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3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4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5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6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66750" y="4614863"/>
            <a:ext cx="3175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558" name="TextBox 1557"/>
          <p:cNvSpPr txBox="1"/>
          <p:nvPr/>
        </p:nvSpPr>
        <p:spPr>
          <a:xfrm>
            <a:off x="2219325" y="4648200"/>
            <a:ext cx="3175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</a:t>
            </a:r>
          </a:p>
        </p:txBody>
      </p:sp>
      <p:cxnSp>
        <p:nvCxnSpPr>
          <p:cNvPr id="544" name="Straight Connector 543"/>
          <p:cNvCxnSpPr>
            <a:endCxn id="40" idx="1"/>
          </p:cNvCxnSpPr>
          <p:nvPr/>
        </p:nvCxnSpPr>
        <p:spPr>
          <a:xfrm>
            <a:off x="4394200" y="3065463"/>
            <a:ext cx="915988" cy="40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/>
          <p:cNvCxnSpPr>
            <a:stCxn id="11" idx="1"/>
          </p:cNvCxnSpPr>
          <p:nvPr/>
        </p:nvCxnSpPr>
        <p:spPr>
          <a:xfrm flipH="1">
            <a:off x="2898775" y="3030538"/>
            <a:ext cx="1063625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8063" y="3138488"/>
            <a:ext cx="11842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Border router</a:t>
            </a:r>
          </a:p>
        </p:txBody>
      </p:sp>
      <p:sp>
        <p:nvSpPr>
          <p:cNvPr id="546" name="TextBox 545"/>
          <p:cNvSpPr txBox="1"/>
          <p:nvPr/>
        </p:nvSpPr>
        <p:spPr>
          <a:xfrm>
            <a:off x="3051175" y="3522663"/>
            <a:ext cx="1169988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Access router</a:t>
            </a:r>
          </a:p>
        </p:txBody>
      </p:sp>
      <p:sp>
        <p:nvSpPr>
          <p:cNvPr id="204877" name="Rectangle 5"/>
          <p:cNvSpPr txBox="1">
            <a:spLocks noChangeArrowheads="1"/>
          </p:cNvSpPr>
          <p:nvPr/>
        </p:nvSpPr>
        <p:spPr bwMode="auto">
          <a:xfrm>
            <a:off x="546100" y="115888"/>
            <a:ext cx="77724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400" i="0" dirty="0">
                <a:solidFill>
                  <a:srgbClr val="000099"/>
                </a:solidFill>
                <a:latin typeface="Gill Sans MT" charset="0"/>
              </a:rPr>
              <a:t>Data center networks </a:t>
            </a:r>
          </a:p>
        </p:txBody>
      </p:sp>
      <p:sp>
        <p:nvSpPr>
          <p:cNvPr id="26" name="Freeform 25"/>
          <p:cNvSpPr/>
          <p:nvPr/>
        </p:nvSpPr>
        <p:spPr>
          <a:xfrm>
            <a:off x="4657725" y="4206875"/>
            <a:ext cx="1371600" cy="1373188"/>
          </a:xfrm>
          <a:custGeom>
            <a:avLst/>
            <a:gdLst>
              <a:gd name="connsiteX0" fmla="*/ 1372723 w 1372723"/>
              <a:gd name="connsiteY0" fmla="*/ 1359734 h 1372562"/>
              <a:gd name="connsiteX1" fmla="*/ 1372723 w 1372723"/>
              <a:gd name="connsiteY1" fmla="*/ 564418 h 1372562"/>
              <a:gd name="connsiteX2" fmla="*/ 936531 w 1372723"/>
              <a:gd name="connsiteY2" fmla="*/ 25655 h 1372562"/>
              <a:gd name="connsiteX3" fmla="*/ 538826 w 1372723"/>
              <a:gd name="connsiteY3" fmla="*/ 0 h 1372562"/>
              <a:gd name="connsiteX4" fmla="*/ 38488 w 1372723"/>
              <a:gd name="connsiteY4" fmla="*/ 615729 h 1372562"/>
              <a:gd name="connsiteX5" fmla="*/ 0 w 1372723"/>
              <a:gd name="connsiteY5" fmla="*/ 1372562 h 137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2723" h="1372562">
                <a:moveTo>
                  <a:pt x="1372723" y="1359734"/>
                </a:moveTo>
                <a:lnTo>
                  <a:pt x="1372723" y="564418"/>
                </a:lnTo>
                <a:lnTo>
                  <a:pt x="936531" y="25655"/>
                </a:lnTo>
                <a:lnTo>
                  <a:pt x="538826" y="0"/>
                </a:lnTo>
                <a:lnTo>
                  <a:pt x="38488" y="615729"/>
                </a:lnTo>
                <a:lnTo>
                  <a:pt x="0" y="1372562"/>
                </a:lnTo>
              </a:path>
            </a:pathLst>
          </a:custGeom>
          <a:ln w="63500">
            <a:solidFill>
              <a:srgbClr val="33CC33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16375" y="1112838"/>
            <a:ext cx="5127625" cy="1692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load balancer: application-layer routing</a:t>
            </a:r>
          </a:p>
          <a:p>
            <a:pPr marL="342900" indent="-256032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000" i="0" dirty="0">
                <a:latin typeface="Gill Sans MT"/>
                <a:cs typeface="Gill Sans MT"/>
              </a:rPr>
              <a:t>receives external client requests</a:t>
            </a:r>
          </a:p>
          <a:p>
            <a:pPr marL="342900" indent="-256032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000" i="0" dirty="0">
                <a:latin typeface="Gill Sans MT"/>
                <a:cs typeface="Gill Sans MT"/>
              </a:rPr>
              <a:t>directs workload within data center</a:t>
            </a:r>
          </a:p>
          <a:p>
            <a:pPr marL="342900" indent="-256032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000" i="0" dirty="0">
                <a:latin typeface="Gill Sans MT"/>
                <a:cs typeface="Gill Sans MT"/>
              </a:rPr>
              <a:t>returns results to external client (hiding data center internals from client)</a:t>
            </a:r>
          </a:p>
        </p:txBody>
      </p:sp>
      <p:pic>
        <p:nvPicPr>
          <p:cNvPr id="204882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823913"/>
            <a:ext cx="51831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80</a:t>
            </a:fld>
            <a:endParaRPr lang="en-US" sz="1200" dirty="0">
              <a:latin typeface="Tahoma" charset="0"/>
            </a:endParaRPr>
          </a:p>
        </p:txBody>
      </p:sp>
      <p:sp>
        <p:nvSpPr>
          <p:cNvPr id="113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grpSp>
        <p:nvGrpSpPr>
          <p:cNvPr id="1133" name="Group 347"/>
          <p:cNvGrpSpPr>
            <a:grpSpLocks/>
          </p:cNvGrpSpPr>
          <p:nvPr/>
        </p:nvGrpSpPr>
        <p:grpSpPr bwMode="auto">
          <a:xfrm>
            <a:off x="2235491" y="3259498"/>
            <a:ext cx="840624" cy="391487"/>
            <a:chOff x="1871277" y="1576300"/>
            <a:chExt cx="1128371" cy="437861"/>
          </a:xfrm>
        </p:grpSpPr>
        <p:sp>
          <p:nvSpPr>
            <p:cNvPr id="1159" name="Oval 1158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60" name="Rectangle 115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61" name="Oval 1160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62" name="Freeform 1161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63" name="Freeform 1162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64" name="Freeform 1163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65" name="Freeform 1164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166" name="Straight Connector 1165"/>
            <p:cNvCxnSpPr>
              <a:endCxn id="116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7" name="Straight Connector 1166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3" name="Group 347"/>
          <p:cNvGrpSpPr>
            <a:grpSpLocks/>
          </p:cNvGrpSpPr>
          <p:nvPr/>
        </p:nvGrpSpPr>
        <p:grpSpPr bwMode="auto">
          <a:xfrm>
            <a:off x="5120257" y="3365874"/>
            <a:ext cx="840624" cy="391487"/>
            <a:chOff x="1871277" y="1576300"/>
            <a:chExt cx="1128371" cy="437861"/>
          </a:xfrm>
        </p:grpSpPr>
        <p:sp>
          <p:nvSpPr>
            <p:cNvPr id="1224" name="Oval 1223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25" name="Rectangle 1224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26" name="Oval 1225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47" name="Freeform 124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48" name="Freeform 1247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49" name="Freeform 1248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75" name="Freeform 1274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276" name="Straight Connector 1275"/>
            <p:cNvCxnSpPr>
              <a:endCxn id="1226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7" name="Straight Connector 1276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9" name="Straight Connector 538"/>
          <p:cNvCxnSpPr/>
          <p:nvPr/>
        </p:nvCxnSpPr>
        <p:spPr>
          <a:xfrm>
            <a:off x="3014663" y="2540000"/>
            <a:ext cx="1069975" cy="446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59"/>
          <p:cNvSpPr>
            <a:spLocks/>
          </p:cNvSpPr>
          <p:nvPr/>
        </p:nvSpPr>
        <p:spPr bwMode="auto">
          <a:xfrm>
            <a:off x="1465263" y="2244725"/>
            <a:ext cx="2046287" cy="603250"/>
          </a:xfrm>
          <a:custGeom>
            <a:avLst/>
            <a:gdLst>
              <a:gd name="T0" fmla="*/ 239 w 1292"/>
              <a:gd name="T1" fmla="*/ 7 h 1255"/>
              <a:gd name="T2" fmla="*/ 35 w 1292"/>
              <a:gd name="T3" fmla="*/ 157 h 1255"/>
              <a:gd name="T4" fmla="*/ 29 w 1292"/>
              <a:gd name="T5" fmla="*/ 523 h 1255"/>
              <a:gd name="T6" fmla="*/ 53 w 1292"/>
              <a:gd name="T7" fmla="*/ 829 h 1255"/>
              <a:gd name="T8" fmla="*/ 245 w 1292"/>
              <a:gd name="T9" fmla="*/ 871 h 1255"/>
              <a:gd name="T10" fmla="*/ 647 w 1292"/>
              <a:gd name="T11" fmla="*/ 1129 h 1255"/>
              <a:gd name="T12" fmla="*/ 995 w 1292"/>
              <a:gd name="T13" fmla="*/ 1237 h 1255"/>
              <a:gd name="T14" fmla="*/ 1199 w 1292"/>
              <a:gd name="T15" fmla="*/ 1021 h 1255"/>
              <a:gd name="T16" fmla="*/ 1271 w 1292"/>
              <a:gd name="T17" fmla="*/ 445 h 1255"/>
              <a:gd name="T18" fmla="*/ 1205 w 1292"/>
              <a:gd name="T19" fmla="*/ 211 h 1255"/>
              <a:gd name="T20" fmla="*/ 749 w 1292"/>
              <a:gd name="T21" fmla="*/ 115 h 1255"/>
              <a:gd name="T22" fmla="*/ 239 w 1292"/>
              <a:gd name="T23" fmla="*/ 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Internet</a:t>
            </a:r>
          </a:p>
        </p:txBody>
      </p:sp>
      <p:grpSp>
        <p:nvGrpSpPr>
          <p:cNvPr id="1168" name="Group 347"/>
          <p:cNvGrpSpPr>
            <a:grpSpLocks/>
          </p:cNvGrpSpPr>
          <p:nvPr/>
        </p:nvGrpSpPr>
        <p:grpSpPr bwMode="auto">
          <a:xfrm>
            <a:off x="3717566" y="2796786"/>
            <a:ext cx="840624" cy="391487"/>
            <a:chOff x="1871277" y="1576300"/>
            <a:chExt cx="1128371" cy="437861"/>
          </a:xfrm>
        </p:grpSpPr>
        <p:sp>
          <p:nvSpPr>
            <p:cNvPr id="1189" name="Oval 1188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90" name="Rectangle 118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91" name="Oval 1190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17" name="Freeform 121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18" name="Freeform 1217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19" name="Freeform 1218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20" name="Freeform 1219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221" name="Straight Connector 1220"/>
            <p:cNvCxnSpPr>
              <a:endCxn id="119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Straight Connector 1221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reeform 26"/>
          <p:cNvSpPr/>
          <p:nvPr/>
        </p:nvSpPr>
        <p:spPr>
          <a:xfrm>
            <a:off x="2552700" y="2189163"/>
            <a:ext cx="3976688" cy="3333750"/>
          </a:xfrm>
          <a:custGeom>
            <a:avLst/>
            <a:gdLst>
              <a:gd name="connsiteX0" fmla="*/ 3691005 w 3975437"/>
              <a:gd name="connsiteY0" fmla="*/ 3333910 h 3333910"/>
              <a:gd name="connsiteX1" fmla="*/ 3704234 w 3975437"/>
              <a:gd name="connsiteY1" fmla="*/ 2533507 h 3333910"/>
              <a:gd name="connsiteX2" fmla="*/ 3261049 w 3975437"/>
              <a:gd name="connsiteY2" fmla="*/ 1997700 h 3333910"/>
              <a:gd name="connsiteX3" fmla="*/ 3975437 w 3975437"/>
              <a:gd name="connsiteY3" fmla="*/ 1653725 h 3333910"/>
              <a:gd name="connsiteX4" fmla="*/ 3955593 w 3975437"/>
              <a:gd name="connsiteY4" fmla="*/ 1316365 h 3333910"/>
              <a:gd name="connsiteX5" fmla="*/ 3069223 w 3975437"/>
              <a:gd name="connsiteY5" fmla="*/ 1733104 h 3333910"/>
              <a:gd name="connsiteX6" fmla="*/ 3049378 w 3975437"/>
              <a:gd name="connsiteY6" fmla="*/ 1303135 h 3333910"/>
              <a:gd name="connsiteX7" fmla="*/ 0 w 3975437"/>
              <a:gd name="connsiteY7" fmla="*/ 0 h 333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75437" h="3333910">
                <a:moveTo>
                  <a:pt x="3691005" y="3333910"/>
                </a:moveTo>
                <a:lnTo>
                  <a:pt x="3704234" y="2533507"/>
                </a:lnTo>
                <a:lnTo>
                  <a:pt x="3261049" y="1997700"/>
                </a:lnTo>
                <a:lnTo>
                  <a:pt x="3975437" y="1653725"/>
                </a:lnTo>
                <a:lnTo>
                  <a:pt x="3955593" y="1316365"/>
                </a:lnTo>
                <a:lnTo>
                  <a:pt x="3069223" y="1733104"/>
                </a:lnTo>
                <a:lnTo>
                  <a:pt x="3049378" y="1303135"/>
                </a:lnTo>
                <a:lnTo>
                  <a:pt x="0" y="0"/>
                </a:lnTo>
              </a:path>
            </a:pathLst>
          </a:custGeom>
          <a:ln w="5715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2105025" y="2162175"/>
            <a:ext cx="4329113" cy="3430588"/>
          </a:xfrm>
          <a:custGeom>
            <a:avLst/>
            <a:gdLst>
              <a:gd name="connsiteX0" fmla="*/ 0 w 4054022"/>
              <a:gd name="connsiteY0" fmla="*/ 0 h 3681545"/>
              <a:gd name="connsiteX1" fmla="*/ 3284271 w 4054022"/>
              <a:gd name="connsiteY1" fmla="*/ 1436700 h 3681545"/>
              <a:gd name="connsiteX2" fmla="*/ 3309929 w 4054022"/>
              <a:gd name="connsiteY2" fmla="*/ 1936980 h 3681545"/>
              <a:gd name="connsiteX3" fmla="*/ 4054022 w 4054022"/>
              <a:gd name="connsiteY3" fmla="*/ 1552149 h 3681545"/>
              <a:gd name="connsiteX4" fmla="*/ 4054022 w 4054022"/>
              <a:gd name="connsiteY4" fmla="*/ 1731737 h 3681545"/>
              <a:gd name="connsiteX5" fmla="*/ 3245783 w 4054022"/>
              <a:gd name="connsiteY5" fmla="*/ 2116567 h 3681545"/>
              <a:gd name="connsiteX6" fmla="*/ 3784609 w 4054022"/>
              <a:gd name="connsiteY6" fmla="*/ 2924711 h 3681545"/>
              <a:gd name="connsiteX7" fmla="*/ 3784609 w 4054022"/>
              <a:gd name="connsiteY7" fmla="*/ 3681545 h 3681545"/>
              <a:gd name="connsiteX0" fmla="*/ 0 w 4169484"/>
              <a:gd name="connsiteY0" fmla="*/ 0 h 3694373"/>
              <a:gd name="connsiteX1" fmla="*/ 3399733 w 4169484"/>
              <a:gd name="connsiteY1" fmla="*/ 1449528 h 3694373"/>
              <a:gd name="connsiteX2" fmla="*/ 3425391 w 4169484"/>
              <a:gd name="connsiteY2" fmla="*/ 1949808 h 3694373"/>
              <a:gd name="connsiteX3" fmla="*/ 4169484 w 4169484"/>
              <a:gd name="connsiteY3" fmla="*/ 1564977 h 3694373"/>
              <a:gd name="connsiteX4" fmla="*/ 4169484 w 4169484"/>
              <a:gd name="connsiteY4" fmla="*/ 1744565 h 3694373"/>
              <a:gd name="connsiteX5" fmla="*/ 3361245 w 4169484"/>
              <a:gd name="connsiteY5" fmla="*/ 2129395 h 3694373"/>
              <a:gd name="connsiteX6" fmla="*/ 3900071 w 4169484"/>
              <a:gd name="connsiteY6" fmla="*/ 2937539 h 3694373"/>
              <a:gd name="connsiteX7" fmla="*/ 3900071 w 4169484"/>
              <a:gd name="connsiteY7" fmla="*/ 3694373 h 3694373"/>
              <a:gd name="connsiteX0" fmla="*/ 0 w 4169484"/>
              <a:gd name="connsiteY0" fmla="*/ 0 h 3694373"/>
              <a:gd name="connsiteX1" fmla="*/ 3399733 w 4169484"/>
              <a:gd name="connsiteY1" fmla="*/ 1449528 h 3694373"/>
              <a:gd name="connsiteX2" fmla="*/ 3425391 w 4169484"/>
              <a:gd name="connsiteY2" fmla="*/ 1949808 h 3694373"/>
              <a:gd name="connsiteX3" fmla="*/ 4169484 w 4169484"/>
              <a:gd name="connsiteY3" fmla="*/ 1564977 h 3694373"/>
              <a:gd name="connsiteX4" fmla="*/ 4169484 w 4169484"/>
              <a:gd name="connsiteY4" fmla="*/ 1744565 h 3694373"/>
              <a:gd name="connsiteX5" fmla="*/ 3361245 w 4169484"/>
              <a:gd name="connsiteY5" fmla="*/ 2129395 h 3694373"/>
              <a:gd name="connsiteX6" fmla="*/ 3797438 w 4169484"/>
              <a:gd name="connsiteY6" fmla="*/ 2886229 h 3694373"/>
              <a:gd name="connsiteX7" fmla="*/ 3900071 w 4169484"/>
              <a:gd name="connsiteY7" fmla="*/ 3694373 h 3694373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744565 h 3668718"/>
              <a:gd name="connsiteX5" fmla="*/ 3361245 w 4169484"/>
              <a:gd name="connsiteY5" fmla="*/ 2129395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61245 w 4169484"/>
              <a:gd name="connsiteY5" fmla="*/ 2129395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99733 w 4169484"/>
              <a:gd name="connsiteY5" fmla="*/ 2142223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86904 w 4169484"/>
              <a:gd name="connsiteY5" fmla="*/ 2078085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86904 w 4169484"/>
              <a:gd name="connsiteY5" fmla="*/ 2078085 h 3668718"/>
              <a:gd name="connsiteX6" fmla="*/ 3848754 w 4169484"/>
              <a:gd name="connsiteY6" fmla="*/ 2873401 h 3668718"/>
              <a:gd name="connsiteX7" fmla="*/ 3835926 w 4169484"/>
              <a:gd name="connsiteY7" fmla="*/ 3668718 h 3668718"/>
              <a:gd name="connsiteX0" fmla="*/ 0 w 4169484"/>
              <a:gd name="connsiteY0" fmla="*/ 0 h 3643063"/>
              <a:gd name="connsiteX1" fmla="*/ 3399733 w 4169484"/>
              <a:gd name="connsiteY1" fmla="*/ 1449528 h 3643063"/>
              <a:gd name="connsiteX2" fmla="*/ 3425391 w 4169484"/>
              <a:gd name="connsiteY2" fmla="*/ 1949808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48754 w 4169484"/>
              <a:gd name="connsiteY6" fmla="*/ 2873401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399733 w 4169484"/>
              <a:gd name="connsiteY1" fmla="*/ 1449528 h 3643063"/>
              <a:gd name="connsiteX2" fmla="*/ 3425391 w 4169484"/>
              <a:gd name="connsiteY2" fmla="*/ 1949808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079003 w 4169484"/>
              <a:gd name="connsiteY1" fmla="*/ 1398217 h 3643063"/>
              <a:gd name="connsiteX2" fmla="*/ 3425391 w 4169484"/>
              <a:gd name="connsiteY2" fmla="*/ 1949808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079003 w 4169484"/>
              <a:gd name="connsiteY1" fmla="*/ 1398217 h 3643063"/>
              <a:gd name="connsiteX2" fmla="*/ 3207294 w 4169484"/>
              <a:gd name="connsiteY2" fmla="*/ 2013946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066174 w 4169484"/>
              <a:gd name="connsiteY1" fmla="*/ 1488011 h 3643063"/>
              <a:gd name="connsiteX2" fmla="*/ 3207294 w 4169484"/>
              <a:gd name="connsiteY2" fmla="*/ 2013946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336264"/>
              <a:gd name="connsiteY0" fmla="*/ 0 h 3450648"/>
              <a:gd name="connsiteX1" fmla="*/ 3232954 w 4336264"/>
              <a:gd name="connsiteY1" fmla="*/ 1295596 h 3450648"/>
              <a:gd name="connsiteX2" fmla="*/ 3374074 w 4336264"/>
              <a:gd name="connsiteY2" fmla="*/ 1821531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53684 w 4336264"/>
              <a:gd name="connsiteY5" fmla="*/ 1885670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374074 w 4336264"/>
              <a:gd name="connsiteY2" fmla="*/ 1821531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53684 w 4336264"/>
              <a:gd name="connsiteY5" fmla="*/ 1885670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53684 w 4336264"/>
              <a:gd name="connsiteY5" fmla="*/ 1885670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40855 w 4336264"/>
              <a:gd name="connsiteY5" fmla="*/ 1962636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40855 w 4336264"/>
              <a:gd name="connsiteY5" fmla="*/ 2008941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09805 w 4336264"/>
              <a:gd name="connsiteY4" fmla="*/ 1646769 h 3450648"/>
              <a:gd name="connsiteX5" fmla="*/ 3540855 w 4336264"/>
              <a:gd name="connsiteY5" fmla="*/ 2008941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16420"/>
              <a:gd name="connsiteY0" fmla="*/ 0 h 3450648"/>
              <a:gd name="connsiteX1" fmla="*/ 3258612 w 4316420"/>
              <a:gd name="connsiteY1" fmla="*/ 1346907 h 3450648"/>
              <a:gd name="connsiteX2" fmla="*/ 3284270 w 4316420"/>
              <a:gd name="connsiteY2" fmla="*/ 1834359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16420"/>
              <a:gd name="connsiteY0" fmla="*/ 0 h 3450648"/>
              <a:gd name="connsiteX1" fmla="*/ 3258612 w 4316420"/>
              <a:gd name="connsiteY1" fmla="*/ 1346907 h 3450648"/>
              <a:gd name="connsiteX2" fmla="*/ 3350417 w 4316420"/>
              <a:gd name="connsiteY2" fmla="*/ 1940198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16420"/>
              <a:gd name="connsiteY0" fmla="*/ 0 h 3450648"/>
              <a:gd name="connsiteX1" fmla="*/ 3258612 w 4316420"/>
              <a:gd name="connsiteY1" fmla="*/ 1346907 h 3450648"/>
              <a:gd name="connsiteX2" fmla="*/ 3357031 w 4316420"/>
              <a:gd name="connsiteY2" fmla="*/ 1953428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16420"/>
              <a:gd name="connsiteY0" fmla="*/ 0 h 3450648"/>
              <a:gd name="connsiteX1" fmla="*/ 3337988 w 4316420"/>
              <a:gd name="connsiteY1" fmla="*/ 1432901 h 3450648"/>
              <a:gd name="connsiteX2" fmla="*/ 3357031 w 4316420"/>
              <a:gd name="connsiteY2" fmla="*/ 1953428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29650"/>
              <a:gd name="connsiteY0" fmla="*/ 0 h 3430803"/>
              <a:gd name="connsiteX1" fmla="*/ 3351218 w 4329650"/>
              <a:gd name="connsiteY1" fmla="*/ 1413056 h 3430803"/>
              <a:gd name="connsiteX2" fmla="*/ 3370261 w 4329650"/>
              <a:gd name="connsiteY2" fmla="*/ 1933583 h 3430803"/>
              <a:gd name="connsiteX3" fmla="*/ 4329650 w 4329650"/>
              <a:gd name="connsiteY3" fmla="*/ 1478400 h 3430803"/>
              <a:gd name="connsiteX4" fmla="*/ 4323035 w 4329650"/>
              <a:gd name="connsiteY4" fmla="*/ 1626924 h 3430803"/>
              <a:gd name="connsiteX5" fmla="*/ 3554085 w 4329650"/>
              <a:gd name="connsiteY5" fmla="*/ 1989096 h 3430803"/>
              <a:gd name="connsiteX6" fmla="*/ 4054422 w 4329650"/>
              <a:gd name="connsiteY6" fmla="*/ 2622658 h 3430803"/>
              <a:gd name="connsiteX7" fmla="*/ 4041594 w 4329650"/>
              <a:gd name="connsiteY7" fmla="*/ 3430803 h 343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29650" h="3430803">
                <a:moveTo>
                  <a:pt x="0" y="0"/>
                </a:moveTo>
                <a:lnTo>
                  <a:pt x="3351218" y="1413056"/>
                </a:lnTo>
                <a:lnTo>
                  <a:pt x="3370261" y="1933583"/>
                </a:lnTo>
                <a:lnTo>
                  <a:pt x="4329650" y="1478400"/>
                </a:lnTo>
                <a:lnTo>
                  <a:pt x="4323035" y="1626924"/>
                </a:lnTo>
                <a:lnTo>
                  <a:pt x="3554085" y="1989096"/>
                </a:lnTo>
                <a:lnTo>
                  <a:pt x="4054422" y="2622658"/>
                </a:lnTo>
                <a:lnTo>
                  <a:pt x="4041594" y="3430803"/>
                </a:lnTo>
              </a:path>
            </a:pathLst>
          </a:custGeom>
          <a:ln w="47625">
            <a:solidFill>
              <a:srgbClr val="CC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3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5"/>
          <p:cNvSpPr txBox="1">
            <a:spLocks noChangeArrowheads="1"/>
          </p:cNvSpPr>
          <p:nvPr/>
        </p:nvSpPr>
        <p:spPr bwMode="auto">
          <a:xfrm>
            <a:off x="546100" y="115888"/>
            <a:ext cx="77724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400" i="0" dirty="0">
                <a:solidFill>
                  <a:srgbClr val="000099"/>
                </a:solidFill>
                <a:latin typeface="Gill Sans MT" charset="0"/>
              </a:rPr>
              <a:t>Data center networks </a:t>
            </a:r>
          </a:p>
        </p:txBody>
      </p:sp>
      <p:pic>
        <p:nvPicPr>
          <p:cNvPr id="205827" name="Picture 20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823913"/>
            <a:ext cx="51831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28" name="Rectangle 6"/>
          <p:cNvSpPr txBox="1">
            <a:spLocks noChangeArrowheads="1"/>
          </p:cNvSpPr>
          <p:nvPr/>
        </p:nvSpPr>
        <p:spPr bwMode="auto">
          <a:xfrm>
            <a:off x="590550" y="1166813"/>
            <a:ext cx="827405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9400" indent="-279400" eaLnBrk="1" hangingPunct="1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i="0" dirty="0">
                <a:latin typeface="Gill Sans MT" charset="0"/>
              </a:rPr>
              <a:t>rich interconnection among switches, racks:</a:t>
            </a:r>
          </a:p>
          <a:p>
            <a:pPr marL="681038" lvl="1" indent="-223838" eaLnBrk="1" hangingPunct="1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i="0" dirty="0">
                <a:latin typeface="Gill Sans MT" charset="0"/>
              </a:rPr>
              <a:t>increased throughput between racks (multiple routing paths possible)</a:t>
            </a:r>
          </a:p>
          <a:p>
            <a:pPr marL="681038" lvl="1" indent="-223838" eaLnBrk="1" hangingPunct="1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i="0" dirty="0">
                <a:latin typeface="Gill Sans MT" charset="0"/>
              </a:rPr>
              <a:t>increased reliability via redundancy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n-US" sz="3200" dirty="0">
              <a:latin typeface="Gill Sans MT" charset="0"/>
            </a:endParaRPr>
          </a:p>
        </p:txBody>
      </p:sp>
      <p:sp>
        <p:nvSpPr>
          <p:cNvPr id="106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81</a:t>
            </a:fld>
            <a:endParaRPr lang="en-US" sz="1200" dirty="0">
              <a:latin typeface="Tahoma" charset="0"/>
            </a:endParaRPr>
          </a:p>
        </p:txBody>
      </p:sp>
      <p:sp>
        <p:nvSpPr>
          <p:cNvPr id="106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85" y="2968488"/>
            <a:ext cx="8392415" cy="346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8996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1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64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solidFill>
                  <a:srgbClr val="000000"/>
                </a:solidFill>
                <a:latin typeface="Gill Sans MT" charset="0"/>
                <a:cs typeface="+mn-cs"/>
              </a:rPr>
              <a:t>LANs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addressing, ARP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VLANS</a:t>
            </a: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>
                <a:latin typeface="Gill Sans MT" charset="0"/>
                <a:cs typeface="+mn-cs"/>
              </a:rPr>
              <a:t> link virtualization: 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>
                <a:latin typeface="Gill Sans MT" charset="0"/>
                <a:cs typeface="+mn-cs"/>
              </a:rPr>
              <a:t> data center networking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6.7 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82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4011472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34338" cy="1143000"/>
          </a:xfrm>
        </p:spPr>
        <p:txBody>
          <a:bodyPr/>
          <a:lstStyle/>
          <a:p>
            <a:pPr>
              <a:defRPr/>
            </a:pPr>
            <a:r>
              <a:rPr lang="en-US" sz="3200" i="1" dirty="0">
                <a:solidFill>
                  <a:srgbClr val="C00000"/>
                </a:solidFill>
                <a:latin typeface="Gill Sans MT" charset="0"/>
                <a:cs typeface="+mj-cs"/>
              </a:rPr>
              <a:t>Synthesis: </a:t>
            </a:r>
            <a:r>
              <a:rPr lang="en-US" sz="3200" dirty="0">
                <a:latin typeface="Gill Sans MT" charset="0"/>
                <a:cs typeface="+mj-cs"/>
              </a:rPr>
              <a:t>a day in the life of a web request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8263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journey down protocol stack complete!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application, transport, network, link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putting-it-all-together: synthesis!</a:t>
            </a:r>
          </a:p>
          <a:p>
            <a:pPr lvl="1"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goal: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identify, review, understand protocols (at all layers) involved in seemingly simple scenario: requesting www page</a:t>
            </a:r>
          </a:p>
          <a:p>
            <a:pPr lvl="1"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scenario: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student attaches laptop to campus network, requests/receives www.google.com </a:t>
            </a: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pic>
        <p:nvPicPr>
          <p:cNvPr id="208901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9715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83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051781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Freeform 406"/>
          <p:cNvSpPr>
            <a:spLocks/>
          </p:cNvSpPr>
          <p:nvPr/>
        </p:nvSpPr>
        <p:spPr bwMode="auto">
          <a:xfrm>
            <a:off x="4751388" y="706438"/>
            <a:ext cx="3894137" cy="3192462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453" h="2011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16" y="1402"/>
                  <a:pt x="280" y="1446"/>
                </a:cubicBezTo>
                <a:cubicBezTo>
                  <a:pt x="344" y="1490"/>
                  <a:pt x="404" y="1587"/>
                  <a:pt x="549" y="1627"/>
                </a:cubicBezTo>
                <a:cubicBezTo>
                  <a:pt x="694" y="1667"/>
                  <a:pt x="987" y="1631"/>
                  <a:pt x="1152" y="1687"/>
                </a:cubicBezTo>
                <a:cubicBezTo>
                  <a:pt x="1317" y="1743"/>
                  <a:pt x="1455" y="1919"/>
                  <a:pt x="1542" y="1965"/>
                </a:cubicBezTo>
                <a:cubicBezTo>
                  <a:pt x="1629" y="2011"/>
                  <a:pt x="1610" y="1968"/>
                  <a:pt x="1675" y="1965"/>
                </a:cubicBezTo>
                <a:cubicBezTo>
                  <a:pt x="1740" y="1962"/>
                  <a:pt x="1816" y="1974"/>
                  <a:pt x="1933" y="1945"/>
                </a:cubicBezTo>
                <a:cubicBezTo>
                  <a:pt x="2050" y="1916"/>
                  <a:pt x="2299" y="1866"/>
                  <a:pt x="2376" y="1793"/>
                </a:cubicBezTo>
                <a:cubicBezTo>
                  <a:pt x="2453" y="1720"/>
                  <a:pt x="2410" y="1591"/>
                  <a:pt x="2396" y="1508"/>
                </a:cubicBezTo>
                <a:cubicBezTo>
                  <a:pt x="2382" y="1425"/>
                  <a:pt x="2301" y="1408"/>
                  <a:pt x="2293" y="1297"/>
                </a:cubicBezTo>
                <a:cubicBezTo>
                  <a:pt x="2285" y="1186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6838"/>
            <a:ext cx="8034338" cy="973137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life: scenario</a:t>
            </a:r>
          </a:p>
        </p:txBody>
      </p:sp>
      <p:sp>
        <p:nvSpPr>
          <p:cNvPr id="209925" name="Freeform 3"/>
          <p:cNvSpPr>
            <a:spLocks/>
          </p:cNvSpPr>
          <p:nvPr/>
        </p:nvSpPr>
        <p:spPr bwMode="auto">
          <a:xfrm>
            <a:off x="611188" y="1273175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09926" name="Group 4"/>
          <p:cNvGrpSpPr>
            <a:grpSpLocks/>
          </p:cNvGrpSpPr>
          <p:nvPr/>
        </p:nvGrpSpPr>
        <p:grpSpPr bwMode="auto">
          <a:xfrm>
            <a:off x="5383213" y="2679700"/>
            <a:ext cx="757237" cy="379413"/>
            <a:chOff x="2466" y="2026"/>
            <a:chExt cx="477" cy="282"/>
          </a:xfrm>
        </p:grpSpPr>
        <p:sp>
          <p:nvSpPr>
            <p:cNvPr id="210197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98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99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200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201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208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209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210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202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205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206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207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203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204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09927" name="Group 19"/>
          <p:cNvGrpSpPr>
            <a:grpSpLocks/>
          </p:cNvGrpSpPr>
          <p:nvPr/>
        </p:nvGrpSpPr>
        <p:grpSpPr bwMode="auto">
          <a:xfrm>
            <a:off x="6748463" y="2425700"/>
            <a:ext cx="757237" cy="379413"/>
            <a:chOff x="2466" y="2026"/>
            <a:chExt cx="477" cy="282"/>
          </a:xfrm>
        </p:grpSpPr>
        <p:sp>
          <p:nvSpPr>
            <p:cNvPr id="210183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84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85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186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87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94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95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96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188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91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92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93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189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90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09928" name="Text Box 34"/>
          <p:cNvSpPr txBox="1">
            <a:spLocks noChangeArrowheads="1"/>
          </p:cNvSpPr>
          <p:nvPr/>
        </p:nvSpPr>
        <p:spPr bwMode="auto">
          <a:xfrm>
            <a:off x="5364163" y="1762125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sp>
        <p:nvSpPr>
          <p:cNvPr id="209929" name="Line 36"/>
          <p:cNvSpPr>
            <a:spLocks noChangeShapeType="1"/>
          </p:cNvSpPr>
          <p:nvPr/>
        </p:nvSpPr>
        <p:spPr bwMode="auto">
          <a:xfrm flipV="1">
            <a:off x="3613150" y="2344738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30" name="Line 43"/>
          <p:cNvSpPr>
            <a:spLocks noChangeShapeType="1"/>
          </p:cNvSpPr>
          <p:nvPr/>
        </p:nvSpPr>
        <p:spPr bwMode="auto">
          <a:xfrm flipV="1">
            <a:off x="2503488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31" name="Line 44"/>
          <p:cNvSpPr>
            <a:spLocks noChangeShapeType="1"/>
          </p:cNvSpPr>
          <p:nvPr/>
        </p:nvSpPr>
        <p:spPr bwMode="auto">
          <a:xfrm flipV="1">
            <a:off x="3762375" y="2201863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32" name="Line 48"/>
          <p:cNvSpPr>
            <a:spLocks noChangeShapeType="1"/>
          </p:cNvSpPr>
          <p:nvPr/>
        </p:nvSpPr>
        <p:spPr bwMode="auto">
          <a:xfrm flipV="1">
            <a:off x="3117850" y="2736850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09933" name="Group 49"/>
          <p:cNvGrpSpPr>
            <a:grpSpLocks/>
          </p:cNvGrpSpPr>
          <p:nvPr/>
        </p:nvGrpSpPr>
        <p:grpSpPr bwMode="auto">
          <a:xfrm>
            <a:off x="2598738" y="3365500"/>
            <a:ext cx="987425" cy="479425"/>
            <a:chOff x="1118" y="1621"/>
            <a:chExt cx="622" cy="302"/>
          </a:xfrm>
        </p:grpSpPr>
        <p:sp>
          <p:nvSpPr>
            <p:cNvPr id="210166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67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68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210169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10170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71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210172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grpSp>
            <p:nvGrpSpPr>
              <p:cNvPr id="210173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210180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10181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10182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210174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210177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10178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10179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210175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76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209934" name="Line 68"/>
          <p:cNvSpPr>
            <a:spLocks noChangeShapeType="1"/>
          </p:cNvSpPr>
          <p:nvPr/>
        </p:nvSpPr>
        <p:spPr bwMode="auto">
          <a:xfrm flipV="1">
            <a:off x="3589338" y="2930525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09935" name="Group 69"/>
          <p:cNvGrpSpPr>
            <a:grpSpLocks/>
          </p:cNvGrpSpPr>
          <p:nvPr/>
        </p:nvGrpSpPr>
        <p:grpSpPr bwMode="auto">
          <a:xfrm>
            <a:off x="7405688" y="3341688"/>
            <a:ext cx="757237" cy="379412"/>
            <a:chOff x="2466" y="2026"/>
            <a:chExt cx="477" cy="282"/>
          </a:xfrm>
        </p:grpSpPr>
        <p:sp>
          <p:nvSpPr>
            <p:cNvPr id="210152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53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54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155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56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63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64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65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157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60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61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62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158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59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09936" name="Line 93"/>
          <p:cNvSpPr>
            <a:spLocks noChangeShapeType="1"/>
          </p:cNvSpPr>
          <p:nvPr/>
        </p:nvSpPr>
        <p:spPr bwMode="auto">
          <a:xfrm flipH="1">
            <a:off x="7124700" y="2166938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37" name="Freeform 94"/>
          <p:cNvSpPr>
            <a:spLocks/>
          </p:cNvSpPr>
          <p:nvPr/>
        </p:nvSpPr>
        <p:spPr bwMode="auto">
          <a:xfrm>
            <a:off x="1089025" y="4146550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09938" name="Group 110"/>
          <p:cNvGrpSpPr>
            <a:grpSpLocks/>
          </p:cNvGrpSpPr>
          <p:nvPr/>
        </p:nvGrpSpPr>
        <p:grpSpPr bwMode="auto">
          <a:xfrm>
            <a:off x="4025900" y="4724400"/>
            <a:ext cx="757238" cy="379413"/>
            <a:chOff x="2466" y="2026"/>
            <a:chExt cx="477" cy="282"/>
          </a:xfrm>
        </p:grpSpPr>
        <p:sp>
          <p:nvSpPr>
            <p:cNvPr id="210138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39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40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141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42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49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50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51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143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46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47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48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144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45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09939" name="Line 134"/>
          <p:cNvSpPr>
            <a:spLocks noChangeShapeType="1"/>
          </p:cNvSpPr>
          <p:nvPr/>
        </p:nvSpPr>
        <p:spPr bwMode="auto">
          <a:xfrm flipV="1">
            <a:off x="4479925" y="3074988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40" name="Text Box 135"/>
          <p:cNvSpPr txBox="1">
            <a:spLocks noChangeArrowheads="1"/>
          </p:cNvSpPr>
          <p:nvPr/>
        </p:nvSpPr>
        <p:spPr bwMode="auto">
          <a:xfrm>
            <a:off x="5357813" y="5018088"/>
            <a:ext cx="1809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Google</a:t>
            </a:r>
            <a:r>
              <a:rPr lang="ja-JP" altLang="en-US" sz="1600" i="0">
                <a:solidFill>
                  <a:srgbClr val="000000"/>
                </a:solidFill>
                <a:latin typeface="Arial" charset="0"/>
              </a:rPr>
              <a:t>’</a:t>
            </a:r>
            <a:r>
              <a:rPr lang="en-US" altLang="ja-JP" sz="1600" i="0" dirty="0">
                <a:solidFill>
                  <a:srgbClr val="000000"/>
                </a:solidFill>
                <a:latin typeface="Arial" charset="0"/>
              </a:rPr>
              <a:t>s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64.233.160.0/19 </a:t>
            </a:r>
          </a:p>
        </p:txBody>
      </p:sp>
      <p:sp>
        <p:nvSpPr>
          <p:cNvPr id="209941" name="Line 136"/>
          <p:cNvSpPr>
            <a:spLocks noChangeShapeType="1"/>
          </p:cNvSpPr>
          <p:nvPr/>
        </p:nvSpPr>
        <p:spPr bwMode="auto">
          <a:xfrm flipV="1">
            <a:off x="3059113" y="4894263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42" name="Text Box 137"/>
          <p:cNvSpPr txBox="1">
            <a:spLocks noChangeArrowheads="1"/>
          </p:cNvSpPr>
          <p:nvPr/>
        </p:nvSpPr>
        <p:spPr bwMode="auto">
          <a:xfrm>
            <a:off x="1971675" y="5286375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209943" name="Text Box 138"/>
          <p:cNvSpPr txBox="1">
            <a:spLocks noChangeArrowheads="1"/>
          </p:cNvSpPr>
          <p:nvPr/>
        </p:nvSpPr>
        <p:spPr bwMode="auto">
          <a:xfrm>
            <a:off x="1939925" y="4992688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sp>
        <p:nvSpPr>
          <p:cNvPr id="209944" name="Text Box 139"/>
          <p:cNvSpPr txBox="1">
            <a:spLocks noChangeArrowheads="1"/>
          </p:cNvSpPr>
          <p:nvPr/>
        </p:nvSpPr>
        <p:spPr bwMode="auto">
          <a:xfrm>
            <a:off x="7577138" y="1384300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DNS server</a:t>
            </a:r>
          </a:p>
          <a:p>
            <a:pPr eaLnBrk="1" hangingPunct="1"/>
            <a:endParaRPr lang="en-US" sz="1600" i="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09945" name="Group 95"/>
          <p:cNvGrpSpPr>
            <a:grpSpLocks/>
          </p:cNvGrpSpPr>
          <p:nvPr/>
        </p:nvGrpSpPr>
        <p:grpSpPr bwMode="auto">
          <a:xfrm>
            <a:off x="5797550" y="4365625"/>
            <a:ext cx="757238" cy="379413"/>
            <a:chOff x="2466" y="2026"/>
            <a:chExt cx="477" cy="282"/>
          </a:xfrm>
        </p:grpSpPr>
        <p:sp>
          <p:nvSpPr>
            <p:cNvPr id="210124" name="Oval 96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25" name="Line 97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26" name="Rectangle 98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127" name="Oval 99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28" name="Group 100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35" name="Line 1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36" name="Line 1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37" name="Line 1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129" name="Group 104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32" name="Line 1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33" name="Line 1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34" name="Line 1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130" name="Line 108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31" name="Line 109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09946" name="Group 166"/>
          <p:cNvGrpSpPr>
            <a:grpSpLocks/>
          </p:cNvGrpSpPr>
          <p:nvPr/>
        </p:nvGrpSpPr>
        <p:grpSpPr bwMode="auto">
          <a:xfrm>
            <a:off x="5181600" y="3048000"/>
            <a:ext cx="400050" cy="152400"/>
            <a:chOff x="3228" y="1776"/>
            <a:chExt cx="252" cy="96"/>
          </a:xfrm>
        </p:grpSpPr>
        <p:sp>
          <p:nvSpPr>
            <p:cNvPr id="210122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23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47" name="Group 167"/>
          <p:cNvGrpSpPr>
            <a:grpSpLocks/>
          </p:cNvGrpSpPr>
          <p:nvPr/>
        </p:nvGrpSpPr>
        <p:grpSpPr bwMode="auto">
          <a:xfrm flipH="1">
            <a:off x="5810250" y="3062288"/>
            <a:ext cx="400050" cy="152400"/>
            <a:chOff x="3228" y="1776"/>
            <a:chExt cx="252" cy="96"/>
          </a:xfrm>
        </p:grpSpPr>
        <p:sp>
          <p:nvSpPr>
            <p:cNvPr id="210120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21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48" name="Group 170"/>
          <p:cNvGrpSpPr>
            <a:grpSpLocks/>
          </p:cNvGrpSpPr>
          <p:nvPr/>
        </p:nvGrpSpPr>
        <p:grpSpPr bwMode="auto">
          <a:xfrm flipH="1" flipV="1">
            <a:off x="5962650" y="2538413"/>
            <a:ext cx="400050" cy="152400"/>
            <a:chOff x="3228" y="1776"/>
            <a:chExt cx="252" cy="96"/>
          </a:xfrm>
        </p:grpSpPr>
        <p:sp>
          <p:nvSpPr>
            <p:cNvPr id="210118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9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49" name="Group 173"/>
          <p:cNvGrpSpPr>
            <a:grpSpLocks/>
          </p:cNvGrpSpPr>
          <p:nvPr/>
        </p:nvGrpSpPr>
        <p:grpSpPr bwMode="auto">
          <a:xfrm flipH="1" flipV="1">
            <a:off x="8062913" y="3228975"/>
            <a:ext cx="400050" cy="152400"/>
            <a:chOff x="3228" y="1776"/>
            <a:chExt cx="252" cy="96"/>
          </a:xfrm>
        </p:grpSpPr>
        <p:sp>
          <p:nvSpPr>
            <p:cNvPr id="210116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7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0" name="Group 176"/>
          <p:cNvGrpSpPr>
            <a:grpSpLocks/>
          </p:cNvGrpSpPr>
          <p:nvPr/>
        </p:nvGrpSpPr>
        <p:grpSpPr bwMode="auto">
          <a:xfrm flipV="1">
            <a:off x="7239000" y="3248025"/>
            <a:ext cx="295275" cy="114300"/>
            <a:chOff x="3228" y="1776"/>
            <a:chExt cx="252" cy="96"/>
          </a:xfrm>
        </p:grpSpPr>
        <p:sp>
          <p:nvSpPr>
            <p:cNvPr id="210114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5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1" name="Group 179"/>
          <p:cNvGrpSpPr>
            <a:grpSpLocks/>
          </p:cNvGrpSpPr>
          <p:nvPr/>
        </p:nvGrpSpPr>
        <p:grpSpPr bwMode="auto">
          <a:xfrm rot="409689" flipH="1" flipV="1">
            <a:off x="7510463" y="2590800"/>
            <a:ext cx="452437" cy="57150"/>
            <a:chOff x="3228" y="1776"/>
            <a:chExt cx="252" cy="96"/>
          </a:xfrm>
        </p:grpSpPr>
        <p:sp>
          <p:nvSpPr>
            <p:cNvPr id="210112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3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2" name="Group 182"/>
          <p:cNvGrpSpPr>
            <a:grpSpLocks/>
          </p:cNvGrpSpPr>
          <p:nvPr/>
        </p:nvGrpSpPr>
        <p:grpSpPr bwMode="auto">
          <a:xfrm>
            <a:off x="6653213" y="2795588"/>
            <a:ext cx="295275" cy="114300"/>
            <a:chOff x="3228" y="1776"/>
            <a:chExt cx="252" cy="96"/>
          </a:xfrm>
        </p:grpSpPr>
        <p:sp>
          <p:nvSpPr>
            <p:cNvPr id="210110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1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3" name="Group 185"/>
          <p:cNvGrpSpPr>
            <a:grpSpLocks/>
          </p:cNvGrpSpPr>
          <p:nvPr/>
        </p:nvGrpSpPr>
        <p:grpSpPr bwMode="auto">
          <a:xfrm flipH="1">
            <a:off x="7291388" y="2795588"/>
            <a:ext cx="295275" cy="114300"/>
            <a:chOff x="3228" y="1776"/>
            <a:chExt cx="252" cy="96"/>
          </a:xfrm>
        </p:grpSpPr>
        <p:sp>
          <p:nvSpPr>
            <p:cNvPr id="210108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9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4" name="Group 188"/>
          <p:cNvGrpSpPr>
            <a:grpSpLocks/>
          </p:cNvGrpSpPr>
          <p:nvPr/>
        </p:nvGrpSpPr>
        <p:grpSpPr bwMode="auto">
          <a:xfrm>
            <a:off x="5705475" y="4743450"/>
            <a:ext cx="295275" cy="114300"/>
            <a:chOff x="3228" y="1776"/>
            <a:chExt cx="252" cy="96"/>
          </a:xfrm>
        </p:grpSpPr>
        <p:sp>
          <p:nvSpPr>
            <p:cNvPr id="210106" name="Line 189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7" name="Line 190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5" name="Group 191"/>
          <p:cNvGrpSpPr>
            <a:grpSpLocks/>
          </p:cNvGrpSpPr>
          <p:nvPr/>
        </p:nvGrpSpPr>
        <p:grpSpPr bwMode="auto">
          <a:xfrm flipH="1">
            <a:off x="6343650" y="4743450"/>
            <a:ext cx="295275" cy="114300"/>
            <a:chOff x="3228" y="1776"/>
            <a:chExt cx="252" cy="96"/>
          </a:xfrm>
        </p:grpSpPr>
        <p:sp>
          <p:nvSpPr>
            <p:cNvPr id="210104" name="Line 192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5" name="Line 193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6" name="Group 194"/>
          <p:cNvGrpSpPr>
            <a:grpSpLocks/>
          </p:cNvGrpSpPr>
          <p:nvPr/>
        </p:nvGrpSpPr>
        <p:grpSpPr bwMode="auto">
          <a:xfrm>
            <a:off x="3938588" y="5100638"/>
            <a:ext cx="295275" cy="114300"/>
            <a:chOff x="3228" y="1776"/>
            <a:chExt cx="252" cy="96"/>
          </a:xfrm>
        </p:grpSpPr>
        <p:sp>
          <p:nvSpPr>
            <p:cNvPr id="210102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3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7" name="Group 197"/>
          <p:cNvGrpSpPr>
            <a:grpSpLocks/>
          </p:cNvGrpSpPr>
          <p:nvPr/>
        </p:nvGrpSpPr>
        <p:grpSpPr bwMode="auto">
          <a:xfrm flipH="1">
            <a:off x="4576763" y="5100638"/>
            <a:ext cx="295275" cy="114300"/>
            <a:chOff x="3228" y="1776"/>
            <a:chExt cx="252" cy="96"/>
          </a:xfrm>
        </p:grpSpPr>
        <p:sp>
          <p:nvSpPr>
            <p:cNvPr id="210100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1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8" name="Group 200"/>
          <p:cNvGrpSpPr>
            <a:grpSpLocks/>
          </p:cNvGrpSpPr>
          <p:nvPr/>
        </p:nvGrpSpPr>
        <p:grpSpPr bwMode="auto">
          <a:xfrm flipH="1" flipV="1">
            <a:off x="4781550" y="4805363"/>
            <a:ext cx="295275" cy="114300"/>
            <a:chOff x="3228" y="1776"/>
            <a:chExt cx="252" cy="96"/>
          </a:xfrm>
        </p:grpSpPr>
        <p:sp>
          <p:nvSpPr>
            <p:cNvPr id="210098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099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09959" name="Text Box 34"/>
          <p:cNvSpPr txBox="1">
            <a:spLocks noChangeArrowheads="1"/>
          </p:cNvSpPr>
          <p:nvPr/>
        </p:nvSpPr>
        <p:spPr bwMode="auto">
          <a:xfrm>
            <a:off x="962025" y="3128963"/>
            <a:ext cx="15954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school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68.80.2.0/24</a:t>
            </a:r>
          </a:p>
        </p:txBody>
      </p:sp>
      <p:pic>
        <p:nvPicPr>
          <p:cNvPr id="699793" name="Picture 40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42084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99796" name="Text Box 404"/>
          <p:cNvSpPr txBox="1">
            <a:spLocks noChangeArrowheads="1"/>
          </p:cNvSpPr>
          <p:nvPr/>
        </p:nvSpPr>
        <p:spPr bwMode="auto">
          <a:xfrm>
            <a:off x="1563688" y="3940175"/>
            <a:ext cx="952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FF0000"/>
                </a:solidFill>
                <a:latin typeface="Arial" charset="0"/>
                <a:cs typeface="+mn-cs"/>
              </a:rPr>
              <a:t>web page</a:t>
            </a:r>
          </a:p>
        </p:txBody>
      </p:sp>
      <p:grpSp>
        <p:nvGrpSpPr>
          <p:cNvPr id="699797" name="Group 405"/>
          <p:cNvGrpSpPr>
            <a:grpSpLocks/>
          </p:cNvGrpSpPr>
          <p:nvPr/>
        </p:nvGrpSpPr>
        <p:grpSpPr bwMode="auto">
          <a:xfrm>
            <a:off x="288925" y="1162050"/>
            <a:ext cx="1416050" cy="1265238"/>
            <a:chOff x="146" y="690"/>
            <a:chExt cx="892" cy="797"/>
          </a:xfrm>
        </p:grpSpPr>
        <p:grpSp>
          <p:nvGrpSpPr>
            <p:cNvPr id="210091" name="Group 400"/>
            <p:cNvGrpSpPr>
              <a:grpSpLocks/>
            </p:cNvGrpSpPr>
            <p:nvPr/>
          </p:nvGrpSpPr>
          <p:grpSpPr bwMode="auto">
            <a:xfrm>
              <a:off x="146" y="690"/>
              <a:ext cx="892" cy="797"/>
              <a:chOff x="146" y="690"/>
              <a:chExt cx="892" cy="797"/>
            </a:xfrm>
          </p:grpSpPr>
          <p:sp>
            <p:nvSpPr>
              <p:cNvPr id="210093" name="Freeform 398"/>
              <p:cNvSpPr>
                <a:spLocks/>
              </p:cNvSpPr>
              <p:nvPr/>
            </p:nvSpPr>
            <p:spPr bwMode="auto">
              <a:xfrm>
                <a:off x="177" y="715"/>
                <a:ext cx="861" cy="772"/>
              </a:xfrm>
              <a:custGeom>
                <a:avLst/>
                <a:gdLst>
                  <a:gd name="T0" fmla="*/ 861 w 861"/>
                  <a:gd name="T1" fmla="*/ 772 h 772"/>
                  <a:gd name="T2" fmla="*/ 0 w 861"/>
                  <a:gd name="T3" fmla="*/ 557 h 772"/>
                  <a:gd name="T4" fmla="*/ 532 w 861"/>
                  <a:gd name="T5" fmla="*/ 405 h 772"/>
                  <a:gd name="T6" fmla="*/ 652 w 861"/>
                  <a:gd name="T7" fmla="*/ 0 h 772"/>
                  <a:gd name="T8" fmla="*/ 861 w 861"/>
                  <a:gd name="T9" fmla="*/ 772 h 7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61" h="772">
                    <a:moveTo>
                      <a:pt x="861" y="772"/>
                    </a:moveTo>
                    <a:lnTo>
                      <a:pt x="0" y="557"/>
                    </a:lnTo>
                    <a:lnTo>
                      <a:pt x="532" y="405"/>
                    </a:lnTo>
                    <a:lnTo>
                      <a:pt x="652" y="0"/>
                    </a:lnTo>
                    <a:lnTo>
                      <a:pt x="861" y="77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grpSp>
            <p:nvGrpSpPr>
              <p:cNvPr id="210094" name="Group 392"/>
              <p:cNvGrpSpPr>
                <a:grpSpLocks/>
              </p:cNvGrpSpPr>
              <p:nvPr/>
            </p:nvGrpSpPr>
            <p:grpSpPr bwMode="auto">
              <a:xfrm>
                <a:off x="148" y="697"/>
                <a:ext cx="694" cy="574"/>
                <a:chOff x="2579" y="1366"/>
                <a:chExt cx="1078" cy="674"/>
              </a:xfrm>
            </p:grpSpPr>
            <p:pic>
              <p:nvPicPr>
                <p:cNvPr id="87217" name="Picture 393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9" y="1366"/>
                  <a:ext cx="1078" cy="6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87218" name="Rectangle 394"/>
                <p:cNvSpPr>
                  <a:spLocks noChangeArrowheads="1"/>
                </p:cNvSpPr>
                <p:nvPr/>
              </p:nvSpPr>
              <p:spPr bwMode="auto">
                <a:xfrm>
                  <a:off x="2633" y="1428"/>
                  <a:ext cx="957" cy="5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7216" name="Rectangle 399"/>
              <p:cNvSpPr>
                <a:spLocks noChangeArrowheads="1"/>
              </p:cNvSpPr>
              <p:nvPr/>
            </p:nvSpPr>
            <p:spPr bwMode="auto">
              <a:xfrm>
                <a:off x="146" y="690"/>
                <a:ext cx="696" cy="58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213" name="Text Box 402"/>
            <p:cNvSpPr txBox="1">
              <a:spLocks noChangeArrowheads="1"/>
            </p:cNvSpPr>
            <p:nvPr/>
          </p:nvSpPr>
          <p:spPr bwMode="auto">
            <a:xfrm>
              <a:off x="227" y="850"/>
              <a:ext cx="5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solidFill>
                    <a:srgbClr val="FF0000"/>
                  </a:solidFill>
                  <a:latin typeface="Arial" charset="0"/>
                  <a:cs typeface="+mn-cs"/>
                </a:rPr>
                <a:t>browser</a:t>
              </a:r>
            </a:p>
          </p:txBody>
        </p:sp>
      </p:grpSp>
      <p:grpSp>
        <p:nvGrpSpPr>
          <p:cNvPr id="209963" name="Group 356"/>
          <p:cNvGrpSpPr>
            <a:grpSpLocks/>
          </p:cNvGrpSpPr>
          <p:nvPr/>
        </p:nvGrpSpPr>
        <p:grpSpPr bwMode="auto">
          <a:xfrm>
            <a:off x="1511300" y="1898650"/>
            <a:ext cx="842963" cy="814388"/>
            <a:chOff x="313" y="1497"/>
            <a:chExt cx="1152" cy="1014"/>
          </a:xfrm>
        </p:grpSpPr>
        <p:pic>
          <p:nvPicPr>
            <p:cNvPr id="210089" name="Picture 354" descr="laptop_stylized_small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0090" name="Picture 355" descr="antenna_stylized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99788" name="AutoShape 396"/>
          <p:cNvSpPr>
            <a:spLocks noChangeArrowheads="1"/>
          </p:cNvSpPr>
          <p:nvPr/>
        </p:nvSpPr>
        <p:spPr bwMode="auto">
          <a:xfrm>
            <a:off x="668338" y="2266950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87086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2444750"/>
            <a:ext cx="9144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96" name="Rectangle 43"/>
          <p:cNvSpPr>
            <a:spLocks noChangeArrowheads="1"/>
          </p:cNvSpPr>
          <p:nvPr/>
        </p:nvSpPr>
        <p:spPr bwMode="auto">
          <a:xfrm rot="16200000">
            <a:off x="3416300" y="3551238"/>
            <a:ext cx="147638" cy="188912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98" name="Rectangle 43"/>
          <p:cNvSpPr>
            <a:spLocks noChangeArrowheads="1"/>
          </p:cNvSpPr>
          <p:nvPr/>
        </p:nvSpPr>
        <p:spPr bwMode="auto">
          <a:xfrm rot="2460490">
            <a:off x="3074988" y="3208338"/>
            <a:ext cx="136525" cy="306387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209968" name="Oval 407"/>
          <p:cNvSpPr>
            <a:spLocks noChangeArrowheads="1"/>
          </p:cNvSpPr>
          <p:nvPr/>
        </p:nvSpPr>
        <p:spPr bwMode="auto">
          <a:xfrm>
            <a:off x="2552700" y="3619500"/>
            <a:ext cx="850900" cy="25082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209969" name="Rectangle 410"/>
          <p:cNvSpPr>
            <a:spLocks noChangeArrowheads="1"/>
          </p:cNvSpPr>
          <p:nvPr/>
        </p:nvSpPr>
        <p:spPr bwMode="auto">
          <a:xfrm>
            <a:off x="2552700" y="3590925"/>
            <a:ext cx="854075" cy="157163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400" i="0" dirty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209970" name="Oval 411"/>
          <p:cNvSpPr>
            <a:spLocks noChangeArrowheads="1"/>
          </p:cNvSpPr>
          <p:nvPr/>
        </p:nvSpPr>
        <p:spPr bwMode="auto">
          <a:xfrm>
            <a:off x="2549525" y="3421063"/>
            <a:ext cx="850900" cy="293687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grpSp>
        <p:nvGrpSpPr>
          <p:cNvPr id="209971" name="Group 1189"/>
          <p:cNvGrpSpPr>
            <a:grpSpLocks/>
          </p:cNvGrpSpPr>
          <p:nvPr/>
        </p:nvGrpSpPr>
        <p:grpSpPr bwMode="auto">
          <a:xfrm>
            <a:off x="2720975" y="3497263"/>
            <a:ext cx="481013" cy="136525"/>
            <a:chOff x="2468" y="1332"/>
            <a:chExt cx="310" cy="60"/>
          </a:xfrm>
        </p:grpSpPr>
        <p:sp>
          <p:nvSpPr>
            <p:cNvPr id="210087" name="Freeform 1190"/>
            <p:cNvSpPr>
              <a:spLocks/>
            </p:cNvSpPr>
            <p:nvPr/>
          </p:nvSpPr>
          <p:spPr bwMode="auto">
            <a:xfrm>
              <a:off x="2468" y="1332"/>
              <a:ext cx="310" cy="60"/>
            </a:xfrm>
            <a:custGeom>
              <a:avLst/>
              <a:gdLst>
                <a:gd name="T0" fmla="*/ 0 w 310"/>
                <a:gd name="T1" fmla="*/ 60 h 60"/>
                <a:gd name="T2" fmla="*/ 96 w 310"/>
                <a:gd name="T3" fmla="*/ 60 h 60"/>
                <a:gd name="T4" fmla="*/ 192 w 310"/>
                <a:gd name="T5" fmla="*/ 0 h 60"/>
                <a:gd name="T6" fmla="*/ 310 w 310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0" h="60">
                  <a:moveTo>
                    <a:pt x="0" y="60"/>
                  </a:moveTo>
                  <a:lnTo>
                    <a:pt x="96" y="60"/>
                  </a:lnTo>
                  <a:lnTo>
                    <a:pt x="192" y="0"/>
                  </a:lnTo>
                  <a:lnTo>
                    <a:pt x="310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088" name="Freeform 1191"/>
            <p:cNvSpPr>
              <a:spLocks/>
            </p:cNvSpPr>
            <p:nvPr/>
          </p:nvSpPr>
          <p:spPr bwMode="auto">
            <a:xfrm>
              <a:off x="2482" y="1332"/>
              <a:ext cx="282" cy="60"/>
            </a:xfrm>
            <a:custGeom>
              <a:avLst/>
              <a:gdLst>
                <a:gd name="T0" fmla="*/ 0 w 282"/>
                <a:gd name="T1" fmla="*/ 0 h 60"/>
                <a:gd name="T2" fmla="*/ 96 w 282"/>
                <a:gd name="T3" fmla="*/ 0 h 60"/>
                <a:gd name="T4" fmla="*/ 192 w 282"/>
                <a:gd name="T5" fmla="*/ 60 h 60"/>
                <a:gd name="T6" fmla="*/ 282 w 28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60">
                  <a:moveTo>
                    <a:pt x="0" y="0"/>
                  </a:moveTo>
                  <a:lnTo>
                    <a:pt x="96" y="0"/>
                  </a:lnTo>
                  <a:lnTo>
                    <a:pt x="192" y="60"/>
                  </a:lnTo>
                  <a:lnTo>
                    <a:pt x="282" y="6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87093" name="Line 1192"/>
          <p:cNvSpPr>
            <a:spLocks noChangeShapeType="1"/>
          </p:cNvSpPr>
          <p:nvPr/>
        </p:nvSpPr>
        <p:spPr bwMode="auto">
          <a:xfrm>
            <a:off x="2552700" y="3557588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7094" name="Line 1193"/>
          <p:cNvSpPr>
            <a:spLocks noChangeShapeType="1"/>
          </p:cNvSpPr>
          <p:nvPr/>
        </p:nvSpPr>
        <p:spPr bwMode="auto">
          <a:xfrm>
            <a:off x="3400425" y="3567113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7" name="Rectangle 43"/>
          <p:cNvSpPr>
            <a:spLocks noChangeArrowheads="1"/>
          </p:cNvSpPr>
          <p:nvPr/>
        </p:nvSpPr>
        <p:spPr bwMode="auto">
          <a:xfrm rot="16200000">
            <a:off x="2338388" y="2365375"/>
            <a:ext cx="146050" cy="314325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209975" name="Group 1185"/>
          <p:cNvGrpSpPr>
            <a:grpSpLocks/>
          </p:cNvGrpSpPr>
          <p:nvPr/>
        </p:nvGrpSpPr>
        <p:grpSpPr bwMode="auto">
          <a:xfrm>
            <a:off x="5338763" y="2667000"/>
            <a:ext cx="830262" cy="455613"/>
            <a:chOff x="4650" y="1129"/>
            <a:chExt cx="246" cy="95"/>
          </a:xfrm>
        </p:grpSpPr>
        <p:sp>
          <p:nvSpPr>
            <p:cNvPr id="210079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80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81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82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85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86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204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205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76" name="Group 1185"/>
          <p:cNvGrpSpPr>
            <a:grpSpLocks/>
          </p:cNvGrpSpPr>
          <p:nvPr/>
        </p:nvGrpSpPr>
        <p:grpSpPr bwMode="auto">
          <a:xfrm>
            <a:off x="6729413" y="2401888"/>
            <a:ext cx="808037" cy="425450"/>
            <a:chOff x="4650" y="1129"/>
            <a:chExt cx="246" cy="95"/>
          </a:xfrm>
        </p:grpSpPr>
        <p:sp>
          <p:nvSpPr>
            <p:cNvPr id="210071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72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73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74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77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78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196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197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77" name="Group 1185"/>
          <p:cNvGrpSpPr>
            <a:grpSpLocks/>
          </p:cNvGrpSpPr>
          <p:nvPr/>
        </p:nvGrpSpPr>
        <p:grpSpPr bwMode="auto">
          <a:xfrm>
            <a:off x="7343775" y="3338513"/>
            <a:ext cx="892175" cy="390525"/>
            <a:chOff x="4650" y="1129"/>
            <a:chExt cx="246" cy="95"/>
          </a:xfrm>
        </p:grpSpPr>
        <p:sp>
          <p:nvSpPr>
            <p:cNvPr id="210063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64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65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66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69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70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188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189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78" name="Group 1185"/>
          <p:cNvGrpSpPr>
            <a:grpSpLocks/>
          </p:cNvGrpSpPr>
          <p:nvPr/>
        </p:nvGrpSpPr>
        <p:grpSpPr bwMode="auto">
          <a:xfrm>
            <a:off x="5754688" y="4344988"/>
            <a:ext cx="808037" cy="425450"/>
            <a:chOff x="4650" y="1129"/>
            <a:chExt cx="246" cy="95"/>
          </a:xfrm>
        </p:grpSpPr>
        <p:sp>
          <p:nvSpPr>
            <p:cNvPr id="210055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56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57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58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61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62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180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181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79" name="Group 1185"/>
          <p:cNvGrpSpPr>
            <a:grpSpLocks/>
          </p:cNvGrpSpPr>
          <p:nvPr/>
        </p:nvGrpSpPr>
        <p:grpSpPr bwMode="auto">
          <a:xfrm>
            <a:off x="4013200" y="4710113"/>
            <a:ext cx="808038" cy="425450"/>
            <a:chOff x="4650" y="1129"/>
            <a:chExt cx="246" cy="95"/>
          </a:xfrm>
        </p:grpSpPr>
        <p:sp>
          <p:nvSpPr>
            <p:cNvPr id="210047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48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49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50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53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54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172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173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80" name="Group 248"/>
          <p:cNvGrpSpPr>
            <a:grpSpLocks/>
          </p:cNvGrpSpPr>
          <p:nvPr/>
        </p:nvGrpSpPr>
        <p:grpSpPr bwMode="auto">
          <a:xfrm>
            <a:off x="7218363" y="1558925"/>
            <a:ext cx="358775" cy="623888"/>
            <a:chOff x="4140" y="429"/>
            <a:chExt cx="1425" cy="2396"/>
          </a:xfrm>
        </p:grpSpPr>
        <p:sp>
          <p:nvSpPr>
            <p:cNvPr id="210015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37" name="Rectangle 149"/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0017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018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40" name="Rectangle 152"/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0020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66" name="AutoShape 15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67" name="AutoShape 155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42" name="Rectangle 156"/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0022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64" name="AutoShape 158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65" name="AutoShape 159"/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44" name="Rectangle 160"/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45" name="Rectangle 161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0025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62" name="AutoShape 163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63" name="AutoShape 164"/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210026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0027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60" name="AutoShape 167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61" name="AutoShape 16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49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0029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030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52" name="Oval 172"/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0032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54" name="AutoShape 174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55" name="AutoShape 175"/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56" name="Oval 176"/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57" name="Oval 177"/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87158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59" name="Rectangle 179"/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209981" name="Group 248"/>
          <p:cNvGrpSpPr>
            <a:grpSpLocks/>
          </p:cNvGrpSpPr>
          <p:nvPr/>
        </p:nvGrpSpPr>
        <p:grpSpPr bwMode="auto">
          <a:xfrm>
            <a:off x="2876550" y="4454525"/>
            <a:ext cx="358775" cy="623888"/>
            <a:chOff x="4140" y="429"/>
            <a:chExt cx="1425" cy="2396"/>
          </a:xfrm>
        </p:grpSpPr>
        <p:sp>
          <p:nvSpPr>
            <p:cNvPr id="209983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05" name="Rectangle 149"/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09985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986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08" name="Rectangle 152"/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09988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34" name="AutoShape 15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35" name="AutoShape 155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10" name="Rectangle 156"/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09990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32" name="AutoShape 158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33" name="AutoShape 159"/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12" name="Rectangle 160"/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13" name="Rectangle 161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09993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30" name="AutoShape 163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31" name="AutoShape 164"/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209994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09995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28" name="AutoShape 167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29" name="AutoShape 16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17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09997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998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20" name="Oval 172"/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0000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22" name="AutoShape 174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23" name="AutoShape 175"/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24" name="Oval 176"/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25" name="Oval 177"/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87126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27" name="Rectangle 179"/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pic>
        <p:nvPicPr>
          <p:cNvPr id="209982" name="Picture 22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7461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84</a:t>
            </a:fld>
            <a:endParaRPr lang="en-US" sz="1200" dirty="0">
              <a:latin typeface="Tahoma" charset="0"/>
            </a:endParaRPr>
          </a:p>
        </p:txBody>
      </p:sp>
      <p:sp>
        <p:nvSpPr>
          <p:cNvPr id="29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59010841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5" name="Group 156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106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106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06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06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06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18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106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112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12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8190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6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67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68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107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108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21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109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09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21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109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823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24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821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109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823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23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821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1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109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23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23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109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110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823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23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822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110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10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22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110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22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2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2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3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8823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3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107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8819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19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9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9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820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108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820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20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20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108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820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20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20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525"/>
            <a:ext cx="8034338" cy="99695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life… connecting to the Internet</a:t>
            </a:r>
          </a:p>
        </p:txBody>
      </p:sp>
      <p:sp>
        <p:nvSpPr>
          <p:cNvPr id="701629" name="Rectangle 189"/>
          <p:cNvSpPr>
            <a:spLocks noGrp="1" noChangeArrowheads="1"/>
          </p:cNvSpPr>
          <p:nvPr>
            <p:ph type="body" idx="1"/>
          </p:nvPr>
        </p:nvSpPr>
        <p:spPr>
          <a:xfrm>
            <a:off x="5037138" y="1128713"/>
            <a:ext cx="3732212" cy="1262062"/>
          </a:xfrm>
        </p:spPr>
        <p:txBody>
          <a:bodyPr/>
          <a:lstStyle/>
          <a:p>
            <a:pPr marL="231775" indent="-231775">
              <a:defRPr/>
            </a:pPr>
            <a:r>
              <a:rPr lang="en-US" sz="2200" dirty="0">
                <a:latin typeface="Gill Sans MT" charset="0"/>
                <a:cs typeface="+mn-cs"/>
              </a:rPr>
              <a:t>connecting laptop needs to get its own IP address, addr of first-hop router, addr of DNS server: use </a:t>
            </a:r>
            <a:r>
              <a:rPr lang="en-US" sz="2200" i="1" dirty="0">
                <a:solidFill>
                  <a:srgbClr val="C00000"/>
                </a:solidFill>
                <a:latin typeface="Gill Sans MT" charset="0"/>
                <a:cs typeface="+mn-cs"/>
              </a:rPr>
              <a:t>DHCP</a:t>
            </a:r>
          </a:p>
        </p:txBody>
      </p:sp>
      <p:grpSp>
        <p:nvGrpSpPr>
          <p:cNvPr id="701690" name="Group 250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1054" name="Freeform 249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1055" name="Group 248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88177" name="Rectangle 242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178" name="Text Box 241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88179" name="Line 243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80" name="Line 244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81" name="Line 245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82" name="Line 246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1693" name="Group 253"/>
          <p:cNvGrpSpPr>
            <a:grpSpLocks/>
          </p:cNvGrpSpPr>
          <p:nvPr/>
        </p:nvGrpSpPr>
        <p:grpSpPr bwMode="auto">
          <a:xfrm>
            <a:off x="520700" y="1162050"/>
            <a:ext cx="544513" cy="244475"/>
            <a:chOff x="844" y="3337"/>
            <a:chExt cx="343" cy="154"/>
          </a:xfrm>
        </p:grpSpPr>
        <p:sp>
          <p:nvSpPr>
            <p:cNvPr id="88173" name="Rectangle 251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8174" name="Text Box 252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FFFFFF"/>
                  </a:solidFill>
                  <a:latin typeface="Arial" charset="0"/>
                  <a:cs typeface="+mn-cs"/>
                </a:rPr>
                <a:t>DHCP</a:t>
              </a:r>
            </a:p>
          </p:txBody>
        </p:sp>
      </p:grpSp>
      <p:grpSp>
        <p:nvGrpSpPr>
          <p:cNvPr id="701739" name="Group 299"/>
          <p:cNvGrpSpPr>
            <a:grpSpLocks/>
          </p:cNvGrpSpPr>
          <p:nvPr/>
        </p:nvGrpSpPr>
        <p:grpSpPr bwMode="auto">
          <a:xfrm>
            <a:off x="66675" y="1181100"/>
            <a:ext cx="1081088" cy="1166813"/>
            <a:chOff x="42" y="744"/>
            <a:chExt cx="681" cy="735"/>
          </a:xfrm>
        </p:grpSpPr>
        <p:grpSp>
          <p:nvGrpSpPr>
            <p:cNvPr id="211020" name="Group 296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11022" name="Group 29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1047" name="Group 25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8171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72" name="Text Box 2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88169" name="Rectangle 266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70" name="Rectangle 267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1023" name="Group 274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1041" name="Group 26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66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67" name="Text Box 2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1042" name="Group 27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64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65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1024" name="Group 293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8160" name="Rectangle 276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61" name="Rectangle 277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1025" name="Group 29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1026" name="Group 287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1030" name="Group 278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1033" name="Group 2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8158" name="Rectangle 2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8159" name="Text Box 28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1034" name="Group 2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8156" name="Rectangle 2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8157" name="Rectangle 28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88152" name="Rectangle 285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53" name="Rectangle 286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88148" name="Rectangle 288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49" name="Rectangle 290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50" name="Rectangle 291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sp>
          <p:nvSpPr>
            <p:cNvPr id="88142" name="AutoShape 297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1758" name="Group 318"/>
          <p:cNvGrpSpPr>
            <a:grpSpLocks/>
          </p:cNvGrpSpPr>
          <p:nvPr/>
        </p:nvGrpSpPr>
        <p:grpSpPr bwMode="auto">
          <a:xfrm>
            <a:off x="650875" y="2389188"/>
            <a:ext cx="1081088" cy="244475"/>
            <a:chOff x="504" y="3523"/>
            <a:chExt cx="681" cy="154"/>
          </a:xfrm>
        </p:grpSpPr>
        <p:grpSp>
          <p:nvGrpSpPr>
            <p:cNvPr id="211007" name="Group 319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211011" name="Group 320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211014" name="Group 321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39" name="Rectangle 322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40" name="Text Box 3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1015" name="Group 324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37" name="Rectangle 325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38" name="Rectangle 326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sp>
            <p:nvSpPr>
              <p:cNvPr id="88133" name="Rectangle 327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134" name="Rectangle 328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8129" name="Rectangle 329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8130" name="Rectangle 330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8131" name="Rectangle 331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1782" name="Group 342"/>
          <p:cNvGrpSpPr>
            <a:grpSpLocks/>
          </p:cNvGrpSpPr>
          <p:nvPr/>
        </p:nvGrpSpPr>
        <p:grpSpPr bwMode="auto">
          <a:xfrm>
            <a:off x="1477963" y="3081338"/>
            <a:ext cx="1316037" cy="1314450"/>
            <a:chOff x="931" y="1941"/>
            <a:chExt cx="829" cy="828"/>
          </a:xfrm>
        </p:grpSpPr>
        <p:sp>
          <p:nvSpPr>
            <p:cNvPr id="210999" name="Freeform 334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1000" name="Group 335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88122" name="Rectangle 33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123" name="Text Box 337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88124" name="Line 33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25" name="Line 33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26" name="Line 34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27" name="Line 34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1882" name="Group 442"/>
          <p:cNvGrpSpPr>
            <a:grpSpLocks/>
          </p:cNvGrpSpPr>
          <p:nvPr/>
        </p:nvGrpSpPr>
        <p:grpSpPr bwMode="auto">
          <a:xfrm>
            <a:off x="339725" y="2981325"/>
            <a:ext cx="1081088" cy="1217613"/>
            <a:chOff x="1404" y="3105"/>
            <a:chExt cx="681" cy="767"/>
          </a:xfrm>
        </p:grpSpPr>
        <p:grpSp>
          <p:nvGrpSpPr>
            <p:cNvPr id="210964" name="Group 34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0969" name="Group 34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0994" name="Group 34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8118" name="Rectangle 34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19" name="Text Box 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88116" name="Rectangle 34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17" name="Rectangle 35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0970" name="Group 35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0988" name="Group 35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13" name="Rectangle 35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14" name="Text Box 3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0989" name="Group 35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11" name="Rectangle 35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12" name="Rectangle 35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0971" name="Group 35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8107" name="Rectangle 35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08" name="Rectangle 36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0972" name="Group 36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0973" name="Group 36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0977" name="Group 36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0980" name="Group 3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8105" name="Rectangle 3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8106" name="Text Box 36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0981" name="Group 3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8103" name="Rectangle 3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8104" name="Rectangle 3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88099" name="Rectangle 37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00" name="Rectangle 37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88095" name="Rectangle 37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096" name="Rectangle 37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097" name="Rectangle 37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sp>
          <p:nvSpPr>
            <p:cNvPr id="88086" name="AutoShape 37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0966" name="Group 379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88088" name="Rectangle 38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089" name="Text Box 38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DHCP</a:t>
                </a:r>
              </a:p>
            </p:txBody>
          </p:sp>
        </p:grpSp>
      </p:grpSp>
      <p:grpSp>
        <p:nvGrpSpPr>
          <p:cNvPr id="701916" name="Group 476"/>
          <p:cNvGrpSpPr>
            <a:grpSpLocks/>
          </p:cNvGrpSpPr>
          <p:nvPr/>
        </p:nvGrpSpPr>
        <p:grpSpPr bwMode="auto">
          <a:xfrm>
            <a:off x="803275" y="3178175"/>
            <a:ext cx="544513" cy="244475"/>
            <a:chOff x="844" y="3337"/>
            <a:chExt cx="343" cy="154"/>
          </a:xfrm>
        </p:grpSpPr>
        <p:sp>
          <p:nvSpPr>
            <p:cNvPr id="88083" name="Rectangle 477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8084" name="Text Box 478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FFFFFF"/>
                  </a:solidFill>
                  <a:latin typeface="Arial" charset="0"/>
                  <a:cs typeface="+mn-cs"/>
                </a:rPr>
                <a:t>DHCP</a:t>
              </a:r>
            </a:p>
          </p:txBody>
        </p:sp>
      </p:grpSp>
      <p:sp>
        <p:nvSpPr>
          <p:cNvPr id="701919" name="Rectangle 479"/>
          <p:cNvSpPr>
            <a:spLocks noChangeArrowheads="1"/>
          </p:cNvSpPr>
          <p:nvPr/>
        </p:nvSpPr>
        <p:spPr bwMode="auto">
          <a:xfrm>
            <a:off x="5037138" y="2568575"/>
            <a:ext cx="3892550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DHCP request </a:t>
            </a:r>
            <a:r>
              <a:rPr lang="en-US" sz="2200" dirty="0">
                <a:solidFill>
                  <a:srgbClr val="3333CC"/>
                </a:solidFill>
                <a:latin typeface="Gill Sans MT" charset="0"/>
                <a:cs typeface="+mn-cs"/>
              </a:rPr>
              <a:t>encapsulated</a:t>
            </a:r>
            <a:r>
              <a:rPr lang="en-US" sz="2200" i="0" dirty="0">
                <a:solidFill>
                  <a:srgbClr val="3333CC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in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UDP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, encapsulated in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IP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, encapsulated in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802.3</a:t>
            </a:r>
            <a:r>
              <a:rPr lang="en-US" sz="22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Ethernet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200" i="0" dirty="0">
              <a:solidFill>
                <a:srgbClr val="000000"/>
              </a:solidFill>
              <a:latin typeface="Gill Sans MT" charset="0"/>
              <a:cs typeface="+mn-cs"/>
            </a:endParaRPr>
          </a:p>
        </p:txBody>
      </p:sp>
      <p:sp>
        <p:nvSpPr>
          <p:cNvPr id="701920" name="Rectangle 480"/>
          <p:cNvSpPr>
            <a:spLocks noChangeArrowheads="1"/>
          </p:cNvSpPr>
          <p:nvPr/>
        </p:nvSpPr>
        <p:spPr bwMode="auto">
          <a:xfrm>
            <a:off x="5035550" y="3979863"/>
            <a:ext cx="3924300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Ethernet frame </a:t>
            </a:r>
            <a:r>
              <a:rPr lang="en-US" sz="2200" dirty="0">
                <a:solidFill>
                  <a:srgbClr val="000099"/>
                </a:solidFill>
                <a:latin typeface="Gill Sans MT" charset="0"/>
                <a:cs typeface="+mn-cs"/>
              </a:rPr>
              <a:t>broadcast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 (dest: FFFFFFFFFFFF) on LAN, received at router running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DHCP</a:t>
            </a:r>
            <a:r>
              <a:rPr lang="en-US" sz="22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server</a:t>
            </a:r>
          </a:p>
        </p:txBody>
      </p:sp>
      <p:sp>
        <p:nvSpPr>
          <p:cNvPr id="701921" name="Rectangle 481"/>
          <p:cNvSpPr>
            <a:spLocks noChangeArrowheads="1"/>
          </p:cNvSpPr>
          <p:nvPr/>
        </p:nvSpPr>
        <p:spPr bwMode="auto">
          <a:xfrm>
            <a:off x="5033963" y="5316538"/>
            <a:ext cx="3802062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Ethernet </a:t>
            </a:r>
            <a:r>
              <a:rPr lang="en-US" sz="2200" dirty="0">
                <a:solidFill>
                  <a:srgbClr val="000099"/>
                </a:solidFill>
                <a:latin typeface="Gill Sans MT" charset="0"/>
                <a:cs typeface="+mn-cs"/>
              </a:rPr>
              <a:t>demuxed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 to IP demuxed, UDP demuxed to DHCP </a:t>
            </a:r>
          </a:p>
        </p:txBody>
      </p:sp>
      <p:pic>
        <p:nvPicPr>
          <p:cNvPr id="210961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6715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85</a:t>
            </a:fld>
            <a:endParaRPr lang="en-US" sz="1200" dirty="0">
              <a:latin typeface="Tahoma" charset="0"/>
            </a:endParaRPr>
          </a:p>
        </p:txBody>
      </p:sp>
      <p:sp>
        <p:nvSpPr>
          <p:cNvPr id="18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64533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0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0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1144E-6 L 0.26823 -0.00139 L 0.10833 0.27287 L -0.01806 0.27125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3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0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70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629" grpId="0" build="p"/>
      <p:bldP spid="701919" grpId="0"/>
      <p:bldP spid="701920" grpId="0"/>
      <p:bldP spid="701921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969" name="Group 152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208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208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08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08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08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20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208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214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14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9210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2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63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64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209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210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23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211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211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23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211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925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26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923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211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925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25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923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3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211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925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25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211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212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925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25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924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212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212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24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212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24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4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4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5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8925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5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209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8921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1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1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1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922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210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922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22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22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210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922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22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22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7138" y="1158875"/>
            <a:ext cx="3430587" cy="1573213"/>
          </a:xfrm>
        </p:spPr>
        <p:txBody>
          <a:bodyPr/>
          <a:lstStyle/>
          <a:p>
            <a:pPr marL="231775" indent="-231775">
              <a:lnSpc>
                <a:spcPct val="80000"/>
              </a:lnSpc>
              <a:defRPr/>
            </a:pPr>
            <a:r>
              <a:rPr lang="en-US" sz="2000" dirty="0">
                <a:latin typeface="Gill Sans MT" charset="0"/>
                <a:cs typeface="+mn-cs"/>
              </a:rPr>
              <a:t>DHCP server formulates </a:t>
            </a:r>
            <a:r>
              <a:rPr lang="en-US" sz="2000" i="1" dirty="0">
                <a:solidFill>
                  <a:srgbClr val="C00000"/>
                </a:solidFill>
                <a:latin typeface="Gill Sans MT" charset="0"/>
                <a:cs typeface="+mn-cs"/>
              </a:rPr>
              <a:t>DHCP ACK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dirty="0">
                <a:latin typeface="Gill Sans MT" charset="0"/>
                <a:cs typeface="+mn-cs"/>
              </a:rPr>
              <a:t>containing client</a:t>
            </a:r>
            <a:r>
              <a:rPr lang="ja-JP" altLang="en-US" sz="2000" dirty="0">
                <a:latin typeface="Gill Sans MT" charset="0"/>
                <a:cs typeface="+mn-cs"/>
              </a:rPr>
              <a:t>’</a:t>
            </a:r>
            <a:r>
              <a:rPr lang="en-US" sz="2000" dirty="0">
                <a:latin typeface="Gill Sans MT" charset="0"/>
                <a:cs typeface="+mn-cs"/>
              </a:rPr>
              <a:t>s IP address, IP address of first-hop router for client, name &amp; IP address of DNS server</a:t>
            </a:r>
          </a:p>
          <a:p>
            <a:pPr>
              <a:lnSpc>
                <a:spcPct val="80000"/>
              </a:lnSpc>
              <a:defRPr/>
            </a:pPr>
            <a:endParaRPr lang="en-US" sz="2000" dirty="0">
              <a:latin typeface="Gill Sans MT" charset="0"/>
              <a:cs typeface="+mn-cs"/>
            </a:endParaRPr>
          </a:p>
        </p:txBody>
      </p:sp>
      <p:grpSp>
        <p:nvGrpSpPr>
          <p:cNvPr id="703533" name="Group 4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2074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2075" name="Group 47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89197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198" name="Text Box 49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89199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00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01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02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3545" name="Group 57"/>
          <p:cNvGrpSpPr>
            <a:grpSpLocks/>
          </p:cNvGrpSpPr>
          <p:nvPr/>
        </p:nvGrpSpPr>
        <p:grpSpPr bwMode="auto">
          <a:xfrm>
            <a:off x="352425" y="3152775"/>
            <a:ext cx="1081088" cy="1166813"/>
            <a:chOff x="42" y="744"/>
            <a:chExt cx="681" cy="735"/>
          </a:xfrm>
        </p:grpSpPr>
        <p:grpSp>
          <p:nvGrpSpPr>
            <p:cNvPr id="212042" name="Group 58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12044" name="Group 59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2069" name="Group 60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9193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94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89191" name="Rectangle 63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92" name="Rectangle 64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2045" name="Group 65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2063" name="Group 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88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89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64" name="Group 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86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87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2046" name="Group 72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9182" name="Rectangle 73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83" name="Rectangle 74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2047" name="Group 75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2048" name="Group 76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2052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2055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9180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9181" name="Text Box 8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2056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9178" name="Rectangle 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9179" name="Rectangle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89174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75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89170" name="Rectangle 86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71" name="Rectangle 87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72" name="Rectangle 88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sp>
          <p:nvSpPr>
            <p:cNvPr id="89164" name="AutoShape 89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3578" name="Group 90"/>
          <p:cNvGrpSpPr>
            <a:grpSpLocks/>
          </p:cNvGrpSpPr>
          <p:nvPr/>
        </p:nvGrpSpPr>
        <p:grpSpPr bwMode="auto">
          <a:xfrm>
            <a:off x="449263" y="4238625"/>
            <a:ext cx="1081087" cy="244475"/>
            <a:chOff x="504" y="3523"/>
            <a:chExt cx="681" cy="154"/>
          </a:xfrm>
        </p:grpSpPr>
        <p:grpSp>
          <p:nvGrpSpPr>
            <p:cNvPr id="212029" name="Group 91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212033" name="Group 92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212036" name="Group 93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61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62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37" name="Group 96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59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60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sp>
            <p:nvSpPr>
              <p:cNvPr id="89155" name="Rectangle 99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156" name="Rectangle 100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9151" name="Rectangle 101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9152" name="Rectangle 102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9153" name="Rectangle 103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3592" name="Group 104"/>
          <p:cNvGrpSpPr>
            <a:grpSpLocks/>
          </p:cNvGrpSpPr>
          <p:nvPr/>
        </p:nvGrpSpPr>
        <p:grpSpPr bwMode="auto">
          <a:xfrm>
            <a:off x="1477963" y="3081338"/>
            <a:ext cx="1316037" cy="1314450"/>
            <a:chOff x="931" y="1941"/>
            <a:chExt cx="829" cy="828"/>
          </a:xfrm>
        </p:grpSpPr>
        <p:sp>
          <p:nvSpPr>
            <p:cNvPr id="212021" name="Freeform 105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2022" name="Group 106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89144" name="Rectangle 10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145" name="Text Box 108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89146" name="Line 10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147" name="Line 11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148" name="Line 11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149" name="Line 11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3601" name="Group 113"/>
          <p:cNvGrpSpPr>
            <a:grpSpLocks/>
          </p:cNvGrpSpPr>
          <p:nvPr/>
        </p:nvGrpSpPr>
        <p:grpSpPr bwMode="auto">
          <a:xfrm>
            <a:off x="71438" y="969963"/>
            <a:ext cx="1081087" cy="1217612"/>
            <a:chOff x="1404" y="3105"/>
            <a:chExt cx="681" cy="767"/>
          </a:xfrm>
        </p:grpSpPr>
        <p:grpSp>
          <p:nvGrpSpPr>
            <p:cNvPr id="211986" name="Group 11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1991" name="Group 11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2016" name="Group 11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9140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41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89138" name="Rectangle 11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39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1992" name="Group 12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2010" name="Group 12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35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36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11" name="Group 12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33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34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1993" name="Group 12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9129" name="Rectangle 12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30" name="Rectangle 13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1994" name="Group 13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1995" name="Group 13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1999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2002" name="Group 1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9127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9128" name="Text Box 1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2003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9125" name="Rectangle 1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9126" name="Rectangle 1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89121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22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89117" name="Rectangle 14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18" name="Rectangle 14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19" name="Rectangle 14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sp>
          <p:nvSpPr>
            <p:cNvPr id="89108" name="AutoShape 14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1988" name="Group 146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89110" name="Rectangle 147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111" name="Text Box 148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DHCP</a:t>
                </a:r>
              </a:p>
            </p:txBody>
          </p:sp>
        </p:grpSp>
      </p:grpSp>
      <p:grpSp>
        <p:nvGrpSpPr>
          <p:cNvPr id="703637" name="Group 149"/>
          <p:cNvGrpSpPr>
            <a:grpSpLocks/>
          </p:cNvGrpSpPr>
          <p:nvPr/>
        </p:nvGrpSpPr>
        <p:grpSpPr bwMode="auto">
          <a:xfrm>
            <a:off x="803275" y="3178175"/>
            <a:ext cx="544513" cy="244475"/>
            <a:chOff x="844" y="3337"/>
            <a:chExt cx="343" cy="154"/>
          </a:xfrm>
        </p:grpSpPr>
        <p:sp>
          <p:nvSpPr>
            <p:cNvPr id="89105" name="Rectangle 150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9106" name="Text Box 151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FFFFFF"/>
                  </a:solidFill>
                  <a:latin typeface="Arial" charset="0"/>
                  <a:cs typeface="+mn-cs"/>
                </a:rPr>
                <a:t>DHCP</a:t>
              </a:r>
            </a:p>
          </p:txBody>
        </p:sp>
      </p:grpSp>
      <p:sp>
        <p:nvSpPr>
          <p:cNvPr id="703643" name="Rectangle 155"/>
          <p:cNvSpPr>
            <a:spLocks noChangeArrowheads="1"/>
          </p:cNvSpPr>
          <p:nvPr/>
        </p:nvSpPr>
        <p:spPr bwMode="auto">
          <a:xfrm>
            <a:off x="4997450" y="2709863"/>
            <a:ext cx="3421063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encapsulation at DHCP server, frame forwarded (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switch learning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) through LAN, demultiplexing at client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i="0" dirty="0">
              <a:solidFill>
                <a:srgbClr val="000000"/>
              </a:solidFill>
              <a:latin typeface="Gill Sans MT" charset="0"/>
              <a:cs typeface="+mn-cs"/>
            </a:endParaRPr>
          </a:p>
        </p:txBody>
      </p:sp>
      <p:sp>
        <p:nvSpPr>
          <p:cNvPr id="703644" name="Text Box 156"/>
          <p:cNvSpPr txBox="1">
            <a:spLocks noChangeArrowheads="1"/>
          </p:cNvSpPr>
          <p:nvPr/>
        </p:nvSpPr>
        <p:spPr bwMode="auto">
          <a:xfrm>
            <a:off x="1379538" y="5260975"/>
            <a:ext cx="6643687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  <a:latin typeface="Gill Sans MT" charset="0"/>
                <a:cs typeface="+mn-cs"/>
              </a:rPr>
              <a:t>Client now has IP address, knows name &amp; addr of DNS </a:t>
            </a:r>
          </a:p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  <a:latin typeface="Gill Sans MT" charset="0"/>
                <a:cs typeface="+mn-cs"/>
              </a:rPr>
              <a:t>server, IP address of its first-hop router</a:t>
            </a:r>
          </a:p>
        </p:txBody>
      </p:sp>
      <p:sp>
        <p:nvSpPr>
          <p:cNvPr id="703645" name="Rectangle 157"/>
          <p:cNvSpPr>
            <a:spLocks noChangeArrowheads="1"/>
          </p:cNvSpPr>
          <p:nvPr/>
        </p:nvSpPr>
        <p:spPr bwMode="auto">
          <a:xfrm>
            <a:off x="4989513" y="4111625"/>
            <a:ext cx="342106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DHCP client receives DHCP ACK reply</a:t>
            </a:r>
          </a:p>
        </p:txBody>
      </p:sp>
      <p:sp>
        <p:nvSpPr>
          <p:cNvPr id="8910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525"/>
            <a:ext cx="8034338" cy="99695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life… connecting to the Internet</a:t>
            </a:r>
          </a:p>
        </p:txBody>
      </p:sp>
      <p:pic>
        <p:nvPicPr>
          <p:cNvPr id="211983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6715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86</a:t>
            </a:fld>
            <a:endParaRPr lang="en-US" sz="1200" dirty="0">
              <a:latin typeface="Tahoma" charset="0"/>
            </a:endParaRPr>
          </a:p>
        </p:txBody>
      </p:sp>
      <p:sp>
        <p:nvSpPr>
          <p:cNvPr id="17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82475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9 0.03081 L 0.1533 0.0322 L 0.34896 -0.28446 L -0.04115 -0.28886 " pathEditMode="relative" rAng="0" ptsTypes="AAAA">
                                      <p:cBhvr>
                                        <p:cTn id="15" dur="2000" fill="hold"/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51" y="-15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0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70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643" grpId="0" build="p"/>
      <p:bldP spid="703644" grpId="0"/>
      <p:bldP spid="703645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993" name="Group 92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3057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3058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059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060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061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83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3063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311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311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0185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02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03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04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3068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3083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0205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3085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3086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0208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3088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0234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235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0210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3090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0232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233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0212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13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3093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0230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231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3094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3095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0228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229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0217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3097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3098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0220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3100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0222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23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24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25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90226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27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3069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0191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92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93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94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90195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3075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020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0202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0203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3076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019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0199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0200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9011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53488" cy="1001713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life… ARP (before DNS, before HTTP)</a:t>
            </a:r>
          </a:p>
        </p:txBody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1025" y="1014413"/>
            <a:ext cx="4667250" cy="1262062"/>
          </a:xfrm>
        </p:spPr>
        <p:txBody>
          <a:bodyPr/>
          <a:lstStyle/>
          <a:p>
            <a:pPr>
              <a:defRPr/>
            </a:pPr>
            <a:r>
              <a:rPr lang="en-US" sz="2200" dirty="0">
                <a:latin typeface="Gill Sans MT" charset="0"/>
                <a:cs typeface="+mn-cs"/>
              </a:rPr>
              <a:t>before sending </a:t>
            </a:r>
            <a:r>
              <a:rPr lang="en-US" sz="2200" i="1" dirty="0">
                <a:solidFill>
                  <a:srgbClr val="C00000"/>
                </a:solidFill>
                <a:latin typeface="Gill Sans MT" charset="0"/>
                <a:cs typeface="+mn-cs"/>
              </a:rPr>
              <a:t>HTTP</a:t>
            </a:r>
            <a:r>
              <a:rPr lang="en-US" sz="2200" b="1" i="1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dirty="0">
                <a:latin typeface="Gill Sans MT" charset="0"/>
                <a:cs typeface="+mn-cs"/>
              </a:rPr>
              <a:t>request, need IP address of www.google.com:  </a:t>
            </a:r>
            <a:r>
              <a:rPr lang="en-US" sz="2200" i="1" dirty="0">
                <a:solidFill>
                  <a:srgbClr val="C00000"/>
                </a:solidFill>
                <a:latin typeface="Gill Sans MT" charset="0"/>
                <a:cs typeface="+mn-cs"/>
              </a:rPr>
              <a:t>DNS</a:t>
            </a:r>
          </a:p>
        </p:txBody>
      </p:sp>
      <p:sp>
        <p:nvSpPr>
          <p:cNvPr id="212998" name="Line 43"/>
          <p:cNvSpPr>
            <a:spLocks noChangeShapeType="1"/>
          </p:cNvSpPr>
          <p:nvPr/>
        </p:nvSpPr>
        <p:spPr bwMode="auto">
          <a:xfrm flipV="1">
            <a:off x="2665413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704557" name="Group 4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3049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3050" name="Group 4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0172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73" name="Text Box 49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0174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75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76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77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4788" name="Group 276"/>
          <p:cNvGrpSpPr>
            <a:grpSpLocks/>
          </p:cNvGrpSpPr>
          <p:nvPr/>
        </p:nvGrpSpPr>
        <p:grpSpPr bwMode="auto">
          <a:xfrm>
            <a:off x="280988" y="1157288"/>
            <a:ext cx="762000" cy="876300"/>
            <a:chOff x="177" y="729"/>
            <a:chExt cx="480" cy="552"/>
          </a:xfrm>
        </p:grpSpPr>
        <p:grpSp>
          <p:nvGrpSpPr>
            <p:cNvPr id="213029" name="Group 54"/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90168" name="Rectangle 55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69" name="Text Box 56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DNS</a:t>
                </a:r>
              </a:p>
            </p:txBody>
          </p:sp>
        </p:grpSp>
        <p:grpSp>
          <p:nvGrpSpPr>
            <p:cNvPr id="213030" name="Group 59"/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213042" name="Group 60"/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90166" name="Rectangle 61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16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DNS</a:t>
                  </a:r>
                </a:p>
              </p:txBody>
            </p:sp>
          </p:grpSp>
          <p:sp>
            <p:nvSpPr>
              <p:cNvPr id="90164" name="Rectangle 63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65" name="Rectangle 64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3031" name="Group 65"/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213036" name="Group 66"/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90161" name="Rectangle 67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162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DNS</a:t>
                  </a:r>
                </a:p>
              </p:txBody>
            </p:sp>
          </p:grpSp>
          <p:grpSp>
            <p:nvGrpSpPr>
              <p:cNvPr id="213037" name="Group 69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0159" name="Rectangle 70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160" name="Rectangle 71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213032" name="Group 72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0155" name="Rectangle 73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56" name="Rectangle 74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0154" name="AutoShape 89"/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704664" name="Rectangle 152"/>
          <p:cNvSpPr>
            <a:spLocks noChangeArrowheads="1"/>
          </p:cNvSpPr>
          <p:nvPr/>
        </p:nvSpPr>
        <p:spPr bwMode="auto">
          <a:xfrm>
            <a:off x="4387850" y="2051050"/>
            <a:ext cx="4586288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DNS query created, encapsulated in UDP, encapsulated in IP, encapsulated in Eth.  To send frame to router, need MAC address of router interface: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ARP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defRPr/>
            </a:pPr>
            <a:endParaRPr lang="en-US" sz="2200" b="1" dirty="0">
              <a:solidFill>
                <a:srgbClr val="000000"/>
              </a:solidFill>
              <a:latin typeface="Gill Sans MT" charset="0"/>
              <a:cs typeface="+mn-cs"/>
            </a:endParaRPr>
          </a:p>
        </p:txBody>
      </p:sp>
      <p:sp>
        <p:nvSpPr>
          <p:cNvPr id="704665" name="Rectangle 153"/>
          <p:cNvSpPr>
            <a:spLocks noChangeArrowheads="1"/>
          </p:cNvSpPr>
          <p:nvPr/>
        </p:nvSpPr>
        <p:spPr bwMode="auto">
          <a:xfrm>
            <a:off x="4419600" y="3608388"/>
            <a:ext cx="4386263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ARP query</a:t>
            </a:r>
            <a:r>
              <a:rPr lang="en-US" sz="22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broadcast, received by router, which replies with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ARP reply</a:t>
            </a:r>
            <a:r>
              <a:rPr lang="en-US" sz="22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giving MAC address of router interface</a:t>
            </a:r>
          </a:p>
        </p:txBody>
      </p:sp>
      <p:sp>
        <p:nvSpPr>
          <p:cNvPr id="704666" name="Rectangle 154"/>
          <p:cNvSpPr>
            <a:spLocks noChangeArrowheads="1"/>
          </p:cNvSpPr>
          <p:nvPr/>
        </p:nvSpPr>
        <p:spPr bwMode="auto">
          <a:xfrm>
            <a:off x="4471988" y="5000625"/>
            <a:ext cx="4286250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client now knows MAC address of first hop router, so can now send frame containing DNS query </a:t>
            </a:r>
          </a:p>
        </p:txBody>
      </p:sp>
      <p:grpSp>
        <p:nvGrpSpPr>
          <p:cNvPr id="704775" name="Group 263"/>
          <p:cNvGrpSpPr>
            <a:grpSpLocks/>
          </p:cNvGrpSpPr>
          <p:nvPr/>
        </p:nvGrpSpPr>
        <p:grpSpPr bwMode="auto">
          <a:xfrm>
            <a:off x="92075" y="1868488"/>
            <a:ext cx="1081088" cy="244475"/>
            <a:chOff x="76" y="2296"/>
            <a:chExt cx="681" cy="154"/>
          </a:xfrm>
        </p:grpSpPr>
        <p:sp>
          <p:nvSpPr>
            <p:cNvPr id="90145" name="Rectangle 103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46" name="Rectangle 101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47" name="Rectangle 102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48" name="Rectangle 100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49" name="Text Box 95"/>
            <p:cNvSpPr txBox="1">
              <a:spLocks noChangeArrowheads="1"/>
            </p:cNvSpPr>
            <p:nvPr/>
          </p:nvSpPr>
          <p:spPr bwMode="auto">
            <a:xfrm>
              <a:off x="182" y="2296"/>
              <a:ext cx="5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ARP query</a:t>
              </a:r>
            </a:p>
          </p:txBody>
        </p:sp>
      </p:grpSp>
      <p:grpSp>
        <p:nvGrpSpPr>
          <p:cNvPr id="704767" name="Group 255"/>
          <p:cNvGrpSpPr>
            <a:grpSpLocks/>
          </p:cNvGrpSpPr>
          <p:nvPr/>
        </p:nvGrpSpPr>
        <p:grpSpPr bwMode="auto">
          <a:xfrm>
            <a:off x="2241550" y="2982913"/>
            <a:ext cx="1016000" cy="877887"/>
            <a:chOff x="719" y="2137"/>
            <a:chExt cx="640" cy="553"/>
          </a:xfrm>
        </p:grpSpPr>
        <p:sp>
          <p:nvSpPr>
            <p:cNvPr id="213016" name="Freeform 244"/>
            <p:cNvSpPr>
              <a:spLocks/>
            </p:cNvSpPr>
            <p:nvPr/>
          </p:nvSpPr>
          <p:spPr bwMode="auto">
            <a:xfrm>
              <a:off x="755" y="2268"/>
              <a:ext cx="604" cy="422"/>
            </a:xfrm>
            <a:custGeom>
              <a:avLst/>
              <a:gdLst>
                <a:gd name="T0" fmla="*/ 493 w 604"/>
                <a:gd name="T1" fmla="*/ 0 h 422"/>
                <a:gd name="T2" fmla="*/ 604 w 604"/>
                <a:gd name="T3" fmla="*/ 422 h 422"/>
                <a:gd name="T4" fmla="*/ 0 w 604"/>
                <a:gd name="T5" fmla="*/ 307 h 422"/>
                <a:gd name="T6" fmla="*/ 220 w 604"/>
                <a:gd name="T7" fmla="*/ 3 h 422"/>
                <a:gd name="T8" fmla="*/ 493 w 604"/>
                <a:gd name="T9" fmla="*/ 0 h 4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422">
                  <a:moveTo>
                    <a:pt x="493" y="0"/>
                  </a:moveTo>
                  <a:lnTo>
                    <a:pt x="604" y="422"/>
                  </a:lnTo>
                  <a:lnTo>
                    <a:pt x="0" y="307"/>
                  </a:lnTo>
                  <a:lnTo>
                    <a:pt x="220" y="3"/>
                  </a:lnTo>
                  <a:lnTo>
                    <a:pt x="49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90138" name="Rectangle 246"/>
            <p:cNvSpPr>
              <a:spLocks noChangeArrowheads="1"/>
            </p:cNvSpPr>
            <p:nvPr/>
          </p:nvSpPr>
          <p:spPr bwMode="auto">
            <a:xfrm>
              <a:off x="751" y="2266"/>
              <a:ext cx="493" cy="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9" name="Text Box 247"/>
            <p:cNvSpPr txBox="1">
              <a:spLocks noChangeArrowheads="1"/>
            </p:cNvSpPr>
            <p:nvPr/>
          </p:nvSpPr>
          <p:spPr bwMode="auto">
            <a:xfrm>
              <a:off x="835" y="2235"/>
              <a:ext cx="33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90140" name="Line 250"/>
            <p:cNvSpPr>
              <a:spLocks noChangeShapeType="1"/>
            </p:cNvSpPr>
            <p:nvPr/>
          </p:nvSpPr>
          <p:spPr bwMode="auto">
            <a:xfrm>
              <a:off x="747" y="2264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0141" name="Line 251"/>
            <p:cNvSpPr>
              <a:spLocks noChangeShapeType="1"/>
            </p:cNvSpPr>
            <p:nvPr/>
          </p:nvSpPr>
          <p:spPr bwMode="auto">
            <a:xfrm>
              <a:off x="744" y="2423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3021" name="Group 252"/>
            <p:cNvGrpSpPr>
              <a:grpSpLocks/>
            </p:cNvGrpSpPr>
            <p:nvPr/>
          </p:nvGrpSpPr>
          <p:grpSpPr bwMode="auto">
            <a:xfrm>
              <a:off x="719" y="2137"/>
              <a:ext cx="280" cy="154"/>
              <a:chOff x="161" y="1354"/>
              <a:chExt cx="280" cy="154"/>
            </a:xfrm>
          </p:grpSpPr>
          <p:sp>
            <p:nvSpPr>
              <p:cNvPr id="90143" name="Rectangle 253"/>
              <p:cNvSpPr>
                <a:spLocks noChangeArrowheads="1"/>
              </p:cNvSpPr>
              <p:nvPr/>
            </p:nvSpPr>
            <p:spPr bwMode="auto">
              <a:xfrm>
                <a:off x="192" y="1365"/>
                <a:ext cx="228" cy="1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44" name="Text Box 254"/>
              <p:cNvSpPr txBox="1">
                <a:spLocks noChangeArrowheads="1"/>
              </p:cNvSpPr>
              <p:nvPr/>
            </p:nvSpPr>
            <p:spPr bwMode="auto">
              <a:xfrm>
                <a:off x="161" y="1354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ARP</a:t>
                </a:r>
              </a:p>
            </p:txBody>
          </p:sp>
        </p:grpSp>
      </p:grpSp>
      <p:grpSp>
        <p:nvGrpSpPr>
          <p:cNvPr id="704754" name="Group 242"/>
          <p:cNvGrpSpPr>
            <a:grpSpLocks/>
          </p:cNvGrpSpPr>
          <p:nvPr/>
        </p:nvGrpSpPr>
        <p:grpSpPr bwMode="auto">
          <a:xfrm>
            <a:off x="1150938" y="1720850"/>
            <a:ext cx="444500" cy="244475"/>
            <a:chOff x="161" y="1354"/>
            <a:chExt cx="280" cy="154"/>
          </a:xfrm>
        </p:grpSpPr>
        <p:sp>
          <p:nvSpPr>
            <p:cNvPr id="90135" name="Rectangle 241"/>
            <p:cNvSpPr>
              <a:spLocks noChangeArrowheads="1"/>
            </p:cNvSpPr>
            <p:nvPr/>
          </p:nvSpPr>
          <p:spPr bwMode="auto">
            <a:xfrm>
              <a:off x="192" y="1365"/>
              <a:ext cx="228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6" name="Text Box 240"/>
            <p:cNvSpPr txBox="1">
              <a:spLocks noChangeArrowheads="1"/>
            </p:cNvSpPr>
            <p:nvPr/>
          </p:nvSpPr>
          <p:spPr bwMode="auto">
            <a:xfrm>
              <a:off x="161" y="1354"/>
              <a:ext cx="28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ARP</a:t>
              </a:r>
            </a:p>
          </p:txBody>
        </p:sp>
      </p:grpSp>
      <p:grpSp>
        <p:nvGrpSpPr>
          <p:cNvPr id="704782" name="Group 270"/>
          <p:cNvGrpSpPr>
            <a:grpSpLocks/>
          </p:cNvGrpSpPr>
          <p:nvPr/>
        </p:nvGrpSpPr>
        <p:grpSpPr bwMode="auto">
          <a:xfrm>
            <a:off x="1177925" y="3187700"/>
            <a:ext cx="1081088" cy="244475"/>
            <a:chOff x="76" y="2296"/>
            <a:chExt cx="681" cy="154"/>
          </a:xfrm>
        </p:grpSpPr>
        <p:sp>
          <p:nvSpPr>
            <p:cNvPr id="90130" name="Rectangle 271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1" name="Rectangle 272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2" name="Rectangle 273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3" name="Rectangle 274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4" name="Text Box 275"/>
            <p:cNvSpPr txBox="1">
              <a:spLocks noChangeArrowheads="1"/>
            </p:cNvSpPr>
            <p:nvPr/>
          </p:nvSpPr>
          <p:spPr bwMode="auto">
            <a:xfrm>
              <a:off x="182" y="2296"/>
              <a:ext cx="47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ARP reply</a:t>
              </a:r>
            </a:p>
          </p:txBody>
        </p:sp>
      </p:grpSp>
      <p:pic>
        <p:nvPicPr>
          <p:cNvPr id="213008" name="Picture 6" descr="underline_ba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6413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87</a:t>
            </a:fld>
            <a:endParaRPr lang="en-US" sz="1200" dirty="0">
              <a:latin typeface="Tahoma" charset="0"/>
            </a:endParaRPr>
          </a:p>
        </p:txBody>
      </p:sp>
      <p:sp>
        <p:nvSpPr>
          <p:cNvPr id="12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19145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-0.00052 0.08056 L 0.4151 0.075 L 0.26701 0.2757 L 0.1151 0.27431 L 0.1151 0.18889 " pathEditMode="relative" ptsTypes="AAAAAA">
                                      <p:cBhvr>
                                        <p:cTn id="20" dur="2000" fill="hold"/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0.00052 0.0794 L 0.1467 0.08009 L 0.29444 -0.12222 L -0.11597 -0.12014 L -0.11597 -0.16181 L -0.11754 -0.1882 " pathEditMode="relative" rAng="0" ptsTypes="AAAAAAA">
                                      <p:cBhvr>
                                        <p:cTn id="37" dur="2000" fill="hold"/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7" y="-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664" grpId="0"/>
      <p:bldP spid="704665" grpId="0"/>
      <p:bldP spid="704666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017" name="Group 230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4233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234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235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236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237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359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4239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429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429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136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4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24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242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4244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4259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381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4261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4262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384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4264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1410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1411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1386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4266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1408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1409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1388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389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4269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1406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1407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4270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4271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1404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1405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1393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4273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4274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396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4276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398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399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400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401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91402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403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4245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1367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368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69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70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91371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4251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137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378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379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4252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1374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375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376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214020" name="Freeform 236"/>
          <p:cNvSpPr>
            <a:spLocks/>
          </p:cNvSpPr>
          <p:nvPr/>
        </p:nvSpPr>
        <p:spPr bwMode="auto">
          <a:xfrm>
            <a:off x="4751388" y="706438"/>
            <a:ext cx="3759200" cy="2473325"/>
          </a:xfrm>
          <a:custGeom>
            <a:avLst/>
            <a:gdLst>
              <a:gd name="T0" fmla="*/ 2147483647 w 2368"/>
              <a:gd name="T1" fmla="*/ 2147483647 h 1558"/>
              <a:gd name="T2" fmla="*/ 2147483647 w 2368"/>
              <a:gd name="T3" fmla="*/ 2147483647 h 1558"/>
              <a:gd name="T4" fmla="*/ 2147483647 w 2368"/>
              <a:gd name="T5" fmla="*/ 2147483647 h 1558"/>
              <a:gd name="T6" fmla="*/ 2147483647 w 2368"/>
              <a:gd name="T7" fmla="*/ 2147483647 h 1558"/>
              <a:gd name="T8" fmla="*/ 2147483647 w 2368"/>
              <a:gd name="T9" fmla="*/ 2147483647 h 1558"/>
              <a:gd name="T10" fmla="*/ 2147483647 w 2368"/>
              <a:gd name="T11" fmla="*/ 2147483647 h 1558"/>
              <a:gd name="T12" fmla="*/ 2147483647 w 2368"/>
              <a:gd name="T13" fmla="*/ 2147483647 h 1558"/>
              <a:gd name="T14" fmla="*/ 2147483647 w 2368"/>
              <a:gd name="T15" fmla="*/ 2147483647 h 1558"/>
              <a:gd name="T16" fmla="*/ 2147483647 w 2368"/>
              <a:gd name="T17" fmla="*/ 2147483647 h 1558"/>
              <a:gd name="T18" fmla="*/ 2147483647 w 2368"/>
              <a:gd name="T19" fmla="*/ 2147483647 h 1558"/>
              <a:gd name="T20" fmla="*/ 2147483647 w 2368"/>
              <a:gd name="T21" fmla="*/ 2147483647 h 1558"/>
              <a:gd name="T22" fmla="*/ 2147483647 w 2368"/>
              <a:gd name="T23" fmla="*/ 2147483647 h 1558"/>
              <a:gd name="T24" fmla="*/ 2147483647 w 2368"/>
              <a:gd name="T25" fmla="*/ 2147483647 h 1558"/>
              <a:gd name="T26" fmla="*/ 2147483647 w 2368"/>
              <a:gd name="T27" fmla="*/ 2147483647 h 1558"/>
              <a:gd name="T28" fmla="*/ 2147483647 w 2368"/>
              <a:gd name="T29" fmla="*/ 2147483647 h 1558"/>
              <a:gd name="T30" fmla="*/ 2147483647 w 2368"/>
              <a:gd name="T31" fmla="*/ 2147483647 h 1558"/>
              <a:gd name="T32" fmla="*/ 2147483647 w 2368"/>
              <a:gd name="T33" fmla="*/ 2147483647 h 1558"/>
              <a:gd name="T34" fmla="*/ 2147483647 w 2368"/>
              <a:gd name="T35" fmla="*/ 2147483647 h 1558"/>
              <a:gd name="T36" fmla="*/ 2147483647 w 2368"/>
              <a:gd name="T37" fmla="*/ 2147483647 h 1558"/>
              <a:gd name="T38" fmla="*/ 2147483647 w 2368"/>
              <a:gd name="T39" fmla="*/ 2147483647 h 1558"/>
              <a:gd name="T40" fmla="*/ 2147483647 w 2368"/>
              <a:gd name="T41" fmla="*/ 2147483647 h 1558"/>
              <a:gd name="T42" fmla="*/ 2147483647 w 2368"/>
              <a:gd name="T43" fmla="*/ 2147483647 h 1558"/>
              <a:gd name="T44" fmla="*/ 2147483647 w 2368"/>
              <a:gd name="T45" fmla="*/ 2147483647 h 155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368" h="1558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23" y="1428"/>
                  <a:pt x="280" y="1446"/>
                </a:cubicBezTo>
                <a:cubicBezTo>
                  <a:pt x="337" y="1464"/>
                  <a:pt x="397" y="1472"/>
                  <a:pt x="510" y="1473"/>
                </a:cubicBezTo>
                <a:cubicBezTo>
                  <a:pt x="623" y="1474"/>
                  <a:pt x="854" y="1457"/>
                  <a:pt x="958" y="1452"/>
                </a:cubicBezTo>
                <a:cubicBezTo>
                  <a:pt x="1062" y="1447"/>
                  <a:pt x="1065" y="1440"/>
                  <a:pt x="1134" y="1446"/>
                </a:cubicBezTo>
                <a:cubicBezTo>
                  <a:pt x="1203" y="1452"/>
                  <a:pt x="1293" y="1468"/>
                  <a:pt x="1371" y="1486"/>
                </a:cubicBezTo>
                <a:cubicBezTo>
                  <a:pt x="1449" y="1504"/>
                  <a:pt x="1495" y="1550"/>
                  <a:pt x="1601" y="1554"/>
                </a:cubicBezTo>
                <a:cubicBezTo>
                  <a:pt x="1707" y="1558"/>
                  <a:pt x="1893" y="1556"/>
                  <a:pt x="2008" y="1513"/>
                </a:cubicBezTo>
                <a:cubicBezTo>
                  <a:pt x="2123" y="1470"/>
                  <a:pt x="2236" y="1409"/>
                  <a:pt x="2293" y="1297"/>
                </a:cubicBezTo>
                <a:cubicBezTo>
                  <a:pt x="2350" y="1185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214021" name="Group 44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4225" name="Freeform 45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4226" name="Group 46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1348" name="Rectangle 4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49" name="Text Box 48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1350" name="Line 4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51" name="Line 5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52" name="Line 5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53" name="Line 5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5589" name="Group 53"/>
          <p:cNvGrpSpPr>
            <a:grpSpLocks/>
          </p:cNvGrpSpPr>
          <p:nvPr/>
        </p:nvGrpSpPr>
        <p:grpSpPr bwMode="auto">
          <a:xfrm>
            <a:off x="520700" y="1162050"/>
            <a:ext cx="460375" cy="244475"/>
            <a:chOff x="844" y="3337"/>
            <a:chExt cx="290" cy="154"/>
          </a:xfrm>
        </p:grpSpPr>
        <p:sp>
          <p:nvSpPr>
            <p:cNvPr id="91344" name="Rectangle 54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45" name="Text Box 55"/>
            <p:cNvSpPr txBox="1">
              <a:spLocks noChangeArrowheads="1"/>
            </p:cNvSpPr>
            <p:nvPr/>
          </p:nvSpPr>
          <p:spPr bwMode="auto">
            <a:xfrm>
              <a:off x="844" y="3337"/>
              <a:ext cx="28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chemeClr val="bg1"/>
                  </a:solidFill>
                  <a:latin typeface="Arial" charset="0"/>
                  <a:cs typeface="+mn-cs"/>
                </a:rPr>
                <a:t>DNS</a:t>
              </a:r>
            </a:p>
          </p:txBody>
        </p:sp>
      </p:grpSp>
      <p:grpSp>
        <p:nvGrpSpPr>
          <p:cNvPr id="214023" name="Group 58"/>
          <p:cNvGrpSpPr>
            <a:grpSpLocks/>
          </p:cNvGrpSpPr>
          <p:nvPr/>
        </p:nvGrpSpPr>
        <p:grpSpPr bwMode="auto">
          <a:xfrm>
            <a:off x="460375" y="1387475"/>
            <a:ext cx="561975" cy="244475"/>
            <a:chOff x="740" y="3209"/>
            <a:chExt cx="354" cy="154"/>
          </a:xfrm>
        </p:grpSpPr>
        <p:grpSp>
          <p:nvGrpSpPr>
            <p:cNvPr id="214218" name="Group 59"/>
            <p:cNvGrpSpPr>
              <a:grpSpLocks/>
            </p:cNvGrpSpPr>
            <p:nvPr/>
          </p:nvGrpSpPr>
          <p:grpSpPr bwMode="auto">
            <a:xfrm>
              <a:off x="794" y="3209"/>
              <a:ext cx="290" cy="154"/>
              <a:chOff x="844" y="3337"/>
              <a:chExt cx="290" cy="154"/>
            </a:xfrm>
          </p:grpSpPr>
          <p:sp>
            <p:nvSpPr>
              <p:cNvPr id="91342" name="Rectangle 6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43" name="Text Box 6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chemeClr val="bg1"/>
                    </a:solidFill>
                    <a:latin typeface="Arial" charset="0"/>
                    <a:cs typeface="+mn-cs"/>
                  </a:rPr>
                  <a:t>DNS</a:t>
                </a:r>
              </a:p>
            </p:txBody>
          </p:sp>
        </p:grpSp>
        <p:sp>
          <p:nvSpPr>
            <p:cNvPr id="91340" name="Rectangle 62"/>
            <p:cNvSpPr>
              <a:spLocks noChangeArrowheads="1"/>
            </p:cNvSpPr>
            <p:nvPr/>
          </p:nvSpPr>
          <p:spPr bwMode="auto">
            <a:xfrm>
              <a:off x="750" y="3244"/>
              <a:ext cx="88" cy="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41" name="Rectangle 63"/>
            <p:cNvSpPr>
              <a:spLocks noChangeArrowheads="1"/>
            </p:cNvSpPr>
            <p:nvPr/>
          </p:nvSpPr>
          <p:spPr bwMode="auto">
            <a:xfrm>
              <a:off x="740" y="3238"/>
              <a:ext cx="354" cy="9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14024" name="Group 64"/>
          <p:cNvGrpSpPr>
            <a:grpSpLocks/>
          </p:cNvGrpSpPr>
          <p:nvPr/>
        </p:nvGrpSpPr>
        <p:grpSpPr bwMode="auto">
          <a:xfrm>
            <a:off x="460375" y="1622425"/>
            <a:ext cx="561975" cy="244475"/>
            <a:chOff x="836" y="3305"/>
            <a:chExt cx="354" cy="154"/>
          </a:xfrm>
        </p:grpSpPr>
        <p:grpSp>
          <p:nvGrpSpPr>
            <p:cNvPr id="214212" name="Group 65"/>
            <p:cNvGrpSpPr>
              <a:grpSpLocks/>
            </p:cNvGrpSpPr>
            <p:nvPr/>
          </p:nvGrpSpPr>
          <p:grpSpPr bwMode="auto">
            <a:xfrm>
              <a:off x="890" y="3305"/>
              <a:ext cx="290" cy="154"/>
              <a:chOff x="844" y="3337"/>
              <a:chExt cx="290" cy="154"/>
            </a:xfrm>
          </p:grpSpPr>
          <p:sp>
            <p:nvSpPr>
              <p:cNvPr id="91337" name="Rectangle 6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38" name="Text Box 6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chemeClr val="bg1"/>
                    </a:solidFill>
                    <a:latin typeface="Arial" charset="0"/>
                    <a:cs typeface="+mn-cs"/>
                  </a:rPr>
                  <a:t>DNS</a:t>
                </a:r>
              </a:p>
            </p:txBody>
          </p:sp>
        </p:grpSp>
        <p:grpSp>
          <p:nvGrpSpPr>
            <p:cNvPr id="214213" name="Group 68"/>
            <p:cNvGrpSpPr>
              <a:grpSpLocks/>
            </p:cNvGrpSpPr>
            <p:nvPr/>
          </p:nvGrpSpPr>
          <p:grpSpPr bwMode="auto">
            <a:xfrm>
              <a:off x="836" y="3334"/>
              <a:ext cx="354" cy="94"/>
              <a:chOff x="836" y="3334"/>
              <a:chExt cx="354" cy="94"/>
            </a:xfrm>
          </p:grpSpPr>
          <p:sp>
            <p:nvSpPr>
              <p:cNvPr id="91335" name="Rectangle 69"/>
              <p:cNvSpPr>
                <a:spLocks noChangeArrowheads="1"/>
              </p:cNvSpPr>
              <p:nvPr/>
            </p:nvSpPr>
            <p:spPr bwMode="auto">
              <a:xfrm>
                <a:off x="846" y="3340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36" name="Rectangle 70"/>
              <p:cNvSpPr>
                <a:spLocks noChangeArrowheads="1"/>
              </p:cNvSpPr>
              <p:nvPr/>
            </p:nvSpPr>
            <p:spPr bwMode="auto">
              <a:xfrm>
                <a:off x="836" y="333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214025" name="Group 71"/>
          <p:cNvGrpSpPr>
            <a:grpSpLocks/>
          </p:cNvGrpSpPr>
          <p:nvPr/>
        </p:nvGrpSpPr>
        <p:grpSpPr bwMode="auto">
          <a:xfrm>
            <a:off x="280988" y="1654175"/>
            <a:ext cx="762000" cy="177800"/>
            <a:chOff x="627" y="3377"/>
            <a:chExt cx="480" cy="112"/>
          </a:xfrm>
        </p:grpSpPr>
        <p:sp>
          <p:nvSpPr>
            <p:cNvPr id="91331" name="Rectangle 72"/>
            <p:cNvSpPr>
              <a:spLocks noChangeArrowheads="1"/>
            </p:cNvSpPr>
            <p:nvPr/>
          </p:nvSpPr>
          <p:spPr bwMode="auto">
            <a:xfrm>
              <a:off x="636" y="3388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32" name="Rectangle 73"/>
            <p:cNvSpPr>
              <a:spLocks noChangeArrowheads="1"/>
            </p:cNvSpPr>
            <p:nvPr/>
          </p:nvSpPr>
          <p:spPr bwMode="auto">
            <a:xfrm>
              <a:off x="627" y="3377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14026" name="Group 74"/>
          <p:cNvGrpSpPr>
            <a:grpSpLocks/>
          </p:cNvGrpSpPr>
          <p:nvPr/>
        </p:nvGrpSpPr>
        <p:grpSpPr bwMode="auto">
          <a:xfrm>
            <a:off x="85725" y="1885950"/>
            <a:ext cx="1081088" cy="244475"/>
            <a:chOff x="504" y="3523"/>
            <a:chExt cx="681" cy="154"/>
          </a:xfrm>
        </p:grpSpPr>
        <p:grpSp>
          <p:nvGrpSpPr>
            <p:cNvPr id="214197" name="Group 75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214201" name="Group 76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214204" name="Group 77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329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330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Arial" charset="0"/>
                        <a:cs typeface="+mn-cs"/>
                      </a:rPr>
                      <a:t>DNS</a:t>
                    </a:r>
                  </a:p>
                </p:txBody>
              </p:sp>
            </p:grpSp>
            <p:grpSp>
              <p:nvGrpSpPr>
                <p:cNvPr id="214205" name="Group 80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327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328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  <p:sp>
            <p:nvSpPr>
              <p:cNvPr id="91323" name="Rectangle 83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24" name="Rectangle 84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319" name="Rectangle 85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20" name="Rectangle 86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21" name="Rectangle 87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91148" name="AutoShape 88"/>
          <p:cNvSpPr>
            <a:spLocks noChangeArrowheads="1"/>
          </p:cNvSpPr>
          <p:nvPr/>
        </p:nvSpPr>
        <p:spPr bwMode="auto">
          <a:xfrm>
            <a:off x="628650" y="1162050"/>
            <a:ext cx="381000" cy="1166813"/>
          </a:xfrm>
          <a:prstGeom prst="downArrow">
            <a:avLst>
              <a:gd name="adj1" fmla="val 54167"/>
              <a:gd name="adj2" fmla="val 49170"/>
            </a:avLst>
          </a:prstGeom>
          <a:gradFill rotWithShape="1">
            <a:gsLst>
              <a:gs pos="0">
                <a:srgbClr val="FF0000">
                  <a:alpha val="25000"/>
                </a:srgbClr>
              </a:gs>
              <a:gs pos="100000">
                <a:srgbClr val="FF0000">
                  <a:alpha val="25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5625" name="Group 89"/>
          <p:cNvGrpSpPr>
            <a:grpSpLocks/>
          </p:cNvGrpSpPr>
          <p:nvPr/>
        </p:nvGrpSpPr>
        <p:grpSpPr bwMode="auto">
          <a:xfrm>
            <a:off x="650875" y="2389188"/>
            <a:ext cx="1081088" cy="244475"/>
            <a:chOff x="504" y="3523"/>
            <a:chExt cx="681" cy="154"/>
          </a:xfrm>
        </p:grpSpPr>
        <p:grpSp>
          <p:nvGrpSpPr>
            <p:cNvPr id="214184" name="Group 90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214188" name="Group 91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214191" name="Group 9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316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317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Arial" charset="0"/>
                        <a:cs typeface="+mn-cs"/>
                      </a:rPr>
                      <a:t>DNS</a:t>
                    </a:r>
                  </a:p>
                </p:txBody>
              </p:sp>
            </p:grpSp>
            <p:grpSp>
              <p:nvGrpSpPr>
                <p:cNvPr id="214192" name="Group 9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314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315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  <p:sp>
            <p:nvSpPr>
              <p:cNvPr id="91310" name="Rectangle 98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11" name="Rectangle 99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306" name="Rectangle 100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07" name="Rectangle 101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08" name="Rectangle 102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705639" name="Rectangle 103"/>
          <p:cNvSpPr>
            <a:spLocks noChangeArrowheads="1"/>
          </p:cNvSpPr>
          <p:nvPr/>
        </p:nvSpPr>
        <p:spPr bwMode="auto">
          <a:xfrm>
            <a:off x="549275" y="4376738"/>
            <a:ext cx="3892550" cy="13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latin typeface="+mn-lt"/>
                <a:ea typeface="+mn-ea"/>
                <a:cs typeface="+mn-cs"/>
              </a:rPr>
              <a:t>IP datagram containing DNS query forwarded via LAN switch from client to 1</a:t>
            </a:r>
            <a:r>
              <a:rPr lang="en-US" sz="2200" i="0" baseline="30000" dirty="0">
                <a:latin typeface="+mn-lt"/>
                <a:ea typeface="+mn-ea"/>
                <a:cs typeface="+mn-cs"/>
              </a:rPr>
              <a:t>st</a:t>
            </a:r>
            <a:r>
              <a:rPr lang="en-US" sz="2200" i="0" dirty="0">
                <a:latin typeface="+mn-lt"/>
                <a:ea typeface="+mn-ea"/>
                <a:cs typeface="+mn-cs"/>
              </a:rPr>
              <a:t> hop router</a:t>
            </a:r>
          </a:p>
        </p:txBody>
      </p:sp>
      <p:sp>
        <p:nvSpPr>
          <p:cNvPr id="705640" name="Rectangle 104"/>
          <p:cNvSpPr>
            <a:spLocks noChangeArrowheads="1"/>
          </p:cNvSpPr>
          <p:nvPr/>
        </p:nvSpPr>
        <p:spPr bwMode="auto">
          <a:xfrm>
            <a:off x="4659313" y="3663950"/>
            <a:ext cx="4386262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latin typeface="+mn-lt"/>
                <a:ea typeface="+mn-ea"/>
                <a:cs typeface="+mn-cs"/>
              </a:rPr>
              <a:t>IP datagram forwarded from campus network into Comcast network, routed (tables created by </a:t>
            </a:r>
            <a:r>
              <a:rPr lang="en-US" sz="2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RIP, OSPF, IS-IS</a:t>
            </a:r>
            <a:r>
              <a:rPr lang="en-US" sz="2200" i="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i="0" dirty="0">
                <a:latin typeface="+mn-lt"/>
                <a:ea typeface="+mn-ea"/>
                <a:cs typeface="+mn-cs"/>
              </a:rPr>
              <a:t>and/or </a:t>
            </a:r>
            <a:r>
              <a:rPr lang="en-US" sz="2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BGP</a:t>
            </a:r>
            <a:r>
              <a:rPr lang="en-US" sz="2200" i="0" dirty="0">
                <a:latin typeface="+mn-lt"/>
                <a:ea typeface="+mn-ea"/>
                <a:cs typeface="+mn-cs"/>
              </a:rPr>
              <a:t> routing protocols) to DNS server</a:t>
            </a:r>
          </a:p>
        </p:txBody>
      </p:sp>
      <p:sp>
        <p:nvSpPr>
          <p:cNvPr id="705641" name="Rectangle 105"/>
          <p:cNvSpPr>
            <a:spLocks noChangeArrowheads="1"/>
          </p:cNvSpPr>
          <p:nvPr/>
        </p:nvSpPr>
        <p:spPr bwMode="auto">
          <a:xfrm>
            <a:off x="4657725" y="5297488"/>
            <a:ext cx="3802063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200" i="0" dirty="0">
                <a:latin typeface="Gill Sans MT" charset="0"/>
              </a:rPr>
              <a:t>demux</a:t>
            </a:r>
            <a:r>
              <a:rPr lang="en-US" altLang="ja-JP" sz="2200" i="0" dirty="0">
                <a:latin typeface="Gill Sans MT" charset="0"/>
              </a:rPr>
              <a:t>ed to DNS server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200" i="0" dirty="0">
                <a:latin typeface="Gill Sans MT" charset="0"/>
              </a:rPr>
              <a:t>DNS server replies to client with IP address of www.google.com </a:t>
            </a:r>
          </a:p>
        </p:txBody>
      </p:sp>
      <p:grpSp>
        <p:nvGrpSpPr>
          <p:cNvPr id="214032" name="Group 4"/>
          <p:cNvGrpSpPr>
            <a:grpSpLocks/>
          </p:cNvGrpSpPr>
          <p:nvPr/>
        </p:nvGrpSpPr>
        <p:grpSpPr bwMode="auto">
          <a:xfrm>
            <a:off x="5173663" y="2041525"/>
            <a:ext cx="757237" cy="379413"/>
            <a:chOff x="2466" y="2026"/>
            <a:chExt cx="477" cy="282"/>
          </a:xfrm>
        </p:grpSpPr>
        <p:sp>
          <p:nvSpPr>
            <p:cNvPr id="214170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sp>
          <p:nvSpPr>
            <p:cNvPr id="214171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72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latin typeface="Times New Roman" charset="0"/>
              </a:endParaRPr>
            </a:p>
          </p:txBody>
        </p:sp>
        <p:sp>
          <p:nvSpPr>
            <p:cNvPr id="214173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grpSp>
          <p:nvGrpSpPr>
            <p:cNvPr id="214174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81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82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83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4175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78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79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80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4176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77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14033" name="Group 19"/>
          <p:cNvGrpSpPr>
            <a:grpSpLocks/>
          </p:cNvGrpSpPr>
          <p:nvPr/>
        </p:nvGrpSpPr>
        <p:grpSpPr bwMode="auto">
          <a:xfrm>
            <a:off x="6538913" y="1787525"/>
            <a:ext cx="757237" cy="379413"/>
            <a:chOff x="2466" y="2026"/>
            <a:chExt cx="477" cy="282"/>
          </a:xfrm>
        </p:grpSpPr>
        <p:sp>
          <p:nvSpPr>
            <p:cNvPr id="214156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sp>
          <p:nvSpPr>
            <p:cNvPr id="214157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58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latin typeface="Times New Roman" charset="0"/>
              </a:endParaRPr>
            </a:p>
          </p:txBody>
        </p:sp>
        <p:sp>
          <p:nvSpPr>
            <p:cNvPr id="214159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grpSp>
          <p:nvGrpSpPr>
            <p:cNvPr id="214160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67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68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69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4161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64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65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66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4162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63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4034" name="Text Box 34"/>
          <p:cNvSpPr txBox="1">
            <a:spLocks noChangeArrowheads="1"/>
          </p:cNvSpPr>
          <p:nvPr/>
        </p:nvSpPr>
        <p:spPr bwMode="auto">
          <a:xfrm>
            <a:off x="5335588" y="2511425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grpSp>
        <p:nvGrpSpPr>
          <p:cNvPr id="214035" name="Group 69"/>
          <p:cNvGrpSpPr>
            <a:grpSpLocks/>
          </p:cNvGrpSpPr>
          <p:nvPr/>
        </p:nvGrpSpPr>
        <p:grpSpPr bwMode="auto">
          <a:xfrm>
            <a:off x="7196138" y="2703513"/>
            <a:ext cx="757237" cy="379412"/>
            <a:chOff x="2466" y="2026"/>
            <a:chExt cx="477" cy="282"/>
          </a:xfrm>
        </p:grpSpPr>
        <p:sp>
          <p:nvSpPr>
            <p:cNvPr id="214142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sp>
          <p:nvSpPr>
            <p:cNvPr id="214143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44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latin typeface="Times New Roman" charset="0"/>
              </a:endParaRPr>
            </a:p>
          </p:txBody>
        </p:sp>
        <p:sp>
          <p:nvSpPr>
            <p:cNvPr id="214145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grpSp>
          <p:nvGrpSpPr>
            <p:cNvPr id="214146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53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54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55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4147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50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51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52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4148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49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4036" name="Line 93"/>
          <p:cNvSpPr>
            <a:spLocks noChangeShapeType="1"/>
          </p:cNvSpPr>
          <p:nvPr/>
        </p:nvSpPr>
        <p:spPr bwMode="auto">
          <a:xfrm flipH="1">
            <a:off x="6915150" y="1528763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4037" name="Text Box 139"/>
          <p:cNvSpPr txBox="1">
            <a:spLocks noChangeArrowheads="1"/>
          </p:cNvSpPr>
          <p:nvPr/>
        </p:nvSpPr>
        <p:spPr bwMode="auto">
          <a:xfrm>
            <a:off x="7367588" y="746125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DNS server</a:t>
            </a:r>
          </a:p>
          <a:p>
            <a:pPr eaLnBrk="1" hangingPunct="1"/>
            <a:endParaRPr lang="en-US" sz="1600" i="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14038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214140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41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39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214138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9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0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214136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7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1" name="Group 173"/>
          <p:cNvGrpSpPr>
            <a:grpSpLocks/>
          </p:cNvGrpSpPr>
          <p:nvPr/>
        </p:nvGrpSpPr>
        <p:grpSpPr bwMode="auto">
          <a:xfrm flipH="1" flipV="1">
            <a:off x="7853363" y="2590800"/>
            <a:ext cx="400050" cy="152400"/>
            <a:chOff x="3228" y="1776"/>
            <a:chExt cx="252" cy="96"/>
          </a:xfrm>
        </p:grpSpPr>
        <p:sp>
          <p:nvSpPr>
            <p:cNvPr id="214134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5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2" name="Group 176"/>
          <p:cNvGrpSpPr>
            <a:grpSpLocks/>
          </p:cNvGrpSpPr>
          <p:nvPr/>
        </p:nvGrpSpPr>
        <p:grpSpPr bwMode="auto">
          <a:xfrm flipV="1">
            <a:off x="7029450" y="2609850"/>
            <a:ext cx="295275" cy="114300"/>
            <a:chOff x="3228" y="1776"/>
            <a:chExt cx="252" cy="96"/>
          </a:xfrm>
        </p:grpSpPr>
        <p:sp>
          <p:nvSpPr>
            <p:cNvPr id="214132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3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3" name="Group 179"/>
          <p:cNvGrpSpPr>
            <a:grpSpLocks/>
          </p:cNvGrpSpPr>
          <p:nvPr/>
        </p:nvGrpSpPr>
        <p:grpSpPr bwMode="auto">
          <a:xfrm rot="409689" flipH="1" flipV="1">
            <a:off x="7300913" y="1952625"/>
            <a:ext cx="452437" cy="57150"/>
            <a:chOff x="3228" y="1776"/>
            <a:chExt cx="252" cy="96"/>
          </a:xfrm>
        </p:grpSpPr>
        <p:sp>
          <p:nvSpPr>
            <p:cNvPr id="214130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1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4" name="Group 182"/>
          <p:cNvGrpSpPr>
            <a:grpSpLocks/>
          </p:cNvGrpSpPr>
          <p:nvPr/>
        </p:nvGrpSpPr>
        <p:grpSpPr bwMode="auto">
          <a:xfrm>
            <a:off x="6443663" y="2157413"/>
            <a:ext cx="295275" cy="114300"/>
            <a:chOff x="3228" y="1776"/>
            <a:chExt cx="252" cy="96"/>
          </a:xfrm>
        </p:grpSpPr>
        <p:sp>
          <p:nvSpPr>
            <p:cNvPr id="214128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29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5" name="Group 185"/>
          <p:cNvGrpSpPr>
            <a:grpSpLocks/>
          </p:cNvGrpSpPr>
          <p:nvPr/>
        </p:nvGrpSpPr>
        <p:grpSpPr bwMode="auto">
          <a:xfrm flipH="1">
            <a:off x="7081838" y="2157413"/>
            <a:ext cx="295275" cy="114300"/>
            <a:chOff x="3228" y="1776"/>
            <a:chExt cx="252" cy="96"/>
          </a:xfrm>
        </p:grpSpPr>
        <p:sp>
          <p:nvSpPr>
            <p:cNvPr id="214126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27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05723" name="Group 187"/>
          <p:cNvGrpSpPr>
            <a:grpSpLocks/>
          </p:cNvGrpSpPr>
          <p:nvPr/>
        </p:nvGrpSpPr>
        <p:grpSpPr bwMode="auto">
          <a:xfrm>
            <a:off x="5980113" y="438150"/>
            <a:ext cx="1316037" cy="1314450"/>
            <a:chOff x="931" y="1941"/>
            <a:chExt cx="829" cy="828"/>
          </a:xfrm>
        </p:grpSpPr>
        <p:sp>
          <p:nvSpPr>
            <p:cNvPr id="214118" name="Freeform 188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46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4119" name="Group 189"/>
            <p:cNvGrpSpPr>
              <a:grpSpLocks/>
            </p:cNvGrpSpPr>
            <p:nvPr/>
          </p:nvGrpSpPr>
          <p:grpSpPr bwMode="auto">
            <a:xfrm>
              <a:off x="931" y="1941"/>
              <a:ext cx="500" cy="828"/>
              <a:chOff x="569" y="2954"/>
              <a:chExt cx="500" cy="828"/>
            </a:xfrm>
          </p:grpSpPr>
          <p:sp>
            <p:nvSpPr>
              <p:cNvPr id="91241" name="Rectangle 19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42" name="Text Box 191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1243" name="Line 19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44" name="Line 19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45" name="Line 19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46" name="Line 19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5732" name="Group 196"/>
          <p:cNvGrpSpPr>
            <a:grpSpLocks/>
          </p:cNvGrpSpPr>
          <p:nvPr/>
        </p:nvGrpSpPr>
        <p:grpSpPr bwMode="auto">
          <a:xfrm>
            <a:off x="4881563" y="558800"/>
            <a:ext cx="1081087" cy="1217613"/>
            <a:chOff x="1404" y="3105"/>
            <a:chExt cx="681" cy="767"/>
          </a:xfrm>
        </p:grpSpPr>
        <p:grpSp>
          <p:nvGrpSpPr>
            <p:cNvPr id="214083" name="Group 197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4088" name="Group 198"/>
              <p:cNvGrpSpPr>
                <a:grpSpLocks/>
              </p:cNvGrpSpPr>
              <p:nvPr/>
            </p:nvGrpSpPr>
            <p:grpSpPr bwMode="auto">
              <a:xfrm>
                <a:off x="278" y="886"/>
                <a:ext cx="354" cy="154"/>
                <a:chOff x="740" y="3209"/>
                <a:chExt cx="354" cy="154"/>
              </a:xfrm>
            </p:grpSpPr>
            <p:grpSp>
              <p:nvGrpSpPr>
                <p:cNvPr id="214113" name="Group 199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290" cy="154"/>
                  <a:chOff x="844" y="3337"/>
                  <a:chExt cx="290" cy="154"/>
                </a:xfrm>
              </p:grpSpPr>
              <p:sp>
                <p:nvSpPr>
                  <p:cNvPr id="91237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238" name="Text Box 2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Arial" charset="0"/>
                        <a:cs typeface="+mn-cs"/>
                      </a:rPr>
                      <a:t>DNS</a:t>
                    </a:r>
                  </a:p>
                </p:txBody>
              </p:sp>
            </p:grpSp>
            <p:sp>
              <p:nvSpPr>
                <p:cNvPr id="91235" name="Rectangle 202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236" name="Rectangle 203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4089" name="Group 204"/>
              <p:cNvGrpSpPr>
                <a:grpSpLocks/>
              </p:cNvGrpSpPr>
              <p:nvPr/>
            </p:nvGrpSpPr>
            <p:grpSpPr bwMode="auto">
              <a:xfrm>
                <a:off x="278" y="1034"/>
                <a:ext cx="354" cy="154"/>
                <a:chOff x="836" y="3305"/>
                <a:chExt cx="354" cy="154"/>
              </a:xfrm>
            </p:grpSpPr>
            <p:grpSp>
              <p:nvGrpSpPr>
                <p:cNvPr id="214107" name="Group 205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232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233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Arial" charset="0"/>
                        <a:cs typeface="+mn-cs"/>
                      </a:rPr>
                      <a:t>DNS</a:t>
                    </a:r>
                  </a:p>
                </p:txBody>
              </p:sp>
            </p:grpSp>
            <p:grpSp>
              <p:nvGrpSpPr>
                <p:cNvPr id="214108" name="Group 208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230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231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4090" name="Group 211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1226" name="Rectangle 212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227" name="Rectangle 213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4091" name="Group 21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4092" name="Group 215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80" cy="154"/>
                  <a:chOff x="723" y="3453"/>
                  <a:chExt cx="480" cy="154"/>
                </a:xfrm>
              </p:grpSpPr>
              <p:grpSp>
                <p:nvGrpSpPr>
                  <p:cNvPr id="214096" name="Group 216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54" cy="154"/>
                    <a:chOff x="836" y="3305"/>
                    <a:chExt cx="354" cy="154"/>
                  </a:xfrm>
                </p:grpSpPr>
                <p:grpSp>
                  <p:nvGrpSpPr>
                    <p:cNvPr id="214099" name="Group 2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290" cy="154"/>
                      <a:chOff x="844" y="3337"/>
                      <a:chExt cx="290" cy="154"/>
                    </a:xfrm>
                  </p:grpSpPr>
                  <p:sp>
                    <p:nvSpPr>
                      <p:cNvPr id="91224" name="Rectangle 2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cs typeface="+mn-cs"/>
                        </a:endParaRPr>
                      </a:p>
                    </p:txBody>
                  </p:sp>
                  <p:sp>
                    <p:nvSpPr>
                      <p:cNvPr id="91225" name="Text Box 21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28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chemeClr val="bg1"/>
                            </a:solidFill>
                            <a:latin typeface="Arial" charset="0"/>
                            <a:cs typeface="+mn-cs"/>
                          </a:rPr>
                          <a:t>DNS</a:t>
                        </a:r>
                      </a:p>
                    </p:txBody>
                  </p:sp>
                </p:grpSp>
                <p:grpSp>
                  <p:nvGrpSpPr>
                    <p:cNvPr id="214100" name="Group 2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1222" name="Rectangle 2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cs typeface="+mn-cs"/>
                        </a:endParaRPr>
                      </a:p>
                    </p:txBody>
                  </p:sp>
                  <p:sp>
                    <p:nvSpPr>
                      <p:cNvPr id="91223" name="Rectangle 2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91218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219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sp>
              <p:nvSpPr>
                <p:cNvPr id="91214" name="Rectangle 225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215" name="Rectangle 226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216" name="Rectangle 227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91205" name="AutoShape 228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4085" name="Group 229"/>
            <p:cNvGrpSpPr>
              <a:grpSpLocks/>
            </p:cNvGrpSpPr>
            <p:nvPr/>
          </p:nvGrpSpPr>
          <p:grpSpPr bwMode="auto">
            <a:xfrm>
              <a:off x="1695" y="3227"/>
              <a:ext cx="290" cy="154"/>
              <a:chOff x="844" y="3337"/>
              <a:chExt cx="290" cy="154"/>
            </a:xfrm>
          </p:grpSpPr>
          <p:sp>
            <p:nvSpPr>
              <p:cNvPr id="91207" name="Rectangle 23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08" name="Text Box 23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chemeClr val="bg1"/>
                    </a:solidFill>
                    <a:latin typeface="Arial" charset="0"/>
                    <a:cs typeface="+mn-cs"/>
                  </a:rPr>
                  <a:t>DNS</a:t>
                </a:r>
              </a:p>
            </p:txBody>
          </p:sp>
        </p:grpSp>
      </p:grpSp>
      <p:grpSp>
        <p:nvGrpSpPr>
          <p:cNvPr id="214048" name="Group 248"/>
          <p:cNvGrpSpPr>
            <a:grpSpLocks/>
          </p:cNvGrpSpPr>
          <p:nvPr/>
        </p:nvGrpSpPr>
        <p:grpSpPr bwMode="auto">
          <a:xfrm>
            <a:off x="7150100" y="963613"/>
            <a:ext cx="373063" cy="687387"/>
            <a:chOff x="4140" y="429"/>
            <a:chExt cx="1425" cy="2396"/>
          </a:xfrm>
        </p:grpSpPr>
        <p:sp>
          <p:nvSpPr>
            <p:cNvPr id="214051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73" name="Rectangle 149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4053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054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76" name="Rectangle 152"/>
            <p:cNvSpPr>
              <a:spLocks noChangeArrowheads="1"/>
            </p:cNvSpPr>
            <p:nvPr/>
          </p:nvSpPr>
          <p:spPr bwMode="auto">
            <a:xfrm>
              <a:off x="4213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4056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1202" name="AutoShape 154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03" name="AutoShape 155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178" name="Rectangle 156"/>
            <p:cNvSpPr>
              <a:spLocks noChangeArrowheads="1"/>
            </p:cNvSpPr>
            <p:nvPr/>
          </p:nvSpPr>
          <p:spPr bwMode="auto">
            <a:xfrm>
              <a:off x="4225" y="1021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4058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1200" name="AutoShape 158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01" name="AutoShape 159"/>
              <p:cNvSpPr>
                <a:spLocks noChangeArrowheads="1"/>
              </p:cNvSpPr>
              <p:nvPr/>
            </p:nvSpPr>
            <p:spPr bwMode="auto">
              <a:xfrm>
                <a:off x="628" y="2585"/>
                <a:ext cx="696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180" name="Rectangle 160"/>
            <p:cNvSpPr>
              <a:spLocks noChangeArrowheads="1"/>
            </p:cNvSpPr>
            <p:nvPr/>
          </p:nvSpPr>
          <p:spPr bwMode="auto">
            <a:xfrm>
              <a:off x="4219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81" name="Rectangle 161"/>
            <p:cNvSpPr>
              <a:spLocks noChangeArrowheads="1"/>
            </p:cNvSpPr>
            <p:nvPr/>
          </p:nvSpPr>
          <p:spPr bwMode="auto">
            <a:xfrm>
              <a:off x="4231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4061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198" name="AutoShape 163"/>
              <p:cNvSpPr>
                <a:spLocks noChangeArrowheads="1"/>
              </p:cNvSpPr>
              <p:nvPr/>
            </p:nvSpPr>
            <p:spPr bwMode="auto">
              <a:xfrm>
                <a:off x="613" y="2586"/>
                <a:ext cx="725" cy="12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199" name="AutoShape 164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214062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4063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1196" name="AutoShape 167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197" name="AutoShape 168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5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185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7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4065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066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88" name="Oval 172"/>
            <p:cNvSpPr>
              <a:spLocks noChangeArrowheads="1"/>
            </p:cNvSpPr>
            <p:nvPr/>
          </p:nvSpPr>
          <p:spPr bwMode="auto">
            <a:xfrm>
              <a:off x="5516" y="2609"/>
              <a:ext cx="49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4068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0" name="AutoShape 174"/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91" name="AutoShape 175"/>
            <p:cNvSpPr>
              <a:spLocks noChangeArrowheads="1"/>
            </p:cNvSpPr>
            <p:nvPr/>
          </p:nvSpPr>
          <p:spPr bwMode="auto">
            <a:xfrm>
              <a:off x="4207" y="2709"/>
              <a:ext cx="106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92" name="Oval 176"/>
            <p:cNvSpPr>
              <a:spLocks noChangeArrowheads="1"/>
            </p:cNvSpPr>
            <p:nvPr/>
          </p:nvSpPr>
          <p:spPr bwMode="auto">
            <a:xfrm>
              <a:off x="4310" y="2382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93" name="Oval 177"/>
            <p:cNvSpPr>
              <a:spLocks noChangeArrowheads="1"/>
            </p:cNvSpPr>
            <p:nvPr/>
          </p:nvSpPr>
          <p:spPr bwMode="auto">
            <a:xfrm>
              <a:off x="4486" y="2382"/>
              <a:ext cx="158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91194" name="Oval 178"/>
            <p:cNvSpPr>
              <a:spLocks noChangeArrowheads="1"/>
            </p:cNvSpPr>
            <p:nvPr/>
          </p:nvSpPr>
          <p:spPr bwMode="auto">
            <a:xfrm>
              <a:off x="4661" y="2382"/>
              <a:ext cx="158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95" name="Rectangle 179"/>
            <p:cNvSpPr>
              <a:spLocks noChangeArrowheads="1"/>
            </p:cNvSpPr>
            <p:nvPr/>
          </p:nvSpPr>
          <p:spPr bwMode="auto">
            <a:xfrm>
              <a:off x="5062" y="1835"/>
              <a:ext cx="85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91170" name="Rectangle 3"/>
          <p:cNvSpPr>
            <a:spLocks noGrp="1" noChangeArrowheads="1"/>
          </p:cNvSpPr>
          <p:nvPr>
            <p:ph type="title"/>
          </p:nvPr>
        </p:nvSpPr>
        <p:spPr>
          <a:xfrm>
            <a:off x="246063" y="-39688"/>
            <a:ext cx="8034337" cy="1003301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life… using DNS</a:t>
            </a:r>
          </a:p>
        </p:txBody>
      </p:sp>
      <p:pic>
        <p:nvPicPr>
          <p:cNvPr id="214050" name="Picture 21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8" y="63182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Clr>
                <a:srgbClr val="000090"/>
              </a:buClr>
            </a:pPr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>
                <a:buClr>
                  <a:srgbClr val="000090"/>
                </a:buClr>
              </a:pPr>
              <a:t>88</a:t>
            </a:fld>
            <a:endParaRPr lang="en-US" sz="1200" dirty="0">
              <a:latin typeface="Tahoma" charset="0"/>
            </a:endParaRPr>
          </a:p>
        </p:txBody>
      </p:sp>
      <p:sp>
        <p:nvSpPr>
          <p:cNvPr id="27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buClr>
                <a:srgbClr val="000090"/>
              </a:buClr>
            </a:pP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282888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26 0.14666 L 0.29844 0.14527 L 0.46528 -0.03516 L 0.46406 -0.1667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92" y="-1568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0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70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640" grpId="0"/>
      <p:bldP spid="705641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41" name="Group 231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5267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268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69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70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71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93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5273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532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32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2395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41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242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243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5278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5293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15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5295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5296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18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298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2444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445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2420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300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2442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443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2422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23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303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2440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441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5304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5305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2438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439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2427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5307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5308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30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5310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32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33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34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35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92436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37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279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2401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02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403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404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92405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285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241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2412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2413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5286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240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2409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2410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215044" name="Freeform 293"/>
          <p:cNvSpPr>
            <a:spLocks/>
          </p:cNvSpPr>
          <p:nvPr/>
        </p:nvSpPr>
        <p:spPr bwMode="auto">
          <a:xfrm>
            <a:off x="322263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15045" name="Freeform 292"/>
          <p:cNvSpPr>
            <a:spLocks/>
          </p:cNvSpPr>
          <p:nvPr/>
        </p:nvSpPr>
        <p:spPr bwMode="auto">
          <a:xfrm>
            <a:off x="4751388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2167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693150" cy="942975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life…TCP connection carrying HTTP</a:t>
            </a:r>
          </a:p>
        </p:txBody>
      </p:sp>
      <p:grpSp>
        <p:nvGrpSpPr>
          <p:cNvPr id="706603" name="Group 43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5259" name="Freeform 44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5260" name="Group 45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2382" name="Rectangle 4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83" name="Text Box 47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2384" name="Line 4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85" name="Line 4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86" name="Line 5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87" name="Line 5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6885" name="Group 325"/>
          <p:cNvGrpSpPr>
            <a:grpSpLocks/>
          </p:cNvGrpSpPr>
          <p:nvPr/>
        </p:nvGrpSpPr>
        <p:grpSpPr bwMode="auto">
          <a:xfrm>
            <a:off x="442913" y="1054100"/>
            <a:ext cx="515937" cy="333375"/>
            <a:chOff x="328" y="678"/>
            <a:chExt cx="325" cy="210"/>
          </a:xfrm>
        </p:grpSpPr>
        <p:grpSp>
          <p:nvGrpSpPr>
            <p:cNvPr id="215255" name="Group 52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92378" name="Rectangle 53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79" name="Text Box 54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HTTP</a:t>
                </a:r>
              </a:p>
            </p:txBody>
          </p:sp>
        </p:grpSp>
        <p:sp>
          <p:nvSpPr>
            <p:cNvPr id="92377" name="AutoShape 85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706660" name="Rectangle 100"/>
          <p:cNvSpPr>
            <a:spLocks noChangeArrowheads="1"/>
          </p:cNvSpPr>
          <p:nvPr/>
        </p:nvSpPr>
        <p:spPr bwMode="auto">
          <a:xfrm>
            <a:off x="5208588" y="3168650"/>
            <a:ext cx="34417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to send HTTP request, client first opens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TCP socket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 to web server</a:t>
            </a:r>
          </a:p>
        </p:txBody>
      </p:sp>
      <p:sp>
        <p:nvSpPr>
          <p:cNvPr id="706661" name="Rectangle 101"/>
          <p:cNvSpPr>
            <a:spLocks noChangeArrowheads="1"/>
          </p:cNvSpPr>
          <p:nvPr/>
        </p:nvSpPr>
        <p:spPr bwMode="auto">
          <a:xfrm>
            <a:off x="5186363" y="4054475"/>
            <a:ext cx="3778250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TCP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SYN segment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(step 1 in 3-way handshake) 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  <a:cs typeface="+mn-cs"/>
              </a:rPr>
              <a:t>inter-domain routed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 to web server</a:t>
            </a:r>
          </a:p>
        </p:txBody>
      </p:sp>
      <p:sp>
        <p:nvSpPr>
          <p:cNvPr id="706662" name="Rectangle 102"/>
          <p:cNvSpPr>
            <a:spLocks noChangeArrowheads="1"/>
          </p:cNvSpPr>
          <p:nvPr/>
        </p:nvSpPr>
        <p:spPr bwMode="auto">
          <a:xfrm>
            <a:off x="5189538" y="5892800"/>
            <a:ext cx="38274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TCP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connection established (for client!)</a:t>
            </a:r>
          </a:p>
        </p:txBody>
      </p:sp>
      <p:grpSp>
        <p:nvGrpSpPr>
          <p:cNvPr id="215052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215253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54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53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215251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52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54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215249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50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55" name="Group 110"/>
          <p:cNvGrpSpPr>
            <a:grpSpLocks/>
          </p:cNvGrpSpPr>
          <p:nvPr/>
        </p:nvGrpSpPr>
        <p:grpSpPr bwMode="auto">
          <a:xfrm>
            <a:off x="3057525" y="5273675"/>
            <a:ext cx="757238" cy="379413"/>
            <a:chOff x="2466" y="2026"/>
            <a:chExt cx="477" cy="282"/>
          </a:xfrm>
        </p:grpSpPr>
        <p:sp>
          <p:nvSpPr>
            <p:cNvPr id="215235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5236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237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5238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5239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5246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247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248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5240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5243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244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245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5241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242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5056" name="Line 136"/>
          <p:cNvSpPr>
            <a:spLocks noChangeShapeType="1"/>
          </p:cNvSpPr>
          <p:nvPr/>
        </p:nvSpPr>
        <p:spPr bwMode="auto">
          <a:xfrm flipV="1">
            <a:off x="2543175" y="5443538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5057" name="Text Box 137"/>
          <p:cNvSpPr txBox="1">
            <a:spLocks noChangeArrowheads="1"/>
          </p:cNvSpPr>
          <p:nvPr/>
        </p:nvSpPr>
        <p:spPr bwMode="auto">
          <a:xfrm>
            <a:off x="1003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215058" name="Text Box 138"/>
          <p:cNvSpPr txBox="1">
            <a:spLocks noChangeArrowheads="1"/>
          </p:cNvSpPr>
          <p:nvPr/>
        </p:nvSpPr>
        <p:spPr bwMode="auto">
          <a:xfrm>
            <a:off x="971550" y="5541963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grpSp>
        <p:nvGrpSpPr>
          <p:cNvPr id="215059" name="Group 194"/>
          <p:cNvGrpSpPr>
            <a:grpSpLocks/>
          </p:cNvGrpSpPr>
          <p:nvPr/>
        </p:nvGrpSpPr>
        <p:grpSpPr bwMode="auto">
          <a:xfrm>
            <a:off x="2970213" y="5649913"/>
            <a:ext cx="295275" cy="114300"/>
            <a:chOff x="3228" y="1776"/>
            <a:chExt cx="252" cy="96"/>
          </a:xfrm>
        </p:grpSpPr>
        <p:sp>
          <p:nvSpPr>
            <p:cNvPr id="215233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34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60" name="Group 197"/>
          <p:cNvGrpSpPr>
            <a:grpSpLocks/>
          </p:cNvGrpSpPr>
          <p:nvPr/>
        </p:nvGrpSpPr>
        <p:grpSpPr bwMode="auto">
          <a:xfrm flipH="1">
            <a:off x="3608388" y="5649913"/>
            <a:ext cx="295275" cy="114300"/>
            <a:chOff x="3228" y="1776"/>
            <a:chExt cx="252" cy="96"/>
          </a:xfrm>
        </p:grpSpPr>
        <p:sp>
          <p:nvSpPr>
            <p:cNvPr id="215231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32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61" name="Group 200"/>
          <p:cNvGrpSpPr>
            <a:grpSpLocks/>
          </p:cNvGrpSpPr>
          <p:nvPr/>
        </p:nvGrpSpPr>
        <p:grpSpPr bwMode="auto">
          <a:xfrm flipH="1" flipV="1">
            <a:off x="3813175" y="5354638"/>
            <a:ext cx="295275" cy="114300"/>
            <a:chOff x="3228" y="1776"/>
            <a:chExt cx="252" cy="96"/>
          </a:xfrm>
        </p:grpSpPr>
        <p:sp>
          <p:nvSpPr>
            <p:cNvPr id="215229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30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92183" name="Line 290"/>
          <p:cNvSpPr>
            <a:spLocks noChangeShapeType="1"/>
          </p:cNvSpPr>
          <p:nvPr/>
        </p:nvSpPr>
        <p:spPr bwMode="auto">
          <a:xfrm flipH="1">
            <a:off x="3594100" y="2432050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74" name="Group 314"/>
          <p:cNvGrpSpPr>
            <a:grpSpLocks/>
          </p:cNvGrpSpPr>
          <p:nvPr/>
        </p:nvGrpSpPr>
        <p:grpSpPr bwMode="auto">
          <a:xfrm>
            <a:off x="79375" y="1900238"/>
            <a:ext cx="1081088" cy="244475"/>
            <a:chOff x="410" y="1508"/>
            <a:chExt cx="681" cy="154"/>
          </a:xfrm>
        </p:grpSpPr>
        <p:sp>
          <p:nvSpPr>
            <p:cNvPr id="92341" name="Rectangle 99"/>
            <p:cNvSpPr>
              <a:spLocks noChangeArrowheads="1"/>
            </p:cNvSpPr>
            <p:nvPr/>
          </p:nvSpPr>
          <p:spPr bwMode="auto">
            <a:xfrm>
              <a:off x="410" y="1511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342" name="Rectangle 95"/>
            <p:cNvSpPr>
              <a:spLocks noChangeArrowheads="1"/>
            </p:cNvSpPr>
            <p:nvPr/>
          </p:nvSpPr>
          <p:spPr bwMode="auto">
            <a:xfrm>
              <a:off x="538" y="1536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343" name="Rectangle 96"/>
            <p:cNvSpPr>
              <a:spLocks noChangeArrowheads="1"/>
            </p:cNvSpPr>
            <p:nvPr/>
          </p:nvSpPr>
          <p:spPr bwMode="auto">
            <a:xfrm>
              <a:off x="529" y="1525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344" name="Rectangle 97"/>
            <p:cNvSpPr>
              <a:spLocks noChangeArrowheads="1"/>
            </p:cNvSpPr>
            <p:nvPr/>
          </p:nvSpPr>
          <p:spPr bwMode="auto">
            <a:xfrm>
              <a:off x="423" y="1527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345" name="Rectangle 98"/>
            <p:cNvSpPr>
              <a:spLocks noChangeArrowheads="1"/>
            </p:cNvSpPr>
            <p:nvPr/>
          </p:nvSpPr>
          <p:spPr bwMode="auto">
            <a:xfrm>
              <a:off x="1021" y="1526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225" name="Group 310"/>
            <p:cNvGrpSpPr>
              <a:grpSpLocks/>
            </p:cNvGrpSpPr>
            <p:nvPr/>
          </p:nvGrpSpPr>
          <p:grpSpPr bwMode="auto">
            <a:xfrm>
              <a:off x="647" y="1508"/>
              <a:ext cx="354" cy="154"/>
              <a:chOff x="290" y="875"/>
              <a:chExt cx="354" cy="154"/>
            </a:xfrm>
          </p:grpSpPr>
          <p:sp>
            <p:nvSpPr>
              <p:cNvPr id="92347" name="Rectangle 311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48" name="Rectangle 312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49" name="Text Box 313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</p:grpSp>
      <p:grpSp>
        <p:nvGrpSpPr>
          <p:cNvPr id="706886" name="Group 326"/>
          <p:cNvGrpSpPr>
            <a:grpSpLocks/>
          </p:cNvGrpSpPr>
          <p:nvPr/>
        </p:nvGrpSpPr>
        <p:grpSpPr bwMode="auto">
          <a:xfrm>
            <a:off x="307975" y="4241800"/>
            <a:ext cx="1081088" cy="782638"/>
            <a:chOff x="59" y="863"/>
            <a:chExt cx="681" cy="493"/>
          </a:xfrm>
        </p:grpSpPr>
        <p:grpSp>
          <p:nvGrpSpPr>
            <p:cNvPr id="215199" name="Group 6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2339" name="Rectangle 6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40" name="Rectangle 7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200" name="Group 30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92336" name="Rectangle 59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37" name="Rectangle 60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38" name="Text Box 297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  <p:grpSp>
          <p:nvGrpSpPr>
            <p:cNvPr id="215201" name="Group 302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92333" name="Rectangle 303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34" name="Rectangle 304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35" name="Text Box 305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  <p:grpSp>
          <p:nvGrpSpPr>
            <p:cNvPr id="215202" name="Group 315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92324" name="Rectangle 316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25" name="Rectangle 317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26" name="Rectangle 318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27" name="Rectangle 319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28" name="Rectangle 320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208" name="Group 321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92330" name="Rectangle 322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331" name="Rectangle 323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332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000000"/>
                      </a:solidFill>
                      <a:latin typeface="Arial" charset="0"/>
                      <a:cs typeface="+mn-cs"/>
                    </a:rPr>
                    <a:t>SYN</a:t>
                  </a:r>
                </a:p>
              </p:txBody>
            </p:sp>
          </p:grpSp>
        </p:grpSp>
      </p:grpSp>
      <p:grpSp>
        <p:nvGrpSpPr>
          <p:cNvPr id="706896" name="Group 336"/>
          <p:cNvGrpSpPr>
            <a:grpSpLocks/>
          </p:cNvGrpSpPr>
          <p:nvPr/>
        </p:nvGrpSpPr>
        <p:grpSpPr bwMode="auto">
          <a:xfrm>
            <a:off x="1509713" y="3965575"/>
            <a:ext cx="976312" cy="1460500"/>
            <a:chOff x="4000" y="1895"/>
            <a:chExt cx="615" cy="920"/>
          </a:xfrm>
        </p:grpSpPr>
        <p:sp>
          <p:nvSpPr>
            <p:cNvPr id="215191" name="Freeform 328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5192" name="Group 329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92314" name="Rectangle 33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15" name="Text Box 331"/>
              <p:cNvSpPr txBox="1">
                <a:spLocks noChangeArrowheads="1"/>
              </p:cNvSpPr>
              <p:nvPr/>
            </p:nvSpPr>
            <p:spPr bwMode="auto">
              <a:xfrm>
                <a:off x="646" y="2954"/>
                <a:ext cx="371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600" i="0" dirty="0">
                  <a:solidFill>
                    <a:srgbClr val="000000"/>
                  </a:solidFill>
                  <a:latin typeface="Arial" charset="0"/>
                  <a:cs typeface="+mn-cs"/>
                </a:endParaRP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2316" name="Line 33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17" name="Line 33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18" name="Line 33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19" name="Line 33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6897" name="Group 337"/>
          <p:cNvGrpSpPr>
            <a:grpSpLocks/>
          </p:cNvGrpSpPr>
          <p:nvPr/>
        </p:nvGrpSpPr>
        <p:grpSpPr bwMode="auto">
          <a:xfrm>
            <a:off x="79375" y="1355725"/>
            <a:ext cx="1081088" cy="782638"/>
            <a:chOff x="59" y="863"/>
            <a:chExt cx="681" cy="493"/>
          </a:xfrm>
        </p:grpSpPr>
        <p:grpSp>
          <p:nvGrpSpPr>
            <p:cNvPr id="215170" name="Group 33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2310" name="Rectangle 33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11" name="Rectangle 34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171" name="Group 34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92307" name="Rectangle 342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08" name="Rectangle 343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09" name="Text Box 344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  <p:grpSp>
          <p:nvGrpSpPr>
            <p:cNvPr id="215172" name="Group 345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92304" name="Rectangle 346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05" name="Rectangle 347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06" name="Text Box 348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  <p:grpSp>
          <p:nvGrpSpPr>
            <p:cNvPr id="215173" name="Group 349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92295" name="Rectangle 350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6" name="Rectangle 351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7" name="Rectangle 352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8" name="Rectangle 353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9" name="Rectangle 354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179" name="Group 355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92301" name="Rectangle 356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302" name="Rectangle 357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303" name="Text Box 358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000000"/>
                      </a:solidFill>
                      <a:latin typeface="Arial" charset="0"/>
                      <a:cs typeface="+mn-cs"/>
                    </a:rPr>
                    <a:t>SYN</a:t>
                  </a:r>
                </a:p>
              </p:txBody>
            </p:sp>
          </p:grpSp>
        </p:grpSp>
      </p:grpSp>
      <p:sp>
        <p:nvSpPr>
          <p:cNvPr id="92188" name="Rectangle 359"/>
          <p:cNvSpPr>
            <a:spLocks noChangeArrowheads="1"/>
          </p:cNvSpPr>
          <p:nvPr/>
        </p:nvSpPr>
        <p:spPr bwMode="auto">
          <a:xfrm>
            <a:off x="979488" y="4452938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sz="1000" i="0" dirty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grpSp>
        <p:nvGrpSpPr>
          <p:cNvPr id="706951" name="Group 391"/>
          <p:cNvGrpSpPr>
            <a:grpSpLocks/>
          </p:cNvGrpSpPr>
          <p:nvPr/>
        </p:nvGrpSpPr>
        <p:grpSpPr bwMode="auto">
          <a:xfrm>
            <a:off x="306388" y="4241800"/>
            <a:ext cx="1081087" cy="782638"/>
            <a:chOff x="2675" y="3676"/>
            <a:chExt cx="681" cy="493"/>
          </a:xfrm>
        </p:grpSpPr>
        <p:grpSp>
          <p:nvGrpSpPr>
            <p:cNvPr id="215150" name="Group 361"/>
            <p:cNvGrpSpPr>
              <a:grpSpLocks/>
            </p:cNvGrpSpPr>
            <p:nvPr/>
          </p:nvGrpSpPr>
          <p:grpSpPr bwMode="auto">
            <a:xfrm>
              <a:off x="2793" y="3855"/>
              <a:ext cx="480" cy="112"/>
              <a:chOff x="627" y="3377"/>
              <a:chExt cx="480" cy="112"/>
            </a:xfrm>
          </p:grpSpPr>
          <p:sp>
            <p:nvSpPr>
              <p:cNvPr id="92289" name="Rectangle 362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0" name="Rectangle 363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151" name="Group 382"/>
            <p:cNvGrpSpPr>
              <a:grpSpLocks/>
            </p:cNvGrpSpPr>
            <p:nvPr/>
          </p:nvGrpSpPr>
          <p:grpSpPr bwMode="auto">
            <a:xfrm>
              <a:off x="2855" y="3676"/>
              <a:ext cx="444" cy="154"/>
              <a:chOff x="2717" y="3676"/>
              <a:chExt cx="444" cy="154"/>
            </a:xfrm>
          </p:grpSpPr>
          <p:sp>
            <p:nvSpPr>
              <p:cNvPr id="92286" name="Rectangle 365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7" name="Rectangle 366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8" name="Text Box 367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  <p:sp>
          <p:nvSpPr>
            <p:cNvPr id="92273" name="Rectangle 373"/>
            <p:cNvSpPr>
              <a:spLocks noChangeArrowheads="1"/>
            </p:cNvSpPr>
            <p:nvPr/>
          </p:nvSpPr>
          <p:spPr bwMode="auto">
            <a:xfrm>
              <a:off x="2675" y="401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74" name="Rectangle 374"/>
            <p:cNvSpPr>
              <a:spLocks noChangeArrowheads="1"/>
            </p:cNvSpPr>
            <p:nvPr/>
          </p:nvSpPr>
          <p:spPr bwMode="auto">
            <a:xfrm>
              <a:off x="2803" y="4043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75" name="Rectangle 375"/>
            <p:cNvSpPr>
              <a:spLocks noChangeArrowheads="1"/>
            </p:cNvSpPr>
            <p:nvPr/>
          </p:nvSpPr>
          <p:spPr bwMode="auto">
            <a:xfrm>
              <a:off x="2794" y="4032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76" name="Rectangle 376"/>
            <p:cNvSpPr>
              <a:spLocks noChangeArrowheads="1"/>
            </p:cNvSpPr>
            <p:nvPr/>
          </p:nvSpPr>
          <p:spPr bwMode="auto">
            <a:xfrm>
              <a:off x="2688" y="403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77" name="Rectangle 377"/>
            <p:cNvSpPr>
              <a:spLocks noChangeArrowheads="1"/>
            </p:cNvSpPr>
            <p:nvPr/>
          </p:nvSpPr>
          <p:spPr bwMode="auto">
            <a:xfrm>
              <a:off x="3286" y="403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157" name="Group 383"/>
            <p:cNvGrpSpPr>
              <a:grpSpLocks/>
            </p:cNvGrpSpPr>
            <p:nvPr/>
          </p:nvGrpSpPr>
          <p:grpSpPr bwMode="auto">
            <a:xfrm>
              <a:off x="2864" y="3835"/>
              <a:ext cx="444" cy="154"/>
              <a:chOff x="2717" y="3676"/>
              <a:chExt cx="444" cy="154"/>
            </a:xfrm>
          </p:grpSpPr>
          <p:sp>
            <p:nvSpPr>
              <p:cNvPr id="92283" name="Rectangle 384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4" name="Rectangle 385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5" name="Text Box 386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  <p:grpSp>
          <p:nvGrpSpPr>
            <p:cNvPr id="215158" name="Group 387"/>
            <p:cNvGrpSpPr>
              <a:grpSpLocks/>
            </p:cNvGrpSpPr>
            <p:nvPr/>
          </p:nvGrpSpPr>
          <p:grpSpPr bwMode="auto">
            <a:xfrm>
              <a:off x="2867" y="4015"/>
              <a:ext cx="444" cy="154"/>
              <a:chOff x="2717" y="3676"/>
              <a:chExt cx="444" cy="154"/>
            </a:xfrm>
          </p:grpSpPr>
          <p:sp>
            <p:nvSpPr>
              <p:cNvPr id="92280" name="Rectangle 388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1" name="Rectangle 389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2" name="Text Box 390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</p:grpSp>
      <p:grpSp>
        <p:nvGrpSpPr>
          <p:cNvPr id="706983" name="Group 423"/>
          <p:cNvGrpSpPr>
            <a:grpSpLocks/>
          </p:cNvGrpSpPr>
          <p:nvPr/>
        </p:nvGrpSpPr>
        <p:grpSpPr bwMode="auto">
          <a:xfrm>
            <a:off x="82550" y="1354138"/>
            <a:ext cx="1081088" cy="782637"/>
            <a:chOff x="2613" y="3554"/>
            <a:chExt cx="681" cy="493"/>
          </a:xfrm>
        </p:grpSpPr>
        <p:grpSp>
          <p:nvGrpSpPr>
            <p:cNvPr id="215130" name="Group 393"/>
            <p:cNvGrpSpPr>
              <a:grpSpLocks/>
            </p:cNvGrpSpPr>
            <p:nvPr/>
          </p:nvGrpSpPr>
          <p:grpSpPr bwMode="auto">
            <a:xfrm>
              <a:off x="2731" y="3733"/>
              <a:ext cx="480" cy="112"/>
              <a:chOff x="627" y="3377"/>
              <a:chExt cx="480" cy="112"/>
            </a:xfrm>
          </p:grpSpPr>
          <p:sp>
            <p:nvSpPr>
              <p:cNvPr id="92269" name="Rectangle 39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70" name="Rectangle 39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131" name="Group 396"/>
            <p:cNvGrpSpPr>
              <a:grpSpLocks/>
            </p:cNvGrpSpPr>
            <p:nvPr/>
          </p:nvGrpSpPr>
          <p:grpSpPr bwMode="auto">
            <a:xfrm>
              <a:off x="2793" y="3554"/>
              <a:ext cx="444" cy="154"/>
              <a:chOff x="2717" y="3676"/>
              <a:chExt cx="444" cy="154"/>
            </a:xfrm>
          </p:grpSpPr>
          <p:sp>
            <p:nvSpPr>
              <p:cNvPr id="92266" name="Rectangle 397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7" name="Rectangle 398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8" name="Text Box 399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  <p:sp>
          <p:nvSpPr>
            <p:cNvPr id="92253" name="Rectangle 400"/>
            <p:cNvSpPr>
              <a:spLocks noChangeArrowheads="1"/>
            </p:cNvSpPr>
            <p:nvPr/>
          </p:nvSpPr>
          <p:spPr bwMode="auto">
            <a:xfrm>
              <a:off x="2613" y="389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54" name="Rectangle 401"/>
            <p:cNvSpPr>
              <a:spLocks noChangeArrowheads="1"/>
            </p:cNvSpPr>
            <p:nvPr/>
          </p:nvSpPr>
          <p:spPr bwMode="auto">
            <a:xfrm>
              <a:off x="2741" y="3921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55" name="Rectangle 402"/>
            <p:cNvSpPr>
              <a:spLocks noChangeArrowheads="1"/>
            </p:cNvSpPr>
            <p:nvPr/>
          </p:nvSpPr>
          <p:spPr bwMode="auto">
            <a:xfrm>
              <a:off x="2732" y="3910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56" name="Rectangle 403"/>
            <p:cNvSpPr>
              <a:spLocks noChangeArrowheads="1"/>
            </p:cNvSpPr>
            <p:nvPr/>
          </p:nvSpPr>
          <p:spPr bwMode="auto">
            <a:xfrm>
              <a:off x="2626" y="391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57" name="Rectangle 404"/>
            <p:cNvSpPr>
              <a:spLocks noChangeArrowheads="1"/>
            </p:cNvSpPr>
            <p:nvPr/>
          </p:nvSpPr>
          <p:spPr bwMode="auto">
            <a:xfrm>
              <a:off x="3224" y="391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137" name="Group 405"/>
            <p:cNvGrpSpPr>
              <a:grpSpLocks/>
            </p:cNvGrpSpPr>
            <p:nvPr/>
          </p:nvGrpSpPr>
          <p:grpSpPr bwMode="auto">
            <a:xfrm>
              <a:off x="2802" y="3713"/>
              <a:ext cx="444" cy="154"/>
              <a:chOff x="2717" y="3676"/>
              <a:chExt cx="444" cy="154"/>
            </a:xfrm>
          </p:grpSpPr>
          <p:sp>
            <p:nvSpPr>
              <p:cNvPr id="92263" name="Rectangle 406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4" name="Rectangle 407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5" name="Text Box 408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  <p:grpSp>
          <p:nvGrpSpPr>
            <p:cNvPr id="215138" name="Group 409"/>
            <p:cNvGrpSpPr>
              <a:grpSpLocks/>
            </p:cNvGrpSpPr>
            <p:nvPr/>
          </p:nvGrpSpPr>
          <p:grpSpPr bwMode="auto">
            <a:xfrm>
              <a:off x="2805" y="3893"/>
              <a:ext cx="444" cy="154"/>
              <a:chOff x="2717" y="3676"/>
              <a:chExt cx="444" cy="154"/>
            </a:xfrm>
          </p:grpSpPr>
          <p:sp>
            <p:nvSpPr>
              <p:cNvPr id="92260" name="Rectangle 410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1" name="Rectangle 411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2" name="Text Box 412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</p:grpSp>
      <p:grpSp>
        <p:nvGrpSpPr>
          <p:cNvPr id="706982" name="Group 422"/>
          <p:cNvGrpSpPr>
            <a:grpSpLocks/>
          </p:cNvGrpSpPr>
          <p:nvPr/>
        </p:nvGrpSpPr>
        <p:grpSpPr bwMode="auto">
          <a:xfrm>
            <a:off x="311150" y="4772025"/>
            <a:ext cx="1081088" cy="244475"/>
            <a:chOff x="2709" y="3989"/>
            <a:chExt cx="681" cy="154"/>
          </a:xfrm>
        </p:grpSpPr>
        <p:sp>
          <p:nvSpPr>
            <p:cNvPr id="92242" name="Rectangle 413"/>
            <p:cNvSpPr>
              <a:spLocks noChangeArrowheads="1"/>
            </p:cNvSpPr>
            <p:nvPr/>
          </p:nvSpPr>
          <p:spPr bwMode="auto">
            <a:xfrm>
              <a:off x="2709" y="3992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43" name="Rectangle 414"/>
            <p:cNvSpPr>
              <a:spLocks noChangeArrowheads="1"/>
            </p:cNvSpPr>
            <p:nvPr/>
          </p:nvSpPr>
          <p:spPr bwMode="auto">
            <a:xfrm>
              <a:off x="2837" y="4017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44" name="Rectangle 415"/>
            <p:cNvSpPr>
              <a:spLocks noChangeArrowheads="1"/>
            </p:cNvSpPr>
            <p:nvPr/>
          </p:nvSpPr>
          <p:spPr bwMode="auto">
            <a:xfrm>
              <a:off x="2828" y="4006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45" name="Rectangle 416"/>
            <p:cNvSpPr>
              <a:spLocks noChangeArrowheads="1"/>
            </p:cNvSpPr>
            <p:nvPr/>
          </p:nvSpPr>
          <p:spPr bwMode="auto">
            <a:xfrm>
              <a:off x="2722" y="4008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46" name="Rectangle 417"/>
            <p:cNvSpPr>
              <a:spLocks noChangeArrowheads="1"/>
            </p:cNvSpPr>
            <p:nvPr/>
          </p:nvSpPr>
          <p:spPr bwMode="auto">
            <a:xfrm>
              <a:off x="3320" y="4007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126" name="Group 418"/>
            <p:cNvGrpSpPr>
              <a:grpSpLocks/>
            </p:cNvGrpSpPr>
            <p:nvPr/>
          </p:nvGrpSpPr>
          <p:grpSpPr bwMode="auto">
            <a:xfrm>
              <a:off x="2901" y="3989"/>
              <a:ext cx="444" cy="154"/>
              <a:chOff x="2717" y="3676"/>
              <a:chExt cx="444" cy="154"/>
            </a:xfrm>
          </p:grpSpPr>
          <p:sp>
            <p:nvSpPr>
              <p:cNvPr id="92248" name="Rectangle 419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49" name="Rectangle 420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50" name="Text Box 421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</p:grpSp>
      <p:sp>
        <p:nvSpPr>
          <p:cNvPr id="706984" name="Rectangle 424"/>
          <p:cNvSpPr>
            <a:spLocks noChangeArrowheads="1"/>
          </p:cNvSpPr>
          <p:nvPr/>
        </p:nvSpPr>
        <p:spPr bwMode="auto">
          <a:xfrm>
            <a:off x="5183188" y="4916488"/>
            <a:ext cx="3787775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web server responds with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TCP SYNACK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(step 2 in 3-way handshake)</a:t>
            </a:r>
          </a:p>
        </p:txBody>
      </p:sp>
      <p:grpSp>
        <p:nvGrpSpPr>
          <p:cNvPr id="215072" name="Group 110"/>
          <p:cNvGrpSpPr>
            <a:grpSpLocks/>
          </p:cNvGrpSpPr>
          <p:nvPr/>
        </p:nvGrpSpPr>
        <p:grpSpPr bwMode="auto">
          <a:xfrm>
            <a:off x="5213350" y="2041525"/>
            <a:ext cx="757238" cy="379413"/>
            <a:chOff x="2466" y="2026"/>
            <a:chExt cx="477" cy="282"/>
          </a:xfrm>
        </p:grpSpPr>
        <p:sp>
          <p:nvSpPr>
            <p:cNvPr id="215107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5108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109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5110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5111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5118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119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120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5112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5115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116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117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5113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114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15073" name="Group 248"/>
          <p:cNvGrpSpPr>
            <a:grpSpLocks/>
          </p:cNvGrpSpPr>
          <p:nvPr/>
        </p:nvGrpSpPr>
        <p:grpSpPr bwMode="auto">
          <a:xfrm>
            <a:off x="2470150" y="4932363"/>
            <a:ext cx="333375" cy="581025"/>
            <a:chOff x="4140" y="429"/>
            <a:chExt cx="1425" cy="2396"/>
          </a:xfrm>
        </p:grpSpPr>
        <p:sp>
          <p:nvSpPr>
            <p:cNvPr id="215075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97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5077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078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00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080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2226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27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2202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082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224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25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2204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05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085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2222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23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215086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5087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220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21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2209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5089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090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12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5092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14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15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16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17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92218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19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pic>
        <p:nvPicPr>
          <p:cNvPr id="215074" name="Picture 6" descr="underline_ba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6413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89</a:t>
            </a:fld>
            <a:endParaRPr lang="en-US" sz="1200" dirty="0">
              <a:latin typeface="Tahoma" charset="0"/>
            </a:endParaRPr>
          </a:p>
        </p:txBody>
      </p:sp>
      <p:sp>
        <p:nvSpPr>
          <p:cNvPr id="28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88440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"/>
                                        <p:tgtEl>
                                          <p:spTgt spid="70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"/>
                                        <p:tgtEl>
                                          <p:spTgt spid="7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3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4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7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2 0.00625 L 0.00764 0.08467 L 0.36285 0.08767 L 0.26996 0.22878 L 0.33698 0.22739 L 0.55069 0.01874 L 0.29583 0.52209 L 0.02882 0.5251 L 0.02882 0.41545 " pathEditMode="relative" rAng="0" ptsTypes="AAAAAAAAA">
                                      <p:cBhvr>
                                        <p:cTn id="25" dur="2000" fill="hold"/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05" y="2593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28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4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706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15591E-6 L -1.66667E-6 0.09415 L 0.28593 0.09091 L 0.52934 -0.40111 L 0.30937 -0.18182 L 0.23403 -0.19755 L 0.32118 -0.33079 L -0.01997 -0.33079 L -0.01875 -0.41846 " pathEditMode="relative" ptsTypes="AAAAAAAAA">
                                      <p:cBhvr>
                                        <p:cTn id="57" dur="2000" fill="hold"/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6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300"/>
                                        <p:tgtEl>
                                          <p:spTgt spid="70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43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0" grpId="0"/>
      <p:bldP spid="706661" grpId="0"/>
      <p:bldP spid="706662" grpId="0"/>
      <p:bldP spid="70698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3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922338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11138"/>
            <a:ext cx="8231188" cy="1004887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Cyclic redundancy check (CRC)</a:t>
            </a:r>
            <a:endParaRPr lang="en-US" sz="4800" dirty="0">
              <a:latin typeface="Gill Sans MT" charset="0"/>
              <a:cs typeface="+mj-cs"/>
            </a:endParaRP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319213"/>
            <a:ext cx="7772400" cy="3360737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view data bits,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D</a:t>
            </a:r>
            <a:r>
              <a:rPr lang="en-US" sz="2400" dirty="0">
                <a:latin typeface="Gill Sans MT" charset="0"/>
                <a:cs typeface="+mn-cs"/>
              </a:rPr>
              <a:t>, as a binary number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choose r+1 bit pattern (generator),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G</a:t>
            </a:r>
            <a:r>
              <a:rPr lang="en-US" sz="2400" dirty="0">
                <a:latin typeface="Gill Sans MT" charset="0"/>
                <a:cs typeface="+mn-cs"/>
              </a:rPr>
              <a:t>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goal: choose r CRC bits,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R</a:t>
            </a:r>
            <a:r>
              <a:rPr lang="en-US" sz="2400" dirty="0">
                <a:latin typeface="Gill Sans MT" charset="0"/>
                <a:cs typeface="+mn-cs"/>
              </a:rPr>
              <a:t>, such that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 &lt;D,R&gt; exactly divisible by G (modulo 2)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receiver knows G, divides &lt;D’,R’&gt; by G.  If non-zero remainder: error detected!</a:t>
            </a:r>
          </a:p>
          <a:p>
            <a:pPr lvl="1"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can detect all odd number errors &amp; burst errors of &lt; r+1 bits</a:t>
            </a:r>
          </a:p>
          <a:p>
            <a:pPr lvl="1"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burst error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≥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r+1 bits can be detected with prob. 1-0.5</a:t>
            </a:r>
            <a:r>
              <a:rPr lang="en-US" sz="2000" baseline="30000" dirty="0">
                <a:solidFill>
                  <a:srgbClr val="C00000"/>
                </a:solidFill>
                <a:latin typeface="Gill Sans MT" charset="0"/>
              </a:rPr>
              <a:t>r</a:t>
            </a:r>
            <a:endParaRPr lang="en-US" sz="2000" dirty="0">
              <a:solidFill>
                <a:srgbClr val="C00000"/>
              </a:solidFill>
              <a:latin typeface="Gill Sans MT" charset="0"/>
            </a:endParaRP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widely used in practice (Ethernet, 802.11 WiFi, ATM)</a:t>
            </a:r>
          </a:p>
        </p:txBody>
      </p:sp>
      <p:pic>
        <p:nvPicPr>
          <p:cNvPr id="66566" name="Picture 4" descr="524 CRC code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481" y="4580664"/>
            <a:ext cx="5738813" cy="161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75608298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065" name="Group 300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631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31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31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31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31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43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631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637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637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3440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31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31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312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632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633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46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634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634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46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34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348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49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46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34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348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48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46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6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34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348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48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634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635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348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48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47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635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635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47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635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47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7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7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8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9348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8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32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344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4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4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4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9345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33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345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345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345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633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345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345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345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216068" name="Freeform 2"/>
          <p:cNvSpPr>
            <a:spLocks/>
          </p:cNvSpPr>
          <p:nvPr/>
        </p:nvSpPr>
        <p:spPr bwMode="auto">
          <a:xfrm>
            <a:off x="322263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16069" name="Freeform 3"/>
          <p:cNvSpPr>
            <a:spLocks/>
          </p:cNvSpPr>
          <p:nvPr/>
        </p:nvSpPr>
        <p:spPr bwMode="auto">
          <a:xfrm>
            <a:off x="4751388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3191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361363" cy="973138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A day in the life… HTTP request/reply </a:t>
            </a:r>
          </a:p>
        </p:txBody>
      </p:sp>
      <p:grpSp>
        <p:nvGrpSpPr>
          <p:cNvPr id="216071" name="Group 3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6304" name="Freeform 3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6305" name="Group 3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3427" name="Rectangle 3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28" name="Text Box 3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3429" name="Line 4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30" name="Line 4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31" name="Line 4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32" name="Line 4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7628" name="Group 44"/>
          <p:cNvGrpSpPr>
            <a:grpSpLocks/>
          </p:cNvGrpSpPr>
          <p:nvPr/>
        </p:nvGrpSpPr>
        <p:grpSpPr bwMode="auto">
          <a:xfrm>
            <a:off x="442913" y="1054100"/>
            <a:ext cx="515937" cy="333375"/>
            <a:chOff x="328" y="678"/>
            <a:chExt cx="325" cy="210"/>
          </a:xfrm>
        </p:grpSpPr>
        <p:grpSp>
          <p:nvGrpSpPr>
            <p:cNvPr id="216300" name="Group 45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93423" name="Rectangle 4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24" name="Text Box 4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HTTP</a:t>
                </a:r>
              </a:p>
            </p:txBody>
          </p:sp>
        </p:grpSp>
        <p:sp>
          <p:nvSpPr>
            <p:cNvPr id="93422" name="AutoShape 48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707633" name="Rectangle 49"/>
          <p:cNvSpPr>
            <a:spLocks noChangeArrowheads="1"/>
          </p:cNvSpPr>
          <p:nvPr/>
        </p:nvSpPr>
        <p:spPr bwMode="auto">
          <a:xfrm>
            <a:off x="5183188" y="3105150"/>
            <a:ext cx="34417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HTTP request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sent into TCP socket</a:t>
            </a:r>
          </a:p>
        </p:txBody>
      </p:sp>
      <p:sp>
        <p:nvSpPr>
          <p:cNvPr id="707634" name="Rectangle 50"/>
          <p:cNvSpPr>
            <a:spLocks noChangeArrowheads="1"/>
          </p:cNvSpPr>
          <p:nvPr/>
        </p:nvSpPr>
        <p:spPr bwMode="auto">
          <a:xfrm>
            <a:off x="5176838" y="3797300"/>
            <a:ext cx="3787775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IP datagram containing HTTP request routed to www.google.com</a:t>
            </a:r>
          </a:p>
        </p:txBody>
      </p:sp>
      <p:sp>
        <p:nvSpPr>
          <p:cNvPr id="707635" name="Rectangle 51"/>
          <p:cNvSpPr>
            <a:spLocks noChangeArrowheads="1"/>
          </p:cNvSpPr>
          <p:nvPr/>
        </p:nvSpPr>
        <p:spPr bwMode="auto">
          <a:xfrm>
            <a:off x="5189538" y="5702300"/>
            <a:ext cx="38655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IP datagram containing HTTP reply routed back to client</a:t>
            </a:r>
          </a:p>
        </p:txBody>
      </p:sp>
      <p:grpSp>
        <p:nvGrpSpPr>
          <p:cNvPr id="216076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216298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99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6077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216296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97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6078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216294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95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6079" name="Group 110"/>
          <p:cNvGrpSpPr>
            <a:grpSpLocks/>
          </p:cNvGrpSpPr>
          <p:nvPr/>
        </p:nvGrpSpPr>
        <p:grpSpPr bwMode="auto">
          <a:xfrm>
            <a:off x="3057525" y="5273675"/>
            <a:ext cx="757238" cy="379413"/>
            <a:chOff x="2466" y="2026"/>
            <a:chExt cx="477" cy="282"/>
          </a:xfrm>
        </p:grpSpPr>
        <p:sp>
          <p:nvSpPr>
            <p:cNvPr id="216280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6281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282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6283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6284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6291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292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293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6285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6288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289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290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6286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287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6080" name="Line 136"/>
          <p:cNvSpPr>
            <a:spLocks noChangeShapeType="1"/>
          </p:cNvSpPr>
          <p:nvPr/>
        </p:nvSpPr>
        <p:spPr bwMode="auto">
          <a:xfrm flipV="1">
            <a:off x="2543175" y="5443538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6081" name="Text Box 137"/>
          <p:cNvSpPr txBox="1">
            <a:spLocks noChangeArrowheads="1"/>
          </p:cNvSpPr>
          <p:nvPr/>
        </p:nvSpPr>
        <p:spPr bwMode="auto">
          <a:xfrm>
            <a:off x="1003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216082" name="Text Box 138"/>
          <p:cNvSpPr txBox="1">
            <a:spLocks noChangeArrowheads="1"/>
          </p:cNvSpPr>
          <p:nvPr/>
        </p:nvSpPr>
        <p:spPr bwMode="auto">
          <a:xfrm>
            <a:off x="971550" y="5541963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grpSp>
        <p:nvGrpSpPr>
          <p:cNvPr id="216083" name="Group 194"/>
          <p:cNvGrpSpPr>
            <a:grpSpLocks/>
          </p:cNvGrpSpPr>
          <p:nvPr/>
        </p:nvGrpSpPr>
        <p:grpSpPr bwMode="auto">
          <a:xfrm>
            <a:off x="2970213" y="5649913"/>
            <a:ext cx="295275" cy="114300"/>
            <a:chOff x="3228" y="1776"/>
            <a:chExt cx="252" cy="96"/>
          </a:xfrm>
        </p:grpSpPr>
        <p:sp>
          <p:nvSpPr>
            <p:cNvPr id="216278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79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6084" name="Group 200"/>
          <p:cNvGrpSpPr>
            <a:grpSpLocks/>
          </p:cNvGrpSpPr>
          <p:nvPr/>
        </p:nvGrpSpPr>
        <p:grpSpPr bwMode="auto">
          <a:xfrm flipH="1" flipV="1">
            <a:off x="3813175" y="5354638"/>
            <a:ext cx="295275" cy="114300"/>
            <a:chOff x="3228" y="1776"/>
            <a:chExt cx="252" cy="96"/>
          </a:xfrm>
        </p:grpSpPr>
        <p:sp>
          <p:nvSpPr>
            <p:cNvPr id="216276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77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93206" name="Line 112"/>
          <p:cNvSpPr>
            <a:spLocks noChangeShapeType="1"/>
          </p:cNvSpPr>
          <p:nvPr/>
        </p:nvSpPr>
        <p:spPr bwMode="auto">
          <a:xfrm flipH="1">
            <a:off x="3594100" y="2432050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6086" name="Group 145"/>
          <p:cNvGrpSpPr>
            <a:grpSpLocks/>
          </p:cNvGrpSpPr>
          <p:nvPr/>
        </p:nvGrpSpPr>
        <p:grpSpPr bwMode="auto">
          <a:xfrm>
            <a:off x="1509713" y="3965575"/>
            <a:ext cx="976312" cy="1460500"/>
            <a:chOff x="4000" y="1895"/>
            <a:chExt cx="615" cy="920"/>
          </a:xfrm>
        </p:grpSpPr>
        <p:sp>
          <p:nvSpPr>
            <p:cNvPr id="216268" name="Freeform 146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6269" name="Group 147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93391" name="Rectangle 1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92" name="Text Box 14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3393" name="Line 1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394" name="Line 1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395" name="Line 1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396" name="Line 1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707813" name="Rectangle 229"/>
          <p:cNvSpPr>
            <a:spLocks noChangeArrowheads="1"/>
          </p:cNvSpPr>
          <p:nvPr/>
        </p:nvSpPr>
        <p:spPr bwMode="auto">
          <a:xfrm>
            <a:off x="5183188" y="4735513"/>
            <a:ext cx="3787775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web server responds with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HTTP reply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(containing web page)</a:t>
            </a:r>
          </a:p>
        </p:txBody>
      </p:sp>
      <p:grpSp>
        <p:nvGrpSpPr>
          <p:cNvPr id="707941" name="Group 357"/>
          <p:cNvGrpSpPr>
            <a:grpSpLocks/>
          </p:cNvGrpSpPr>
          <p:nvPr/>
        </p:nvGrpSpPr>
        <p:grpSpPr bwMode="auto">
          <a:xfrm>
            <a:off x="88900" y="1363663"/>
            <a:ext cx="1081088" cy="1058862"/>
            <a:chOff x="56" y="859"/>
            <a:chExt cx="681" cy="667"/>
          </a:xfrm>
        </p:grpSpPr>
        <p:grpSp>
          <p:nvGrpSpPr>
            <p:cNvPr id="216237" name="Group 230"/>
            <p:cNvGrpSpPr>
              <a:grpSpLocks/>
            </p:cNvGrpSpPr>
            <p:nvPr/>
          </p:nvGrpSpPr>
          <p:grpSpPr bwMode="auto">
            <a:xfrm>
              <a:off x="290" y="874"/>
              <a:ext cx="379" cy="154"/>
              <a:chOff x="740" y="3209"/>
              <a:chExt cx="379" cy="154"/>
            </a:xfrm>
          </p:grpSpPr>
          <p:grpSp>
            <p:nvGrpSpPr>
              <p:cNvPr id="216263" name="Group 231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93387" name="Rectangle 232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88" name="Text Box 233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HTTP</a:t>
                  </a:r>
                </a:p>
              </p:txBody>
            </p:sp>
          </p:grpSp>
          <p:sp>
            <p:nvSpPr>
              <p:cNvPr id="93385" name="Rectangle 234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86" name="Rectangle 235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238" name="Group 236"/>
            <p:cNvGrpSpPr>
              <a:grpSpLocks/>
            </p:cNvGrpSpPr>
            <p:nvPr/>
          </p:nvGrpSpPr>
          <p:grpSpPr bwMode="auto">
            <a:xfrm>
              <a:off x="290" y="1022"/>
              <a:ext cx="379" cy="154"/>
              <a:chOff x="836" y="3305"/>
              <a:chExt cx="379" cy="154"/>
            </a:xfrm>
          </p:grpSpPr>
          <p:grpSp>
            <p:nvGrpSpPr>
              <p:cNvPr id="216257" name="Group 237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93382" name="Rectangle 238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83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HTTP</a:t>
                  </a:r>
                </a:p>
              </p:txBody>
            </p:sp>
          </p:grpSp>
          <p:grpSp>
            <p:nvGrpSpPr>
              <p:cNvPr id="216258" name="Group 240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3380" name="Rectangle 241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81" name="Rectangle 242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216239" name="Group 243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3376" name="Rectangle 24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77" name="Rectangle 24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240" name="Group 246"/>
            <p:cNvGrpSpPr>
              <a:grpSpLocks/>
            </p:cNvGrpSpPr>
            <p:nvPr/>
          </p:nvGrpSpPr>
          <p:grpSpPr bwMode="auto">
            <a:xfrm>
              <a:off x="56" y="1189"/>
              <a:ext cx="681" cy="154"/>
              <a:chOff x="504" y="3523"/>
              <a:chExt cx="681" cy="154"/>
            </a:xfrm>
          </p:grpSpPr>
          <p:grpSp>
            <p:nvGrpSpPr>
              <p:cNvPr id="216242" name="Group 247"/>
              <p:cNvGrpSpPr>
                <a:grpSpLocks/>
              </p:cNvGrpSpPr>
              <p:nvPr/>
            </p:nvGrpSpPr>
            <p:grpSpPr bwMode="auto">
              <a:xfrm>
                <a:off x="623" y="3523"/>
                <a:ext cx="492" cy="154"/>
                <a:chOff x="723" y="3453"/>
                <a:chExt cx="492" cy="154"/>
              </a:xfrm>
            </p:grpSpPr>
            <p:grpSp>
              <p:nvGrpSpPr>
                <p:cNvPr id="216246" name="Group 248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216249" name="Group 249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93374" name="Rectangle 2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93375" name="Text Box 2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i="0" dirty="0">
                          <a:solidFill>
                            <a:srgbClr val="FFFFFF"/>
                          </a:solidFill>
                          <a:latin typeface="Arial" charset="0"/>
                          <a:cs typeface="+mn-cs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216250" name="Group 252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93372" name="Rectangle 2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93373" name="Rectangle 2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93368" name="Rectangle 255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69" name="Rectangle 256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364" name="Rectangle 257"/>
              <p:cNvSpPr>
                <a:spLocks noChangeArrowheads="1"/>
              </p:cNvSpPr>
              <p:nvPr/>
            </p:nvSpPr>
            <p:spPr bwMode="auto">
              <a:xfrm>
                <a:off x="517" y="3545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65" name="Rectangle 258"/>
              <p:cNvSpPr>
                <a:spLocks noChangeArrowheads="1"/>
              </p:cNvSpPr>
              <p:nvPr/>
            </p:nvSpPr>
            <p:spPr bwMode="auto">
              <a:xfrm>
                <a:off x="1115" y="3544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66" name="Rectangle 259"/>
              <p:cNvSpPr>
                <a:spLocks noChangeArrowheads="1"/>
              </p:cNvSpPr>
              <p:nvPr/>
            </p:nvSpPr>
            <p:spPr bwMode="auto">
              <a:xfrm>
                <a:off x="504" y="3529"/>
                <a:ext cx="681" cy="1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362" name="AutoShape 356"/>
            <p:cNvSpPr>
              <a:spLocks noChangeArrowheads="1"/>
            </p:cNvSpPr>
            <p:nvPr/>
          </p:nvSpPr>
          <p:spPr bwMode="auto">
            <a:xfrm>
              <a:off x="341" y="859"/>
              <a:ext cx="240" cy="667"/>
            </a:xfrm>
            <a:prstGeom prst="downArrow">
              <a:avLst>
                <a:gd name="adj1" fmla="val 49167"/>
                <a:gd name="adj2" fmla="val 675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7973" name="Group 389"/>
          <p:cNvGrpSpPr>
            <a:grpSpLocks/>
          </p:cNvGrpSpPr>
          <p:nvPr/>
        </p:nvGrpSpPr>
        <p:grpSpPr bwMode="auto">
          <a:xfrm>
            <a:off x="92075" y="1890713"/>
            <a:ext cx="1081088" cy="244475"/>
            <a:chOff x="0" y="2762"/>
            <a:chExt cx="681" cy="154"/>
          </a:xfrm>
        </p:grpSpPr>
        <p:sp>
          <p:nvSpPr>
            <p:cNvPr id="93345" name="Rectangle 388"/>
            <p:cNvSpPr>
              <a:spLocks noChangeArrowheads="1"/>
            </p:cNvSpPr>
            <p:nvPr/>
          </p:nvSpPr>
          <p:spPr bwMode="auto">
            <a:xfrm>
              <a:off x="0" y="276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225" name="Group 376"/>
            <p:cNvGrpSpPr>
              <a:grpSpLocks/>
            </p:cNvGrpSpPr>
            <p:nvPr/>
          </p:nvGrpSpPr>
          <p:grpSpPr bwMode="auto">
            <a:xfrm>
              <a:off x="119" y="2762"/>
              <a:ext cx="492" cy="154"/>
              <a:chOff x="723" y="3453"/>
              <a:chExt cx="492" cy="154"/>
            </a:xfrm>
          </p:grpSpPr>
          <p:grpSp>
            <p:nvGrpSpPr>
              <p:cNvPr id="216228" name="Group 377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216231" name="Group 37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356" name="Rectangle 37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57" name="Text Box 3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232" name="Group 381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354" name="Rectangle 382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55" name="Rectangle 383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sp>
            <p:nvSpPr>
              <p:cNvPr id="93350" name="Rectangle 384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51" name="Rectangle 385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347" name="Rectangle 386"/>
            <p:cNvSpPr>
              <a:spLocks noChangeArrowheads="1"/>
            </p:cNvSpPr>
            <p:nvPr/>
          </p:nvSpPr>
          <p:spPr bwMode="auto">
            <a:xfrm>
              <a:off x="13" y="278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348" name="Rectangle 387"/>
            <p:cNvSpPr>
              <a:spLocks noChangeArrowheads="1"/>
            </p:cNvSpPr>
            <p:nvPr/>
          </p:nvSpPr>
          <p:spPr bwMode="auto">
            <a:xfrm>
              <a:off x="611" y="278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7975" name="Group 391"/>
          <p:cNvGrpSpPr>
            <a:grpSpLocks/>
          </p:cNvGrpSpPr>
          <p:nvPr/>
        </p:nvGrpSpPr>
        <p:grpSpPr bwMode="auto">
          <a:xfrm>
            <a:off x="411163" y="4051300"/>
            <a:ext cx="1081087" cy="949325"/>
            <a:chOff x="2231" y="3555"/>
            <a:chExt cx="681" cy="598"/>
          </a:xfrm>
        </p:grpSpPr>
        <p:grpSp>
          <p:nvGrpSpPr>
            <p:cNvPr id="216190" name="Group 392"/>
            <p:cNvGrpSpPr>
              <a:grpSpLocks/>
            </p:cNvGrpSpPr>
            <p:nvPr/>
          </p:nvGrpSpPr>
          <p:grpSpPr bwMode="auto">
            <a:xfrm>
              <a:off x="2231" y="3684"/>
              <a:ext cx="681" cy="469"/>
              <a:chOff x="152" y="970"/>
              <a:chExt cx="681" cy="469"/>
            </a:xfrm>
          </p:grpSpPr>
          <p:grpSp>
            <p:nvGrpSpPr>
              <p:cNvPr id="216194" name="Group 393"/>
              <p:cNvGrpSpPr>
                <a:grpSpLocks/>
              </p:cNvGrpSpPr>
              <p:nvPr/>
            </p:nvGrpSpPr>
            <p:grpSpPr bwMode="auto">
              <a:xfrm>
                <a:off x="386" y="970"/>
                <a:ext cx="379" cy="154"/>
                <a:chOff x="740" y="3209"/>
                <a:chExt cx="379" cy="154"/>
              </a:xfrm>
            </p:grpSpPr>
            <p:grpSp>
              <p:nvGrpSpPr>
                <p:cNvPr id="216219" name="Group 39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25" cy="154"/>
                  <a:chOff x="844" y="3337"/>
                  <a:chExt cx="325" cy="154"/>
                </a:xfrm>
              </p:grpSpPr>
              <p:sp>
                <p:nvSpPr>
                  <p:cNvPr id="93343" name="Rectangle 39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44" name="Text Box 3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HTTP</a:t>
                    </a:r>
                  </a:p>
                </p:txBody>
              </p:sp>
            </p:grpSp>
            <p:sp>
              <p:nvSpPr>
                <p:cNvPr id="93341" name="Rectangle 397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42" name="Rectangle 398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6195" name="Group 399"/>
              <p:cNvGrpSpPr>
                <a:grpSpLocks/>
              </p:cNvGrpSpPr>
              <p:nvPr/>
            </p:nvGrpSpPr>
            <p:grpSpPr bwMode="auto">
              <a:xfrm>
                <a:off x="386" y="1118"/>
                <a:ext cx="379" cy="154"/>
                <a:chOff x="836" y="3305"/>
                <a:chExt cx="379" cy="154"/>
              </a:xfrm>
            </p:grpSpPr>
            <p:grpSp>
              <p:nvGrpSpPr>
                <p:cNvPr id="216213" name="Group 400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338" name="Rectangle 40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39" name="Text Box 4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214" name="Group 40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336" name="Rectangle 404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37" name="Rectangle 405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6196" name="Group 406"/>
              <p:cNvGrpSpPr>
                <a:grpSpLocks/>
              </p:cNvGrpSpPr>
              <p:nvPr/>
            </p:nvGrpSpPr>
            <p:grpSpPr bwMode="auto">
              <a:xfrm>
                <a:off x="273" y="1138"/>
                <a:ext cx="480" cy="112"/>
                <a:chOff x="627" y="3377"/>
                <a:chExt cx="480" cy="112"/>
              </a:xfrm>
            </p:grpSpPr>
            <p:sp>
              <p:nvSpPr>
                <p:cNvPr id="93332" name="Rectangle 407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33" name="Rectangle 408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6197" name="Group 409"/>
              <p:cNvGrpSpPr>
                <a:grpSpLocks/>
              </p:cNvGrpSpPr>
              <p:nvPr/>
            </p:nvGrpSpPr>
            <p:grpSpPr bwMode="auto">
              <a:xfrm>
                <a:off x="152" y="1285"/>
                <a:ext cx="681" cy="154"/>
                <a:chOff x="504" y="3523"/>
                <a:chExt cx="681" cy="154"/>
              </a:xfrm>
            </p:grpSpPr>
            <p:grpSp>
              <p:nvGrpSpPr>
                <p:cNvPr id="216198" name="Group 410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92" cy="154"/>
                  <a:chOff x="723" y="3453"/>
                  <a:chExt cx="492" cy="154"/>
                </a:xfrm>
              </p:grpSpPr>
              <p:grpSp>
                <p:nvGrpSpPr>
                  <p:cNvPr id="216202" name="Group 411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79" cy="154"/>
                    <a:chOff x="836" y="3305"/>
                    <a:chExt cx="379" cy="154"/>
                  </a:xfrm>
                </p:grpSpPr>
                <p:grpSp>
                  <p:nvGrpSpPr>
                    <p:cNvPr id="216205" name="Group 4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25" cy="154"/>
                      <a:chOff x="844" y="3337"/>
                      <a:chExt cx="325" cy="154"/>
                    </a:xfrm>
                  </p:grpSpPr>
                  <p:sp>
                    <p:nvSpPr>
                      <p:cNvPr id="93330" name="Rectangle 4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93331" name="Text Box 41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2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HTTP</a:t>
                        </a:r>
                      </a:p>
                    </p:txBody>
                  </p:sp>
                </p:grpSp>
                <p:grpSp>
                  <p:nvGrpSpPr>
                    <p:cNvPr id="216206" name="Group 4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3328" name="Rectangle 4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93329" name="Rectangle 4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93324" name="Rectangle 418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25" name="Rectangle 419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93320" name="Rectangle 420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21" name="Rectangle 421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22" name="Rectangle 422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216191" name="Group 423"/>
            <p:cNvGrpSpPr>
              <a:grpSpLocks/>
            </p:cNvGrpSpPr>
            <p:nvPr/>
          </p:nvGrpSpPr>
          <p:grpSpPr bwMode="auto">
            <a:xfrm>
              <a:off x="2517" y="3555"/>
              <a:ext cx="325" cy="154"/>
              <a:chOff x="844" y="3337"/>
              <a:chExt cx="325" cy="154"/>
            </a:xfrm>
          </p:grpSpPr>
          <p:sp>
            <p:nvSpPr>
              <p:cNvPr id="93313" name="Rectangle 424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14" name="Text Box 425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HTTP</a:t>
                </a:r>
              </a:p>
            </p:txBody>
          </p:sp>
        </p:grpSp>
      </p:grpSp>
      <p:grpSp>
        <p:nvGrpSpPr>
          <p:cNvPr id="708061" name="Group 477"/>
          <p:cNvGrpSpPr>
            <a:grpSpLocks/>
          </p:cNvGrpSpPr>
          <p:nvPr/>
        </p:nvGrpSpPr>
        <p:grpSpPr bwMode="auto">
          <a:xfrm>
            <a:off x="76200" y="1119188"/>
            <a:ext cx="1081088" cy="1016000"/>
            <a:chOff x="2256" y="3531"/>
            <a:chExt cx="681" cy="640"/>
          </a:xfrm>
        </p:grpSpPr>
        <p:grpSp>
          <p:nvGrpSpPr>
            <p:cNvPr id="216157" name="Group 321"/>
            <p:cNvGrpSpPr>
              <a:grpSpLocks/>
            </p:cNvGrpSpPr>
            <p:nvPr/>
          </p:nvGrpSpPr>
          <p:grpSpPr bwMode="auto">
            <a:xfrm>
              <a:off x="2482" y="3684"/>
              <a:ext cx="379" cy="154"/>
              <a:chOff x="740" y="3209"/>
              <a:chExt cx="379" cy="154"/>
            </a:xfrm>
          </p:grpSpPr>
          <p:grpSp>
            <p:nvGrpSpPr>
              <p:cNvPr id="216185" name="Group 322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93309" name="Rectangle 323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10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HTTP</a:t>
                  </a:r>
                </a:p>
              </p:txBody>
            </p:sp>
          </p:grpSp>
          <p:sp>
            <p:nvSpPr>
              <p:cNvPr id="93307" name="Rectangle 325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08" name="Rectangle 326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158" name="Group 327"/>
            <p:cNvGrpSpPr>
              <a:grpSpLocks/>
            </p:cNvGrpSpPr>
            <p:nvPr/>
          </p:nvGrpSpPr>
          <p:grpSpPr bwMode="auto">
            <a:xfrm>
              <a:off x="2482" y="3844"/>
              <a:ext cx="379" cy="154"/>
              <a:chOff x="836" y="3305"/>
              <a:chExt cx="379" cy="154"/>
            </a:xfrm>
          </p:grpSpPr>
          <p:grpSp>
            <p:nvGrpSpPr>
              <p:cNvPr id="216179" name="Group 328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93304" name="Rectangle 329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05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HTTP</a:t>
                  </a:r>
                </a:p>
              </p:txBody>
            </p:sp>
          </p:grpSp>
          <p:grpSp>
            <p:nvGrpSpPr>
              <p:cNvPr id="216180" name="Group 331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3302" name="Rectangle 332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03" name="Rectangle 333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216159" name="Group 334"/>
            <p:cNvGrpSpPr>
              <a:grpSpLocks/>
            </p:cNvGrpSpPr>
            <p:nvPr/>
          </p:nvGrpSpPr>
          <p:grpSpPr bwMode="auto">
            <a:xfrm>
              <a:off x="2369" y="3858"/>
              <a:ext cx="480" cy="112"/>
              <a:chOff x="627" y="3377"/>
              <a:chExt cx="480" cy="112"/>
            </a:xfrm>
          </p:grpSpPr>
          <p:sp>
            <p:nvSpPr>
              <p:cNvPr id="93298" name="Rectangle 335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99" name="Rectangle 336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160" name="Group 360"/>
            <p:cNvGrpSpPr>
              <a:grpSpLocks/>
            </p:cNvGrpSpPr>
            <p:nvPr/>
          </p:nvGrpSpPr>
          <p:grpSpPr bwMode="auto">
            <a:xfrm>
              <a:off x="2534" y="3531"/>
              <a:ext cx="325" cy="154"/>
              <a:chOff x="844" y="3337"/>
              <a:chExt cx="325" cy="154"/>
            </a:xfrm>
          </p:grpSpPr>
          <p:sp>
            <p:nvSpPr>
              <p:cNvPr id="93296" name="Rectangle 361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97" name="Text Box 362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HTTP</a:t>
                </a:r>
              </a:p>
            </p:txBody>
          </p:sp>
        </p:grpSp>
        <p:grpSp>
          <p:nvGrpSpPr>
            <p:cNvPr id="216161" name="Group 461"/>
            <p:cNvGrpSpPr>
              <a:grpSpLocks/>
            </p:cNvGrpSpPr>
            <p:nvPr/>
          </p:nvGrpSpPr>
          <p:grpSpPr bwMode="auto">
            <a:xfrm>
              <a:off x="2256" y="4017"/>
              <a:ext cx="681" cy="154"/>
              <a:chOff x="-341" y="3180"/>
              <a:chExt cx="681" cy="154"/>
            </a:xfrm>
          </p:grpSpPr>
          <p:sp>
            <p:nvSpPr>
              <p:cNvPr id="93283" name="Rectangle 457"/>
              <p:cNvSpPr>
                <a:spLocks noChangeArrowheads="1"/>
              </p:cNvSpPr>
              <p:nvPr/>
            </p:nvSpPr>
            <p:spPr bwMode="auto">
              <a:xfrm>
                <a:off x="-341" y="3186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163" name="Group 445"/>
              <p:cNvGrpSpPr>
                <a:grpSpLocks/>
              </p:cNvGrpSpPr>
              <p:nvPr/>
            </p:nvGrpSpPr>
            <p:grpSpPr bwMode="auto">
              <a:xfrm>
                <a:off x="-222" y="3180"/>
                <a:ext cx="492" cy="154"/>
                <a:chOff x="723" y="3453"/>
                <a:chExt cx="492" cy="154"/>
              </a:xfrm>
            </p:grpSpPr>
            <p:grpSp>
              <p:nvGrpSpPr>
                <p:cNvPr id="216166" name="Group 446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216169" name="Group 447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93294" name="Rectangle 4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93295" name="Text Box 4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i="0" dirty="0">
                          <a:solidFill>
                            <a:srgbClr val="FFFFFF"/>
                          </a:solidFill>
                          <a:latin typeface="Arial" charset="0"/>
                          <a:cs typeface="+mn-cs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216170" name="Group 450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93292" name="Rectangle 4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93293" name="Rectangle 4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93288" name="Rectangle 453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289" name="Rectangle 454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285" name="Rectangle 455"/>
              <p:cNvSpPr>
                <a:spLocks noChangeArrowheads="1"/>
              </p:cNvSpPr>
              <p:nvPr/>
            </p:nvSpPr>
            <p:spPr bwMode="auto">
              <a:xfrm>
                <a:off x="-328" y="3202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86" name="Rectangle 456"/>
              <p:cNvSpPr>
                <a:spLocks noChangeArrowheads="1"/>
              </p:cNvSpPr>
              <p:nvPr/>
            </p:nvSpPr>
            <p:spPr bwMode="auto">
              <a:xfrm>
                <a:off x="270" y="3201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</p:grpSp>
      <p:grpSp>
        <p:nvGrpSpPr>
          <p:cNvPr id="708046" name="Group 462"/>
          <p:cNvGrpSpPr>
            <a:grpSpLocks/>
          </p:cNvGrpSpPr>
          <p:nvPr/>
        </p:nvGrpSpPr>
        <p:grpSpPr bwMode="auto">
          <a:xfrm>
            <a:off x="414338" y="4756150"/>
            <a:ext cx="1081087" cy="244475"/>
            <a:chOff x="-341" y="3180"/>
            <a:chExt cx="681" cy="154"/>
          </a:xfrm>
        </p:grpSpPr>
        <p:sp>
          <p:nvSpPr>
            <p:cNvPr id="93265" name="Rectangle 463"/>
            <p:cNvSpPr>
              <a:spLocks noChangeArrowheads="1"/>
            </p:cNvSpPr>
            <p:nvPr/>
          </p:nvSpPr>
          <p:spPr bwMode="auto">
            <a:xfrm>
              <a:off x="-341" y="318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145" name="Group 464"/>
            <p:cNvGrpSpPr>
              <a:grpSpLocks/>
            </p:cNvGrpSpPr>
            <p:nvPr/>
          </p:nvGrpSpPr>
          <p:grpSpPr bwMode="auto">
            <a:xfrm>
              <a:off x="-222" y="3180"/>
              <a:ext cx="492" cy="154"/>
              <a:chOff x="723" y="3453"/>
              <a:chExt cx="492" cy="154"/>
            </a:xfrm>
          </p:grpSpPr>
          <p:grpSp>
            <p:nvGrpSpPr>
              <p:cNvPr id="216148" name="Group 465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216151" name="Group 4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276" name="Rectangle 4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277" name="Text Box 4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152" name="Group 4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274" name="Rectangle 4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275" name="Rectangle 4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sp>
            <p:nvSpPr>
              <p:cNvPr id="93270" name="Rectangle 472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71" name="Rectangle 473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267" name="Rectangle 474"/>
            <p:cNvSpPr>
              <a:spLocks noChangeArrowheads="1"/>
            </p:cNvSpPr>
            <p:nvPr/>
          </p:nvSpPr>
          <p:spPr bwMode="auto">
            <a:xfrm>
              <a:off x="-328" y="320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68" name="Rectangle 475"/>
            <p:cNvSpPr>
              <a:spLocks noChangeArrowheads="1"/>
            </p:cNvSpPr>
            <p:nvPr/>
          </p:nvSpPr>
          <p:spPr bwMode="auto">
            <a:xfrm>
              <a:off x="270" y="320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pic>
        <p:nvPicPr>
          <p:cNvPr id="708062" name="Picture 478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8556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08064" name="Rectangle 480"/>
          <p:cNvSpPr>
            <a:spLocks noChangeArrowheads="1"/>
          </p:cNvSpPr>
          <p:nvPr/>
        </p:nvSpPr>
        <p:spPr bwMode="auto">
          <a:xfrm>
            <a:off x="3436947" y="959649"/>
            <a:ext cx="38655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web page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finally (!!!)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displayed</a:t>
            </a:r>
          </a:p>
        </p:txBody>
      </p:sp>
      <p:grpSp>
        <p:nvGrpSpPr>
          <p:cNvPr id="216095" name="Group 248"/>
          <p:cNvGrpSpPr>
            <a:grpSpLocks/>
          </p:cNvGrpSpPr>
          <p:nvPr/>
        </p:nvGrpSpPr>
        <p:grpSpPr bwMode="auto">
          <a:xfrm>
            <a:off x="2470150" y="4932363"/>
            <a:ext cx="333375" cy="581025"/>
            <a:chOff x="4140" y="429"/>
            <a:chExt cx="1425" cy="2396"/>
          </a:xfrm>
        </p:grpSpPr>
        <p:sp>
          <p:nvSpPr>
            <p:cNvPr id="216112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34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6114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115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37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117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3263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64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239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119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261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62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241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42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122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3259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60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216123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6124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3257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58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246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6126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127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49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6129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51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52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53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54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93255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56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216096" name="Group 110"/>
          <p:cNvGrpSpPr>
            <a:grpSpLocks/>
          </p:cNvGrpSpPr>
          <p:nvPr/>
        </p:nvGrpSpPr>
        <p:grpSpPr bwMode="auto">
          <a:xfrm>
            <a:off x="5213350" y="2041525"/>
            <a:ext cx="757238" cy="379413"/>
            <a:chOff x="2466" y="2026"/>
            <a:chExt cx="477" cy="282"/>
          </a:xfrm>
        </p:grpSpPr>
        <p:sp>
          <p:nvSpPr>
            <p:cNvPr id="216098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6099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100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6101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6102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6109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110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111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6103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6106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107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108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6104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105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pic>
        <p:nvPicPr>
          <p:cNvPr id="216097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6715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90</a:t>
            </a:fld>
            <a:endParaRPr lang="en-US" sz="1200" dirty="0">
              <a:latin typeface="Tahoma" charset="0"/>
            </a:endParaRPr>
          </a:p>
        </p:txBody>
      </p:sp>
      <p:sp>
        <p:nvSpPr>
          <p:cNvPr id="3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40636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707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707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6.03747E-6 L -1.66667E-6 0.07357 L 0.36771 0.07056 L 0.26545 0.23434 L 0.35625 0.23133 L 0.54826 0.0199 L 0.30347 0.51932 L 0.03437 0.51932 L 0.03437 0.41962 " pathEditMode="relative" ptsTypes="AAAAAAAAA">
                                      <p:cBhvr>
                                        <p:cTn id="17" dur="2000" fill="hold"/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707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8501E-6 L 0.00573 0.09969 L 0.28159 0.09646 L 0.52534 -0.418 L 0.31614 -0.18367 L 0.22986 -0.18668 L 0.32309 -0.36295 L -0.03438 -0.36295 L -0.03334 -0.42101 " pathEditMode="relative" ptsTypes="AAAAAAAAA">
                                      <p:cBhvr>
                                        <p:cTn id="45" dur="2000" fill="hold"/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4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0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0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70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34" grpId="0"/>
      <p:bldP spid="707635" grpId="0"/>
      <p:bldP spid="707813" grpId="0"/>
      <p:bldP spid="708064" grpId="0"/>
      <p:bldP spid="708064" grpId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32239</TotalTime>
  <Words>7423</Words>
  <Application>Microsoft Office PowerPoint</Application>
  <PresentationFormat>On-screen Show (4:3)</PresentationFormat>
  <Paragraphs>1688</Paragraphs>
  <Slides>90</Slides>
  <Notes>78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102" baseType="lpstr">
      <vt:lpstr>MS Mincho</vt:lpstr>
      <vt:lpstr>Arial</vt:lpstr>
      <vt:lpstr>Calibri</vt:lpstr>
      <vt:lpstr>Cambria Math</vt:lpstr>
      <vt:lpstr>Comic Sans MS</vt:lpstr>
      <vt:lpstr>Courier New</vt:lpstr>
      <vt:lpstr>Gill Sans MT</vt:lpstr>
      <vt:lpstr>Tahoma</vt:lpstr>
      <vt:lpstr>Times New Roman</vt:lpstr>
      <vt:lpstr>Wingdings</vt:lpstr>
      <vt:lpstr>Default Design</vt:lpstr>
      <vt:lpstr>Equation</vt:lpstr>
      <vt:lpstr>Chapter 6: Link layer and LANs</vt:lpstr>
      <vt:lpstr>Link layer, LANs: outline</vt:lpstr>
      <vt:lpstr>Link layer: introduction</vt:lpstr>
      <vt:lpstr>Link layer services</vt:lpstr>
      <vt:lpstr>Link layer, LANs: outline</vt:lpstr>
      <vt:lpstr>Error detection</vt:lpstr>
      <vt:lpstr>Parity checking</vt:lpstr>
      <vt:lpstr>Internet checksum (review)</vt:lpstr>
      <vt:lpstr>Cyclic redundancy check (CRC)</vt:lpstr>
      <vt:lpstr>CRC example</vt:lpstr>
      <vt:lpstr>Review</vt:lpstr>
      <vt:lpstr>Link layer, LANs: outline</vt:lpstr>
      <vt:lpstr>Multiple access links, protocols</vt:lpstr>
      <vt:lpstr>MAC protocols: taxonomy</vt:lpstr>
      <vt:lpstr>Channel partitioning MAC protocols: TDMA</vt:lpstr>
      <vt:lpstr>Channel partitioning MAC protocols: FDMA</vt:lpstr>
      <vt:lpstr>Random access protocols</vt:lpstr>
      <vt:lpstr>Slotted ALOHA</vt:lpstr>
      <vt:lpstr>Slotted ALOHA</vt:lpstr>
      <vt:lpstr>Pure (unslotted) ALOHA</vt:lpstr>
      <vt:lpstr>Review</vt:lpstr>
      <vt:lpstr>CSMA (carrier sense multiple access)</vt:lpstr>
      <vt:lpstr>CSMA collisions</vt:lpstr>
      <vt:lpstr>CSMA/CD (collision detection)</vt:lpstr>
      <vt:lpstr>Ethernet CSMA/CD algorithm</vt:lpstr>
      <vt:lpstr>“Taking turns” MAC protocols</vt:lpstr>
      <vt:lpstr>“Taking turns” MAC protocols</vt:lpstr>
      <vt:lpstr>“Taking turns” MAC protocols</vt:lpstr>
      <vt:lpstr> Summary of MAC protocols</vt:lpstr>
      <vt:lpstr>Review</vt:lpstr>
      <vt:lpstr>Link layer, LANs: outline</vt:lpstr>
      <vt:lpstr>MAC addresses </vt:lpstr>
      <vt:lpstr>MAC addresses (more)</vt:lpstr>
      <vt:lpstr>ARP: address resolution protocol</vt:lpstr>
      <vt:lpstr>ARP protocol: same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Review</vt:lpstr>
      <vt:lpstr>Link layer, LANs: outline</vt:lpstr>
      <vt:lpstr>Ethernet: physical topology</vt:lpstr>
      <vt:lpstr>Ethernet frame structure</vt:lpstr>
      <vt:lpstr>Ethernet frame structure (more)</vt:lpstr>
      <vt:lpstr>Switch table</vt:lpstr>
      <vt:lpstr>Switch: self-learning</vt:lpstr>
      <vt:lpstr>Switch: frame filtering/forwarding</vt:lpstr>
      <vt:lpstr>Self-learning, forwarding: example</vt:lpstr>
      <vt:lpstr>Switches vs. routers</vt:lpstr>
      <vt:lpstr>Review</vt:lpstr>
      <vt:lpstr>Link layer, LANs: outline</vt:lpstr>
      <vt:lpstr>VLANs: motivation</vt:lpstr>
      <vt:lpstr>VLANs</vt:lpstr>
      <vt:lpstr>Benefits of VLAN</vt:lpstr>
      <vt:lpstr>VLANS spanning multiple switches</vt:lpstr>
      <vt:lpstr>PowerPoint Presentation</vt:lpstr>
      <vt:lpstr>Link layer, LANs: outline</vt:lpstr>
      <vt:lpstr>MultiProtocol Label Switching (MPLS)</vt:lpstr>
      <vt:lpstr>MPLS-capable routers</vt:lpstr>
      <vt:lpstr>MPLS versus IP paths</vt:lpstr>
      <vt:lpstr>MPLS versus IP paths</vt:lpstr>
      <vt:lpstr>MPLS signaling</vt:lpstr>
      <vt:lpstr>PowerPoint Presentation</vt:lpstr>
      <vt:lpstr>Chapter 6: Summary</vt:lpstr>
      <vt:lpstr>SKIPPED SLIDES</vt:lpstr>
      <vt:lpstr>Link layer services (more)</vt:lpstr>
      <vt:lpstr>Where is the link layer implemented?</vt:lpstr>
      <vt:lpstr>Multiple access protocols</vt:lpstr>
      <vt:lpstr>An ideal multiple access protocol</vt:lpstr>
      <vt:lpstr>CSMA/CD efficiency</vt:lpstr>
      <vt:lpstr>MAC addresses and ARP</vt:lpstr>
      <vt:lpstr>Ethernet</vt:lpstr>
      <vt:lpstr>Ethernet: unreliable, connectionless</vt:lpstr>
      <vt:lpstr>Ethernet switch</vt:lpstr>
      <vt:lpstr>Switch: multiple simultaneous transmissions</vt:lpstr>
      <vt:lpstr>Interconnecting switches</vt:lpstr>
      <vt:lpstr>Link layer, LANs: outline</vt:lpstr>
      <vt:lpstr>Data center networks </vt:lpstr>
      <vt:lpstr>PowerPoint Presentation</vt:lpstr>
      <vt:lpstr>PowerPoint Presentation</vt:lpstr>
      <vt:lpstr>Link layer, LANs: outline</vt:lpstr>
      <vt:lpstr>Synthesis: a day in the life of a web request</vt:lpstr>
      <vt:lpstr>A day in the life: scenario</vt:lpstr>
      <vt:lpstr>A day in the life… connecting to the Internet</vt:lpstr>
      <vt:lpstr>A day in the life… connecting to the Internet</vt:lpstr>
      <vt:lpstr>A day in the life… ARP (before DNS, before HTTP)</vt:lpstr>
      <vt:lpstr>A day in the life… using DNS</vt:lpstr>
      <vt:lpstr>A day in the life…TCP connection carrying HTTP</vt:lpstr>
      <vt:lpstr>A day in the life… HTTP request/reply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He, Ting</cp:lastModifiedBy>
  <cp:revision>779</cp:revision>
  <dcterms:created xsi:type="dcterms:W3CDTF">1999-10-08T19:08:27Z</dcterms:created>
  <dcterms:modified xsi:type="dcterms:W3CDTF">2023-11-10T00:43:14Z</dcterms:modified>
</cp:coreProperties>
</file>