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80" r:id="rId2"/>
    <p:sldId id="781" r:id="rId3"/>
    <p:sldId id="782" r:id="rId4"/>
    <p:sldId id="783" r:id="rId5"/>
    <p:sldId id="785" r:id="rId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00"/>
    <a:srgbClr val="DDDDDD"/>
    <a:srgbClr val="FFCCFF"/>
    <a:srgbClr val="000099"/>
    <a:srgbClr val="FF0000"/>
    <a:srgbClr val="008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, Ting" userId="d109823b-8fad-4626-b29c-fdc739421cfd" providerId="ADAL" clId="{3BF56EE1-86A6-45DF-81C8-4881FD440896}"/>
    <pc:docChg chg="modSld">
      <pc:chgData name="He, Ting" userId="d109823b-8fad-4626-b29c-fdc739421cfd" providerId="ADAL" clId="{3BF56EE1-86A6-45DF-81C8-4881FD440896}" dt="2023-10-02T21:08:39.361" v="5" actId="20577"/>
      <pc:docMkLst>
        <pc:docMk/>
      </pc:docMkLst>
      <pc:sldChg chg="modSp mod">
        <pc:chgData name="He, Ting" userId="d109823b-8fad-4626-b29c-fdc739421cfd" providerId="ADAL" clId="{3BF56EE1-86A6-45DF-81C8-4881FD440896}" dt="2023-10-02T21:05:03.565" v="3" actId="20577"/>
        <pc:sldMkLst>
          <pc:docMk/>
          <pc:sldMk cId="3439855503" sldId="781"/>
        </pc:sldMkLst>
      </pc:sldChg>
      <pc:sldChg chg="modSp mod">
        <pc:chgData name="He, Ting" userId="d109823b-8fad-4626-b29c-fdc739421cfd" providerId="ADAL" clId="{3BF56EE1-86A6-45DF-81C8-4881FD440896}" dt="2023-10-02T21:08:39.361" v="5" actId="20577"/>
        <pc:sldMkLst>
          <pc:docMk/>
          <pc:sldMk cId="1992655289" sldId="783"/>
        </pc:sldMkLst>
      </pc:sldChg>
    </pc:docChg>
  </pc:docChgLst>
  <pc:docChgLst>
    <pc:chgData name="He, Ting" userId="d109823b-8fad-4626-b29c-fdc739421cfd" providerId="ADAL" clId="{B72AEDC5-E265-46E8-9871-7F88F320D16D}"/>
    <pc:docChg chg="undo redo custSel modSld">
      <pc:chgData name="He, Ting" userId="d109823b-8fad-4626-b29c-fdc739421cfd" providerId="ADAL" clId="{B72AEDC5-E265-46E8-9871-7F88F320D16D}" dt="2021-08-17T16:13:18.740" v="316" actId="478"/>
      <pc:docMkLst>
        <pc:docMk/>
      </pc:docMkLst>
      <pc:sldChg chg="addSp modSp mod">
        <pc:chgData name="He, Ting" userId="d109823b-8fad-4626-b29c-fdc739421cfd" providerId="ADAL" clId="{B72AEDC5-E265-46E8-9871-7F88F320D16D}" dt="2021-08-17T16:12:45.208" v="313" actId="1076"/>
        <pc:sldMkLst>
          <pc:docMk/>
          <pc:sldMk cId="3439855503" sldId="781"/>
        </pc:sldMkLst>
      </pc:sldChg>
      <pc:sldChg chg="addSp delSp modSp mod">
        <pc:chgData name="He, Ting" userId="d109823b-8fad-4626-b29c-fdc739421cfd" providerId="ADAL" clId="{B72AEDC5-E265-46E8-9871-7F88F320D16D}" dt="2021-08-17T16:13:01.785" v="315" actId="478"/>
        <pc:sldMkLst>
          <pc:docMk/>
          <pc:sldMk cId="3323801274" sldId="782"/>
        </pc:sldMkLst>
      </pc:sldChg>
      <pc:sldChg chg="addSp delSp modSp mod">
        <pc:chgData name="He, Ting" userId="d109823b-8fad-4626-b29c-fdc739421cfd" providerId="ADAL" clId="{B72AEDC5-E265-46E8-9871-7F88F320D16D}" dt="2021-08-17T16:13:18.740" v="316" actId="478"/>
        <pc:sldMkLst>
          <pc:docMk/>
          <pc:sldMk cId="1992655289" sldId="783"/>
        </pc:sldMkLst>
      </pc:sldChg>
      <pc:sldChg chg="modNotesTx">
        <pc:chgData name="He, Ting" userId="d109823b-8fad-4626-b29c-fdc739421cfd" providerId="ADAL" clId="{B72AEDC5-E265-46E8-9871-7F88F320D16D}" dt="2021-08-17T15:34:02.497" v="307" actId="20577"/>
        <pc:sldMkLst>
          <pc:docMk/>
          <pc:sldMk cId="3161366178" sldId="785"/>
        </pc:sldMkLst>
      </pc:sldChg>
    </pc:docChg>
  </pc:docChgLst>
  <pc:docChgLst>
    <pc:chgData name="He, Ting" userId="d109823b-8fad-4626-b29c-fdc739421cfd" providerId="ADAL" clId="{2CB8D699-125A-4CBA-B3A8-276B81CB2960}"/>
    <pc:docChg chg="undo custSel modSld">
      <pc:chgData name="He, Ting" userId="d109823b-8fad-4626-b29c-fdc739421cfd" providerId="ADAL" clId="{2CB8D699-125A-4CBA-B3A8-276B81CB2960}" dt="2025-10-07T14:16:53.430" v="41" actId="20577"/>
      <pc:docMkLst>
        <pc:docMk/>
      </pc:docMkLst>
      <pc:sldChg chg="modSp mod">
        <pc:chgData name="He, Ting" userId="d109823b-8fad-4626-b29c-fdc739421cfd" providerId="ADAL" clId="{2CB8D699-125A-4CBA-B3A8-276B81CB2960}" dt="2025-10-07T14:10:32.998" v="19" actId="20577"/>
        <pc:sldMkLst>
          <pc:docMk/>
          <pc:sldMk cId="3439855503" sldId="781"/>
        </pc:sldMkLst>
        <pc:spChg chg="mod">
          <ac:chgData name="He, Ting" userId="d109823b-8fad-4626-b29c-fdc739421cfd" providerId="ADAL" clId="{2CB8D699-125A-4CBA-B3A8-276B81CB2960}" dt="2025-10-07T14:10:32.998" v="19" actId="20577"/>
          <ac:spMkLst>
            <pc:docMk/>
            <pc:sldMk cId="3439855503" sldId="781"/>
            <ac:spMk id="4" creationId="{00000000-0000-0000-0000-000000000000}"/>
          </ac:spMkLst>
        </pc:spChg>
        <pc:spChg chg="mod">
          <ac:chgData name="He, Ting" userId="d109823b-8fad-4626-b29c-fdc739421cfd" providerId="ADAL" clId="{2CB8D699-125A-4CBA-B3A8-276B81CB2960}" dt="2025-10-07T13:30:14.825" v="8" actId="1076"/>
          <ac:spMkLst>
            <pc:docMk/>
            <pc:sldMk cId="3439855503" sldId="781"/>
            <ac:spMk id="7" creationId="{00000000-0000-0000-0000-000000000000}"/>
          </ac:spMkLst>
        </pc:spChg>
        <pc:spChg chg="mod">
          <ac:chgData name="He, Ting" userId="d109823b-8fad-4626-b29c-fdc739421cfd" providerId="ADAL" clId="{2CB8D699-125A-4CBA-B3A8-276B81CB2960}" dt="2025-10-07T13:30:15.385" v="9" actId="1076"/>
          <ac:spMkLst>
            <pc:docMk/>
            <pc:sldMk cId="3439855503" sldId="781"/>
            <ac:spMk id="19" creationId="{BFDC45F8-6316-4EA1-83F7-B3390DFC5601}"/>
          </ac:spMkLst>
        </pc:spChg>
      </pc:sldChg>
      <pc:sldChg chg="modSp mod">
        <pc:chgData name="He, Ting" userId="d109823b-8fad-4626-b29c-fdc739421cfd" providerId="ADAL" clId="{2CB8D699-125A-4CBA-B3A8-276B81CB2960}" dt="2025-10-07T14:13:01.311" v="31" actId="20577"/>
        <pc:sldMkLst>
          <pc:docMk/>
          <pc:sldMk cId="3323801274" sldId="782"/>
        </pc:sldMkLst>
        <pc:spChg chg="mod">
          <ac:chgData name="He, Ting" userId="d109823b-8fad-4626-b29c-fdc739421cfd" providerId="ADAL" clId="{2CB8D699-125A-4CBA-B3A8-276B81CB2960}" dt="2025-10-07T14:13:01.311" v="31" actId="20577"/>
          <ac:spMkLst>
            <pc:docMk/>
            <pc:sldMk cId="3323801274" sldId="782"/>
            <ac:spMk id="4" creationId="{00000000-0000-0000-0000-000000000000}"/>
          </ac:spMkLst>
        </pc:spChg>
      </pc:sldChg>
      <pc:sldChg chg="modSp mod">
        <pc:chgData name="He, Ting" userId="d109823b-8fad-4626-b29c-fdc739421cfd" providerId="ADAL" clId="{2CB8D699-125A-4CBA-B3A8-276B81CB2960}" dt="2025-10-07T14:16:53.430" v="41" actId="20577"/>
        <pc:sldMkLst>
          <pc:docMk/>
          <pc:sldMk cId="1992655289" sldId="783"/>
        </pc:sldMkLst>
        <pc:spChg chg="mod">
          <ac:chgData name="He, Ting" userId="d109823b-8fad-4626-b29c-fdc739421cfd" providerId="ADAL" clId="{2CB8D699-125A-4CBA-B3A8-276B81CB2960}" dt="2025-10-07T14:16:53.430" v="41" actId="20577"/>
          <ac:spMkLst>
            <pc:docMk/>
            <pc:sldMk cId="1992655289" sldId="783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17T15:39:32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4843 8503 911 0,'0'0'0'0,"0"0"0"15,0 0 0-15,0 0 0 0,0 0 2208 0,0 0 352 0,0 0 80 0,0 0 16 16,0 0-1904-16,0 0-384 0,0 0-80 0,0 0-16 16,0 0-272-16,0 0 0 0,0 0 0 0,0 0-144 15,0 0 144-15,0 0 0 0,0 0 0 0,0 0 0 16,0 0 0-16,0 0 0 0,0 0 0 0,0 0 0 16,0 0-144-16,0 0 0 0,0 0 0 0,0 0 0 31,0 0-624-31,0 0-112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CA414A-E67F-5742-9A1E-4F66C53AEA82}" type="slidenum">
              <a:rPr lang="en-US" smtClean="0">
                <a:latin typeface="Times New Roman" charset="0"/>
              </a:rPr>
              <a:pPr>
                <a:defRPr/>
              </a:pPr>
              <a:t>1</a:t>
            </a:fld>
            <a:endParaRPr lang="en-US" dirty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bring a pen and a calculator (optional); scratch paper will be provided.</a:t>
            </a:r>
          </a:p>
          <a:p>
            <a:r>
              <a:rPr lang="en-US" dirty="0"/>
              <a:t>Formula sheet is provided in Files&gt;slides folder but is not allowed during the exam.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3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Midterm Review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u="sng" dirty="0">
                <a:solidFill>
                  <a:srgbClr val="C00000"/>
                </a:solidFill>
                <a:latin typeface="Gill Sans MT" charset="0"/>
                <a:cs typeface="+mn-cs"/>
              </a:rPr>
              <a:t>Chapters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Chap 1 Introduction 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Chap 2 Application layer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Chap 3 Transport layer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latin typeface="Gill Sans MT" charset="0"/>
              <a:cs typeface="+mn-cs"/>
            </a:endParaRP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Topics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Concepts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Protocols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Underlying mechanism &amp; performance analysis</a:t>
            </a:r>
            <a:endParaRPr lang="en-US" sz="2400" dirty="0"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19462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7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 1: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Internet, protocol</a:t>
            </a:r>
          </a:p>
          <a:p>
            <a:pPr lvl="1"/>
            <a:r>
              <a:rPr lang="en-US" dirty="0"/>
              <a:t>Edge: access networks (DSL, Cable, Ethernet, wireless)</a:t>
            </a:r>
          </a:p>
          <a:p>
            <a:pPr lvl="1"/>
            <a:r>
              <a:rPr lang="en-US" dirty="0"/>
              <a:t>Core: 2 networking paradigms (packet/circuit switching), 2 key network core functions (routing, forwarding), structure of Internet core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Protocol stack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#supported users using circuit switching vs. packet switching</a:t>
            </a:r>
          </a:p>
          <a:p>
            <a:pPr lvl="2"/>
            <a:r>
              <a:rPr lang="en-US" sz="1200" dirty="0"/>
              <a:t>slide Chap1-28</a:t>
            </a:r>
          </a:p>
          <a:p>
            <a:pPr lvl="1"/>
            <a:r>
              <a:rPr lang="en-US" dirty="0"/>
              <a:t>Delay calculation (N-hop path, w/ or w/o segmentation)</a:t>
            </a:r>
          </a:p>
          <a:p>
            <a:pPr lvl="2"/>
            <a:r>
              <a:rPr lang="en-US" sz="1100" dirty="0"/>
              <a:t>slide Chap1-42</a:t>
            </a:r>
          </a:p>
          <a:p>
            <a:pPr lvl="1"/>
            <a:r>
              <a:rPr lang="en-US" dirty="0"/>
              <a:t>Throughput (bottleneck link capacity)</a:t>
            </a:r>
          </a:p>
          <a:p>
            <a:pPr lvl="1"/>
            <a:r>
              <a:rPr lang="en-US" dirty="0"/>
              <a:t>Loss (causes of loss)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5" name="5-Point Star 4"/>
          <p:cNvSpPr/>
          <p:nvPr/>
        </p:nvSpPr>
        <p:spPr bwMode="auto">
          <a:xfrm>
            <a:off x="4955908" y="2917704"/>
            <a:ext cx="265246" cy="272226"/>
          </a:xfrm>
          <a:prstGeom prst="star5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5-Point Star 6"/>
          <p:cNvSpPr/>
          <p:nvPr/>
        </p:nvSpPr>
        <p:spPr bwMode="auto">
          <a:xfrm>
            <a:off x="4955908" y="4121339"/>
            <a:ext cx="265246" cy="272226"/>
          </a:xfrm>
          <a:prstGeom prst="star5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67023F5-25AE-42C2-A847-098C4E81A07C}"/>
                  </a:ext>
                </a:extLst>
              </p14:cNvPr>
              <p14:cNvContentPartPr/>
              <p14:nvPr/>
            </p14:nvContentPartPr>
            <p14:xfrm>
              <a:off x="1743480" y="30610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67023F5-25AE-42C2-A847-098C4E81A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4120" y="305172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EFB770DE-D923-4E08-B329-7D5ACE0A7E2B}"/>
              </a:ext>
            </a:extLst>
          </p:cNvPr>
          <p:cNvSpPr txBox="1"/>
          <p:nvPr/>
        </p:nvSpPr>
        <p:spPr>
          <a:xfrm>
            <a:off x="7654914" y="5027446"/>
            <a:ext cx="1435009" cy="35394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pkt switching</a:t>
            </a:r>
          </a:p>
        </p:txBody>
      </p:sp>
      <p:sp>
        <p:nvSpPr>
          <p:cNvPr id="19" name="Conector recto 18">
            <a:extLst>
              <a:ext uri="{FF2B5EF4-FFF2-40B4-BE49-F238E27FC236}">
                <a16:creationId xmlns:a16="http://schemas.microsoft.com/office/drawing/2014/main" id="{BFDC45F8-6316-4EA1-83F7-B3390DFC5601}"/>
              </a:ext>
            </a:extLst>
          </p:cNvPr>
          <p:cNvSpPr/>
          <p:nvPr/>
        </p:nvSpPr>
        <p:spPr>
          <a:xfrm rot="5400000">
            <a:off x="3658500" y="5336460"/>
            <a:ext cx="2560320" cy="0"/>
          </a:xfrm>
          <a:prstGeom prst="line">
            <a:avLst/>
          </a:prstGeom>
          <a:solidFill>
            <a:srgbClr val="FF0000">
              <a:alpha val="5000"/>
            </a:srgbClr>
          </a:solidFill>
          <a:ln w="19051">
            <a:solidFill>
              <a:srgbClr val="FF0000"/>
            </a:solidFill>
          </a:ln>
        </p:spPr>
        <p:txBody>
          <a:bodyPr wrap="none" rtlCol="0" anchor="ctr" anchorCtr="1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BE612C-BA26-4E41-A58D-1895696A6630}"/>
              </a:ext>
            </a:extLst>
          </p:cNvPr>
          <p:cNvSpPr txBox="1"/>
          <p:nvPr/>
        </p:nvSpPr>
        <p:spPr>
          <a:xfrm>
            <a:off x="2316407" y="2881994"/>
            <a:ext cx="248786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985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 2: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399" y="1604744"/>
            <a:ext cx="4164435" cy="4648200"/>
          </a:xfrm>
        </p:spPr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Application architectures (CS, P2P)</a:t>
            </a:r>
          </a:p>
          <a:p>
            <a:pPr lvl="1"/>
            <a:r>
              <a:rPr lang="en-US" dirty="0"/>
              <a:t>Client/server process, sockets (TCP/UDP)</a:t>
            </a:r>
          </a:p>
          <a:p>
            <a:pPr lvl="1"/>
            <a:r>
              <a:rPr lang="en-US" dirty="0"/>
              <a:t>Transport services (lossless? secure? delay? throughput?)</a:t>
            </a:r>
          </a:p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HTTP: transport layer, persistent vs. non-persistent, conditional GET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799" y="1616978"/>
            <a:ext cx="4567657" cy="4869110"/>
          </a:xfrm>
        </p:spPr>
        <p:txBody>
          <a:bodyPr/>
          <a:lstStyle/>
          <a:p>
            <a:pPr lvl="1"/>
            <a:r>
              <a:rPr lang="en-US" dirty="0"/>
              <a:t>DNS: transport layer, 4 types of DNS services, 3+1 types of DNS servers, 4 types of RR, two ways to query DNS (iterative, recursive)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Webpage downloading time: type of HTTP</a:t>
            </a:r>
          </a:p>
          <a:p>
            <a:pPr lvl="2"/>
            <a:r>
              <a:rPr lang="en-US" sz="1100" dirty="0"/>
              <a:t>slide Chap2-17, 20, 21</a:t>
            </a:r>
          </a:p>
          <a:p>
            <a:pPr lvl="1"/>
            <a:r>
              <a:rPr lang="en-US" dirty="0"/>
              <a:t>Single object downloading time: Internet/access/LAN delay, caching</a:t>
            </a:r>
          </a:p>
          <a:p>
            <a:pPr lvl="2"/>
            <a:r>
              <a:rPr lang="en-US" sz="1200" dirty="0"/>
              <a:t>slide Chap2-35 to 2-41</a:t>
            </a:r>
          </a:p>
          <a:p>
            <a:pPr lvl="1"/>
            <a:r>
              <a:rPr lang="en-US" dirty="0"/>
              <a:t>File distribution time (CS, P2P)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CE9D3-78A7-3649-814C-94A85408214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5-Point Star 6"/>
          <p:cNvSpPr/>
          <p:nvPr/>
        </p:nvSpPr>
        <p:spPr bwMode="auto">
          <a:xfrm>
            <a:off x="4965573" y="3714490"/>
            <a:ext cx="265246" cy="272226"/>
          </a:xfrm>
          <a:prstGeom prst="star5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5-Point Star 7"/>
          <p:cNvSpPr/>
          <p:nvPr/>
        </p:nvSpPr>
        <p:spPr bwMode="auto">
          <a:xfrm>
            <a:off x="4965573" y="4623528"/>
            <a:ext cx="265246" cy="272226"/>
          </a:xfrm>
          <a:prstGeom prst="star5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0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 3: 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TCP vs. UDP</a:t>
            </a:r>
          </a:p>
          <a:p>
            <a:pPr lvl="1"/>
            <a:r>
              <a:rPr lang="en-US" dirty="0"/>
              <a:t>Identifier of UDP/TCP socket</a:t>
            </a:r>
          </a:p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UDP: segment format, why using UDP</a:t>
            </a:r>
          </a:p>
          <a:p>
            <a:pPr lvl="1"/>
            <a:r>
              <a:rPr lang="en-US" dirty="0"/>
              <a:t>TCP: segment format (meaning of </a:t>
            </a:r>
            <a:r>
              <a:rPr lang="en-US" dirty="0" err="1"/>
              <a:t>seq</a:t>
            </a:r>
            <a:r>
              <a:rPr lang="en-US" dirty="0"/>
              <a:t>#, </a:t>
            </a:r>
            <a:r>
              <a:rPr lang="en-US" dirty="0" err="1"/>
              <a:t>ack</a:t>
            </a:r>
            <a:r>
              <a:rPr lang="en-US" dirty="0"/>
              <a:t>#), differences from go-back-N/selective-repeat, flow control,  congestion control (3 phases, </a:t>
            </a:r>
            <a:r>
              <a:rPr lang="en-US" dirty="0" err="1"/>
              <a:t>cwnd</a:t>
            </a:r>
            <a:r>
              <a:rPr lang="en-US" dirty="0"/>
              <a:t> updates)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799" y="1600200"/>
            <a:ext cx="4072703" cy="4648200"/>
          </a:xfrm>
        </p:spPr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Checksum</a:t>
            </a:r>
          </a:p>
          <a:p>
            <a:pPr lvl="1"/>
            <a:r>
              <a:rPr lang="en-US" dirty="0" err="1"/>
              <a:t>rdt</a:t>
            </a:r>
            <a:r>
              <a:rPr lang="en-US" dirty="0"/>
              <a:t> design: stop-and-wait </a:t>
            </a:r>
          </a:p>
          <a:p>
            <a:pPr lvl="2"/>
            <a:r>
              <a:rPr lang="en-US" sz="1200" dirty="0"/>
              <a:t>slide Chap3-34 to 3-42</a:t>
            </a:r>
          </a:p>
          <a:p>
            <a:pPr lvl="1"/>
            <a:r>
              <a:rPr lang="en-US" dirty="0" err="1"/>
              <a:t>rdt</a:t>
            </a:r>
            <a:r>
              <a:rPr lang="en-US" dirty="0"/>
              <a:t>: pipelined (go-back-N, selective repeat, TCP), min #distinct sequence numbers</a:t>
            </a:r>
          </a:p>
          <a:p>
            <a:pPr lvl="1"/>
            <a:r>
              <a:rPr lang="en-US" dirty="0"/>
              <a:t>TCP timeout value: </a:t>
            </a:r>
            <a:r>
              <a:rPr lang="en-US" dirty="0" err="1"/>
              <a:t>EstimatedRTT</a:t>
            </a:r>
            <a:r>
              <a:rPr lang="en-US" dirty="0"/>
              <a:t>, </a:t>
            </a:r>
            <a:r>
              <a:rPr lang="en-US" dirty="0" err="1"/>
              <a:t>DevRTT</a:t>
            </a:r>
            <a:endParaRPr lang="en-US" dirty="0"/>
          </a:p>
          <a:p>
            <a:pPr lvl="1"/>
            <a:r>
              <a:rPr lang="en-US" dirty="0"/>
              <a:t>TCP throughput: per-window rate, long-term rate</a:t>
            </a:r>
          </a:p>
          <a:p>
            <a:pPr lvl="2"/>
            <a:r>
              <a:rPr lang="en-US" sz="1200"/>
              <a:t>slide Chap3-87</a:t>
            </a:r>
            <a:endParaRPr lang="en-US" sz="1200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7" name="5-Point Star 6"/>
          <p:cNvSpPr/>
          <p:nvPr/>
        </p:nvSpPr>
        <p:spPr bwMode="auto">
          <a:xfrm>
            <a:off x="4969869" y="2454305"/>
            <a:ext cx="265246" cy="272226"/>
          </a:xfrm>
          <a:prstGeom prst="star5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5-Point Star 7"/>
          <p:cNvSpPr/>
          <p:nvPr/>
        </p:nvSpPr>
        <p:spPr bwMode="auto">
          <a:xfrm>
            <a:off x="4969869" y="5059467"/>
            <a:ext cx="265246" cy="272226"/>
          </a:xfrm>
          <a:prstGeom prst="star5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5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399" y="1474365"/>
            <a:ext cx="4089756" cy="4774035"/>
          </a:xfrm>
        </p:spPr>
        <p:txBody>
          <a:bodyPr/>
          <a:lstStyle/>
          <a:p>
            <a:r>
              <a:rPr lang="en-US" sz="2400" dirty="0"/>
              <a:t>Scope: Chap1-3</a:t>
            </a:r>
          </a:p>
          <a:p>
            <a:r>
              <a:rPr lang="en-US" sz="2400" dirty="0"/>
              <a:t>Total 30 </a:t>
            </a:r>
            <a:r>
              <a:rPr lang="en-US" sz="2400" dirty="0" err="1"/>
              <a:t>pt</a:t>
            </a:r>
            <a:r>
              <a:rPr lang="en-US" sz="2400" dirty="0"/>
              <a:t> (30% of final grade)</a:t>
            </a:r>
          </a:p>
          <a:p>
            <a:r>
              <a:rPr lang="en-US" sz="2400" dirty="0"/>
              <a:t>3 types of problems</a:t>
            </a:r>
          </a:p>
          <a:p>
            <a:pPr lvl="1"/>
            <a:r>
              <a:rPr lang="en-US" sz="2000" dirty="0"/>
              <a:t>Short answer/true or false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concepts [10 </a:t>
            </a:r>
            <a:r>
              <a:rPr lang="en-US" sz="2000" dirty="0" err="1"/>
              <a:t>pt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Calculation </a:t>
            </a:r>
            <a:r>
              <a:rPr lang="en-US" sz="2000" dirty="0">
                <a:sym typeface="Wingdings" panose="05000000000000000000" pitchFamily="2" charset="2"/>
              </a:rPr>
              <a:t> analysis [10 </a:t>
            </a:r>
            <a:r>
              <a:rPr lang="en-US" sz="2000" dirty="0" err="1">
                <a:sym typeface="Wingdings" panose="05000000000000000000" pitchFamily="2" charset="2"/>
              </a:rPr>
              <a:t>pt</a:t>
            </a:r>
            <a:r>
              <a:rPr lang="en-US" sz="2000" dirty="0"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Design  application of concept [10 </a:t>
            </a:r>
            <a:r>
              <a:rPr lang="en-US" sz="2000" dirty="0" err="1">
                <a:sym typeface="Wingdings" panose="05000000000000000000" pitchFamily="2" charset="2"/>
              </a:rPr>
              <a:t>pt</a:t>
            </a:r>
            <a:r>
              <a:rPr lang="en-US" sz="2000" dirty="0">
                <a:sym typeface="Wingdings" panose="05000000000000000000" pitchFamily="2" charset="2"/>
              </a:rPr>
              <a:t>]</a:t>
            </a:r>
          </a:p>
          <a:p>
            <a:r>
              <a:rPr lang="en-US" sz="2400" dirty="0">
                <a:sym typeface="Wingdings" panose="05000000000000000000" pitchFamily="2" charset="2"/>
              </a:rPr>
              <a:t>In-class (50 min)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closed-book (including book, slides, notes, cheat sheets, Internet, </a:t>
            </a:r>
            <a:r>
              <a:rPr lang="en-US" sz="2400" dirty="0" err="1">
                <a:solidFill>
                  <a:srgbClr val="FF0000"/>
                </a:solidFill>
              </a:rPr>
              <a:t>etc</a:t>
            </a:r>
            <a:r>
              <a:rPr lang="en-US" sz="2400" dirty="0">
                <a:solidFill>
                  <a:srgbClr val="FF0000"/>
                </a:solidFill>
              </a:rPr>
              <a:t>), </a:t>
            </a:r>
            <a:r>
              <a:rPr lang="en-US" sz="2400" dirty="0"/>
              <a:t>calculators allowed, discussion not allowed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sz="2400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474365"/>
            <a:ext cx="4343400" cy="4648200"/>
          </a:xfrm>
        </p:spPr>
        <p:txBody>
          <a:bodyPr/>
          <a:lstStyle/>
          <a:p>
            <a:r>
              <a:rPr lang="en-US" sz="2400" dirty="0"/>
              <a:t>Example:</a:t>
            </a:r>
          </a:p>
          <a:p>
            <a:pPr lvl="1"/>
            <a:r>
              <a:rPr lang="en-US" sz="2000" dirty="0"/>
              <a:t>Type 1: what is Internet from xxx view, what are the layers in Internet protocol stack</a:t>
            </a:r>
          </a:p>
          <a:p>
            <a:pPr lvl="1"/>
            <a:r>
              <a:rPr lang="en-US" sz="2000" dirty="0"/>
              <a:t>Type 2: how many users can be supported using packet/circuit switching by a link of x bps, if a user needs y bps and is active z% of time </a:t>
            </a:r>
          </a:p>
          <a:p>
            <a:pPr lvl="1"/>
            <a:r>
              <a:rPr lang="en-US" sz="2000" dirty="0"/>
              <a:t>Type 3: design a stop-and-wait </a:t>
            </a:r>
            <a:r>
              <a:rPr lang="en-US" sz="2000" dirty="0" err="1"/>
              <a:t>rdt</a:t>
            </a:r>
            <a:r>
              <a:rPr lang="en-US" sz="2000" dirty="0"/>
              <a:t> to transfer segments from sender(s) to receiver(s) in order xxx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661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19024</TotalTime>
  <Words>522</Words>
  <Application>Microsoft Office PowerPoint</Application>
  <PresentationFormat>On-screen Show (4:3)</PresentationFormat>
  <Paragraphs>77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Comic Sans MS</vt:lpstr>
      <vt:lpstr>Gill Sans MT</vt:lpstr>
      <vt:lpstr>Tahoma</vt:lpstr>
      <vt:lpstr>Times New Roman</vt:lpstr>
      <vt:lpstr>Wingdings</vt:lpstr>
      <vt:lpstr>Default Design</vt:lpstr>
      <vt:lpstr>Midterm Review</vt:lpstr>
      <vt:lpstr>Chap 1: Introduction</vt:lpstr>
      <vt:lpstr>Chap 2: Application Layer</vt:lpstr>
      <vt:lpstr>Chap 3: Transport Layer</vt:lpstr>
      <vt:lpstr>Exam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He, Ting</cp:lastModifiedBy>
  <cp:revision>706</cp:revision>
  <dcterms:created xsi:type="dcterms:W3CDTF">1999-10-08T19:08:27Z</dcterms:created>
  <dcterms:modified xsi:type="dcterms:W3CDTF">2025-10-07T14:16:53Z</dcterms:modified>
</cp:coreProperties>
</file>