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770" r:id="rId2"/>
    <p:sldId id="663" r:id="rId3"/>
    <p:sldId id="669" r:id="rId4"/>
    <p:sldId id="790" r:id="rId5"/>
    <p:sldId id="896" r:id="rId6"/>
    <p:sldId id="839" r:id="rId7"/>
    <p:sldId id="840" r:id="rId8"/>
    <p:sldId id="782" r:id="rId9"/>
    <p:sldId id="783" r:id="rId10"/>
    <p:sldId id="844" r:id="rId11"/>
    <p:sldId id="791" r:id="rId12"/>
    <p:sldId id="823" r:id="rId13"/>
    <p:sldId id="841" r:id="rId14"/>
    <p:sldId id="773" r:id="rId15"/>
    <p:sldId id="865" r:id="rId16"/>
    <p:sldId id="859" r:id="rId17"/>
    <p:sldId id="860" r:id="rId18"/>
    <p:sldId id="861" r:id="rId19"/>
    <p:sldId id="862" r:id="rId20"/>
    <p:sldId id="863" r:id="rId21"/>
    <p:sldId id="864" r:id="rId22"/>
    <p:sldId id="866" r:id="rId23"/>
    <p:sldId id="891" r:id="rId24"/>
    <p:sldId id="774" r:id="rId25"/>
    <p:sldId id="726" r:id="rId26"/>
    <p:sldId id="727" r:id="rId27"/>
    <p:sldId id="729" r:id="rId28"/>
    <p:sldId id="845" r:id="rId29"/>
    <p:sldId id="775" r:id="rId30"/>
    <p:sldId id="792" r:id="rId31"/>
    <p:sldId id="828" r:id="rId32"/>
    <p:sldId id="776" r:id="rId33"/>
    <p:sldId id="879" r:id="rId34"/>
    <p:sldId id="838" r:id="rId35"/>
    <p:sldId id="880" r:id="rId36"/>
    <p:sldId id="881" r:id="rId37"/>
    <p:sldId id="882" r:id="rId38"/>
    <p:sldId id="883" r:id="rId39"/>
    <p:sldId id="884" r:id="rId40"/>
    <p:sldId id="885" r:id="rId41"/>
    <p:sldId id="886" r:id="rId42"/>
    <p:sldId id="887" r:id="rId43"/>
    <p:sldId id="829" r:id="rId44"/>
    <p:sldId id="888" r:id="rId45"/>
    <p:sldId id="889" r:id="rId46"/>
    <p:sldId id="890" r:id="rId47"/>
    <p:sldId id="892" r:id="rId48"/>
    <p:sldId id="893" r:id="rId49"/>
    <p:sldId id="894" r:id="rId50"/>
    <p:sldId id="895" r:id="rId51"/>
    <p:sldId id="867" r:id="rId52"/>
    <p:sldId id="868" r:id="rId53"/>
    <p:sldId id="869" r:id="rId54"/>
    <p:sldId id="858" r:id="rId55"/>
    <p:sldId id="870" r:id="rId56"/>
    <p:sldId id="846" r:id="rId57"/>
    <p:sldId id="847" r:id="rId58"/>
    <p:sldId id="848" r:id="rId59"/>
    <p:sldId id="849" r:id="rId60"/>
    <p:sldId id="850" r:id="rId61"/>
    <p:sldId id="837" r:id="rId62"/>
    <p:sldId id="830" r:id="rId63"/>
    <p:sldId id="831" r:id="rId64"/>
    <p:sldId id="832" r:id="rId65"/>
    <p:sldId id="833" r:id="rId66"/>
    <p:sldId id="834" r:id="rId67"/>
    <p:sldId id="835" r:id="rId68"/>
    <p:sldId id="836" r:id="rId69"/>
    <p:sldId id="871" r:id="rId70"/>
    <p:sldId id="872" r:id="rId71"/>
    <p:sldId id="873" r:id="rId72"/>
    <p:sldId id="874" r:id="rId73"/>
    <p:sldId id="875" r:id="rId74"/>
    <p:sldId id="876" r:id="rId75"/>
    <p:sldId id="877" r:id="rId76"/>
    <p:sldId id="878" r:id="rId7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DDE7FF"/>
    <a:srgbClr val="ACC3FE"/>
    <a:srgbClr val="0000FF"/>
    <a:srgbClr val="CCECFF"/>
    <a:srgbClr val="99FF99"/>
    <a:srgbClr val="FFFF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FC788-7D15-4B98-8791-FE8F4EEDB409}" v="4" dt="2023-11-20T17:57:54.2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4" autoAdjust="0"/>
    <p:restoredTop sz="92561" autoAdjust="0"/>
  </p:normalViewPr>
  <p:slideViewPr>
    <p:cSldViewPr>
      <p:cViewPr varScale="1">
        <p:scale>
          <a:sx n="112" d="100"/>
          <a:sy n="112" d="100"/>
        </p:scale>
        <p:origin x="7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2"/>
    </p:cViewPr>
  </p:sorterViewPr>
  <p:notesViewPr>
    <p:cSldViewPr>
      <p:cViewPr varScale="1">
        <p:scale>
          <a:sx n="40" d="100"/>
          <a:sy n="40" d="100"/>
        </p:scale>
        <p:origin x="-1464" y="-90"/>
      </p:cViewPr>
      <p:guideLst>
        <p:guide orient="horz" pos="2927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, Ting" userId="d109823b-8fad-4626-b29c-fdc739421cfd" providerId="ADAL" clId="{920FC788-7D15-4B98-8791-FE8F4EEDB409}"/>
    <pc:docChg chg="custSel modSld">
      <pc:chgData name="He, Ting" userId="d109823b-8fad-4626-b29c-fdc739421cfd" providerId="ADAL" clId="{920FC788-7D15-4B98-8791-FE8F4EEDB409}" dt="2023-11-20T18:15:07.129" v="130" actId="20577"/>
      <pc:docMkLst>
        <pc:docMk/>
      </pc:docMkLst>
      <pc:sldChg chg="modNotesTx">
        <pc:chgData name="He, Ting" userId="d109823b-8fad-4626-b29c-fdc739421cfd" providerId="ADAL" clId="{920FC788-7D15-4B98-8791-FE8F4EEDB409}" dt="2023-11-20T16:40:22.872" v="82" actId="20577"/>
        <pc:sldMkLst>
          <pc:docMk/>
          <pc:sldMk cId="0" sldId="669"/>
        </pc:sldMkLst>
      </pc:sldChg>
      <pc:sldChg chg="modNotesTx">
        <pc:chgData name="He, Ting" userId="d109823b-8fad-4626-b29c-fdc739421cfd" providerId="ADAL" clId="{920FC788-7D15-4B98-8791-FE8F4EEDB409}" dt="2023-11-20T18:15:07.129" v="130" actId="20577"/>
        <pc:sldMkLst>
          <pc:docMk/>
          <pc:sldMk cId="0" sldId="863"/>
        </pc:sldMkLst>
      </pc:sldChg>
      <pc:sldChg chg="modAnim">
        <pc:chgData name="He, Ting" userId="d109823b-8fad-4626-b29c-fdc739421cfd" providerId="ADAL" clId="{920FC788-7D15-4B98-8791-FE8F4EEDB409}" dt="2023-11-20T17:01:56.196" v="85"/>
        <pc:sldMkLst>
          <pc:docMk/>
          <pc:sldMk cId="4144902425" sldId="89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1663"/>
            <a:ext cx="5140325" cy="41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57" tIns="44538" rIns="92257" bIns="44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35500" cy="3476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 of sending ASCII characters (e.g., for web) over a regular telephone line (as</a:t>
            </a:r>
            <a:r>
              <a:rPr lang="en-US" baseline="0" dirty="0"/>
              <a:t> in DSL network)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End of lecture 1.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Can have all 4 combinations: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Digital Data, Analog Signal</a:t>
            </a:r>
          </a:p>
          <a:p>
            <a:pPr>
              <a:buFontTx/>
              <a:buChar char="•"/>
            </a:pPr>
            <a:r>
              <a:rPr lang="en-US" altLang="en-US" dirty="0"/>
              <a:t> Analog Data, Digital Signal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Analog Data, Analog Signal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Digital Data, Digital Signal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Modulation: modify a base signal to encode information in the data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</a:t>
            </a:r>
            <a:r>
              <a:rPr lang="en-US" altLang="en-US" baseline="0" dirty="0"/>
              <a:t> for passband “carrier frequency”: 0.9-6 GHz</a:t>
            </a:r>
          </a:p>
          <a:p>
            <a:r>
              <a:rPr lang="en-US" altLang="en-US" baseline="0" dirty="0"/>
              <a:t>Millimeter wave: frequency 30-300 GHz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Basically about how to represent 0/1 by two different voltage levels</a:t>
            </a:r>
          </a:p>
          <a:p>
            <a:r>
              <a:rPr lang="en-US" altLang="en-US" dirty="0"/>
              <a:t>“balanced signal”: having equal</a:t>
            </a:r>
            <a:r>
              <a:rPr lang="en-US" altLang="en-US" baseline="0" dirty="0"/>
              <a:t> portions of positive and negative voltage (average to zero) -&gt; balanced signal is good because there is no DC component, which will be filtered out (strongly attenuated by some media or receiver) and hence waste energy.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A: code a group of bits to a slightly longer group of bits that does not contain long runs of 0’s, e.g., 4B/5B code (see textbook Figure 2-21)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Upper layers (2-5): all about “encapsulation”</a:t>
            </a:r>
          </a:p>
          <a:p>
            <a:r>
              <a:rPr lang="en-US" altLang="en-US" dirty="0"/>
              <a:t>Physical layer:</a:t>
            </a:r>
            <a:r>
              <a:rPr lang="en-US" altLang="en-US" baseline="0" dirty="0"/>
              <a:t> all about “conversion”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Besides clock synchronization, another desirable</a:t>
            </a:r>
            <a:r>
              <a:rPr lang="en-US" baseline="0" dirty="0"/>
              <a:t> property of signal is “balancing”. </a:t>
            </a:r>
          </a:p>
          <a:p>
            <a:r>
              <a:rPr lang="en-US" baseline="0" dirty="0"/>
              <a:t>Bipolar code (AMI) is more </a:t>
            </a:r>
            <a:r>
              <a:rPr lang="en-US" baseline="0"/>
              <a:t>energy efficient.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457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End of lecture 2. 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250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The idea</a:t>
            </a:r>
            <a:r>
              <a:rPr lang="en-US" altLang="en-US" baseline="0" dirty="0"/>
              <a:t> of passband modulation is to start with a baseline signal within the targeted frequency band, e.g., a sine wave with that frequency, and modify one or multiple parameters of the baseline signal to encode information.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* Shift Keying is a physical layer jargon for saying “*-based modulation”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skipped material:</a:t>
            </a:r>
          </a:p>
          <a:p>
            <a:pPr marL="342900" indent="-342900">
              <a:defRPr/>
            </a:pPr>
            <a:r>
              <a:rPr lang="en-US" altLang="en-US" dirty="0"/>
              <a:t>Differential PSK</a:t>
            </a:r>
          </a:p>
          <a:p>
            <a:pPr marL="742950" lvl="1" indent="-285750">
              <a:defRPr/>
            </a:pPr>
            <a:r>
              <a:rPr lang="en-US" altLang="en-US" dirty="0"/>
              <a:t>Phase shifted relative to previous transmission rather than some reference signal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Phase: represented as angle in the radial coordinate system (between 0 and 2\pi).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End of lecture 3. 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signal impairments:</a:t>
            </a:r>
            <a:r>
              <a:rPr lang="en-US" altLang="en-US" baseline="0" dirty="0"/>
              <a:t> attenuation, noise, multipath fading, interference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signal impairments:</a:t>
            </a:r>
            <a:r>
              <a:rPr lang="en-US" altLang="en-US" baseline="0" dirty="0"/>
              <a:t> attenuation, noise, multipath fading, interference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7038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End of lecture 4. 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 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210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So how do we fight these impairments? The strategy differs based on the type of signal transmitted.</a:t>
            </a:r>
          </a:p>
        </p:txBody>
      </p:sp>
    </p:spTree>
    <p:extLst>
      <p:ext uri="{BB962C8B-B14F-4D97-AF65-F5344CB8AC3E}">
        <p14:creationId xmlns:p14="http://schemas.microsoft.com/office/powerpoint/2010/main" val="6469504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75626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7301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4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r>
              <a:rPr lang="en-US" altLang="en-US" dirty="0"/>
              <a:t>Fourier:</a:t>
            </a:r>
            <a:r>
              <a:rPr lang="en-US" altLang="en-US" baseline="0" dirty="0"/>
              <a:t> a French mathematician in 18</a:t>
            </a:r>
            <a:r>
              <a:rPr lang="en-US" altLang="en-US" baseline="30000" dirty="0"/>
              <a:t>th</a:t>
            </a:r>
            <a:r>
              <a:rPr lang="en-US" altLang="en-US" baseline="0" dirty="0"/>
              <a:t> </a:t>
            </a:r>
            <a:r>
              <a:rPr lang="en-US" altLang="en-US" baseline="0" dirty="0" err="1"/>
              <a:t>centrury</a:t>
            </a:r>
            <a:r>
              <a:rPr lang="en-US" altLang="en-US" baseline="0" dirty="0"/>
              <a:t>. 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Actually 2-step</a:t>
            </a:r>
            <a:r>
              <a:rPr lang="en-US" altLang="en-US" baseline="0" dirty="0"/>
              <a:t> process: analog data -&gt; digital data -&gt; digital/analog signal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62861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4550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End of lecture 3. </a:t>
            </a:r>
          </a:p>
        </p:txBody>
      </p:sp>
    </p:spTree>
    <p:extLst>
      <p:ext uri="{BB962C8B-B14F-4D97-AF65-F5344CB8AC3E}">
        <p14:creationId xmlns:p14="http://schemas.microsoft.com/office/powerpoint/2010/main" val="34675979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this is about recording audio on CD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r>
              <a:rPr lang="en-US" altLang="en-US"/>
              <a:t>missing “dt” in bottom two equations</a:t>
            </a:r>
          </a:p>
        </p:txBody>
      </p:sp>
    </p:spTree>
    <p:extLst>
      <p:ext uri="{BB962C8B-B14F-4D97-AF65-F5344CB8AC3E}">
        <p14:creationId xmlns:p14="http://schemas.microsoft.com/office/powerpoint/2010/main" val="138821493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r>
              <a:rPr lang="en-US" altLang="en-US"/>
              <a:t>c, a_n, b_n: strength of the signal at frequency 0, nf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2260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0759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8974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4451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26117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50192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1979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670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lecture 1.</a:t>
            </a:r>
          </a:p>
          <a:p>
            <a:r>
              <a:rPr lang="en-US" altLang="en-US" dirty="0"/>
              <a:t>The point in representing the signal in frequency domain is the physical medium does “frequency-selective attenuation”. </a:t>
            </a:r>
          </a:p>
          <a:p>
            <a:r>
              <a:rPr lang="en-US" altLang="en-US" dirty="0"/>
              <a:t>In contrast to using bandwidth to denote link capacity (bps), “bandwidth” here means how wide a frequency band can pass through the link (without being attenuated by more than half). 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657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8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324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938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458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8200"/>
            <a:ext cx="4495800" cy="5562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495800" cy="5562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7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5979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910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8200"/>
            <a:ext cx="4495800" cy="5562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495800" cy="5562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32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37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008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79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115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216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838200"/>
            <a:ext cx="914400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8458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70913" y="6394450"/>
            <a:ext cx="33655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fld id="{14F8A497-EA32-454C-A15A-2BEFFAE0F728}" type="slidenum">
              <a:rPr lang="en-US" altLang="en-US" sz="1000" smtClean="0"/>
              <a:pPr algn="r">
                <a:defRPr/>
              </a:pPr>
              <a:t>‹#›</a:t>
            </a:fld>
            <a:endParaRPr lang="en-US" altLang="en-US" sz="1000"/>
          </a:p>
        </p:txBody>
      </p:sp>
      <p:pic>
        <p:nvPicPr>
          <p:cNvPr id="1029" name="Picture 7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" r="12050" b="70714"/>
          <a:stretch>
            <a:fillRect/>
          </a:stretch>
        </p:blipFill>
        <p:spPr bwMode="auto">
          <a:xfrm>
            <a:off x="0" y="611188"/>
            <a:ext cx="7337425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3886200" algn="l"/>
          <a:tab pos="8229600" algn="r"/>
        </a:tabLst>
        <a:defRPr sz="2200" b="1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3886200" algn="l"/>
          <a:tab pos="8229600" algn="r"/>
        </a:tabLst>
        <a:defRPr sz="2200" b="1">
          <a:solidFill>
            <a:schemeClr val="hlink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3886200" algn="l"/>
          <a:tab pos="8229600" algn="r"/>
        </a:tabLst>
        <a:defRPr sz="2200" b="1">
          <a:solidFill>
            <a:schemeClr val="hlink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3886200" algn="l"/>
          <a:tab pos="8229600" algn="r"/>
        </a:tabLst>
        <a:defRPr sz="2200" b="1">
          <a:solidFill>
            <a:schemeClr val="hlink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3886200" algn="l"/>
          <a:tab pos="8229600" algn="r"/>
        </a:tabLst>
        <a:defRPr sz="2200" b="1">
          <a:solidFill>
            <a:schemeClr val="hlink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tabLst>
          <a:tab pos="3886200" algn="l"/>
          <a:tab pos="8229600" algn="r"/>
        </a:tabLst>
        <a:defRPr sz="2200" b="1">
          <a:solidFill>
            <a:schemeClr val="hlink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tabLst>
          <a:tab pos="3886200" algn="l"/>
          <a:tab pos="8229600" algn="r"/>
        </a:tabLst>
        <a:defRPr sz="2200" b="1">
          <a:solidFill>
            <a:schemeClr val="hlink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tabLst>
          <a:tab pos="3886200" algn="l"/>
          <a:tab pos="8229600" algn="r"/>
        </a:tabLst>
        <a:defRPr sz="2200" b="1">
          <a:solidFill>
            <a:schemeClr val="hlink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tabLst>
          <a:tab pos="3886200" algn="l"/>
          <a:tab pos="8229600" algn="r"/>
        </a:tabLst>
        <a:defRPr sz="2200" b="1">
          <a:solidFill>
            <a:schemeClr val="hlink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50000"/>
        </a:spcBef>
        <a:spcAft>
          <a:spcPct val="0"/>
        </a:spcAft>
        <a:defRPr sz="16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222250" indent="-107950" algn="l" rtl="0" eaLnBrk="0" fontAlgn="base" hangingPunct="0">
        <a:spcBef>
          <a:spcPct val="34000"/>
        </a:spcBef>
        <a:spcAft>
          <a:spcPct val="0"/>
        </a:spcAft>
        <a:buClr>
          <a:schemeClr val="accent1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4025" indent="-117475" algn="l" rtl="0" eaLnBrk="0" fontAlgn="base" hangingPunct="0">
        <a:spcBef>
          <a:spcPct val="0"/>
        </a:spcBef>
        <a:spcAft>
          <a:spcPct val="0"/>
        </a:spcAft>
        <a:buClr>
          <a:schemeClr val="tx2"/>
        </a:buClr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107950" algn="l" rtl="0" eaLnBrk="0" fontAlgn="base" hangingPunct="0">
        <a:spcBef>
          <a:spcPct val="0"/>
        </a:spcBef>
        <a:spcAft>
          <a:spcPct val="0"/>
        </a:spcAft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5988" indent="-115888" algn="l" rtl="0" eaLnBrk="0" fontAlgn="base" hangingPunct="0">
        <a:spcBef>
          <a:spcPct val="0"/>
        </a:spcBef>
        <a:spcAft>
          <a:spcPct val="0"/>
        </a:spcAft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4B5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9400"/>
            <a:ext cx="8458200" cy="685800"/>
          </a:xfrm>
        </p:spPr>
        <p:txBody>
          <a:bodyPr/>
          <a:lstStyle/>
          <a:p>
            <a:r>
              <a:rPr lang="en-US" altLang="en-US"/>
              <a:t>Physical Layer: “Computer Networks”, Tanenbaum, Chap2 (2.1, 2.2, 2.3, 2.5)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 Functions</a:t>
            </a:r>
          </a:p>
          <a:p>
            <a:pPr>
              <a:buFontTx/>
              <a:buChar char="•"/>
            </a:pPr>
            <a:r>
              <a:rPr lang="en-US" altLang="en-US" dirty="0"/>
              <a:t> Fundamentals/Channel Capacity</a:t>
            </a:r>
          </a:p>
          <a:p>
            <a:pPr>
              <a:buFontTx/>
              <a:buChar char="•"/>
            </a:pPr>
            <a:r>
              <a:rPr lang="en-US" altLang="en-US" dirty="0"/>
              <a:t> Analog Overview</a:t>
            </a:r>
          </a:p>
          <a:p>
            <a:pPr>
              <a:buFontTx/>
              <a:buChar char="•"/>
            </a:pPr>
            <a:r>
              <a:rPr lang="en-US" altLang="en-US" dirty="0"/>
              <a:t> Digital Overview</a:t>
            </a:r>
          </a:p>
          <a:p>
            <a:pPr>
              <a:buFontTx/>
              <a:buChar char="•"/>
            </a:pPr>
            <a:r>
              <a:rPr lang="en-US" altLang="en-US" dirty="0"/>
              <a:t> Modulation</a:t>
            </a:r>
          </a:p>
          <a:p>
            <a:pPr>
              <a:buFontTx/>
              <a:buChar char="•"/>
            </a:pPr>
            <a:r>
              <a:rPr lang="en-US" altLang="en-US" dirty="0"/>
              <a:t> Media Types</a:t>
            </a:r>
          </a:p>
          <a:p>
            <a:pPr lvl="1"/>
            <a:r>
              <a:rPr lang="en-US" altLang="en-US" dirty="0"/>
              <a:t> twisted pair</a:t>
            </a:r>
          </a:p>
          <a:p>
            <a:pPr lvl="1"/>
            <a:r>
              <a:rPr lang="en-US" altLang="en-US" dirty="0"/>
              <a:t> coaxial cable</a:t>
            </a:r>
          </a:p>
          <a:p>
            <a:pPr lvl="1"/>
            <a:r>
              <a:rPr lang="en-US" altLang="en-US" dirty="0"/>
              <a:t> fiber</a:t>
            </a:r>
          </a:p>
          <a:p>
            <a:pPr lvl="1"/>
            <a:r>
              <a:rPr lang="en-US" altLang="en-US" dirty="0"/>
              <a:t> wireless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 between Data Rate and #Harmonics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304800" y="914400"/>
            <a:ext cx="8610600" cy="5486400"/>
          </a:xfrm>
          <a:blipFill>
            <a:blip r:embed="rId3"/>
            <a:stretch>
              <a:fillRect l="-425" t="-333" r="-920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grpSp>
        <p:nvGrpSpPr>
          <p:cNvPr id="21508" name="Group 8"/>
          <p:cNvGrpSpPr>
            <a:grpSpLocks/>
          </p:cNvGrpSpPr>
          <p:nvPr/>
        </p:nvGrpSpPr>
        <p:grpSpPr bwMode="auto">
          <a:xfrm>
            <a:off x="1295400" y="3662363"/>
            <a:ext cx="6477000" cy="1519237"/>
            <a:chOff x="1295400" y="3662690"/>
            <a:chExt cx="6477000" cy="1518910"/>
          </a:xfrm>
        </p:grpSpPr>
        <p:pic>
          <p:nvPicPr>
            <p:cNvPr id="21509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067175"/>
              <a:ext cx="6477000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0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3886200"/>
              <a:ext cx="3019425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511" name="Straight Connector 6"/>
            <p:cNvCxnSpPr>
              <a:cxnSpLocks noChangeShapeType="1"/>
            </p:cNvCxnSpPr>
            <p:nvPr/>
          </p:nvCxnSpPr>
          <p:spPr bwMode="auto">
            <a:xfrm flipV="1">
              <a:off x="3657600" y="3886200"/>
              <a:ext cx="304800" cy="180975"/>
            </a:xfrm>
            <a:prstGeom prst="line">
              <a:avLst/>
            </a:prstGeom>
            <a:noFill/>
            <a:ln w="19050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12" name="TextBox 7"/>
            <p:cNvSpPr txBox="1">
              <a:spLocks noChangeArrowheads="1"/>
            </p:cNvSpPr>
            <p:nvPr/>
          </p:nvSpPr>
          <p:spPr bwMode="auto">
            <a:xfrm>
              <a:off x="3676650" y="3662690"/>
              <a:ext cx="21907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100" b="1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en-US"/>
              <a:t>Relation between Data Rate and #Harmonics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8" y="5334000"/>
            <a:ext cx="8856662" cy="838200"/>
          </a:xfrm>
        </p:spPr>
        <p:txBody>
          <a:bodyPr lIns="91440" tIns="45720" rIns="91440" bIns="45720"/>
          <a:lstStyle/>
          <a:p>
            <a:pPr algn="ctr" eaLnBrk="1" hangingPunct="1"/>
            <a:r>
              <a:rPr lang="en-US" altLang="en-US" sz="2000">
                <a:cs typeface="Arial" panose="020B0604020202020204" pitchFamily="34" charset="0"/>
              </a:rPr>
              <a:t>higher bit rate </a:t>
            </a:r>
            <a:r>
              <a:rPr lang="en-US" altLang="en-US" sz="2000">
                <a:cs typeface="Arial" panose="020B0604020202020204" pitchFamily="34" charset="0"/>
                <a:sym typeface="Wingdings" panose="05000000000000000000" pitchFamily="2" charset="2"/>
              </a:rPr>
              <a:t> fewer harmonics  higher bit error rate</a:t>
            </a:r>
            <a:endParaRPr lang="en-US" altLang="en-US" sz="2800"/>
          </a:p>
        </p:txBody>
      </p:sp>
      <p:sp>
        <p:nvSpPr>
          <p:cNvPr id="22532" name="Rectangle 5"/>
          <p:cNvSpPr txBox="1">
            <a:spLocks noGrp="1" noChangeArrowheads="1"/>
          </p:cNvSpPr>
          <p:nvPr/>
        </p:nvSpPr>
        <p:spPr bwMode="auto">
          <a:xfrm>
            <a:off x="304800" y="6629400"/>
            <a:ext cx="8610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4000"/>
              </a:spcBef>
              <a:buClr>
                <a:schemeClr val="accent1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000" b="0" i="1">
                <a:solidFill>
                  <a:schemeClr val="tx1"/>
                </a:solidFill>
                <a:cs typeface="Arial" panose="020B0604020202020204" pitchFamily="34" charset="0"/>
              </a:rPr>
              <a:t>Computer Networks</a:t>
            </a:r>
            <a:r>
              <a:rPr lang="en-US" altLang="en-US" sz="1000" b="0">
                <a:solidFill>
                  <a:schemeClr val="tx1"/>
                </a:solidFill>
                <a:cs typeface="Arial" panose="020B0604020202020204" pitchFamily="34" charset="0"/>
              </a:rPr>
              <a:t>, Fifth Edition by Andrew Tanenbaum and David Wetherall, © Pearson Education-Prentice Hall, 2011</a:t>
            </a:r>
          </a:p>
        </p:txBody>
      </p:sp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77963"/>
            <a:ext cx="7772400" cy="355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/>
              <a:t>Physical layer service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/>
              <a:t>Signal composition:</a:t>
            </a:r>
          </a:p>
          <a:p>
            <a:pPr marL="508000" lvl="1" indent="-285750">
              <a:buFont typeface="Wingdings" panose="05000000000000000000" pitchFamily="2" charset="2"/>
              <a:buChar char="§"/>
            </a:pPr>
            <a:r>
              <a:rPr lang="en-US" altLang="en-US" sz="1800"/>
              <a:t>Fourier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Analog and Digital Data Transmission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305800" cy="5562600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en-US" dirty="0"/>
              <a:t>Data </a:t>
            </a:r>
          </a:p>
          <a:p>
            <a:pPr marL="742950" lvl="1" indent="-285750">
              <a:defRPr/>
            </a:pPr>
            <a:r>
              <a:rPr lang="en-US" altLang="en-US" i="1" dirty="0"/>
              <a:t>Logical </a:t>
            </a:r>
            <a:r>
              <a:rPr lang="en-US" altLang="en-US" dirty="0"/>
              <a:t>entities that convey meaning (e.g., content of a call, content of a file)</a:t>
            </a:r>
          </a:p>
          <a:p>
            <a:pPr marL="742950" lvl="1" indent="-285750">
              <a:defRPr/>
            </a:pPr>
            <a:r>
              <a:rPr lang="en-US" altLang="en-US" dirty="0"/>
              <a:t>can be continuous (analog data) or discrete (digital data)</a:t>
            </a:r>
          </a:p>
          <a:p>
            <a:pPr marL="342900" indent="-342900">
              <a:defRPr/>
            </a:pPr>
            <a:r>
              <a:rPr lang="en-US" altLang="en-US" dirty="0"/>
              <a:t>Signals</a:t>
            </a:r>
          </a:p>
          <a:p>
            <a:pPr marL="742950" lvl="1" indent="-285750">
              <a:defRPr/>
            </a:pPr>
            <a:r>
              <a:rPr lang="en-US" altLang="en-US" i="1" dirty="0"/>
              <a:t>Physical </a:t>
            </a:r>
            <a:r>
              <a:rPr lang="en-US" altLang="en-US" dirty="0"/>
              <a:t>representations of data (e.g., electric pulse, electromagnetic wave)</a:t>
            </a:r>
          </a:p>
          <a:p>
            <a:pPr marL="457200" lvl="1" indent="0" algn="ctr">
              <a:buFontTx/>
              <a:buNone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Signal is the means by which data are propagated</a:t>
            </a:r>
            <a:endParaRPr lang="en-US" altLang="en-US" dirty="0"/>
          </a:p>
          <a:p>
            <a:pPr marL="742950" lvl="1" indent="-285750">
              <a:defRPr/>
            </a:pPr>
            <a:r>
              <a:rPr lang="en-US" altLang="en-US" dirty="0"/>
              <a:t>can be continuous (analog signal) or discrete (digital signal)</a:t>
            </a:r>
          </a:p>
          <a:p>
            <a:pPr marL="342900" indent="-342900">
              <a:buFontTx/>
              <a:buChar char="•"/>
              <a:defRPr/>
            </a:pPr>
            <a:endParaRPr lang="en-US" altLang="en-US" dirty="0"/>
          </a:p>
          <a:p>
            <a:pPr marL="342900" indent="-342900">
              <a:buFontTx/>
              <a:buChar char="•"/>
              <a:defRPr/>
            </a:pPr>
            <a:r>
              <a:rPr lang="en-US" altLang="en-US" dirty="0"/>
              <a:t>Can use analog signal to carry digital data</a:t>
            </a:r>
          </a:p>
          <a:p>
            <a:pPr marL="742950" lvl="1" indent="-285750">
              <a:defRPr/>
            </a:pPr>
            <a:r>
              <a:rPr lang="en-US" altLang="en-US" dirty="0"/>
              <a:t>Modem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en-US" dirty="0"/>
              <a:t>Can use digital signal to carry analog data </a:t>
            </a:r>
          </a:p>
          <a:p>
            <a:pPr marL="742950" lvl="1" indent="-285750">
              <a:defRPr/>
            </a:pPr>
            <a:r>
              <a:rPr lang="en-US" altLang="en-US" dirty="0"/>
              <a:t>Compact Disc audio</a:t>
            </a:r>
          </a:p>
          <a:p>
            <a:pPr marL="234950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Modulation and Coding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Digital Data, Analog Signal</a:t>
            </a:r>
          </a:p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Analog Data, Digital Signal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Analog Data, Analog Signal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Digital Data, Digital Signal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 dirty="0"/>
              <a:t>Digital Data Modulation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•"/>
              <a:defRPr/>
            </a:pPr>
            <a:r>
              <a:rPr lang="en-US" altLang="en-US" dirty="0"/>
              <a:t>Modem</a:t>
            </a:r>
          </a:p>
          <a:p>
            <a:pPr marL="742950" lvl="1" indent="-285750">
              <a:defRPr/>
            </a:pPr>
            <a:r>
              <a:rPr lang="en-US" altLang="en-US" dirty="0"/>
              <a:t>modulator (D-to-A converter) &amp; demodulator (A-to-D converter)</a:t>
            </a:r>
          </a:p>
          <a:p>
            <a:pPr marL="520700" indent="-285750">
              <a:defRPr/>
            </a:pPr>
            <a:endParaRPr lang="en-US" altLang="en-US" dirty="0"/>
          </a:p>
          <a:p>
            <a:pPr marL="520700" indent="-285750">
              <a:defRPr/>
            </a:pPr>
            <a:r>
              <a:rPr lang="en-US" altLang="en-US" dirty="0"/>
              <a:t>Two classes of modulation schemes: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en-US" dirty="0"/>
              <a:t>baseband modulation</a:t>
            </a:r>
          </a:p>
          <a:p>
            <a:pPr marL="565150" lvl="1" indent="-342900">
              <a:buFontTx/>
              <a:buChar char="•"/>
              <a:defRPr/>
            </a:pPr>
            <a:r>
              <a:rPr lang="en-US" altLang="en-US" dirty="0"/>
              <a:t>signal occupies frequency from 0 to a cutoff frequency</a:t>
            </a:r>
          </a:p>
          <a:p>
            <a:pPr marL="565150" lvl="1" indent="-342900">
              <a:buFontTx/>
              <a:buChar char="•"/>
              <a:defRPr/>
            </a:pPr>
            <a:r>
              <a:rPr lang="en-US" altLang="en-US" dirty="0"/>
              <a:t>common for wired channels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en-US" dirty="0"/>
              <a:t>passband modulation</a:t>
            </a:r>
          </a:p>
          <a:p>
            <a:pPr marL="565150" lvl="1" indent="-342900">
              <a:buFontTx/>
              <a:buChar char="•"/>
              <a:defRPr/>
            </a:pPr>
            <a:r>
              <a:rPr lang="en-US" altLang="en-US" dirty="0"/>
              <a:t>signal occupies a shifted frequency band (not starting from 0)</a:t>
            </a:r>
          </a:p>
          <a:p>
            <a:pPr marL="565150" lvl="1" indent="-342900">
              <a:buFontTx/>
              <a:buChar char="•"/>
              <a:defRPr/>
            </a:pPr>
            <a:r>
              <a:rPr lang="en-US" altLang="en-US" dirty="0"/>
              <a:t>common for wireless channels</a:t>
            </a:r>
          </a:p>
          <a:p>
            <a:pPr marL="342900" indent="-342900">
              <a:defRPr/>
            </a:pPr>
            <a:endParaRPr lang="en-US" altLang="en-US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6324600" y="2824264"/>
            <a:ext cx="16764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Rectangle 3"/>
          <p:cNvSpPr/>
          <p:nvPr/>
        </p:nvSpPr>
        <p:spPr bwMode="auto">
          <a:xfrm>
            <a:off x="6477000" y="2671864"/>
            <a:ext cx="533400" cy="152400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27760" y="28194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75587" y="2838164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</a:t>
            </a:r>
            <a:r>
              <a:rPr lang="en-US" sz="1200" baseline="-25000" dirty="0"/>
              <a:t>c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001000" y="2667000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frequency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6335949" y="3886200"/>
            <a:ext cx="16764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 bwMode="auto">
          <a:xfrm>
            <a:off x="6896100" y="3731368"/>
            <a:ext cx="533400" cy="152400"/>
          </a:xfrm>
          <a:prstGeom prst="rect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39109" y="38813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12349" y="3728936"/>
            <a:ext cx="8034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frequency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6462573" y="3748910"/>
            <a:ext cx="0" cy="130805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 dirty="0"/>
              <a:t>Baseband Modulation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 dirty="0"/>
              <a:t>Common for wired channels</a:t>
            </a:r>
          </a:p>
          <a:p>
            <a:pPr marL="342900" indent="-342900">
              <a:buFontTx/>
              <a:buChar char="•"/>
            </a:pPr>
            <a:r>
              <a:rPr lang="en-US" altLang="en-US" dirty="0"/>
              <a:t>Basically aim at encoding a sequence of 0’s and 1’s by two voltage levels</a:t>
            </a:r>
          </a:p>
          <a:p>
            <a:pPr marL="342900" indent="-342900">
              <a:buFontTx/>
              <a:buChar char="•"/>
            </a:pPr>
            <a:r>
              <a:rPr lang="en-US" altLang="en-US" dirty="0"/>
              <a:t>Schemes (aka </a:t>
            </a:r>
            <a:r>
              <a:rPr lang="en-US" altLang="en-US" i="1" dirty="0"/>
              <a:t>line codes</a:t>
            </a:r>
            <a:r>
              <a:rPr lang="en-US" altLang="en-US" dirty="0"/>
              <a:t>):</a:t>
            </a:r>
          </a:p>
          <a:p>
            <a:pPr marL="565150" lvl="1" indent="-342900">
              <a:buFontTx/>
              <a:buChar char="•"/>
            </a:pPr>
            <a:r>
              <a:rPr lang="en-US" altLang="en-US" dirty="0" err="1"/>
              <a:t>Nonreturn</a:t>
            </a:r>
            <a:r>
              <a:rPr lang="en-US" altLang="en-US" dirty="0"/>
              <a:t> to Zero (NRZ)</a:t>
            </a:r>
          </a:p>
          <a:p>
            <a:pPr marL="565150" lvl="1" indent="-342900">
              <a:buFontTx/>
              <a:buChar char="•"/>
            </a:pPr>
            <a:r>
              <a:rPr lang="en-US" altLang="en-US" dirty="0" err="1"/>
              <a:t>Nonreturn</a:t>
            </a:r>
            <a:r>
              <a:rPr lang="en-US" altLang="en-US" dirty="0"/>
              <a:t> to Zero Inverted (NRZI)</a:t>
            </a:r>
          </a:p>
          <a:p>
            <a:pPr marL="565150" lvl="1" indent="-342900">
              <a:buFontTx/>
              <a:buChar char="•"/>
            </a:pPr>
            <a:r>
              <a:rPr lang="en-US" altLang="en-US" dirty="0" err="1"/>
              <a:t>Biphase</a:t>
            </a:r>
            <a:r>
              <a:rPr lang="en-US" altLang="en-US" dirty="0"/>
              <a:t>: Manchester, Differential Manchester</a:t>
            </a:r>
          </a:p>
          <a:p>
            <a:pPr marL="565150" lvl="1" indent="-342900">
              <a:buFontTx/>
              <a:buChar char="•"/>
            </a:pPr>
            <a:r>
              <a:rPr lang="en-US" altLang="en-US" dirty="0"/>
              <a:t>Bipolar: Alternate Mark Inversion (AMI)</a:t>
            </a:r>
          </a:p>
          <a:p>
            <a:pPr marL="342900" indent="-342900">
              <a:buFontTx/>
              <a:buChar char="•"/>
            </a:pPr>
            <a:endParaRPr lang="en-US" altLang="en-US" dirty="0"/>
          </a:p>
          <a:p>
            <a:pPr marL="342900" indent="-342900"/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3581400"/>
            <a:ext cx="7848600" cy="1815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 attention to 2 properties: whether the code is (1) </a:t>
            </a:r>
            <a:r>
              <a:rPr lang="en-US" dirty="0">
                <a:solidFill>
                  <a:srgbClr val="C00000"/>
                </a:solidFill>
              </a:rPr>
              <a:t>self-synchronized</a:t>
            </a:r>
            <a:r>
              <a:rPr lang="en-US" dirty="0"/>
              <a:t>, (2) </a:t>
            </a:r>
            <a:r>
              <a:rPr lang="en-US" dirty="0">
                <a:solidFill>
                  <a:srgbClr val="C00000"/>
                </a:solidFill>
              </a:rPr>
              <a:t>balanced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“self-synchronized signal”: allows receiver to detect boundaries of bit intervals</a:t>
            </a:r>
          </a:p>
          <a:p>
            <a:pPr marL="285750" indent="-285750">
              <a:buFontTx/>
              <a:buChar char="•"/>
            </a:pPr>
            <a:r>
              <a:rPr lang="en-US" altLang="en-US" dirty="0"/>
              <a:t>“balanced signal”: positive voltages and negative voltages average to ~zero</a:t>
            </a:r>
          </a:p>
          <a:p>
            <a:pPr marL="50800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non-zero average </a:t>
            </a:r>
            <a:r>
              <a:rPr lang="en-US" altLang="en-US" dirty="0">
                <a:sym typeface="Wingdings" panose="05000000000000000000" pitchFamily="2" charset="2"/>
              </a:rPr>
              <a:t> DC component  wasted energy (DC component will be filtered out)</a:t>
            </a:r>
          </a:p>
          <a:p>
            <a:pPr marL="50800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sym typeface="Wingdings" panose="05000000000000000000" pitchFamily="2" charset="2"/>
              </a:rPr>
              <a:t>balanced signal can be used to calibrate receiver: use the average as detection threshold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Nonreturn to Zero (NRZ)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/>
              <a:t>Two different voltages for 0 and 1 bits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E.g. negative voltage for 0, positive voltage for 1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Voltage constant during bit interval</a:t>
            </a:r>
          </a:p>
          <a:p>
            <a:pPr marL="742950" lvl="1" indent="-285750"/>
            <a:r>
              <a:rPr lang="en-US" altLang="en-US"/>
              <a:t>no transition, i.e., “no return to zero voltage”</a:t>
            </a:r>
          </a:p>
          <a:p>
            <a:pPr marL="742950" lvl="1" indent="-285750"/>
            <a:endParaRPr lang="en-US" altLang="en-US"/>
          </a:p>
          <a:p>
            <a:pPr marL="742950" lvl="1" indent="-285750"/>
            <a:endParaRPr lang="en-US" altLang="en-US"/>
          </a:p>
          <a:p>
            <a:pPr marL="742950" lvl="1" indent="-285750"/>
            <a:endParaRPr lang="en-US" altLang="en-US"/>
          </a:p>
          <a:p>
            <a:pPr marL="742950" lvl="1" indent="-285750"/>
            <a:endParaRPr lang="en-US" altLang="en-US"/>
          </a:p>
          <a:p>
            <a:pPr marL="342900" indent="-342900">
              <a:buFontTx/>
              <a:buChar char="•"/>
            </a:pPr>
            <a:r>
              <a:rPr lang="en-US" altLang="en-US"/>
              <a:t>Intuitive, but seldom used in practice</a:t>
            </a:r>
          </a:p>
          <a:p>
            <a:pPr marL="342900" indent="-342900"/>
            <a:endParaRPr lang="en-US" altLang="en-US"/>
          </a:p>
        </p:txBody>
      </p:sp>
      <p:pic>
        <p:nvPicPr>
          <p:cNvPr id="409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438400"/>
            <a:ext cx="60483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Nonreturn to Zero Inverted (NRZI)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/>
              <a:t>NRZ causes synchronization issues when sending long runs of 0’s or 1’s</a:t>
            </a:r>
          </a:p>
          <a:p>
            <a:pPr marL="565150" lvl="1" indent="-342900">
              <a:buFontTx/>
              <a:buChar char="•"/>
            </a:pPr>
            <a:r>
              <a:rPr lang="en-US" altLang="en-US"/>
              <a:t>the signal looks almost identical when sending a run of 100 0’s and a run of 101 0’s</a:t>
            </a:r>
          </a:p>
          <a:p>
            <a:pPr marL="342900" indent="-342900">
              <a:buFontTx/>
              <a:buChar char="•"/>
            </a:pPr>
            <a:endParaRPr lang="en-US" altLang="en-US"/>
          </a:p>
          <a:p>
            <a:pPr marL="342900" indent="-342900">
              <a:buFontTx/>
              <a:buChar char="•"/>
            </a:pPr>
            <a:r>
              <a:rPr lang="en-US" altLang="en-US"/>
              <a:t>Idea: Data encoded as presence or absence of signal transition </a:t>
            </a:r>
          </a:p>
          <a:p>
            <a:pPr marL="565150" lvl="1" indent="-342900">
              <a:buFontTx/>
              <a:buChar char="•"/>
            </a:pPr>
            <a:r>
              <a:rPr lang="en-US" altLang="en-US"/>
              <a:t>Transition (low-to-high or high-to-low) denotes a 1</a:t>
            </a:r>
          </a:p>
          <a:p>
            <a:pPr marL="565150" lvl="1" indent="-342900">
              <a:buFontTx/>
              <a:buChar char="•"/>
            </a:pPr>
            <a:r>
              <a:rPr lang="en-US" altLang="en-US"/>
              <a:t>No transition denotes a 0</a:t>
            </a:r>
          </a:p>
          <a:p>
            <a:pPr marL="565150" lvl="1" indent="-342900">
              <a:buFontTx/>
              <a:buChar char="•"/>
            </a:pPr>
            <a:endParaRPr lang="en-US" altLang="en-US"/>
          </a:p>
          <a:p>
            <a:pPr marL="565150" lvl="1" indent="-342900">
              <a:buFontTx/>
              <a:buChar char="•"/>
            </a:pPr>
            <a:endParaRPr lang="en-US" altLang="en-US"/>
          </a:p>
          <a:p>
            <a:pPr marL="565150" lvl="1" indent="-342900">
              <a:buFontTx/>
              <a:buChar char="•"/>
            </a:pPr>
            <a:endParaRPr lang="en-US" altLang="en-US"/>
          </a:p>
          <a:p>
            <a:pPr marL="565150" lvl="1" indent="-342900">
              <a:buFontTx/>
              <a:buChar char="•"/>
            </a:pPr>
            <a:endParaRPr lang="en-US" altLang="en-US"/>
          </a:p>
          <a:p>
            <a:pPr marL="565150" lvl="1" indent="-342900">
              <a:buFontTx/>
              <a:buChar char="•"/>
            </a:pPr>
            <a:endParaRPr lang="en-US" altLang="en-US"/>
          </a:p>
          <a:p>
            <a:pPr marL="565150" lvl="1" indent="-342900">
              <a:buFontTx/>
              <a:buChar char="•"/>
            </a:pPr>
            <a:endParaRPr lang="en-US" altLang="en-US"/>
          </a:p>
          <a:p>
            <a:pPr marL="342900" indent="-342900">
              <a:buFontTx/>
              <a:buChar char="•"/>
            </a:pPr>
            <a:r>
              <a:rPr lang="en-US" altLang="en-US"/>
              <a:t>An example of “differential encoding”, used in USB (Universal Serial Bus)</a:t>
            </a:r>
          </a:p>
        </p:txBody>
      </p:sp>
      <p:pic>
        <p:nvPicPr>
          <p:cNvPr id="4301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48000"/>
            <a:ext cx="61150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TextBox 2"/>
          <p:cNvSpPr txBox="1">
            <a:spLocks noChangeArrowheads="1"/>
          </p:cNvSpPr>
          <p:nvPr/>
        </p:nvSpPr>
        <p:spPr bwMode="auto">
          <a:xfrm>
            <a:off x="685800" y="5448300"/>
            <a:ext cx="2998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00000"/>
                </a:solidFill>
              </a:rPr>
              <a:t>Q: </a:t>
            </a:r>
            <a:r>
              <a:rPr lang="en-US" altLang="en-US"/>
              <a:t>How about long runs of 0’s?</a:t>
            </a:r>
          </a:p>
        </p:txBody>
      </p:sp>
      <p:sp>
        <p:nvSpPr>
          <p:cNvPr id="43014" name="TextBox 3"/>
          <p:cNvSpPr txBox="1">
            <a:spLocks noChangeArrowheads="1"/>
          </p:cNvSpPr>
          <p:nvPr/>
        </p:nvSpPr>
        <p:spPr bwMode="auto">
          <a:xfrm>
            <a:off x="985838" y="5824538"/>
            <a:ext cx="74723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>
                <a:solidFill>
                  <a:srgbClr val="C00000"/>
                </a:solidFill>
              </a:rPr>
              <a:t>A: </a:t>
            </a:r>
            <a:r>
              <a:rPr lang="en-US" altLang="en-US" dirty="0"/>
              <a:t>code the bit sequence to “break up” the 0’s (see Figure 2-21. </a:t>
            </a:r>
            <a:r>
              <a:rPr lang="en-US" altLang="en-US" dirty="0">
                <a:hlinkClick r:id="rId4"/>
              </a:rPr>
              <a:t>4B/5B mapping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Biphase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/>
              <a:t>Idea: Send both the data and the clock signal</a:t>
            </a:r>
          </a:p>
          <a:p>
            <a:pPr marL="342900" indent="-342900"/>
            <a:r>
              <a:rPr lang="en-US" altLang="en-US"/>
              <a:t>Manchester</a:t>
            </a:r>
          </a:p>
          <a:p>
            <a:pPr marL="742950" lvl="1" indent="-285750"/>
            <a:r>
              <a:rPr lang="en-US" altLang="en-US"/>
              <a:t>Transition in middle of each bit period, transmitted signal = clock XOR data</a:t>
            </a:r>
          </a:p>
          <a:p>
            <a:pPr marL="742950" lvl="1" indent="-285750"/>
            <a:r>
              <a:rPr lang="en-US" altLang="en-US"/>
              <a:t>Low to high represents 0</a:t>
            </a:r>
          </a:p>
          <a:p>
            <a:pPr marL="742950" lvl="1" indent="-285750"/>
            <a:r>
              <a:rPr lang="en-US" altLang="en-US"/>
              <a:t>High to low represents 1</a:t>
            </a:r>
          </a:p>
          <a:p>
            <a:pPr marL="742950" lvl="1" indent="-285750"/>
            <a:r>
              <a:rPr lang="en-US" altLang="en-US">
                <a:solidFill>
                  <a:srgbClr val="C00000"/>
                </a:solidFill>
              </a:rPr>
              <a:t>Used by IEEE 802.3 (Ethernet)</a:t>
            </a:r>
          </a:p>
          <a:p>
            <a:pPr marL="742950" lvl="1" indent="-285750"/>
            <a:endParaRPr lang="en-US" altLang="en-US"/>
          </a:p>
          <a:p>
            <a:pPr marL="742950" lvl="1" indent="-285750"/>
            <a:endParaRPr lang="en-US" altLang="en-US"/>
          </a:p>
          <a:p>
            <a:pPr marL="742950" lvl="1" indent="-285750"/>
            <a:endParaRPr lang="en-US" altLang="en-US"/>
          </a:p>
          <a:p>
            <a:pPr marL="742950" lvl="1" indent="-285750"/>
            <a:endParaRPr lang="en-US" altLang="en-US"/>
          </a:p>
          <a:p>
            <a:pPr marL="342900" indent="-342900"/>
            <a:r>
              <a:rPr lang="en-US" altLang="en-US"/>
              <a:t>Differential Manchester</a:t>
            </a:r>
          </a:p>
          <a:p>
            <a:pPr marL="742950" lvl="1" indent="-285750"/>
            <a:r>
              <a:rPr lang="en-US" altLang="en-US"/>
              <a:t>End-of-bit transition is only clocking </a:t>
            </a:r>
          </a:p>
          <a:p>
            <a:pPr marL="742950" lvl="1" indent="-285750"/>
            <a:r>
              <a:rPr lang="en-US" altLang="en-US"/>
              <a:t>Mid-bit transition represents 0</a:t>
            </a:r>
          </a:p>
          <a:p>
            <a:pPr marL="742950" lvl="1" indent="-285750"/>
            <a:r>
              <a:rPr lang="en-US" altLang="en-US"/>
              <a:t>No mid-bit transition represents 1</a:t>
            </a:r>
          </a:p>
          <a:p>
            <a:pPr marL="742950" lvl="1" indent="-285750"/>
            <a:r>
              <a:rPr lang="en-US" altLang="en-US"/>
              <a:t>Note: this is also a differential encoding scheme</a:t>
            </a:r>
          </a:p>
          <a:p>
            <a:pPr marL="742950" lvl="1" indent="-285750"/>
            <a:r>
              <a:rPr lang="en-US" altLang="en-US">
                <a:solidFill>
                  <a:srgbClr val="C00000"/>
                </a:solidFill>
              </a:rPr>
              <a:t>Used by IEEE 802.5 (token ring)</a:t>
            </a:r>
          </a:p>
          <a:p>
            <a:pPr marL="742950" lvl="1" indent="-285750"/>
            <a:endParaRPr lang="en-US" altLang="en-US"/>
          </a:p>
        </p:txBody>
      </p:sp>
      <p:pic>
        <p:nvPicPr>
          <p:cNvPr id="4506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790825"/>
            <a:ext cx="60293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3095625"/>
            <a:ext cx="604837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4495800" y="4692650"/>
            <a:ext cx="3657600" cy="766763"/>
            <a:chOff x="5334000" y="5805190"/>
            <a:chExt cx="3486150" cy="695325"/>
          </a:xfrm>
        </p:grpSpPr>
        <p:pic>
          <p:nvPicPr>
            <p:cNvPr id="45063" name="Picture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5805190"/>
              <a:ext cx="2800350" cy="69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64" name="TextBox 5"/>
            <p:cNvSpPr txBox="1">
              <a:spLocks noChangeArrowheads="1"/>
            </p:cNvSpPr>
            <p:nvPr/>
          </p:nvSpPr>
          <p:spPr bwMode="auto">
            <a:xfrm>
              <a:off x="5435986" y="5805190"/>
              <a:ext cx="58381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data</a:t>
              </a:r>
            </a:p>
          </p:txBody>
        </p:sp>
        <p:sp>
          <p:nvSpPr>
            <p:cNvPr id="45065" name="TextBox 8"/>
            <p:cNvSpPr txBox="1">
              <a:spLocks noChangeArrowheads="1"/>
            </p:cNvSpPr>
            <p:nvPr/>
          </p:nvSpPr>
          <p:spPr bwMode="auto">
            <a:xfrm>
              <a:off x="5334000" y="6121688"/>
              <a:ext cx="7184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signal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Physical Layer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687388" y="1465263"/>
            <a:ext cx="7083425" cy="2590800"/>
          </a:xfrm>
          <a:noFill/>
        </p:spPr>
        <p:txBody>
          <a:bodyPr/>
          <a:lstStyle/>
          <a:p>
            <a:r>
              <a:rPr lang="en-US" altLang="en-US" sz="2000"/>
              <a:t> Physical Layer</a:t>
            </a:r>
          </a:p>
          <a:p>
            <a:pPr lvl="1"/>
            <a:r>
              <a:rPr lang="en-US" altLang="en-US" sz="2000"/>
              <a:t> electrical/optical transmission of bits or symbols</a:t>
            </a:r>
          </a:p>
          <a:p>
            <a:pPr lvl="1"/>
            <a:r>
              <a:rPr lang="en-US" altLang="en-US" sz="2000"/>
              <a:t> physical control signals</a:t>
            </a:r>
          </a:p>
          <a:p>
            <a:r>
              <a:rPr lang="en-US" altLang="en-US" sz="2000"/>
              <a:t> </a:t>
            </a:r>
          </a:p>
        </p:txBody>
      </p:sp>
      <p:grpSp>
        <p:nvGrpSpPr>
          <p:cNvPr id="5124" name="Group 1"/>
          <p:cNvGrpSpPr>
            <a:grpSpLocks/>
          </p:cNvGrpSpPr>
          <p:nvPr/>
        </p:nvGrpSpPr>
        <p:grpSpPr bwMode="auto">
          <a:xfrm>
            <a:off x="441325" y="3279775"/>
            <a:ext cx="8418513" cy="2192338"/>
            <a:chOff x="441325" y="3279420"/>
            <a:chExt cx="8418513" cy="2192754"/>
          </a:xfrm>
        </p:grpSpPr>
        <p:sp>
          <p:nvSpPr>
            <p:cNvPr id="5125" name="Rectangle 21"/>
            <p:cNvSpPr>
              <a:spLocks noChangeArrowheads="1"/>
            </p:cNvSpPr>
            <p:nvPr/>
          </p:nvSpPr>
          <p:spPr bwMode="auto">
            <a:xfrm>
              <a:off x="5502275" y="3290533"/>
              <a:ext cx="1631950" cy="1717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26" name="Rectangle 2"/>
            <p:cNvSpPr>
              <a:spLocks noChangeArrowheads="1"/>
            </p:cNvSpPr>
            <p:nvPr/>
          </p:nvSpPr>
          <p:spPr bwMode="auto">
            <a:xfrm>
              <a:off x="450850" y="3279420"/>
              <a:ext cx="1631950" cy="17176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27" name="Text Box 8"/>
            <p:cNvSpPr txBox="1">
              <a:spLocks noChangeArrowheads="1"/>
            </p:cNvSpPr>
            <p:nvPr/>
          </p:nvSpPr>
          <p:spPr bwMode="auto">
            <a:xfrm>
              <a:off x="825389" y="5124095"/>
              <a:ext cx="8114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ea typeface="ＭＳ Ｐゴシック" panose="020B0600070205080204" pitchFamily="34" charset="-128"/>
                  <a:cs typeface="Arial" panose="020B0604020202020204" pitchFamily="34" charset="0"/>
                </a:rPr>
                <a:t>sender</a:t>
              </a:r>
            </a:p>
          </p:txBody>
        </p:sp>
        <p:sp>
          <p:nvSpPr>
            <p:cNvPr id="5128" name="Text Box 9"/>
            <p:cNvSpPr txBox="1">
              <a:spLocks noChangeArrowheads="1"/>
            </p:cNvSpPr>
            <p:nvPr/>
          </p:nvSpPr>
          <p:spPr bwMode="auto">
            <a:xfrm>
              <a:off x="5844566" y="5133620"/>
              <a:ext cx="9140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ea typeface="ＭＳ Ｐゴシック" panose="020B0600070205080204" pitchFamily="34" charset="-128"/>
                  <a:cs typeface="Arial" panose="020B0604020202020204" pitchFamily="34" charset="0"/>
                </a:rPr>
                <a:t>receiver</a:t>
              </a:r>
            </a:p>
          </p:txBody>
        </p:sp>
        <p:sp>
          <p:nvSpPr>
            <p:cNvPr id="5129" name="Text Box 10"/>
            <p:cNvSpPr txBox="1">
              <a:spLocks noChangeArrowheads="1"/>
            </p:cNvSpPr>
            <p:nvPr/>
          </p:nvSpPr>
          <p:spPr bwMode="auto">
            <a:xfrm>
              <a:off x="3024225" y="5128733"/>
              <a:ext cx="16321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>
                  <a:ea typeface="ＭＳ Ｐゴシック" panose="020B0600070205080204" pitchFamily="34" charset="-128"/>
                  <a:cs typeface="Arial" panose="020B0604020202020204" pitchFamily="34" charset="0"/>
                </a:rPr>
                <a:t>packet switches</a:t>
              </a:r>
            </a:p>
          </p:txBody>
        </p:sp>
        <p:sp>
          <p:nvSpPr>
            <p:cNvPr id="5130" name="Rectangle 27"/>
            <p:cNvSpPr>
              <a:spLocks noChangeArrowheads="1"/>
            </p:cNvSpPr>
            <p:nvPr/>
          </p:nvSpPr>
          <p:spPr bwMode="auto">
            <a:xfrm>
              <a:off x="457200" y="4758970"/>
              <a:ext cx="8402638" cy="18415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31" name="Rectangle 28"/>
            <p:cNvSpPr>
              <a:spLocks noChangeArrowheads="1"/>
            </p:cNvSpPr>
            <p:nvPr/>
          </p:nvSpPr>
          <p:spPr bwMode="auto">
            <a:xfrm>
              <a:off x="457200" y="4409720"/>
              <a:ext cx="8402638" cy="19526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32" name="Rectangle 29"/>
            <p:cNvSpPr>
              <a:spLocks noChangeArrowheads="1"/>
            </p:cNvSpPr>
            <p:nvPr/>
          </p:nvSpPr>
          <p:spPr bwMode="auto">
            <a:xfrm>
              <a:off x="457200" y="4082695"/>
              <a:ext cx="8402638" cy="184150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33" name="Rectangle 30"/>
            <p:cNvSpPr>
              <a:spLocks noChangeArrowheads="1"/>
            </p:cNvSpPr>
            <p:nvPr/>
          </p:nvSpPr>
          <p:spPr bwMode="auto">
            <a:xfrm>
              <a:off x="457200" y="3733445"/>
              <a:ext cx="8391525" cy="19526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34" name="Rectangle 31"/>
            <p:cNvSpPr>
              <a:spLocks noChangeArrowheads="1"/>
            </p:cNvSpPr>
            <p:nvPr/>
          </p:nvSpPr>
          <p:spPr bwMode="auto">
            <a:xfrm>
              <a:off x="457200" y="3395308"/>
              <a:ext cx="8393113" cy="195263"/>
            </a:xfrm>
            <a:prstGeom prst="rect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alpha val="53000"/>
                  </a:scheme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2400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35" name="Text Box 32"/>
            <p:cNvSpPr txBox="1">
              <a:spLocks noChangeArrowheads="1"/>
            </p:cNvSpPr>
            <p:nvPr/>
          </p:nvSpPr>
          <p:spPr bwMode="auto">
            <a:xfrm>
              <a:off x="7198784" y="3317103"/>
              <a:ext cx="131974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ea typeface="ＭＳ Ｐゴシック" panose="020B0600070205080204" pitchFamily="34" charset="-128"/>
                  <a:cs typeface="Arial" panose="020B0604020202020204" pitchFamily="34" charset="0"/>
                </a:rPr>
                <a:t>message</a:t>
              </a:r>
            </a:p>
          </p:txBody>
        </p:sp>
        <p:sp>
          <p:nvSpPr>
            <p:cNvPr id="5136" name="Text Box 33"/>
            <p:cNvSpPr txBox="1">
              <a:spLocks noChangeArrowheads="1"/>
            </p:cNvSpPr>
            <p:nvPr/>
          </p:nvSpPr>
          <p:spPr bwMode="auto">
            <a:xfrm>
              <a:off x="7326313" y="3655241"/>
              <a:ext cx="112500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ea typeface="ＭＳ Ｐゴシック" panose="020B0600070205080204" pitchFamily="34" charset="-128"/>
                  <a:cs typeface="Arial" panose="020B0604020202020204" pitchFamily="34" charset="0"/>
                </a:rPr>
                <a:t>segment</a:t>
              </a:r>
            </a:p>
          </p:txBody>
        </p:sp>
        <p:sp>
          <p:nvSpPr>
            <p:cNvPr id="5137" name="Text Box 34"/>
            <p:cNvSpPr txBox="1">
              <a:spLocks noChangeArrowheads="1"/>
            </p:cNvSpPr>
            <p:nvPr/>
          </p:nvSpPr>
          <p:spPr bwMode="auto">
            <a:xfrm>
              <a:off x="7275513" y="3991791"/>
              <a:ext cx="118816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ea typeface="ＭＳ Ｐゴシック" panose="020B0600070205080204" pitchFamily="34" charset="-128"/>
                  <a:cs typeface="Arial" panose="020B0604020202020204" pitchFamily="34" charset="0"/>
                </a:rPr>
                <a:t>datagram</a:t>
              </a:r>
            </a:p>
          </p:txBody>
        </p:sp>
        <p:sp>
          <p:nvSpPr>
            <p:cNvPr id="5138" name="Text Box 35"/>
            <p:cNvSpPr txBox="1">
              <a:spLocks noChangeArrowheads="1"/>
            </p:cNvSpPr>
            <p:nvPr/>
          </p:nvSpPr>
          <p:spPr bwMode="auto">
            <a:xfrm>
              <a:off x="7326313" y="4328341"/>
              <a:ext cx="10026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ea typeface="ＭＳ Ｐゴシック" panose="020B0600070205080204" pitchFamily="34" charset="-128"/>
                  <a:cs typeface="Arial" panose="020B0604020202020204" pitchFamily="34" charset="0"/>
                </a:rPr>
                <a:t>frame</a:t>
              </a:r>
            </a:p>
          </p:txBody>
        </p:sp>
        <p:sp>
          <p:nvSpPr>
            <p:cNvPr id="5139" name="Text Box 36"/>
            <p:cNvSpPr txBox="1">
              <a:spLocks noChangeArrowheads="1"/>
            </p:cNvSpPr>
            <p:nvPr/>
          </p:nvSpPr>
          <p:spPr bwMode="auto">
            <a:xfrm>
              <a:off x="7453669" y="4702991"/>
              <a:ext cx="6839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1">
                  <a:ea typeface="ＭＳ Ｐゴシック" panose="020B0600070205080204" pitchFamily="34" charset="-128"/>
                  <a:cs typeface="Arial" panose="020B0604020202020204" pitchFamily="34" charset="0"/>
                </a:rPr>
                <a:t>bits</a:t>
              </a:r>
            </a:p>
          </p:txBody>
        </p:sp>
        <p:sp>
          <p:nvSpPr>
            <p:cNvPr id="5140" name="Text Box 3"/>
            <p:cNvSpPr txBox="1">
              <a:spLocks noChangeArrowheads="1"/>
            </p:cNvSpPr>
            <p:nvPr/>
          </p:nvSpPr>
          <p:spPr bwMode="auto">
            <a:xfrm>
              <a:off x="441325" y="3363558"/>
              <a:ext cx="1700213" cy="1643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>
                  <a:ea typeface="ＭＳ Ｐゴシック" panose="020B0600070205080204" pitchFamily="34" charset="-128"/>
                  <a:cs typeface="Arial" panose="020B0604020202020204" pitchFamily="34" charset="0"/>
                </a:rPr>
                <a:t>Application layer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ea typeface="ＭＳ Ｐゴシック" panose="020B0600070205080204" pitchFamily="34" charset="-128"/>
                  <a:cs typeface="Arial" panose="020B0604020202020204" pitchFamily="34" charset="0"/>
                </a:rPr>
                <a:t>Transport layer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ea typeface="ＭＳ Ｐゴシック" panose="020B0600070205080204" pitchFamily="34" charset="-128"/>
                  <a:cs typeface="Arial" panose="020B0604020202020204" pitchFamily="34" charset="0"/>
                </a:rPr>
                <a:t>Network layer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ea typeface="ＭＳ Ｐゴシック" panose="020B0600070205080204" pitchFamily="34" charset="-128"/>
                  <a:cs typeface="Arial" panose="020B0604020202020204" pitchFamily="34" charset="0"/>
                </a:rPr>
                <a:t>Link layer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ea typeface="ＭＳ Ｐゴシック" panose="020B0600070205080204" pitchFamily="34" charset="-128"/>
                  <a:cs typeface="Arial" panose="020B0604020202020204" pitchFamily="34" charset="0"/>
                </a:rPr>
                <a:t>Physical layer</a:t>
              </a:r>
            </a:p>
          </p:txBody>
        </p:sp>
        <p:sp>
          <p:nvSpPr>
            <p:cNvPr id="5141" name="Line 4"/>
            <p:cNvSpPr>
              <a:spLocks noChangeShapeType="1"/>
            </p:cNvSpPr>
            <p:nvPr/>
          </p:nvSpPr>
          <p:spPr bwMode="auto">
            <a:xfrm>
              <a:off x="461963" y="3638195"/>
              <a:ext cx="16208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Line 5"/>
            <p:cNvSpPr>
              <a:spLocks noChangeShapeType="1"/>
            </p:cNvSpPr>
            <p:nvPr/>
          </p:nvSpPr>
          <p:spPr bwMode="auto">
            <a:xfrm>
              <a:off x="468313" y="3985858"/>
              <a:ext cx="16208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Line 6"/>
            <p:cNvSpPr>
              <a:spLocks noChangeShapeType="1"/>
            </p:cNvSpPr>
            <p:nvPr/>
          </p:nvSpPr>
          <p:spPr bwMode="auto">
            <a:xfrm>
              <a:off x="461963" y="4331933"/>
              <a:ext cx="16208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7"/>
            <p:cNvSpPr>
              <a:spLocks noChangeShapeType="1"/>
            </p:cNvSpPr>
            <p:nvPr/>
          </p:nvSpPr>
          <p:spPr bwMode="auto">
            <a:xfrm>
              <a:off x="474663" y="4679595"/>
              <a:ext cx="16208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Text Box 22"/>
            <p:cNvSpPr txBox="1">
              <a:spLocks noChangeArrowheads="1"/>
            </p:cNvSpPr>
            <p:nvPr/>
          </p:nvSpPr>
          <p:spPr bwMode="auto">
            <a:xfrm>
              <a:off x="5448300" y="3365145"/>
              <a:ext cx="1700213" cy="1643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altLang="en-US" sz="1400">
                  <a:ea typeface="ＭＳ Ｐゴシック" panose="020B0600070205080204" pitchFamily="34" charset="-128"/>
                  <a:cs typeface="Arial" panose="020B0604020202020204" pitchFamily="34" charset="0"/>
                </a:rPr>
                <a:t>Application layer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ea typeface="ＭＳ Ｐゴシック" panose="020B0600070205080204" pitchFamily="34" charset="-128"/>
                  <a:cs typeface="Arial" panose="020B0604020202020204" pitchFamily="34" charset="0"/>
                </a:rPr>
                <a:t>Transport layer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ea typeface="ＭＳ Ｐゴシック" panose="020B0600070205080204" pitchFamily="34" charset="-128"/>
                  <a:cs typeface="Arial" panose="020B0604020202020204" pitchFamily="34" charset="0"/>
                </a:rPr>
                <a:t>Network layer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ea typeface="ＭＳ Ｐゴシック" panose="020B0600070205080204" pitchFamily="34" charset="-128"/>
                  <a:cs typeface="Arial" panose="020B0604020202020204" pitchFamily="34" charset="0"/>
                </a:rPr>
                <a:t>Link layer</a:t>
              </a:r>
            </a:p>
            <a:p>
              <a:pPr algn="ctr">
                <a:lnSpc>
                  <a:spcPct val="80000"/>
                </a:lnSpc>
              </a:pPr>
              <a:endParaRPr lang="en-US" altLang="en-US" sz="1400"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en-US" sz="1400">
                  <a:ea typeface="ＭＳ Ｐゴシック" panose="020B0600070205080204" pitchFamily="34" charset="-128"/>
                  <a:cs typeface="Arial" panose="020B0604020202020204" pitchFamily="34" charset="0"/>
                </a:rPr>
                <a:t>Physical layer</a:t>
              </a:r>
            </a:p>
          </p:txBody>
        </p:sp>
        <p:sp>
          <p:nvSpPr>
            <p:cNvPr id="5146" name="Line 23"/>
            <p:cNvSpPr>
              <a:spLocks noChangeShapeType="1"/>
            </p:cNvSpPr>
            <p:nvPr/>
          </p:nvSpPr>
          <p:spPr bwMode="auto">
            <a:xfrm>
              <a:off x="5513388" y="3649308"/>
              <a:ext cx="16208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Line 24"/>
            <p:cNvSpPr>
              <a:spLocks noChangeShapeType="1"/>
            </p:cNvSpPr>
            <p:nvPr/>
          </p:nvSpPr>
          <p:spPr bwMode="auto">
            <a:xfrm>
              <a:off x="5519738" y="3996970"/>
              <a:ext cx="16208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Line 25"/>
            <p:cNvSpPr>
              <a:spLocks noChangeShapeType="1"/>
            </p:cNvSpPr>
            <p:nvPr/>
          </p:nvSpPr>
          <p:spPr bwMode="auto">
            <a:xfrm>
              <a:off x="5513388" y="4343045"/>
              <a:ext cx="16208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Line 26"/>
            <p:cNvSpPr>
              <a:spLocks noChangeShapeType="1"/>
            </p:cNvSpPr>
            <p:nvPr/>
          </p:nvSpPr>
          <p:spPr bwMode="auto">
            <a:xfrm>
              <a:off x="5526088" y="4690708"/>
              <a:ext cx="16208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Bipolar Encoding (Alternate Mark Inversion (AMI))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486400"/>
          </a:xfrm>
        </p:spPr>
        <p:txBody>
          <a:bodyPr/>
          <a:lstStyle/>
          <a:p>
            <a:pPr marL="285750" indent="-285750">
              <a:buFontTx/>
              <a:buChar char="•"/>
            </a:pPr>
            <a:r>
              <a:rPr lang="en-US" altLang="en-US" dirty="0" err="1"/>
              <a:t>Biphase</a:t>
            </a:r>
            <a:r>
              <a:rPr lang="en-US" altLang="en-US" dirty="0"/>
              <a:t> codes (Manchester &amp; differential Manchester) are balanced</a:t>
            </a:r>
          </a:p>
          <a:p>
            <a:pPr marL="285750" indent="-285750">
              <a:buFontTx/>
              <a:buChar char="•"/>
            </a:pPr>
            <a:r>
              <a:rPr lang="en-US" altLang="en-US" dirty="0"/>
              <a:t>Another balanced code: Alternate Mark Inversion (AMI)</a:t>
            </a:r>
          </a:p>
          <a:p>
            <a:pPr marL="50800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3 voltage levels: -1 V, 0 V, +1 V</a:t>
            </a:r>
          </a:p>
          <a:p>
            <a:pPr marL="50800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zero is represented by 0 V </a:t>
            </a:r>
          </a:p>
          <a:p>
            <a:pPr marL="50800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one is represented by +1 or -1 V alternatingly</a:t>
            </a:r>
          </a:p>
        </p:txBody>
      </p:sp>
      <p:grpSp>
        <p:nvGrpSpPr>
          <p:cNvPr id="47108" name="Group 5"/>
          <p:cNvGrpSpPr>
            <a:grpSpLocks/>
          </p:cNvGrpSpPr>
          <p:nvPr/>
        </p:nvGrpSpPr>
        <p:grpSpPr bwMode="auto">
          <a:xfrm>
            <a:off x="1538288" y="3719513"/>
            <a:ext cx="6067425" cy="1157287"/>
            <a:chOff x="1538286" y="3186112"/>
            <a:chExt cx="6067425" cy="1157288"/>
          </a:xfrm>
        </p:grpSpPr>
        <p:pic>
          <p:nvPicPr>
            <p:cNvPr id="47109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1516" y="3186112"/>
              <a:ext cx="6029325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0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286" y="3581400"/>
              <a:ext cx="6067425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458200" cy="587375"/>
          </a:xfrm>
        </p:spPr>
        <p:txBody>
          <a:bodyPr lIns="91440" tIns="45720" rIns="91440" bIns="45720" anchor="ctr"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Summary of Line Codes (for Baseband Transmission)</a:t>
            </a:r>
          </a:p>
        </p:txBody>
      </p:sp>
      <p:sp>
        <p:nvSpPr>
          <p:cNvPr id="48132" name="Rectangle 5"/>
          <p:cNvSpPr txBox="1">
            <a:spLocks noGrp="1" noChangeArrowheads="1"/>
          </p:cNvSpPr>
          <p:nvPr/>
        </p:nvSpPr>
        <p:spPr bwMode="auto">
          <a:xfrm>
            <a:off x="304800" y="6629400"/>
            <a:ext cx="8610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4000"/>
              </a:spcBef>
              <a:buClr>
                <a:schemeClr val="accent1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000" b="0" i="1">
                <a:solidFill>
                  <a:schemeClr val="tx1"/>
                </a:solidFill>
                <a:cs typeface="Arial" panose="020B0604020202020204" pitchFamily="34" charset="0"/>
              </a:rPr>
              <a:t>Computer Networks</a:t>
            </a:r>
            <a:r>
              <a:rPr lang="en-US" altLang="en-US" sz="1000" b="0">
                <a:solidFill>
                  <a:schemeClr val="tx1"/>
                </a:solidFill>
                <a:cs typeface="Arial" panose="020B0604020202020204" pitchFamily="34" charset="0"/>
              </a:rPr>
              <a:t>, Fifth Edition by Andrew Tanenbaum and David Wetherall, © Pearson Education-Prentice Hall, 2011</a:t>
            </a: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943" y="1050805"/>
            <a:ext cx="6180313" cy="3632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457591"/>
              </p:ext>
            </p:extLst>
          </p:nvPr>
        </p:nvGraphicFramePr>
        <p:xfrm>
          <a:off x="2819400" y="4753134"/>
          <a:ext cx="3747048" cy="1615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6517">
                  <a:extLst>
                    <a:ext uri="{9D8B030D-6E8A-4147-A177-3AD203B41FA5}">
                      <a16:colId xmlns:a16="http://schemas.microsoft.com/office/drawing/2014/main" val="2489297586"/>
                    </a:ext>
                  </a:extLst>
                </a:gridCol>
                <a:gridCol w="1600481">
                  <a:extLst>
                    <a:ext uri="{9D8B030D-6E8A-4147-A177-3AD203B41FA5}">
                      <a16:colId xmlns:a16="http://schemas.microsoft.com/office/drawing/2014/main" val="3348487258"/>
                    </a:ext>
                  </a:extLst>
                </a:gridCol>
                <a:gridCol w="1220050">
                  <a:extLst>
                    <a:ext uri="{9D8B030D-6E8A-4147-A177-3AD203B41FA5}">
                      <a16:colId xmlns:a16="http://schemas.microsoft.com/office/drawing/2014/main" val="782693878"/>
                    </a:ext>
                  </a:extLst>
                </a:gridCol>
              </a:tblGrid>
              <a:tr h="307703">
                <a:tc>
                  <a:txBody>
                    <a:bodyPr/>
                    <a:lstStyle/>
                    <a:p>
                      <a:r>
                        <a:rPr lang="en-US" sz="1200" dirty="0"/>
                        <a:t>line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synchronized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balanced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759546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r>
                        <a:rPr lang="en-US" sz="1200" dirty="0"/>
                        <a:t>NRZ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12592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r>
                        <a:rPr lang="en-US" sz="1200" dirty="0"/>
                        <a:t>NRZI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  <a:r>
                        <a:rPr lang="en-US" sz="1200" baseline="30000" dirty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469837"/>
                  </a:ext>
                </a:extLst>
              </a:tr>
              <a:tr h="384629">
                <a:tc>
                  <a:txBody>
                    <a:bodyPr/>
                    <a:lstStyle/>
                    <a:p>
                      <a:r>
                        <a:rPr lang="en-US" sz="1200" dirty="0" err="1"/>
                        <a:t>Biphase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45261"/>
                  </a:ext>
                </a:extLst>
              </a:tr>
              <a:tr h="307703">
                <a:tc>
                  <a:txBody>
                    <a:bodyPr/>
                    <a:lstStyle/>
                    <a:p>
                      <a:r>
                        <a:rPr lang="en-US" sz="1200" dirty="0"/>
                        <a:t>Bipolar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4466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Digital data </a:t>
            </a:r>
            <a:r>
              <a:rPr lang="en-US" altLang="en-US" sz="2000" dirty="0">
                <a:sym typeface="Wingdings" panose="05000000000000000000" pitchFamily="2" charset="2"/>
              </a:rPr>
              <a:t> signal conversion </a:t>
            </a:r>
            <a:endParaRPr lang="en-US" altLang="en-US" sz="2000" i="1" dirty="0">
              <a:sym typeface="Wingdings" panose="05000000000000000000" pitchFamily="2" charset="2"/>
            </a:endParaRPr>
          </a:p>
          <a:p>
            <a:pPr marL="508000" lvl="1" indent="-285750">
              <a:buFont typeface="Wingdings" panose="05000000000000000000" pitchFamily="2" charset="2"/>
              <a:buChar char="§"/>
              <a:defRPr/>
            </a:pPr>
            <a:r>
              <a:rPr lang="en-US" altLang="en-US" sz="2000" i="1" dirty="0">
                <a:sym typeface="Wingdings" panose="05000000000000000000" pitchFamily="2" charset="2"/>
              </a:rPr>
              <a:t>modulation for baseband transmission</a:t>
            </a:r>
          </a:p>
          <a:p>
            <a:pPr marL="508000" lvl="1" indent="-285750">
              <a:buFont typeface="Wingdings" panose="05000000000000000000" pitchFamily="2" charset="2"/>
              <a:buChar char="§"/>
              <a:defRPr/>
            </a:pPr>
            <a:r>
              <a:rPr lang="en-US" altLang="en-US" sz="2000" i="1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modulation for passband transmission</a:t>
            </a:r>
          </a:p>
          <a:p>
            <a:pPr marL="508000" lvl="1" indent="-285750">
              <a:buFont typeface="Wingdings" panose="05000000000000000000" pitchFamily="2" charset="2"/>
              <a:buChar char="§"/>
              <a:defRPr/>
            </a:pPr>
            <a:endParaRPr lang="en-US" altLang="en-US" sz="2000" dirty="0"/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 dirty="0"/>
              <a:t>Passband Modulation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8000" lvl="1" indent="-285750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chemeClr val="tx2"/>
                </a:solidFill>
              </a:rPr>
              <a:t>Common for wireless channels</a:t>
            </a:r>
          </a:p>
          <a:p>
            <a:pPr marL="742950" lvl="1" indent="-285750">
              <a:defRPr/>
            </a:pPr>
            <a:endParaRPr lang="en-US" altLang="en-US" dirty="0"/>
          </a:p>
          <a:p>
            <a:pPr marL="520700" indent="-285750"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Signal occupies a shifted frequency band (not starting from 0)</a:t>
            </a:r>
          </a:p>
          <a:p>
            <a:pPr marL="796925" lvl="2" indent="-342900">
              <a:defRPr/>
            </a:pPr>
            <a:r>
              <a:rPr lang="en-US" altLang="en-US" sz="1800" dirty="0"/>
              <a:t>data encoded by modifying (“modulating”) a </a:t>
            </a:r>
            <a:r>
              <a:rPr lang="en-US" altLang="en-US" sz="1800" i="1" dirty="0"/>
              <a:t>carrier signal</a:t>
            </a:r>
            <a:endParaRPr lang="en-US" altLang="en-US" sz="1800" dirty="0"/>
          </a:p>
          <a:p>
            <a:pPr marL="342900" indent="-342900">
              <a:defRPr/>
            </a:pPr>
            <a:endParaRPr lang="en-US" alt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286000" y="2819400"/>
            <a:ext cx="3576232" cy="613596"/>
            <a:chOff x="2716449" y="2816968"/>
            <a:chExt cx="2407053" cy="382832"/>
          </a:xfrm>
        </p:grpSpPr>
        <p:cxnSp>
          <p:nvCxnSpPr>
            <p:cNvPr id="10" name="Straight Arrow Connector 9"/>
            <p:cNvCxnSpPr/>
            <p:nvPr/>
          </p:nvCxnSpPr>
          <p:spPr bwMode="auto">
            <a:xfrm>
              <a:off x="2716449" y="2974232"/>
              <a:ext cx="1676400" cy="0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 bwMode="auto">
            <a:xfrm>
              <a:off x="3276600" y="2819400"/>
              <a:ext cx="533400" cy="152400"/>
            </a:xfrm>
            <a:prstGeom prst="rect">
              <a:avLst/>
            </a:prstGeom>
            <a:solidFill>
              <a:schemeClr val="accent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19609" y="2969368"/>
              <a:ext cx="210608" cy="230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92849" y="2816968"/>
              <a:ext cx="730653" cy="2112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frequency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2843073" y="2836942"/>
              <a:ext cx="0" cy="130805"/>
            </a:xfrm>
            <a:prstGeom prst="line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818470"/>
            <a:ext cx="3562350" cy="1814530"/>
          </a:xfrm>
          <a:prstGeom prst="rect">
            <a:avLst/>
          </a:prstGeom>
        </p:spPr>
      </p:pic>
      <p:cxnSp>
        <p:nvCxnSpPr>
          <p:cNvPr id="15" name="Straight Connector 14"/>
          <p:cNvCxnSpPr>
            <a:endCxn id="11" idx="2"/>
          </p:cNvCxnSpPr>
          <p:nvPr/>
        </p:nvCxnSpPr>
        <p:spPr bwMode="auto">
          <a:xfrm>
            <a:off x="3514477" y="2709925"/>
            <a:ext cx="1" cy="357637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7" idx="0"/>
          </p:cNvCxnSpPr>
          <p:nvPr/>
        </p:nvCxnSpPr>
        <p:spPr bwMode="auto">
          <a:xfrm flipH="1" flipV="1">
            <a:off x="3531339" y="3147661"/>
            <a:ext cx="307236" cy="670809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159543" y="5633000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carrier signal</a:t>
            </a:r>
          </a:p>
        </p:txBody>
      </p:sp>
    </p:spTree>
    <p:extLst>
      <p:ext uri="{BB962C8B-B14F-4D97-AF65-F5344CB8AC3E}">
        <p14:creationId xmlns:p14="http://schemas.microsoft.com/office/powerpoint/2010/main" val="3357470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 dirty="0"/>
              <a:t>Methods for Passband Modulation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38138" y="5707063"/>
            <a:ext cx="4232275" cy="1150937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(a)</a:t>
            </a:r>
            <a:r>
              <a:rPr lang="en-US" altLang="en-US"/>
              <a:t> A binary signal</a:t>
            </a:r>
          </a:p>
          <a:p>
            <a:r>
              <a:rPr lang="en-US" altLang="en-US"/>
              <a:t> </a:t>
            </a:r>
            <a:r>
              <a:rPr lang="en-US" altLang="en-US">
                <a:solidFill>
                  <a:schemeClr val="accent2"/>
                </a:solidFill>
              </a:rPr>
              <a:t>(b)</a:t>
            </a:r>
            <a:r>
              <a:rPr lang="en-US" altLang="en-US"/>
              <a:t> Amplitude modulation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24413" y="5756275"/>
            <a:ext cx="4495800" cy="1101725"/>
          </a:xfrm>
        </p:spPr>
        <p:txBody>
          <a:bodyPr/>
          <a:lstStyle/>
          <a:p>
            <a:pPr marL="381000" indent="-381000"/>
            <a:r>
              <a:rPr lang="en-US" altLang="en-US">
                <a:solidFill>
                  <a:schemeClr val="accent2"/>
                </a:solidFill>
              </a:rPr>
              <a:t>(c)</a:t>
            </a:r>
            <a:r>
              <a:rPr lang="en-US" altLang="en-US"/>
              <a:t> Frequency modulation</a:t>
            </a:r>
          </a:p>
          <a:p>
            <a:pPr marL="381000" indent="-381000"/>
            <a:r>
              <a:rPr lang="en-US" altLang="en-US">
                <a:solidFill>
                  <a:schemeClr val="accent2"/>
                </a:solidFill>
              </a:rPr>
              <a:t>(d)</a:t>
            </a:r>
            <a:r>
              <a:rPr lang="en-US" altLang="en-US"/>
              <a:t> Phase modulation</a:t>
            </a:r>
          </a:p>
          <a:p>
            <a:pPr marL="381000" indent="-381000"/>
            <a:endParaRPr lang="en-US" altLang="en-US"/>
          </a:p>
        </p:txBody>
      </p:sp>
      <p:pic>
        <p:nvPicPr>
          <p:cNvPr id="52229" name="Picture 5" descr="2-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963613"/>
            <a:ext cx="5767388" cy="47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Amplitude Shift Keying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486400"/>
          </a:xfrm>
        </p:spPr>
        <p:txBody>
          <a:bodyPr/>
          <a:lstStyle/>
          <a:p>
            <a:pPr marL="342900" indent="-342900"/>
            <a:r>
              <a:rPr lang="en-US" altLang="en-US" dirty="0"/>
              <a:t>Values represented by different amplitudes of carrier</a:t>
            </a:r>
          </a:p>
          <a:p>
            <a:pPr marL="342900" indent="-342900"/>
            <a:r>
              <a:rPr lang="en-US" altLang="en-US" dirty="0"/>
              <a:t>Usually, one amplitude is zero</a:t>
            </a:r>
          </a:p>
          <a:p>
            <a:pPr marL="742950" lvl="1" indent="-285750"/>
            <a:r>
              <a:rPr lang="en-US" altLang="en-US" dirty="0"/>
              <a:t>i.e. presence and absence of carrier is used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742950" lvl="1" indent="-285750"/>
            <a:endParaRPr lang="en-US" altLang="en-US" dirty="0"/>
          </a:p>
          <a:p>
            <a:pPr marL="342900" indent="-342900"/>
            <a:r>
              <a:rPr lang="en-US" altLang="en-US" dirty="0"/>
              <a:t>Susceptible to sudden gain changes</a:t>
            </a:r>
          </a:p>
          <a:p>
            <a:pPr marL="342900" indent="-342900"/>
            <a:r>
              <a:rPr lang="en-US" altLang="en-US" dirty="0"/>
              <a:t>Inefficient</a:t>
            </a:r>
          </a:p>
          <a:p>
            <a:pPr marL="342900" indent="-342900"/>
            <a:r>
              <a:rPr lang="en-US" altLang="en-US" dirty="0"/>
              <a:t>Used over optical fiber</a:t>
            </a:r>
          </a:p>
          <a:p>
            <a:pPr marL="342900" indent="-342900"/>
            <a:endParaRPr lang="en-US" altLang="en-US" dirty="0"/>
          </a:p>
        </p:txBody>
      </p:sp>
      <p:pic>
        <p:nvPicPr>
          <p:cNvPr id="5427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333625"/>
            <a:ext cx="58578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2057400"/>
            <a:ext cx="5267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Frequency Shift Keying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915400" cy="5486400"/>
          </a:xfrm>
        </p:spPr>
        <p:txBody>
          <a:bodyPr/>
          <a:lstStyle/>
          <a:p>
            <a:pPr marL="342900" indent="-342900"/>
            <a:r>
              <a:rPr lang="en-US" altLang="en-US" dirty="0"/>
              <a:t>Values represented by different frequencies (near carrier)</a:t>
            </a:r>
          </a:p>
          <a:p>
            <a:pPr marL="342900" indent="-342900"/>
            <a:endParaRPr lang="en-US" altLang="en-US" dirty="0"/>
          </a:p>
          <a:p>
            <a:pPr marL="342900" indent="-342900"/>
            <a:endParaRPr lang="en-US" altLang="en-US" dirty="0"/>
          </a:p>
          <a:p>
            <a:pPr marL="342900" indent="-342900"/>
            <a:endParaRPr lang="en-US" altLang="en-US" dirty="0"/>
          </a:p>
          <a:p>
            <a:pPr marL="342900" indent="-342900"/>
            <a:endParaRPr lang="en-US" altLang="en-US" dirty="0"/>
          </a:p>
          <a:p>
            <a:pPr marL="342900" indent="-342900"/>
            <a:r>
              <a:rPr lang="en-US" altLang="en-US" dirty="0"/>
              <a:t>Less susceptible to error than ASK</a:t>
            </a:r>
          </a:p>
          <a:p>
            <a:pPr marL="342900" indent="-342900"/>
            <a:r>
              <a:rPr lang="en-US" altLang="en-US" dirty="0"/>
              <a:t>High frequency radio</a:t>
            </a:r>
          </a:p>
          <a:p>
            <a:pPr marL="342900" indent="-342900"/>
            <a:r>
              <a:rPr lang="en-US" altLang="en-US" dirty="0"/>
              <a:t>Even higher frequency on LANs using co-ax</a:t>
            </a:r>
          </a:p>
        </p:txBody>
      </p:sp>
      <p:pic>
        <p:nvPicPr>
          <p:cNvPr id="5632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5267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58197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Phase Shift Keying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Phase of carrier signal is shifted to represent data</a:t>
            </a:r>
          </a:p>
          <a:p>
            <a:pPr marL="342900" indent="-342900"/>
            <a:endParaRPr lang="en-US" altLang="en-US" dirty="0"/>
          </a:p>
          <a:p>
            <a:pPr marL="342900" indent="-342900"/>
            <a:r>
              <a:rPr lang="en-US" altLang="en-US" dirty="0"/>
              <a:t>Binary Phase Shift Keying (BPSK):</a:t>
            </a:r>
          </a:p>
          <a:p>
            <a:pPr marL="342900" indent="-342900"/>
            <a:endParaRPr lang="en-US" altLang="en-US" dirty="0"/>
          </a:p>
          <a:p>
            <a:pPr marL="342900" indent="-342900"/>
            <a:endParaRPr lang="en-US" altLang="en-US" dirty="0"/>
          </a:p>
          <a:p>
            <a:pPr marL="342900" indent="-342900"/>
            <a:endParaRPr lang="en-US" altLang="en-US" dirty="0"/>
          </a:p>
          <a:p>
            <a:pPr marL="342900" indent="-342900"/>
            <a:endParaRPr lang="en-US" altLang="en-US" dirty="0"/>
          </a:p>
          <a:p>
            <a:pPr marL="342900" indent="-342900"/>
            <a:endParaRPr lang="en-US" altLang="en-US" dirty="0"/>
          </a:p>
          <a:p>
            <a:pPr marL="342900" indent="-342900"/>
            <a:r>
              <a:rPr lang="en-US" altLang="en-US" dirty="0"/>
              <a:t>Quadrature Phase Shift Keying (QPSK): More efficient use of channel by letting each signal element representing more than one bit</a:t>
            </a:r>
          </a:p>
          <a:p>
            <a:pPr marL="742950" lvl="1" indent="-285750"/>
            <a:r>
              <a:rPr lang="en-US" altLang="en-US" dirty="0"/>
              <a:t>e.g. shifts of {0, </a:t>
            </a:r>
            <a:r>
              <a:rPr lang="en-US" altLang="en-US" dirty="0">
                <a:sym typeface="Symbol" panose="05050102010706020507" pitchFamily="18" charset="2"/>
              </a:rPr>
              <a:t>/2, , 3/2} or {/4, 3/4, 5/4, 7/4}</a:t>
            </a:r>
          </a:p>
          <a:p>
            <a:pPr marL="742950" lvl="1" indent="-285750"/>
            <a:r>
              <a:rPr lang="en-US" altLang="en-US" dirty="0">
                <a:sym typeface="Symbol" panose="05050102010706020507" pitchFamily="18" charset="2"/>
              </a:rPr>
              <a:t>Each element represents two bits</a:t>
            </a:r>
          </a:p>
          <a:p>
            <a:pPr marL="742950" lvl="1" indent="-285750"/>
            <a:endParaRPr lang="en-US" altLang="en-US" dirty="0">
              <a:sym typeface="Symbol" panose="05050102010706020507" pitchFamily="18" charset="2"/>
            </a:endParaRPr>
          </a:p>
          <a:p>
            <a:pPr marL="742950" lvl="1" indent="-285750"/>
            <a:r>
              <a:rPr lang="en-US" altLang="en-US" dirty="0">
                <a:sym typeface="Symbol" panose="05050102010706020507" pitchFamily="18" charset="2"/>
              </a:rPr>
              <a:t>Can use 8 phase angles and have more than one amplitude</a:t>
            </a:r>
          </a:p>
          <a:p>
            <a:pPr marL="742950" lvl="1" indent="-285750"/>
            <a:r>
              <a:rPr lang="en-US" altLang="en-US" dirty="0">
                <a:sym typeface="Symbol" panose="05050102010706020507" pitchFamily="18" charset="2"/>
              </a:rPr>
              <a:t>9600bps modem use 12 angles, four of which have two amplitudes</a:t>
            </a:r>
            <a:endParaRPr lang="en-US" altLang="en-US" dirty="0"/>
          </a:p>
          <a:p>
            <a:pPr marL="742950" lvl="1" indent="-285750"/>
            <a:endParaRPr lang="en-US" altLang="en-US" dirty="0"/>
          </a:p>
        </p:txBody>
      </p:sp>
      <p:pic>
        <p:nvPicPr>
          <p:cNvPr id="5837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371725"/>
            <a:ext cx="58769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2133600"/>
            <a:ext cx="52673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Quadrature Amplitude Modulation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dirty="0"/>
              <a:t>Simultaneously modulate phase and amplitude to transmit data at a higher rate</a:t>
            </a:r>
          </a:p>
          <a:p>
            <a:pPr marL="342900" indent="-342900"/>
            <a:endParaRPr lang="en-US" altLang="en-US" dirty="0"/>
          </a:p>
          <a:p>
            <a:pPr marL="342900" indent="-342900"/>
            <a:r>
              <a:rPr lang="en-US" altLang="en-US" b="0" dirty="0">
                <a:solidFill>
                  <a:schemeClr val="tx1"/>
                </a:solidFill>
              </a:rPr>
              <a:t>For example:</a:t>
            </a:r>
          </a:p>
          <a:p>
            <a:pPr marL="342900" indent="-342900"/>
            <a:r>
              <a:rPr lang="en-US" altLang="en-US" dirty="0"/>
              <a:t>Quadrature Phase Shift Keying (QPSK): Use 4 shift values to represent two bits per signal element </a:t>
            </a:r>
          </a:p>
          <a:p>
            <a:pPr marL="742950" lvl="1" indent="-285750"/>
            <a:r>
              <a:rPr lang="en-US" altLang="en-US" dirty="0"/>
              <a:t>e.g. shifts of {0, </a:t>
            </a:r>
            <a:r>
              <a:rPr lang="en-US" altLang="en-US" dirty="0">
                <a:sym typeface="Symbol" panose="05050102010706020507" pitchFamily="18" charset="2"/>
              </a:rPr>
              <a:t>/2, , 3/2} or {/4, 3/4, 5/4, 7/4}</a:t>
            </a:r>
          </a:p>
          <a:p>
            <a:pPr marL="742950" lvl="1" indent="-285750"/>
            <a:r>
              <a:rPr lang="en-US" altLang="en-US" dirty="0">
                <a:sym typeface="Symbol" panose="05050102010706020507" pitchFamily="18" charset="2"/>
              </a:rPr>
              <a:t>Each element represents 2 bits (i.e., log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4)</a:t>
            </a:r>
          </a:p>
          <a:p>
            <a:pPr marL="342900" indent="-342900"/>
            <a:r>
              <a:rPr lang="en-US" altLang="en-US" dirty="0"/>
              <a:t>Quadrature Amplitude Modulation (QAM)-16: Use 12 phase shifts, 4 of which have 2 amplitude levels  </a:t>
            </a:r>
            <a:endParaRPr lang="en-US" altLang="en-US" dirty="0">
              <a:sym typeface="Symbol" panose="05050102010706020507" pitchFamily="18" charset="2"/>
            </a:endParaRPr>
          </a:p>
          <a:p>
            <a:pPr marL="742950" lvl="1" indent="-285750"/>
            <a:r>
              <a:rPr lang="en-US" altLang="en-US" dirty="0">
                <a:sym typeface="Symbol" panose="05050102010706020507" pitchFamily="18" charset="2"/>
              </a:rPr>
              <a:t>#possible signal elements = 8 + 4*2 = 16</a:t>
            </a:r>
            <a:endParaRPr lang="en-US" altLang="en-US" dirty="0"/>
          </a:p>
          <a:p>
            <a:pPr marL="742950" lvl="1" indent="-285750"/>
            <a:r>
              <a:rPr lang="en-US" altLang="en-US" dirty="0"/>
              <a:t>Each element represents 4 bits (</a:t>
            </a:r>
            <a:r>
              <a:rPr lang="en-US" altLang="en-US" dirty="0">
                <a:sym typeface="Symbol" panose="05050102010706020507" pitchFamily="18" charset="2"/>
              </a:rPr>
              <a:t>i.e., log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16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Constellation diagram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0513" y="5113338"/>
            <a:ext cx="6313487" cy="1439862"/>
          </a:xfrm>
        </p:spPr>
        <p:txBody>
          <a:bodyPr/>
          <a:lstStyle/>
          <a:p>
            <a:pPr marL="609600" indent="-609600"/>
            <a:r>
              <a:rPr lang="en-US" altLang="en-US" dirty="0">
                <a:solidFill>
                  <a:schemeClr val="accent2"/>
                </a:solidFill>
              </a:rPr>
              <a:t>(a)</a:t>
            </a:r>
            <a:r>
              <a:rPr lang="en-US" altLang="en-US" dirty="0"/>
              <a:t> QPSK.</a:t>
            </a:r>
          </a:p>
          <a:p>
            <a:pPr marL="609600" indent="-609600"/>
            <a:r>
              <a:rPr lang="en-US" altLang="en-US" dirty="0">
                <a:solidFill>
                  <a:schemeClr val="accent2"/>
                </a:solidFill>
              </a:rPr>
              <a:t>(b)</a:t>
            </a:r>
            <a:r>
              <a:rPr lang="en-US" altLang="en-US" dirty="0"/>
              <a:t> QAM-16.</a:t>
            </a:r>
          </a:p>
          <a:p>
            <a:pPr marL="609600" indent="-609600"/>
            <a:r>
              <a:rPr lang="en-US" altLang="en-US" dirty="0">
                <a:solidFill>
                  <a:schemeClr val="accent2"/>
                </a:solidFill>
              </a:rPr>
              <a:t>(c)</a:t>
            </a:r>
            <a:r>
              <a:rPr lang="en-US" altLang="en-US" dirty="0"/>
              <a:t> QAM-64.</a:t>
            </a:r>
          </a:p>
        </p:txBody>
      </p:sp>
      <p:pic>
        <p:nvPicPr>
          <p:cNvPr id="62468" name="Picture 4" descr="2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90688"/>
            <a:ext cx="8040688" cy="272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981075"/>
            <a:ext cx="87630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tx2"/>
                </a:solidFill>
                <a:latin typeface="+mn-lt"/>
              </a:rPr>
              <a:t>An easier way of representing possible signal elements (</a:t>
            </a:r>
            <a:r>
              <a:rPr lang="en-US" b="1" i="1" dirty="0">
                <a:solidFill>
                  <a:schemeClr val="tx2"/>
                </a:solidFill>
                <a:latin typeface="+mn-lt"/>
              </a:rPr>
              <a:t>symbols</a:t>
            </a:r>
            <a:r>
              <a:rPr lang="en-US" b="1" dirty="0">
                <a:solidFill>
                  <a:schemeClr val="tx2"/>
                </a:solidFill>
                <a:latin typeface="+mn-lt"/>
              </a:rPr>
              <a:t>) of a modulation scheme</a:t>
            </a:r>
          </a:p>
        </p:txBody>
      </p:sp>
      <p:cxnSp>
        <p:nvCxnSpPr>
          <p:cNvPr id="62470" name="Straight Connector 3"/>
          <p:cNvCxnSpPr>
            <a:cxnSpLocks noChangeShapeType="1"/>
          </p:cNvCxnSpPr>
          <p:nvPr/>
        </p:nvCxnSpPr>
        <p:spPr bwMode="auto">
          <a:xfrm flipV="1">
            <a:off x="1905000" y="2590800"/>
            <a:ext cx="304800" cy="304800"/>
          </a:xfrm>
          <a:prstGeom prst="line">
            <a:avLst/>
          </a:prstGeom>
          <a:noFill/>
          <a:ln w="19050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Arc 5"/>
          <p:cNvSpPr/>
          <p:nvPr/>
        </p:nvSpPr>
        <p:spPr bwMode="auto">
          <a:xfrm>
            <a:off x="1962150" y="2724150"/>
            <a:ext cx="228600" cy="304800"/>
          </a:xfrm>
          <a:prstGeom prst="arc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endParaRPr lang="en-US"/>
          </a:p>
        </p:txBody>
      </p:sp>
      <p:sp>
        <p:nvSpPr>
          <p:cNvPr id="62472" name="TextBox 6"/>
          <p:cNvSpPr txBox="1">
            <a:spLocks noChangeArrowheads="1"/>
          </p:cNvSpPr>
          <p:nvPr/>
        </p:nvSpPr>
        <p:spPr bwMode="auto">
          <a:xfrm>
            <a:off x="2171700" y="2554288"/>
            <a:ext cx="671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phase</a:t>
            </a:r>
          </a:p>
        </p:txBody>
      </p:sp>
      <p:sp>
        <p:nvSpPr>
          <p:cNvPr id="62473" name="TextBox 10"/>
          <p:cNvSpPr txBox="1">
            <a:spLocks noChangeArrowheads="1"/>
          </p:cNvSpPr>
          <p:nvPr/>
        </p:nvSpPr>
        <p:spPr bwMode="auto">
          <a:xfrm>
            <a:off x="1854200" y="2074863"/>
            <a:ext cx="960438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/>
              <a:t>amplitude</a:t>
            </a:r>
          </a:p>
        </p:txBody>
      </p:sp>
      <p:cxnSp>
        <p:nvCxnSpPr>
          <p:cNvPr id="62474" name="Straight Arrow Connector 8"/>
          <p:cNvCxnSpPr>
            <a:cxnSpLocks noChangeShapeType="1"/>
          </p:cNvCxnSpPr>
          <p:nvPr/>
        </p:nvCxnSpPr>
        <p:spPr bwMode="auto">
          <a:xfrm>
            <a:off x="2019300" y="2389188"/>
            <a:ext cx="0" cy="3730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/>
          <p:cNvCxnSpPr/>
          <p:nvPr/>
        </p:nvCxnSpPr>
        <p:spPr bwMode="auto">
          <a:xfrm>
            <a:off x="4275317" y="5257800"/>
            <a:ext cx="5334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TextBox 4"/>
          <p:cNvSpPr txBox="1"/>
          <p:nvPr/>
        </p:nvSpPr>
        <p:spPr>
          <a:xfrm>
            <a:off x="4929170" y="5113338"/>
            <a:ext cx="1382110" cy="1087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960"/>
              </a:spcBef>
            </a:pPr>
            <a:r>
              <a:rPr lang="en-US" dirty="0"/>
              <a:t>2 bits/symbol</a:t>
            </a:r>
          </a:p>
          <a:p>
            <a:pPr>
              <a:spcBef>
                <a:spcPts val="960"/>
              </a:spcBef>
            </a:pPr>
            <a:r>
              <a:rPr lang="en-US" dirty="0"/>
              <a:t>4 bits/symbol</a:t>
            </a:r>
          </a:p>
          <a:p>
            <a:pPr>
              <a:spcBef>
                <a:spcPts val="960"/>
              </a:spcBef>
            </a:pPr>
            <a:r>
              <a:rPr lang="en-US" dirty="0"/>
              <a:t>6 bits/symbol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>
            <a:off x="4293394" y="5657076"/>
            <a:ext cx="5334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4288996" y="6019800"/>
            <a:ext cx="533400" cy="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Periodic Signals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3"/>
          <a:stretch>
            <a:fillRect/>
          </a:stretch>
        </p:blipFill>
        <p:spPr bwMode="auto">
          <a:xfrm>
            <a:off x="4324350" y="457200"/>
            <a:ext cx="481965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2900" indent="-342900"/>
            <a:r>
              <a:rPr lang="en-US" altLang="en-US"/>
              <a:t>Peak Amplitude (A)</a:t>
            </a:r>
          </a:p>
          <a:p>
            <a:pPr marL="742950" lvl="1" indent="-285750"/>
            <a:r>
              <a:rPr lang="en-US" altLang="en-US"/>
              <a:t>maximum strength of signal</a:t>
            </a:r>
          </a:p>
          <a:p>
            <a:pPr marL="742950" lvl="1" indent="-285750"/>
            <a:r>
              <a:rPr lang="en-US" altLang="en-US"/>
              <a:t>volts</a:t>
            </a:r>
          </a:p>
          <a:p>
            <a:pPr marL="342900" indent="-342900"/>
            <a:r>
              <a:rPr lang="en-US" altLang="en-US"/>
              <a:t>Frequency (f)</a:t>
            </a:r>
          </a:p>
          <a:p>
            <a:pPr marL="742950" lvl="1" indent="-285750"/>
            <a:r>
              <a:rPr lang="en-US" altLang="en-US"/>
              <a:t>Rate of change of signal</a:t>
            </a:r>
          </a:p>
          <a:p>
            <a:pPr marL="742950" lvl="1" indent="-285750"/>
            <a:r>
              <a:rPr lang="en-US" altLang="en-US"/>
              <a:t>Hertz (Hz) or cycles per second</a:t>
            </a:r>
          </a:p>
          <a:p>
            <a:pPr marL="742950" lvl="1" indent="-285750"/>
            <a:r>
              <a:rPr lang="en-US" altLang="en-US"/>
              <a:t>Period = time for one repetition (T)</a:t>
            </a:r>
          </a:p>
          <a:p>
            <a:pPr marL="742950" lvl="1" indent="-285750"/>
            <a:r>
              <a:rPr lang="en-US" altLang="en-US"/>
              <a:t>T = 1/f</a:t>
            </a:r>
          </a:p>
          <a:p>
            <a:pPr marL="342900" indent="-342900"/>
            <a:r>
              <a:rPr lang="en-US" altLang="en-US"/>
              <a:t>Phase (</a:t>
            </a:r>
            <a:r>
              <a:rPr lang="en-US" altLang="en-US">
                <a:sym typeface="Symbol" panose="05050102010706020507" pitchFamily="18" charset="2"/>
              </a:rPr>
              <a:t>)</a:t>
            </a:r>
          </a:p>
          <a:p>
            <a:pPr marL="742950" lvl="1" indent="-285750"/>
            <a:r>
              <a:rPr lang="en-US" altLang="en-US"/>
              <a:t>Relative position in time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 Decoding example: QAM</a:t>
            </a:r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88" y="1676400"/>
            <a:ext cx="6945312" cy="34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7" name="Rectangle 5"/>
          <p:cNvSpPr txBox="1">
            <a:spLocks noGrp="1" noChangeArrowheads="1"/>
          </p:cNvSpPr>
          <p:nvPr/>
        </p:nvSpPr>
        <p:spPr bwMode="auto">
          <a:xfrm>
            <a:off x="304800" y="6629400"/>
            <a:ext cx="8610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4000"/>
              </a:spcBef>
              <a:buClr>
                <a:schemeClr val="accent1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000" b="0" i="1">
                <a:solidFill>
                  <a:schemeClr val="tx1"/>
                </a:solidFill>
                <a:cs typeface="Arial" panose="020B0604020202020204" pitchFamily="34" charset="0"/>
              </a:rPr>
              <a:t>Computer Networks</a:t>
            </a:r>
            <a:r>
              <a:rPr lang="en-US" altLang="en-US" sz="1000" b="0">
                <a:solidFill>
                  <a:schemeClr val="tx1"/>
                </a:solidFill>
                <a:cs typeface="Arial" panose="020B0604020202020204" pitchFamily="34" charset="0"/>
              </a:rPr>
              <a:t>, Fifth Edition by Andrew Tanenbaum and David Wetherall, © Pearson Education-Prentice Hall, 2011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1769" y="4953000"/>
            <a:ext cx="8856662" cy="838200"/>
          </a:xfrm>
        </p:spPr>
        <p:txBody>
          <a:bodyPr lIns="91440" tIns="45720" rIns="91440" bIns="45720"/>
          <a:lstStyle/>
          <a:p>
            <a:pPr algn="ctr" eaLnBrk="1" hangingPunct="1"/>
            <a:r>
              <a:rPr lang="en-US" altLang="en-US" sz="1200">
                <a:cs typeface="Arial" panose="020B0604020202020204" pitchFamily="34" charset="0"/>
              </a:rPr>
              <a:t>Gray-coded QAM-16</a:t>
            </a:r>
            <a:endParaRPr lang="en-US" altLang="en-US" sz="1200" dirty="0">
              <a:cs typeface="Arial" panose="020B0604020202020204" pitchFamily="34" charset="0"/>
            </a:endParaRPr>
          </a:p>
          <a:p>
            <a:pPr algn="ctr" eaLnBrk="1" hangingPunct="1"/>
            <a:endParaRPr lang="en-US" altLang="en-US" sz="1200" dirty="0"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dirty="0">
                <a:cs typeface="Arial" panose="020B0604020202020204" pitchFamily="34" charset="0"/>
              </a:rPr>
              <a:t>Tradeoff: higher data rate </a:t>
            </a:r>
            <a:r>
              <a:rPr lang="en-US" altLang="en-US" dirty="0">
                <a:cs typeface="Arial" panose="020B0604020202020204" pitchFamily="34" charset="0"/>
                <a:sym typeface="Wingdings" panose="05000000000000000000" pitchFamily="2" charset="2"/>
              </a:rPr>
              <a:t> higher error rate</a:t>
            </a: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Digital data </a:t>
            </a:r>
            <a:r>
              <a:rPr lang="en-US" sz="2000" dirty="0">
                <a:sym typeface="Wingdings" panose="05000000000000000000" pitchFamily="2" charset="2"/>
              </a:rPr>
              <a:t> signal conversion </a:t>
            </a:r>
          </a:p>
          <a:p>
            <a:pPr marL="508000" lvl="1" indent="-28575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baseband: line codes</a:t>
            </a:r>
          </a:p>
          <a:p>
            <a:pPr marL="508000" lvl="1" indent="-28575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passband: ASK, FSK, PSK, QAM</a:t>
            </a:r>
          </a:p>
          <a:p>
            <a:pPr marL="565150" lvl="1" indent="-342900">
              <a:buFont typeface="Wingdings" panose="05000000000000000000" pitchFamily="2" charset="2"/>
              <a:buChar char="§"/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marL="565150" lvl="1" indent="-342900">
              <a:buFont typeface="Wingdings" panose="05000000000000000000" pitchFamily="2" charset="2"/>
              <a:buChar char="§"/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Transmission Media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 dirty="0"/>
              <a:t>Guided</a:t>
            </a:r>
          </a:p>
          <a:p>
            <a:pPr marL="742950" lvl="1" indent="-285750"/>
            <a:r>
              <a:rPr lang="en-US" altLang="en-US" b="1" dirty="0">
                <a:solidFill>
                  <a:srgbClr val="C00000"/>
                </a:solidFill>
              </a:rPr>
              <a:t>Twisted Pair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>
                <a:solidFill>
                  <a:srgbClr val="C00000"/>
                </a:solidFill>
              </a:rPr>
              <a:t>Coaxial cable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>
                <a:solidFill>
                  <a:srgbClr val="C00000"/>
                </a:solidFill>
              </a:rPr>
              <a:t>Optical fiber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342900" indent="-342900">
              <a:buFontTx/>
              <a:buChar char="•"/>
            </a:pPr>
            <a:r>
              <a:rPr lang="en-US" altLang="en-US" dirty="0"/>
              <a:t>Free space (unguided)</a:t>
            </a:r>
          </a:p>
          <a:p>
            <a:pPr marL="742950" lvl="1" indent="-285750"/>
            <a:r>
              <a:rPr lang="en-US" altLang="en-US" b="1" dirty="0">
                <a:solidFill>
                  <a:srgbClr val="C00000"/>
                </a:solidFill>
              </a:rPr>
              <a:t>Wireless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Transmission Media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 dirty="0"/>
              <a:t>Guided</a:t>
            </a:r>
          </a:p>
          <a:p>
            <a:pPr marL="742950" lvl="1" indent="-285750"/>
            <a:r>
              <a:rPr lang="en-US" altLang="en-US" b="1" dirty="0">
                <a:solidFill>
                  <a:srgbClr val="C00000"/>
                </a:solidFill>
              </a:rPr>
              <a:t>Twisted Pair</a:t>
            </a:r>
          </a:p>
          <a:p>
            <a:pPr marL="974725" lvl="2" indent="-285750"/>
            <a:r>
              <a:rPr lang="en-US" altLang="en-US" dirty="0"/>
              <a:t>telephone network, DSL, Ethernet </a:t>
            </a:r>
          </a:p>
          <a:p>
            <a:pPr marL="974725" lvl="2" indent="-285750"/>
            <a:r>
              <a:rPr lang="en-US" altLang="en-US" dirty="0"/>
              <a:t>amplifiers every 5km to 6km</a:t>
            </a:r>
          </a:p>
          <a:p>
            <a:pPr marL="974725" lvl="2" indent="-285750"/>
            <a:r>
              <a:rPr lang="en-US" altLang="en-US" dirty="0"/>
              <a:t>repeater every 2km or 3km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>
                <a:solidFill>
                  <a:srgbClr val="C00000"/>
                </a:solidFill>
              </a:rPr>
              <a:t>Coaxial cable</a:t>
            </a:r>
          </a:p>
          <a:p>
            <a:pPr marL="974725" lvl="2" indent="-285750"/>
            <a:r>
              <a:rPr lang="en-US" altLang="en-US" dirty="0"/>
              <a:t>TV network, Cable</a:t>
            </a:r>
          </a:p>
          <a:p>
            <a:pPr marL="974725" lvl="2" indent="-285750"/>
            <a:r>
              <a:rPr lang="en-US" altLang="en-US" dirty="0"/>
              <a:t>amplifiers every few km</a:t>
            </a:r>
          </a:p>
          <a:p>
            <a:pPr marL="974725" lvl="2" indent="-285750"/>
            <a:r>
              <a:rPr lang="en-US" altLang="en-US" dirty="0"/>
              <a:t>repeater every 1km</a:t>
            </a:r>
          </a:p>
          <a:p>
            <a:pPr marL="742950" lvl="1" indent="-285750"/>
            <a:endParaRPr lang="en-US" altLang="en-US" dirty="0"/>
          </a:p>
          <a:p>
            <a:pPr marL="742950" lvl="1" indent="-285750"/>
            <a:r>
              <a:rPr lang="en-US" altLang="en-US" b="1" dirty="0">
                <a:solidFill>
                  <a:srgbClr val="C00000"/>
                </a:solidFill>
              </a:rPr>
              <a:t>Optical fiber</a:t>
            </a:r>
          </a:p>
          <a:p>
            <a:pPr marL="974725" lvl="2" indent="-285750"/>
            <a:r>
              <a:rPr lang="en-US" altLang="en-US" dirty="0"/>
              <a:t>backbone, datacenter, HPC</a:t>
            </a:r>
          </a:p>
          <a:p>
            <a:pPr marL="974725" lvl="2" indent="-285750"/>
            <a:r>
              <a:rPr lang="en-US" altLang="en-US" dirty="0"/>
              <a:t>repeater spaced 10s of km</a:t>
            </a:r>
          </a:p>
          <a:p>
            <a:pPr marL="974725" lvl="2" indent="-285750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342900" indent="-342900">
              <a:buFontTx/>
              <a:buChar char="•"/>
            </a:pPr>
            <a:r>
              <a:rPr lang="en-US" altLang="en-US" dirty="0"/>
              <a:t>Free space</a:t>
            </a:r>
          </a:p>
          <a:p>
            <a:pPr marL="742950" lvl="1" indent="-285750"/>
            <a:r>
              <a:rPr lang="en-US" altLang="en-US" b="1" dirty="0">
                <a:solidFill>
                  <a:srgbClr val="C00000"/>
                </a:solidFill>
              </a:rPr>
              <a:t>Wireless</a:t>
            </a:r>
          </a:p>
          <a:p>
            <a:pPr marL="974725" lvl="2" indent="-285750"/>
            <a:r>
              <a:rPr lang="en-US" altLang="en-US" dirty="0"/>
              <a:t>single hop </a:t>
            </a:r>
          </a:p>
          <a:p>
            <a:pPr marL="974725" lvl="2" indent="-285750"/>
            <a:r>
              <a:rPr lang="en-US" altLang="en-US" dirty="0"/>
              <a:t>multi-hop allowed 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324365" y="5396821"/>
            <a:ext cx="5421704" cy="1384979"/>
            <a:chOff x="2011877" y="5204942"/>
            <a:chExt cx="6336104" cy="1480600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2667000" y="5257800"/>
              <a:ext cx="4038600" cy="1371600"/>
              <a:chOff x="912" y="2400"/>
              <a:chExt cx="3696" cy="1392"/>
            </a:xfrm>
          </p:grpSpPr>
          <p:sp>
            <p:nvSpPr>
              <p:cNvPr id="5" name="Line 5"/>
              <p:cNvSpPr>
                <a:spLocks noChangeShapeType="1"/>
              </p:cNvSpPr>
              <p:nvPr/>
            </p:nvSpPr>
            <p:spPr bwMode="auto">
              <a:xfrm>
                <a:off x="960" y="2400"/>
                <a:ext cx="34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>
                <a:off x="1152" y="2784"/>
                <a:ext cx="30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912" y="2688"/>
                <a:ext cx="192" cy="192"/>
              </a:xfrm>
              <a:prstGeom prst="rect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8" name="Rectangle 8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9" name="Line 9"/>
              <p:cNvSpPr>
                <a:spLocks noChangeShapeType="1"/>
              </p:cNvSpPr>
              <p:nvPr/>
            </p:nvSpPr>
            <p:spPr bwMode="auto">
              <a:xfrm flipV="1">
                <a:off x="1152" y="2400"/>
                <a:ext cx="1584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0"/>
              <p:cNvSpPr>
                <a:spLocks noChangeShapeType="1"/>
              </p:cNvSpPr>
              <p:nvPr/>
            </p:nvSpPr>
            <p:spPr bwMode="auto">
              <a:xfrm>
                <a:off x="2736" y="2400"/>
                <a:ext cx="144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2548" y="2839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hlink"/>
                    </a:solidFill>
                    <a:prstDash val="sysDot"/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12" name="Text Box 12"/>
              <p:cNvSpPr txBox="1">
                <a:spLocks noChangeArrowheads="1"/>
              </p:cNvSpPr>
              <p:nvPr/>
            </p:nvSpPr>
            <p:spPr bwMode="auto">
              <a:xfrm>
                <a:off x="2832" y="2496"/>
                <a:ext cx="33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hlink"/>
                    </a:solidFill>
                    <a:prstDash val="sysDot"/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>
                    <a:latin typeface="Times New Roman" panose="02020603050405020304" pitchFamily="18" charset="0"/>
                  </a:rPr>
                  <a:t>T + t</a:t>
                </a: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4272" y="302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14"/>
              <p:cNvSpPr>
                <a:spLocks noChangeShapeType="1"/>
              </p:cNvSpPr>
              <p:nvPr/>
            </p:nvSpPr>
            <p:spPr bwMode="auto">
              <a:xfrm flipH="1">
                <a:off x="4272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AutoShape 15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144" cy="144"/>
              </a:xfrm>
              <a:prstGeom prst="triangle">
                <a:avLst>
                  <a:gd name="adj" fmla="val 41667"/>
                </a:avLst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16" name="Group 16"/>
              <p:cNvGrpSpPr>
                <a:grpSpLocks/>
              </p:cNvGrpSpPr>
              <p:nvPr/>
            </p:nvGrpSpPr>
            <p:grpSpPr bwMode="auto">
              <a:xfrm>
                <a:off x="912" y="3024"/>
                <a:ext cx="288" cy="288"/>
                <a:chOff x="912" y="3024"/>
                <a:chExt cx="288" cy="288"/>
              </a:xfrm>
            </p:grpSpPr>
            <p:sp>
              <p:nvSpPr>
                <p:cNvPr id="23" name="Line 17"/>
                <p:cNvSpPr>
                  <a:spLocks noChangeShapeType="1"/>
                </p:cNvSpPr>
                <p:nvPr/>
              </p:nvSpPr>
              <p:spPr bwMode="auto">
                <a:xfrm>
                  <a:off x="912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912" y="331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AutoShape 19"/>
                <p:cNvSpPr>
                  <a:spLocks noChangeArrowheads="1"/>
                </p:cNvSpPr>
                <p:nvPr/>
              </p:nvSpPr>
              <p:spPr bwMode="auto">
                <a:xfrm>
                  <a:off x="1056" y="3072"/>
                  <a:ext cx="96" cy="240"/>
                </a:xfrm>
                <a:prstGeom prst="triangle">
                  <a:avLst>
                    <a:gd name="adj" fmla="val 66667"/>
                  </a:avLst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17" name="AutoShape 20"/>
              <p:cNvSpPr>
                <a:spLocks noChangeArrowheads="1"/>
              </p:cNvSpPr>
              <p:nvPr/>
            </p:nvSpPr>
            <p:spPr bwMode="auto">
              <a:xfrm>
                <a:off x="4464" y="3216"/>
                <a:ext cx="144" cy="96"/>
              </a:xfrm>
              <a:prstGeom prst="triangle">
                <a:avLst>
                  <a:gd name="adj" fmla="val 36111"/>
                </a:avLst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8" name="Line 21"/>
              <p:cNvSpPr>
                <a:spLocks noChangeShapeType="1"/>
              </p:cNvSpPr>
              <p:nvPr/>
            </p:nvSpPr>
            <p:spPr bwMode="auto">
              <a:xfrm>
                <a:off x="4272" y="350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2"/>
              <p:cNvSpPr>
                <a:spLocks noChangeShapeType="1"/>
              </p:cNvSpPr>
              <p:nvPr/>
            </p:nvSpPr>
            <p:spPr bwMode="auto">
              <a:xfrm flipH="1">
                <a:off x="4272" y="379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3"/>
              <p:cNvSpPr>
                <a:spLocks/>
              </p:cNvSpPr>
              <p:nvPr/>
            </p:nvSpPr>
            <p:spPr bwMode="auto">
              <a:xfrm>
                <a:off x="4308" y="3683"/>
                <a:ext cx="276" cy="98"/>
              </a:xfrm>
              <a:custGeom>
                <a:avLst/>
                <a:gdLst>
                  <a:gd name="T0" fmla="*/ 0 w 276"/>
                  <a:gd name="T1" fmla="*/ 98 h 98"/>
                  <a:gd name="T2" fmla="*/ 57 w 276"/>
                  <a:gd name="T3" fmla="*/ 41 h 98"/>
                  <a:gd name="T4" fmla="*/ 122 w 276"/>
                  <a:gd name="T5" fmla="*/ 0 h 98"/>
                  <a:gd name="T6" fmla="*/ 203 w 276"/>
                  <a:gd name="T7" fmla="*/ 16 h 98"/>
                  <a:gd name="T8" fmla="*/ 243 w 276"/>
                  <a:gd name="T9" fmla="*/ 41 h 98"/>
                  <a:gd name="T10" fmla="*/ 276 w 276"/>
                  <a:gd name="T11" fmla="*/ 89 h 9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76" h="98">
                    <a:moveTo>
                      <a:pt x="0" y="98"/>
                    </a:moveTo>
                    <a:cubicBezTo>
                      <a:pt x="37" y="42"/>
                      <a:pt x="13" y="55"/>
                      <a:pt x="57" y="41"/>
                    </a:cubicBezTo>
                    <a:cubicBezTo>
                      <a:pt x="77" y="19"/>
                      <a:pt x="94" y="9"/>
                      <a:pt x="122" y="0"/>
                    </a:cubicBezTo>
                    <a:cubicBezTo>
                      <a:pt x="129" y="1"/>
                      <a:pt x="187" y="6"/>
                      <a:pt x="203" y="16"/>
                    </a:cubicBezTo>
                    <a:cubicBezTo>
                      <a:pt x="260" y="51"/>
                      <a:pt x="173" y="18"/>
                      <a:pt x="243" y="41"/>
                    </a:cubicBezTo>
                    <a:cubicBezTo>
                      <a:pt x="251" y="65"/>
                      <a:pt x="259" y="72"/>
                      <a:pt x="276" y="89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Line 24"/>
              <p:cNvSpPr>
                <a:spLocks noChangeShapeType="1"/>
              </p:cNvSpPr>
              <p:nvPr/>
            </p:nvSpPr>
            <p:spPr bwMode="auto">
              <a:xfrm>
                <a:off x="1200" y="3216"/>
                <a:ext cx="302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 Box 25"/>
              <p:cNvSpPr txBox="1">
                <a:spLocks noChangeArrowheads="1"/>
              </p:cNvSpPr>
              <p:nvPr/>
            </p:nvSpPr>
            <p:spPr bwMode="auto">
              <a:xfrm>
                <a:off x="4320" y="3360"/>
                <a:ext cx="20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chemeClr val="hlink"/>
                    </a:solidFill>
                    <a:prstDash val="sysDot"/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400">
                    <a:latin typeface="Times New Roman" panose="02020603050405020304" pitchFamily="18" charset="0"/>
                  </a:rPr>
                  <a:t>or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 bwMode="auto">
            <a:xfrm>
              <a:off x="6096000" y="6298324"/>
              <a:ext cx="914400" cy="387218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7467600" y="5541579"/>
              <a:ext cx="228600" cy="18918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H="1">
              <a:off x="6528584" y="5636172"/>
              <a:ext cx="939016" cy="0"/>
            </a:xfrm>
            <a:prstGeom prst="straightConnector1">
              <a:avLst/>
            </a:prstGeom>
            <a:solidFill>
              <a:srgbClr val="FFFF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/>
            <p:cNvSpPr txBox="1"/>
            <p:nvPr/>
          </p:nvSpPr>
          <p:spPr>
            <a:xfrm>
              <a:off x="2011877" y="5204942"/>
              <a:ext cx="9108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transmitter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11877" y="6198135"/>
              <a:ext cx="13869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transmitted signal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35217" y="5254184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receiver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35217" y="6199483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received signal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44419" y="5250161"/>
              <a:ext cx="13035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other transmitter</a:t>
              </a:r>
            </a:p>
          </p:txBody>
        </p:sp>
      </p:grpSp>
      <p:pic>
        <p:nvPicPr>
          <p:cNvPr id="35" name="Picture 5" descr="02-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065" y="1160384"/>
            <a:ext cx="3219203" cy="11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" descr="2-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97" y="2613887"/>
            <a:ext cx="4216400" cy="9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 descr="2-0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681" y="4038599"/>
            <a:ext cx="4365072" cy="105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9229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Physical Layer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41020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 Physical layer fundamentals </a:t>
            </a:r>
          </a:p>
          <a:p>
            <a:pPr lvl="1">
              <a:buFontTx/>
              <a:buChar char="•"/>
            </a:pPr>
            <a:r>
              <a:rPr lang="en-US" altLang="en-US" dirty="0"/>
              <a:t>Fourier analysis, signal vs. data, analog vs. digital, data rate vs. bandwidth</a:t>
            </a:r>
          </a:p>
          <a:p>
            <a:pPr>
              <a:buFontTx/>
              <a:buChar char="•"/>
            </a:pPr>
            <a:r>
              <a:rPr lang="en-US" altLang="en-US" dirty="0"/>
              <a:t> Modulation</a:t>
            </a:r>
          </a:p>
          <a:p>
            <a:pPr lvl="1">
              <a:buFontTx/>
              <a:buChar char="•"/>
            </a:pPr>
            <a:r>
              <a:rPr lang="en-US" altLang="en-US" dirty="0"/>
              <a:t>digital </a:t>
            </a:r>
            <a:r>
              <a:rPr lang="en-US" altLang="en-US" dirty="0">
                <a:sym typeface="Wingdings" panose="05000000000000000000" pitchFamily="2" charset="2"/>
              </a:rPr>
              <a:t> analog, analog  digital, analog  analog, digital  digital</a:t>
            </a: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Media Types</a:t>
            </a:r>
          </a:p>
          <a:p>
            <a:pPr lvl="1"/>
            <a:r>
              <a:rPr lang="en-US" altLang="en-US" dirty="0"/>
              <a:t> guided: twisted pair, coaxial cable, fiber</a:t>
            </a:r>
          </a:p>
          <a:p>
            <a:pPr lvl="1"/>
            <a:r>
              <a:rPr lang="en-US" altLang="en-US" dirty="0"/>
              <a:t> free-space: wireless</a:t>
            </a:r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518631" y="76200"/>
            <a:ext cx="8034338" cy="1143000"/>
          </a:xfrm>
        </p:spPr>
        <p:txBody>
          <a:bodyPr/>
          <a:lstStyle/>
          <a:p>
            <a:pPr>
              <a:defRPr/>
            </a:pPr>
            <a:r>
              <a:rPr lang="en-US" sz="2800" i="1" dirty="0">
                <a:solidFill>
                  <a:srgbClr val="C00000"/>
                </a:solidFill>
                <a:latin typeface="Gill Sans MT" charset="0"/>
                <a:cs typeface="+mj-cs"/>
              </a:rPr>
              <a:t>Synthesis: </a:t>
            </a:r>
            <a:r>
              <a:rPr lang="en-US" sz="2800" dirty="0">
                <a:latin typeface="Gill Sans MT" charset="0"/>
                <a:cs typeface="+mj-cs"/>
              </a:rPr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49196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Gill Sans MT" charset="0"/>
              </a:rPr>
              <a:t>J</a:t>
            </a:r>
            <a:r>
              <a:rPr lang="en-US" dirty="0">
                <a:latin typeface="Gill Sans MT" charset="0"/>
                <a:cs typeface="+mn-cs"/>
              </a:rPr>
              <a:t>ourney down protocol stack complete!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 application, transport, network, link, physical</a:t>
            </a:r>
          </a:p>
          <a:p>
            <a:pPr>
              <a:defRPr/>
            </a:pPr>
            <a:r>
              <a:rPr lang="en-US" dirty="0">
                <a:latin typeface="Gill Sans MT" charset="0"/>
              </a:rPr>
              <a:t>P</a:t>
            </a:r>
            <a:r>
              <a:rPr lang="en-US" dirty="0">
                <a:latin typeface="Gill Sans MT" charset="0"/>
                <a:cs typeface="+mn-cs"/>
              </a:rPr>
              <a:t>utting-it-all-together: synthesis!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goal: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identify, review, understand protocols (at all layers) involved in a seemingly simple scenario: requesting a web page</a:t>
            </a:r>
          </a:p>
          <a:p>
            <a:pPr lvl="1">
              <a:defRPr/>
            </a:pPr>
            <a:r>
              <a:rPr lang="en-US" i="1" dirty="0">
                <a:solidFill>
                  <a:srgbClr val="C00000"/>
                </a:solidFill>
                <a:latin typeface="Gill Sans MT" charset="0"/>
              </a:rPr>
              <a:t> scenario:</a:t>
            </a:r>
            <a:r>
              <a:rPr lang="en-US" dirty="0">
                <a:solidFill>
                  <a:srgbClr val="C00000"/>
                </a:solidFill>
                <a:latin typeface="Gill Sans MT" charset="0"/>
              </a:rPr>
              <a:t> </a:t>
            </a:r>
            <a:r>
              <a:rPr lang="en-US" dirty="0">
                <a:latin typeface="Gill Sans MT" charset="0"/>
              </a:rPr>
              <a:t>student attaches laptop to campus network, requests/receives www.google.com </a:t>
            </a: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dirty="0">
              <a:latin typeface="Gill Sans MT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134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4751388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6838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Gill Sans MT" charset="0"/>
                <a:cs typeface="+mj-cs"/>
              </a:rPr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611188" y="1273175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5383213" y="2679700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6748463" y="2425700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5364163" y="17621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3613150" y="2344738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2503488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3762375" y="2201863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3117850" y="2736850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2598738" y="3365500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i="0" dirty="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i="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3589338" y="2930525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7405688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7124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1089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4025900" y="4724400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4479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5357813" y="5018088"/>
            <a:ext cx="18097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Arial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Arial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3059113" y="4894263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1971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1939925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7577138" y="1384300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5797550" y="4365625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5181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5810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5962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8062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7239000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7510463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6653213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7291388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5705475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6343650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3938588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4576763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4781550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962025" y="3128963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1563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Arial" charset="0"/>
                <a:cs typeface="+mn-cs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288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Arial" charset="0"/>
                  <a:cs typeface="+mn-cs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1511300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668338" y="2266950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3416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3074988" y="3208338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2552700" y="3619500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2552700" y="3590925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2549525" y="3421063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i="0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2720975" y="3497263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2552700" y="3557588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3400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2338388" y="2365375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5338763" y="2667000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6729413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7343775" y="3338513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5754688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4013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i="0" dirty="0">
                <a:solidFill>
                  <a:srgbClr val="000000"/>
                </a:solidFill>
                <a:latin typeface="Times New Roman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7218363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2876550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595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5037138" y="1128713"/>
            <a:ext cx="3732212" cy="1262062"/>
          </a:xfrm>
        </p:spPr>
        <p:txBody>
          <a:bodyPr/>
          <a:lstStyle/>
          <a:p>
            <a:pPr marL="231775" indent="-231775">
              <a:defRPr/>
            </a:pPr>
            <a:r>
              <a:rPr lang="en-US" sz="2200" b="0" dirty="0">
                <a:latin typeface="Gill Sans MT" charset="0"/>
                <a:cs typeface="+mn-cs"/>
              </a:rPr>
              <a:t>connecting laptop needs to get its own IP address, addr of first-hop router, addr of DNS server: use </a:t>
            </a:r>
            <a:r>
              <a:rPr lang="en-US" sz="2200" b="0" i="1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520700" y="1162050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66675" y="1181100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339725" y="2981325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5037138" y="2568575"/>
            <a:ext cx="3892550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DHCP request </a:t>
            </a:r>
            <a:r>
              <a:rPr lang="en-US" sz="2200" dirty="0">
                <a:solidFill>
                  <a:srgbClr val="3333CC"/>
                </a:solidFill>
                <a:latin typeface="Gill Sans MT" charset="0"/>
                <a:cs typeface="+mn-cs"/>
              </a:rPr>
              <a:t>encapsulated</a:t>
            </a:r>
            <a:r>
              <a:rPr lang="en-US" sz="2200" i="0" dirty="0">
                <a:solidFill>
                  <a:srgbClr val="3333CC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UDP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IP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802.3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Ethernet, modulated by Manchester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200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5035550" y="4152900"/>
            <a:ext cx="3924300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frame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broadcast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(dest: FFFFFFFFFFFF) on LAN, received at router running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DHCP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5033963" y="5489575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Ethernet </a:t>
            </a:r>
            <a:r>
              <a:rPr lang="en-US" sz="2200" dirty="0">
                <a:solidFill>
                  <a:srgbClr val="000099"/>
                </a:solidFill>
                <a:latin typeface="Gill Sans MT" charset="0"/>
                <a:cs typeface="+mn-cs"/>
              </a:rPr>
              <a:t>demuxed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 to IP demuxed, UDP demuxed to DHCP </a:t>
            </a:r>
          </a:p>
        </p:txBody>
      </p:sp>
    </p:spTree>
    <p:extLst>
      <p:ext uri="{BB962C8B-B14F-4D97-AF65-F5344CB8AC3E}">
        <p14:creationId xmlns:p14="http://schemas.microsoft.com/office/powerpoint/2010/main" val="29879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919" grpId="0"/>
      <p:bldP spid="701920" grpId="0"/>
      <p:bldP spid="7019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7138" y="1158875"/>
            <a:ext cx="3430587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b="0" dirty="0">
                <a:latin typeface="Gill Sans MT" charset="0"/>
                <a:cs typeface="+mn-cs"/>
              </a:rPr>
              <a:t>DHCP server formulates </a:t>
            </a:r>
            <a:r>
              <a:rPr lang="en-US" sz="2000" b="0" i="1" dirty="0">
                <a:solidFill>
                  <a:srgbClr val="C00000"/>
                </a:solidFill>
                <a:latin typeface="Gill Sans MT" charset="0"/>
                <a:cs typeface="+mn-cs"/>
              </a:rPr>
              <a:t>DHCP ACK</a:t>
            </a:r>
            <a:r>
              <a:rPr lang="en-US" sz="2000" b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b="0" dirty="0">
                <a:latin typeface="Gill Sans MT" charset="0"/>
                <a:cs typeface="+mn-cs"/>
              </a:rPr>
              <a:t>containing client</a:t>
            </a:r>
            <a:r>
              <a:rPr lang="ja-JP" altLang="en-US" sz="2000" b="0" dirty="0">
                <a:latin typeface="Gill Sans MT" charset="0"/>
                <a:cs typeface="+mn-cs"/>
              </a:rPr>
              <a:t>’</a:t>
            </a:r>
            <a:r>
              <a:rPr lang="en-US" sz="2000" b="0" dirty="0">
                <a:latin typeface="Gill Sans MT" charset="0"/>
                <a:cs typeface="+mn-cs"/>
              </a:rPr>
              <a:t>s IP address, IP address of first-hop router for client, name &amp; IP address of local DNS server</a:t>
            </a:r>
          </a:p>
          <a:p>
            <a:pPr>
              <a:lnSpc>
                <a:spcPct val="80000"/>
              </a:lnSpc>
              <a:defRPr/>
            </a:pPr>
            <a:endParaRPr lang="en-US" sz="2000" b="0" dirty="0">
              <a:latin typeface="Gill Sans MT" charset="0"/>
              <a:cs typeface="+mn-cs"/>
            </a:endParaRPr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352425" y="3152775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449263" y="4238625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1477963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71438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803275" y="3178175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Arial" charset="0"/>
                  <a:cs typeface="+mn-cs"/>
                </a:rPr>
                <a:t>DHCP</a:t>
              </a:r>
            </a:p>
          </p:txBody>
        </p:sp>
      </p:grpSp>
      <p:sp>
        <p:nvSpPr>
          <p:cNvPr id="703643" name="Rectangle 155"/>
          <p:cNvSpPr>
            <a:spLocks noChangeArrowheads="1"/>
          </p:cNvSpPr>
          <p:nvPr/>
        </p:nvSpPr>
        <p:spPr bwMode="auto">
          <a:xfrm>
            <a:off x="4997450" y="2709863"/>
            <a:ext cx="3421063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encapsulation at DHCP server, frame forwarded through LAN, demultiplexing at client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i="0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1078468" y="5260975"/>
            <a:ext cx="72458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Client now has IP address, knows name &amp; addr of local DNS </a:t>
            </a:r>
          </a:p>
          <a:p>
            <a:pPr algn="ctr">
              <a:defRPr/>
            </a:pPr>
            <a:r>
              <a:rPr lang="en-US" sz="2400" dirty="0">
                <a:solidFill>
                  <a:srgbClr val="000000"/>
                </a:solidFill>
                <a:latin typeface="Gill Sans MT" charset="0"/>
                <a:cs typeface="+mn-cs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4989513" y="4111625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Gill Sans MT" charset="0"/>
                <a:cs typeface="+mj-cs"/>
              </a:rPr>
              <a:t>A day in the life… connecting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352436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643" grpId="0" build="p"/>
      <p:bldP spid="703644" grpId="0"/>
      <p:bldP spid="70364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53488" cy="1001713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Gill Sans MT" charset="0"/>
                <a:cs typeface="+mj-cs"/>
              </a:rPr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1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b="0" dirty="0">
                <a:latin typeface="Gill Sans MT" charset="0"/>
                <a:cs typeface="+mn-cs"/>
              </a:rPr>
              <a:t>before sending </a:t>
            </a:r>
            <a:r>
              <a:rPr lang="en-US" sz="2200" b="0" i="1" dirty="0">
                <a:solidFill>
                  <a:srgbClr val="C00000"/>
                </a:solidFill>
                <a:latin typeface="Gill Sans MT" charset="0"/>
                <a:cs typeface="+mn-cs"/>
              </a:rPr>
              <a:t>HTTP </a:t>
            </a:r>
            <a:r>
              <a:rPr lang="en-US" sz="2200" b="0" dirty="0">
                <a:latin typeface="Gill Sans MT" charset="0"/>
                <a:cs typeface="+mn-cs"/>
              </a:rPr>
              <a:t>request, need IP address of www.google.com:  </a:t>
            </a:r>
            <a:r>
              <a:rPr lang="en-US" sz="2200" b="0" i="1" dirty="0">
                <a:solidFill>
                  <a:srgbClr val="C00000"/>
                </a:solidFill>
                <a:latin typeface="Gill Sans MT" charset="0"/>
                <a:cs typeface="+mn-cs"/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2665413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280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4387850" y="2051050"/>
            <a:ext cx="4586288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Gill Sans MT" charset="0"/>
              <a:cs typeface="+mn-cs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4419600" y="3608388"/>
            <a:ext cx="4386263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query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Gill Sans MT" charset="0"/>
                <a:cs typeface="+mn-cs"/>
              </a:rPr>
              <a:t>ARP reply</a:t>
            </a:r>
            <a:r>
              <a:rPr lang="en-US" sz="22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4471988" y="5000625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solidFill>
                  <a:srgbClr val="000000"/>
                </a:solidFill>
                <a:latin typeface="Gill Sans MT" charset="0"/>
                <a:cs typeface="+mn-cs"/>
              </a:rPr>
              <a:t>client now knows MAC address of first hop router, so can now send frame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92075" y="1868488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2241550" y="2982913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1150938" y="1720850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1177925" y="3187700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Arial" charset="0"/>
                  <a:cs typeface="+mn-cs"/>
                </a:rPr>
                <a:t>ARP reply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1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0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38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Fourier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4294967295"/>
          </p:nvPr>
        </p:nvSpPr>
        <p:spPr>
          <a:xfrm>
            <a:off x="609600" y="914400"/>
            <a:ext cx="8077200" cy="5211763"/>
          </a:xfrm>
        </p:spPr>
        <p:txBody>
          <a:bodyPr lIns="91440" tIns="45720" rIns="91440" bIns="45720"/>
          <a:lstStyle/>
          <a:p>
            <a:pPr>
              <a:buFontTx/>
              <a:buChar char="•"/>
            </a:pPr>
            <a:r>
              <a:rPr lang="en-US" altLang="en-US" dirty="0"/>
              <a:t> Fourier theorem: A periodic signal (of period T) is made up of (possibly infinite) component signals</a:t>
            </a:r>
          </a:p>
          <a:p>
            <a:pPr lvl="1">
              <a:buFontTx/>
              <a:buChar char="•"/>
            </a:pPr>
            <a:r>
              <a:rPr lang="en-US" altLang="en-US" dirty="0"/>
              <a:t> component signals are sine waves</a:t>
            </a:r>
          </a:p>
          <a:p>
            <a:pPr lvl="1">
              <a:buFontTx/>
              <a:buChar char="•"/>
            </a:pPr>
            <a:r>
              <a:rPr lang="en-US" altLang="en-US" dirty="0"/>
              <a:t> f=1/T: fundamental frequency</a:t>
            </a:r>
          </a:p>
          <a:p>
            <a:pPr lvl="1"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The component waves satisfy:</a:t>
            </a: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6915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933950"/>
            <a:ext cx="13716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Box 2"/>
          <p:cNvSpPr txBox="1">
            <a:spLocks noChangeArrowheads="1"/>
          </p:cNvSpPr>
          <p:nvPr/>
        </p:nvSpPr>
        <p:spPr bwMode="auto">
          <a:xfrm>
            <a:off x="7219950" y="5257800"/>
            <a:ext cx="165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/>
              <a:t>Jean-Baptiste Fourier</a:t>
            </a:r>
          </a:p>
          <a:p>
            <a:r>
              <a:rPr lang="en-US" altLang="en-US" sz="1200"/>
              <a:t>1768-1830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168910" y="3657600"/>
            <a:ext cx="2819400" cy="622927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5" name="Rectangle 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71600" y="4384063"/>
            <a:ext cx="3762697" cy="878446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6" name="Rectangle 5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399521" y="5324374"/>
            <a:ext cx="2884123" cy="646074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12" name="TextBox 1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57600" y="3657599"/>
            <a:ext cx="2819400" cy="622927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94748" y="477004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dt</a:t>
            </a:r>
            <a:endParaRPr lang="en-US" sz="14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560355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/>
              <a:t>dt</a:t>
            </a:r>
            <a:endParaRPr lang="en-US" sz="1400" i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4751388" y="706438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520700" y="1162050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460375" y="1387475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460375" y="1622425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280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85725" y="1885950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628650" y="1162050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650875" y="2389188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549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containing DNS query forwarded via LAN switch from client to 1</a:t>
            </a:r>
            <a:r>
              <a:rPr lang="en-US" sz="2200" i="0" baseline="30000" dirty="0">
                <a:latin typeface="+mn-lt"/>
                <a:ea typeface="+mn-ea"/>
                <a:cs typeface="+mn-cs"/>
              </a:rPr>
              <a:t>st</a:t>
            </a:r>
            <a:r>
              <a:rPr lang="en-US" sz="2200" i="0" dirty="0">
                <a:latin typeface="+mn-lt"/>
                <a:ea typeface="+mn-ea"/>
                <a:cs typeface="+mn-cs"/>
              </a:rPr>
              <a:t> hop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4659313" y="3429000"/>
            <a:ext cx="4386262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i="0" dirty="0">
                <a:latin typeface="+mn-lt"/>
                <a:ea typeface="+mn-ea"/>
                <a:cs typeface="+mn-cs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RIP, OSPF, IS-IS</a:t>
            </a:r>
            <a:r>
              <a:rPr lang="en-US" sz="2200" i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200" i="0" dirty="0">
                <a:latin typeface="+mn-lt"/>
                <a:ea typeface="+mn-ea"/>
                <a:cs typeface="+mn-cs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BGP</a:t>
            </a:r>
            <a:r>
              <a:rPr lang="en-US" sz="2200" i="0" dirty="0">
                <a:latin typeface="+mn-lt"/>
                <a:ea typeface="+mn-ea"/>
                <a:cs typeface="+mn-cs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4657725" y="5297488"/>
            <a:ext cx="380206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demux</a:t>
            </a:r>
            <a:r>
              <a:rPr lang="en-US" altLang="ja-JP" sz="2200" i="0" dirty="0">
                <a:latin typeface="Gill Sans MT" charset="0"/>
              </a:rPr>
              <a:t>ed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i="0" dirty="0">
                <a:latin typeface="Gill Sans MT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5173663" y="2041525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6538913" y="1787525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5335588" y="2511425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7196138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latin typeface="Times New Roman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latin typeface="Arial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6915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7367588" y="746125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7853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7029450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7300913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6443663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7081838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5980113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4881563" y="558800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Arial" charset="0"/>
                        <a:cs typeface="+mn-cs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Arial" charset="0"/>
                            <a:cs typeface="+mn-cs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cs typeface="+mn-cs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Arial" charset="0"/>
                    <a:cs typeface="+mn-cs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7150100" y="963613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246063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latin typeface="Gill Sans MT" charset="0"/>
                <a:cs typeface="+mj-cs"/>
              </a:rPr>
              <a:t>A day in the life… using DNS</a:t>
            </a:r>
          </a:p>
        </p:txBody>
      </p:sp>
    </p:spTree>
    <p:extLst>
      <p:ext uri="{BB962C8B-B14F-4D97-AF65-F5344CB8AC3E}">
        <p14:creationId xmlns:p14="http://schemas.microsoft.com/office/powerpoint/2010/main" val="41928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40" grpId="0"/>
      <p:bldP spid="70564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693150" cy="9429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latin typeface="Gill Sans MT" charset="0"/>
                <a:cs typeface="+mj-cs"/>
              </a:rPr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5208588" y="31686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socket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5186363" y="4054475"/>
            <a:ext cx="3778250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SYN segment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1 in 3-way handshake) </a:t>
            </a:r>
            <a:r>
              <a:rPr lang="en-US" sz="2000" dirty="0">
                <a:solidFill>
                  <a:srgbClr val="000000"/>
                </a:solidFill>
                <a:latin typeface="Gill Sans MT" charset="0"/>
                <a:cs typeface="+mn-cs"/>
              </a:rPr>
              <a:t>inter-domain routed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 to web server</a:t>
            </a:r>
          </a:p>
        </p:txBody>
      </p:sp>
      <p:sp>
        <p:nvSpPr>
          <p:cNvPr id="706662" name="Rectangle 102"/>
          <p:cNvSpPr>
            <a:spLocks noChangeArrowheads="1"/>
          </p:cNvSpPr>
          <p:nvPr/>
        </p:nvSpPr>
        <p:spPr bwMode="auto">
          <a:xfrm>
            <a:off x="5189538" y="5892800"/>
            <a:ext cx="38274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TCP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connection established (for client!)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3608388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79375" y="1900238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307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Arial" charset="0"/>
                  <a:cs typeface="+mn-cs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79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Arial" charset="0"/>
                      <a:cs typeface="+mn-cs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979488" y="4452938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i="0" dirty="0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306388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82550" y="1354138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311150" y="4772025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SYNACK</a:t>
                </a:r>
              </a:p>
            </p:txBody>
          </p:sp>
        </p:grpSp>
      </p:grpSp>
      <p:sp>
        <p:nvSpPr>
          <p:cNvPr id="706984" name="Rectangle 424"/>
          <p:cNvSpPr>
            <a:spLocks noChangeArrowheads="1"/>
          </p:cNvSpPr>
          <p:nvPr/>
        </p:nvSpPr>
        <p:spPr bwMode="auto">
          <a:xfrm>
            <a:off x="5183188" y="4916488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TCP SYNACK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(step 2 in 3-way handshake)</a:t>
            </a:r>
          </a:p>
        </p:txBody>
      </p: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436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3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4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7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5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28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4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57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3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  <p:bldP spid="706662" grpId="0"/>
      <p:bldP spid="7069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773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cs typeface="+mn-cs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i="0" dirty="0">
                  <a:solidFill>
                    <a:srgbClr val="000000"/>
                  </a:solidFill>
                  <a:latin typeface="Times New Roman" charset="0"/>
                  <a:cs typeface="+mn-cs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322263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4751388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Gill Sans MT" charset="0"/>
                <a:cs typeface="+mj-cs"/>
              </a:rPr>
              <a:t>A day in the life… HTTP </a:t>
            </a:r>
            <a:r>
              <a:rPr lang="en-US" sz="3200" dirty="0">
                <a:latin typeface="Gill Sans MT" charset="0"/>
                <a:cs typeface="+mj-cs"/>
              </a:rPr>
              <a:t>request/reply</a:t>
            </a:r>
            <a:r>
              <a:rPr lang="en-US" sz="3600" dirty="0">
                <a:latin typeface="Gill Sans MT" charset="0"/>
                <a:cs typeface="+mj-cs"/>
              </a:rPr>
              <a:t>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1195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442913" y="1054100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5183188" y="3105150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request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5176838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5189538" y="570230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3795713" y="2409825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5600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5753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3057525" y="5273675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2543175" y="5443538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1003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971550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2970213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3813175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3594100" y="2432050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1509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Arial" charset="0"/>
                    <a:cs typeface="+mn-cs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5183188" y="4735513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HTTP reply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88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92075" y="1890713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411163" y="4051300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Arial" charset="0"/>
                            <a:cs typeface="+mn-cs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cs typeface="+mn-cs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76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Arial" charset="0"/>
                      <a:cs typeface="+mn-cs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Arial" charset="0"/>
                    <a:cs typeface="+mn-cs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Arial" charset="0"/>
                          <a:cs typeface="+mn-cs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cs typeface="+mn-cs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414338" y="4756150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Arial" charset="0"/>
                        <a:cs typeface="+mn-cs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cs typeface="+mn-cs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3436947" y="959649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Gill Sans MT" charset="0"/>
                <a:cs typeface="+mn-cs"/>
              </a:rPr>
              <a:t>finally (!!!)</a:t>
            </a:r>
            <a:r>
              <a:rPr lang="en-US" sz="2000" i="0" dirty="0">
                <a:solidFill>
                  <a:srgbClr val="C00000"/>
                </a:solidFill>
                <a:latin typeface="Gill Sans MT" charset="0"/>
                <a:cs typeface="+mn-cs"/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Gill Sans MT" charset="0"/>
                <a:cs typeface="+mn-cs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2470150" y="4932363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cs typeface="+mn-cs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cs typeface="+mn-cs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5213350" y="2041525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i="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i="0" dirty="0">
                <a:solidFill>
                  <a:srgbClr val="000000"/>
                </a:solidFill>
                <a:latin typeface="Arial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67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13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41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4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5" grpId="0"/>
      <p:bldP spid="707813" grpId="0"/>
      <p:bldP spid="708064" grpId="0"/>
      <p:bldP spid="708064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Skipped slides</a:t>
            </a:r>
          </a:p>
        </p:txBody>
      </p:sp>
      <p:sp>
        <p:nvSpPr>
          <p:cNvPr id="95235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Transmission Impairments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/>
              <a:t>Signal received may differ from signal transmitted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Analog - degradation of signal quality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Digital - bit errors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Caused by</a:t>
            </a:r>
          </a:p>
          <a:p>
            <a:pPr marL="742950" lvl="1" indent="-285750"/>
            <a:r>
              <a:rPr lang="en-US" altLang="en-US"/>
              <a:t>Attenuation</a:t>
            </a:r>
          </a:p>
          <a:p>
            <a:pPr marL="742950" lvl="1" indent="-285750"/>
            <a:r>
              <a:rPr lang="en-US" altLang="en-US"/>
              <a:t>Delay distortion</a:t>
            </a:r>
          </a:p>
          <a:p>
            <a:pPr marL="742950" lvl="1" indent="-285750"/>
            <a:r>
              <a:rPr lang="en-US" altLang="en-US"/>
              <a:t>Noise</a:t>
            </a:r>
          </a:p>
          <a:p>
            <a:pPr marL="742950" lvl="1" indent="-285750"/>
            <a:r>
              <a:rPr lang="en-US" altLang="en-US"/>
              <a:t>Interference</a:t>
            </a:r>
          </a:p>
          <a:p>
            <a:pPr marL="742950" lvl="1" indent="-285750"/>
            <a:endParaRPr lang="en-US" altLang="en-US"/>
          </a:p>
        </p:txBody>
      </p:sp>
      <p:sp>
        <p:nvSpPr>
          <p:cNvPr id="28676" name="TextBox 1"/>
          <p:cNvSpPr txBox="1">
            <a:spLocks noChangeArrowheads="1"/>
          </p:cNvSpPr>
          <p:nvPr/>
        </p:nvSpPr>
        <p:spPr bwMode="auto">
          <a:xfrm>
            <a:off x="1143000" y="3886200"/>
            <a:ext cx="51433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800" b="1" dirty="0">
                <a:solidFill>
                  <a:srgbClr val="C00000"/>
                </a:solidFill>
              </a:rPr>
              <a:t>Q</a:t>
            </a:r>
            <a:r>
              <a:rPr lang="en-US" altLang="en-US" sz="1800" dirty="0"/>
              <a:t>: How to reduce impairments?</a:t>
            </a:r>
          </a:p>
          <a:p>
            <a:r>
              <a:rPr lang="en-US" altLang="en-US" sz="1800" b="1" dirty="0">
                <a:solidFill>
                  <a:srgbClr val="C00000"/>
                </a:solidFill>
              </a:rPr>
              <a:t>A</a:t>
            </a:r>
            <a:r>
              <a:rPr lang="en-US" altLang="en-US" sz="1800" dirty="0"/>
              <a:t>: Strategy differs for analog/digital transmission</a:t>
            </a:r>
          </a:p>
        </p:txBody>
      </p:sp>
    </p:spTree>
    <p:extLst>
      <p:ext uri="{BB962C8B-B14F-4D97-AF65-F5344CB8AC3E}">
        <p14:creationId xmlns:p14="http://schemas.microsoft.com/office/powerpoint/2010/main" val="2410471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Analog Transmission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/>
              <a:t>Analog signal transmitted without regard to content</a:t>
            </a:r>
          </a:p>
          <a:p>
            <a:pPr marL="565150" lvl="1" indent="-342900">
              <a:buFontTx/>
              <a:buChar char="•"/>
            </a:pPr>
            <a:r>
              <a:rPr lang="en-US" altLang="en-US"/>
              <a:t>May be analog or digital data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Attenuated over distance 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Use </a:t>
            </a:r>
            <a:r>
              <a:rPr lang="en-US" altLang="en-US" u="sng"/>
              <a:t>amplifiers</a:t>
            </a:r>
            <a:r>
              <a:rPr lang="en-US" altLang="en-US"/>
              <a:t> to boost signal</a:t>
            </a:r>
          </a:p>
          <a:p>
            <a:pPr marL="565150" lvl="1" indent="-342900">
              <a:buFontTx/>
              <a:buChar char="•"/>
            </a:pPr>
            <a:r>
              <a:rPr lang="en-US" altLang="en-US"/>
              <a:t>Also amplifies noise!</a:t>
            </a:r>
          </a:p>
          <a:p>
            <a:pPr marL="342900" indent="-342900">
              <a:buFontTx/>
              <a:buChar char="•"/>
            </a:pPr>
            <a:endParaRPr lang="en-US" altLang="en-US"/>
          </a:p>
        </p:txBody>
      </p:sp>
      <p:pic>
        <p:nvPicPr>
          <p:cNvPr id="3072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276600"/>
            <a:ext cx="316706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888" y="2895600"/>
            <a:ext cx="329088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ight Arrow 3"/>
          <p:cNvSpPr>
            <a:spLocks noChangeArrowheads="1"/>
          </p:cNvSpPr>
          <p:nvPr/>
        </p:nvSpPr>
        <p:spPr bwMode="auto">
          <a:xfrm>
            <a:off x="3927475" y="4037013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FFFFFF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0727" name="TextBox 4"/>
          <p:cNvSpPr txBox="1">
            <a:spLocks noChangeArrowheads="1"/>
          </p:cNvSpPr>
          <p:nvPr/>
        </p:nvSpPr>
        <p:spPr bwMode="auto">
          <a:xfrm>
            <a:off x="3389313" y="3659188"/>
            <a:ext cx="20208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Amplify-and-forward</a:t>
            </a:r>
          </a:p>
        </p:txBody>
      </p:sp>
    </p:spTree>
    <p:extLst>
      <p:ext uri="{BB962C8B-B14F-4D97-AF65-F5344CB8AC3E}">
        <p14:creationId xmlns:p14="http://schemas.microsoft.com/office/powerpoint/2010/main" val="3777451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Digital Transmission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 dirty="0"/>
              <a:t>Intermediate nodes aware of content</a:t>
            </a:r>
          </a:p>
          <a:p>
            <a:pPr marL="342900" indent="-342900">
              <a:buFontTx/>
              <a:buChar char="•"/>
            </a:pPr>
            <a:r>
              <a:rPr lang="en-US" altLang="en-US" dirty="0"/>
              <a:t>Integrity endangered by noise, attenuation etc.</a:t>
            </a:r>
          </a:p>
          <a:p>
            <a:pPr marL="342900" indent="-342900">
              <a:buFontTx/>
              <a:buChar char="•"/>
            </a:pPr>
            <a:r>
              <a:rPr lang="en-US" altLang="en-US" u="sng" dirty="0"/>
              <a:t>Repeaters</a:t>
            </a:r>
            <a:r>
              <a:rPr lang="en-US" altLang="en-US" dirty="0"/>
              <a:t> used, which</a:t>
            </a:r>
          </a:p>
          <a:p>
            <a:pPr marL="565150" lvl="1" indent="-342900">
              <a:buFontTx/>
              <a:buChar char="•"/>
            </a:pPr>
            <a:r>
              <a:rPr lang="en-US" altLang="en-US" dirty="0"/>
              <a:t>receives signal</a:t>
            </a:r>
          </a:p>
          <a:p>
            <a:pPr marL="565150" lvl="1" indent="-342900">
              <a:buFontTx/>
              <a:buChar char="•"/>
            </a:pPr>
            <a:r>
              <a:rPr lang="en-US" altLang="en-US" dirty="0"/>
              <a:t>Extracts bit pattern</a:t>
            </a:r>
          </a:p>
          <a:p>
            <a:pPr marL="565150" lvl="1" indent="-342900">
              <a:buFontTx/>
              <a:buChar char="•"/>
            </a:pPr>
            <a:r>
              <a:rPr lang="en-US" altLang="en-US" dirty="0"/>
              <a:t>Retransmits</a:t>
            </a:r>
          </a:p>
          <a:p>
            <a:pPr marL="342900" indent="-342900">
              <a:buFontTx/>
              <a:buChar char="•"/>
            </a:pPr>
            <a:r>
              <a:rPr lang="en-US" altLang="en-US" dirty="0"/>
              <a:t>Overcome signal attenuation </a:t>
            </a:r>
            <a:r>
              <a:rPr lang="en-US" altLang="en-US" i="1" dirty="0"/>
              <a:t>without </a:t>
            </a:r>
            <a:r>
              <a:rPr lang="en-US" altLang="en-US" dirty="0"/>
              <a:t>amplifying noise!</a:t>
            </a:r>
          </a:p>
          <a:p>
            <a:pPr marL="342900" indent="-342900">
              <a:buFontTx/>
              <a:buChar char="•"/>
            </a:pPr>
            <a:endParaRPr lang="en-US" altLang="en-US" dirty="0"/>
          </a:p>
          <a:p>
            <a:pPr marL="342900" indent="-342900">
              <a:buFontTx/>
              <a:buChar char="•"/>
            </a:pPr>
            <a:endParaRPr lang="en-US" altLang="en-US" dirty="0"/>
          </a:p>
          <a:p>
            <a:pPr marL="342900" indent="-342900">
              <a:buFontTx/>
              <a:buChar char="•"/>
            </a:pPr>
            <a:endParaRPr lang="en-US" altLang="en-US" dirty="0"/>
          </a:p>
          <a:p>
            <a:pPr marL="342900" indent="-342900">
              <a:buFontTx/>
              <a:buChar char="•"/>
            </a:pPr>
            <a:endParaRPr lang="en-US" altLang="en-US" dirty="0"/>
          </a:p>
          <a:p>
            <a:pPr marL="565150" lvl="1" indent="-342900">
              <a:buFontTx/>
              <a:buChar char="•"/>
            </a:pPr>
            <a:endParaRPr lang="en-US" altLang="en-US" dirty="0"/>
          </a:p>
          <a:p>
            <a:pPr marL="342900" indent="-342900">
              <a:buFontTx/>
              <a:buChar char="•"/>
            </a:pPr>
            <a:r>
              <a:rPr lang="en-US" altLang="en-US" dirty="0"/>
              <a:t>Advantages over analog transmission:</a:t>
            </a:r>
          </a:p>
          <a:p>
            <a:pPr marL="565150" lvl="1" indent="-342900">
              <a:buFontTx/>
              <a:buChar char="•"/>
            </a:pPr>
            <a:r>
              <a:rPr lang="en-US" altLang="en-US" dirty="0"/>
              <a:t>data integrity: lower error rate, longer distance</a:t>
            </a:r>
          </a:p>
          <a:p>
            <a:pPr marL="565150" lvl="1" indent="-342900">
              <a:buFontTx/>
              <a:buChar char="•"/>
            </a:pPr>
            <a:endParaRPr lang="en-US" altLang="en-US" dirty="0"/>
          </a:p>
          <a:p>
            <a:pPr marL="342900" indent="-342900">
              <a:buFontTx/>
              <a:buChar char="•"/>
            </a:pPr>
            <a:endParaRPr lang="en-US" altLang="en-US" dirty="0"/>
          </a:p>
        </p:txBody>
      </p:sp>
      <p:pic>
        <p:nvPicPr>
          <p:cNvPr id="3277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578225"/>
            <a:ext cx="320357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ight Arrow 4"/>
          <p:cNvSpPr>
            <a:spLocks noChangeArrowheads="1"/>
          </p:cNvSpPr>
          <p:nvPr/>
        </p:nvSpPr>
        <p:spPr bwMode="auto">
          <a:xfrm>
            <a:off x="4156075" y="4114800"/>
            <a:ext cx="838200" cy="381000"/>
          </a:xfrm>
          <a:prstGeom prst="rightArrow">
            <a:avLst>
              <a:gd name="adj1" fmla="val 50000"/>
              <a:gd name="adj2" fmla="val 49999"/>
            </a:avLst>
          </a:prstGeom>
          <a:solidFill>
            <a:srgbClr val="FFFFFF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pic>
        <p:nvPicPr>
          <p:cNvPr id="32774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530600"/>
            <a:ext cx="3048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5" name="TextBox 5"/>
          <p:cNvSpPr txBox="1">
            <a:spLocks noChangeArrowheads="1"/>
          </p:cNvSpPr>
          <p:nvPr/>
        </p:nvSpPr>
        <p:spPr bwMode="auto">
          <a:xfrm>
            <a:off x="3617913" y="3738563"/>
            <a:ext cx="2019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decode-and-forward</a:t>
            </a:r>
          </a:p>
        </p:txBody>
      </p:sp>
    </p:spTree>
    <p:extLst>
      <p:ext uri="{BB962C8B-B14F-4D97-AF65-F5344CB8AC3E}">
        <p14:creationId xmlns:p14="http://schemas.microsoft.com/office/powerpoint/2010/main" val="2873515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Modulation and Coding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 Digital Data, Analog Signal</a:t>
            </a:r>
          </a:p>
          <a:p>
            <a:pPr>
              <a:buFontTx/>
              <a:buChar char="•"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Analog Data, Digital Signal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Analog Data, Analog Signal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 Digital Data, Digital Signal</a:t>
            </a:r>
          </a:p>
        </p:txBody>
      </p:sp>
    </p:spTree>
    <p:extLst>
      <p:ext uri="{BB962C8B-B14F-4D97-AF65-F5344CB8AC3E}">
        <p14:creationId xmlns:p14="http://schemas.microsoft.com/office/powerpoint/2010/main" val="3979299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Analog Data, Digital Signal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1800" dirty="0"/>
              <a:t>Digitization</a:t>
            </a:r>
          </a:p>
          <a:p>
            <a:pPr marL="742950" lvl="1" indent="-285750"/>
            <a:r>
              <a:rPr lang="en-US" altLang="en-US" sz="1800" dirty="0"/>
              <a:t>Conversion of analog data into digital data</a:t>
            </a:r>
          </a:p>
          <a:p>
            <a:pPr marL="742950" lvl="1" indent="-285750"/>
            <a:r>
              <a:rPr lang="en-US" altLang="en-US" sz="1800" dirty="0"/>
              <a:t>Digital data can then be transmitted</a:t>
            </a:r>
          </a:p>
          <a:p>
            <a:pPr marL="974725" lvl="2" indent="-285750"/>
            <a:r>
              <a:rPr lang="en-US" altLang="en-US" sz="1800" dirty="0"/>
              <a:t>The transmission may first convert the digital data back to an analog signal (different from original)</a:t>
            </a:r>
          </a:p>
          <a:p>
            <a:pPr marL="742950" lvl="1" indent="-285750"/>
            <a:r>
              <a:rPr lang="en-US" altLang="en-US" sz="1800" dirty="0"/>
              <a:t>The conversion done using a codec</a:t>
            </a:r>
          </a:p>
          <a:p>
            <a:pPr marL="742950" lvl="1" indent="-285750"/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30616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Pulse Code Modulation (PCM)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•"/>
              <a:defRPr/>
            </a:pPr>
            <a:r>
              <a:rPr lang="en-US" altLang="en-US" dirty="0" err="1"/>
              <a:t>Nyquist</a:t>
            </a:r>
            <a:r>
              <a:rPr lang="en-US" altLang="en-US" dirty="0"/>
              <a:t> Sampling Theorem: If a signal is sampled at regular intervals at a rate </a:t>
            </a:r>
            <a:r>
              <a:rPr lang="en-US" altLang="en-US" u="sng" dirty="0"/>
              <a:t>higher than twice the highest signal frequency</a:t>
            </a:r>
            <a:r>
              <a:rPr lang="en-US" altLang="en-US" dirty="0"/>
              <a:t>, the samples contain all the information of the original signal.</a:t>
            </a:r>
          </a:p>
          <a:p>
            <a:pPr marL="565150" lvl="1" indent="-342900">
              <a:buFontTx/>
              <a:buChar char="•"/>
              <a:defRPr/>
            </a:pPr>
            <a:endParaRPr lang="en-US" altLang="en-US" dirty="0"/>
          </a:p>
          <a:p>
            <a:pPr marL="342900" indent="-342900">
              <a:buFontTx/>
              <a:buChar char="•"/>
              <a:defRPr/>
            </a:pPr>
            <a:r>
              <a:rPr lang="en-US" altLang="en-US" dirty="0"/>
              <a:t>Example: Voice data limited to below 4000Hz</a:t>
            </a:r>
          </a:p>
          <a:p>
            <a:pPr marL="565150" lvl="1" indent="-342900">
              <a:buFontTx/>
              <a:buChar char="•"/>
              <a:defRPr/>
            </a:pPr>
            <a:r>
              <a:rPr lang="en-US" altLang="en-US" dirty="0"/>
              <a:t>Require 8000 sample per second</a:t>
            </a:r>
          </a:p>
          <a:p>
            <a:pPr marL="565150" lvl="1" indent="-342900">
              <a:buFontTx/>
              <a:buChar char="•"/>
              <a:defRPr/>
            </a:pPr>
            <a:r>
              <a:rPr lang="en-US" altLang="en-US" dirty="0"/>
              <a:t>Each sample assigned digital value </a:t>
            </a:r>
            <a:r>
              <a:rPr lang="en-US" altLang="en-US" dirty="0">
                <a:sym typeface="Wingdings" panose="05000000000000000000" pitchFamily="2" charset="2"/>
              </a:rPr>
              <a:t> Quantization</a:t>
            </a:r>
            <a:endParaRPr lang="en-US" altLang="en-US" dirty="0"/>
          </a:p>
          <a:p>
            <a:pPr marL="565150" lvl="1" indent="-342900">
              <a:buFontTx/>
              <a:buChar char="•"/>
              <a:defRPr/>
            </a:pPr>
            <a:r>
              <a:rPr lang="en-US" altLang="en-US" dirty="0"/>
              <a:t>E.g., 4-bit quantization gives 16 levels, 8-bit quantization gives 256 levels</a:t>
            </a:r>
          </a:p>
          <a:p>
            <a:pPr marL="565150" lvl="1" indent="-342900">
              <a:buFontTx/>
              <a:buChar char="•"/>
              <a:defRPr/>
            </a:pPr>
            <a:r>
              <a:rPr lang="en-US" altLang="en-US" dirty="0"/>
              <a:t>To modulate voice with 256 levels, we need 8000 samples/sec of 8 bits each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data rate is 64 kbps</a:t>
            </a:r>
          </a:p>
          <a:p>
            <a:pPr marL="565150" lvl="1" indent="-342900">
              <a:buFontTx/>
              <a:buChar char="•"/>
              <a:defRPr/>
            </a:pPr>
            <a:endParaRPr lang="en-US" altLang="en-US" dirty="0"/>
          </a:p>
          <a:p>
            <a:pPr marL="565150" lvl="1" indent="-342900">
              <a:buFontTx/>
              <a:buChar char="•"/>
              <a:defRPr/>
            </a:pPr>
            <a:endParaRPr lang="en-US" altLang="en-US" dirty="0"/>
          </a:p>
          <a:p>
            <a:pPr marL="565150" lvl="1" indent="-342900">
              <a:buFontTx/>
              <a:buChar char="•"/>
              <a:defRPr/>
            </a:pPr>
            <a:endParaRPr lang="en-US" altLang="en-US" dirty="0"/>
          </a:p>
          <a:p>
            <a:pPr marL="565150" lvl="1" indent="-342900">
              <a:buFontTx/>
              <a:buChar char="•"/>
              <a:defRPr/>
            </a:pPr>
            <a:endParaRPr lang="en-US" altLang="en-US" dirty="0"/>
          </a:p>
          <a:p>
            <a:pPr marL="565150" lvl="1" indent="-342900">
              <a:buFontTx/>
              <a:buChar char="•"/>
              <a:defRPr/>
            </a:pPr>
            <a:endParaRPr lang="en-US" altLang="en-US" dirty="0"/>
          </a:p>
          <a:p>
            <a:pPr marL="565150" lvl="1" indent="-342900">
              <a:buFontTx/>
              <a:buChar char="•"/>
              <a:defRPr/>
            </a:pPr>
            <a:endParaRPr lang="en-US" altLang="en-US" dirty="0"/>
          </a:p>
          <a:p>
            <a:pPr marL="796925" lvl="2" indent="-342900"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>
                <a:sym typeface="Wingdings" panose="05000000000000000000" pitchFamily="2" charset="2"/>
              </a:rPr>
              <a:t> Tradeoff: more bits per sample means smaller quantization error but more bits generated</a:t>
            </a:r>
            <a:endParaRPr lang="en-US" altLang="en-US" dirty="0"/>
          </a:p>
        </p:txBody>
      </p:sp>
      <p:pic>
        <p:nvPicPr>
          <p:cNvPr id="7066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886200"/>
            <a:ext cx="2940050" cy="220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ight Arrow 2"/>
          <p:cNvSpPr>
            <a:spLocks noChangeArrowheads="1"/>
          </p:cNvSpPr>
          <p:nvPr/>
        </p:nvSpPr>
        <p:spPr bwMode="auto">
          <a:xfrm>
            <a:off x="3956050" y="4800600"/>
            <a:ext cx="615950" cy="265113"/>
          </a:xfrm>
          <a:prstGeom prst="rightArrow">
            <a:avLst>
              <a:gd name="adj1" fmla="val 50000"/>
              <a:gd name="adj2" fmla="val 49855"/>
            </a:avLst>
          </a:prstGeom>
          <a:solidFill>
            <a:srgbClr val="FFFFFF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0662" name="TextBox 3"/>
          <p:cNvSpPr txBox="1">
            <a:spLocks noChangeArrowheads="1"/>
          </p:cNvSpPr>
          <p:nvPr/>
        </p:nvSpPr>
        <p:spPr bwMode="auto">
          <a:xfrm>
            <a:off x="4756150" y="4267200"/>
            <a:ext cx="37830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   8      9     11   13    14   15  15   15   ...</a:t>
            </a:r>
          </a:p>
          <a:p>
            <a:endParaRPr lang="en-US" altLang="en-US"/>
          </a:p>
          <a:p>
            <a:r>
              <a:rPr lang="en-US" altLang="en-US"/>
              <a:t>10001001101111011110111111111111 ...</a:t>
            </a:r>
          </a:p>
        </p:txBody>
      </p:sp>
      <p:cxnSp>
        <p:nvCxnSpPr>
          <p:cNvPr id="70663" name="Straight Connector 5"/>
          <p:cNvCxnSpPr>
            <a:cxnSpLocks noChangeShapeType="1"/>
          </p:cNvCxnSpPr>
          <p:nvPr/>
        </p:nvCxnSpPr>
        <p:spPr bwMode="auto">
          <a:xfrm>
            <a:off x="5305425" y="4376738"/>
            <a:ext cx="0" cy="7207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4" name="Straight Connector 8"/>
          <p:cNvCxnSpPr>
            <a:cxnSpLocks noChangeShapeType="1"/>
          </p:cNvCxnSpPr>
          <p:nvPr/>
        </p:nvCxnSpPr>
        <p:spPr bwMode="auto">
          <a:xfrm>
            <a:off x="5734050" y="4376738"/>
            <a:ext cx="0" cy="7207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5" name="Straight Connector 9"/>
          <p:cNvCxnSpPr>
            <a:cxnSpLocks noChangeShapeType="1"/>
          </p:cNvCxnSpPr>
          <p:nvPr/>
        </p:nvCxnSpPr>
        <p:spPr bwMode="auto">
          <a:xfrm>
            <a:off x="6153150" y="4376738"/>
            <a:ext cx="0" cy="7207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6" name="Straight Connector 10"/>
          <p:cNvCxnSpPr>
            <a:cxnSpLocks noChangeShapeType="1"/>
          </p:cNvCxnSpPr>
          <p:nvPr/>
        </p:nvCxnSpPr>
        <p:spPr bwMode="auto">
          <a:xfrm>
            <a:off x="6581775" y="4376738"/>
            <a:ext cx="0" cy="7207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7" name="Straight Connector 11"/>
          <p:cNvCxnSpPr>
            <a:cxnSpLocks noChangeShapeType="1"/>
          </p:cNvCxnSpPr>
          <p:nvPr/>
        </p:nvCxnSpPr>
        <p:spPr bwMode="auto">
          <a:xfrm>
            <a:off x="7010400" y="4376738"/>
            <a:ext cx="0" cy="7207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8" name="Straight Connector 12"/>
          <p:cNvCxnSpPr>
            <a:cxnSpLocks noChangeShapeType="1"/>
          </p:cNvCxnSpPr>
          <p:nvPr/>
        </p:nvCxnSpPr>
        <p:spPr bwMode="auto">
          <a:xfrm>
            <a:off x="7391400" y="4376738"/>
            <a:ext cx="0" cy="7207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9" name="Straight Connector 13"/>
          <p:cNvCxnSpPr>
            <a:cxnSpLocks noChangeShapeType="1"/>
          </p:cNvCxnSpPr>
          <p:nvPr/>
        </p:nvCxnSpPr>
        <p:spPr bwMode="auto">
          <a:xfrm>
            <a:off x="7772400" y="4376738"/>
            <a:ext cx="0" cy="7207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0" name="Straight Connector 14"/>
          <p:cNvCxnSpPr>
            <a:cxnSpLocks noChangeShapeType="1"/>
          </p:cNvCxnSpPr>
          <p:nvPr/>
        </p:nvCxnSpPr>
        <p:spPr bwMode="auto">
          <a:xfrm>
            <a:off x="8153400" y="4376738"/>
            <a:ext cx="0" cy="720725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0486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Fourier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1267" name="Content Placeholder 4"/>
          <p:cNvSpPr>
            <a:spLocks noGrp="1"/>
          </p:cNvSpPr>
          <p:nvPr>
            <p:ph idx="4294967295"/>
          </p:nvPr>
        </p:nvSpPr>
        <p:spPr>
          <a:xfrm>
            <a:off x="609600" y="914400"/>
            <a:ext cx="8077200" cy="5211763"/>
          </a:xfrm>
        </p:spPr>
        <p:txBody>
          <a:bodyPr lIns="91440" tIns="45720" rIns="91440" bIns="45720"/>
          <a:lstStyle/>
          <a:p>
            <a:pPr>
              <a:buFontTx/>
              <a:buChar char="•"/>
            </a:pPr>
            <a:r>
              <a:rPr lang="en-US" altLang="en-US" dirty="0"/>
              <a:t> Fourier theorem: A periodic signal (of period T) is made up of (possibly infinite) component signals</a:t>
            </a:r>
          </a:p>
          <a:p>
            <a:pPr lvl="1"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Define: x(t):=1,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n</a:t>
            </a:r>
            <a:r>
              <a:rPr lang="en-US" altLang="en-US" dirty="0"/>
              <a:t>(t):=sin(2</a:t>
            </a:r>
            <a:r>
              <a:rPr lang="el-G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altLang="en-US" dirty="0" err="1"/>
              <a:t>nft</a:t>
            </a:r>
            <a:r>
              <a:rPr lang="en-US" altLang="en-US" dirty="0"/>
              <a:t>), </a:t>
            </a:r>
            <a:r>
              <a:rPr lang="en-US" altLang="en-US" dirty="0" err="1"/>
              <a:t>z</a:t>
            </a:r>
            <a:r>
              <a:rPr lang="en-US" altLang="en-US" baseline="-25000" dirty="0" err="1"/>
              <a:t>n</a:t>
            </a:r>
            <a:r>
              <a:rPr lang="en-US" altLang="en-US" dirty="0"/>
              <a:t>(t):=cos(2</a:t>
            </a:r>
            <a:r>
              <a:rPr lang="el-G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US" altLang="en-US" dirty="0" err="1"/>
              <a:t>nft</a:t>
            </a:r>
            <a:r>
              <a:rPr lang="en-US" altLang="en-US" dirty="0"/>
              <a:t>)</a:t>
            </a:r>
          </a:p>
          <a:p>
            <a:pPr>
              <a:buFontTx/>
              <a:buChar char="•"/>
            </a:pPr>
            <a:r>
              <a:rPr lang="en-US" altLang="en-US" dirty="0"/>
              <a:t>{x(t),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n</a:t>
            </a:r>
            <a:r>
              <a:rPr lang="en-US" altLang="en-US" dirty="0"/>
              <a:t>(t), </a:t>
            </a:r>
            <a:r>
              <a:rPr lang="en-US" altLang="en-US" dirty="0" err="1"/>
              <a:t>z</a:t>
            </a:r>
            <a:r>
              <a:rPr lang="en-US" altLang="en-US" baseline="-25000" dirty="0" err="1"/>
              <a:t>n</a:t>
            </a:r>
            <a:r>
              <a:rPr lang="en-US" altLang="en-US" dirty="0"/>
              <a:t>(t)} is an orthogonal basis of {periodic signals of period T}</a:t>
            </a:r>
          </a:p>
          <a:p>
            <a:pPr lvl="1">
              <a:buFontTx/>
              <a:buChar char="•"/>
            </a:pPr>
            <a:r>
              <a:rPr lang="en-US" altLang="en-US" dirty="0"/>
              <a:t>Fourier theorem </a:t>
            </a:r>
            <a:r>
              <a:rPr lang="en-US" altLang="en-US" dirty="0">
                <a:sym typeface="Wingdings" panose="05000000000000000000" pitchFamily="2" charset="2"/>
              </a:rPr>
              <a:t> a basis</a:t>
            </a:r>
          </a:p>
          <a:p>
            <a:pPr lvl="1">
              <a:buFontTx/>
              <a:buChar char="•"/>
            </a:pPr>
            <a:r>
              <a:rPr lang="en-US" altLang="en-US" dirty="0">
                <a:sym typeface="Wingdings" panose="05000000000000000000" pitchFamily="2" charset="2"/>
              </a:rPr>
              <a:t>Pairwise orthogonal:</a:t>
            </a:r>
            <a:endParaRPr lang="en-US" altLang="en-US" dirty="0"/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800" dirty="0">
              <a:cs typeface="Arial" panose="020B0604020202020204" pitchFamily="34" charset="0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47800"/>
            <a:ext cx="65341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799778" y="4877564"/>
            <a:ext cx="3762697" cy="878446"/>
            <a:chOff x="1371600" y="4384063"/>
            <a:chExt cx="3762697" cy="878446"/>
          </a:xfrm>
        </p:grpSpPr>
        <p:sp>
          <p:nvSpPr>
            <p:cNvPr id="5" name="Rectangle 4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371600" y="4384063"/>
              <a:ext cx="3762697" cy="878446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594748" y="4770045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dt</a:t>
              </a:r>
              <a:endParaRPr lang="en-US" sz="1400" i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33623" y="5865180"/>
            <a:ext cx="2884123" cy="646074"/>
            <a:chOff x="1399521" y="5324374"/>
            <a:chExt cx="2884123" cy="646074"/>
          </a:xfrm>
        </p:grpSpPr>
        <p:sp>
          <p:nvSpPr>
            <p:cNvPr id="6" name="Rectangle 5"/>
            <p:cNvSpPr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399521" y="5324374"/>
              <a:ext cx="2884123" cy="646074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pPr>
                <a:defRPr/>
              </a:pPr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57600" y="5603555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err="1"/>
                <a:t>dt</a:t>
              </a:r>
              <a:endParaRPr lang="en-US" sz="1400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36026" y="3619946"/>
                <a:ext cx="3559629" cy="385042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“inner product”: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026" y="3619946"/>
                <a:ext cx="3559629" cy="385042"/>
              </a:xfrm>
              <a:prstGeom prst="rect">
                <a:avLst/>
              </a:prstGeom>
              <a:blipFill>
                <a:blip r:embed="rId6"/>
                <a:stretch>
                  <a:fillRect l="-341" t="-86364" b="-143939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" y="4177839"/>
            <a:ext cx="2409948" cy="5320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4600" y="4155933"/>
            <a:ext cx="2514600" cy="553973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 bwMode="auto">
          <a:xfrm>
            <a:off x="4815841" y="4343400"/>
            <a:ext cx="228600" cy="76200"/>
          </a:xfrm>
          <a:prstGeom prst="rightArrow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08688" y="4212223"/>
                <a:ext cx="15969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x(t)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n</a:t>
                </a:r>
                <a:r>
                  <a:rPr lang="en-US" dirty="0"/>
                  <a:t>(t),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n</a:t>
                </a:r>
                <a:r>
                  <a:rPr lang="en-US" dirty="0"/>
                  <a:t>(t)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688" y="4212223"/>
                <a:ext cx="1596912" cy="338554"/>
              </a:xfrm>
              <a:prstGeom prst="rect">
                <a:avLst/>
              </a:prstGeom>
              <a:blipFill>
                <a:blip r:embed="rId9"/>
                <a:stretch>
                  <a:fillRect l="-1908" t="-5357" r="-382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/>
          <p:cNvSpPr/>
          <p:nvPr/>
        </p:nvSpPr>
        <p:spPr bwMode="auto">
          <a:xfrm>
            <a:off x="4815841" y="5242614"/>
            <a:ext cx="228600" cy="76200"/>
          </a:xfrm>
          <a:prstGeom prst="rightArrow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>
            <a:off x="4815841" y="6150117"/>
            <a:ext cx="228600" cy="76200"/>
          </a:xfrm>
          <a:prstGeom prst="rightArrow">
            <a:avLst/>
          </a:prstGeom>
          <a:solidFill>
            <a:srgbClr val="FF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08688" y="5111437"/>
                <a:ext cx="19288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err="1"/>
                  <a:t>k</a:t>
                </a:r>
                <a:r>
                  <a:rPr lang="en-US" dirty="0"/>
                  <a:t>(t)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n</a:t>
                </a:r>
                <a:r>
                  <a:rPr lang="en-US" dirty="0"/>
                  <a:t>(t),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688" y="5111437"/>
                <a:ext cx="1928861" cy="338554"/>
              </a:xfrm>
              <a:prstGeom prst="rect">
                <a:avLst/>
              </a:prstGeom>
              <a:blipFill>
                <a:blip r:embed="rId10"/>
                <a:stretch>
                  <a:fillRect l="-1582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08687" y="6018940"/>
                <a:ext cx="12346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 err="1"/>
                  <a:t>k</a:t>
                </a:r>
                <a:r>
                  <a:rPr lang="en-US" dirty="0"/>
                  <a:t>(t)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n</a:t>
                </a:r>
                <a:r>
                  <a:rPr lang="en-US" dirty="0"/>
                  <a:t>(t)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687" y="6018940"/>
                <a:ext cx="1234633" cy="338554"/>
              </a:xfrm>
              <a:prstGeom prst="rect">
                <a:avLst/>
              </a:prstGeom>
              <a:blipFill>
                <a:blip r:embed="rId11"/>
                <a:stretch>
                  <a:fillRect l="-2463" t="-5357" r="-1478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90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25" grpId="0" animBg="1"/>
      <p:bldP spid="26" grpId="0" animBg="1"/>
      <p:bldP spid="27" grpId="0"/>
      <p:bldP spid="2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Digital data </a:t>
            </a:r>
            <a:r>
              <a:rPr lang="en-US" sz="2000" dirty="0">
                <a:sym typeface="Wingdings" panose="05000000000000000000" pitchFamily="2" charset="2"/>
              </a:rPr>
              <a:t> analog signal conversion </a:t>
            </a:r>
          </a:p>
          <a:p>
            <a:pPr marL="508000" lvl="1" indent="-28575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baseband: line codes</a:t>
            </a:r>
          </a:p>
          <a:p>
            <a:pPr marL="508000" lvl="1" indent="-28575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passband: ASK, FSK, PSK, QAM</a:t>
            </a:r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Analog data </a:t>
            </a:r>
            <a:r>
              <a:rPr lang="en-US" sz="2000" dirty="0">
                <a:sym typeface="Wingdings" panose="05000000000000000000" pitchFamily="2" charset="2"/>
              </a:rPr>
              <a:t> digital signal conversion</a:t>
            </a:r>
          </a:p>
          <a:p>
            <a:pPr marL="565150" lvl="1" indent="-34290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ym typeface="Wingdings" panose="05000000000000000000" pitchFamily="2" charset="2"/>
              </a:rPr>
              <a:t>sampling, quantization</a:t>
            </a:r>
          </a:p>
          <a:p>
            <a:pPr marL="565150" lvl="1" indent="-342900">
              <a:buFont typeface="Wingdings" panose="05000000000000000000" pitchFamily="2" charset="2"/>
              <a:buChar char="§"/>
              <a:defRPr/>
            </a:pPr>
            <a:endParaRPr lang="en-US" sz="2000" dirty="0">
              <a:sym typeface="Wingdings" panose="05000000000000000000" pitchFamily="2" charset="2"/>
            </a:endParaRPr>
          </a:p>
          <a:p>
            <a:pPr marL="565150" lvl="1" indent="-342900">
              <a:buFont typeface="Wingdings" panose="05000000000000000000" pitchFamily="2" charset="2"/>
              <a:buChar char="§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0099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Analog Signals Carrying Analog and Digital Data</a:t>
            </a:r>
          </a:p>
        </p:txBody>
      </p:sp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797"/>
          <a:stretch>
            <a:fillRect/>
          </a:stretch>
        </p:blipFill>
        <p:spPr bwMode="auto">
          <a:xfrm>
            <a:off x="457200" y="1838325"/>
            <a:ext cx="8153400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Digital Signals Carrying Analog and Digital Data</a:t>
            </a:r>
          </a:p>
        </p:txBody>
      </p:sp>
      <p:pic>
        <p:nvPicPr>
          <p:cNvPr id="983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81" b="8261"/>
          <a:stretch>
            <a:fillRect/>
          </a:stretch>
        </p:blipFill>
        <p:spPr bwMode="auto">
          <a:xfrm>
            <a:off x="457200" y="1778000"/>
            <a:ext cx="8153400" cy="439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8308" name="TextBox 1"/>
          <p:cNvSpPr txBox="1">
            <a:spLocks noChangeArrowheads="1"/>
          </p:cNvSpPr>
          <p:nvPr/>
        </p:nvSpPr>
        <p:spPr bwMode="auto">
          <a:xfrm>
            <a:off x="1971675" y="3024188"/>
            <a:ext cx="62865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Data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Channel Capacity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838200"/>
            <a:ext cx="8534400" cy="5562600"/>
          </a:xfrm>
        </p:spPr>
        <p:txBody>
          <a:bodyPr/>
          <a:lstStyle/>
          <a:p>
            <a:pPr marL="342900" indent="-342900">
              <a:buFontTx/>
              <a:buChar char="•"/>
              <a:defRPr/>
            </a:pPr>
            <a:r>
              <a:rPr lang="en-US" altLang="en-US" dirty="0"/>
              <a:t>Data rate</a:t>
            </a:r>
          </a:p>
          <a:p>
            <a:pPr marL="742950" lvl="1" indent="-285750">
              <a:defRPr/>
            </a:pPr>
            <a:r>
              <a:rPr lang="en-US" altLang="en-US" dirty="0"/>
              <a:t>In bits per second</a:t>
            </a:r>
          </a:p>
          <a:p>
            <a:pPr marL="742950" lvl="1" indent="-285750">
              <a:defRPr/>
            </a:pPr>
            <a:r>
              <a:rPr lang="en-US" altLang="en-US" dirty="0"/>
              <a:t>Rate at which data can be communicated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en-US" dirty="0"/>
              <a:t>Bandwidth</a:t>
            </a:r>
          </a:p>
          <a:p>
            <a:pPr marL="742950" lvl="1" indent="-285750">
              <a:defRPr/>
            </a:pPr>
            <a:r>
              <a:rPr lang="en-US" altLang="en-US" dirty="0"/>
              <a:t>In cycles per second or Hertz</a:t>
            </a:r>
          </a:p>
          <a:p>
            <a:pPr marL="742950" lvl="1" indent="-285750">
              <a:defRPr/>
            </a:pPr>
            <a:r>
              <a:rPr lang="en-US" altLang="en-US" dirty="0"/>
              <a:t>Constrained by transmitter and medium</a:t>
            </a:r>
          </a:p>
          <a:p>
            <a:pPr marL="234950">
              <a:defRPr/>
            </a:pPr>
            <a:endParaRPr lang="en-US" altLang="en-US" dirty="0"/>
          </a:p>
          <a:p>
            <a:pPr marL="234950">
              <a:defRPr/>
            </a:pPr>
            <a:r>
              <a:rPr lang="en-US" altLang="en-US" b="0" dirty="0">
                <a:solidFill>
                  <a:schemeClr val="tx1"/>
                </a:solidFill>
              </a:rPr>
              <a:t>The two are proportional to each other: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en-US" dirty="0" err="1"/>
              <a:t>Nyquist</a:t>
            </a:r>
            <a:r>
              <a:rPr lang="en-US" altLang="en-US" dirty="0"/>
              <a:t> Theorem (noiseless channel): maximum data rate = 2</a:t>
            </a:r>
            <a:r>
              <a:rPr lang="en-US" altLang="en-US" i="1" dirty="0"/>
              <a:t>B</a:t>
            </a:r>
            <a:r>
              <a:rPr lang="en-US" altLang="en-US" dirty="0"/>
              <a:t> log</a:t>
            </a:r>
            <a:r>
              <a:rPr lang="en-US" altLang="en-US" baseline="-25000" dirty="0"/>
              <a:t>2</a:t>
            </a:r>
            <a:r>
              <a:rPr lang="en-US" altLang="en-US" i="1" dirty="0"/>
              <a:t>V</a:t>
            </a:r>
            <a:r>
              <a:rPr lang="en-US" altLang="en-US" dirty="0"/>
              <a:t> bits/sec</a:t>
            </a:r>
          </a:p>
          <a:p>
            <a:pPr marL="742950" lvl="1" indent="-285750">
              <a:defRPr/>
            </a:pPr>
            <a:r>
              <a:rPr lang="en-US" altLang="en-US" dirty="0"/>
              <a:t>B – channel bandwidth (must sample at twice this rate)</a:t>
            </a:r>
          </a:p>
          <a:p>
            <a:pPr marL="742950" lvl="1" indent="-285750">
              <a:defRPr/>
            </a:pPr>
            <a:r>
              <a:rPr lang="en-US" altLang="en-US" dirty="0"/>
              <a:t>V – discrete levels of signal (e.g., 2 if we are using 1 and 0)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en-US" dirty="0"/>
              <a:t>Shannon’s Theorem (noisy channel): maximum data rate = 2</a:t>
            </a:r>
            <a:r>
              <a:rPr lang="en-US" altLang="en-US" i="1" dirty="0"/>
              <a:t>B</a:t>
            </a:r>
            <a:r>
              <a:rPr lang="en-US" altLang="en-US" dirty="0"/>
              <a:t> log</a:t>
            </a:r>
            <a:r>
              <a:rPr lang="en-US" altLang="en-US" baseline="-25000" dirty="0"/>
              <a:t>2</a:t>
            </a:r>
            <a:r>
              <a:rPr lang="en-US" altLang="en-US" i="1" dirty="0"/>
              <a:t>(</a:t>
            </a:r>
            <a:r>
              <a:rPr lang="en-US" altLang="en-US" dirty="0"/>
              <a:t>1</a:t>
            </a:r>
            <a:r>
              <a:rPr lang="en-US" altLang="en-US" i="1" dirty="0"/>
              <a:t> + S/N)</a:t>
            </a:r>
            <a:r>
              <a:rPr lang="en-US" altLang="en-US" dirty="0"/>
              <a:t> bits/sec</a:t>
            </a:r>
          </a:p>
          <a:p>
            <a:pPr marL="742950" lvl="1" indent="-285750">
              <a:defRPr/>
            </a:pPr>
            <a:r>
              <a:rPr lang="en-US" altLang="en-US" dirty="0"/>
              <a:t>B – channel bandwidth</a:t>
            </a:r>
          </a:p>
          <a:p>
            <a:pPr marL="742950" lvl="1" indent="-285750">
              <a:defRPr/>
            </a:pPr>
            <a:r>
              <a:rPr lang="en-US" altLang="en-US" dirty="0"/>
              <a:t>S – signal power</a:t>
            </a:r>
          </a:p>
          <a:p>
            <a:pPr marL="742950" lvl="1" indent="-285750">
              <a:defRPr/>
            </a:pPr>
            <a:r>
              <a:rPr lang="en-US" altLang="en-US" dirty="0"/>
              <a:t>N – noise power</a:t>
            </a:r>
          </a:p>
          <a:p>
            <a:pPr marL="342900" indent="-342900">
              <a:buFontTx/>
              <a:buChar char="•"/>
              <a:defRPr/>
            </a:pPr>
            <a:endParaRPr lang="en-US" altLang="en-US" dirty="0"/>
          </a:p>
          <a:p>
            <a:pPr marL="742950" lvl="1" indent="-285750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Modulation Rate</a:t>
            </a:r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4851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Delta Modulation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838200"/>
            <a:ext cx="8686800" cy="5562600"/>
          </a:xfrm>
        </p:spPr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/>
              <a:t>Analog input is approximated by a staircase function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Move up or down one level (</a:t>
            </a:r>
            <a:r>
              <a:rPr lang="en-US" altLang="en-US">
                <a:sym typeface="Symbol" panose="05050102010706020507" pitchFamily="18" charset="2"/>
              </a:rPr>
              <a:t></a:t>
            </a:r>
            <a:r>
              <a:rPr lang="en-US" altLang="en-US"/>
              <a:t>) at each sample interval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Binary output: 1 - moving up, 0 - moving down </a:t>
            </a:r>
          </a:p>
        </p:txBody>
      </p:sp>
      <p:pic>
        <p:nvPicPr>
          <p:cNvPr id="10445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36"/>
          <a:stretch>
            <a:fillRect/>
          </a:stretch>
        </p:blipFill>
        <p:spPr>
          <a:xfrm>
            <a:off x="1638300" y="2055813"/>
            <a:ext cx="5410200" cy="4344987"/>
          </a:xfrm>
          <a:noFill/>
        </p:spPr>
      </p:pic>
      <p:sp>
        <p:nvSpPr>
          <p:cNvPr id="104453" name="TextBox 1"/>
          <p:cNvSpPr txBox="1">
            <a:spLocks noChangeArrowheads="1"/>
          </p:cNvSpPr>
          <p:nvPr/>
        </p:nvSpPr>
        <p:spPr bwMode="auto">
          <a:xfrm>
            <a:off x="6767513" y="5943600"/>
            <a:ext cx="1919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easier to compress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Modulation and Coding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 Digital Data, Analog Signal</a:t>
            </a:r>
          </a:p>
          <a:p>
            <a:pPr>
              <a:buFontTx/>
              <a:buChar char="•"/>
            </a:pPr>
            <a:r>
              <a:rPr lang="en-US" altLang="en-US"/>
              <a:t> Analog Data, Digital Signal</a:t>
            </a:r>
          </a:p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Analog Data, Analog Signal</a:t>
            </a:r>
          </a:p>
          <a:p>
            <a:pPr>
              <a:buFontTx/>
              <a:buChar char="•"/>
            </a:pPr>
            <a:r>
              <a:rPr lang="en-US" altLang="en-US"/>
              <a:t> Digital Data, Digital Signal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Analog Data, Analog Signals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000"/>
              <a:t>Why modulate analog signals?</a:t>
            </a:r>
          </a:p>
          <a:p>
            <a:pPr marL="742950" lvl="1" indent="-285750"/>
            <a:r>
              <a:rPr lang="en-US" altLang="en-US" sz="2000"/>
              <a:t>Higher frequency can give more efficient transmission</a:t>
            </a:r>
          </a:p>
          <a:p>
            <a:pPr marL="742950" lvl="1" indent="-285750"/>
            <a:r>
              <a:rPr lang="en-US" altLang="en-US" sz="2000"/>
              <a:t>Permits frequency division multiplexing (chapter 8)</a:t>
            </a:r>
          </a:p>
          <a:p>
            <a:pPr marL="342900" indent="-342900"/>
            <a:r>
              <a:rPr lang="en-US" altLang="en-US" sz="2000"/>
              <a:t>Types of modulation</a:t>
            </a:r>
          </a:p>
          <a:p>
            <a:pPr marL="742950" lvl="1" indent="-285750"/>
            <a:r>
              <a:rPr lang="en-US" altLang="en-US" sz="2000"/>
              <a:t>Amplitude</a:t>
            </a:r>
          </a:p>
          <a:p>
            <a:pPr marL="742950" lvl="1" indent="-285750"/>
            <a:r>
              <a:rPr lang="en-US" altLang="en-US" sz="2000"/>
              <a:t>Frequency</a:t>
            </a:r>
          </a:p>
          <a:p>
            <a:pPr marL="742950" lvl="1" indent="-285750"/>
            <a:r>
              <a:rPr lang="en-US" altLang="en-US" sz="2000"/>
              <a:t>Phase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Analog Modulation</a:t>
            </a:r>
          </a:p>
        </p:txBody>
      </p:sp>
      <p:pic>
        <p:nvPicPr>
          <p:cNvPr id="110595" name="Picture 3" descr="Anmod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84"/>
          <a:stretch>
            <a:fillRect/>
          </a:stretch>
        </p:blipFill>
        <p:spPr bwMode="auto">
          <a:xfrm>
            <a:off x="1828800" y="762000"/>
            <a:ext cx="469265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Modulation and Coding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 Digital Data, Analog Signal</a:t>
            </a:r>
          </a:p>
          <a:p>
            <a:pPr>
              <a:buFontTx/>
              <a:buChar char="•"/>
            </a:pPr>
            <a:r>
              <a:rPr lang="en-US" altLang="en-US"/>
              <a:t> Analog Data, Digital Signal</a:t>
            </a:r>
          </a:p>
          <a:p>
            <a:pPr>
              <a:buFontTx/>
              <a:buChar char="•"/>
            </a:pPr>
            <a:r>
              <a:rPr lang="en-US" altLang="en-US"/>
              <a:t> Analog Data, Analog Signal</a:t>
            </a:r>
          </a:p>
          <a:p>
            <a:pPr>
              <a:buFontTx/>
              <a:buChar char="•"/>
            </a:pPr>
            <a:r>
              <a:rPr lang="en-US" altLang="en-US"/>
              <a:t> </a:t>
            </a:r>
            <a:r>
              <a:rPr lang="en-US" altLang="en-US">
                <a:solidFill>
                  <a:srgbClr val="FF0000"/>
                </a:solidFill>
              </a:rPr>
              <a:t>Digital Data, Digital Signal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Fourier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</a:rPr>
              <a:t>Analysis</a:t>
            </a:r>
          </a:p>
        </p:txBody>
      </p:sp>
      <p:sp>
        <p:nvSpPr>
          <p:cNvPr id="13315" name="Content Placeholder 4"/>
          <p:cNvSpPr>
            <a:spLocks noGrp="1"/>
          </p:cNvSpPr>
          <p:nvPr>
            <p:ph idx="4294967295"/>
          </p:nvPr>
        </p:nvSpPr>
        <p:spPr>
          <a:xfrm>
            <a:off x="609600" y="914400"/>
            <a:ext cx="8077200" cy="5211763"/>
          </a:xfrm>
        </p:spPr>
        <p:txBody>
          <a:bodyPr lIns="91440" tIns="45720" rIns="91440" bIns="45720"/>
          <a:lstStyle/>
          <a:p>
            <a:pPr>
              <a:buFontTx/>
              <a:buChar char="•"/>
            </a:pPr>
            <a:r>
              <a:rPr lang="en-US" altLang="en-US" dirty="0"/>
              <a:t> A periodic signal (of period T) is made up of (possibly infinite) component signals</a:t>
            </a:r>
          </a:p>
          <a:p>
            <a:pPr lvl="1">
              <a:buFontTx/>
              <a:buChar char="•"/>
            </a:pPr>
            <a:r>
              <a:rPr lang="en-US" altLang="en-US" dirty="0"/>
              <a:t> component signals are sine waves</a:t>
            </a:r>
          </a:p>
          <a:p>
            <a:pPr lvl="1">
              <a:buFontTx/>
              <a:buChar char="•"/>
            </a:pPr>
            <a:r>
              <a:rPr lang="en-US" altLang="en-US" dirty="0"/>
              <a:t> f=1/T: fundamental frequency</a:t>
            </a:r>
          </a:p>
          <a:p>
            <a:pPr lvl="1"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r>
              <a:rPr lang="en-US" altLang="en-US" dirty="0"/>
              <a:t> The coefficients are given by:</a:t>
            </a:r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sz="500" dirty="0"/>
          </a:p>
          <a:p>
            <a:pPr>
              <a:buFontTx/>
              <a:buChar char="•"/>
            </a:pPr>
            <a:r>
              <a:rPr lang="en-US" altLang="en-US" dirty="0"/>
              <a:t> Fourier coefficients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↔ </a:t>
            </a:r>
            <a:r>
              <a:rPr lang="en-US" altLang="en-US" dirty="0"/>
              <a:t>original signal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17725"/>
            <a:ext cx="6915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3581400"/>
            <a:ext cx="858202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1524000" y="4495800"/>
            <a:ext cx="198120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>
            <a:off x="2438400" y="4495800"/>
            <a:ext cx="0" cy="13335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35043" y="4611210"/>
                <a:ext cx="406714" cy="459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043" y="4611210"/>
                <a:ext cx="406714" cy="459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 bwMode="auto">
          <a:xfrm>
            <a:off x="4876800" y="4495800"/>
            <a:ext cx="1981200" cy="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5791200" y="4495800"/>
            <a:ext cx="0" cy="13335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587843" y="4611210"/>
                <a:ext cx="396967" cy="465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843" y="4611210"/>
                <a:ext cx="396967" cy="4658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 bwMode="auto">
          <a:xfrm flipV="1">
            <a:off x="8084754" y="4495800"/>
            <a:ext cx="932088" cy="4300"/>
          </a:xfrm>
          <a:prstGeom prst="line">
            <a:avLst/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508686" y="4502276"/>
            <a:ext cx="0" cy="133350"/>
          </a:xfrm>
          <a:prstGeom prst="straightConnector1">
            <a:avLst/>
          </a:prstGeom>
          <a:solidFill>
            <a:srgbClr val="FFFFFF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305329" y="4617686"/>
                <a:ext cx="406714" cy="4594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329" y="4617686"/>
                <a:ext cx="406714" cy="459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Digital Data, Digital Signal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9067800" cy="5562600"/>
          </a:xfrm>
        </p:spPr>
        <p:txBody>
          <a:bodyPr/>
          <a:lstStyle/>
          <a:p>
            <a:pPr marL="342900" indent="-342900"/>
            <a:r>
              <a:rPr lang="en-US" altLang="en-US" sz="2000"/>
              <a:t>Digital signal</a:t>
            </a:r>
          </a:p>
          <a:p>
            <a:pPr marL="742950" lvl="1" indent="-285750"/>
            <a:r>
              <a:rPr lang="en-US" altLang="en-US" sz="2000"/>
              <a:t>Discrete, discontinuous voltage pulses</a:t>
            </a:r>
          </a:p>
          <a:p>
            <a:pPr marL="742950" lvl="1" indent="-285750"/>
            <a:r>
              <a:rPr lang="en-US" altLang="en-US" sz="2000"/>
              <a:t>Each pulse is a signal element</a:t>
            </a:r>
          </a:p>
          <a:p>
            <a:pPr marL="742950" lvl="1" indent="-285750"/>
            <a:r>
              <a:rPr lang="en-US" altLang="en-US" sz="2000"/>
              <a:t>Binary data encoded into signal elements</a:t>
            </a:r>
          </a:p>
          <a:p>
            <a:pPr marL="342900" indent="-342900"/>
            <a:endParaRPr lang="en-US" altLang="en-US" sz="2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Transmission Media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•"/>
            </a:pPr>
            <a:r>
              <a:rPr lang="en-US" altLang="en-US"/>
              <a:t>Guided</a:t>
            </a:r>
          </a:p>
          <a:p>
            <a:pPr marL="742950" lvl="1" indent="-285750"/>
            <a:r>
              <a:rPr lang="en-US" altLang="en-US">
                <a:solidFill>
                  <a:srgbClr val="FF0000"/>
                </a:solidFill>
              </a:rPr>
              <a:t>Twisted Pair</a:t>
            </a:r>
          </a:p>
          <a:p>
            <a:pPr marL="742950" lvl="1" indent="-285750"/>
            <a:r>
              <a:rPr lang="en-US" altLang="en-US">
                <a:solidFill>
                  <a:srgbClr val="FF0000"/>
                </a:solidFill>
              </a:rPr>
              <a:t>Coaxial cable</a:t>
            </a:r>
          </a:p>
          <a:p>
            <a:pPr marL="742950" lvl="1" indent="-285750"/>
            <a:r>
              <a:rPr lang="en-US" altLang="en-US">
                <a:solidFill>
                  <a:srgbClr val="FF0000"/>
                </a:solidFill>
              </a:rPr>
              <a:t>Optical fiber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Free space</a:t>
            </a:r>
          </a:p>
          <a:p>
            <a:pPr marL="742950" lvl="1" indent="-285750"/>
            <a:r>
              <a:rPr lang="en-US" altLang="en-US"/>
              <a:t>Wireless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Twisted Pairs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8" y="5715000"/>
            <a:ext cx="8856662" cy="838200"/>
          </a:xfrm>
        </p:spPr>
        <p:txBody>
          <a:bodyPr lIns="91440" tIns="45720" rIns="91440" bIns="45720"/>
          <a:lstStyle/>
          <a:p>
            <a:pPr algn="ctr" eaLnBrk="1" hangingPunct="1"/>
            <a:r>
              <a:rPr lang="en-US" altLang="en-US" sz="1200">
                <a:cs typeface="Arial" panose="020B0604020202020204" pitchFamily="34" charset="0"/>
              </a:rPr>
              <a:t>Category 5 UTP cable with four twisted pairs</a:t>
            </a:r>
          </a:p>
        </p:txBody>
      </p:sp>
      <p:sp>
        <p:nvSpPr>
          <p:cNvPr id="118788" name="Rectangle 5"/>
          <p:cNvSpPr txBox="1">
            <a:spLocks noGrp="1" noChangeArrowheads="1"/>
          </p:cNvSpPr>
          <p:nvPr/>
        </p:nvSpPr>
        <p:spPr bwMode="auto">
          <a:xfrm>
            <a:off x="304800" y="6629400"/>
            <a:ext cx="8610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4000"/>
              </a:spcBef>
              <a:buClr>
                <a:schemeClr val="accent1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000" b="0" i="1">
                <a:solidFill>
                  <a:schemeClr val="tx1"/>
                </a:solidFill>
                <a:cs typeface="Arial" panose="020B0604020202020204" pitchFamily="34" charset="0"/>
              </a:rPr>
              <a:t>Computer Networks</a:t>
            </a:r>
            <a:r>
              <a:rPr lang="en-US" altLang="en-US" sz="1000" b="0">
                <a:solidFill>
                  <a:schemeClr val="tx1"/>
                </a:solidFill>
                <a:cs typeface="Arial" panose="020B0604020202020204" pitchFamily="34" charset="0"/>
              </a:rPr>
              <a:t>, Fifth Edition by Andrew Tanenbaum and David Wetherall, © Pearson Education-Prentice Hall, 2011</a:t>
            </a:r>
          </a:p>
        </p:txBody>
      </p:sp>
      <p:pic>
        <p:nvPicPr>
          <p:cNvPr id="118789" name="Picture 5" descr="02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651000"/>
            <a:ext cx="869315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" r="16191" b="81863"/>
          <a:stretch>
            <a:fillRect/>
          </a:stretch>
        </p:blipFill>
        <p:spPr bwMode="auto">
          <a:xfrm>
            <a:off x="228600" y="762000"/>
            <a:ext cx="830580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08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Twisted Pair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2819400"/>
            <a:ext cx="4572000" cy="2438400"/>
          </a:xfrm>
          <a:noFill/>
        </p:spPr>
        <p:txBody>
          <a:bodyPr/>
          <a:lstStyle/>
          <a:p>
            <a:pPr marL="342900" indent="-342900"/>
            <a:r>
              <a:rPr lang="en-US" altLang="en-US" sz="1400"/>
              <a:t>Most common medium</a:t>
            </a:r>
          </a:p>
          <a:p>
            <a:pPr marL="342900" indent="-342900">
              <a:buFontTx/>
              <a:buChar char="•"/>
            </a:pPr>
            <a:r>
              <a:rPr lang="en-US" altLang="en-US" sz="1400"/>
              <a:t>Telephone network</a:t>
            </a:r>
          </a:p>
          <a:p>
            <a:pPr marL="742950" lvl="1" indent="-285750"/>
            <a:r>
              <a:rPr lang="en-US" altLang="en-US" sz="1400"/>
              <a:t>Between house and local exchange (subscriber loop)</a:t>
            </a:r>
          </a:p>
          <a:p>
            <a:pPr marL="342900" indent="-342900">
              <a:buFontTx/>
              <a:buChar char="•"/>
            </a:pPr>
            <a:r>
              <a:rPr lang="en-US" altLang="en-US" sz="1400"/>
              <a:t>Within buildings</a:t>
            </a:r>
          </a:p>
          <a:p>
            <a:pPr marL="742950" lvl="1" indent="-285750"/>
            <a:r>
              <a:rPr lang="en-US" altLang="en-US" sz="1400"/>
              <a:t>To private branch exchange (PBX)</a:t>
            </a:r>
          </a:p>
          <a:p>
            <a:pPr marL="342900" indent="-342900">
              <a:buFontTx/>
              <a:buChar char="•"/>
            </a:pPr>
            <a:r>
              <a:rPr lang="en-US" altLang="en-US" sz="1400"/>
              <a:t>For local area networks (LAN)</a:t>
            </a:r>
          </a:p>
          <a:p>
            <a:pPr marL="742950" lvl="1" indent="-285750"/>
            <a:r>
              <a:rPr lang="en-US" altLang="en-US" sz="1400"/>
              <a:t>10Mbps or 100Mbps</a:t>
            </a:r>
          </a:p>
          <a:p>
            <a:pPr marL="342900" indent="-342900"/>
            <a:endParaRPr lang="en-US" altLang="en-US" sz="1400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495800" y="2743200"/>
            <a:ext cx="4267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4000"/>
              </a:spcBef>
              <a:buClr>
                <a:schemeClr val="accent1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dirty="0"/>
              <a:t>Analog </a:t>
            </a:r>
          </a:p>
          <a:p>
            <a:pPr lvl="1"/>
            <a:r>
              <a:rPr lang="en-US" altLang="en-US" dirty="0"/>
              <a:t>Amplifiers every 5km to 6km</a:t>
            </a:r>
          </a:p>
          <a:p>
            <a:pPr>
              <a:buFontTx/>
              <a:buChar char="•"/>
            </a:pPr>
            <a:r>
              <a:rPr lang="en-US" altLang="en-US" dirty="0"/>
              <a:t>Digital</a:t>
            </a:r>
          </a:p>
          <a:p>
            <a:pPr lvl="1"/>
            <a:r>
              <a:rPr lang="en-US" altLang="en-US" dirty="0"/>
              <a:t>Use either analog or digital signals</a:t>
            </a:r>
          </a:p>
          <a:p>
            <a:pPr lvl="1"/>
            <a:r>
              <a:rPr lang="en-US" altLang="en-US" dirty="0"/>
              <a:t>repeater every 2km or 3km</a:t>
            </a:r>
          </a:p>
          <a:p>
            <a:pPr>
              <a:buFontTx/>
              <a:buChar char="•"/>
            </a:pPr>
            <a:r>
              <a:rPr lang="en-US" altLang="en-US" dirty="0"/>
              <a:t>Limited distance</a:t>
            </a:r>
          </a:p>
          <a:p>
            <a:pPr>
              <a:buFontTx/>
              <a:buChar char="•"/>
            </a:pPr>
            <a:r>
              <a:rPr lang="en-US" altLang="en-US" dirty="0"/>
              <a:t>Limited bandwidth (1MHz)</a:t>
            </a:r>
          </a:p>
          <a:p>
            <a:pPr>
              <a:buFontTx/>
              <a:buChar char="•"/>
            </a:pPr>
            <a:r>
              <a:rPr lang="en-US" altLang="en-US" dirty="0"/>
              <a:t>Limited data rate (100MHz)</a:t>
            </a:r>
          </a:p>
          <a:p>
            <a:pPr>
              <a:buFontTx/>
              <a:buChar char="•"/>
            </a:pPr>
            <a:r>
              <a:rPr lang="en-US" altLang="en-US" dirty="0"/>
              <a:t>Susceptible to interference and noise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Coaxial Cable</a:t>
            </a:r>
          </a:p>
        </p:txBody>
      </p:sp>
      <p:pic>
        <p:nvPicPr>
          <p:cNvPr id="122883" name="Picture 3" descr="2-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11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9144000" cy="5562600"/>
          </a:xfrm>
          <a:noFill/>
        </p:spPr>
        <p:txBody>
          <a:bodyPr/>
          <a:lstStyle/>
          <a:p>
            <a:pPr marL="342900" indent="-342900"/>
            <a:endParaRPr lang="en-US" altLang="en-US"/>
          </a:p>
          <a:p>
            <a:pPr marL="342900" indent="-342900"/>
            <a:endParaRPr lang="en-US" altLang="en-US"/>
          </a:p>
          <a:p>
            <a:pPr marL="342900" indent="-342900"/>
            <a:endParaRPr lang="en-US" altLang="en-US"/>
          </a:p>
          <a:p>
            <a:pPr marL="342900" indent="-342900"/>
            <a:endParaRPr lang="en-US" altLang="en-US"/>
          </a:p>
          <a:p>
            <a:pPr marL="342900" indent="-342900"/>
            <a:endParaRPr lang="en-US" altLang="en-US"/>
          </a:p>
          <a:p>
            <a:pPr marL="342900" indent="-342900"/>
            <a:endParaRPr lang="en-US" altLang="en-US"/>
          </a:p>
          <a:p>
            <a:pPr marL="342900" indent="-342900"/>
            <a:r>
              <a:rPr lang="en-US" altLang="en-US"/>
              <a:t>Most versatile medium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Television distribution</a:t>
            </a:r>
          </a:p>
          <a:p>
            <a:pPr marL="742950" lvl="1" indent="-285750"/>
            <a:r>
              <a:rPr lang="en-US" altLang="en-US"/>
              <a:t>Ariel to TV</a:t>
            </a:r>
          </a:p>
          <a:p>
            <a:pPr marL="742950" lvl="1" indent="-285750"/>
            <a:r>
              <a:rPr lang="en-US" altLang="en-US"/>
              <a:t>Cable TV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Long distance telephone transmission</a:t>
            </a:r>
          </a:p>
          <a:p>
            <a:pPr marL="742950" lvl="1" indent="-285750"/>
            <a:r>
              <a:rPr lang="en-US" altLang="en-US"/>
              <a:t>Can carry 10,000 voice calls simultaneously</a:t>
            </a:r>
          </a:p>
          <a:p>
            <a:pPr marL="742950" lvl="1" indent="-285750"/>
            <a:r>
              <a:rPr lang="en-US" altLang="en-US"/>
              <a:t>Being replaced by fiber optic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Short distance computer systems links</a:t>
            </a:r>
          </a:p>
          <a:p>
            <a:pPr marL="342900" indent="-342900">
              <a:buFontTx/>
              <a:buChar char="•"/>
            </a:pPr>
            <a:r>
              <a:rPr lang="en-US" altLang="en-US"/>
              <a:t>Local area networks</a:t>
            </a:r>
          </a:p>
          <a:p>
            <a:pPr marL="342900" indent="-342900">
              <a:buFontTx/>
              <a:buChar char="•"/>
            </a:pPr>
            <a:endParaRPr lang="en-US" altLang="en-US"/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5257800" y="2971800"/>
            <a:ext cx="3581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4000"/>
              </a:spcBef>
              <a:buClr>
                <a:schemeClr val="accent1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Analog</a:t>
            </a:r>
          </a:p>
          <a:p>
            <a:pPr lvl="1"/>
            <a:r>
              <a:rPr lang="en-US" altLang="en-US"/>
              <a:t>Amplifiers every few km</a:t>
            </a:r>
          </a:p>
          <a:p>
            <a:pPr lvl="1"/>
            <a:r>
              <a:rPr lang="en-US" altLang="en-US"/>
              <a:t>Closer if higher frequency</a:t>
            </a:r>
          </a:p>
          <a:p>
            <a:pPr lvl="1"/>
            <a:r>
              <a:rPr lang="en-US" altLang="en-US"/>
              <a:t>Up to 500MHz</a:t>
            </a:r>
          </a:p>
          <a:p>
            <a:pPr>
              <a:buFontTx/>
              <a:buChar char="•"/>
            </a:pPr>
            <a:r>
              <a:rPr lang="en-US" altLang="en-US"/>
              <a:t>Digital</a:t>
            </a:r>
          </a:p>
          <a:p>
            <a:pPr lvl="1"/>
            <a:r>
              <a:rPr lang="en-US" altLang="en-US"/>
              <a:t>Repeater every 1km</a:t>
            </a:r>
          </a:p>
          <a:p>
            <a:pPr lvl="1"/>
            <a:r>
              <a:rPr lang="en-US" altLang="en-US"/>
              <a:t>Closer for higher data rates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Fiber Cables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743200"/>
            <a:ext cx="9144000" cy="3733800"/>
          </a:xfrm>
        </p:spPr>
        <p:txBody>
          <a:bodyPr/>
          <a:lstStyle/>
          <a:p>
            <a:pPr marL="609600" indent="-609600">
              <a:buFontTx/>
              <a:buChar char="•"/>
            </a:pPr>
            <a:r>
              <a:rPr lang="en-US" altLang="en-US" dirty="0"/>
              <a:t>Greater capacity</a:t>
            </a:r>
          </a:p>
          <a:p>
            <a:pPr marL="990600" lvl="1" indent="-533400"/>
            <a:r>
              <a:rPr lang="en-US" altLang="en-US" dirty="0"/>
              <a:t>Data rates of hundreds of </a:t>
            </a:r>
            <a:r>
              <a:rPr lang="en-US" altLang="en-US" dirty="0" err="1"/>
              <a:t>Gbps</a:t>
            </a:r>
            <a:endParaRPr lang="en-US" altLang="en-US" dirty="0"/>
          </a:p>
          <a:p>
            <a:pPr marL="609600" indent="-609600">
              <a:buFontTx/>
              <a:buChar char="•"/>
            </a:pPr>
            <a:r>
              <a:rPr lang="en-US" altLang="en-US" dirty="0"/>
              <a:t>Smaller size &amp; weight</a:t>
            </a:r>
          </a:p>
          <a:p>
            <a:pPr marL="609600" indent="-609600">
              <a:buFontTx/>
              <a:buChar char="•"/>
            </a:pPr>
            <a:r>
              <a:rPr lang="en-US" altLang="en-US" dirty="0"/>
              <a:t>Lower attenuation</a:t>
            </a:r>
          </a:p>
          <a:p>
            <a:pPr marL="609600" indent="-609600">
              <a:buFontTx/>
              <a:buChar char="•"/>
            </a:pPr>
            <a:r>
              <a:rPr lang="en-US" altLang="en-US" dirty="0"/>
              <a:t>Electromagnetic isolation</a:t>
            </a:r>
          </a:p>
          <a:p>
            <a:pPr marL="609600" indent="-609600">
              <a:buFontTx/>
              <a:buChar char="•"/>
            </a:pPr>
            <a:r>
              <a:rPr lang="en-US" altLang="en-US" dirty="0"/>
              <a:t>Greater repeater spacing</a:t>
            </a:r>
          </a:p>
          <a:p>
            <a:pPr marL="990600" lvl="1" indent="-533400"/>
            <a:r>
              <a:rPr lang="en-US" altLang="en-US" dirty="0"/>
              <a:t>10s of km at least</a:t>
            </a:r>
          </a:p>
        </p:txBody>
      </p:sp>
      <p:pic>
        <p:nvPicPr>
          <p:cNvPr id="124932" name="Picture 4" descr="2-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823595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5257800" y="2743200"/>
            <a:ext cx="2971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4000"/>
              </a:spcBef>
              <a:buClr>
                <a:schemeClr val="accent1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/>
              <a:t>Long-haul trunks</a:t>
            </a:r>
          </a:p>
          <a:p>
            <a:pPr>
              <a:buFontTx/>
              <a:buChar char="•"/>
            </a:pPr>
            <a:r>
              <a:rPr lang="en-US" altLang="en-US"/>
              <a:t>Metropolitan trunks</a:t>
            </a:r>
          </a:p>
          <a:p>
            <a:pPr>
              <a:buFontTx/>
              <a:buChar char="•"/>
            </a:pPr>
            <a:r>
              <a:rPr lang="en-US" altLang="en-US"/>
              <a:t>Rural exchange trunks</a:t>
            </a:r>
          </a:p>
          <a:p>
            <a:pPr>
              <a:buFontTx/>
              <a:buChar char="•"/>
            </a:pPr>
            <a:r>
              <a:rPr lang="en-US" altLang="en-US"/>
              <a:t>Subscriber loops</a:t>
            </a:r>
          </a:p>
          <a:p>
            <a:pPr>
              <a:buFontTx/>
              <a:buChar char="•"/>
            </a:pPr>
            <a:r>
              <a:rPr lang="en-US" altLang="en-US"/>
              <a:t>LANs</a:t>
            </a:r>
          </a:p>
          <a:p>
            <a:pPr>
              <a:buFontTx/>
              <a:buChar char="•"/>
            </a:pPr>
            <a:endParaRPr lang="en-US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Fiber Optics (1)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8" y="5029200"/>
            <a:ext cx="8856662" cy="1371600"/>
          </a:xfrm>
        </p:spPr>
        <p:txBody>
          <a:bodyPr lIns="91440" tIns="45720" rIns="91440" bIns="45720"/>
          <a:lstStyle/>
          <a:p>
            <a:pPr algn="ctr" eaLnBrk="1" hangingPunct="1"/>
            <a:r>
              <a:rPr lang="en-US" altLang="en-US" sz="1200">
                <a:cs typeface="Arial" panose="020B0604020202020204" pitchFamily="34" charset="0"/>
              </a:rPr>
              <a:t>Three examples of a light ray from inside a </a:t>
            </a:r>
            <a:br>
              <a:rPr lang="en-US" altLang="en-US" sz="1200">
                <a:cs typeface="Arial" panose="020B0604020202020204" pitchFamily="34" charset="0"/>
              </a:rPr>
            </a:br>
            <a:r>
              <a:rPr lang="en-US" altLang="en-US" sz="1200">
                <a:cs typeface="Arial" panose="020B0604020202020204" pitchFamily="34" charset="0"/>
              </a:rPr>
              <a:t>silica fiber impinging on the air/silica boundary</a:t>
            </a:r>
            <a:br>
              <a:rPr lang="en-US" altLang="en-US" sz="1200">
                <a:cs typeface="Arial" panose="020B0604020202020204" pitchFamily="34" charset="0"/>
              </a:rPr>
            </a:br>
            <a:r>
              <a:rPr lang="en-US" altLang="en-US" sz="1200">
                <a:cs typeface="Arial" panose="020B0604020202020204" pitchFamily="34" charset="0"/>
              </a:rPr>
              <a:t> at different angles.</a:t>
            </a:r>
          </a:p>
        </p:txBody>
      </p:sp>
      <p:pic>
        <p:nvPicPr>
          <p:cNvPr id="12698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59023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81" name="Rectangle 5"/>
          <p:cNvSpPr txBox="1">
            <a:spLocks noGrp="1" noChangeArrowheads="1"/>
          </p:cNvSpPr>
          <p:nvPr/>
        </p:nvSpPr>
        <p:spPr bwMode="auto">
          <a:xfrm>
            <a:off x="304800" y="6629400"/>
            <a:ext cx="8610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4000"/>
              </a:spcBef>
              <a:buClr>
                <a:schemeClr val="accent1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000" b="0" i="1">
                <a:solidFill>
                  <a:schemeClr val="tx1"/>
                </a:solidFill>
                <a:cs typeface="Arial" panose="020B0604020202020204" pitchFamily="34" charset="0"/>
              </a:rPr>
              <a:t>Computer Networks</a:t>
            </a:r>
            <a:r>
              <a:rPr lang="en-US" altLang="en-US" sz="1000" b="0">
                <a:solidFill>
                  <a:schemeClr val="tx1"/>
                </a:solidFill>
                <a:cs typeface="Arial" panose="020B0604020202020204" pitchFamily="34" charset="0"/>
              </a:rPr>
              <a:t>, Fifth Edition by Andrew Tanenbaum and David Wetherall, © Pearson Education-Prentice Hall, 2011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Fiber Optics (2)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8" y="5181600"/>
            <a:ext cx="8856662" cy="1219200"/>
          </a:xfrm>
        </p:spPr>
        <p:txBody>
          <a:bodyPr lIns="91440" tIns="45720" rIns="91440" bIns="45720"/>
          <a:lstStyle/>
          <a:p>
            <a:pPr algn="ctr" eaLnBrk="1" hangingPunct="1"/>
            <a:r>
              <a:rPr lang="en-US" altLang="en-US" sz="1200">
                <a:cs typeface="Arial" panose="020B0604020202020204" pitchFamily="34" charset="0"/>
              </a:rPr>
              <a:t>Light trapped by total internal reflection.</a:t>
            </a:r>
          </a:p>
        </p:txBody>
      </p:sp>
      <p:sp>
        <p:nvSpPr>
          <p:cNvPr id="129028" name="Rectangle 5"/>
          <p:cNvSpPr txBox="1">
            <a:spLocks noGrp="1" noChangeArrowheads="1"/>
          </p:cNvSpPr>
          <p:nvPr/>
        </p:nvSpPr>
        <p:spPr bwMode="auto">
          <a:xfrm>
            <a:off x="304800" y="6629400"/>
            <a:ext cx="8610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4000"/>
              </a:spcBef>
              <a:buClr>
                <a:schemeClr val="accent1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000" b="0" i="1">
                <a:solidFill>
                  <a:schemeClr val="tx1"/>
                </a:solidFill>
                <a:cs typeface="Arial" panose="020B0604020202020204" pitchFamily="34" charset="0"/>
              </a:rPr>
              <a:t>Computer Networks</a:t>
            </a:r>
            <a:r>
              <a:rPr lang="en-US" altLang="en-US" sz="1000" b="0">
                <a:solidFill>
                  <a:schemeClr val="tx1"/>
                </a:solidFill>
                <a:cs typeface="Arial" panose="020B0604020202020204" pitchFamily="34" charset="0"/>
              </a:rPr>
              <a:t>, Fifth Edition by Andrew Tanenbaum and David Wetherall, © Pearson Education-Prentice Hall, 2011</a:t>
            </a:r>
          </a:p>
        </p:txBody>
      </p:sp>
      <p:pic>
        <p:nvPicPr>
          <p:cNvPr id="129029" name="Picture 5" descr="02-0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2155825"/>
            <a:ext cx="7810500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Transmission of Light Through Fiber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8" y="5715000"/>
            <a:ext cx="8856662" cy="838200"/>
          </a:xfrm>
        </p:spPr>
        <p:txBody>
          <a:bodyPr lIns="91440" tIns="45720" rIns="91440" bIns="45720"/>
          <a:lstStyle/>
          <a:p>
            <a:pPr algn="ctr" eaLnBrk="1" hangingPunct="1"/>
            <a:r>
              <a:rPr lang="en-US" altLang="en-US" sz="1200">
                <a:cs typeface="Arial" panose="020B0604020202020204" pitchFamily="34" charset="0"/>
              </a:rPr>
              <a:t>Attenuation of light through fiber </a:t>
            </a:r>
            <a:br>
              <a:rPr lang="en-US" altLang="en-US" sz="1200">
                <a:cs typeface="Arial" panose="020B0604020202020204" pitchFamily="34" charset="0"/>
              </a:rPr>
            </a:br>
            <a:r>
              <a:rPr lang="en-US" altLang="en-US" sz="1200">
                <a:cs typeface="Arial" panose="020B0604020202020204" pitchFamily="34" charset="0"/>
              </a:rPr>
              <a:t>in the infrared region</a:t>
            </a:r>
          </a:p>
        </p:txBody>
      </p:sp>
      <p:pic>
        <p:nvPicPr>
          <p:cNvPr id="1310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233488"/>
            <a:ext cx="8239125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7" name="Rectangle 5"/>
          <p:cNvSpPr txBox="1">
            <a:spLocks noGrp="1" noChangeArrowheads="1"/>
          </p:cNvSpPr>
          <p:nvPr/>
        </p:nvSpPr>
        <p:spPr bwMode="auto">
          <a:xfrm>
            <a:off x="304800" y="6629400"/>
            <a:ext cx="8610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4000"/>
              </a:spcBef>
              <a:buClr>
                <a:schemeClr val="accent1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000" b="0" i="1">
                <a:solidFill>
                  <a:schemeClr val="tx1"/>
                </a:solidFill>
                <a:cs typeface="Arial" panose="020B0604020202020204" pitchFamily="34" charset="0"/>
              </a:rPr>
              <a:t>Computer Networks</a:t>
            </a:r>
            <a:r>
              <a:rPr lang="en-US" altLang="en-US" sz="1000" b="0">
                <a:solidFill>
                  <a:schemeClr val="tx1"/>
                </a:solidFill>
                <a:cs typeface="Arial" panose="020B0604020202020204" pitchFamily="34" charset="0"/>
              </a:rPr>
              <a:t>, Fifth Edition by Andrew Tanenbaum and David Wetherall, © Pearson Education-Prentice Hall, 2011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Wireless Transmission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 Multipath fading</a:t>
            </a:r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 Rayleigh Fading</a:t>
            </a:r>
          </a:p>
          <a:p>
            <a:pPr lvl="1"/>
            <a:r>
              <a:rPr lang="en-US" altLang="en-US"/>
              <a:t> statistical model of fading over the air</a:t>
            </a:r>
          </a:p>
          <a:p>
            <a:pPr>
              <a:buFontTx/>
              <a:buChar char="•"/>
            </a:pPr>
            <a:r>
              <a:rPr lang="en-US" altLang="en-US"/>
              <a:t> Distortion</a:t>
            </a:r>
          </a:p>
          <a:p>
            <a:pPr lvl="1"/>
            <a:r>
              <a:rPr lang="en-US" altLang="en-US"/>
              <a:t> can be combated with equalizers</a:t>
            </a:r>
          </a:p>
          <a:p>
            <a:pPr>
              <a:buFontTx/>
              <a:buChar char="•"/>
            </a:pPr>
            <a:r>
              <a:rPr lang="en-US" altLang="en-US"/>
              <a:t> Shadows</a:t>
            </a:r>
          </a:p>
          <a:p>
            <a:pPr lvl="1"/>
            <a:r>
              <a:rPr lang="en-US" altLang="en-US"/>
              <a:t> obstructions</a:t>
            </a:r>
          </a:p>
        </p:txBody>
      </p:sp>
      <p:grpSp>
        <p:nvGrpSpPr>
          <p:cNvPr id="76804" name="Group 4"/>
          <p:cNvGrpSpPr>
            <a:grpSpLocks/>
          </p:cNvGrpSpPr>
          <p:nvPr/>
        </p:nvGrpSpPr>
        <p:grpSpPr bwMode="auto">
          <a:xfrm>
            <a:off x="1143000" y="1219200"/>
            <a:ext cx="5867400" cy="2209800"/>
            <a:chOff x="912" y="2400"/>
            <a:chExt cx="3696" cy="1392"/>
          </a:xfrm>
        </p:grpSpPr>
        <p:sp>
          <p:nvSpPr>
            <p:cNvPr id="76805" name="Line 5"/>
            <p:cNvSpPr>
              <a:spLocks noChangeShapeType="1"/>
            </p:cNvSpPr>
            <p:nvPr/>
          </p:nvSpPr>
          <p:spPr bwMode="auto">
            <a:xfrm>
              <a:off x="960" y="2400"/>
              <a:ext cx="34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6" name="Line 6"/>
            <p:cNvSpPr>
              <a:spLocks noChangeShapeType="1"/>
            </p:cNvSpPr>
            <p:nvPr/>
          </p:nvSpPr>
          <p:spPr bwMode="auto">
            <a:xfrm>
              <a:off x="1152" y="2784"/>
              <a:ext cx="3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07" name="Rectangle 7"/>
            <p:cNvSpPr>
              <a:spLocks noChangeArrowheads="1"/>
            </p:cNvSpPr>
            <p:nvPr/>
          </p:nvSpPr>
          <p:spPr bwMode="auto">
            <a:xfrm>
              <a:off x="912" y="2688"/>
              <a:ext cx="192" cy="192"/>
            </a:xfrm>
            <a:prstGeom prst="rect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76808" name="Rectangle 8"/>
            <p:cNvSpPr>
              <a:spLocks noChangeArrowheads="1"/>
            </p:cNvSpPr>
            <p:nvPr/>
          </p:nvSpPr>
          <p:spPr bwMode="auto">
            <a:xfrm>
              <a:off x="4224" y="2688"/>
              <a:ext cx="192" cy="192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76809" name="Line 9"/>
            <p:cNvSpPr>
              <a:spLocks noChangeShapeType="1"/>
            </p:cNvSpPr>
            <p:nvPr/>
          </p:nvSpPr>
          <p:spPr bwMode="auto">
            <a:xfrm flipV="1">
              <a:off x="1152" y="2400"/>
              <a:ext cx="1584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0" name="Line 10"/>
            <p:cNvSpPr>
              <a:spLocks noChangeShapeType="1"/>
            </p:cNvSpPr>
            <p:nvPr/>
          </p:nvSpPr>
          <p:spPr bwMode="auto">
            <a:xfrm>
              <a:off x="2736" y="2400"/>
              <a:ext cx="144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1" name="Text Box 11"/>
            <p:cNvSpPr txBox="1">
              <a:spLocks noChangeArrowheads="1"/>
            </p:cNvSpPr>
            <p:nvPr/>
          </p:nvSpPr>
          <p:spPr bwMode="auto">
            <a:xfrm>
              <a:off x="2548" y="2839"/>
              <a:ext cx="1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hlink"/>
                  </a:solidFill>
                  <a:prstDash val="sysDot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76812" name="Text Box 12"/>
            <p:cNvSpPr txBox="1">
              <a:spLocks noChangeArrowheads="1"/>
            </p:cNvSpPr>
            <p:nvPr/>
          </p:nvSpPr>
          <p:spPr bwMode="auto">
            <a:xfrm>
              <a:off x="2832" y="2496"/>
              <a:ext cx="33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hlink"/>
                  </a:solidFill>
                  <a:prstDash val="sysDot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Times New Roman" panose="02020603050405020304" pitchFamily="18" charset="0"/>
                </a:rPr>
                <a:t>T + t</a:t>
              </a:r>
            </a:p>
          </p:txBody>
        </p:sp>
        <p:sp>
          <p:nvSpPr>
            <p:cNvPr id="76813" name="Line 13"/>
            <p:cNvSpPr>
              <a:spLocks noChangeShapeType="1"/>
            </p:cNvSpPr>
            <p:nvPr/>
          </p:nvSpPr>
          <p:spPr bwMode="auto">
            <a:xfrm>
              <a:off x="4272" y="302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4" name="Line 14"/>
            <p:cNvSpPr>
              <a:spLocks noChangeShapeType="1"/>
            </p:cNvSpPr>
            <p:nvPr/>
          </p:nvSpPr>
          <p:spPr bwMode="auto">
            <a:xfrm flipH="1">
              <a:off x="4272" y="331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5" name="AutoShape 15"/>
            <p:cNvSpPr>
              <a:spLocks noChangeArrowheads="1"/>
            </p:cNvSpPr>
            <p:nvPr/>
          </p:nvSpPr>
          <p:spPr bwMode="auto">
            <a:xfrm>
              <a:off x="4320" y="3168"/>
              <a:ext cx="144" cy="144"/>
            </a:xfrm>
            <a:prstGeom prst="triangle">
              <a:avLst>
                <a:gd name="adj" fmla="val 41667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76816" name="Group 16"/>
            <p:cNvGrpSpPr>
              <a:grpSpLocks/>
            </p:cNvGrpSpPr>
            <p:nvPr/>
          </p:nvGrpSpPr>
          <p:grpSpPr bwMode="auto">
            <a:xfrm>
              <a:off x="912" y="3024"/>
              <a:ext cx="288" cy="288"/>
              <a:chOff x="912" y="3024"/>
              <a:chExt cx="288" cy="288"/>
            </a:xfrm>
          </p:grpSpPr>
          <p:sp>
            <p:nvSpPr>
              <p:cNvPr id="76823" name="Line 17"/>
              <p:cNvSpPr>
                <a:spLocks noChangeShapeType="1"/>
              </p:cNvSpPr>
              <p:nvPr/>
            </p:nvSpPr>
            <p:spPr bwMode="auto">
              <a:xfrm>
                <a:off x="912" y="3024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24" name="Line 18"/>
              <p:cNvSpPr>
                <a:spLocks noChangeShapeType="1"/>
              </p:cNvSpPr>
              <p:nvPr/>
            </p:nvSpPr>
            <p:spPr bwMode="auto">
              <a:xfrm flipH="1">
                <a:off x="912" y="331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25" name="AutoShape 19"/>
              <p:cNvSpPr>
                <a:spLocks noChangeArrowheads="1"/>
              </p:cNvSpPr>
              <p:nvPr/>
            </p:nvSpPr>
            <p:spPr bwMode="auto">
              <a:xfrm>
                <a:off x="1056" y="3072"/>
                <a:ext cx="96" cy="240"/>
              </a:xfrm>
              <a:prstGeom prst="triangle">
                <a:avLst>
                  <a:gd name="adj" fmla="val 66667"/>
                </a:avLst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76817" name="AutoShape 20"/>
            <p:cNvSpPr>
              <a:spLocks noChangeArrowheads="1"/>
            </p:cNvSpPr>
            <p:nvPr/>
          </p:nvSpPr>
          <p:spPr bwMode="auto">
            <a:xfrm>
              <a:off x="4464" y="3216"/>
              <a:ext cx="144" cy="96"/>
            </a:xfrm>
            <a:prstGeom prst="triangle">
              <a:avLst>
                <a:gd name="adj" fmla="val 36111"/>
              </a:avLst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76818" name="Line 21"/>
            <p:cNvSpPr>
              <a:spLocks noChangeShapeType="1"/>
            </p:cNvSpPr>
            <p:nvPr/>
          </p:nvSpPr>
          <p:spPr bwMode="auto">
            <a:xfrm>
              <a:off x="4272" y="350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19" name="Line 22"/>
            <p:cNvSpPr>
              <a:spLocks noChangeShapeType="1"/>
            </p:cNvSpPr>
            <p:nvPr/>
          </p:nvSpPr>
          <p:spPr bwMode="auto">
            <a:xfrm flipH="1">
              <a:off x="4272" y="379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0" name="Freeform 23"/>
            <p:cNvSpPr>
              <a:spLocks/>
            </p:cNvSpPr>
            <p:nvPr/>
          </p:nvSpPr>
          <p:spPr bwMode="auto">
            <a:xfrm>
              <a:off x="4308" y="3683"/>
              <a:ext cx="276" cy="98"/>
            </a:xfrm>
            <a:custGeom>
              <a:avLst/>
              <a:gdLst>
                <a:gd name="T0" fmla="*/ 0 w 276"/>
                <a:gd name="T1" fmla="*/ 98 h 98"/>
                <a:gd name="T2" fmla="*/ 57 w 276"/>
                <a:gd name="T3" fmla="*/ 41 h 98"/>
                <a:gd name="T4" fmla="*/ 122 w 276"/>
                <a:gd name="T5" fmla="*/ 0 h 98"/>
                <a:gd name="T6" fmla="*/ 203 w 276"/>
                <a:gd name="T7" fmla="*/ 16 h 98"/>
                <a:gd name="T8" fmla="*/ 243 w 276"/>
                <a:gd name="T9" fmla="*/ 41 h 98"/>
                <a:gd name="T10" fmla="*/ 276 w 276"/>
                <a:gd name="T11" fmla="*/ 89 h 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6" h="98">
                  <a:moveTo>
                    <a:pt x="0" y="98"/>
                  </a:moveTo>
                  <a:cubicBezTo>
                    <a:pt x="37" y="42"/>
                    <a:pt x="13" y="55"/>
                    <a:pt x="57" y="41"/>
                  </a:cubicBezTo>
                  <a:cubicBezTo>
                    <a:pt x="77" y="19"/>
                    <a:pt x="94" y="9"/>
                    <a:pt x="122" y="0"/>
                  </a:cubicBezTo>
                  <a:cubicBezTo>
                    <a:pt x="129" y="1"/>
                    <a:pt x="187" y="6"/>
                    <a:pt x="203" y="16"/>
                  </a:cubicBezTo>
                  <a:cubicBezTo>
                    <a:pt x="260" y="51"/>
                    <a:pt x="173" y="18"/>
                    <a:pt x="243" y="41"/>
                  </a:cubicBezTo>
                  <a:cubicBezTo>
                    <a:pt x="251" y="65"/>
                    <a:pt x="259" y="72"/>
                    <a:pt x="276" y="89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Line 24"/>
            <p:cNvSpPr>
              <a:spLocks noChangeShapeType="1"/>
            </p:cNvSpPr>
            <p:nvPr/>
          </p:nvSpPr>
          <p:spPr bwMode="auto">
            <a:xfrm>
              <a:off x="1200" y="3216"/>
              <a:ext cx="30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Text Box 25"/>
            <p:cNvSpPr txBox="1">
              <a:spLocks noChangeArrowheads="1"/>
            </p:cNvSpPr>
            <p:nvPr/>
          </p:nvSpPr>
          <p:spPr bwMode="auto">
            <a:xfrm>
              <a:off x="4320" y="3360"/>
              <a:ext cx="2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chemeClr val="hlink"/>
                  </a:solidFill>
                  <a:prstDash val="sysDot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400">
                  <a:latin typeface="Times New Roman" panose="02020603050405020304" pitchFamily="18" charset="0"/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98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0" y="179388"/>
            <a:ext cx="8458200" cy="685800"/>
          </a:xfrm>
        </p:spPr>
        <p:txBody>
          <a:bodyPr/>
          <a:lstStyle/>
          <a:p>
            <a:r>
              <a:rPr lang="en-US" altLang="en-US"/>
              <a:t>Why Fourier Analysis?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10200"/>
          </a:xfrm>
        </p:spPr>
        <p:txBody>
          <a:bodyPr/>
          <a:lstStyle/>
          <a:p>
            <a:pPr marL="285750" indent="-285750">
              <a:buFontTx/>
              <a:buChar char="•"/>
            </a:pPr>
            <a:r>
              <a:rPr lang="en-US" altLang="en-US" dirty="0"/>
              <a:t>Transmission medium will “selectively” pass signals from 0-frequency to some cutoff frequency f</a:t>
            </a:r>
            <a:r>
              <a:rPr lang="en-US" altLang="en-US" baseline="-25000" dirty="0"/>
              <a:t>c</a:t>
            </a:r>
            <a:r>
              <a:rPr lang="en-US" altLang="en-US" dirty="0"/>
              <a:t> (physical property of the medium)</a:t>
            </a:r>
          </a:p>
          <a:p>
            <a:pPr marL="50800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no sharp cutoff </a:t>
            </a:r>
            <a:r>
              <a:rPr lang="en-US" altLang="en-US" dirty="0">
                <a:sym typeface="Wingdings" panose="05000000000000000000" pitchFamily="2" charset="2"/>
              </a:rPr>
              <a:t> f</a:t>
            </a:r>
            <a:r>
              <a:rPr lang="en-US" altLang="en-US" baseline="-25000" dirty="0">
                <a:sym typeface="Wingdings" panose="05000000000000000000" pitchFamily="2" charset="2"/>
              </a:rPr>
              <a:t>c</a:t>
            </a:r>
            <a:r>
              <a:rPr lang="en-US" altLang="en-US" dirty="0">
                <a:sym typeface="Wingdings" panose="05000000000000000000" pitchFamily="2" charset="2"/>
              </a:rPr>
              <a:t>: frequency when power is attenuated by half (aka “</a:t>
            </a:r>
            <a:r>
              <a:rPr lang="en-US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bandwidth</a:t>
            </a:r>
            <a:r>
              <a:rPr lang="en-US" altLang="en-US" dirty="0">
                <a:sym typeface="Wingdings" panose="05000000000000000000" pitchFamily="2" charset="2"/>
              </a:rPr>
              <a:t>”)</a:t>
            </a:r>
            <a:endParaRPr lang="en-US" altLang="en-US" dirty="0"/>
          </a:p>
          <a:p>
            <a:pPr marL="285750" indent="-285750">
              <a:buFontTx/>
              <a:buChar char="•"/>
            </a:pPr>
            <a:endParaRPr lang="en-US" altLang="en-US" dirty="0"/>
          </a:p>
        </p:txBody>
      </p:sp>
      <p:pic>
        <p:nvPicPr>
          <p:cNvPr id="1536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514600"/>
            <a:ext cx="337185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81000" y="2112963"/>
            <a:ext cx="47593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ASCII code for ‘b’, represented by a discrete signal</a:t>
            </a:r>
          </a:p>
        </p:txBody>
      </p:sp>
      <p:sp>
        <p:nvSpPr>
          <p:cNvPr id="15366" name="Right Arrow 5"/>
          <p:cNvSpPr>
            <a:spLocks noChangeArrowheads="1"/>
          </p:cNvSpPr>
          <p:nvPr/>
        </p:nvSpPr>
        <p:spPr bwMode="auto">
          <a:xfrm>
            <a:off x="2914650" y="4360863"/>
            <a:ext cx="1885950" cy="171450"/>
          </a:xfrm>
          <a:prstGeom prst="rightArrow">
            <a:avLst>
              <a:gd name="adj1" fmla="val 50000"/>
              <a:gd name="adj2" fmla="val 50009"/>
            </a:avLst>
          </a:prstGeom>
          <a:solidFill>
            <a:srgbClr val="FFFFFF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2782888" y="3762375"/>
            <a:ext cx="2197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equally attenuated at all frequencies</a:t>
            </a:r>
          </a:p>
        </p:txBody>
      </p:sp>
      <p:pic>
        <p:nvPicPr>
          <p:cNvPr id="1536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463" y="4038600"/>
            <a:ext cx="337185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Right Arrow 8"/>
          <p:cNvSpPr>
            <a:spLocks noChangeArrowheads="1"/>
          </p:cNvSpPr>
          <p:nvPr/>
        </p:nvSpPr>
        <p:spPr bwMode="auto">
          <a:xfrm>
            <a:off x="2914650" y="5634038"/>
            <a:ext cx="1885950" cy="171450"/>
          </a:xfrm>
          <a:prstGeom prst="rightArrow">
            <a:avLst>
              <a:gd name="adj1" fmla="val 50000"/>
              <a:gd name="adj2" fmla="val 50009"/>
            </a:avLst>
          </a:prstGeom>
          <a:solidFill>
            <a:srgbClr val="FFFFFF"/>
          </a:solidFill>
          <a:ln w="1905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370" name="TextBox 9"/>
          <p:cNvSpPr txBox="1">
            <a:spLocks noChangeArrowheads="1"/>
          </p:cNvSpPr>
          <p:nvPr/>
        </p:nvSpPr>
        <p:spPr bwMode="auto">
          <a:xfrm>
            <a:off x="2782888" y="5035550"/>
            <a:ext cx="2197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strongly attenuated at  frequencies &gt; f</a:t>
            </a:r>
            <a:r>
              <a:rPr lang="en-US" altLang="en-US" baseline="-25000"/>
              <a:t>c</a:t>
            </a:r>
            <a:endParaRPr lang="en-US" altLang="en-US"/>
          </a:p>
        </p:txBody>
      </p:sp>
      <p:pic>
        <p:nvPicPr>
          <p:cNvPr id="15371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5129213"/>
            <a:ext cx="29241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876800" y="4038600"/>
            <a:ext cx="460375" cy="2286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en-US" sz="1050" dirty="0"/>
              <a:t>0.5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Channels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 Allow more than one session to take place on a single physical link</a:t>
            </a:r>
          </a:p>
          <a:p>
            <a:pPr>
              <a:buFontTx/>
              <a:buChar char="•"/>
            </a:pPr>
            <a:r>
              <a:rPr lang="en-US" altLang="en-US"/>
              <a:t> Increases network capacity</a:t>
            </a:r>
          </a:p>
        </p:txBody>
      </p:sp>
    </p:spTree>
    <p:extLst>
      <p:ext uri="{BB962C8B-B14F-4D97-AF65-F5344CB8AC3E}">
        <p14:creationId xmlns:p14="http://schemas.microsoft.com/office/powerpoint/2010/main" val="29568086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Frequency Division Multiplexing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0" y="5307013"/>
            <a:ext cx="7302500" cy="1663700"/>
          </a:xfrm>
        </p:spPr>
        <p:txBody>
          <a:bodyPr/>
          <a:lstStyle/>
          <a:p>
            <a:pPr marL="609600" indent="-609600"/>
            <a:r>
              <a:rPr lang="en-US" altLang="en-US">
                <a:solidFill>
                  <a:schemeClr val="accent2"/>
                </a:solidFill>
              </a:rPr>
              <a:t>(a)</a:t>
            </a:r>
            <a:r>
              <a:rPr lang="en-US" altLang="en-US"/>
              <a:t> The original bandwidths.</a:t>
            </a:r>
          </a:p>
          <a:p>
            <a:pPr marL="609600" indent="-609600"/>
            <a:r>
              <a:rPr lang="en-US" altLang="en-US">
                <a:solidFill>
                  <a:schemeClr val="accent2"/>
                </a:solidFill>
              </a:rPr>
              <a:t>(b)</a:t>
            </a:r>
            <a:r>
              <a:rPr lang="en-US" altLang="en-US"/>
              <a:t> The bandwidths raised in frequency.</a:t>
            </a:r>
          </a:p>
          <a:p>
            <a:pPr marL="609600" indent="-609600"/>
            <a:r>
              <a:rPr lang="en-US" altLang="en-US">
                <a:solidFill>
                  <a:schemeClr val="accent2"/>
                </a:solidFill>
              </a:rPr>
              <a:t>(b)</a:t>
            </a:r>
            <a:r>
              <a:rPr lang="en-US" altLang="en-US"/>
              <a:t> The multiplexed channel.</a:t>
            </a:r>
          </a:p>
        </p:txBody>
      </p:sp>
      <p:pic>
        <p:nvPicPr>
          <p:cNvPr id="80900" name="Picture 4" descr="2-3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8" y="1468438"/>
            <a:ext cx="6007100" cy="362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4364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Wireless Access Basics</a:t>
            </a:r>
          </a:p>
        </p:txBody>
      </p:sp>
      <p:pic>
        <p:nvPicPr>
          <p:cNvPr id="82947" name="Picture 3" descr="fdm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14400"/>
            <a:ext cx="3933825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49" name="Picture 5" descr="cdm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894263"/>
            <a:ext cx="3962400" cy="179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69925" y="1489075"/>
            <a:ext cx="290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304800" y="1295400"/>
            <a:ext cx="4887913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</a:t>
            </a:r>
            <a:r>
              <a:rPr lang="en-US" altLang="en-US" sz="1800"/>
              <a:t>Frequency Division Multiple Access (FDMA):</a:t>
            </a:r>
          </a:p>
          <a:p>
            <a:r>
              <a:rPr lang="en-US" altLang="en-US" sz="1800"/>
              <a:t>   e.g. the analog cellular system: 1G</a:t>
            </a:r>
          </a:p>
          <a:p>
            <a:endParaRPr lang="en-US" altLang="en-US" sz="1800"/>
          </a:p>
          <a:p>
            <a:endParaRPr lang="en-US" altLang="en-US" sz="1800">
              <a:latin typeface="Times New Roman" panose="02020603050405020304" pitchFamily="18" charset="0"/>
            </a:endParaRPr>
          </a:p>
          <a:p>
            <a:endParaRPr lang="en-US" altLang="en-US" sz="1800">
              <a:latin typeface="Times New Roman" panose="02020603050405020304" pitchFamily="18" charset="0"/>
            </a:endParaRPr>
          </a:p>
          <a:p>
            <a:endParaRPr lang="en-US" altLang="en-US" sz="180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1800"/>
              <a:t> Time Division Multiple Access (TDMA):</a:t>
            </a:r>
          </a:p>
          <a:p>
            <a:r>
              <a:rPr lang="en-US" altLang="en-US" sz="1800"/>
              <a:t>  e.g. IS-54 and IS-136, GSM, PDC: 2G</a:t>
            </a:r>
          </a:p>
          <a:p>
            <a:r>
              <a:rPr lang="en-US" altLang="en-US" sz="1800"/>
              <a:t>  GPRS: 2.5G</a:t>
            </a:r>
          </a:p>
          <a:p>
            <a:r>
              <a:rPr lang="en-US" altLang="en-US" sz="1800"/>
              <a:t>  UWC-136, EDGE: 3G</a:t>
            </a:r>
          </a:p>
          <a:p>
            <a:endParaRPr lang="en-US" altLang="en-US" sz="1800"/>
          </a:p>
          <a:p>
            <a:endParaRPr lang="en-US" altLang="en-US" sz="1800">
              <a:latin typeface="Times New Roman" panose="02020603050405020304" pitchFamily="18" charset="0"/>
            </a:endParaRPr>
          </a:p>
          <a:p>
            <a:endParaRPr lang="en-US" altLang="en-US" sz="1800">
              <a:latin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1800"/>
              <a:t> Code Division Multiple Access (CDMA):</a:t>
            </a:r>
          </a:p>
          <a:p>
            <a:r>
              <a:rPr lang="en-US" altLang="en-US" sz="1800"/>
              <a:t>  e.g. IS-95A,B (cdmaOne) : 2G</a:t>
            </a:r>
          </a:p>
          <a:p>
            <a:r>
              <a:rPr lang="en-US" altLang="en-US" sz="1800"/>
              <a:t>  IS-2000 (cdma2000), WCDMA : 3G</a:t>
            </a:r>
            <a:endParaRPr lang="en-US" altLang="en-US" sz="2400"/>
          </a:p>
        </p:txBody>
      </p:sp>
      <p:grpSp>
        <p:nvGrpSpPr>
          <p:cNvPr id="3" name="Group 2"/>
          <p:cNvGrpSpPr/>
          <p:nvPr/>
        </p:nvGrpSpPr>
        <p:grpSpPr>
          <a:xfrm>
            <a:off x="4495800" y="2895600"/>
            <a:ext cx="4210050" cy="2001838"/>
            <a:chOff x="4495800" y="2895600"/>
            <a:chExt cx="4210050" cy="2001838"/>
          </a:xfrm>
        </p:grpSpPr>
        <p:pic>
          <p:nvPicPr>
            <p:cNvPr id="82948" name="Picture 4" descr="tdma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5800" y="2895600"/>
              <a:ext cx="4210050" cy="200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320652" y="3386170"/>
              <a:ext cx="89548" cy="261610"/>
            </a:xfrm>
            <a:prstGeom prst="rect">
              <a:avLst/>
            </a:prstGeom>
            <a:solidFill>
              <a:srgbClr val="CC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66408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Wavelength Division Multiplexing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/>
            <a:r>
              <a:rPr lang="en-US" altLang="en-US"/>
              <a:t>Wavelength division multiplexing.</a:t>
            </a:r>
          </a:p>
        </p:txBody>
      </p:sp>
      <p:pic>
        <p:nvPicPr>
          <p:cNvPr id="84996" name="Picture 4" descr="2-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404938"/>
            <a:ext cx="7599363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86846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40" tIns="45720" rIns="91440" bIns="45720" anchor="ctr"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Time Division Multiplexing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8" y="5715000"/>
            <a:ext cx="8856662" cy="838200"/>
          </a:xfrm>
        </p:spPr>
        <p:txBody>
          <a:bodyPr lIns="91440" tIns="45720" rIns="91440" bIns="45720"/>
          <a:lstStyle/>
          <a:p>
            <a:pPr algn="ctr" eaLnBrk="1" hangingPunct="1"/>
            <a:r>
              <a:rPr lang="en-US" altLang="en-US" sz="1200">
                <a:cs typeface="Arial" panose="020B0604020202020204" pitchFamily="34" charset="0"/>
              </a:rPr>
              <a:t>Time Division Multiplexing (TDM).</a:t>
            </a:r>
          </a:p>
        </p:txBody>
      </p:sp>
      <p:pic>
        <p:nvPicPr>
          <p:cNvPr id="870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88" y="2590800"/>
            <a:ext cx="79978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5"/>
          <p:cNvSpPr txBox="1">
            <a:spLocks noGrp="1" noChangeArrowheads="1"/>
          </p:cNvSpPr>
          <p:nvPr/>
        </p:nvSpPr>
        <p:spPr bwMode="auto">
          <a:xfrm>
            <a:off x="304800" y="6629400"/>
            <a:ext cx="8610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defRPr sz="1600" b="1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4000"/>
              </a:spcBef>
              <a:buClr>
                <a:schemeClr val="accent1"/>
              </a:buClr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2"/>
              </a:buClr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000" b="0" i="1">
                <a:solidFill>
                  <a:schemeClr val="tx1"/>
                </a:solidFill>
                <a:cs typeface="Arial" panose="020B0604020202020204" pitchFamily="34" charset="0"/>
              </a:rPr>
              <a:t>Computer Networks</a:t>
            </a:r>
            <a:r>
              <a:rPr lang="en-US" altLang="en-US" sz="1000" b="0">
                <a:solidFill>
                  <a:schemeClr val="tx1"/>
                </a:solidFill>
                <a:cs typeface="Arial" panose="020B0604020202020204" pitchFamily="34" charset="0"/>
              </a:rPr>
              <a:t>, Fifth Edition by Andrew Tanenbaum and David Wetherall, © Pearson Education-Prentice Hall, 2011</a:t>
            </a:r>
          </a:p>
        </p:txBody>
      </p:sp>
    </p:spTree>
    <p:extLst>
      <p:ext uri="{BB962C8B-B14F-4D97-AF65-F5344CB8AC3E}">
        <p14:creationId xmlns:p14="http://schemas.microsoft.com/office/powerpoint/2010/main" val="31378713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Time Division Multiplexing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76463"/>
            <a:ext cx="9144000" cy="4224337"/>
          </a:xfrm>
        </p:spPr>
        <p:txBody>
          <a:bodyPr/>
          <a:lstStyle/>
          <a:p>
            <a:pPr marL="609600" indent="-609600" algn="ctr"/>
            <a:r>
              <a:rPr lang="en-US" altLang="en-US"/>
              <a:t>The T1 carrier (1.544 Mbps).</a:t>
            </a:r>
          </a:p>
        </p:txBody>
      </p:sp>
      <p:pic>
        <p:nvPicPr>
          <p:cNvPr id="89092" name="Picture 4" descr="2-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852613"/>
            <a:ext cx="7620000" cy="34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67580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Time Division Multiplexing (3)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ctr"/>
            <a:r>
              <a:rPr lang="en-US" altLang="en-US"/>
              <a:t>Multiplexing T1 streams into higher carriers.</a:t>
            </a:r>
          </a:p>
        </p:txBody>
      </p:sp>
      <p:pic>
        <p:nvPicPr>
          <p:cNvPr id="91140" name="Picture 4" descr="2-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2100263"/>
            <a:ext cx="8255000" cy="237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19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Bandwidth-Limited Signals</a:t>
            </a:r>
          </a:p>
        </p:txBody>
      </p:sp>
      <p:sp>
        <p:nvSpPr>
          <p:cNvPr id="13315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287338" y="838200"/>
            <a:ext cx="8856662" cy="5562600"/>
          </a:xfrm>
          <a:blipFill>
            <a:blip r:embed="rId3"/>
            <a:stretch>
              <a:fillRect l="-413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pic>
        <p:nvPicPr>
          <p:cNvPr id="17412" name="Picture 4" descr="2-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78"/>
          <a:stretch>
            <a:fillRect/>
          </a:stretch>
        </p:blipFill>
        <p:spPr bwMode="auto">
          <a:xfrm>
            <a:off x="1371600" y="1752600"/>
            <a:ext cx="6500813" cy="449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/>
            </a:pPr>
            <a:r>
              <a:rPr lang="en-US" altLang="en-US"/>
              <a:t>Bandwidth-Limited Signals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838200"/>
            <a:ext cx="7781925" cy="5562600"/>
          </a:xfrm>
        </p:spPr>
        <p:txBody>
          <a:bodyPr/>
          <a:lstStyle/>
          <a:p>
            <a:pPr marL="609600" indent="-609600"/>
            <a:r>
              <a:rPr lang="en-US" altLang="en-US">
                <a:solidFill>
                  <a:schemeClr val="accent2"/>
                </a:solidFill>
              </a:rPr>
              <a:t>(d) – (e)</a:t>
            </a:r>
            <a:r>
              <a:rPr lang="en-US" altLang="en-US"/>
              <a:t> Successive approximations to the original signal.</a:t>
            </a:r>
          </a:p>
        </p:txBody>
      </p:sp>
      <p:pic>
        <p:nvPicPr>
          <p:cNvPr id="19460" name="Picture 4" descr="2-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54"/>
          <a:stretch>
            <a:fillRect/>
          </a:stretch>
        </p:blipFill>
        <p:spPr bwMode="auto">
          <a:xfrm>
            <a:off x="1624013" y="1454150"/>
            <a:ext cx="6005512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jaffe">
  <a:themeElements>
    <a:clrScheme name="">
      <a:dk1>
        <a:srgbClr val="000000"/>
      </a:dk1>
      <a:lt1>
        <a:srgbClr val="FFFFFF"/>
      </a:lt1>
      <a:dk2>
        <a:srgbClr val="0033CC"/>
      </a:dk2>
      <a:lt2>
        <a:srgbClr val="919191"/>
      </a:lt2>
      <a:accent1>
        <a:srgbClr val="0099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AACAFF"/>
      </a:accent5>
      <a:accent6>
        <a:srgbClr val="009D00"/>
      </a:accent6>
      <a:hlink>
        <a:srgbClr val="CC0000"/>
      </a:hlink>
      <a:folHlink>
        <a:srgbClr val="CECECE"/>
      </a:folHlink>
    </a:clrScheme>
    <a:fontScheme name="jaff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1905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jaff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ff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ff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ff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ff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ff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ff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207306842</TotalTime>
  <Pages>21</Pages>
  <Words>4148</Words>
  <Application>Microsoft Office PowerPoint</Application>
  <PresentationFormat>On-screen Show (4:3)</PresentationFormat>
  <Paragraphs>842</Paragraphs>
  <Slides>76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Cambria Math</vt:lpstr>
      <vt:lpstr>Comic Sans MS</vt:lpstr>
      <vt:lpstr>Gill Sans MT</vt:lpstr>
      <vt:lpstr>Times New Roman</vt:lpstr>
      <vt:lpstr>Wingdings</vt:lpstr>
      <vt:lpstr>jaffe</vt:lpstr>
      <vt:lpstr>Physical Layer: “Computer Networks”, Tanenbaum, Chap2 (2.1, 2.2, 2.3, 2.5)</vt:lpstr>
      <vt:lpstr>Physical Layer</vt:lpstr>
      <vt:lpstr>Periodic Signals</vt:lpstr>
      <vt:lpstr>Fourier Analysis</vt:lpstr>
      <vt:lpstr>Fourier Analysis</vt:lpstr>
      <vt:lpstr>Fourier Analysis</vt:lpstr>
      <vt:lpstr>Why Fourier Analysis?</vt:lpstr>
      <vt:lpstr>Bandwidth-Limited Signals</vt:lpstr>
      <vt:lpstr>Bandwidth-Limited Signals</vt:lpstr>
      <vt:lpstr>Relation between Data Rate and #Harmonics</vt:lpstr>
      <vt:lpstr>Relation between Data Rate and #Harmonics</vt:lpstr>
      <vt:lpstr>Review</vt:lpstr>
      <vt:lpstr>Analog and Digital Data Transmission</vt:lpstr>
      <vt:lpstr>Modulation and Coding</vt:lpstr>
      <vt:lpstr>Digital Data Modulation</vt:lpstr>
      <vt:lpstr>Baseband Modulation</vt:lpstr>
      <vt:lpstr>Nonreturn to Zero (NRZ)</vt:lpstr>
      <vt:lpstr>Nonreturn to Zero Inverted (NRZI)</vt:lpstr>
      <vt:lpstr>Biphase</vt:lpstr>
      <vt:lpstr>Bipolar Encoding (Alternate Mark Inversion (AMI))</vt:lpstr>
      <vt:lpstr>Summary of Line Codes (for Baseband Transmission)</vt:lpstr>
      <vt:lpstr>Review</vt:lpstr>
      <vt:lpstr>Passband Modulation</vt:lpstr>
      <vt:lpstr>Methods for Passband Modulation</vt:lpstr>
      <vt:lpstr>Amplitude Shift Keying</vt:lpstr>
      <vt:lpstr>Frequency Shift Keying</vt:lpstr>
      <vt:lpstr>Phase Shift Keying</vt:lpstr>
      <vt:lpstr>Quadrature Amplitude Modulation</vt:lpstr>
      <vt:lpstr>Constellation diagram</vt:lpstr>
      <vt:lpstr> Decoding example: QAM</vt:lpstr>
      <vt:lpstr>Review</vt:lpstr>
      <vt:lpstr>Transmission Media</vt:lpstr>
      <vt:lpstr>Transmission Media</vt:lpstr>
      <vt:lpstr>Summary of Physical Layer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Skipped slides</vt:lpstr>
      <vt:lpstr>Transmission Impairments</vt:lpstr>
      <vt:lpstr>Analog Transmission</vt:lpstr>
      <vt:lpstr>Digital Transmission</vt:lpstr>
      <vt:lpstr>Modulation and Coding</vt:lpstr>
      <vt:lpstr>Analog Data, Digital Signal</vt:lpstr>
      <vt:lpstr>Pulse Code Modulation (PCM)</vt:lpstr>
      <vt:lpstr>Review</vt:lpstr>
      <vt:lpstr>Analog Signals Carrying Analog and Digital Data</vt:lpstr>
      <vt:lpstr>Digital Signals Carrying Analog and Digital Data</vt:lpstr>
      <vt:lpstr>Channel Capacity</vt:lpstr>
      <vt:lpstr>Modulation Rate</vt:lpstr>
      <vt:lpstr>Delta Modulation</vt:lpstr>
      <vt:lpstr>Modulation and Coding</vt:lpstr>
      <vt:lpstr>Analog Data, Analog Signals</vt:lpstr>
      <vt:lpstr>Analog Modulation</vt:lpstr>
      <vt:lpstr>Modulation and Coding</vt:lpstr>
      <vt:lpstr>Digital Data, Digital Signal</vt:lpstr>
      <vt:lpstr>Transmission Media</vt:lpstr>
      <vt:lpstr>Twisted Pairs</vt:lpstr>
      <vt:lpstr>Twisted Pair</vt:lpstr>
      <vt:lpstr>Coaxial Cable</vt:lpstr>
      <vt:lpstr>Fiber Cables</vt:lpstr>
      <vt:lpstr>Fiber Optics (1)</vt:lpstr>
      <vt:lpstr>Fiber Optics (2)</vt:lpstr>
      <vt:lpstr>Transmission of Light Through Fiber</vt:lpstr>
      <vt:lpstr>Wireless Transmission</vt:lpstr>
      <vt:lpstr>Channels</vt:lpstr>
      <vt:lpstr>Frequency Division Multiplexing</vt:lpstr>
      <vt:lpstr>Wireless Access Basics</vt:lpstr>
      <vt:lpstr>Wavelength Division Multiplexing</vt:lpstr>
      <vt:lpstr>Time Division Multiplexing</vt:lpstr>
      <vt:lpstr>Time Division Multiplexing</vt:lpstr>
      <vt:lpstr>Time Division Multiplexing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Products Portfolio Review</dc:title>
  <dc:subject/>
  <dc:creator>Ravi Sethi</dc:creator>
  <cp:keywords/>
  <dc:description/>
  <cp:lastModifiedBy>He, Ting</cp:lastModifiedBy>
  <cp:revision>397</cp:revision>
  <cp:lastPrinted>2000-11-24T17:06:41Z</cp:lastPrinted>
  <dcterms:created xsi:type="dcterms:W3CDTF">1998-10-30T06:54:50Z</dcterms:created>
  <dcterms:modified xsi:type="dcterms:W3CDTF">2023-11-20T18:15:09Z</dcterms:modified>
</cp:coreProperties>
</file>