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3" r:id="rId4"/>
    <p:sldId id="264" r:id="rId5"/>
    <p:sldId id="265" r:id="rId6"/>
    <p:sldId id="266" r:id="rId7"/>
    <p:sldId id="269" r:id="rId8"/>
    <p:sldId id="270" r:id="rId9"/>
    <p:sldId id="271" r:id="rId10"/>
    <p:sldId id="272" r:id="rId11"/>
    <p:sldId id="267" r:id="rId12"/>
    <p:sldId id="268" r:id="rId13"/>
    <p:sldId id="261" r:id="rId14"/>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07"/>
    <p:restoredTop sz="94874"/>
  </p:normalViewPr>
  <p:slideViewPr>
    <p:cSldViewPr>
      <p:cViewPr varScale="1">
        <p:scale>
          <a:sx n="42" d="100"/>
          <a:sy n="42" d="100"/>
        </p:scale>
        <p:origin x="200" y="12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68D1C74-90F3-F545-8550-0406B1D6A46A}" type="datetimeFigureOut">
              <a:rPr lang="fr-FR" smtClean="0"/>
              <a:t>04/11/2024</a:t>
            </a:fld>
            <a:endParaRPr lang="fr-FR"/>
          </a:p>
        </p:txBody>
      </p:sp>
      <p:sp>
        <p:nvSpPr>
          <p:cNvPr id="4" name="Espace réservé de l'image des diapositives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67D566B-5B4A-3346-9D2C-405F4EF89D73}" type="slidenum">
              <a:rPr lang="fr-FR" smtClean="0"/>
              <a:t>‹N°›</a:t>
            </a:fld>
            <a:endParaRPr lang="fr-FR"/>
          </a:p>
        </p:txBody>
      </p:sp>
    </p:spTree>
    <p:extLst>
      <p:ext uri="{BB962C8B-B14F-4D97-AF65-F5344CB8AC3E}">
        <p14:creationId xmlns:p14="http://schemas.microsoft.com/office/powerpoint/2010/main" val="2752809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mettre à jour</a:t>
            </a:r>
          </a:p>
        </p:txBody>
      </p:sp>
      <p:sp>
        <p:nvSpPr>
          <p:cNvPr id="4" name="Espace réservé du numéro de diapositive 3"/>
          <p:cNvSpPr>
            <a:spLocks noGrp="1"/>
          </p:cNvSpPr>
          <p:nvPr>
            <p:ph type="sldNum" sz="quarter" idx="5"/>
          </p:nvPr>
        </p:nvSpPr>
        <p:spPr/>
        <p:txBody>
          <a:bodyPr/>
          <a:lstStyle/>
          <a:p>
            <a:fld id="{667D566B-5B4A-3346-9D2C-405F4EF89D73}" type="slidenum">
              <a:rPr lang="fr-FR" smtClean="0"/>
              <a:t>2</a:t>
            </a:fld>
            <a:endParaRPr lang="fr-FR"/>
          </a:p>
        </p:txBody>
      </p:sp>
    </p:spTree>
    <p:extLst>
      <p:ext uri="{BB962C8B-B14F-4D97-AF65-F5344CB8AC3E}">
        <p14:creationId xmlns:p14="http://schemas.microsoft.com/office/powerpoint/2010/main" val="1620153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Diapositive de titre">
    <p:spTree>
      <p:nvGrpSpPr>
        <p:cNvPr id="1" name=""/>
        <p:cNvGrpSpPr/>
        <p:nvPr/>
      </p:nvGrpSpPr>
      <p:grpSpPr bwMode="auto">
        <a:xfrm>
          <a:off x="0" y="0"/>
          <a:ext cx="0" cy="0"/>
          <a:chOff x="0" y="0"/>
          <a:chExt cx="0" cy="0"/>
        </a:xfrm>
      </p:grpSpPr>
      <p:pic>
        <p:nvPicPr>
          <p:cNvPr id="7" name="Image 6"/>
          <p:cNvPicPr>
            <a:picLocks noChangeAspect="1"/>
          </p:cNvPicPr>
          <p:nvPr userDrawn="1"/>
        </p:nvPicPr>
        <p:blipFill>
          <a:blip r:embed="rId2"/>
          <a:stretch/>
        </p:blipFill>
        <p:spPr bwMode="auto">
          <a:xfrm>
            <a:off x="3175" y="0"/>
            <a:ext cx="12185650" cy="6858000"/>
          </a:xfrm>
          <a:prstGeom prst="rect">
            <a:avLst/>
          </a:prstGeom>
        </p:spPr>
      </p:pic>
      <p:sp>
        <p:nvSpPr>
          <p:cNvPr id="2" name="Titre 1"/>
          <p:cNvSpPr>
            <a:spLocks noGrp="1"/>
          </p:cNvSpPr>
          <p:nvPr>
            <p:ph type="ctrTitle"/>
          </p:nvPr>
        </p:nvSpPr>
        <p:spPr bwMode="auto">
          <a:xfrm>
            <a:off x="5364480" y="1122363"/>
            <a:ext cx="6685280" cy="2387600"/>
          </a:xfrm>
        </p:spPr>
        <p:txBody>
          <a:bodyPr anchor="b">
            <a:normAutofit/>
          </a:bodyPr>
          <a:lstStyle>
            <a:lvl1pPr algn="l">
              <a:defRPr sz="4000" b="1">
                <a:solidFill>
                  <a:schemeClr val="bg1"/>
                </a:solidFill>
                <a:latin typeface="Arial"/>
                <a:cs typeface="Arial"/>
              </a:defRPr>
            </a:lvl1pPr>
          </a:lstStyle>
          <a:p>
            <a:pPr>
              <a:defRPr/>
            </a:pPr>
            <a:r>
              <a:rPr lang="fr-FR"/>
              <a:t>Modifiez le style du titre</a:t>
            </a:r>
            <a:endParaRPr/>
          </a:p>
        </p:txBody>
      </p:sp>
      <p:sp>
        <p:nvSpPr>
          <p:cNvPr id="3" name="Sous-titre 2"/>
          <p:cNvSpPr>
            <a:spLocks noGrp="1"/>
          </p:cNvSpPr>
          <p:nvPr>
            <p:ph type="subTitle" idx="1"/>
          </p:nvPr>
        </p:nvSpPr>
        <p:spPr bwMode="auto">
          <a:xfrm>
            <a:off x="5364480" y="3602038"/>
            <a:ext cx="6685280" cy="1655762"/>
          </a:xfrm>
        </p:spPr>
        <p:txBody>
          <a:bodyPr>
            <a:normAutofit/>
          </a:bodyPr>
          <a:lstStyle>
            <a:lvl1pPr marL="0" indent="0" algn="l">
              <a:buNone/>
              <a:defRPr sz="1400">
                <a:solidFill>
                  <a:schemeClr val="bg1"/>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Modifiez le style des sous-titres du masque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re et texte vertical">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a:p>
        </p:txBody>
      </p:sp>
      <p:sp>
        <p:nvSpPr>
          <p:cNvPr id="3" name="Espace réservé du texte vertical 2"/>
          <p:cNvSpPr>
            <a:spLocks noGrp="1"/>
          </p:cNvSpPr>
          <p:nvPr>
            <p:ph type="body" orient="vert" idx="1"/>
          </p:nvPr>
        </p:nvSpPr>
        <p:spPr bwMode="auto"/>
        <p:txBody>
          <a:bodyPr vert="eaVert"/>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e la date 3"/>
          <p:cNvSpPr>
            <a:spLocks noGrp="1"/>
          </p:cNvSpPr>
          <p:nvPr>
            <p:ph type="dt" sz="half" idx="10"/>
          </p:nvPr>
        </p:nvSpPr>
        <p:spPr bwMode="auto"/>
        <p:txBody>
          <a:bodyPr/>
          <a:lstStyle/>
          <a:p>
            <a:pPr>
              <a:defRPr/>
            </a:pPr>
            <a:fld id="{62E7EC1F-9BED-B240-AF49-F98813952C30}" type="datetimeFigureOut">
              <a:rPr lang="fr-FR"/>
              <a:t>04/11/2024</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Titre vertical et texte">
    <p:spTree>
      <p:nvGrpSpPr>
        <p:cNvPr id="1" name=""/>
        <p:cNvGrpSpPr/>
        <p:nvPr/>
      </p:nvGrpSpPr>
      <p:grpSpPr bwMode="auto">
        <a:xfrm>
          <a:off x="0" y="0"/>
          <a:ext cx="0" cy="0"/>
          <a:chOff x="0" y="0"/>
          <a:chExt cx="0" cy="0"/>
        </a:xfrm>
      </p:grpSpPr>
      <p:sp>
        <p:nvSpPr>
          <p:cNvPr id="2" name="Titre vertical 1"/>
          <p:cNvSpPr>
            <a:spLocks noGrp="1"/>
          </p:cNvSpPr>
          <p:nvPr>
            <p:ph type="title" orient="vert"/>
          </p:nvPr>
        </p:nvSpPr>
        <p:spPr bwMode="auto">
          <a:xfrm>
            <a:off x="8724900" y="365125"/>
            <a:ext cx="2628900" cy="5811838"/>
          </a:xfrm>
        </p:spPr>
        <p:txBody>
          <a:bodyPr vert="eaVert"/>
          <a:lstStyle/>
          <a:p>
            <a:pPr>
              <a:defRPr/>
            </a:pPr>
            <a:r>
              <a:rPr lang="fr-FR"/>
              <a:t>Modifiez le style du titre</a:t>
            </a:r>
            <a:endParaRPr/>
          </a:p>
        </p:txBody>
      </p:sp>
      <p:sp>
        <p:nvSpPr>
          <p:cNvPr id="3" name="Espace réservé du texte vertical 2"/>
          <p:cNvSpPr>
            <a:spLocks noGrp="1"/>
          </p:cNvSpPr>
          <p:nvPr>
            <p:ph type="body" orient="vert" idx="1"/>
          </p:nvPr>
        </p:nvSpPr>
        <p:spPr bwMode="auto">
          <a:xfrm>
            <a:off x="838200" y="365125"/>
            <a:ext cx="7734300" cy="5811838"/>
          </a:xfrm>
        </p:spPr>
        <p:txBody>
          <a:bodyPr vert="eaVert"/>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e la date 3"/>
          <p:cNvSpPr>
            <a:spLocks noGrp="1"/>
          </p:cNvSpPr>
          <p:nvPr>
            <p:ph type="dt" sz="half" idx="10"/>
          </p:nvPr>
        </p:nvSpPr>
        <p:spPr bwMode="auto"/>
        <p:txBody>
          <a:bodyPr/>
          <a:lstStyle/>
          <a:p>
            <a:pPr>
              <a:defRPr/>
            </a:pPr>
            <a:fld id="{62E7EC1F-9BED-B240-AF49-F98813952C30}" type="datetimeFigureOut">
              <a:rPr lang="fr-FR"/>
              <a:t>04/11/2024</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re et contenu">
    <p:spTree>
      <p:nvGrpSpPr>
        <p:cNvPr id="1" name=""/>
        <p:cNvGrpSpPr/>
        <p:nvPr/>
      </p:nvGrpSpPr>
      <p:grpSpPr bwMode="auto">
        <a:xfrm>
          <a:off x="0" y="0"/>
          <a:ext cx="0" cy="0"/>
          <a:chOff x="0" y="0"/>
          <a:chExt cx="0" cy="0"/>
        </a:xfrm>
      </p:grpSpPr>
      <p:pic>
        <p:nvPicPr>
          <p:cNvPr id="8" name="Image 7"/>
          <p:cNvPicPr>
            <a:picLocks noChangeAspect="1"/>
          </p:cNvPicPr>
          <p:nvPr userDrawn="1"/>
        </p:nvPicPr>
        <p:blipFill>
          <a:blip r:embed="rId2"/>
          <a:stretch/>
        </p:blipFill>
        <p:spPr bwMode="auto">
          <a:xfrm>
            <a:off x="0" y="0"/>
            <a:ext cx="11118850" cy="6858000"/>
          </a:xfrm>
          <a:prstGeom prst="rect">
            <a:avLst/>
          </a:prstGeom>
        </p:spPr>
      </p:pic>
      <p:sp>
        <p:nvSpPr>
          <p:cNvPr id="2" name="Titre 1"/>
          <p:cNvSpPr>
            <a:spLocks noGrp="1"/>
          </p:cNvSpPr>
          <p:nvPr>
            <p:ph type="title"/>
          </p:nvPr>
        </p:nvSpPr>
        <p:spPr bwMode="auto">
          <a:xfrm>
            <a:off x="2174240" y="548005"/>
            <a:ext cx="9017000" cy="1325563"/>
          </a:xfrm>
        </p:spPr>
        <p:txBody>
          <a:bodyPr>
            <a:normAutofit/>
          </a:bodyPr>
          <a:lstStyle>
            <a:lvl1pPr>
              <a:defRPr sz="3200" b="1">
                <a:solidFill>
                  <a:srgbClr val="3C1052"/>
                </a:solidFill>
                <a:latin typeface="Arial"/>
                <a:cs typeface="Arial"/>
              </a:defRPr>
            </a:lvl1pPr>
          </a:lstStyle>
          <a:p>
            <a:pPr>
              <a:defRPr/>
            </a:pPr>
            <a:r>
              <a:rPr lang="fr-FR"/>
              <a:t>Modifiez le style du titre</a:t>
            </a:r>
            <a:endParaRPr/>
          </a:p>
        </p:txBody>
      </p:sp>
      <p:sp>
        <p:nvSpPr>
          <p:cNvPr id="3" name="Espace réservé du contenu 2"/>
          <p:cNvSpPr>
            <a:spLocks noGrp="1"/>
          </p:cNvSpPr>
          <p:nvPr>
            <p:ph idx="1"/>
          </p:nvPr>
        </p:nvSpPr>
        <p:spPr bwMode="auto">
          <a:xfrm>
            <a:off x="2174240" y="2141537"/>
            <a:ext cx="9017000" cy="4351338"/>
          </a:xfrm>
        </p:spPr>
        <p:txBody>
          <a:bodyPr>
            <a:normAutofit/>
          </a:bodyPr>
          <a:lstStyle>
            <a:lvl1pPr>
              <a:defRPr sz="2000">
                <a:solidFill>
                  <a:srgbClr val="3C1052"/>
                </a:solidFill>
                <a:latin typeface="Arial"/>
                <a:cs typeface="Arial"/>
              </a:defRPr>
            </a:lvl1pPr>
            <a:lvl2pPr>
              <a:defRPr sz="1800">
                <a:solidFill>
                  <a:srgbClr val="3C1052"/>
                </a:solidFill>
                <a:latin typeface="Arial"/>
                <a:cs typeface="Arial"/>
              </a:defRPr>
            </a:lvl2pPr>
            <a:lvl3pPr>
              <a:defRPr sz="1600">
                <a:solidFill>
                  <a:srgbClr val="3C1052"/>
                </a:solidFill>
                <a:latin typeface="Arial"/>
                <a:cs typeface="Arial"/>
              </a:defRPr>
            </a:lvl3pPr>
            <a:lvl4pPr>
              <a:defRPr sz="1400">
                <a:solidFill>
                  <a:srgbClr val="3C1052"/>
                </a:solidFill>
                <a:latin typeface="Arial"/>
                <a:cs typeface="Arial"/>
              </a:defRPr>
            </a:lvl4pPr>
            <a:lvl5pPr>
              <a:defRPr sz="1400">
                <a:solidFill>
                  <a:srgbClr val="3C1052"/>
                </a:solidFill>
                <a:latin typeface="Arial"/>
                <a:cs typeface="Arial"/>
              </a:defRPr>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pic>
        <p:nvPicPr>
          <p:cNvPr id="9" name="Image 8"/>
          <p:cNvPicPr>
            <a:picLocks noChangeAspect="1"/>
          </p:cNvPicPr>
          <p:nvPr userDrawn="1"/>
        </p:nvPicPr>
        <p:blipFill>
          <a:blip r:embed="rId3"/>
          <a:stretch/>
        </p:blipFill>
        <p:spPr bwMode="auto">
          <a:xfrm>
            <a:off x="1576262" y="991993"/>
            <a:ext cx="363028" cy="4100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Titre de section">
    <p:spTree>
      <p:nvGrpSpPr>
        <p:cNvPr id="1" name=""/>
        <p:cNvGrpSpPr/>
        <p:nvPr/>
      </p:nvGrpSpPr>
      <p:grpSpPr bwMode="auto">
        <a:xfrm>
          <a:off x="0" y="0"/>
          <a:ext cx="0" cy="0"/>
          <a:chOff x="0" y="0"/>
          <a:chExt cx="0" cy="0"/>
        </a:xfrm>
      </p:grpSpPr>
      <p:pic>
        <p:nvPicPr>
          <p:cNvPr id="7" name="Image 6"/>
          <p:cNvPicPr>
            <a:picLocks noChangeAspect="1"/>
          </p:cNvPicPr>
          <p:nvPr userDrawn="1"/>
        </p:nvPicPr>
        <p:blipFill>
          <a:blip r:embed="rId2"/>
          <a:stretch/>
        </p:blipFill>
        <p:spPr bwMode="auto">
          <a:xfrm>
            <a:off x="0" y="0"/>
            <a:ext cx="12192000" cy="6858000"/>
          </a:xfrm>
          <a:prstGeom prst="rect">
            <a:avLst/>
          </a:prstGeom>
        </p:spPr>
      </p:pic>
      <p:sp>
        <p:nvSpPr>
          <p:cNvPr id="2" name="Titre 1"/>
          <p:cNvSpPr>
            <a:spLocks noGrp="1"/>
          </p:cNvSpPr>
          <p:nvPr>
            <p:ph type="title"/>
          </p:nvPr>
        </p:nvSpPr>
        <p:spPr bwMode="auto">
          <a:xfrm>
            <a:off x="3474720" y="1399857"/>
            <a:ext cx="8270240" cy="2002155"/>
          </a:xfrm>
        </p:spPr>
        <p:txBody>
          <a:bodyPr anchor="b">
            <a:normAutofit/>
          </a:bodyPr>
          <a:lstStyle>
            <a:lvl1pPr>
              <a:defRPr sz="4400" b="1">
                <a:solidFill>
                  <a:schemeClr val="bg1"/>
                </a:solidFill>
                <a:latin typeface="Arial"/>
                <a:cs typeface="Arial"/>
              </a:defRPr>
            </a:lvl1pPr>
          </a:lstStyle>
          <a:p>
            <a:pPr>
              <a:defRPr/>
            </a:pPr>
            <a:r>
              <a:rPr lang="fr-FR"/>
              <a:t>Modifiez le style du titre</a:t>
            </a:r>
            <a:endParaRPr/>
          </a:p>
        </p:txBody>
      </p:sp>
      <p:sp>
        <p:nvSpPr>
          <p:cNvPr id="3" name="Espace réservé du texte 2"/>
          <p:cNvSpPr>
            <a:spLocks noGrp="1"/>
          </p:cNvSpPr>
          <p:nvPr>
            <p:ph type="body" idx="1"/>
          </p:nvPr>
        </p:nvSpPr>
        <p:spPr bwMode="auto">
          <a:xfrm>
            <a:off x="3474720" y="3429000"/>
            <a:ext cx="8270240" cy="866457"/>
          </a:xfrm>
        </p:spPr>
        <p:txBody>
          <a:bodyPr>
            <a:normAutofit/>
          </a:bodyPr>
          <a:lstStyle>
            <a:lvl1pPr marL="0" indent="0">
              <a:buNone/>
              <a:defRPr sz="1600">
                <a:solidFill>
                  <a:schemeClr val="bg1"/>
                </a:solidFill>
                <a:latin typeface="Arial"/>
                <a:cs typeface="Aria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Cliquez pour modifier les styles du texte du masque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Deux contenus">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a:p>
        </p:txBody>
      </p:sp>
      <p:sp>
        <p:nvSpPr>
          <p:cNvPr id="3" name="Espace réservé du contenu 2"/>
          <p:cNvSpPr>
            <a:spLocks noGrp="1"/>
          </p:cNvSpPr>
          <p:nvPr>
            <p:ph sz="half" idx="1"/>
          </p:nvPr>
        </p:nvSpPr>
        <p:spPr bwMode="auto">
          <a:xfrm>
            <a:off x="838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u contenu 3"/>
          <p:cNvSpPr>
            <a:spLocks noGrp="1"/>
          </p:cNvSpPr>
          <p:nvPr>
            <p:ph sz="half" idx="2"/>
          </p:nvPr>
        </p:nvSpPr>
        <p:spPr bwMode="auto">
          <a:xfrm>
            <a:off x="6172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5" name="Espace réservé de la date 4"/>
          <p:cNvSpPr>
            <a:spLocks noGrp="1"/>
          </p:cNvSpPr>
          <p:nvPr>
            <p:ph type="dt" sz="half" idx="10"/>
          </p:nvPr>
        </p:nvSpPr>
        <p:spPr bwMode="auto"/>
        <p:txBody>
          <a:bodyPr/>
          <a:lstStyle/>
          <a:p>
            <a:pPr>
              <a:defRPr/>
            </a:pPr>
            <a:fld id="{62E7EC1F-9BED-B240-AF49-F98813952C30}" type="datetimeFigureOut">
              <a:rPr lang="fr-FR"/>
              <a:t>04/11/2024</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aison">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8" y="365125"/>
            <a:ext cx="10515600" cy="1325563"/>
          </a:xfrm>
        </p:spPr>
        <p:txBody>
          <a:bodyPr/>
          <a:lstStyle/>
          <a:p>
            <a:pPr>
              <a:defRPr/>
            </a:pPr>
            <a:r>
              <a:rPr lang="fr-FR"/>
              <a:t>Modifiez le style du titre</a:t>
            </a:r>
            <a:endParaRPr/>
          </a:p>
        </p:txBody>
      </p:sp>
      <p:sp>
        <p:nvSpPr>
          <p:cNvPr id="3" name="Espace réservé du texte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4" name="Espace réservé du contenu 3"/>
          <p:cNvSpPr>
            <a:spLocks noGrp="1"/>
          </p:cNvSpPr>
          <p:nvPr>
            <p:ph sz="half" idx="2"/>
          </p:nvPr>
        </p:nvSpPr>
        <p:spPr bwMode="auto">
          <a:xfrm>
            <a:off x="839788" y="2505074"/>
            <a:ext cx="5157787"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5" name="Espace réservé du texte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6" name="Espace réservé du contenu 5"/>
          <p:cNvSpPr>
            <a:spLocks noGrp="1"/>
          </p:cNvSpPr>
          <p:nvPr>
            <p:ph sz="quarter" idx="4"/>
          </p:nvPr>
        </p:nvSpPr>
        <p:spPr bwMode="auto">
          <a:xfrm>
            <a:off x="6172200" y="2505074"/>
            <a:ext cx="5183188"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6"/>
          <p:cNvSpPr>
            <a:spLocks noGrp="1"/>
          </p:cNvSpPr>
          <p:nvPr>
            <p:ph type="dt" sz="half" idx="10"/>
          </p:nvPr>
        </p:nvSpPr>
        <p:spPr bwMode="auto"/>
        <p:txBody>
          <a:bodyPr/>
          <a:lstStyle/>
          <a:p>
            <a:pPr>
              <a:defRPr/>
            </a:pPr>
            <a:fld id="{62E7EC1F-9BED-B240-AF49-F98813952C30}" type="datetimeFigureOut">
              <a:rPr lang="fr-FR"/>
              <a:t>04/11/2024</a:t>
            </a:fld>
            <a:endParaRPr lang="fr-FR"/>
          </a:p>
        </p:txBody>
      </p:sp>
      <p:sp>
        <p:nvSpPr>
          <p:cNvPr id="8" name="Espace réservé du pied de page 7"/>
          <p:cNvSpPr>
            <a:spLocks noGrp="1"/>
          </p:cNvSpPr>
          <p:nvPr>
            <p:ph type="ftr" sz="quarter" idx="11"/>
          </p:nvPr>
        </p:nvSpPr>
        <p:spPr bwMode="auto"/>
        <p:txBody>
          <a:bodyPr/>
          <a:lstStyle/>
          <a:p>
            <a:pPr>
              <a:defRPr/>
            </a:pPr>
            <a:endParaRPr lang="fr-FR"/>
          </a:p>
        </p:txBody>
      </p:sp>
      <p:sp>
        <p:nvSpPr>
          <p:cNvPr id="9" name="Espace réservé du numéro de diapositive 8"/>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re seul">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a:p>
        </p:txBody>
      </p:sp>
      <p:sp>
        <p:nvSpPr>
          <p:cNvPr id="3" name="Espace réservé de la date 2"/>
          <p:cNvSpPr>
            <a:spLocks noGrp="1"/>
          </p:cNvSpPr>
          <p:nvPr>
            <p:ph type="dt" sz="half" idx="10"/>
          </p:nvPr>
        </p:nvSpPr>
        <p:spPr bwMode="auto"/>
        <p:txBody>
          <a:bodyPr/>
          <a:lstStyle/>
          <a:p>
            <a:pPr>
              <a:defRPr/>
            </a:pPr>
            <a:fld id="{62E7EC1F-9BED-B240-AF49-F98813952C30}" type="datetimeFigureOut">
              <a:rPr lang="fr-FR"/>
              <a:t>04/11/2024</a:t>
            </a:fld>
            <a:endParaRPr lang="fr-FR"/>
          </a:p>
        </p:txBody>
      </p:sp>
      <p:sp>
        <p:nvSpPr>
          <p:cNvPr id="4" name="Espace réservé du pied de page 3"/>
          <p:cNvSpPr>
            <a:spLocks noGrp="1"/>
          </p:cNvSpPr>
          <p:nvPr>
            <p:ph type="ftr" sz="quarter" idx="11"/>
          </p:nvPr>
        </p:nvSpPr>
        <p:spPr bwMode="auto"/>
        <p:txBody>
          <a:bodyPr/>
          <a:lstStyle/>
          <a:p>
            <a:pPr>
              <a:defRPr/>
            </a:pPr>
            <a:endParaRPr lang="fr-FR"/>
          </a:p>
        </p:txBody>
      </p:sp>
      <p:sp>
        <p:nvSpPr>
          <p:cNvPr id="5" name="Espace réservé du numéro de diapositive 4"/>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Vide">
    <p:spTree>
      <p:nvGrpSpPr>
        <p:cNvPr id="1" name=""/>
        <p:cNvGrpSpPr/>
        <p:nvPr/>
      </p:nvGrpSpPr>
      <p:grpSpPr bwMode="auto">
        <a:xfrm>
          <a:off x="0" y="0"/>
          <a:ext cx="0" cy="0"/>
          <a:chOff x="0" y="0"/>
          <a:chExt cx="0" cy="0"/>
        </a:xfrm>
      </p:grpSpPr>
      <p:sp>
        <p:nvSpPr>
          <p:cNvPr id="2" name="Espace réservé de la date 1"/>
          <p:cNvSpPr>
            <a:spLocks noGrp="1"/>
          </p:cNvSpPr>
          <p:nvPr>
            <p:ph type="dt" sz="half" idx="10"/>
          </p:nvPr>
        </p:nvSpPr>
        <p:spPr bwMode="auto"/>
        <p:txBody>
          <a:bodyPr/>
          <a:lstStyle/>
          <a:p>
            <a:pPr>
              <a:defRPr/>
            </a:pPr>
            <a:fld id="{62E7EC1F-9BED-B240-AF49-F98813952C30}" type="datetimeFigureOut">
              <a:rPr lang="fr-FR"/>
              <a:t>04/11/2024</a:t>
            </a:fld>
            <a:endParaRPr lang="fr-FR"/>
          </a:p>
        </p:txBody>
      </p:sp>
      <p:sp>
        <p:nvSpPr>
          <p:cNvPr id="3" name="Espace réservé du pied de page 2"/>
          <p:cNvSpPr>
            <a:spLocks noGrp="1"/>
          </p:cNvSpPr>
          <p:nvPr>
            <p:ph type="ftr" sz="quarter" idx="11"/>
          </p:nvPr>
        </p:nvSpPr>
        <p:spPr bwMode="auto"/>
        <p:txBody>
          <a:bodyPr/>
          <a:lstStyle/>
          <a:p>
            <a:pPr>
              <a:defRPr/>
            </a:pPr>
            <a:endParaRPr lang="fr-FR"/>
          </a:p>
        </p:txBody>
      </p:sp>
      <p:sp>
        <p:nvSpPr>
          <p:cNvPr id="4" name="Espace réservé du numéro de diapositive 3"/>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u avec légende">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8" y="457200"/>
            <a:ext cx="3932237" cy="1600200"/>
          </a:xfrm>
        </p:spPr>
        <p:txBody>
          <a:bodyPr anchor="b"/>
          <a:lstStyle>
            <a:lvl1pPr>
              <a:defRPr sz="3200"/>
            </a:lvl1pPr>
          </a:lstStyle>
          <a:p>
            <a:pPr>
              <a:defRPr/>
            </a:pPr>
            <a:r>
              <a:rPr lang="fr-FR"/>
              <a:t>Modifiez le style du titre</a:t>
            </a:r>
            <a:endParaRPr/>
          </a:p>
        </p:txBody>
      </p:sp>
      <p:sp>
        <p:nvSpPr>
          <p:cNvPr id="3" name="Espace réservé du contenu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u text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Cliquez pour modifier les styles du texte du masque</a:t>
            </a:r>
            <a:endParaRPr/>
          </a:p>
        </p:txBody>
      </p:sp>
      <p:sp>
        <p:nvSpPr>
          <p:cNvPr id="5" name="Espace réservé de la date 4"/>
          <p:cNvSpPr>
            <a:spLocks noGrp="1"/>
          </p:cNvSpPr>
          <p:nvPr>
            <p:ph type="dt" sz="half" idx="10"/>
          </p:nvPr>
        </p:nvSpPr>
        <p:spPr bwMode="auto"/>
        <p:txBody>
          <a:bodyPr/>
          <a:lstStyle/>
          <a:p>
            <a:pPr>
              <a:defRPr/>
            </a:pPr>
            <a:fld id="{62E7EC1F-9BED-B240-AF49-F98813952C30}" type="datetimeFigureOut">
              <a:rPr lang="fr-FR"/>
              <a:t>04/11/2024</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Image avec légende">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8" y="457200"/>
            <a:ext cx="3932237" cy="1600200"/>
          </a:xfrm>
        </p:spPr>
        <p:txBody>
          <a:bodyPr anchor="b"/>
          <a:lstStyle>
            <a:lvl1pPr>
              <a:defRPr sz="3200"/>
            </a:lvl1pPr>
          </a:lstStyle>
          <a:p>
            <a:pPr>
              <a:defRPr/>
            </a:pPr>
            <a:r>
              <a:rPr lang="fr-FR"/>
              <a:t>Modifiez le style du titre</a:t>
            </a:r>
            <a:endParaRPr/>
          </a:p>
        </p:txBody>
      </p:sp>
      <p:sp>
        <p:nvSpPr>
          <p:cNvPr id="3" name="Espace réservé pour une image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fr-FR"/>
          </a:p>
        </p:txBody>
      </p:sp>
      <p:sp>
        <p:nvSpPr>
          <p:cNvPr id="4" name="Espace réservé du text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Cliquez pour modifier les styles du texte du masque</a:t>
            </a:r>
            <a:endParaRPr/>
          </a:p>
        </p:txBody>
      </p:sp>
      <p:sp>
        <p:nvSpPr>
          <p:cNvPr id="5" name="Espace réservé de la date 4"/>
          <p:cNvSpPr>
            <a:spLocks noGrp="1"/>
          </p:cNvSpPr>
          <p:nvPr>
            <p:ph type="dt" sz="half" idx="10"/>
          </p:nvPr>
        </p:nvSpPr>
        <p:spPr bwMode="auto"/>
        <p:txBody>
          <a:bodyPr/>
          <a:lstStyle/>
          <a:p>
            <a:pPr>
              <a:defRPr/>
            </a:pPr>
            <a:fld id="{62E7EC1F-9BED-B240-AF49-F98813952C30}" type="datetimeFigureOut">
              <a:rPr lang="fr-FR"/>
              <a:t>04/11/2024</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Espace réservé du titre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Modifiez le style du titre</a:t>
            </a:r>
            <a:endParaRPr/>
          </a:p>
        </p:txBody>
      </p:sp>
      <p:sp>
        <p:nvSpPr>
          <p:cNvPr id="3" name="Espace réservé du texte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e la date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2E7EC1F-9BED-B240-AF49-F98813952C30}" type="datetimeFigureOut">
              <a:rPr lang="fr-FR"/>
              <a:t>04/11/2024</a:t>
            </a:fld>
            <a:endParaRPr lang="fr-FR"/>
          </a:p>
        </p:txBody>
      </p:sp>
      <p:sp>
        <p:nvSpPr>
          <p:cNvPr id="5" name="Espace réservé du pied de page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C362B43-C46E-FE40-90AB-E375E6197A38}" type="slidenum">
              <a:rPr lang="fr-F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oracle.com/cd/E19620-01/805-1608/6j1io9lhi/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ctrTitle"/>
          </p:nvPr>
        </p:nvSpPr>
        <p:spPr bwMode="auto"/>
        <p:txBody>
          <a:bodyPr/>
          <a:lstStyle/>
          <a:p>
            <a:pPr>
              <a:defRPr/>
            </a:pPr>
            <a:r>
              <a:rPr lang="fr-FR" dirty="0"/>
              <a:t>Commandes et utilitaire de base</a:t>
            </a:r>
          </a:p>
        </p:txBody>
      </p:sp>
      <p:sp>
        <p:nvSpPr>
          <p:cNvPr id="3" name="Sous-titre 2"/>
          <p:cNvSpPr>
            <a:spLocks noGrp="1"/>
          </p:cNvSpPr>
          <p:nvPr>
            <p:ph type="subTitle" idx="1"/>
          </p:nvPr>
        </p:nvSpPr>
        <p:spPr bwMode="auto"/>
        <p:txBody>
          <a:bodyPr/>
          <a:lstStyle/>
          <a:p>
            <a:pPr>
              <a:defRPr/>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80C9B-D77E-A1A9-FFD1-11FC9907142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5F40350-AF05-4A35-D1A2-9D5EA670C532}"/>
              </a:ext>
            </a:extLst>
          </p:cNvPr>
          <p:cNvSpPr>
            <a:spLocks noGrp="1"/>
          </p:cNvSpPr>
          <p:nvPr>
            <p:ph idx="1"/>
          </p:nvPr>
        </p:nvSpPr>
        <p:spPr/>
        <p:txBody>
          <a:bodyPr/>
          <a:lstStyle/>
          <a:p>
            <a:pPr marL="0" indent="0">
              <a:buNone/>
            </a:pPr>
            <a:r>
              <a:rPr lang="fr-FR" dirty="0"/>
              <a:t>Les variables d’environnement : </a:t>
            </a:r>
            <a:r>
              <a:rPr lang="fr-FR" dirty="0">
                <a:solidFill>
                  <a:srgbClr val="FF0000"/>
                </a:solidFill>
              </a:rPr>
              <a:t>PATH</a:t>
            </a:r>
          </a:p>
          <a:p>
            <a:pPr marL="0" indent="0">
              <a:buNone/>
            </a:pPr>
            <a:endParaRPr lang="fr-FR" dirty="0">
              <a:solidFill>
                <a:srgbClr val="FF0000"/>
              </a:solidFill>
            </a:endParaRPr>
          </a:p>
          <a:p>
            <a:pPr marL="0" indent="0">
              <a:buNone/>
            </a:pPr>
            <a:r>
              <a:rPr lang="fr-FR" dirty="0"/>
              <a:t>• Cherche le chemin</a:t>
            </a:r>
          </a:p>
          <a:p>
            <a:pPr marL="0" indent="0">
              <a:buNone/>
            </a:pPr>
            <a:r>
              <a:rPr lang="fr-FR" dirty="0"/>
              <a:t>• Contient la liste des répertoires</a:t>
            </a:r>
          </a:p>
          <a:p>
            <a:pPr marL="0" indent="0">
              <a:buNone/>
            </a:pPr>
            <a:r>
              <a:rPr lang="fr-FR" dirty="0"/>
              <a:t>• Pour trouver le chemin d’une commande il faut utiliser la commande </a:t>
            </a:r>
            <a:r>
              <a:rPr lang="fr-FR" b="1" dirty="0" err="1"/>
              <a:t>which</a:t>
            </a:r>
            <a:r>
              <a:rPr lang="fr-FR" dirty="0"/>
              <a:t> suivie du nom de la commande</a:t>
            </a:r>
          </a:p>
          <a:p>
            <a:pPr marL="0" indent="0">
              <a:buNone/>
            </a:pPr>
            <a:r>
              <a:rPr lang="fr-FR" dirty="0"/>
              <a:t>• Pour trouver la liste des commandes de votre distribution </a:t>
            </a:r>
            <a:r>
              <a:rPr lang="fr-FR" b="1" dirty="0"/>
              <a:t>ls /bin</a:t>
            </a:r>
          </a:p>
          <a:p>
            <a:endParaRPr lang="fr-FR" dirty="0"/>
          </a:p>
        </p:txBody>
      </p:sp>
    </p:spTree>
    <p:extLst>
      <p:ext uri="{BB962C8B-B14F-4D97-AF65-F5344CB8AC3E}">
        <p14:creationId xmlns:p14="http://schemas.microsoft.com/office/powerpoint/2010/main" val="306940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77F21-3F0C-6E57-8FBF-02B4F4D0C8F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DC524C8-332F-41BF-27F0-6E595E5BC77D}"/>
              </a:ext>
            </a:extLst>
          </p:cNvPr>
          <p:cNvSpPr>
            <a:spLocks noGrp="1"/>
          </p:cNvSpPr>
          <p:nvPr>
            <p:ph type="title"/>
          </p:nvPr>
        </p:nvSpPr>
        <p:spPr/>
        <p:txBody>
          <a:bodyPr/>
          <a:lstStyle/>
          <a:p>
            <a:pPr marL="0" indent="0">
              <a:buNone/>
              <a:defRPr/>
            </a:pPr>
            <a:r>
              <a:rPr lang="fr-FR" sz="3200" dirty="0">
                <a:effectLst/>
                <a:latin typeface="Arial" panose="020B0604020202020204" pitchFamily="34" charset="0"/>
                <a:ea typeface="Times New Roman" panose="02020603050405020304" pitchFamily="18" charset="0"/>
                <a:cs typeface="Times New Roman" panose="02020603050405020304" pitchFamily="18" charset="0"/>
              </a:rPr>
              <a:t>utilitaires de traitement de texte</a:t>
            </a:r>
          </a:p>
        </p:txBody>
      </p:sp>
      <p:sp>
        <p:nvSpPr>
          <p:cNvPr id="3" name="Espace réservé du contenu 2">
            <a:extLst>
              <a:ext uri="{FF2B5EF4-FFF2-40B4-BE49-F238E27FC236}">
                <a16:creationId xmlns:a16="http://schemas.microsoft.com/office/drawing/2014/main" id="{C52FC8CA-4C67-5C6B-456B-F72EF8BF21F8}"/>
              </a:ext>
            </a:extLst>
          </p:cNvPr>
          <p:cNvSpPr>
            <a:spLocks noGrp="1"/>
          </p:cNvSpPr>
          <p:nvPr>
            <p:ph idx="1"/>
          </p:nvPr>
        </p:nvSpPr>
        <p:spPr/>
        <p:txBody>
          <a:bodyPr/>
          <a:lstStyle/>
          <a:p>
            <a:endParaRPr lang="fr-FR" dirty="0"/>
          </a:p>
          <a:p>
            <a:r>
              <a:rPr lang="fr-FR" b="1" dirty="0"/>
              <a:t>Vi</a:t>
            </a:r>
            <a:r>
              <a:rPr lang="fr-FR" dirty="0"/>
              <a:t> est un éditeur de texte simple mais puissant, conçu pour être efficace dans l'édition de fichiers texte.</a:t>
            </a:r>
          </a:p>
          <a:p>
            <a:r>
              <a:rPr lang="fr-FR" b="1" dirty="0" err="1"/>
              <a:t>Vim</a:t>
            </a:r>
            <a:r>
              <a:rPr lang="fr-FR" dirty="0"/>
              <a:t> est une version améliorée de Vi, offrant des fonctionnalités avancées, ce qui en fait un choix populaire parmi les développeurs et les administrateurs système.</a:t>
            </a:r>
          </a:p>
          <a:p>
            <a:endParaRPr lang="fr-FR" dirty="0"/>
          </a:p>
          <a:p>
            <a:r>
              <a:rPr lang="fr-FR" dirty="0">
                <a:hlinkClick r:id="rId2"/>
              </a:rPr>
              <a:t>Documentation Vi Oracle</a:t>
            </a:r>
            <a:endParaRPr lang="fr-FR" dirty="0"/>
          </a:p>
        </p:txBody>
      </p:sp>
    </p:spTree>
    <p:extLst>
      <p:ext uri="{BB962C8B-B14F-4D97-AF65-F5344CB8AC3E}">
        <p14:creationId xmlns:p14="http://schemas.microsoft.com/office/powerpoint/2010/main" val="63840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B4147D-8883-5553-32B5-5DF030A591E6}"/>
              </a:ext>
            </a:extLst>
          </p:cNvPr>
          <p:cNvSpPr>
            <a:spLocks noGrp="1"/>
          </p:cNvSpPr>
          <p:nvPr>
            <p:ph type="title"/>
          </p:nvPr>
        </p:nvSpPr>
        <p:spPr/>
        <p:txBody>
          <a:bodyPr/>
          <a:lstStyle/>
          <a:p>
            <a:r>
              <a:rPr lang="fr-FR" dirty="0"/>
              <a:t>TP201 commande de base</a:t>
            </a:r>
          </a:p>
        </p:txBody>
      </p:sp>
      <p:sp>
        <p:nvSpPr>
          <p:cNvPr id="3" name="Espace réservé du contenu 2">
            <a:extLst>
              <a:ext uri="{FF2B5EF4-FFF2-40B4-BE49-F238E27FC236}">
                <a16:creationId xmlns:a16="http://schemas.microsoft.com/office/drawing/2014/main" id="{FD96E569-E038-512C-F45B-DA8D97CEC662}"/>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8990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ZoneTexte 3"/>
          <p:cNvSpPr txBox="1"/>
          <p:nvPr/>
        </p:nvSpPr>
        <p:spPr bwMode="auto">
          <a:xfrm>
            <a:off x="1532506" y="3429000"/>
            <a:ext cx="2802718" cy="1877437"/>
          </a:xfrm>
          <a:prstGeom prst="rect">
            <a:avLst/>
          </a:prstGeom>
          <a:noFill/>
        </p:spPr>
        <p:txBody>
          <a:bodyPr wrap="square" rtlCol="0">
            <a:spAutoFit/>
          </a:bodyPr>
          <a:lstStyle/>
          <a:p>
            <a:pPr>
              <a:defRPr/>
            </a:pPr>
            <a:r>
              <a:rPr lang="fr-FR" sz="11600" b="1">
                <a:solidFill>
                  <a:srgbClr val="FFD301"/>
                </a:solidFill>
                <a:latin typeface="Arial"/>
                <a:cs typeface="Arial"/>
              </a:rPr>
              <a:t>🤔</a:t>
            </a:r>
            <a:endParaRPr/>
          </a:p>
        </p:txBody>
      </p:sp>
      <p:sp>
        <p:nvSpPr>
          <p:cNvPr id="2" name="Titre 1"/>
          <p:cNvSpPr>
            <a:spLocks noGrp="1"/>
          </p:cNvSpPr>
          <p:nvPr>
            <p:ph type="title"/>
          </p:nvPr>
        </p:nvSpPr>
        <p:spPr bwMode="auto">
          <a:xfrm>
            <a:off x="1532506" y="3820248"/>
            <a:ext cx="8270240" cy="2002155"/>
          </a:xfrm>
        </p:spPr>
        <p:txBody>
          <a:bodyPr>
            <a:normAutofit/>
          </a:bodyPr>
          <a:lstStyle/>
          <a:p>
            <a:pPr>
              <a:defRPr/>
            </a:pPr>
            <a:r>
              <a:rPr lang="fr-FR" sz="4400" b="1"/>
              <a:t>Avez-vous des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2174240" y="548005"/>
            <a:ext cx="9522460" cy="1325563"/>
          </a:xfrm>
        </p:spPr>
        <p:txBody>
          <a:bodyPr/>
          <a:lstStyle/>
          <a:p>
            <a:pPr>
              <a:defRPr/>
            </a:pPr>
            <a:r>
              <a:rPr lang="fr-FR" dirty="0"/>
              <a:t>Plan</a:t>
            </a:r>
            <a:endParaRPr dirty="0"/>
          </a:p>
        </p:txBody>
      </p:sp>
      <p:sp>
        <p:nvSpPr>
          <p:cNvPr id="3" name="Espace réservé du contenu 2"/>
          <p:cNvSpPr>
            <a:spLocks noGrp="1"/>
          </p:cNvSpPr>
          <p:nvPr>
            <p:ph idx="1"/>
          </p:nvPr>
        </p:nvSpPr>
        <p:spPr bwMode="auto"/>
        <p:txBody>
          <a:bodyPr vert="horz" lIns="91440" tIns="45720" rIns="91440" bIns="45720" rtlCol="0" anchor="t">
            <a:normAutofit/>
          </a:bodyPr>
          <a:lstStyle/>
          <a:p>
            <a:pPr marL="0" indent="0">
              <a:buNone/>
              <a:defRPr/>
            </a:pPr>
            <a:r>
              <a:rPr lang="fr-FR" sz="2400" dirty="0">
                <a:effectLst/>
                <a:latin typeface="Arial" panose="020B0604020202020204" pitchFamily="34" charset="0"/>
                <a:ea typeface="Times New Roman" panose="02020603050405020304" pitchFamily="18" charset="0"/>
                <a:cs typeface="Times New Roman" panose="02020603050405020304" pitchFamily="18" charset="0"/>
              </a:rPr>
              <a:t>1- Introduction à la ligne de commande</a:t>
            </a:r>
          </a:p>
          <a:p>
            <a:pPr marL="0" indent="0">
              <a:buNone/>
              <a:defRPr/>
            </a:pPr>
            <a:r>
              <a:rPr lang="fr-FR" sz="2400" dirty="0">
                <a:effectLst/>
                <a:latin typeface="Arial" panose="020B0604020202020204" pitchFamily="34" charset="0"/>
                <a:ea typeface="Times New Roman" panose="02020603050405020304" pitchFamily="18" charset="0"/>
                <a:cs typeface="Times New Roman" panose="02020603050405020304" pitchFamily="18" charset="0"/>
              </a:rPr>
              <a:t>2- commandes et utilitaires de base</a:t>
            </a:r>
          </a:p>
          <a:p>
            <a:pPr marL="0" indent="0">
              <a:buNone/>
              <a:defRPr/>
            </a:pPr>
            <a:r>
              <a:rPr lang="fr-FR" sz="2400" dirty="0">
                <a:effectLst/>
                <a:latin typeface="Arial" panose="020B0604020202020204" pitchFamily="34" charset="0"/>
                <a:ea typeface="Times New Roman" panose="02020603050405020304" pitchFamily="18" charset="0"/>
                <a:cs typeface="Times New Roman" panose="02020603050405020304" pitchFamily="18" charset="0"/>
              </a:rPr>
              <a:t>3 - gestion des fichiers et des répertoires</a:t>
            </a:r>
          </a:p>
          <a:p>
            <a:pPr marL="0" indent="0">
              <a:buNone/>
              <a:defRPr/>
            </a:pPr>
            <a:r>
              <a:rPr lang="fr-FR" sz="2400" dirty="0">
                <a:effectLst/>
                <a:latin typeface="Arial" panose="020B0604020202020204" pitchFamily="34" charset="0"/>
                <a:ea typeface="Times New Roman" panose="02020603050405020304" pitchFamily="18" charset="0"/>
                <a:cs typeface="Times New Roman" panose="02020603050405020304" pitchFamily="18" charset="0"/>
              </a:rPr>
              <a:t>4 - redirection et tube</a:t>
            </a:r>
          </a:p>
          <a:p>
            <a:pPr marL="0" indent="0">
              <a:buNone/>
              <a:defRPr/>
            </a:pPr>
            <a:r>
              <a:rPr lang="fr-FR" sz="2400" dirty="0">
                <a:effectLst/>
                <a:latin typeface="Arial" panose="020B0604020202020204" pitchFamily="34" charset="0"/>
                <a:ea typeface="Times New Roman" panose="02020603050405020304" pitchFamily="18" charset="0"/>
                <a:cs typeface="Times New Roman" panose="02020603050405020304" pitchFamily="18" charset="0"/>
              </a:rPr>
              <a:t>5 - utilitaires de traitement de texte</a:t>
            </a:r>
          </a:p>
          <a:p>
            <a:pPr marL="0" indent="0">
              <a:buNone/>
              <a:defRPr/>
            </a:pPr>
            <a:endParaRPr lang="fr-FR"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97F574-4D24-BD6A-C713-FB7324E72375}"/>
              </a:ext>
            </a:extLst>
          </p:cNvPr>
          <p:cNvSpPr>
            <a:spLocks noGrp="1"/>
          </p:cNvSpPr>
          <p:nvPr>
            <p:ph type="title"/>
          </p:nvPr>
        </p:nvSpPr>
        <p:spPr/>
        <p:txBody>
          <a:bodyPr/>
          <a:lstStyle/>
          <a:p>
            <a:pPr marL="0" indent="0">
              <a:buNone/>
              <a:defRPr/>
            </a:pPr>
            <a:r>
              <a:rPr lang="fr-FR" sz="3200" dirty="0">
                <a:effectLst/>
                <a:latin typeface="Arial" panose="020B0604020202020204" pitchFamily="34" charset="0"/>
                <a:ea typeface="Times New Roman" panose="02020603050405020304" pitchFamily="18" charset="0"/>
                <a:cs typeface="Times New Roman" panose="02020603050405020304" pitchFamily="18" charset="0"/>
              </a:rPr>
              <a:t>Introduction à la ligne de commande</a:t>
            </a:r>
          </a:p>
        </p:txBody>
      </p:sp>
      <p:sp>
        <p:nvSpPr>
          <p:cNvPr id="3" name="Espace réservé du contenu 2">
            <a:extLst>
              <a:ext uri="{FF2B5EF4-FFF2-40B4-BE49-F238E27FC236}">
                <a16:creationId xmlns:a16="http://schemas.microsoft.com/office/drawing/2014/main" id="{2F8EAE0B-5B02-2EBD-E728-7200801A0998}"/>
              </a:ext>
            </a:extLst>
          </p:cNvPr>
          <p:cNvSpPr>
            <a:spLocks noGrp="1"/>
          </p:cNvSpPr>
          <p:nvPr>
            <p:ph idx="1"/>
          </p:nvPr>
        </p:nvSpPr>
        <p:spPr/>
        <p:txBody>
          <a:bodyPr/>
          <a:lstStyle/>
          <a:p>
            <a:endParaRPr lang="fr-FR" dirty="0"/>
          </a:p>
          <a:p>
            <a:r>
              <a:rPr lang="fr-FR" b="0" i="0" u="none" strike="noStrike" dirty="0">
                <a:solidFill>
                  <a:srgbClr val="7030A0"/>
                </a:solidFill>
                <a:effectLst/>
                <a:latin typeface="Arial" panose="020B0604020202020204" pitchFamily="34" charset="0"/>
                <a:cs typeface="Arial" panose="020B0604020202020204" pitchFamily="34" charset="0"/>
              </a:rPr>
              <a:t>La ligne de commande (ou terminal) est une interface textuelle qui vous permet d'interagir avec le système d'exploitation Linux. Elle vous permet d'exécuter des commandes, de gérer des fichiers et des applications, et d'effectuer des tâches administratives.</a:t>
            </a:r>
          </a:p>
          <a:p>
            <a:r>
              <a:rPr lang="fr-FR" dirty="0">
                <a:solidFill>
                  <a:srgbClr val="7030A0"/>
                </a:solidFill>
                <a:latin typeface="Arial" panose="020B0604020202020204" pitchFamily="34" charset="0"/>
                <a:cs typeface="Arial" panose="020B0604020202020204" pitchFamily="34" charset="0"/>
              </a:rPr>
              <a:t>Qu’est-ce qu’un terminal?</a:t>
            </a:r>
          </a:p>
          <a:p>
            <a:r>
              <a:rPr lang="fr-FR" dirty="0">
                <a:solidFill>
                  <a:srgbClr val="7030A0"/>
                </a:solidFill>
                <a:latin typeface="Arial" panose="020B0604020202020204" pitchFamily="34" charset="0"/>
                <a:cs typeface="Arial" panose="020B0604020202020204" pitchFamily="34" charset="0"/>
              </a:rPr>
              <a:t>Pourquoi utiliser un terminal?</a:t>
            </a:r>
          </a:p>
          <a:p>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75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F070C-B648-D99D-8072-0E8DE3ED80A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B6748C5-737A-189A-44C9-D467BBC085AE}"/>
              </a:ext>
            </a:extLst>
          </p:cNvPr>
          <p:cNvSpPr>
            <a:spLocks noGrp="1"/>
          </p:cNvSpPr>
          <p:nvPr>
            <p:ph type="title"/>
          </p:nvPr>
        </p:nvSpPr>
        <p:spPr/>
        <p:txBody>
          <a:bodyPr/>
          <a:lstStyle/>
          <a:p>
            <a:pPr marL="0" indent="0">
              <a:buNone/>
              <a:defRPr/>
            </a:pPr>
            <a:r>
              <a:rPr lang="fr-FR" sz="3200">
                <a:effectLst/>
                <a:latin typeface="Arial" panose="020B0604020202020204" pitchFamily="34" charset="0"/>
                <a:ea typeface="Times New Roman" panose="02020603050405020304" pitchFamily="18" charset="0"/>
                <a:cs typeface="Times New Roman" panose="02020603050405020304" pitchFamily="18" charset="0"/>
              </a:rPr>
              <a:t>commandes et utilitaires de base</a:t>
            </a:r>
            <a:endParaRPr lang="fr-FR" sz="3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D8DCBECF-05BC-3CAF-880B-6B85EA131A34}"/>
              </a:ext>
            </a:extLst>
          </p:cNvPr>
          <p:cNvSpPr>
            <a:spLocks noGrp="1"/>
          </p:cNvSpPr>
          <p:nvPr>
            <p:ph idx="1"/>
          </p:nvPr>
        </p:nvSpPr>
        <p:spPr/>
        <p:txBody>
          <a:bodyPr/>
          <a:lstStyle/>
          <a:p>
            <a:endParaRPr lang="fr-FR" dirty="0"/>
          </a:p>
          <a:p>
            <a:r>
              <a:rPr lang="fr-FR" dirty="0"/>
              <a:t>Les commandes de basiques</a:t>
            </a:r>
          </a:p>
          <a:p>
            <a:endParaRPr lang="fr-FR" dirty="0"/>
          </a:p>
        </p:txBody>
      </p:sp>
      <p:pic>
        <p:nvPicPr>
          <p:cNvPr id="5" name="Image 4" descr="Une image contenant texte, capture d’écran, Police, algèbre&#10;&#10;Description générée automatiquement">
            <a:extLst>
              <a:ext uri="{FF2B5EF4-FFF2-40B4-BE49-F238E27FC236}">
                <a16:creationId xmlns:a16="http://schemas.microsoft.com/office/drawing/2014/main" id="{AABDB0D9-13D8-EE6F-4807-C45AF2043C87}"/>
              </a:ext>
            </a:extLst>
          </p:cNvPr>
          <p:cNvPicPr>
            <a:picLocks noChangeAspect="1"/>
          </p:cNvPicPr>
          <p:nvPr/>
        </p:nvPicPr>
        <p:blipFill>
          <a:blip r:embed="rId2"/>
          <a:stretch>
            <a:fillRect/>
          </a:stretch>
        </p:blipFill>
        <p:spPr>
          <a:xfrm>
            <a:off x="1775520" y="3165040"/>
            <a:ext cx="7772400" cy="2304332"/>
          </a:xfrm>
          <a:prstGeom prst="rect">
            <a:avLst/>
          </a:prstGeom>
        </p:spPr>
      </p:pic>
    </p:spTree>
    <p:extLst>
      <p:ext uri="{BB962C8B-B14F-4D97-AF65-F5344CB8AC3E}">
        <p14:creationId xmlns:p14="http://schemas.microsoft.com/office/powerpoint/2010/main" val="103553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D1172-5C7F-04B4-4A41-1F63B02733A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E58ACB2-B7F3-3B7B-8F8B-FF228F521628}"/>
              </a:ext>
            </a:extLst>
          </p:cNvPr>
          <p:cNvSpPr>
            <a:spLocks noGrp="1"/>
          </p:cNvSpPr>
          <p:nvPr>
            <p:ph type="title"/>
          </p:nvPr>
        </p:nvSpPr>
        <p:spPr/>
        <p:txBody>
          <a:bodyPr/>
          <a:lstStyle/>
          <a:p>
            <a:pPr marL="0" indent="0">
              <a:buNone/>
              <a:defRPr/>
            </a:pPr>
            <a:r>
              <a:rPr lang="fr-FR" sz="3200" dirty="0">
                <a:effectLst/>
                <a:latin typeface="Arial" panose="020B0604020202020204" pitchFamily="34" charset="0"/>
                <a:ea typeface="Times New Roman" panose="02020603050405020304" pitchFamily="18" charset="0"/>
                <a:cs typeface="Times New Roman" panose="02020603050405020304" pitchFamily="18" charset="0"/>
              </a:rPr>
              <a:t>gestion des fichiers et des répertoires</a:t>
            </a:r>
          </a:p>
        </p:txBody>
      </p:sp>
      <p:sp>
        <p:nvSpPr>
          <p:cNvPr id="3" name="Espace réservé du contenu 2">
            <a:extLst>
              <a:ext uri="{FF2B5EF4-FFF2-40B4-BE49-F238E27FC236}">
                <a16:creationId xmlns:a16="http://schemas.microsoft.com/office/drawing/2014/main" id="{FC2AD5A9-1C57-23E9-A278-222EC7DCD77A}"/>
              </a:ext>
            </a:extLst>
          </p:cNvPr>
          <p:cNvSpPr>
            <a:spLocks noGrp="1"/>
          </p:cNvSpPr>
          <p:nvPr>
            <p:ph idx="1"/>
          </p:nvPr>
        </p:nvSpPr>
        <p:spPr/>
        <p:txBody>
          <a:bodyPr/>
          <a:lstStyle/>
          <a:p>
            <a:endParaRPr lang="fr-FR" dirty="0"/>
          </a:p>
          <a:p>
            <a:r>
              <a:rPr lang="fr-FR" dirty="0"/>
              <a:t>Les répertoires</a:t>
            </a:r>
          </a:p>
          <a:p>
            <a:endParaRPr lang="fr-FR" dirty="0"/>
          </a:p>
        </p:txBody>
      </p:sp>
      <p:pic>
        <p:nvPicPr>
          <p:cNvPr id="6" name="Image 5" descr="Une image contenant texte, reçu, capture d’écran&#10;&#10;Description générée automatiquement">
            <a:extLst>
              <a:ext uri="{FF2B5EF4-FFF2-40B4-BE49-F238E27FC236}">
                <a16:creationId xmlns:a16="http://schemas.microsoft.com/office/drawing/2014/main" id="{3482D7CC-F4F9-D94A-D0F9-24FC7452D393}"/>
              </a:ext>
            </a:extLst>
          </p:cNvPr>
          <p:cNvPicPr>
            <a:picLocks noChangeAspect="1"/>
          </p:cNvPicPr>
          <p:nvPr/>
        </p:nvPicPr>
        <p:blipFill>
          <a:blip r:embed="rId2"/>
          <a:stretch>
            <a:fillRect/>
          </a:stretch>
        </p:blipFill>
        <p:spPr>
          <a:xfrm>
            <a:off x="2167116" y="3039764"/>
            <a:ext cx="7772400" cy="3270231"/>
          </a:xfrm>
          <a:prstGeom prst="rect">
            <a:avLst/>
          </a:prstGeom>
        </p:spPr>
      </p:pic>
    </p:spTree>
    <p:extLst>
      <p:ext uri="{BB962C8B-B14F-4D97-AF65-F5344CB8AC3E}">
        <p14:creationId xmlns:p14="http://schemas.microsoft.com/office/powerpoint/2010/main" val="106438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01021-A498-E796-A16F-D8EAB8AD48F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F7933CB-996D-7988-48C0-4835B91E0E67}"/>
              </a:ext>
            </a:extLst>
          </p:cNvPr>
          <p:cNvSpPr>
            <a:spLocks noGrp="1"/>
          </p:cNvSpPr>
          <p:nvPr>
            <p:ph type="title"/>
          </p:nvPr>
        </p:nvSpPr>
        <p:spPr/>
        <p:txBody>
          <a:bodyPr/>
          <a:lstStyle/>
          <a:p>
            <a:pPr marL="0" indent="0">
              <a:buNone/>
              <a:defRPr/>
            </a:pPr>
            <a:r>
              <a:rPr lang="fr-FR" sz="3200" dirty="0">
                <a:effectLst/>
                <a:latin typeface="Arial" panose="020B0604020202020204" pitchFamily="34" charset="0"/>
                <a:ea typeface="Times New Roman" panose="02020603050405020304" pitchFamily="18" charset="0"/>
                <a:cs typeface="Times New Roman" panose="02020603050405020304" pitchFamily="18" charset="0"/>
              </a:rPr>
              <a:t>redirection et tube(ou pipe) (1/2)</a:t>
            </a:r>
          </a:p>
        </p:txBody>
      </p:sp>
      <p:sp>
        <p:nvSpPr>
          <p:cNvPr id="3" name="Espace réservé du contenu 2">
            <a:extLst>
              <a:ext uri="{FF2B5EF4-FFF2-40B4-BE49-F238E27FC236}">
                <a16:creationId xmlns:a16="http://schemas.microsoft.com/office/drawing/2014/main" id="{46B2AB4F-AD0E-36DB-4538-9CB2DAE9EB6B}"/>
              </a:ext>
            </a:extLst>
          </p:cNvPr>
          <p:cNvSpPr>
            <a:spLocks noGrp="1"/>
          </p:cNvSpPr>
          <p:nvPr>
            <p:ph idx="1"/>
          </p:nvPr>
        </p:nvSpPr>
        <p:spPr/>
        <p:txBody>
          <a:bodyPr/>
          <a:lstStyle/>
          <a:p>
            <a:endParaRPr lang="fr-FR" dirty="0"/>
          </a:p>
          <a:p>
            <a:endParaRPr lang="fr-FR" dirty="0"/>
          </a:p>
        </p:txBody>
      </p:sp>
      <p:pic>
        <p:nvPicPr>
          <p:cNvPr id="5" name="Image 4" descr="Une image contenant texte, capture d’écran, reçu, algèbre&#10;&#10;Description générée automatiquement">
            <a:extLst>
              <a:ext uri="{FF2B5EF4-FFF2-40B4-BE49-F238E27FC236}">
                <a16:creationId xmlns:a16="http://schemas.microsoft.com/office/drawing/2014/main" id="{2473C387-D2EA-A326-4F50-32D888A44763}"/>
              </a:ext>
            </a:extLst>
          </p:cNvPr>
          <p:cNvPicPr>
            <a:picLocks noChangeAspect="1"/>
          </p:cNvPicPr>
          <p:nvPr/>
        </p:nvPicPr>
        <p:blipFill>
          <a:blip r:embed="rId2"/>
          <a:stretch>
            <a:fillRect/>
          </a:stretch>
        </p:blipFill>
        <p:spPr>
          <a:xfrm>
            <a:off x="2274381" y="2636912"/>
            <a:ext cx="7772400" cy="2453539"/>
          </a:xfrm>
          <a:prstGeom prst="rect">
            <a:avLst/>
          </a:prstGeom>
        </p:spPr>
      </p:pic>
    </p:spTree>
    <p:extLst>
      <p:ext uri="{BB962C8B-B14F-4D97-AF65-F5344CB8AC3E}">
        <p14:creationId xmlns:p14="http://schemas.microsoft.com/office/powerpoint/2010/main" val="221175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81A17-CD52-B45D-77BF-A9AE29C8E18B}"/>
              </a:ext>
            </a:extLst>
          </p:cNvPr>
          <p:cNvSpPr>
            <a:spLocks noGrp="1"/>
          </p:cNvSpPr>
          <p:nvPr>
            <p:ph type="title"/>
          </p:nvPr>
        </p:nvSpPr>
        <p:spPr/>
        <p:txBody>
          <a:bodyPr/>
          <a:lstStyle/>
          <a:p>
            <a:r>
              <a:rPr lang="fr-FR" sz="3200" dirty="0">
                <a:effectLst/>
                <a:latin typeface="Arial" panose="020B0604020202020204" pitchFamily="34" charset="0"/>
                <a:ea typeface="Times New Roman" panose="02020603050405020304" pitchFamily="18" charset="0"/>
                <a:cs typeface="Times New Roman" panose="02020603050405020304" pitchFamily="18" charset="0"/>
              </a:rPr>
              <a:t>redirection et tube(ou pipe) (2/2)</a:t>
            </a:r>
            <a:endParaRPr lang="fr-FR" dirty="0"/>
          </a:p>
        </p:txBody>
      </p:sp>
      <p:sp>
        <p:nvSpPr>
          <p:cNvPr id="3" name="Espace réservé du contenu 2">
            <a:extLst>
              <a:ext uri="{FF2B5EF4-FFF2-40B4-BE49-F238E27FC236}">
                <a16:creationId xmlns:a16="http://schemas.microsoft.com/office/drawing/2014/main" id="{4D9F773D-02F5-4399-4BB8-9F0E6F7CAA5D}"/>
              </a:ext>
            </a:extLst>
          </p:cNvPr>
          <p:cNvSpPr>
            <a:spLocks noGrp="1"/>
          </p:cNvSpPr>
          <p:nvPr>
            <p:ph idx="1"/>
          </p:nvPr>
        </p:nvSpPr>
        <p:spPr/>
        <p:txBody>
          <a:bodyPr/>
          <a:lstStyle/>
          <a:p>
            <a:pPr algn="l">
              <a:buFont typeface="Arial" panose="020B0604020202020204" pitchFamily="34" charset="0"/>
              <a:buChar char="•"/>
            </a:pPr>
            <a:r>
              <a:rPr lang="fr-FR" b="1" i="0" u="none" strike="noStrike" dirty="0">
                <a:solidFill>
                  <a:srgbClr val="000000"/>
                </a:solidFill>
                <a:effectLst/>
                <a:latin typeface="Arial" panose="020B0604020202020204" pitchFamily="34" charset="0"/>
                <a:cs typeface="Arial" panose="020B0604020202020204" pitchFamily="34" charset="0"/>
              </a:rPr>
              <a:t>&gt; </a:t>
            </a:r>
            <a:r>
              <a:rPr lang="fr-FR" b="0" i="0" u="none" strike="noStrike" dirty="0">
                <a:solidFill>
                  <a:srgbClr val="000000"/>
                </a:solidFill>
                <a:effectLst/>
                <a:latin typeface="Arial" panose="020B0604020202020204" pitchFamily="34" charset="0"/>
                <a:cs typeface="Arial" panose="020B0604020202020204" pitchFamily="34" charset="0"/>
              </a:rPr>
              <a:t>: change la sortie standard de la commande pour la placer dans un fichier.</a:t>
            </a:r>
          </a:p>
          <a:p>
            <a:pPr algn="l">
              <a:buFont typeface="Arial" panose="020B0604020202020204" pitchFamily="34" charset="0"/>
              <a:buChar char="•"/>
            </a:pPr>
            <a:r>
              <a:rPr lang="fr-FR" b="1" i="0" u="none" strike="noStrike" dirty="0">
                <a:solidFill>
                  <a:srgbClr val="000000"/>
                </a:solidFill>
                <a:effectLst/>
                <a:latin typeface="Arial" panose="020B0604020202020204" pitchFamily="34" charset="0"/>
                <a:cs typeface="Arial" panose="020B0604020202020204" pitchFamily="34" charset="0"/>
              </a:rPr>
              <a:t>&lt; </a:t>
            </a:r>
            <a:r>
              <a:rPr lang="fr-FR" b="0" i="0" u="none" strike="noStrike" dirty="0">
                <a:solidFill>
                  <a:srgbClr val="000000"/>
                </a:solidFill>
                <a:effectLst/>
                <a:latin typeface="Arial" panose="020B0604020202020204" pitchFamily="34" charset="0"/>
                <a:cs typeface="Arial" panose="020B0604020202020204" pitchFamily="34" charset="0"/>
              </a:rPr>
              <a:t>: change l'entrée standard de la commande pour la prendre dans un fichier.</a:t>
            </a:r>
          </a:p>
          <a:p>
            <a:pPr algn="l">
              <a:buFont typeface="Arial" panose="020B0604020202020204" pitchFamily="34" charset="0"/>
              <a:buChar char="•"/>
            </a:pPr>
            <a:r>
              <a:rPr lang="fr-FR" b="1" i="0" u="none" strike="noStrike" dirty="0">
                <a:solidFill>
                  <a:srgbClr val="000000"/>
                </a:solidFill>
                <a:effectLst/>
                <a:latin typeface="Arial" panose="020B0604020202020204" pitchFamily="34" charset="0"/>
                <a:cs typeface="Arial" panose="020B0604020202020204" pitchFamily="34" charset="0"/>
              </a:rPr>
              <a:t>|</a:t>
            </a:r>
            <a:r>
              <a:rPr lang="fr-FR" b="0" i="0" u="none" strike="noStrike" dirty="0">
                <a:solidFill>
                  <a:srgbClr val="000000"/>
                </a:solidFill>
                <a:effectLst/>
                <a:latin typeface="Arial" panose="020B0604020202020204" pitchFamily="34" charset="0"/>
                <a:cs typeface="Arial" panose="020B0604020202020204" pitchFamily="34" charset="0"/>
              </a:rPr>
              <a:t> : branche la sortie standard de la commande de gauche sur l'entrée standard de la commande de droite.</a:t>
            </a:r>
          </a:p>
          <a:p>
            <a:pPr algn="l">
              <a:buFont typeface="Arial" panose="020B0604020202020204" pitchFamily="34" charset="0"/>
              <a:buChar char="•"/>
            </a:pPr>
            <a:r>
              <a:rPr lang="fr-FR" b="1" i="0" u="none" strike="noStrike" dirty="0">
                <a:solidFill>
                  <a:srgbClr val="000000"/>
                </a:solidFill>
                <a:effectLst/>
                <a:latin typeface="Arial" panose="020B0604020202020204" pitchFamily="34" charset="0"/>
                <a:cs typeface="Arial" panose="020B0604020202020204" pitchFamily="34" charset="0"/>
              </a:rPr>
              <a:t>&gt;&gt;</a:t>
            </a:r>
            <a:r>
              <a:rPr lang="fr-FR" b="0" i="0" u="none" strike="noStrike" dirty="0">
                <a:solidFill>
                  <a:srgbClr val="000000"/>
                </a:solidFill>
                <a:effectLst/>
                <a:latin typeface="Arial" panose="020B0604020202020204" pitchFamily="34" charset="0"/>
                <a:cs typeface="Arial" panose="020B0604020202020204" pitchFamily="34" charset="0"/>
              </a:rPr>
              <a:t> : change la sortie standard pour l'ajouter à la fin d'un fichier existant.</a:t>
            </a:r>
          </a:p>
          <a:p>
            <a:pPr algn="l">
              <a:buFont typeface="Arial" panose="020B0604020202020204" pitchFamily="34" charset="0"/>
              <a:buChar char="•"/>
            </a:pPr>
            <a:r>
              <a:rPr lang="fr-FR" b="1" i="0" u="none" strike="noStrike" dirty="0">
                <a:solidFill>
                  <a:srgbClr val="000000"/>
                </a:solidFill>
                <a:effectLst/>
                <a:latin typeface="Arial" panose="020B0604020202020204" pitchFamily="34" charset="0"/>
                <a:cs typeface="Arial" panose="020B0604020202020204" pitchFamily="34" charset="0"/>
              </a:rPr>
              <a:t>||</a:t>
            </a:r>
            <a:r>
              <a:rPr lang="fr-FR" b="0" i="0" u="none" strike="noStrike" dirty="0">
                <a:solidFill>
                  <a:srgbClr val="000000"/>
                </a:solidFill>
                <a:effectLst/>
                <a:latin typeface="Arial" panose="020B0604020202020204" pitchFamily="34" charset="0"/>
                <a:cs typeface="Arial" panose="020B0604020202020204" pitchFamily="34" charset="0"/>
              </a:rPr>
              <a:t> : exécuter la commande suivante si la première a échoué.</a:t>
            </a:r>
          </a:p>
          <a:p>
            <a:pPr algn="l">
              <a:buFont typeface="Arial" panose="020B0604020202020204" pitchFamily="34" charset="0"/>
              <a:buChar char="•"/>
            </a:pPr>
            <a:r>
              <a:rPr lang="fr-FR" b="1" i="0" u="none" strike="noStrike" dirty="0">
                <a:solidFill>
                  <a:srgbClr val="000000"/>
                </a:solidFill>
                <a:effectLst/>
                <a:latin typeface="Arial" panose="020B0604020202020204" pitchFamily="34" charset="0"/>
                <a:cs typeface="Arial" panose="020B0604020202020204" pitchFamily="34" charset="0"/>
              </a:rPr>
              <a:t>&amp;&amp;</a:t>
            </a:r>
            <a:r>
              <a:rPr lang="fr-FR" b="0" i="0" u="none" strike="noStrike" dirty="0">
                <a:solidFill>
                  <a:srgbClr val="000000"/>
                </a:solidFill>
                <a:effectLst/>
                <a:latin typeface="Arial" panose="020B0604020202020204" pitchFamily="34" charset="0"/>
                <a:cs typeface="Arial" panose="020B0604020202020204" pitchFamily="34" charset="0"/>
              </a:rPr>
              <a:t> : n'exécuter la commande suivante que si la première a réussi.</a:t>
            </a: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64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CA6A6-4C18-37A8-BEC6-FD23ABF3F9EC}"/>
              </a:ext>
            </a:extLst>
          </p:cNvPr>
          <p:cNvSpPr>
            <a:spLocks noGrp="1"/>
          </p:cNvSpPr>
          <p:nvPr>
            <p:ph type="title"/>
          </p:nvPr>
        </p:nvSpPr>
        <p:spPr/>
        <p:txBody>
          <a:bodyPr/>
          <a:lstStyle/>
          <a:p>
            <a:r>
              <a:rPr lang="fr-FR" dirty="0"/>
              <a:t>Les liens symboliques et physiques</a:t>
            </a:r>
          </a:p>
        </p:txBody>
      </p:sp>
      <p:sp>
        <p:nvSpPr>
          <p:cNvPr id="3" name="Espace réservé du contenu 2">
            <a:extLst>
              <a:ext uri="{FF2B5EF4-FFF2-40B4-BE49-F238E27FC236}">
                <a16:creationId xmlns:a16="http://schemas.microsoft.com/office/drawing/2014/main" id="{6188DCEA-2A86-BAD1-3832-B1B160C20C8A}"/>
              </a:ext>
            </a:extLst>
          </p:cNvPr>
          <p:cNvSpPr>
            <a:spLocks noGrp="1"/>
          </p:cNvSpPr>
          <p:nvPr>
            <p:ph idx="1"/>
          </p:nvPr>
        </p:nvSpPr>
        <p:spPr/>
        <p:txBody>
          <a:bodyPr>
            <a:normAutofit/>
          </a:bodyPr>
          <a:lstStyle/>
          <a:p>
            <a:pPr marL="0" indent="0">
              <a:buNone/>
            </a:pPr>
            <a:r>
              <a:rPr lang="fr-FR" dirty="0"/>
              <a:t>• Ce sont des raccourcis</a:t>
            </a:r>
          </a:p>
          <a:p>
            <a:pPr marL="0" indent="0">
              <a:buNone/>
            </a:pPr>
            <a:r>
              <a:rPr lang="fr-FR" dirty="0"/>
              <a:t>• Permettent de lier des choses (pointeurs)</a:t>
            </a:r>
          </a:p>
          <a:p>
            <a:pPr marL="0" indent="0">
              <a:buNone/>
            </a:pPr>
            <a:r>
              <a:rPr lang="fr-FR" dirty="0"/>
              <a:t>• Lien </a:t>
            </a:r>
            <a:r>
              <a:rPr lang="fr-FR" b="1" dirty="0"/>
              <a:t>physique</a:t>
            </a:r>
            <a:r>
              <a:rPr lang="fr-FR" dirty="0"/>
              <a:t> :</a:t>
            </a:r>
          </a:p>
          <a:p>
            <a:pPr marL="457200" lvl="1" indent="0">
              <a:buNone/>
            </a:pPr>
            <a:r>
              <a:rPr lang="fr-FR" dirty="0"/>
              <a:t>•</a:t>
            </a:r>
            <a:r>
              <a:rPr lang="fr-FR" b="1" dirty="0"/>
              <a:t> ln </a:t>
            </a:r>
            <a:r>
              <a:rPr lang="fr-FR" dirty="0"/>
              <a:t>&lt;</a:t>
            </a:r>
            <a:r>
              <a:rPr lang="fr-FR" dirty="0" err="1"/>
              <a:t>rep_source</a:t>
            </a:r>
            <a:r>
              <a:rPr lang="fr-FR" dirty="0"/>
              <a:t> ou </a:t>
            </a:r>
            <a:r>
              <a:rPr lang="fr-FR" dirty="0" err="1"/>
              <a:t>fichier_source</a:t>
            </a:r>
            <a:r>
              <a:rPr lang="fr-FR" dirty="0"/>
              <a:t>&gt; &lt;</a:t>
            </a:r>
            <a:r>
              <a:rPr lang="fr-FR" dirty="0" err="1"/>
              <a:t>nom_du_lien</a:t>
            </a:r>
            <a:r>
              <a:rPr lang="fr-FR" dirty="0"/>
              <a:t>&gt;</a:t>
            </a:r>
          </a:p>
          <a:p>
            <a:pPr marL="457200" lvl="1" indent="0">
              <a:buNone/>
            </a:pPr>
            <a:r>
              <a:rPr lang="fr-FR" dirty="0"/>
              <a:t>• </a:t>
            </a:r>
            <a:r>
              <a:rPr lang="fr-FR" b="1" dirty="0"/>
              <a:t>ls –i    </a:t>
            </a:r>
            <a:r>
              <a:rPr lang="fr-FR" dirty="0"/>
              <a:t>permet de voir le inodes d’un fichier.</a:t>
            </a:r>
          </a:p>
          <a:p>
            <a:pPr marL="457200" lvl="1" indent="0">
              <a:buNone/>
            </a:pPr>
            <a:r>
              <a:rPr lang="fr-FR" dirty="0"/>
              <a:t>• Les liens sont crées à partir des inodes</a:t>
            </a:r>
          </a:p>
          <a:p>
            <a:pPr marL="457200" lvl="1" indent="0">
              <a:buNone/>
            </a:pPr>
            <a:r>
              <a:rPr lang="fr-FR" dirty="0"/>
              <a:t>• Un lien physique est une entrée en double vers un fichier (uniquement)</a:t>
            </a:r>
          </a:p>
          <a:p>
            <a:pPr marL="0" indent="0">
              <a:buNone/>
            </a:pPr>
            <a:r>
              <a:rPr lang="fr-FR" dirty="0"/>
              <a:t>• Lien </a:t>
            </a:r>
            <a:r>
              <a:rPr lang="fr-FR" b="1" dirty="0"/>
              <a:t>symbolique</a:t>
            </a:r>
            <a:r>
              <a:rPr lang="fr-FR" dirty="0"/>
              <a:t> :</a:t>
            </a:r>
          </a:p>
          <a:p>
            <a:pPr marL="457200" lvl="1" indent="0">
              <a:buNone/>
            </a:pPr>
            <a:r>
              <a:rPr lang="fr-FR" dirty="0"/>
              <a:t>• Est une entrée vers un un fichier ou un répertoire</a:t>
            </a:r>
          </a:p>
          <a:p>
            <a:pPr marL="457200" lvl="1" indent="0">
              <a:buNone/>
            </a:pPr>
            <a:r>
              <a:rPr lang="fr-FR" dirty="0"/>
              <a:t>• </a:t>
            </a:r>
            <a:r>
              <a:rPr lang="fr-FR" b="1" dirty="0"/>
              <a:t>ln -s </a:t>
            </a:r>
            <a:r>
              <a:rPr lang="fr-FR" dirty="0"/>
              <a:t>&lt;</a:t>
            </a:r>
            <a:r>
              <a:rPr lang="fr-FR" dirty="0" err="1"/>
              <a:t>rep_source</a:t>
            </a:r>
            <a:r>
              <a:rPr lang="fr-FR" dirty="0"/>
              <a:t> ou </a:t>
            </a:r>
            <a:r>
              <a:rPr lang="fr-FR" dirty="0" err="1"/>
              <a:t>fichier_source</a:t>
            </a:r>
            <a:r>
              <a:rPr lang="fr-FR" dirty="0"/>
              <a:t>&gt; &lt;</a:t>
            </a:r>
            <a:r>
              <a:rPr lang="fr-FR" dirty="0" err="1"/>
              <a:t>nom_du_lien_symbolique</a:t>
            </a:r>
            <a:r>
              <a:rPr lang="fr-FR" dirty="0"/>
              <a:t>&gt;</a:t>
            </a:r>
          </a:p>
          <a:p>
            <a:pPr marL="457200" lvl="1" indent="0">
              <a:buNone/>
            </a:pPr>
            <a:r>
              <a:rPr lang="fr-FR" dirty="0"/>
              <a:t>• Un lien symbolique fait référence à un chemin d’un fichier ou d’un répertoire</a:t>
            </a:r>
          </a:p>
          <a:p>
            <a:pPr marL="457200" lvl="1" indent="0">
              <a:buNone/>
            </a:pPr>
            <a:endParaRPr lang="fr-FR" dirty="0"/>
          </a:p>
        </p:txBody>
      </p:sp>
    </p:spTree>
    <p:extLst>
      <p:ext uri="{BB962C8B-B14F-4D97-AF65-F5344CB8AC3E}">
        <p14:creationId xmlns:p14="http://schemas.microsoft.com/office/powerpoint/2010/main" val="31086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CDAD70-F4F9-9929-CF40-58A60B85ABC9}"/>
              </a:ext>
            </a:extLst>
          </p:cNvPr>
          <p:cNvSpPr>
            <a:spLocks noGrp="1"/>
          </p:cNvSpPr>
          <p:nvPr>
            <p:ph type="title"/>
          </p:nvPr>
        </p:nvSpPr>
        <p:spPr/>
        <p:txBody>
          <a:bodyPr/>
          <a:lstStyle/>
          <a:p>
            <a:r>
              <a:rPr lang="fr-FR" dirty="0"/>
              <a:t>Les variables d’environnement</a:t>
            </a:r>
          </a:p>
        </p:txBody>
      </p:sp>
      <p:sp>
        <p:nvSpPr>
          <p:cNvPr id="3" name="Espace réservé du contenu 2">
            <a:extLst>
              <a:ext uri="{FF2B5EF4-FFF2-40B4-BE49-F238E27FC236}">
                <a16:creationId xmlns:a16="http://schemas.microsoft.com/office/drawing/2014/main" id="{4E8833FC-4CD1-844C-0E7F-D2DEAF7410FD}"/>
              </a:ext>
            </a:extLst>
          </p:cNvPr>
          <p:cNvSpPr>
            <a:spLocks noGrp="1"/>
          </p:cNvSpPr>
          <p:nvPr>
            <p:ph idx="1"/>
          </p:nvPr>
        </p:nvSpPr>
        <p:spPr/>
        <p:txBody>
          <a:bodyPr/>
          <a:lstStyle/>
          <a:p>
            <a:pPr marL="0" indent="0">
              <a:buNone/>
            </a:pPr>
            <a:r>
              <a:rPr lang="fr-FR" dirty="0"/>
              <a:t>• Ce sont des variables système</a:t>
            </a:r>
          </a:p>
          <a:p>
            <a:pPr marL="0" indent="0">
              <a:buNone/>
            </a:pPr>
            <a:r>
              <a:rPr lang="fr-FR" dirty="0"/>
              <a:t>• S’écrivent en majuscule</a:t>
            </a:r>
          </a:p>
          <a:p>
            <a:pPr marL="0" indent="0">
              <a:buNone/>
            </a:pPr>
            <a:r>
              <a:rPr lang="fr-FR" dirty="0"/>
              <a:t>• Pour afficher une le contenu de cette variable il faut utiliser la commande </a:t>
            </a:r>
            <a:r>
              <a:rPr lang="fr-FR" b="1" dirty="0" err="1"/>
              <a:t>echo</a:t>
            </a:r>
            <a:endParaRPr lang="fr-FR" b="1" dirty="0"/>
          </a:p>
          <a:p>
            <a:pPr marL="0" indent="0">
              <a:buNone/>
            </a:pPr>
            <a:r>
              <a:rPr lang="fr-FR" dirty="0"/>
              <a:t>	• </a:t>
            </a:r>
            <a:r>
              <a:rPr lang="fr-FR" dirty="0" err="1"/>
              <a:t>echo</a:t>
            </a:r>
            <a:r>
              <a:rPr lang="fr-FR" dirty="0"/>
              <a:t> </a:t>
            </a:r>
            <a:r>
              <a:rPr lang="fr-FR" b="1" dirty="0"/>
              <a:t>$VAR_NAME</a:t>
            </a:r>
          </a:p>
          <a:p>
            <a:pPr marL="0" indent="0">
              <a:buNone/>
            </a:pPr>
            <a:endParaRPr lang="fr-FR" dirty="0"/>
          </a:p>
        </p:txBody>
      </p:sp>
    </p:spTree>
    <p:extLst>
      <p:ext uri="{BB962C8B-B14F-4D97-AF65-F5344CB8AC3E}">
        <p14:creationId xmlns:p14="http://schemas.microsoft.com/office/powerpoint/2010/main" val="17614796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3974</TotalTime>
  <Words>505</Words>
  <Application>Microsoft Macintosh PowerPoint</Application>
  <DocSecurity>0</DocSecurity>
  <PresentationFormat>Grand écran</PresentationFormat>
  <Paragraphs>60</Paragraphs>
  <Slides>13</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Aptos</vt:lpstr>
      <vt:lpstr>Arial</vt:lpstr>
      <vt:lpstr>Calibri</vt:lpstr>
      <vt:lpstr>Calibri Light</vt:lpstr>
      <vt:lpstr>Thème Office</vt:lpstr>
      <vt:lpstr>Commandes et utilitaire de base</vt:lpstr>
      <vt:lpstr>Plan</vt:lpstr>
      <vt:lpstr>Introduction à la ligne de commande</vt:lpstr>
      <vt:lpstr>commandes et utilitaires de base</vt:lpstr>
      <vt:lpstr>gestion des fichiers et des répertoires</vt:lpstr>
      <vt:lpstr>redirection et tube(ou pipe) (1/2)</vt:lpstr>
      <vt:lpstr>redirection et tube(ou pipe) (2/2)</vt:lpstr>
      <vt:lpstr>Les liens symboliques et physiques</vt:lpstr>
      <vt:lpstr>Les variables d’environnement</vt:lpstr>
      <vt:lpstr>Présentation PowerPoint</vt:lpstr>
      <vt:lpstr>utilitaires de traitement de texte</vt:lpstr>
      <vt:lpstr>TP201 commande de base</vt:lpstr>
      <vt:lpstr>Avez-vous des questions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un titre</dc:title>
  <dc:subject/>
  <dc:creator>Romain Marchand</dc:creator>
  <cp:keywords/>
  <dc:description/>
  <cp:lastModifiedBy>Micheline EKOUE</cp:lastModifiedBy>
  <cp:revision>14</cp:revision>
  <dcterms:created xsi:type="dcterms:W3CDTF">2020-06-22T12:12:18Z</dcterms:created>
  <dcterms:modified xsi:type="dcterms:W3CDTF">2024-11-03T23:28:45Z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0x0101003765B812A0DDF049A757685303300B56</vt:lpwstr>
  </property>
</Properties>
</file>