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61" r:id="rId19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9"/>
    <p:restoredTop sz="94794"/>
  </p:normalViewPr>
  <p:slideViewPr>
    <p:cSldViewPr>
      <p:cViewPr varScale="1">
        <p:scale>
          <a:sx n="53" d="100"/>
          <a:sy n="53" d="100"/>
        </p:scale>
        <p:origin x="208" y="9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1C74-90F3-F545-8550-0406B1D6A46A}" type="datetimeFigureOut">
              <a:rPr lang="fr-FR" smtClean="0"/>
              <a:t>05/11/2024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566B-5B4A-3346-9D2C-405F4EF89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mettre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D566B-5B4A-3346-9D2C-405F4EF89D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D566B-5B4A-3346-9D2C-405F4EF89D7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69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C105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C105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C105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C1052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576262" y="991993"/>
            <a:ext cx="363028" cy="4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E7EC1F-9BED-B240-AF49-F98813952C30}" type="datetimeFigureOut">
              <a:rPr lang="fr-FR"/>
              <a:t>05/11/2024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Gestion des volumes de stockage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1B772-73AB-E560-696E-F63F09C6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fstab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17872-64A2-ACB0-C78E-57FFF573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b="1" dirty="0" err="1"/>
              <a:t>rw</a:t>
            </a:r>
            <a:r>
              <a:rPr lang="fr-FR" sz="1800" dirty="0"/>
              <a:t>: L'appareil sera monté en lecture/écriture</a:t>
            </a:r>
          </a:p>
          <a:p>
            <a:pPr marL="0" indent="0">
              <a:buNone/>
            </a:pPr>
            <a:r>
              <a:rPr lang="fr-FR" sz="1800" b="1" dirty="0" err="1"/>
              <a:t>exec</a:t>
            </a:r>
            <a:r>
              <a:rPr lang="fr-FR" sz="1800" dirty="0"/>
              <a:t>: Autoriser l'exécution des fichiers de ce volume en tant</a:t>
            </a:r>
          </a:p>
          <a:p>
            <a:pPr marL="0" indent="0">
              <a:buNone/>
            </a:pPr>
            <a:r>
              <a:rPr lang="fr-FR" sz="1800" dirty="0"/>
              <a:t>que programmes</a:t>
            </a:r>
          </a:p>
          <a:p>
            <a:pPr marL="0" indent="0">
              <a:buNone/>
            </a:pPr>
            <a:r>
              <a:rPr lang="fr-FR" sz="1800" b="1" dirty="0"/>
              <a:t>auto</a:t>
            </a:r>
            <a:r>
              <a:rPr lang="fr-FR" sz="1800" dirty="0"/>
              <a:t>: Monter automatiquement l'appareil au démarrage</a:t>
            </a:r>
          </a:p>
          <a:p>
            <a:pPr marL="0" indent="0">
              <a:buNone/>
            </a:pPr>
            <a:r>
              <a:rPr lang="fr-FR" sz="1800" b="1" dirty="0" err="1"/>
              <a:t>nouser</a:t>
            </a:r>
            <a:r>
              <a:rPr lang="fr-FR" sz="1800" dirty="0"/>
              <a:t>: Seul root est capable de monter le système de fichiers</a:t>
            </a:r>
          </a:p>
          <a:p>
            <a:pPr marL="0" indent="0">
              <a:buNone/>
            </a:pPr>
            <a:r>
              <a:rPr lang="fr-FR" sz="1800" b="1" dirty="0" err="1"/>
              <a:t>async</a:t>
            </a:r>
            <a:r>
              <a:rPr lang="fr-FR" sz="1800" dirty="0"/>
              <a:t>: La sortie vers l'appareil doit être asynchrone</a:t>
            </a:r>
          </a:p>
          <a:p>
            <a:pPr marL="0" indent="0">
              <a:buNone/>
            </a:pPr>
            <a:r>
              <a:rPr lang="fr-FR" sz="1800" b="1" dirty="0"/>
              <a:t>defaults</a:t>
            </a:r>
            <a:r>
              <a:rPr lang="fr-FR" sz="1800" dirty="0"/>
              <a:t> : attribuera les options utiles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 err="1"/>
              <a:t>mount</a:t>
            </a:r>
            <a:r>
              <a:rPr lang="fr-FR" sz="1800" b="1" dirty="0"/>
              <a:t> –a </a:t>
            </a:r>
            <a:r>
              <a:rPr lang="fr-FR" sz="1800" dirty="0"/>
              <a:t>	#permet de monter tous les volumes crées dans </a:t>
            </a:r>
            <a:r>
              <a:rPr lang="fr-FR" sz="1800" dirty="0" err="1"/>
              <a:t>fstab</a:t>
            </a:r>
            <a:endParaRPr lang="fr-FR" sz="18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727966-CF7E-B64B-0ED2-203BDCB6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3" y="4317206"/>
            <a:ext cx="4817851" cy="1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6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6738E-F003-C01E-7178-B8A3978B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volumes logiques (LVM)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50517-9648-A405-02D1-5BC96D2B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Vg</a:t>
            </a:r>
            <a:r>
              <a:rPr lang="fr-FR" dirty="0"/>
              <a:t> : Espace de nom attribué à tous les volumes logiques et</a:t>
            </a:r>
          </a:p>
          <a:p>
            <a:pPr marL="0" indent="0">
              <a:buNone/>
            </a:pPr>
            <a:r>
              <a:rPr lang="fr-FR" dirty="0"/>
              <a:t>Physiques</a:t>
            </a:r>
          </a:p>
          <a:p>
            <a:pPr marL="0" indent="0">
              <a:buNone/>
            </a:pPr>
            <a:r>
              <a:rPr lang="fr-FR" b="1" dirty="0" err="1"/>
              <a:t>Pv</a:t>
            </a:r>
            <a:r>
              <a:rPr lang="fr-FR" dirty="0"/>
              <a:t> : disque dur physique ou virtuel membre d’un vg</a:t>
            </a:r>
          </a:p>
          <a:p>
            <a:pPr marL="0" indent="0">
              <a:buNone/>
            </a:pPr>
            <a:r>
              <a:rPr lang="fr-FR" b="1" dirty="0" err="1"/>
              <a:t>Lv</a:t>
            </a:r>
            <a:r>
              <a:rPr lang="fr-FR" dirty="0"/>
              <a:t> : similaire aux partitions mais peuvent s’étendre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diagramme, croquis, dessin, motif&#10;&#10;Description générée automatiquement">
            <a:extLst>
              <a:ext uri="{FF2B5EF4-FFF2-40B4-BE49-F238E27FC236}">
                <a16:creationId xmlns:a16="http://schemas.microsoft.com/office/drawing/2014/main" id="{A74A73D2-2F65-5940-DA00-71FAC02B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3828565"/>
            <a:ext cx="5003158" cy="30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1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527A-586B-BF1A-6BF5-1EFDBC71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volumes physiques et des groupes de volumes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537DCD-F2B9-873B-FCB7-147893D9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Toutes ces étapes sont à faire dans l’ordre</a:t>
            </a:r>
          </a:p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800" dirty="0"/>
              <a:t>• </a:t>
            </a:r>
            <a:r>
              <a:rPr lang="fr-FR" sz="1800" dirty="0" err="1"/>
              <a:t>apt</a:t>
            </a:r>
            <a:r>
              <a:rPr lang="fr-FR" sz="1800" dirty="0"/>
              <a:t> </a:t>
            </a:r>
            <a:r>
              <a:rPr lang="fr-FR" sz="1800" dirty="0" err="1"/>
              <a:t>install</a:t>
            </a:r>
            <a:r>
              <a:rPr lang="fr-FR" sz="1800" dirty="0"/>
              <a:t> lvm2 –y 			# Installation d’</a:t>
            </a:r>
            <a:r>
              <a:rPr lang="fr-FR" sz="1800" dirty="0" err="1"/>
              <a:t>lvm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• </a:t>
            </a: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pvcreate</a:t>
            </a:r>
            <a:r>
              <a:rPr lang="fr-FR" sz="1800" dirty="0"/>
              <a:t> /dev/</a:t>
            </a:r>
            <a:r>
              <a:rPr lang="fr-FR" sz="1800" dirty="0" err="1"/>
              <a:t>sdb</a:t>
            </a:r>
            <a:r>
              <a:rPr lang="fr-FR" sz="1800" dirty="0"/>
              <a:t> 		# Permet de configurer un disque à utiliser LVM</a:t>
            </a:r>
          </a:p>
          <a:p>
            <a:pPr marL="0" indent="0">
              <a:buNone/>
            </a:pPr>
            <a:r>
              <a:rPr lang="fr-FR" sz="1800" dirty="0"/>
              <a:t>• </a:t>
            </a: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pvdisplay</a:t>
            </a:r>
            <a:r>
              <a:rPr lang="fr-FR" sz="1800" dirty="0"/>
              <a:t>			 # Affiche les volumes physiques</a:t>
            </a:r>
          </a:p>
          <a:p>
            <a:pPr marL="0" indent="0">
              <a:buNone/>
            </a:pPr>
            <a:r>
              <a:rPr lang="fr-FR" sz="1800" dirty="0"/>
              <a:t>• </a:t>
            </a: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vgcreate</a:t>
            </a:r>
            <a:r>
              <a:rPr lang="fr-FR" sz="1800" dirty="0"/>
              <a:t> </a:t>
            </a:r>
            <a:r>
              <a:rPr lang="fr-FR" sz="1800" dirty="0">
                <a:solidFill>
                  <a:srgbClr val="FF0000"/>
                </a:solidFill>
              </a:rPr>
              <a:t>vg-test</a:t>
            </a:r>
            <a:r>
              <a:rPr lang="fr-FR" sz="1800" dirty="0"/>
              <a:t> /dev/</a:t>
            </a:r>
            <a:r>
              <a:rPr lang="fr-FR" sz="1800" dirty="0" err="1"/>
              <a:t>sdb</a:t>
            </a:r>
            <a:r>
              <a:rPr lang="fr-FR" sz="1800" dirty="0"/>
              <a:t> 	# on crée un volume groupe et on affecte le volume /dev/</a:t>
            </a:r>
            <a:r>
              <a:rPr lang="fr-FR" sz="1800" dirty="0" err="1"/>
              <a:t>sdb</a:t>
            </a:r>
            <a:r>
              <a:rPr lang="fr-FR" sz="1800" dirty="0"/>
              <a:t> à ce groupe de volume</a:t>
            </a:r>
          </a:p>
          <a:p>
            <a:pPr marL="0" indent="0">
              <a:buNone/>
            </a:pPr>
            <a:r>
              <a:rPr lang="fr-FR" sz="1800" dirty="0"/>
              <a:t>• </a:t>
            </a: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vgdisplay</a:t>
            </a:r>
            <a:r>
              <a:rPr lang="fr-FR" sz="1800" dirty="0"/>
              <a:t>			# affiche liste des vg et des </a:t>
            </a:r>
            <a:r>
              <a:rPr lang="fr-FR" sz="1800" dirty="0" err="1"/>
              <a:t>pv</a:t>
            </a:r>
            <a:r>
              <a:rPr lang="fr-FR" sz="1800" dirty="0"/>
              <a:t> membres de ce vg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535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2F65A-9D80-BBD1-AB5F-A4794A6D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volumes 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BB576-2A9F-0EB1-3CE0-AF15F4BA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lvcreate</a:t>
            </a:r>
            <a:r>
              <a:rPr lang="fr-FR" b="1" dirty="0"/>
              <a:t> –n </a:t>
            </a:r>
            <a:r>
              <a:rPr lang="fr-FR" b="1" dirty="0" err="1">
                <a:solidFill>
                  <a:srgbClr val="FF0000"/>
                </a:solidFill>
              </a:rPr>
              <a:t>myvol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/>
              <a:t>–L </a:t>
            </a:r>
            <a:r>
              <a:rPr lang="fr-FR" dirty="0"/>
              <a:t>1g vg-test  #l’option L permet de définir la taille du disque virtuel, n pour le nom du lv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lvdisplay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Formater le volumes logiques :</a:t>
            </a:r>
          </a:p>
          <a:p>
            <a:pPr marL="0" indent="0">
              <a:buNone/>
            </a:pPr>
            <a:r>
              <a:rPr lang="fr-FR" b="1" dirty="0"/>
              <a:t>	• </a:t>
            </a:r>
            <a:r>
              <a:rPr lang="fr-FR" b="1" dirty="0" err="1"/>
              <a:t>sudo</a:t>
            </a:r>
            <a:r>
              <a:rPr lang="fr-FR" b="1" dirty="0"/>
              <a:t> mkfs.ext4 /dev/vg-test/</a:t>
            </a:r>
            <a:r>
              <a:rPr lang="fr-FR" b="1" dirty="0" err="1"/>
              <a:t>myvol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59ABE636-F2CE-A868-F380-1A63E57D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76" y="2492896"/>
            <a:ext cx="4093780" cy="23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6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5E729-245E-0258-D22F-469EA6EE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Monter un volume logique sur un système de fichiers</a:t>
            </a:r>
          </a:p>
        </p:txBody>
      </p:sp>
      <p:pic>
        <p:nvPicPr>
          <p:cNvPr id="5" name="Espace réservé du contenu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BC4DA125-62FB-2309-0857-A4146BB8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548" y="2085455"/>
            <a:ext cx="10682807" cy="2971626"/>
          </a:xfrm>
        </p:spPr>
      </p:pic>
    </p:spTree>
    <p:extLst>
      <p:ext uri="{BB962C8B-B14F-4D97-AF65-F5344CB8AC3E}">
        <p14:creationId xmlns:p14="http://schemas.microsoft.com/office/powerpoint/2010/main" val="378334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0D6D-9957-E200-DD46-26B51534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Etendre la taille d’un volume 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2223D-A474-45DF-EFE9-17F7F742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lvdisplay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lvextend</a:t>
            </a:r>
            <a:r>
              <a:rPr lang="fr-FR" dirty="0"/>
              <a:t> -n /dev/vg-test/</a:t>
            </a:r>
            <a:r>
              <a:rPr lang="fr-FR" dirty="0" err="1">
                <a:solidFill>
                  <a:srgbClr val="FF0000"/>
                </a:solidFill>
              </a:rPr>
              <a:t>myvol</a:t>
            </a:r>
            <a:r>
              <a:rPr lang="fr-FR" dirty="0"/>
              <a:t> -l +100%FREE #+100%FREE c'est l'argument qui a précisé que nous voulons utiliser la totalité de l'espace restant pour le volume logique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0000"/>
                </a:solidFill>
              </a:rPr>
              <a:t>ATTENTION ! Si plusieurs </a:t>
            </a:r>
            <a:r>
              <a:rPr lang="fr-FR" dirty="0" err="1">
                <a:solidFill>
                  <a:srgbClr val="FF0000"/>
                </a:solidFill>
              </a:rPr>
              <a:t>pv</a:t>
            </a:r>
            <a:r>
              <a:rPr lang="fr-FR" dirty="0">
                <a:solidFill>
                  <a:srgbClr val="FF0000"/>
                </a:solidFill>
              </a:rPr>
              <a:t> sont associés au lv, le lv demandera le reste d’espace disponible de tous les </a:t>
            </a:r>
            <a:r>
              <a:rPr lang="fr-FR" dirty="0" err="1">
                <a:solidFill>
                  <a:srgbClr val="FF0000"/>
                </a:solidFill>
              </a:rPr>
              <a:t>pv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df</a:t>
            </a:r>
            <a:r>
              <a:rPr lang="fr-FR" dirty="0"/>
              <a:t> –h n’affiche pas la nouvelle taille du volume logique pour qu’elle raison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DAD47CD-6C49-CC4D-8691-03A3F28C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99" y="4317206"/>
            <a:ext cx="7695405" cy="12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51F33-5D7F-E7AF-8B3C-54CDC775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7D58CA-CB1D-FCA8-8526-C0993F59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/>
              <a:t>resize2fs</a:t>
            </a:r>
            <a:r>
              <a:rPr lang="fr-FR" dirty="0"/>
              <a:t> /dev/mapper/vg--test-</a:t>
            </a:r>
            <a:r>
              <a:rPr lang="fr-FR" dirty="0" err="1"/>
              <a:t>myvol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Refaire un </a:t>
            </a:r>
            <a:r>
              <a:rPr lang="fr-FR" dirty="0" err="1"/>
              <a:t>df</a:t>
            </a:r>
            <a:r>
              <a:rPr lang="fr-FR" dirty="0"/>
              <a:t>–h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20D16-9C11-800F-B4F0-E83E191F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22" y="4034507"/>
            <a:ext cx="9207910" cy="5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3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B048B-0EC9-7A54-5566-001308B0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/>
              <a:t>Ajouter d’autres </a:t>
            </a:r>
            <a:r>
              <a:rPr lang="fr-FR" b="1" dirty="0" err="1"/>
              <a:t>pv</a:t>
            </a:r>
            <a:r>
              <a:rPr lang="fr-FR" b="1" dirty="0"/>
              <a:t> à un vg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vgextend</a:t>
            </a:r>
            <a:r>
              <a:rPr lang="fr-FR" dirty="0"/>
              <a:t> vg-test /dev/</a:t>
            </a:r>
            <a:r>
              <a:rPr lang="fr-FR" dirty="0" err="1"/>
              <a:t>sdc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vgextend</a:t>
            </a:r>
            <a:r>
              <a:rPr lang="fr-FR" dirty="0"/>
              <a:t> vg-test /dev/</a:t>
            </a:r>
            <a:r>
              <a:rPr lang="fr-FR" dirty="0" err="1"/>
              <a:t>sdd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vgextend</a:t>
            </a:r>
            <a:r>
              <a:rPr lang="fr-FR" dirty="0"/>
              <a:t> vg-test /dev/</a:t>
            </a:r>
            <a:r>
              <a:rPr lang="fr-FR" dirty="0" err="1"/>
              <a:t>sde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Ajouter un espace supplémentaire à un volume logique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lvextend</a:t>
            </a:r>
            <a:r>
              <a:rPr lang="fr-FR" dirty="0">
                <a:solidFill>
                  <a:srgbClr val="FF0000"/>
                </a:solidFill>
              </a:rPr>
              <a:t> -L+10g </a:t>
            </a:r>
            <a:r>
              <a:rPr lang="fr-FR" dirty="0"/>
              <a:t>/dev/vg-test/</a:t>
            </a:r>
            <a:r>
              <a:rPr lang="fr-FR" dirty="0" err="1"/>
              <a:t>myvol</a:t>
            </a:r>
            <a:r>
              <a:rPr lang="fr-FR" dirty="0"/>
              <a:t> 	# ajout de 10go supplémentaire à myvol1. on peut aussi écrire 10GB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resize2fs /dev/vg-test/myvol1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Suppression des volumes avec LMV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lvremove</a:t>
            </a:r>
            <a:r>
              <a:rPr lang="fr-FR" dirty="0"/>
              <a:t> vg-test/</a:t>
            </a:r>
            <a:r>
              <a:rPr lang="fr-FR" dirty="0" err="1"/>
              <a:t>myvol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vgremove</a:t>
            </a:r>
            <a:r>
              <a:rPr lang="fr-FR" dirty="0"/>
              <a:t> vg-test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2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522460" cy="1325563"/>
          </a:xfrm>
        </p:spPr>
        <p:txBody>
          <a:bodyPr/>
          <a:lstStyle/>
          <a:p>
            <a:pPr>
              <a:defRPr/>
            </a:pPr>
            <a:r>
              <a:rPr lang="fr-FR" dirty="0"/>
              <a:t>Objectifs</a:t>
            </a:r>
            <a:endParaRPr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Ajouter un volume de stockage</a:t>
            </a:r>
          </a:p>
          <a:p>
            <a:pPr marL="0" indent="0">
              <a:buNone/>
              <a:defRPr/>
            </a:pPr>
            <a:endParaRPr lang="fr-FR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FDC73-5D00-4AB8-BE9E-4EDCDC12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 volume de stockage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37B17-55E1-95FB-5DD0-299C4A68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2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10B13-C79B-6F33-7C13-87A0EE86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questions à se poser: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A3462-CAB0-D278-2B89-8B9E3CD6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De combien de stockage avez-vous besoin (taille du disque en Go) </a:t>
            </a:r>
            <a:r>
              <a:rPr lang="fr-FR" dirty="0"/>
              <a:t>?</a:t>
            </a:r>
          </a:p>
          <a:p>
            <a:r>
              <a:rPr lang="fr-FR" b="1" dirty="0"/>
              <a:t>Après l’avoir attaché, quel nom récupère t-il </a:t>
            </a:r>
            <a:r>
              <a:rPr lang="fr-FR" dirty="0"/>
              <a:t>?</a:t>
            </a:r>
          </a:p>
          <a:p>
            <a:pPr marL="457200" lvl="1" indent="0">
              <a:buNone/>
            </a:pPr>
            <a:r>
              <a:rPr lang="fr-FR" dirty="0"/>
              <a:t>• dénomination /</a:t>
            </a:r>
            <a:r>
              <a:rPr lang="fr-FR" b="1" dirty="0"/>
              <a:t>dev/</a:t>
            </a:r>
            <a:r>
              <a:rPr lang="fr-FR" b="1" dirty="0" err="1"/>
              <a:t>sda</a:t>
            </a:r>
            <a:r>
              <a:rPr lang="fr-FR" dirty="0"/>
              <a:t>, </a:t>
            </a:r>
            <a:r>
              <a:rPr lang="fr-FR" b="1" dirty="0"/>
              <a:t>/dev/</a:t>
            </a:r>
            <a:r>
              <a:rPr lang="fr-FR" b="1" dirty="0" err="1"/>
              <a:t>sdb</a:t>
            </a:r>
            <a:r>
              <a:rPr lang="fr-FR" dirty="0"/>
              <a:t>, etc. sera utilisée.</a:t>
            </a:r>
          </a:p>
          <a:p>
            <a:pPr marL="457200" lvl="1" indent="0">
              <a:buNone/>
            </a:pPr>
            <a:r>
              <a:rPr lang="fr-FR" dirty="0"/>
              <a:t>• dans d'autres cas (tels que les disques virtuels), ce sera différent, comme </a:t>
            </a:r>
            <a:r>
              <a:rPr lang="fr-FR" b="1" dirty="0"/>
              <a:t>/dev/</a:t>
            </a:r>
            <a:r>
              <a:rPr lang="fr-FR" b="1" dirty="0" err="1"/>
              <a:t>vda</a:t>
            </a:r>
            <a:r>
              <a:rPr lang="fr-FR" dirty="0"/>
              <a:t>, </a:t>
            </a:r>
            <a:r>
              <a:rPr lang="fr-FR" b="1" dirty="0"/>
              <a:t>/dev/</a:t>
            </a:r>
            <a:r>
              <a:rPr lang="fr-FR" b="1" dirty="0" err="1"/>
              <a:t>xda</a:t>
            </a:r>
            <a:r>
              <a:rPr lang="fr-FR" b="1" dirty="0"/>
              <a:t> </a:t>
            </a:r>
            <a:r>
              <a:rPr lang="fr-FR" dirty="0"/>
              <a:t>et éventuellement d'autres.</a:t>
            </a:r>
          </a:p>
          <a:p>
            <a:pPr marL="457200" lvl="1" indent="0">
              <a:buNone/>
            </a:pPr>
            <a:r>
              <a:rPr lang="fr-FR" dirty="0"/>
              <a:t>• Le schéma de nommage se termine généralement par une lettre, incrémentant jusqu'à la lettre suivante avec chaque disque supplémentaire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b="1" dirty="0"/>
              <a:t>Comment voulez-vous que le périphérique de stockage soit formaté ?</a:t>
            </a:r>
          </a:p>
          <a:p>
            <a:pPr marL="0" indent="0">
              <a:buNone/>
            </a:pPr>
            <a:r>
              <a:rPr lang="fr-FR" dirty="0"/>
              <a:t>	• Ext4 est couramment utilisé mais il en existe d’autres (XFS, ZFS …)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b="1" dirty="0"/>
              <a:t>Où voulez-vous qu'il soit monté </a:t>
            </a:r>
            <a:r>
              <a:rPr lang="fr-FR" dirty="0"/>
              <a:t>?</a:t>
            </a:r>
          </a:p>
          <a:p>
            <a:pPr marL="0" indent="0">
              <a:buNone/>
            </a:pPr>
            <a:r>
              <a:rPr lang="fr-FR" dirty="0"/>
              <a:t>	• Choisir un répertoire de votre système de fichier où sera attaché votre disque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8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0CFB8-E1D1-2636-BA25-4262A5F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commandes à utiliser pour monter un disque: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D0CF1-3C88-703F-13AB-E95BAEE2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fdisk</a:t>
            </a:r>
            <a:r>
              <a:rPr lang="fr-FR" b="1" dirty="0"/>
              <a:t>–l 	</a:t>
            </a:r>
            <a:r>
              <a:rPr lang="fr-FR" dirty="0"/>
              <a:t># affiche la liste des périphériques montées sur le système (utiliser avec les privilèges root)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Ajouter un disque physique ou virtuel et relancer la commande</a:t>
            </a:r>
          </a:p>
          <a:p>
            <a:r>
              <a:rPr lang="fr-FR" b="1" dirty="0" err="1"/>
              <a:t>dmesg</a:t>
            </a:r>
            <a:r>
              <a:rPr lang="fr-FR" b="1" dirty="0"/>
              <a:t> </a:t>
            </a:r>
            <a:r>
              <a:rPr lang="fr-FR" dirty="0"/>
              <a:t>--follow 	# permet d’avoir une notification lorsqu’on attache un nouveau périphérique au système</a:t>
            </a:r>
          </a:p>
          <a:p>
            <a:r>
              <a:rPr lang="fr-FR" b="1" dirty="0" err="1"/>
              <a:t>lsbsk</a:t>
            </a:r>
            <a:r>
              <a:rPr lang="fr-FR" dirty="0"/>
              <a:t> 	# permet de voir des périphériques sans avoir besoin de taper </a:t>
            </a:r>
            <a:r>
              <a:rPr lang="fr-FR" dirty="0" err="1"/>
              <a:t>sudo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19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3F465-8881-0791-8B8B-6B179D1F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Partitionner le disque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F6F53-83A7-35F5-0218-8A5D08A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 Lancer la commande: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fdisk</a:t>
            </a:r>
            <a:r>
              <a:rPr lang="fr-FR" dirty="0"/>
              <a:t> </a:t>
            </a:r>
            <a:r>
              <a:rPr lang="fr-FR" b="1" dirty="0"/>
              <a:t>/dev/</a:t>
            </a:r>
            <a:r>
              <a:rPr lang="fr-FR" b="1" dirty="0" err="1"/>
              <a:t>sdb</a:t>
            </a:r>
            <a:r>
              <a:rPr lang="fr-FR" b="1" dirty="0"/>
              <a:t> </a:t>
            </a:r>
            <a:r>
              <a:rPr lang="fr-FR" dirty="0"/>
              <a:t>(nom de votre nouveau périphérique)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b="1" dirty="0"/>
              <a:t>m</a:t>
            </a:r>
            <a:r>
              <a:rPr lang="fr-FR" dirty="0"/>
              <a:t> affiche l’aide</a:t>
            </a:r>
          </a:p>
          <a:p>
            <a:pPr marL="457200" lvl="1" indent="0">
              <a:buNone/>
            </a:pPr>
            <a:r>
              <a:rPr lang="fr-FR" dirty="0"/>
              <a:t>• Sélectionner « </a:t>
            </a:r>
            <a:r>
              <a:rPr lang="fr-FR" b="1" dirty="0"/>
              <a:t>g</a:t>
            </a:r>
            <a:r>
              <a:rPr lang="fr-FR" dirty="0"/>
              <a:t> »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b="1" dirty="0"/>
              <a:t>Taper « n »</a:t>
            </a:r>
          </a:p>
          <a:p>
            <a:pPr marL="457200" lvl="1" indent="0">
              <a:buNone/>
            </a:pPr>
            <a:r>
              <a:rPr lang="fr-FR" dirty="0"/>
              <a:t>• Choisir le numéro de votre partition (1-128)</a:t>
            </a:r>
          </a:p>
          <a:p>
            <a:pPr marL="457200" lvl="1" indent="0">
              <a:buNone/>
            </a:pPr>
            <a:r>
              <a:rPr lang="fr-FR" dirty="0"/>
              <a:t>• Choisir la taille de votre premier secteur</a:t>
            </a:r>
          </a:p>
          <a:p>
            <a:pPr marL="457200" lvl="1" indent="0">
              <a:buNone/>
            </a:pPr>
            <a:r>
              <a:rPr lang="fr-FR" dirty="0"/>
              <a:t>• Choisir la taille de votre dernier secteur par exemple +20G</a:t>
            </a:r>
          </a:p>
          <a:p>
            <a:pPr marL="457200" lvl="1" indent="0">
              <a:buNone/>
            </a:pPr>
            <a:r>
              <a:rPr lang="fr-FR" dirty="0"/>
              <a:t>• appuyer sur « w » pour valider les modifications</a:t>
            </a:r>
          </a:p>
          <a:p>
            <a:pPr marL="457200" lvl="1" indent="0">
              <a:buNone/>
            </a:pPr>
            <a:r>
              <a:rPr lang="fr-FR" dirty="0"/>
              <a:t>• Vérifier avec </a:t>
            </a:r>
            <a:r>
              <a:rPr lang="fr-FR" b="1" i="1" dirty="0" err="1"/>
              <a:t>fdisk</a:t>
            </a:r>
            <a:r>
              <a:rPr lang="fr-FR" b="1" i="1" dirty="0"/>
              <a:t>–l # dev /sdb1 2048 2097118 2095071 1023M Linux filesystem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logiciel, multimédia&#10;&#10;Description générée automatiquement">
            <a:extLst>
              <a:ext uri="{FF2B5EF4-FFF2-40B4-BE49-F238E27FC236}">
                <a16:creationId xmlns:a16="http://schemas.microsoft.com/office/drawing/2014/main" id="{08986629-0346-1607-EE4D-51B7707D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510" y="2704306"/>
            <a:ext cx="3746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5B1BF-7AB1-D4BE-EB12-680DDA3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Formatage de la partition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D374C-7B59-5A6B-5BAC-77EAF28D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mkfs.nom_du_système_de_fichier</a:t>
            </a:r>
            <a:r>
              <a:rPr lang="fr-FR" b="1" dirty="0"/>
              <a:t> &lt;</a:t>
            </a:r>
            <a:r>
              <a:rPr lang="fr-FR" b="1" dirty="0" err="1"/>
              <a:t>nouvelle_partition</a:t>
            </a:r>
            <a:r>
              <a:rPr lang="fr-FR" b="1" dirty="0"/>
              <a:t>&gt;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/>
              <a:t>mkfs.</a:t>
            </a:r>
            <a:r>
              <a:rPr lang="fr-FR" b="1" dirty="0">
                <a:solidFill>
                  <a:srgbClr val="FF0000"/>
                </a:solidFill>
              </a:rPr>
              <a:t>ext4</a:t>
            </a:r>
            <a:r>
              <a:rPr lang="fr-FR" b="1" dirty="0"/>
              <a:t> /dev/sdb1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B0356F3-6BB8-FB34-7FE1-D2B2D9A9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0" y="2996952"/>
            <a:ext cx="4279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D029-97FF-7B64-12F0-773722E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Monter et démonter une partition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E5F18-574E-B60E-C0A6-4C287634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Les points de montage par défaut :</a:t>
            </a:r>
          </a:p>
          <a:p>
            <a:pPr marL="0" indent="0">
              <a:buNone/>
            </a:pPr>
            <a:r>
              <a:rPr lang="fr-FR" sz="1800" dirty="0"/>
              <a:t>	• </a:t>
            </a:r>
            <a:r>
              <a:rPr lang="fr-FR" sz="1800" dirty="0">
                <a:solidFill>
                  <a:srgbClr val="FF0000"/>
                </a:solidFill>
              </a:rPr>
              <a:t>/mnt  </a:t>
            </a:r>
            <a:r>
              <a:rPr lang="fr-FR" sz="1800" dirty="0"/>
              <a:t>	# pour monter des disques supplémentaires ou temporaires, disques virtuels et le stockage en réseau</a:t>
            </a:r>
          </a:p>
          <a:p>
            <a:pPr marL="0" indent="0">
              <a:buNone/>
            </a:pPr>
            <a:r>
              <a:rPr lang="fr-FR" sz="1800" dirty="0"/>
              <a:t>	•</a:t>
            </a:r>
            <a:r>
              <a:rPr lang="fr-FR" sz="1800" dirty="0">
                <a:solidFill>
                  <a:srgbClr val="FF0000"/>
                </a:solidFill>
              </a:rPr>
              <a:t> /media </a:t>
            </a:r>
            <a:r>
              <a:rPr lang="fr-FR" sz="1800" dirty="0"/>
              <a:t># pour monter des disques </a:t>
            </a:r>
            <a:r>
              <a:rPr lang="fr-FR" sz="1800" dirty="0" err="1"/>
              <a:t>amovides</a:t>
            </a:r>
            <a:r>
              <a:rPr lang="fr-FR" sz="1800" dirty="0"/>
              <a:t>, lecteurs CD-ROM etc…</a:t>
            </a:r>
          </a:p>
          <a:p>
            <a:pPr marL="0" indent="0">
              <a:buNone/>
            </a:pPr>
            <a:r>
              <a:rPr lang="fr-FR" dirty="0"/>
              <a:t>• Les points de montage par défaut :</a:t>
            </a:r>
          </a:p>
          <a:p>
            <a:pPr marL="457200" lvl="1" indent="0">
              <a:buNone/>
            </a:pPr>
            <a:r>
              <a:rPr lang="fr-FR" b="1" dirty="0" err="1"/>
              <a:t>mount</a:t>
            </a:r>
            <a:r>
              <a:rPr lang="fr-FR" dirty="0"/>
              <a:t> &lt; </a:t>
            </a:r>
            <a:r>
              <a:rPr lang="fr-FR" dirty="0" err="1"/>
              <a:t>nouvelle_partition</a:t>
            </a:r>
            <a:r>
              <a:rPr lang="fr-FR" dirty="0"/>
              <a:t>&gt; &lt; </a:t>
            </a:r>
            <a:r>
              <a:rPr lang="fr-FR" dirty="0" err="1"/>
              <a:t>dossier_cible</a:t>
            </a:r>
            <a:r>
              <a:rPr lang="fr-FR" dirty="0"/>
              <a:t>&gt;</a:t>
            </a:r>
          </a:p>
          <a:p>
            <a:pPr marL="457200" lvl="1" indent="0">
              <a:buNone/>
            </a:pPr>
            <a:r>
              <a:rPr lang="fr-FR" dirty="0"/>
              <a:t>exemple : </a:t>
            </a: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mount</a:t>
            </a:r>
            <a:r>
              <a:rPr lang="fr-FR" b="1" dirty="0"/>
              <a:t> /dev/sdb1 /mnt/vol1 </a:t>
            </a:r>
            <a:r>
              <a:rPr lang="fr-FR" dirty="0"/>
              <a:t>ou </a:t>
            </a: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mount</a:t>
            </a:r>
            <a:r>
              <a:rPr lang="fr-FR" b="1" dirty="0"/>
              <a:t> /dev/sdb1 -</a:t>
            </a:r>
            <a:r>
              <a:rPr lang="fr-FR" b="1" dirty="0" err="1"/>
              <a:t>t</a:t>
            </a:r>
            <a:r>
              <a:rPr lang="fr-FR" b="1" dirty="0"/>
              <a:t> ext4 /mnt/vol1</a:t>
            </a:r>
            <a:r>
              <a:rPr lang="fr-FR" dirty="0"/>
              <a:t> ou</a:t>
            </a:r>
          </a:p>
          <a:p>
            <a:pPr marL="457200" lvl="1" indent="0">
              <a:buNone/>
            </a:pPr>
            <a:r>
              <a:rPr lang="fr-FR" dirty="0" err="1"/>
              <a:t>df</a:t>
            </a:r>
            <a:r>
              <a:rPr lang="fr-FR" dirty="0"/>
              <a:t>- h 	# pour vérifier.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b="1" dirty="0" err="1"/>
              <a:t>unmount</a:t>
            </a:r>
            <a:r>
              <a:rPr lang="fr-FR" b="1" dirty="0"/>
              <a:t> </a:t>
            </a:r>
            <a:r>
              <a:rPr lang="fr-FR" dirty="0"/>
              <a:t>&lt; </a:t>
            </a:r>
            <a:r>
              <a:rPr lang="fr-FR" dirty="0" err="1"/>
              <a:t>dossier_cible</a:t>
            </a:r>
            <a:r>
              <a:rPr lang="fr-FR" dirty="0"/>
              <a:t> &gt;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7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89CEC-FE48-25AE-AF78-E378946C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fstab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F1AF-A318-ED57-B1F6-41BF5726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• Permet de monter des volumes automatiquement après le démarrage du système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fstab</a:t>
            </a:r>
            <a:r>
              <a:rPr lang="fr-FR" b="1" dirty="0"/>
              <a:t> </a:t>
            </a:r>
            <a:r>
              <a:rPr lang="fr-FR" dirty="0"/>
              <a:t>	# fichier dans lequel nous allons déclarer nos volumes</a:t>
            </a:r>
          </a:p>
          <a:p>
            <a:pPr marL="0" indent="0">
              <a:buNone/>
            </a:pPr>
            <a:r>
              <a:rPr lang="fr-FR" dirty="0"/>
              <a:t>• Pour déclarer notre volume dans le fichier </a:t>
            </a:r>
            <a:r>
              <a:rPr lang="fr-FR" dirty="0" err="1"/>
              <a:t>fstab</a:t>
            </a:r>
            <a:r>
              <a:rPr lang="fr-FR" dirty="0"/>
              <a:t>, on aura besoin de L’UUID du volume</a:t>
            </a:r>
          </a:p>
          <a:p>
            <a:pPr marL="0" indent="0">
              <a:buNone/>
            </a:pPr>
            <a:r>
              <a:rPr lang="fr-FR" dirty="0"/>
              <a:t>	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blkid</a:t>
            </a:r>
            <a:r>
              <a:rPr lang="fr-FR" b="1" dirty="0"/>
              <a:t> </a:t>
            </a:r>
            <a:r>
              <a:rPr lang="fr-FR" dirty="0"/>
              <a:t>		# permet de récupérer l’UUID de tous les volumes montés dans le système</a:t>
            </a:r>
          </a:p>
          <a:p>
            <a:pPr marL="0" indent="0">
              <a:buNone/>
            </a:pPr>
            <a:r>
              <a:rPr lang="fr-FR" dirty="0"/>
              <a:t>		• </a:t>
            </a:r>
            <a:r>
              <a:rPr lang="fr-FR" dirty="0" err="1"/>
              <a:t>blkid</a:t>
            </a:r>
            <a:r>
              <a:rPr lang="fr-FR" dirty="0"/>
              <a:t> /dev/sdb1	# uniquement pour ce volume</a:t>
            </a:r>
          </a:p>
          <a:p>
            <a:pPr marL="0" indent="0">
              <a:buNone/>
            </a:pPr>
            <a:r>
              <a:rPr lang="fr-FR" dirty="0"/>
              <a:t>• Test :</a:t>
            </a:r>
          </a:p>
          <a:p>
            <a:pPr marL="457200" lvl="1" indent="0">
              <a:buNone/>
            </a:pPr>
            <a:r>
              <a:rPr lang="fr-FR" dirty="0"/>
              <a:t>• Créer un nouveau répertoire dans / mnt</a:t>
            </a:r>
          </a:p>
          <a:p>
            <a:pPr marL="457200" lvl="1" indent="0">
              <a:buNone/>
            </a:pPr>
            <a:r>
              <a:rPr lang="fr-FR" dirty="0"/>
              <a:t>• Editer le fichier </a:t>
            </a:r>
            <a:r>
              <a:rPr lang="fr-FR" dirty="0" err="1"/>
              <a:t>fstab</a:t>
            </a:r>
            <a:r>
              <a:rPr lang="fr-FR" dirty="0"/>
              <a:t> afin que le volume se monte automatiquement dans /mnt/</a:t>
            </a:r>
            <a:r>
              <a:rPr lang="fr-FR" dirty="0" err="1"/>
              <a:t>nouveau_rep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Faire le test en rebootant la machine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079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12339</TotalTime>
  <Words>1065</Words>
  <Application>Microsoft Macintosh PowerPoint</Application>
  <DocSecurity>0</DocSecurity>
  <PresentationFormat>Grand écran</PresentationFormat>
  <Paragraphs>119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Thème Office</vt:lpstr>
      <vt:lpstr>Gestion des volumes de stockage</vt:lpstr>
      <vt:lpstr>Objectifs</vt:lpstr>
      <vt:lpstr>Ajouter un volume de stockage</vt:lpstr>
      <vt:lpstr>Les questions à se poser:</vt:lpstr>
      <vt:lpstr>Les commandes à utiliser pour monter un disque:</vt:lpstr>
      <vt:lpstr>Partitionner le disque</vt:lpstr>
      <vt:lpstr>Formatage de la partition</vt:lpstr>
      <vt:lpstr>Monter et démonter une partition</vt:lpstr>
      <vt:lpstr>Comprendre le fichier /etc/fstab</vt:lpstr>
      <vt:lpstr>Comprendre le fichier /etc/fstab</vt:lpstr>
      <vt:lpstr>Les volumes logiques (LVM)</vt:lpstr>
      <vt:lpstr>Créer des volumes physiques et des groupes de volumes</vt:lpstr>
      <vt:lpstr>Créer des volumes logiques</vt:lpstr>
      <vt:lpstr>Monter un volume logique sur un système de fichiers</vt:lpstr>
      <vt:lpstr>Etendre la taille d’un volume logique</vt:lpstr>
      <vt:lpstr>Présentation PowerPoint</vt:lpstr>
      <vt:lpstr>Présentation PowerPoint</vt:lpstr>
      <vt:lpstr>Avez-vous des 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subject/>
  <dc:creator>Romain Marchand</dc:creator>
  <cp:keywords/>
  <dc:description/>
  <cp:lastModifiedBy>Micheline EKOUE</cp:lastModifiedBy>
  <cp:revision>32</cp:revision>
  <dcterms:created xsi:type="dcterms:W3CDTF">2020-06-22T12:12:18Z</dcterms:created>
  <dcterms:modified xsi:type="dcterms:W3CDTF">2024-11-06T00:35:48Z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0x0101003765B812A0DDF049A757685303300B56</vt:lpwstr>
  </property>
</Properties>
</file>