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80" r:id="rId3"/>
    <p:sldId id="279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261" r:id="rId36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78"/>
    <p:restoredTop sz="94888"/>
  </p:normalViewPr>
  <p:slideViewPr>
    <p:cSldViewPr>
      <p:cViewPr varScale="1">
        <p:scale>
          <a:sx n="87" d="100"/>
          <a:sy n="87" d="100"/>
        </p:scale>
        <p:origin x="6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1C74-90F3-F545-8550-0406B1D6A46A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D566B-5B4A-3346-9D2C-405F4EF89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80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3175" y="0"/>
            <a:ext cx="1218565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5364480" y="1122363"/>
            <a:ext cx="6685280" cy="238760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5364480" y="3602038"/>
            <a:ext cx="6685280" cy="165576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04/12/2024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04/12/2024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111885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2174240" y="548005"/>
            <a:ext cx="9017000" cy="1325563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3C1052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2174240" y="2141537"/>
            <a:ext cx="90170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3C1052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3C1052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3C1052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3C1052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3C1052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576262" y="991993"/>
            <a:ext cx="363028" cy="410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3474720" y="1399857"/>
            <a:ext cx="8270240" cy="2002155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474720" y="3429000"/>
            <a:ext cx="8270240" cy="86645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04/12/2024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04/12/2024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04/12/2024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04/12/2024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04/12/2024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04/12/2024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E7EC1F-9BED-B240-AF49-F98813952C30}" type="datetimeFigureOut">
              <a:rPr lang="fr-FR"/>
              <a:t>04/12/2024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bs.traduc.org/abs-5.1-fr/ch03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Shell Scripting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ED37C6-0104-3A34-13E7-2C1F9B1B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permissions 2 - 2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870820-009D-6D32-5B62-4B9233B51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• chmod </a:t>
            </a:r>
            <a:r>
              <a:rPr lang="fr-FR" dirty="0" err="1"/>
              <a:t>a+x</a:t>
            </a:r>
            <a:r>
              <a:rPr lang="fr-FR" dirty="0"/>
              <a:t> </a:t>
            </a:r>
            <a:r>
              <a:rPr lang="fr-FR" dirty="0" err="1"/>
              <a:t>hello.sh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chmod </a:t>
            </a:r>
            <a:r>
              <a:rPr lang="fr-FR" dirty="0" err="1"/>
              <a:t>ugo+x</a:t>
            </a:r>
            <a:r>
              <a:rPr lang="fr-FR" dirty="0"/>
              <a:t> </a:t>
            </a:r>
            <a:r>
              <a:rPr lang="fr-FR" dirty="0" err="1"/>
              <a:t>hello.sh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chmod go-</a:t>
            </a:r>
            <a:r>
              <a:rPr lang="fr-FR" dirty="0" err="1"/>
              <a:t>rw</a:t>
            </a:r>
            <a:r>
              <a:rPr lang="fr-FR" dirty="0"/>
              <a:t> </a:t>
            </a:r>
            <a:r>
              <a:rPr lang="fr-FR" dirty="0" err="1"/>
              <a:t>hello.sh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chmod -R 755 $ { HOME }/*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77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CFF50-ACB0-AA2A-14E5-91A98241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inputs / outputs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512122-E6AB-BCF7-2A0C-9D6A35AA4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Les inputs/outputs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b="1" dirty="0" err="1"/>
              <a:t>read</a:t>
            </a:r>
            <a:r>
              <a:rPr lang="fr-FR" dirty="0"/>
              <a:t> : permet de demander au prompt linux d’entrer une valeur</a:t>
            </a:r>
          </a:p>
          <a:p>
            <a:pPr marL="0" indent="0">
              <a:buNone/>
            </a:pPr>
            <a:r>
              <a:rPr lang="fr-FR" dirty="0" err="1"/>
              <a:t>Syntax</a:t>
            </a:r>
            <a:r>
              <a:rPr lang="fr-FR" dirty="0"/>
              <a:t> : </a:t>
            </a:r>
            <a:r>
              <a:rPr lang="fr-FR" dirty="0" err="1">
                <a:solidFill>
                  <a:srgbClr val="FF0000"/>
                </a:solidFill>
              </a:rPr>
              <a:t>read</a:t>
            </a:r>
            <a:r>
              <a:rPr lang="fr-FR" dirty="0"/>
              <a:t> value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b="1" dirty="0" err="1"/>
              <a:t>echo</a:t>
            </a:r>
            <a:r>
              <a:rPr lang="fr-FR" dirty="0"/>
              <a:t> : permet d’afficher la valeur</a:t>
            </a:r>
          </a:p>
          <a:p>
            <a:pPr marL="0" indent="0">
              <a:buNone/>
            </a:pPr>
            <a:r>
              <a:rPr lang="fr-FR" dirty="0" err="1"/>
              <a:t>Syntax</a:t>
            </a:r>
            <a:r>
              <a:rPr lang="fr-FR" dirty="0"/>
              <a:t>: </a:t>
            </a:r>
            <a:r>
              <a:rPr lang="fr-FR" b="1" dirty="0" err="1"/>
              <a:t>echo</a:t>
            </a:r>
            <a:r>
              <a:rPr lang="fr-FR" dirty="0"/>
              <a:t> $value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• Par défaut, </a:t>
            </a:r>
            <a:r>
              <a:rPr lang="fr-FR" dirty="0" err="1"/>
              <a:t>echo</a:t>
            </a:r>
            <a:r>
              <a:rPr lang="fr-FR" dirty="0"/>
              <a:t> élimine les espaces blancs redondants (plusieurs espaces et tabulations) et le remplace par un</a:t>
            </a:r>
          </a:p>
          <a:p>
            <a:pPr marL="0" indent="0">
              <a:buNone/>
            </a:pPr>
            <a:r>
              <a:rPr lang="fr-FR" dirty="0"/>
              <a:t>seul espace blanc entre les arguments</a:t>
            </a:r>
          </a:p>
          <a:p>
            <a:pPr marL="0" indent="0">
              <a:buNone/>
            </a:pPr>
            <a:r>
              <a:rPr lang="fr-FR" dirty="0"/>
              <a:t>• Pour inclure des espaces blancs redondants, placez les arguments entre guillemets soit </a:t>
            </a:r>
            <a:r>
              <a:rPr lang="fr-FR" dirty="0" err="1"/>
              <a:t>echo</a:t>
            </a:r>
            <a:r>
              <a:rPr lang="fr-FR" dirty="0"/>
              <a:t> "$value"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969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DAF9F-47F9-DD7E-965E-D52D2347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inputs/outputs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A22F4A-A434-0FD1-1CF3-9F747CE36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On peut aussi afficher les valeurs de sortie avec la commande </a:t>
            </a:r>
            <a:r>
              <a:rPr lang="fr-FR" b="1" dirty="0"/>
              <a:t>printf</a:t>
            </a:r>
          </a:p>
          <a:p>
            <a:pPr marL="0" indent="0">
              <a:buNone/>
            </a:pPr>
            <a:r>
              <a:rPr lang="fr-FR" dirty="0" err="1"/>
              <a:t>Syntax</a:t>
            </a:r>
            <a:r>
              <a:rPr lang="fr-FR" dirty="0"/>
              <a:t>: </a:t>
            </a:r>
            <a:r>
              <a:rPr lang="fr-FR" b="1" dirty="0"/>
              <a:t>printf</a:t>
            </a:r>
            <a:r>
              <a:rPr lang="fr-FR" dirty="0"/>
              <a:t> &lt;format&gt; &lt;arguments&gt;</a:t>
            </a:r>
          </a:p>
          <a:p>
            <a:pPr marL="0" indent="0">
              <a:buNone/>
            </a:pPr>
            <a:r>
              <a:rPr lang="fr-FR" dirty="0"/>
              <a:t>Exemple : printf "$</a:t>
            </a:r>
            <a:r>
              <a:rPr lang="fr-FR" dirty="0" err="1"/>
              <a:t>name</a:t>
            </a:r>
            <a:r>
              <a:rPr lang="fr-FR" dirty="0"/>
              <a:t>"</a:t>
            </a:r>
          </a:p>
          <a:p>
            <a:pPr marL="0" indent="0">
              <a:buNone/>
            </a:pPr>
            <a:r>
              <a:rPr lang="fr-FR" dirty="0"/>
              <a:t>printf "%s\n" "$</a:t>
            </a:r>
            <a:r>
              <a:rPr lang="fr-FR" dirty="0" err="1"/>
              <a:t>name</a:t>
            </a:r>
            <a:r>
              <a:rPr lang="fr-FR" dirty="0"/>
              <a:t> »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Description des formats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%</a:t>
            </a:r>
            <a:r>
              <a:rPr lang="fr-FR" b="1" dirty="0"/>
              <a:t>s</a:t>
            </a:r>
            <a:r>
              <a:rPr lang="fr-FR" dirty="0"/>
              <a:t> affiche l’argument en tant que string</a:t>
            </a:r>
          </a:p>
          <a:p>
            <a:pPr marL="0" indent="0">
              <a:buNone/>
            </a:pPr>
            <a:r>
              <a:rPr lang="fr-FR" dirty="0"/>
              <a:t>%</a:t>
            </a:r>
            <a:r>
              <a:rPr lang="fr-FR" b="1" dirty="0"/>
              <a:t>d</a:t>
            </a:r>
            <a:r>
              <a:rPr lang="fr-FR" dirty="0"/>
              <a:t> affiche l’argument en tant que entier</a:t>
            </a:r>
          </a:p>
          <a:p>
            <a:pPr marL="0" indent="0">
              <a:buNone/>
            </a:pPr>
            <a:r>
              <a:rPr lang="fr-FR" dirty="0"/>
              <a:t>%</a:t>
            </a:r>
            <a:r>
              <a:rPr lang="fr-FR" b="1" dirty="0"/>
              <a:t>f</a:t>
            </a:r>
            <a:r>
              <a:rPr lang="fr-FR" dirty="0"/>
              <a:t> affiche l’argument comme valeur </a:t>
            </a:r>
            <a:r>
              <a:rPr lang="fr-FR" dirty="0" err="1"/>
              <a:t>floatante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\n </a:t>
            </a:r>
            <a:r>
              <a:rPr lang="fr-FR" dirty="0" err="1"/>
              <a:t>print</a:t>
            </a:r>
            <a:r>
              <a:rPr lang="fr-FR" dirty="0"/>
              <a:t> affiche une nouvelle ligne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999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674B87-0543-8A12-0408-546F11AC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redirections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92B7AC-18DA-08A7-4298-BB89BBDFE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240" y="1628800"/>
            <a:ext cx="9017000" cy="48640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Il existe 3 types de redirection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• STDIN: Standard Input</a:t>
            </a:r>
          </a:p>
          <a:p>
            <a:pPr marL="0" indent="0">
              <a:buNone/>
            </a:pPr>
            <a:r>
              <a:rPr lang="fr-FR" dirty="0"/>
              <a:t>• STDOUT: Standard Output</a:t>
            </a:r>
          </a:p>
          <a:p>
            <a:pPr marL="0" indent="0">
              <a:buNone/>
            </a:pPr>
            <a:r>
              <a:rPr lang="fr-FR" dirty="0"/>
              <a:t>• STDERR: Standard </a:t>
            </a:r>
            <a:r>
              <a:rPr lang="fr-FR" dirty="0" err="1"/>
              <a:t>Error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1</a:t>
            </a:r>
            <a:r>
              <a:rPr lang="fr-FR" dirty="0"/>
              <a:t> représente STDOUT and </a:t>
            </a:r>
            <a:r>
              <a:rPr lang="fr-FR" dirty="0">
                <a:solidFill>
                  <a:srgbClr val="FF0000"/>
                </a:solidFill>
              </a:rPr>
              <a:t>2</a:t>
            </a:r>
            <a:r>
              <a:rPr lang="fr-FR" dirty="0"/>
              <a:t> représente STDERR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opérateurs d’I/O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&lt;</a:t>
            </a:r>
            <a:r>
              <a:rPr lang="fr-FR" dirty="0"/>
              <a:t> : connecte le STDIN à une application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&gt;</a:t>
            </a:r>
            <a:r>
              <a:rPr lang="fr-FR" dirty="0"/>
              <a:t> : connecte le STDOUT d’une application vers un fichier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&gt;&gt;</a:t>
            </a:r>
            <a:r>
              <a:rPr lang="fr-FR" dirty="0"/>
              <a:t> : connecte une STDOUT d’une application à un fichier en ajoutant la sortie à la ligne de ce fichier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| </a:t>
            </a:r>
            <a:r>
              <a:rPr lang="fr-FR" dirty="0"/>
              <a:t>: </a:t>
            </a:r>
            <a:r>
              <a:rPr lang="fr-FR" dirty="0" err="1"/>
              <a:t>connects</a:t>
            </a:r>
            <a:r>
              <a:rPr lang="fr-FR" dirty="0"/>
              <a:t> the STDOUT d’une application vers STDIN d’une autre application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4925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0417D-1966-692D-08E5-491F3941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redirections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84CEC4-A59E-1424-6213-E989DD63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Exemples :</a:t>
            </a:r>
          </a:p>
          <a:p>
            <a:pPr marL="457200" lvl="1" indent="0">
              <a:buNone/>
            </a:pPr>
            <a:r>
              <a:rPr lang="fr-FR" dirty="0"/>
              <a:t>• Ecrire une STDOUT vers un fichier : ls –l</a:t>
            </a:r>
            <a:r>
              <a:rPr lang="fr-FR" dirty="0">
                <a:solidFill>
                  <a:srgbClr val="FF0000"/>
                </a:solidFill>
              </a:rPr>
              <a:t> &gt; </a:t>
            </a:r>
            <a:r>
              <a:rPr lang="fr-FR" dirty="0"/>
              <a:t>ls-</a:t>
            </a:r>
            <a:r>
              <a:rPr lang="fr-FR" dirty="0" err="1"/>
              <a:t>l.out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• Ecrire une STDERR vers un fichier : ls -l </a:t>
            </a:r>
            <a:r>
              <a:rPr lang="fr-FR" dirty="0">
                <a:solidFill>
                  <a:srgbClr val="FF0000"/>
                </a:solidFill>
              </a:rPr>
              <a:t>2&gt; </a:t>
            </a:r>
            <a:r>
              <a:rPr lang="fr-FR" dirty="0"/>
              <a:t>ls-</a:t>
            </a:r>
            <a:r>
              <a:rPr lang="fr-FR" dirty="0" err="1"/>
              <a:t>l.err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• Ecrire une STDOUT vers STDERR : ls -l </a:t>
            </a:r>
            <a:r>
              <a:rPr lang="fr-FR" dirty="0">
                <a:solidFill>
                  <a:srgbClr val="FF0000"/>
                </a:solidFill>
              </a:rPr>
              <a:t>1&gt;&amp;2</a:t>
            </a:r>
          </a:p>
          <a:p>
            <a:pPr marL="457200" lvl="1" indent="0">
              <a:buNone/>
            </a:pPr>
            <a:r>
              <a:rPr lang="fr-FR" dirty="0"/>
              <a:t>• Ecrire une STDERR vers STDOUT: ls -</a:t>
            </a:r>
            <a:r>
              <a:rPr lang="fr-FR" dirty="0">
                <a:solidFill>
                  <a:srgbClr val="FF0000"/>
                </a:solidFill>
              </a:rPr>
              <a:t>l 2&gt;&amp;1</a:t>
            </a:r>
          </a:p>
          <a:p>
            <a:pPr marL="457200" lvl="1" indent="0">
              <a:buNone/>
            </a:pPr>
            <a:r>
              <a:rPr lang="fr-FR" dirty="0"/>
              <a:t>• Envoyer STDOUT comme STDIN : ls -l </a:t>
            </a:r>
            <a:r>
              <a:rPr lang="fr-FR" dirty="0">
                <a:solidFill>
                  <a:srgbClr val="FF0000"/>
                </a:solidFill>
              </a:rPr>
              <a:t>|</a:t>
            </a:r>
            <a:r>
              <a:rPr lang="fr-FR" dirty="0"/>
              <a:t> </a:t>
            </a:r>
            <a:r>
              <a:rPr lang="fr-FR" dirty="0" err="1"/>
              <a:t>wc</a:t>
            </a:r>
            <a:r>
              <a:rPr lang="fr-FR" dirty="0"/>
              <a:t> -l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5369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6277ED-97C8-6CCF-B354-3ABB6AE7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 de votre premier 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A80FDB-A62C-5E2E-3CE8-1E791C270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Trois choses pour écrire et exécuter un script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• Créer un fichier avec l’extension .sh</a:t>
            </a:r>
          </a:p>
          <a:p>
            <a:pPr marL="0" indent="0">
              <a:buNone/>
            </a:pPr>
            <a:r>
              <a:rPr lang="fr-FR" dirty="0"/>
              <a:t>• Donner des permissions d’exécution à ce fichier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Éxecuter</a:t>
            </a:r>
            <a:r>
              <a:rPr lang="fr-FR" dirty="0"/>
              <a:t> le script avec ./</a:t>
            </a:r>
          </a:p>
          <a:p>
            <a:pPr marL="0" indent="0">
              <a:buNone/>
            </a:pPr>
            <a:r>
              <a:rPr lang="fr-FR" dirty="0"/>
              <a:t>• Si le fichier n’a pas le droit d’exécution, dans ce cas il faut le lancer avec la commande </a:t>
            </a:r>
            <a:r>
              <a:rPr lang="fr-FR" dirty="0">
                <a:solidFill>
                  <a:srgbClr val="FF0000"/>
                </a:solidFill>
              </a:rPr>
              <a:t>sh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4842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D8712-E1F1-7B96-8517-61DD8230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 de votre premier 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0B54BF-F73C-4DE8-440F-7924F5FE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#!/ bin / </a:t>
            </a:r>
            <a:r>
              <a:rPr lang="fr-FR" dirty="0" err="1">
                <a:solidFill>
                  <a:srgbClr val="FF0000"/>
                </a:solidFill>
              </a:rPr>
              <a:t>bash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# </a:t>
            </a:r>
            <a:r>
              <a:rPr lang="fr-FR" dirty="0" err="1">
                <a:solidFill>
                  <a:srgbClr val="FF0000"/>
                </a:solidFill>
              </a:rPr>
              <a:t>My</a:t>
            </a:r>
            <a:r>
              <a:rPr lang="fr-FR" dirty="0">
                <a:solidFill>
                  <a:srgbClr val="FF0000"/>
                </a:solidFill>
              </a:rPr>
              <a:t> First Script</a:t>
            </a:r>
          </a:p>
          <a:p>
            <a:pPr marL="0" indent="0">
              <a:buNone/>
            </a:pPr>
            <a:r>
              <a:rPr lang="fr-FR" dirty="0" err="1">
                <a:solidFill>
                  <a:srgbClr val="FF0000"/>
                </a:solidFill>
              </a:rPr>
              <a:t>echo</a:t>
            </a:r>
            <a:r>
              <a:rPr lang="fr-FR" dirty="0">
                <a:solidFill>
                  <a:srgbClr val="FF0000"/>
                </a:solidFill>
              </a:rPr>
              <a:t> " Hello World !"</a:t>
            </a:r>
          </a:p>
          <a:p>
            <a:pPr marL="0" indent="0">
              <a:buNone/>
            </a:pPr>
            <a:r>
              <a:rPr lang="fr-FR" dirty="0"/>
              <a:t>La première line s’appelle le "</a:t>
            </a:r>
            <a:r>
              <a:rPr lang="fr-FR" dirty="0" err="1"/>
              <a:t>SheBang</a:t>
            </a:r>
            <a:r>
              <a:rPr lang="fr-FR" dirty="0"/>
              <a:t>" . Elle indique l’interpréteur utiliser ici c’est le </a:t>
            </a:r>
            <a:r>
              <a:rPr lang="fr-FR" dirty="0" err="1"/>
              <a:t>bash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autres options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sh : #!/bin/sh</a:t>
            </a:r>
          </a:p>
          <a:p>
            <a:pPr marL="0" indent="0">
              <a:buNone/>
            </a:pPr>
            <a:r>
              <a:rPr lang="fr-FR" dirty="0" err="1"/>
              <a:t>ksh</a:t>
            </a:r>
            <a:r>
              <a:rPr lang="fr-FR" dirty="0"/>
              <a:t> : #!/bin/</a:t>
            </a:r>
            <a:r>
              <a:rPr lang="fr-FR" dirty="0" err="1"/>
              <a:t>ksh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csh</a:t>
            </a:r>
            <a:r>
              <a:rPr lang="fr-FR" dirty="0"/>
              <a:t> : #!/bin/</a:t>
            </a:r>
            <a:r>
              <a:rPr lang="fr-FR" dirty="0" err="1"/>
              <a:t>csh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tcsh</a:t>
            </a:r>
            <a:r>
              <a:rPr lang="fr-FR" dirty="0"/>
              <a:t>: #!/bin/</a:t>
            </a:r>
            <a:r>
              <a:rPr lang="fr-FR" dirty="0" err="1"/>
              <a:t>tcsh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seconde ligne représente un commentaire. Tous les commentaires commencent par un "#".</a:t>
            </a:r>
          </a:p>
          <a:p>
            <a:pPr marL="0" indent="0">
              <a:buNone/>
            </a:pPr>
            <a:r>
              <a:rPr lang="fr-FR" dirty="0"/>
              <a:t>La troisième ligne demande au système d’afficher Hello Word!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268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EF4FF-E77F-BD4F-E0D5-B109FE68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caractères spéciaux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281715-7D1D-FCDA-A192-F3A647C33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240" y="1484784"/>
            <a:ext cx="9017000" cy="50080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#</a:t>
            </a:r>
            <a:r>
              <a:rPr lang="fr-FR" dirty="0"/>
              <a:t> Créer un commentaire.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$ </a:t>
            </a:r>
            <a:r>
              <a:rPr lang="fr-FR" dirty="0"/>
              <a:t>indique le nom d’une variable.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n </a:t>
            </a:r>
            <a:r>
              <a:rPr lang="fr-FR" dirty="0"/>
              <a:t>caractère d'échappement pour afficher littéralement le caractère suivant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{ } </a:t>
            </a:r>
            <a:r>
              <a:rPr lang="fr-FR" dirty="0"/>
              <a:t>sont utilisés pour sécuriser les variables.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;</a:t>
            </a:r>
            <a:r>
              <a:rPr lang="fr-FR" dirty="0"/>
              <a:t> Séparateur de commandes. Permet de mettre deux commandes ou plusieurs sur la même ligne.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;; </a:t>
            </a:r>
            <a:r>
              <a:rPr lang="fr-FR" dirty="0"/>
              <a:t>fin de ligne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</a:t>
            </a:r>
            <a:r>
              <a:rPr lang="fr-FR" dirty="0"/>
              <a:t> indique la source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$? </a:t>
            </a:r>
            <a:r>
              <a:rPr lang="fr-FR" dirty="0"/>
              <a:t>Variable contenant l’état de sortie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$$ </a:t>
            </a:r>
            <a:r>
              <a:rPr lang="fr-FR" dirty="0"/>
              <a:t>Variable contenant l’état du processus.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[ ] </a:t>
            </a:r>
            <a:r>
              <a:rPr lang="fr-FR" dirty="0"/>
              <a:t>indique l’indice d’un élément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[[ ]] </a:t>
            </a:r>
            <a:r>
              <a:rPr lang="fr-FR" dirty="0"/>
              <a:t>teste l’expression entre [[]]</a:t>
            </a:r>
          </a:p>
          <a:p>
            <a:pPr marL="0" indent="0">
              <a:buNone/>
            </a:pPr>
            <a:r>
              <a:rPr lang="fr-FR" dirty="0"/>
              <a:t>$[ ], (( )) Développe et évalue une expression entière entre (( ))</a:t>
            </a:r>
          </a:p>
          <a:p>
            <a:pPr marL="0" indent="0">
              <a:buNone/>
            </a:pPr>
            <a:r>
              <a:rPr lang="fr-FR" dirty="0"/>
              <a:t>||, &amp;&amp;, ! OR , AND and NOT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Sources : </a:t>
            </a:r>
            <a:r>
              <a:rPr lang="fr-FR" dirty="0">
                <a:hlinkClick r:id="rId2"/>
              </a:rPr>
              <a:t>https://abs.traduc.org/abs-5.1-fr/ch03.html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532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44E46-E9B3-FD80-62D7-C9E62267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 err="1"/>
              <a:t>quotation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79F3E4-3A06-4809-98AA-7B60453AA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La double </a:t>
            </a:r>
            <a:r>
              <a:rPr lang="fr-FR" dirty="0" err="1"/>
              <a:t>quotation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" " 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• La chaîne incluse est développée ("$", "/" et "`")</a:t>
            </a:r>
          </a:p>
          <a:p>
            <a:pPr marL="0" indent="0">
              <a:buNone/>
            </a:pPr>
            <a:r>
              <a:rPr lang="fr-FR" dirty="0"/>
              <a:t>• Exemple : "$toto" affiche la valeur de toto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L’unique </a:t>
            </a:r>
            <a:r>
              <a:rPr lang="fr-FR" dirty="0" err="1"/>
              <a:t>quotation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' '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• Affiche la valeur </a:t>
            </a:r>
            <a:r>
              <a:rPr lang="fr-FR" dirty="0" err="1"/>
              <a:t>litteraire</a:t>
            </a:r>
            <a:r>
              <a:rPr lang="fr-FR" dirty="0"/>
              <a:t> de la chaîne:</a:t>
            </a:r>
          </a:p>
          <a:p>
            <a:pPr marL="0" indent="0">
              <a:buNone/>
            </a:pPr>
            <a:r>
              <a:rPr lang="fr-FR" dirty="0"/>
              <a:t>• exemple: </a:t>
            </a:r>
            <a:r>
              <a:rPr lang="fr-FR" dirty="0" err="1"/>
              <a:t>echo</a:t>
            </a:r>
            <a:r>
              <a:rPr lang="fr-FR" dirty="0"/>
              <a:t> '$</a:t>
            </a:r>
            <a:r>
              <a:rPr lang="fr-FR" dirty="0" err="1"/>
              <a:t>myvar</a:t>
            </a:r>
            <a:r>
              <a:rPr lang="fr-FR" dirty="0"/>
              <a:t>' affiche $</a:t>
            </a:r>
            <a:r>
              <a:rPr lang="fr-FR" dirty="0" err="1"/>
              <a:t>myvar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</a:t>
            </a:r>
            <a:r>
              <a:rPr lang="fr-FR" dirty="0" err="1"/>
              <a:t>backs</a:t>
            </a:r>
            <a:r>
              <a:rPr lang="fr-FR" dirty="0"/>
              <a:t> </a:t>
            </a:r>
            <a:r>
              <a:rPr lang="fr-FR" dirty="0" err="1"/>
              <a:t>quotation</a:t>
            </a:r>
            <a:r>
              <a:rPr lang="fr-FR" dirty="0">
                <a:solidFill>
                  <a:srgbClr val="FF0000"/>
                </a:solidFill>
              </a:rPr>
              <a:t>`` 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Utilisé comme commande de substitution</a:t>
            </a:r>
          </a:p>
          <a:p>
            <a:pPr marL="0" indent="0">
              <a:buNone/>
            </a:pPr>
            <a:r>
              <a:rPr lang="fr-FR" dirty="0"/>
              <a:t>`</a:t>
            </a:r>
            <a:r>
              <a:rPr lang="fr-FR" dirty="0" err="1"/>
              <a:t>pwd</a:t>
            </a:r>
            <a:r>
              <a:rPr lang="fr-FR" dirty="0"/>
              <a:t>` affiche le résultat de </a:t>
            </a:r>
            <a:r>
              <a:rPr lang="fr-FR" dirty="0" err="1"/>
              <a:t>pwd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8231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6F551B-0092-7CB8-822D-CDEA012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opérateurs arithmétiques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1B0B3-B403-EAD6-4F33-15A2AB0DE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+</a:t>
            </a:r>
          </a:p>
          <a:p>
            <a:pPr marL="0" indent="0">
              <a:buNone/>
            </a:pPr>
            <a:r>
              <a:rPr lang="fr-FR" dirty="0"/>
              <a:t>-</a:t>
            </a:r>
          </a:p>
          <a:p>
            <a:pPr marL="0" indent="0">
              <a:buNone/>
            </a:pPr>
            <a:r>
              <a:rPr lang="fr-FR" dirty="0"/>
              <a:t>*</a:t>
            </a:r>
          </a:p>
          <a:p>
            <a:pPr marL="0" indent="0">
              <a:buNone/>
            </a:pPr>
            <a:r>
              <a:rPr lang="fr-FR" dirty="0"/>
              <a:t>%</a:t>
            </a:r>
          </a:p>
          <a:p>
            <a:pPr marL="0" indent="0">
              <a:buNone/>
            </a:pPr>
            <a:r>
              <a:rPr lang="fr-FR" dirty="0"/>
              <a:t>**</a:t>
            </a:r>
          </a:p>
          <a:p>
            <a:pPr marL="0" indent="0">
              <a:buNone/>
            </a:pPr>
            <a:r>
              <a:rPr lang="fr-FR" dirty="0"/>
              <a:t>Les </a:t>
            </a:r>
            <a:r>
              <a:rPr lang="fr-FR" dirty="0" err="1"/>
              <a:t>operations</a:t>
            </a:r>
            <a:r>
              <a:rPr lang="fr-FR" dirty="0"/>
              <a:t> arithmétiques en </a:t>
            </a:r>
            <a:r>
              <a:rPr lang="fr-FR" dirty="0" err="1"/>
              <a:t>bash</a:t>
            </a:r>
            <a:r>
              <a:rPr lang="fr-FR" dirty="0"/>
              <a:t> s’écrivent ave c </a:t>
            </a:r>
            <a:r>
              <a:rPr lang="fr-FR" dirty="0">
                <a:solidFill>
                  <a:srgbClr val="FF0000"/>
                </a:solidFill>
              </a:rPr>
              <a:t>$(( )) </a:t>
            </a:r>
            <a:r>
              <a:rPr lang="fr-FR" dirty="0"/>
              <a:t>ou </a:t>
            </a:r>
            <a:r>
              <a:rPr lang="fr-FR" dirty="0">
                <a:solidFill>
                  <a:srgbClr val="FF0000"/>
                </a:solidFill>
              </a:rPr>
              <a:t>$[ ]</a:t>
            </a:r>
          </a:p>
          <a:p>
            <a:pPr marL="0" indent="0">
              <a:buNone/>
            </a:pPr>
            <a:r>
              <a:rPr lang="fr-FR" dirty="0"/>
              <a:t>Exemple additionner deux nombres : $(( 1+2 ))</a:t>
            </a:r>
          </a:p>
          <a:p>
            <a:pPr marL="0" indent="0">
              <a:buNone/>
            </a:pPr>
            <a:r>
              <a:rPr lang="fr-FR" dirty="0"/>
              <a:t>Multiplier deux nombre: $[ $a*$b 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40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FDC73-5D00-4AB8-BE9E-4EDCDC12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937B17-55E1-95FB-5DD0-299C4A681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C’est quoi un </a:t>
            </a:r>
            <a:r>
              <a:rPr lang="fr-FR" b="1" dirty="0"/>
              <a:t>SHELL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0027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2C4BF-F3AC-6180-D65D-19D93FAC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contrôle de flux 1- 8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3A244F-92DA-D29E-F0D2-BE8D50202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conditions :</a:t>
            </a:r>
          </a:p>
          <a:p>
            <a:pPr marL="0" indent="0">
              <a:buNone/>
            </a:pPr>
            <a:r>
              <a:rPr lang="fr-FR" dirty="0"/>
              <a:t>Il y a un espace entre la condition et "[" "] "</a:t>
            </a:r>
          </a:p>
          <a:p>
            <a:pPr marL="0" indent="0">
              <a:buNone/>
            </a:pPr>
            <a:r>
              <a:rPr lang="fr-FR" dirty="0"/>
              <a:t>Note: Le </a:t>
            </a:r>
            <a:r>
              <a:rPr lang="fr-FR" dirty="0" err="1"/>
              <a:t>bash</a:t>
            </a:r>
            <a:r>
              <a:rPr lang="fr-FR" dirty="0"/>
              <a:t> est très strict avec les espaces </a:t>
            </a:r>
          </a:p>
          <a:p>
            <a:pPr marL="0" indent="0">
              <a:buNone/>
            </a:pPr>
            <a:r>
              <a:rPr lang="fr-FR" dirty="0"/>
              <a:t>tandis que le </a:t>
            </a:r>
            <a:r>
              <a:rPr lang="fr-FR" dirty="0" err="1"/>
              <a:t>tcsh</a:t>
            </a:r>
            <a:r>
              <a:rPr lang="fr-FR" dirty="0"/>
              <a:t> ne l’</a:t>
            </a:r>
            <a:r>
              <a:rPr lang="fr-FR" dirty="0" err="1"/>
              <a:t>estpas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CDA0A11A-308C-B335-FA4D-2B8FB4DD4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420" y="1412776"/>
            <a:ext cx="41783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99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41DD8-D880-5690-8D0C-05B89230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contrôle de flux 2 - 8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14BE6E-BC76-7572-A561-14781CD42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opérateurs de comparaison avec le if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E1D578D5-AE9F-116B-4EF9-0B15DF0CB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2564606"/>
            <a:ext cx="5613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60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965A9-9342-AA64-35E8-BCF6D6D3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contrôle de flux 3 - 8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D692CA-52F5-3B43-A704-9168B55A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tests de fichiers et les opérateurs logiques avec le if :</a:t>
            </a:r>
          </a:p>
          <a:p>
            <a:endParaRPr lang="fr-FR" dirty="0"/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1DDE7510-10EB-3C8C-250C-1AC5B66B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2685256"/>
            <a:ext cx="60706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33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2797F-4556-4F42-0FF7-4F36B50E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contrôle de flux 4 - 8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3EFCC1-EDF8-CC3D-1A6D-1AFB1E288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Exemple: </a:t>
            </a:r>
          </a:p>
        </p:txBody>
      </p:sp>
      <p:pic>
        <p:nvPicPr>
          <p:cNvPr id="5" name="Image 4" descr="Une image contenant texte, Police, ligne, capture d’écran&#10;&#10;Description générée automatiquement">
            <a:extLst>
              <a:ext uri="{FF2B5EF4-FFF2-40B4-BE49-F238E27FC236}">
                <a16:creationId xmlns:a16="http://schemas.microsoft.com/office/drawing/2014/main" id="{E06306E5-FA96-C606-AFCE-8640E0392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64" y="3212976"/>
            <a:ext cx="9767376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15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03AF6-BA3E-D62A-D2C4-4154F50A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contrôle de flux 5 - 8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6F097E-C788-BD89-68CB-D393A8D5D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</a:t>
            </a:r>
            <a:r>
              <a:rPr lang="fr-FR" dirty="0" err="1"/>
              <a:t>Loops</a:t>
            </a:r>
            <a:r>
              <a:rPr lang="fr-FR" dirty="0"/>
              <a:t> (boucles): for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Syntax</a:t>
            </a:r>
            <a:r>
              <a:rPr lang="fr-FR" dirty="0"/>
              <a:t>:</a:t>
            </a:r>
          </a:p>
          <a:p>
            <a:endParaRPr lang="fr-FR" dirty="0"/>
          </a:p>
        </p:txBody>
      </p:sp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2AC3546B-8436-3402-8370-922538393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3493210"/>
            <a:ext cx="9859186" cy="269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88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552F3-12AB-1C29-98FB-DB1D6D3B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contrôle de flux 6 - 8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E58C40-2A77-1BB0-9A04-E5295B39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</a:t>
            </a:r>
            <a:r>
              <a:rPr lang="fr-FR" dirty="0" err="1"/>
              <a:t>Loops</a:t>
            </a:r>
            <a:r>
              <a:rPr lang="fr-FR" dirty="0"/>
              <a:t> (boucles): </a:t>
            </a:r>
            <a:r>
              <a:rPr lang="fr-FR" dirty="0" err="1"/>
              <a:t>while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Syntax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CA61BD23-A53A-ECC3-0D74-A5FAD31E8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448" y="3222900"/>
            <a:ext cx="9241902" cy="306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41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6B04A-4DCF-2DD0-444A-B8C0899A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contrôle de flux 7 - 8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82C62-A2C2-D5FB-0F28-8A22E9E2A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</a:t>
            </a:r>
            <a:r>
              <a:rPr lang="fr-FR" dirty="0" err="1"/>
              <a:t>Loops</a:t>
            </a:r>
            <a:r>
              <a:rPr lang="fr-FR" dirty="0"/>
              <a:t> (boucles): case et select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Syntax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64ED613-D1C1-1369-56CB-D3FD5E8A2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3645024"/>
            <a:ext cx="7772400" cy="21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63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29611-14FD-D61E-BB2F-D52DFD4B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contrôle de flux 8 - 8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7499CC-3B0B-A43A-3F69-E15E6DF0A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</a:t>
            </a:r>
            <a:r>
              <a:rPr lang="fr-FR" dirty="0" err="1"/>
              <a:t>Loops</a:t>
            </a:r>
            <a:r>
              <a:rPr lang="fr-FR" dirty="0"/>
              <a:t> (boucles): case et select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Syntax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849711A-4C10-515F-3ADD-CB08CC05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88" y="3420368"/>
            <a:ext cx="9819504" cy="28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82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7AC6F-A41A-7B44-0DCD-7D7EBD2F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9BB71325-AD90-3A14-7AB6-6A2963AE6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886" y="332656"/>
            <a:ext cx="8864187" cy="5800179"/>
          </a:xfrm>
        </p:spPr>
      </p:pic>
    </p:spTree>
    <p:extLst>
      <p:ext uri="{BB962C8B-B14F-4D97-AF65-F5344CB8AC3E}">
        <p14:creationId xmlns:p14="http://schemas.microsoft.com/office/powerpoint/2010/main" val="1390386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A42A6-85A3-9A09-5950-0723CA55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 1- 2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5CDD13-0097-DD04-DFD7-9160A5E4C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Un tableau est une variable contenant d'autres variables rangées en mémoire les unes à la suite des autres.</a:t>
            </a:r>
          </a:p>
          <a:p>
            <a:pPr marL="0" indent="0">
              <a:buNone/>
            </a:pPr>
            <a:r>
              <a:rPr lang="fr-FR" dirty="0"/>
              <a:t>• Un tableau est unidimensionnel.</a:t>
            </a:r>
          </a:p>
          <a:p>
            <a:pPr marL="0" indent="0">
              <a:buNone/>
            </a:pPr>
            <a:r>
              <a:rPr lang="fr-FR" dirty="0"/>
              <a:t>• Chaque variable contenue dans le tableau est nommée par le numéro de sa case et affectée d'une valeur (le</a:t>
            </a:r>
          </a:p>
          <a:p>
            <a:pPr marL="0" indent="0">
              <a:buNone/>
            </a:pPr>
            <a:r>
              <a:rPr lang="fr-FR" dirty="0"/>
              <a:t>contenu de sa case).</a:t>
            </a:r>
          </a:p>
          <a:p>
            <a:pPr marL="0" indent="0">
              <a:buNone/>
            </a:pPr>
            <a:r>
              <a:rPr lang="fr-FR" dirty="0"/>
              <a:t>• L'indice est le numéro de la case.</a:t>
            </a:r>
          </a:p>
          <a:p>
            <a:pPr marL="0" indent="0">
              <a:buNone/>
            </a:pPr>
            <a:r>
              <a:rPr lang="fr-FR" dirty="0"/>
              <a:t>• Appeler l'indice d'une case permet d'appeler la valeur correspondante à cette case : on dit “déréférencer</a:t>
            </a:r>
          </a:p>
          <a:p>
            <a:pPr marL="0" indent="0">
              <a:buNone/>
            </a:pPr>
            <a:r>
              <a:rPr lang="fr-FR" dirty="0"/>
              <a:t>l'élément du tableau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• Déclaration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• nom-tableau=([indice0]=valeur0 [indice1]=valeur1 ...)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41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10B13-C79B-6F33-7C13-87A0EE86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FA3462-CAB0-D278-2B89-8B9E3CD6B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C’est quoi un </a:t>
            </a:r>
            <a:r>
              <a:rPr lang="fr-FR" b="1" dirty="0"/>
              <a:t>SHELL</a:t>
            </a:r>
            <a:r>
              <a:rPr lang="fr-FR" dirty="0"/>
              <a:t> 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• L’interface de ligne de commande d’un SE Linux/Unix</a:t>
            </a:r>
          </a:p>
          <a:p>
            <a:pPr marL="0" indent="0">
              <a:buNone/>
            </a:pPr>
            <a:r>
              <a:rPr lang="fr-FR" dirty="0"/>
              <a:t>• Chaque </a:t>
            </a:r>
            <a:r>
              <a:rPr lang="fr-FR" dirty="0" err="1"/>
              <a:t>shell</a:t>
            </a:r>
            <a:r>
              <a:rPr lang="fr-FR" dirty="0"/>
              <a:t> a ses capacités et ses fonctionnalités par rapport aux autres</a:t>
            </a:r>
          </a:p>
          <a:p>
            <a:pPr marL="0" indent="0">
              <a:buNone/>
            </a:pPr>
            <a:r>
              <a:rPr lang="fr-FR" dirty="0"/>
              <a:t>• Le </a:t>
            </a:r>
            <a:r>
              <a:rPr lang="fr-FR" dirty="0" err="1"/>
              <a:t>shell</a:t>
            </a:r>
            <a:r>
              <a:rPr lang="fr-FR" dirty="0"/>
              <a:t> est simplement une application s’exécutant au dessus du noyaux via une puissante interface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cercle, Caractère coloré, capture d’écran, tir à l’arc&#10;&#10;Description générée automatiquement">
            <a:extLst>
              <a:ext uri="{FF2B5EF4-FFF2-40B4-BE49-F238E27FC236}">
                <a16:creationId xmlns:a16="http://schemas.microsoft.com/office/drawing/2014/main" id="{F4DD870F-A333-8E50-8A27-9A80E1DA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549775"/>
            <a:ext cx="5791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27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EAE87-60E0-C146-89F9-7BC5AD2E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 2 - 2</a:t>
            </a:r>
          </a:p>
        </p:txBody>
      </p:sp>
      <p:pic>
        <p:nvPicPr>
          <p:cNvPr id="5" name="Espace réservé du contenu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FE45E49A-0F78-B7B7-436A-66E2AE3EB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536" y="1869872"/>
            <a:ext cx="9937199" cy="4219728"/>
          </a:xfrm>
        </p:spPr>
      </p:pic>
    </p:spTree>
    <p:extLst>
      <p:ext uri="{BB962C8B-B14F-4D97-AF65-F5344CB8AC3E}">
        <p14:creationId xmlns:p14="http://schemas.microsoft.com/office/powerpoint/2010/main" val="510443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52A72-FE8D-FEFC-5AD8-6EB823A6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arguments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8DB9AD-5F13-06B3-561C-E8E309C46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240" y="1873568"/>
            <a:ext cx="9017000" cy="461930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$# </a:t>
            </a:r>
            <a:r>
              <a:rPr lang="fr-FR" dirty="0"/>
              <a:t>: nombre d’argument de la ligne de </a:t>
            </a:r>
          </a:p>
          <a:p>
            <a:pPr marL="0" indent="0">
              <a:buNone/>
            </a:pPr>
            <a:r>
              <a:rPr lang="fr-FR" dirty="0"/>
              <a:t>commande.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$* </a:t>
            </a:r>
            <a:r>
              <a:rPr lang="fr-FR" dirty="0"/>
              <a:t>: Tous les paramètres positionnés </a:t>
            </a:r>
          </a:p>
          <a:p>
            <a:pPr marL="0" indent="0">
              <a:buNone/>
            </a:pPr>
            <a:r>
              <a:rPr lang="fr-FR" dirty="0"/>
              <a:t>vu comme un seul mot.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$@ </a:t>
            </a:r>
            <a:r>
              <a:rPr lang="fr-FR" dirty="0"/>
              <a:t>: identique à $* mais chaque </a:t>
            </a:r>
          </a:p>
          <a:p>
            <a:pPr marL="0" indent="0">
              <a:buNone/>
            </a:pPr>
            <a:r>
              <a:rPr lang="fr-FR" dirty="0"/>
              <a:t>paramètre est une chaîne entre guillemets.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13A6FD-378E-05CE-9AB3-B394E053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1902779"/>
            <a:ext cx="41529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67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F50A5-4E90-3A0D-1214-5A71D114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arguments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486AE7-C5D6-310D-0094-6E4D6680E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• 	Permettent d’ajouter des paramètres (string, </a:t>
            </a:r>
            <a:r>
              <a:rPr lang="fr-FR" dirty="0" err="1"/>
              <a:t>integer</a:t>
            </a:r>
            <a:r>
              <a:rPr lang="fr-FR" dirty="0"/>
              <a:t> …) à un script lors de son exécution</a:t>
            </a:r>
          </a:p>
          <a:p>
            <a:pPr marL="0" indent="0">
              <a:buNone/>
            </a:pPr>
            <a:r>
              <a:rPr lang="fr-FR" dirty="0"/>
              <a:t>exemple : ./</a:t>
            </a:r>
            <a:r>
              <a:rPr lang="fr-FR" dirty="0" err="1"/>
              <a:t>scriptname</a:t>
            </a:r>
            <a:r>
              <a:rPr lang="fr-FR" dirty="0"/>
              <a:t> arg1 arg2 arg3 arg4 ...</a:t>
            </a:r>
          </a:p>
          <a:p>
            <a:pPr marL="0" indent="0">
              <a:buNone/>
            </a:pPr>
            <a:r>
              <a:rPr lang="fr-FR" dirty="0"/>
              <a:t>• 	$1,$2,$3, </a:t>
            </a:r>
            <a:r>
              <a:rPr lang="fr-FR" dirty="0" err="1"/>
              <a:t>etc</a:t>
            </a:r>
            <a:r>
              <a:rPr lang="fr-FR" dirty="0"/>
              <a:t>: position correspondant au paramètre passé en argument au script</a:t>
            </a:r>
          </a:p>
          <a:p>
            <a:pPr marL="0" indent="0">
              <a:buNone/>
            </a:pPr>
            <a:r>
              <a:rPr lang="fr-FR" dirty="0"/>
              <a:t>./scriptname,arg1,arg2,arg3,arg4,... Respectivement.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/!\ Attention $0 est réservé.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946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1E084-1EAC-3984-FB86-52BBC51A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36774-E356-8F5C-FECF-75413B9F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Syntax</a:t>
            </a:r>
            <a:r>
              <a:rPr lang="fr-FR" dirty="0"/>
              <a:t> des fonctions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39A8B9A-DB81-4971-D38C-E5EAAF4DE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2852935"/>
            <a:ext cx="6744654" cy="345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61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63E0-A29F-D1DB-359F-6198B5DB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4E9E3-1597-AD99-F940-85BA27EF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86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 bwMode="auto">
          <a:xfrm>
            <a:off x="1532506" y="3429000"/>
            <a:ext cx="28027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600" b="1">
                <a:solidFill>
                  <a:srgbClr val="FFD301"/>
                </a:solidFill>
                <a:latin typeface="Arial"/>
                <a:cs typeface="Arial"/>
              </a:rPr>
              <a:t>🤔</a:t>
            </a:r>
            <a:endParaRPr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532506" y="3820248"/>
            <a:ext cx="8270240" cy="20021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sz="4400" b="1"/>
              <a:t>Avez-vous des questions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530A00-3C46-1C00-A98D-F3AFD419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 de Shell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28A068-A15A-1A94-9761-384B00BE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>
                <a:solidFill>
                  <a:srgbClr val="FF0000"/>
                </a:solidFill>
              </a:rPr>
              <a:t>sh</a:t>
            </a:r>
            <a:r>
              <a:rPr lang="fr-FR" dirty="0"/>
              <a:t> : </a:t>
            </a:r>
            <a:r>
              <a:rPr lang="fr-FR" dirty="0" err="1"/>
              <a:t>Bourne</a:t>
            </a:r>
            <a:r>
              <a:rPr lang="fr-FR" dirty="0"/>
              <a:t> </a:t>
            </a:r>
            <a:r>
              <a:rPr lang="fr-FR" dirty="0" err="1"/>
              <a:t>shell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>
                <a:solidFill>
                  <a:srgbClr val="FF0000"/>
                </a:solidFill>
              </a:rPr>
              <a:t>csh</a:t>
            </a:r>
            <a:r>
              <a:rPr lang="fr-FR" dirty="0"/>
              <a:t> : C </a:t>
            </a:r>
            <a:r>
              <a:rPr lang="fr-FR" dirty="0" err="1"/>
              <a:t>shell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>
                <a:solidFill>
                  <a:srgbClr val="FF0000"/>
                </a:solidFill>
              </a:rPr>
              <a:t>ksh</a:t>
            </a:r>
            <a:r>
              <a:rPr lang="fr-FR" dirty="0"/>
              <a:t> : Korn Shell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>
                <a:solidFill>
                  <a:srgbClr val="FF0000"/>
                </a:solidFill>
              </a:rPr>
              <a:t>bash</a:t>
            </a:r>
            <a:r>
              <a:rPr lang="fr-FR" dirty="0"/>
              <a:t> : </a:t>
            </a:r>
            <a:r>
              <a:rPr lang="fr-FR" dirty="0" err="1"/>
              <a:t>Bourne</a:t>
            </a:r>
            <a:r>
              <a:rPr lang="fr-FR" dirty="0"/>
              <a:t> </a:t>
            </a:r>
            <a:r>
              <a:rPr lang="fr-FR" dirty="0" err="1"/>
              <a:t>Again</a:t>
            </a:r>
            <a:r>
              <a:rPr lang="fr-FR" dirty="0"/>
              <a:t> Shell</a:t>
            </a:r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dirty="0" err="1"/>
              <a:t>shell</a:t>
            </a:r>
            <a:r>
              <a:rPr lang="fr-FR" dirty="0"/>
              <a:t> par défaut sur Linux and Mac OSX</a:t>
            </a:r>
          </a:p>
          <a:p>
            <a:pPr marL="457200" lvl="1" indent="0">
              <a:buNone/>
            </a:pPr>
            <a:r>
              <a:rPr lang="fr-FR" dirty="0"/>
              <a:t>• développé par Brian Fox pour le projet GNU en tant que logiciel libre</a:t>
            </a:r>
          </a:p>
          <a:p>
            <a:pPr marL="457200" lvl="1" indent="0">
              <a:buNone/>
            </a:pPr>
            <a:r>
              <a:rPr lang="fr-FR" dirty="0"/>
              <a:t>• remplaçant du sh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>
                <a:solidFill>
                  <a:srgbClr val="FF0000"/>
                </a:solidFill>
              </a:rPr>
              <a:t>tcsh</a:t>
            </a:r>
            <a:r>
              <a:rPr lang="fr-FR" dirty="0"/>
              <a:t> : TEXNEX C Shell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158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25413-21E7-75C5-6243-2D25BFE71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 de Shell</a:t>
            </a:r>
          </a:p>
        </p:txBody>
      </p:sp>
      <p:pic>
        <p:nvPicPr>
          <p:cNvPr id="5" name="Espace réservé du contenu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8D670674-15CB-59A3-3CEE-7702993D2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648" y="1373151"/>
            <a:ext cx="5798269" cy="5484849"/>
          </a:xfrm>
        </p:spPr>
      </p:pic>
    </p:spTree>
    <p:extLst>
      <p:ext uri="{BB962C8B-B14F-4D97-AF65-F5344CB8AC3E}">
        <p14:creationId xmlns:p14="http://schemas.microsoft.com/office/powerpoint/2010/main" val="122628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6EA82-CE6F-8534-9EDA-68CF5706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1 - 3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9B8E3-C44F-75AA-2D4C-B88EFAA4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Une variable est un objet « nommé » utilisé</a:t>
            </a:r>
          </a:p>
          <a:p>
            <a:pPr marL="0" indent="0">
              <a:buNone/>
            </a:pPr>
            <a:r>
              <a:rPr lang="fr-FR" dirty="0"/>
              <a:t>• Il existe 2 types de variable :</a:t>
            </a:r>
          </a:p>
          <a:p>
            <a:pPr marL="457200" lvl="1" indent="0">
              <a:buNone/>
            </a:pPr>
            <a:r>
              <a:rPr lang="fr-FR" dirty="0"/>
              <a:t>• Variables d’environnement</a:t>
            </a:r>
          </a:p>
          <a:p>
            <a:pPr marL="457200" lvl="1" indent="0">
              <a:buNone/>
            </a:pPr>
            <a:r>
              <a:rPr lang="fr-FR" dirty="0"/>
              <a:t>• Variables utilisateurs</a:t>
            </a:r>
          </a:p>
          <a:p>
            <a:pPr marL="0" indent="0">
              <a:buNone/>
            </a:pPr>
            <a:r>
              <a:rPr lang="fr-FR" dirty="0"/>
              <a:t>• Règles des variables :</a:t>
            </a:r>
          </a:p>
          <a:p>
            <a:pPr marL="457200" lvl="1" indent="0">
              <a:buNone/>
            </a:pPr>
            <a:r>
              <a:rPr lang="fr-FR" dirty="0"/>
              <a:t>• Les variables peuvent commencer par des lettres ou </a:t>
            </a:r>
            <a:r>
              <a:rPr lang="fr-FR" dirty="0" err="1"/>
              <a:t>onderscore</a:t>
            </a:r>
            <a:r>
              <a:rPr lang="fr-FR" dirty="0"/>
              <a:t> «  »</a:t>
            </a:r>
          </a:p>
          <a:p>
            <a:pPr marL="457200" lvl="1" indent="0">
              <a:buNone/>
            </a:pPr>
            <a:r>
              <a:rPr lang="fr-FR" dirty="0"/>
              <a:t>• On peut utiliser des nombres</a:t>
            </a:r>
          </a:p>
          <a:p>
            <a:pPr marL="457200" lvl="1" indent="0">
              <a:buNone/>
            </a:pPr>
            <a:r>
              <a:rPr lang="fr-FR" dirty="0"/>
              <a:t>• Il faut respecter la casse</a:t>
            </a:r>
          </a:p>
          <a:p>
            <a:pPr marL="457200" lvl="1" indent="0">
              <a:buNone/>
            </a:pPr>
            <a:r>
              <a:rPr lang="fr-FR" dirty="0"/>
              <a:t>• Exemples :</a:t>
            </a:r>
          </a:p>
          <a:p>
            <a:pPr marL="914400" lvl="2" indent="0">
              <a:buNone/>
            </a:pPr>
            <a:r>
              <a:rPr lang="fr-FR" dirty="0"/>
              <a:t>• Ecriture autorisée des variables : VAR, VAR_TEST, TOTO, VAR_123, _VAR</a:t>
            </a:r>
          </a:p>
          <a:p>
            <a:pPr marL="914400" lvl="2" indent="0">
              <a:buNone/>
            </a:pPr>
            <a:r>
              <a:rPr lang="fr-FR" dirty="0"/>
              <a:t>• Ecriture non autorisée : 1VAR, $VAR, %toto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• Appeler les variables d’environnement :</a:t>
            </a:r>
          </a:p>
          <a:p>
            <a:pPr marL="0" indent="0">
              <a:buNone/>
            </a:pPr>
            <a:r>
              <a:rPr lang="fr-FR" dirty="0"/>
              <a:t>	• $PATH, $USER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28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3FF37-EFAE-784E-A432-94DC973A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2 - 3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A233B-6A6B-C1E0-9B09-8D11C8CB6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• Vous pouvez protéger vos variables avec des accolades </a:t>
            </a:r>
            <a:r>
              <a:rPr lang="fr-FR" dirty="0">
                <a:solidFill>
                  <a:srgbClr val="FF0000"/>
                </a:solidFill>
              </a:rPr>
              <a:t>{…} </a:t>
            </a:r>
            <a:r>
              <a:rPr lang="fr-FR" dirty="0"/>
              <a:t>exemple ${PATH}</a:t>
            </a:r>
          </a:p>
          <a:p>
            <a:pPr marL="0" indent="0">
              <a:buNone/>
            </a:pPr>
            <a:r>
              <a:rPr lang="fr-FR" dirty="0"/>
              <a:t>• Assignation des variables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D415EE3-038C-67C4-44E9-6D10BB24B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7" y="3613138"/>
            <a:ext cx="9646109" cy="168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1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0EEF7-64AC-234C-D370-8052ABFD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 3 - 3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D6AFF0-C092-CFF6-E323-25AF4328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717" y="1700808"/>
            <a:ext cx="90170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• La </a:t>
            </a:r>
            <a:r>
              <a:rPr lang="fr-FR" dirty="0" err="1"/>
              <a:t>commande“</a:t>
            </a:r>
            <a:r>
              <a:rPr lang="fr-FR" b="1" dirty="0" err="1"/>
              <a:t>declare</a:t>
            </a:r>
            <a:r>
              <a:rPr lang="fr-FR" dirty="0"/>
              <a:t>” permet de type les variables</a:t>
            </a:r>
          </a:p>
          <a:p>
            <a:pPr marL="0" indent="0">
              <a:buNone/>
            </a:pPr>
            <a:r>
              <a:rPr lang="fr-FR" dirty="0"/>
              <a:t>• Mais en </a:t>
            </a:r>
            <a:r>
              <a:rPr lang="fr-FR" dirty="0" err="1"/>
              <a:t>bash</a:t>
            </a:r>
            <a:r>
              <a:rPr lang="fr-FR" dirty="0"/>
              <a:t> pas besoin de typer les variables</a:t>
            </a:r>
          </a:p>
          <a:p>
            <a:pPr marL="0" indent="0">
              <a:buNone/>
            </a:pPr>
            <a:r>
              <a:rPr lang="fr-FR" dirty="0"/>
              <a:t>• Exemple :</a:t>
            </a:r>
          </a:p>
          <a:p>
            <a:pPr marL="0" indent="0">
              <a:buNone/>
            </a:pPr>
            <a:r>
              <a:rPr lang="fr-FR" dirty="0"/>
              <a:t>	• </a:t>
            </a:r>
            <a:r>
              <a:rPr lang="fr-FR" dirty="0" err="1"/>
              <a:t>declare</a:t>
            </a:r>
            <a:r>
              <a:rPr lang="fr-FR" dirty="0"/>
              <a:t> –a </a:t>
            </a:r>
            <a:r>
              <a:rPr lang="fr-FR" dirty="0" err="1"/>
              <a:t>array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Créer une constante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declare</a:t>
            </a:r>
            <a:r>
              <a:rPr lang="fr-FR" dirty="0"/>
              <a:t> -r var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declare</a:t>
            </a:r>
            <a:r>
              <a:rPr lang="fr-FR" dirty="0"/>
              <a:t> -r </a:t>
            </a:r>
            <a:r>
              <a:rPr lang="fr-FR" dirty="0" err="1"/>
              <a:t>varName</a:t>
            </a:r>
            <a:r>
              <a:rPr lang="fr-FR" dirty="0"/>
              <a:t>=value</a:t>
            </a:r>
          </a:p>
          <a:p>
            <a:pPr marL="0" indent="0">
              <a:buNone/>
            </a:pPr>
            <a:r>
              <a:rPr lang="fr-FR" dirty="0"/>
              <a:t>• Créer un entier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declare</a:t>
            </a:r>
            <a:r>
              <a:rPr lang="fr-FR" dirty="0"/>
              <a:t> -i var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declare</a:t>
            </a:r>
            <a:r>
              <a:rPr lang="fr-FR" dirty="0"/>
              <a:t> -i </a:t>
            </a:r>
            <a:r>
              <a:rPr lang="fr-FR" dirty="0" err="1"/>
              <a:t>varName</a:t>
            </a:r>
            <a:r>
              <a:rPr lang="fr-FR" dirty="0"/>
              <a:t>=value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https://</a:t>
            </a:r>
            <a:r>
              <a:rPr lang="fr-FR" dirty="0" err="1"/>
              <a:t>debian-facile.org</a:t>
            </a:r>
            <a:r>
              <a:rPr lang="fr-FR" dirty="0"/>
              <a:t>/doc:programmation:shells:script-bash-variables-arguments-parametres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1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47282-9F53-AE72-8648-88F75A1F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permissions 1 - 2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7EEE7F-4F5D-2A34-FCFC-8C365579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• Pour script </a:t>
            </a:r>
            <a:r>
              <a:rPr lang="fr-FR" dirty="0" err="1"/>
              <a:t>bash</a:t>
            </a:r>
            <a:r>
              <a:rPr lang="fr-FR" dirty="0"/>
              <a:t> se termine avec l’extension .sh</a:t>
            </a:r>
          </a:p>
          <a:p>
            <a:pPr marL="0" indent="0">
              <a:buNone/>
            </a:pPr>
            <a:r>
              <a:rPr lang="fr-FR" dirty="0"/>
              <a:t>• Pour exécuter un script, il faut le rendre en exécutable et dans ce cas ajouter des permissions au fichier</a:t>
            </a:r>
          </a:p>
          <a:p>
            <a:pPr marL="0" indent="0">
              <a:buNone/>
            </a:pPr>
            <a:r>
              <a:rPr lang="fr-FR" dirty="0"/>
              <a:t>• Il existe 3 types de permission sur les </a:t>
            </a:r>
            <a:r>
              <a:rPr lang="fr-FR" dirty="0" err="1"/>
              <a:t>systems</a:t>
            </a:r>
            <a:r>
              <a:rPr lang="fr-FR" dirty="0"/>
              <a:t> Linux ou Unix</a:t>
            </a:r>
          </a:p>
          <a:p>
            <a:pPr marL="457200" lvl="1" indent="0">
              <a:buNone/>
            </a:pPr>
            <a:r>
              <a:rPr lang="fr-FR" dirty="0"/>
              <a:t>• 1 </a:t>
            </a:r>
            <a:r>
              <a:rPr lang="fr-FR" dirty="0" err="1"/>
              <a:t>read</a:t>
            </a:r>
            <a:r>
              <a:rPr lang="fr-FR" dirty="0"/>
              <a:t> (r) </a:t>
            </a:r>
            <a:r>
              <a:rPr lang="fr-FR" dirty="0">
                <a:solidFill>
                  <a:srgbClr val="FF0000"/>
                </a:solidFill>
              </a:rPr>
              <a:t>{ 4 }</a:t>
            </a:r>
          </a:p>
          <a:p>
            <a:pPr marL="457200" lvl="1" indent="0">
              <a:buNone/>
            </a:pPr>
            <a:r>
              <a:rPr lang="fr-FR" dirty="0"/>
              <a:t>• 2 </a:t>
            </a:r>
            <a:r>
              <a:rPr lang="fr-FR" dirty="0" err="1"/>
              <a:t>write</a:t>
            </a:r>
            <a:r>
              <a:rPr lang="fr-FR" dirty="0"/>
              <a:t> (w</a:t>
            </a:r>
            <a:r>
              <a:rPr lang="fr-FR" dirty="0">
                <a:solidFill>
                  <a:srgbClr val="FF0000"/>
                </a:solidFill>
              </a:rPr>
              <a:t>) { 2 }</a:t>
            </a:r>
          </a:p>
          <a:p>
            <a:pPr marL="457200" lvl="1" indent="0">
              <a:buNone/>
            </a:pPr>
            <a:r>
              <a:rPr lang="fr-FR" dirty="0"/>
              <a:t>• 3 </a:t>
            </a:r>
            <a:r>
              <a:rPr lang="fr-FR" dirty="0" err="1"/>
              <a:t>execute</a:t>
            </a:r>
            <a:r>
              <a:rPr lang="fr-FR" dirty="0"/>
              <a:t> (x) </a:t>
            </a:r>
            <a:r>
              <a:rPr lang="fr-FR" dirty="0">
                <a:solidFill>
                  <a:srgbClr val="FF0000"/>
                </a:solidFill>
              </a:rPr>
              <a:t>{ 1 }</a:t>
            </a:r>
          </a:p>
          <a:p>
            <a:pPr marL="0" indent="0">
              <a:buNone/>
            </a:pPr>
            <a:r>
              <a:rPr lang="fr-FR" dirty="0"/>
              <a:t>	• Pour les 3 types d’utilisateurs</a:t>
            </a:r>
          </a:p>
          <a:p>
            <a:pPr marL="1371600" lvl="3" indent="0">
              <a:buNone/>
            </a:pPr>
            <a:r>
              <a:rPr lang="fr-FR" dirty="0"/>
              <a:t>• 1 user</a:t>
            </a:r>
          </a:p>
          <a:p>
            <a:pPr marL="1371600" lvl="3" indent="0">
              <a:buNone/>
            </a:pPr>
            <a:r>
              <a:rPr lang="fr-FR" dirty="0"/>
              <a:t>• 2 group</a:t>
            </a:r>
          </a:p>
          <a:p>
            <a:pPr marL="1371600" lvl="3" indent="0">
              <a:buNone/>
            </a:pPr>
            <a:r>
              <a:rPr lang="fr-FR" dirty="0"/>
              <a:t>• 3 autres </a:t>
            </a:r>
            <a:r>
              <a:rPr lang="fr-FR" dirty="0" err="1"/>
              <a:t>users</a:t>
            </a:r>
            <a:r>
              <a:rPr lang="fr-FR" dirty="0"/>
              <a:t> ayant accès au système</a:t>
            </a:r>
          </a:p>
          <a:p>
            <a:pPr marL="0" indent="0">
              <a:buNone/>
            </a:pPr>
            <a:r>
              <a:rPr lang="fr-FR" dirty="0"/>
              <a:t>• l for </a:t>
            </a:r>
            <a:r>
              <a:rPr lang="fr-FR" dirty="0" err="1"/>
              <a:t>symbolic</a:t>
            </a:r>
            <a:r>
              <a:rPr lang="fr-FR" dirty="0"/>
              <a:t> </a:t>
            </a:r>
            <a:r>
              <a:rPr lang="fr-FR" dirty="0" err="1"/>
              <a:t>link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•- fichiers normaux</a:t>
            </a:r>
          </a:p>
          <a:p>
            <a:pPr marL="0" indent="0">
              <a:buNone/>
            </a:pPr>
            <a:r>
              <a:rPr lang="fr-FR" dirty="0"/>
              <a:t>• d répertoire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25715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18690</TotalTime>
  <Words>1522</Words>
  <Application>Microsoft Macintosh PowerPoint</Application>
  <DocSecurity>0</DocSecurity>
  <PresentationFormat>Grand écran</PresentationFormat>
  <Paragraphs>233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Aptos</vt:lpstr>
      <vt:lpstr>Arial</vt:lpstr>
      <vt:lpstr>Calibri</vt:lpstr>
      <vt:lpstr>Calibri Light</vt:lpstr>
      <vt:lpstr>Thème Office</vt:lpstr>
      <vt:lpstr>Shell Scripting</vt:lpstr>
      <vt:lpstr>Introduction</vt:lpstr>
      <vt:lpstr>Introduction</vt:lpstr>
      <vt:lpstr>Les types de Shell</vt:lpstr>
      <vt:lpstr>Les types de Shell</vt:lpstr>
      <vt:lpstr>Les variables 1 - 3</vt:lpstr>
      <vt:lpstr>Les variables 2 - 3</vt:lpstr>
      <vt:lpstr>Les variables 3 - 3</vt:lpstr>
      <vt:lpstr>Les permissions 1 - 2</vt:lpstr>
      <vt:lpstr>Les permissions 2 - 2</vt:lpstr>
      <vt:lpstr>Les inputs / outputs</vt:lpstr>
      <vt:lpstr>Les inputs/outputs</vt:lpstr>
      <vt:lpstr>Les redirections</vt:lpstr>
      <vt:lpstr>Les redirections</vt:lpstr>
      <vt:lpstr>Ecriture de votre premier script</vt:lpstr>
      <vt:lpstr>Ecriture de votre premier script</vt:lpstr>
      <vt:lpstr>Les caractères spéciaux</vt:lpstr>
      <vt:lpstr>La quotation</vt:lpstr>
      <vt:lpstr>Les opérateurs arithmétiques</vt:lpstr>
      <vt:lpstr>Le contrôle de flux 1- 8</vt:lpstr>
      <vt:lpstr>Le contrôle de flux 2 - 8</vt:lpstr>
      <vt:lpstr>Le contrôle de flux 3 - 8</vt:lpstr>
      <vt:lpstr>Le contrôle de flux 4 - 8</vt:lpstr>
      <vt:lpstr>Le contrôle de flux 5 - 8</vt:lpstr>
      <vt:lpstr>Le contrôle de flux 6 - 8</vt:lpstr>
      <vt:lpstr>Le contrôle de flux 7 - 8</vt:lpstr>
      <vt:lpstr>Le contrôle de flux 8 - 8</vt:lpstr>
      <vt:lpstr>Présentation PowerPoint</vt:lpstr>
      <vt:lpstr>Les tableaux 1- 2</vt:lpstr>
      <vt:lpstr>Les tableaux 2 - 2</vt:lpstr>
      <vt:lpstr>Les arguments</vt:lpstr>
      <vt:lpstr>Les arguments</vt:lpstr>
      <vt:lpstr>Les fonctions</vt:lpstr>
      <vt:lpstr>Présentation PowerPoint</vt:lpstr>
      <vt:lpstr>Avez-vous des questions 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un titre</dc:title>
  <dc:subject/>
  <dc:creator>Romain Marchand</dc:creator>
  <cp:keywords/>
  <dc:description/>
  <cp:lastModifiedBy>Micheline EKOUE</cp:lastModifiedBy>
  <cp:revision>40</cp:revision>
  <dcterms:created xsi:type="dcterms:W3CDTF">2020-06-22T12:12:18Z</dcterms:created>
  <dcterms:modified xsi:type="dcterms:W3CDTF">2024-12-04T11:05:14Z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0x0101003765B812A0DDF049A757685303300B56</vt:lpwstr>
  </property>
</Properties>
</file>