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312" r:id="rId4"/>
    <p:sldId id="313" r:id="rId5"/>
    <p:sldId id="314" r:id="rId6"/>
    <p:sldId id="315" r:id="rId7"/>
    <p:sldId id="316" r:id="rId8"/>
    <p:sldId id="318" r:id="rId9"/>
    <p:sldId id="319" r:id="rId10"/>
    <p:sldId id="317" r:id="rId11"/>
    <p:sldId id="320" r:id="rId12"/>
    <p:sldId id="321" r:id="rId13"/>
    <p:sldId id="322" r:id="rId14"/>
    <p:sldId id="261" r:id="rId15"/>
  </p:sldIdLst>
  <p:sldSz cx="12192000" cy="6858000"/>
  <p:notesSz cx="12192000" cy="68580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58"/>
    <p:restoredTop sz="94857"/>
  </p:normalViewPr>
  <p:slideViewPr>
    <p:cSldViewPr>
      <p:cViewPr>
        <p:scale>
          <a:sx n="60" d="100"/>
          <a:sy n="60" d="100"/>
        </p:scale>
        <p:origin x="944" y="7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8D1C74-90F3-F545-8550-0406B1D6A46A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7D566B-5B4A-3346-9D2C-405F4EF89D7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2809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3175" y="0"/>
            <a:ext cx="121856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5364480" y="1122363"/>
            <a:ext cx="6685280" cy="2387600"/>
          </a:xfrm>
        </p:spPr>
        <p:txBody>
          <a:bodyPr anchor="b">
            <a:normAutofit/>
          </a:bodyPr>
          <a:lstStyle>
            <a:lvl1pPr algn="l">
              <a:defRPr sz="40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5364480" y="3602038"/>
            <a:ext cx="6685280" cy="1655762"/>
          </a:xfrm>
        </p:spPr>
        <p:txBody>
          <a:bodyPr>
            <a:normAutofit/>
          </a:bodyPr>
          <a:lstStyle>
            <a:lvl1pPr marL="0" indent="0" algn="l">
              <a:buNone/>
              <a:defRPr sz="14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x" preserve="1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18/11/2024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vertTitleAndTx" preserve="1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18/11/2024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111885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2174240" y="548005"/>
            <a:ext cx="9017000" cy="1325563"/>
          </a:xfrm>
        </p:spPr>
        <p:txBody>
          <a:bodyPr>
            <a:normAutofit/>
          </a:bodyPr>
          <a:lstStyle>
            <a:lvl1pPr>
              <a:defRPr sz="3200" b="1">
                <a:solidFill>
                  <a:srgbClr val="3C1052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2174240" y="2141537"/>
            <a:ext cx="90170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rgbClr val="3C1052"/>
                </a:solidFill>
                <a:latin typeface="Arial"/>
                <a:cs typeface="Arial"/>
              </a:defRPr>
            </a:lvl1pPr>
            <a:lvl2pPr>
              <a:defRPr sz="1800">
                <a:solidFill>
                  <a:srgbClr val="3C1052"/>
                </a:solidFill>
                <a:latin typeface="Arial"/>
                <a:cs typeface="Arial"/>
              </a:defRPr>
            </a:lvl2pPr>
            <a:lvl3pPr>
              <a:defRPr sz="1600">
                <a:solidFill>
                  <a:srgbClr val="3C1052"/>
                </a:solidFill>
                <a:latin typeface="Arial"/>
                <a:cs typeface="Arial"/>
              </a:defRPr>
            </a:lvl3pPr>
            <a:lvl4pPr>
              <a:defRPr sz="1400">
                <a:solidFill>
                  <a:srgbClr val="3C1052"/>
                </a:solidFill>
                <a:latin typeface="Arial"/>
                <a:cs typeface="Arial"/>
              </a:defRPr>
            </a:lvl4pPr>
            <a:lvl5pPr>
              <a:defRPr sz="1400">
                <a:solidFill>
                  <a:srgbClr val="3C1052"/>
                </a:solidFill>
                <a:latin typeface="Arial"/>
                <a:cs typeface="Arial"/>
              </a:defRPr>
            </a:lvl5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576262" y="991993"/>
            <a:ext cx="363028" cy="41008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3474720" y="1399857"/>
            <a:ext cx="8270240" cy="2002155"/>
          </a:xfrm>
        </p:spPr>
        <p:txBody>
          <a:bodyPr anchor="b">
            <a:normAutofit/>
          </a:bodyPr>
          <a:lstStyle>
            <a:lvl1pPr>
              <a:defRPr sz="4400" b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3474720" y="3429000"/>
            <a:ext cx="8270240" cy="866457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18/11/2024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TxTwoObj" preserve="1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18/11/2024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Only" preserve="1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18/11/2024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18/11/2024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18/11/2024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picTx" preserve="1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2E7EC1F-9BED-B240-AF49-F98813952C30}" type="datetimeFigureOut">
              <a:rPr lang="fr-FR"/>
              <a:t>18/11/2024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Cliquez pour 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E7EC1F-9BED-B240-AF49-F98813952C30}" type="datetimeFigureOut">
              <a:rPr lang="fr-FR"/>
              <a:t>18/11/2024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AC362B43-C46E-FE40-90AB-E375E6197A38}" type="slidenum">
              <a:rPr lang="fr-FR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 dirty="0"/>
              <a:t>Gestion des paquets Linux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4D3077-BDF6-CD95-1881-0E5179AD4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packages Snap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074589-6E83-9546-BFAC-E3C7C6B44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Snap est un format de paquet et un gestionnaire de paquets conçu pour simplifier l'installation et la gestion des logiciels sur les distributions Linux.</a:t>
            </a:r>
          </a:p>
          <a:p>
            <a:pPr marL="0" indent="0">
              <a:buNone/>
            </a:pPr>
            <a:r>
              <a:rPr lang="fr-FR" dirty="0"/>
              <a:t>Gestion des packages Snap avec </a:t>
            </a:r>
            <a:r>
              <a:rPr lang="fr-FR" b="1" dirty="0"/>
              <a:t>snap</a:t>
            </a:r>
            <a:r>
              <a:rPr lang="fr-FR" dirty="0"/>
              <a:t> :</a:t>
            </a:r>
          </a:p>
          <a:p>
            <a:pPr marL="0" indent="0">
              <a:buNone/>
            </a:pPr>
            <a:r>
              <a:rPr lang="fr-FR" dirty="0"/>
              <a:t>• snap </a:t>
            </a:r>
            <a:r>
              <a:rPr lang="fr-FR" dirty="0" err="1"/>
              <a:t>find</a:t>
            </a:r>
            <a:r>
              <a:rPr lang="fr-FR" dirty="0"/>
              <a:t> &lt;keyword&gt;</a:t>
            </a:r>
          </a:p>
          <a:p>
            <a:pPr marL="0" indent="0">
              <a:buNone/>
            </a:pPr>
            <a:r>
              <a:rPr lang="fr-FR" dirty="0"/>
              <a:t>• snap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nmap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which</a:t>
            </a:r>
            <a:r>
              <a:rPr lang="fr-FR" dirty="0"/>
              <a:t> </a:t>
            </a:r>
            <a:r>
              <a:rPr lang="fr-FR" dirty="0" err="1"/>
              <a:t>nmap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snap </a:t>
            </a:r>
            <a:r>
              <a:rPr lang="fr-FR" dirty="0" err="1"/>
              <a:t>remove</a:t>
            </a:r>
            <a:r>
              <a:rPr lang="fr-FR" dirty="0"/>
              <a:t> </a:t>
            </a:r>
            <a:r>
              <a:rPr lang="fr-FR" dirty="0" err="1"/>
              <a:t>nmap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snap </a:t>
            </a:r>
            <a:r>
              <a:rPr lang="fr-FR" dirty="0" err="1"/>
              <a:t>refresh</a:t>
            </a:r>
            <a:r>
              <a:rPr lang="fr-FR" dirty="0"/>
              <a:t> &lt;package&gt; # mise à jour des packages snap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6209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BB4A9-2236-E0EF-7D30-9C3220BC1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Dépendances et Gestion des conflits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39D778-A484-B1F7-76A3-24AC75982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Gestion automatique des dépendances</a:t>
            </a:r>
          </a:p>
          <a:p>
            <a:pPr marL="0" indent="0">
              <a:buNone/>
            </a:pPr>
            <a:r>
              <a:rPr lang="fr-FR" dirty="0"/>
              <a:t>	Les gestionnaires de paquets assurent l'installation des paquets nécessaires au bon fonctionnement du logiciel (ex. : bibliothèques spécifiques).</a:t>
            </a:r>
          </a:p>
          <a:p>
            <a:r>
              <a:rPr lang="fr-FR" dirty="0"/>
              <a:t> </a:t>
            </a:r>
            <a:r>
              <a:rPr lang="fr-FR" b="1" dirty="0"/>
              <a:t>Dépendances manquantes</a:t>
            </a:r>
          </a:p>
          <a:p>
            <a:pPr marL="0" indent="0">
              <a:buNone/>
            </a:pPr>
            <a:r>
              <a:rPr lang="fr-FR" dirty="0"/>
              <a:t>	Avertissement si un paquet nécessite des dépendances non installées</a:t>
            </a:r>
          </a:p>
          <a:p>
            <a:pPr marL="0" indent="0">
              <a:buNone/>
            </a:pPr>
            <a:r>
              <a:rPr lang="fr-FR" dirty="0"/>
              <a:t>	Proposition d'installation automatique des dépendances manquantes</a:t>
            </a:r>
          </a:p>
          <a:p>
            <a:r>
              <a:rPr lang="fr-FR" b="1" dirty="0"/>
              <a:t>Conflits de paquets</a:t>
            </a:r>
          </a:p>
          <a:p>
            <a:pPr marL="0" indent="0">
              <a:buNone/>
            </a:pPr>
            <a:r>
              <a:rPr lang="fr-FR" dirty="0"/>
              <a:t>	Conflits possibles avec des versions multiples ou des paquets incompatibles</a:t>
            </a:r>
          </a:p>
          <a:p>
            <a:pPr marL="0" indent="0">
              <a:buNone/>
            </a:pPr>
            <a:r>
              <a:rPr lang="fr-FR" dirty="0"/>
              <a:t>	Résolution automatique des conflits : désinstallation ou mise à jour des paquets concernés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24064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2073D4-A56F-EE55-3664-F1B83A3BF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Gestion des référentiels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143B8C4-654A-4ECB-3E42-2CCDA58CE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496" y="1873568"/>
            <a:ext cx="9631744" cy="46193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/>
              <a:t>• La liste principale des référentiels Ubuntu est stockée dans </a:t>
            </a:r>
            <a:r>
              <a:rPr lang="fr-FR" b="1" dirty="0"/>
              <a:t>/</a:t>
            </a:r>
            <a:r>
              <a:rPr lang="fr-FR" b="1" dirty="0" err="1"/>
              <a:t>etc</a:t>
            </a:r>
            <a:r>
              <a:rPr lang="fr-FR" b="1" dirty="0"/>
              <a:t>/</a:t>
            </a:r>
            <a:r>
              <a:rPr lang="fr-FR" b="1" dirty="0" err="1"/>
              <a:t>apt</a:t>
            </a:r>
            <a:r>
              <a:rPr lang="fr-FR" b="1" dirty="0"/>
              <a:t>/</a:t>
            </a:r>
            <a:r>
              <a:rPr lang="fr-FR" b="1" dirty="0" err="1"/>
              <a:t>sources.list</a:t>
            </a:r>
            <a:endParaRPr lang="fr-FR" b="1" dirty="0"/>
          </a:p>
          <a:p>
            <a:pPr marL="0" indent="0">
              <a:buNone/>
            </a:pPr>
            <a:r>
              <a:rPr lang="fr-FR" dirty="0"/>
              <a:t>• Les fichiers avec une extension </a:t>
            </a:r>
            <a:r>
              <a:rPr lang="fr-FR" b="1" dirty="0"/>
              <a:t>.</a:t>
            </a:r>
            <a:r>
              <a:rPr lang="fr-FR" b="1" dirty="0" err="1"/>
              <a:t>list</a:t>
            </a:r>
            <a:r>
              <a:rPr lang="fr-FR" b="1" dirty="0"/>
              <a:t> </a:t>
            </a:r>
            <a:r>
              <a:rPr lang="fr-FR" dirty="0"/>
              <a:t>sont lus à partir du /</a:t>
            </a:r>
            <a:r>
              <a:rPr lang="fr-FR" dirty="0" err="1"/>
              <a:t>etc</a:t>
            </a:r>
            <a:r>
              <a:rPr lang="fr-FR" dirty="0"/>
              <a:t>/</a:t>
            </a:r>
            <a:r>
              <a:rPr lang="fr-FR" dirty="0" err="1"/>
              <a:t>apt</a:t>
            </a:r>
            <a:r>
              <a:rPr lang="fr-FR" dirty="0"/>
              <a:t>/</a:t>
            </a:r>
            <a:r>
              <a:rPr lang="fr-FR" dirty="0" err="1"/>
              <a:t>sources.list.d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	• deb http://</a:t>
            </a:r>
            <a:r>
              <a:rPr lang="fr-FR" dirty="0" err="1"/>
              <a:t>us.archive.ubuntu.com</a:t>
            </a:r>
            <a:r>
              <a:rPr lang="fr-FR" dirty="0"/>
              <a:t>/</a:t>
            </a:r>
            <a:r>
              <a:rPr lang="fr-FR" dirty="0" err="1"/>
              <a:t>ubuntu</a:t>
            </a:r>
            <a:r>
              <a:rPr lang="fr-FR" dirty="0"/>
              <a:t>/ </a:t>
            </a:r>
            <a:r>
              <a:rPr lang="fr-FR" dirty="0" err="1"/>
              <a:t>jammymain</a:t>
            </a:r>
            <a:r>
              <a:rPr lang="fr-FR" dirty="0"/>
              <a:t> </a:t>
            </a:r>
            <a:r>
              <a:rPr lang="fr-FR" dirty="0" err="1"/>
              <a:t>restricted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• </a:t>
            </a:r>
            <a:r>
              <a:rPr lang="fr-FR" b="1" dirty="0"/>
              <a:t>deb-src </a:t>
            </a:r>
            <a:r>
              <a:rPr lang="fr-FR" dirty="0"/>
              <a:t>ou </a:t>
            </a:r>
            <a:r>
              <a:rPr lang="fr-FR" b="1" dirty="0"/>
              <a:t>deb</a:t>
            </a:r>
            <a:r>
              <a:rPr lang="fr-FR" dirty="0"/>
              <a:t> indique si la </a:t>
            </a:r>
            <a:r>
              <a:rPr lang="fr-FR" dirty="0" err="1"/>
              <a:t>apt</a:t>
            </a:r>
            <a:r>
              <a:rPr lang="fr-FR" dirty="0"/>
              <a:t> commande y trouvera des binaires (deb)</a:t>
            </a:r>
          </a:p>
          <a:p>
            <a:pPr marL="1371600" lvl="3" indent="0">
              <a:buNone/>
            </a:pPr>
            <a:r>
              <a:rPr lang="fr-FR" dirty="0"/>
              <a:t>• L’URL réel que </a:t>
            </a:r>
            <a:r>
              <a:rPr lang="fr-FR" dirty="0" err="1"/>
              <a:t>apt</a:t>
            </a:r>
            <a:r>
              <a:rPr lang="fr-FR" dirty="0"/>
              <a:t> utilisera pour atteindre le référentiel</a:t>
            </a:r>
          </a:p>
          <a:p>
            <a:pPr marL="1371600" lvl="3" indent="0">
              <a:buNone/>
            </a:pPr>
            <a:r>
              <a:rPr lang="fr-FR" dirty="0"/>
              <a:t>• </a:t>
            </a:r>
            <a:r>
              <a:rPr lang="fr-FR" dirty="0" err="1"/>
              <a:t>Jammy</a:t>
            </a:r>
            <a:r>
              <a:rPr lang="fr-FR" dirty="0"/>
              <a:t> c’est le nom de code de la version </a:t>
            </a:r>
            <a:r>
              <a:rPr lang="fr-FR" dirty="0" err="1"/>
              <a:t>d’ubuntu</a:t>
            </a:r>
            <a:endParaRPr lang="fr-FR" dirty="0"/>
          </a:p>
          <a:p>
            <a:pPr marL="1371600" lvl="3" indent="0">
              <a:buNone/>
            </a:pPr>
            <a:r>
              <a:rPr lang="fr-FR" dirty="0"/>
              <a:t>• </a:t>
            </a:r>
            <a:r>
              <a:rPr lang="fr-FR" b="1" dirty="0"/>
              <a:t>main , </a:t>
            </a:r>
            <a:r>
              <a:rPr lang="fr-FR" b="1" dirty="0" err="1"/>
              <a:t>retricted</a:t>
            </a:r>
            <a:r>
              <a:rPr lang="fr-FR" b="1" dirty="0"/>
              <a:t> , universel , </a:t>
            </a:r>
            <a:r>
              <a:rPr lang="fr-FR" b="1" dirty="0" err="1"/>
              <a:t>multiverse</a:t>
            </a:r>
            <a:r>
              <a:rPr lang="fr-FR" b="1" dirty="0"/>
              <a:t> </a:t>
            </a:r>
            <a:r>
              <a:rPr lang="fr-FR" dirty="0"/>
              <a:t>est le composant qui indique si le référentiel contient ou non un logiciel, libre, open source ou prise en charge par</a:t>
            </a:r>
          </a:p>
          <a:p>
            <a:pPr marL="1371600" lvl="3" indent="0">
              <a:buNone/>
            </a:pPr>
            <a:r>
              <a:rPr lang="fr-FR" dirty="0" err="1"/>
              <a:t>cononical</a:t>
            </a:r>
            <a:endParaRPr lang="fr-FR" dirty="0"/>
          </a:p>
          <a:p>
            <a:pPr marL="1828800" lvl="4" indent="0">
              <a:buNone/>
            </a:pPr>
            <a:r>
              <a:rPr lang="fr-FR" dirty="0"/>
              <a:t>• </a:t>
            </a:r>
            <a:r>
              <a:rPr lang="fr-FR" b="1" dirty="0" err="1"/>
              <a:t>Restricted</a:t>
            </a:r>
            <a:r>
              <a:rPr lang="fr-FR" dirty="0"/>
              <a:t>: prise en charge mais peut avoir des licences douteuses</a:t>
            </a:r>
          </a:p>
          <a:p>
            <a:pPr marL="1828800" lvl="4" indent="0">
              <a:buNone/>
            </a:pPr>
            <a:r>
              <a:rPr lang="fr-FR" dirty="0"/>
              <a:t>• </a:t>
            </a:r>
            <a:r>
              <a:rPr lang="fr-FR" b="1" dirty="0"/>
              <a:t>Universel</a:t>
            </a:r>
            <a:r>
              <a:rPr lang="fr-FR" dirty="0"/>
              <a:t> : les packages sont prises en charge la la communauté</a:t>
            </a:r>
          </a:p>
          <a:p>
            <a:pPr marL="1828800" lvl="4" indent="0">
              <a:buNone/>
            </a:pPr>
            <a:r>
              <a:rPr lang="fr-FR" dirty="0"/>
              <a:t>• </a:t>
            </a:r>
            <a:r>
              <a:rPr lang="fr-FR" b="1" dirty="0"/>
              <a:t>Main</a:t>
            </a:r>
            <a:r>
              <a:rPr lang="fr-FR" dirty="0"/>
              <a:t> : incluent des package officiels</a:t>
            </a:r>
          </a:p>
          <a:p>
            <a:pPr marL="1828800" lvl="4" indent="0">
              <a:buNone/>
            </a:pPr>
            <a:r>
              <a:rPr lang="fr-FR" dirty="0"/>
              <a:t>• </a:t>
            </a:r>
            <a:r>
              <a:rPr lang="fr-FR" b="1" dirty="0" err="1"/>
              <a:t>Multiverse</a:t>
            </a:r>
            <a:r>
              <a:rPr lang="fr-FR" dirty="0"/>
              <a:t> : les package contiennent des logiciels qui ne sont ni gratuits ni pris en charge (utilisations dangereuses)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 descr="Une image contenant texte, capture d’écran, Police&#10;&#10;Description générée automatiquement">
            <a:extLst>
              <a:ext uri="{FF2B5EF4-FFF2-40B4-BE49-F238E27FC236}">
                <a16:creationId xmlns:a16="http://schemas.microsoft.com/office/drawing/2014/main" id="{8312155C-7B7F-4E4B-D077-C99C432EE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9805" y="160248"/>
            <a:ext cx="4516179" cy="179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919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967B0-F2F5-EE9C-8980-CDC3F1312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Ajout d’archives de paquets personnels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BDA84B-CDCE-D49D-7D3F-A4E428C44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dirty="0"/>
              <a:t>• Les PPA (</a:t>
            </a:r>
            <a:r>
              <a:rPr lang="fr-FR" dirty="0" err="1"/>
              <a:t>personal</a:t>
            </a:r>
            <a:r>
              <a:rPr lang="fr-FR" dirty="0"/>
              <a:t> Package Archive) sont des mini-référentiels qu’on gère aussi avec la commande </a:t>
            </a:r>
            <a:r>
              <a:rPr lang="fr-FR" dirty="0" err="1"/>
              <a:t>apt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• Les PPA souffrent des mêmes problèmes de sécurité que les référentiels classiques</a:t>
            </a:r>
          </a:p>
          <a:p>
            <a:pPr marL="0" indent="0">
              <a:buNone/>
            </a:pPr>
            <a:r>
              <a:rPr lang="fr-FR" dirty="0"/>
              <a:t>• Si le PPA venait à tomber en panne, vous cesseriez de recevoir les mises à jour de sécurité pour l'application que vous installez à partir de celui-ci</a:t>
            </a:r>
          </a:p>
          <a:p>
            <a:pPr marL="0" indent="0">
              <a:buNone/>
            </a:pPr>
            <a:r>
              <a:rPr lang="fr-FR" dirty="0"/>
              <a:t>• N'utilisez les PPA que lorsque vous en avez absolument besoin</a:t>
            </a:r>
          </a:p>
          <a:p>
            <a:pPr marL="0" indent="0">
              <a:buNone/>
            </a:pPr>
            <a:r>
              <a:rPr lang="fr-FR" dirty="0"/>
              <a:t>• Ajouter un </a:t>
            </a:r>
            <a:r>
              <a:rPr lang="fr-FR" dirty="0" err="1"/>
              <a:t>ppa</a:t>
            </a:r>
            <a:r>
              <a:rPr lang="fr-FR" dirty="0"/>
              <a:t> :</a:t>
            </a:r>
          </a:p>
          <a:p>
            <a:pPr marL="457200" lvl="1" indent="0">
              <a:buNone/>
            </a:pPr>
            <a:r>
              <a:rPr lang="fr-FR" dirty="0"/>
              <a:t>• https://</a:t>
            </a:r>
            <a:r>
              <a:rPr lang="fr-FR" dirty="0" err="1"/>
              <a:t>launchpad.net</a:t>
            </a:r>
            <a:r>
              <a:rPr lang="fr-FR" dirty="0"/>
              <a:t>/</a:t>
            </a:r>
            <a:r>
              <a:rPr lang="fr-FR" dirty="0" err="1"/>
              <a:t>ubuntu</a:t>
            </a:r>
            <a:r>
              <a:rPr lang="fr-FR" dirty="0"/>
              <a:t>/+</a:t>
            </a:r>
            <a:r>
              <a:rPr lang="fr-FR" dirty="0" err="1"/>
              <a:t>ppas</a:t>
            </a:r>
            <a:endParaRPr lang="fr-FR" dirty="0"/>
          </a:p>
          <a:p>
            <a:pPr marL="457200" lvl="1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-</a:t>
            </a:r>
            <a:r>
              <a:rPr lang="fr-FR" dirty="0" err="1"/>
              <a:t>add</a:t>
            </a:r>
            <a:r>
              <a:rPr lang="fr-FR" dirty="0"/>
              <a:t>-repository </a:t>
            </a:r>
            <a:r>
              <a:rPr lang="fr-FR" dirty="0" err="1"/>
              <a:t>ppa:username</a:t>
            </a:r>
            <a:r>
              <a:rPr lang="fr-FR" dirty="0"/>
              <a:t>/myawesomesoftware-1.0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551085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 bwMode="auto">
          <a:xfrm>
            <a:off x="1532506" y="3429000"/>
            <a:ext cx="2802718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fr-FR" sz="11600" b="1">
                <a:solidFill>
                  <a:srgbClr val="FFD301"/>
                </a:solidFill>
                <a:latin typeface="Arial"/>
                <a:cs typeface="Arial"/>
              </a:rPr>
              <a:t>🤔</a:t>
            </a:r>
            <a:endParaRPr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1532506" y="3820248"/>
            <a:ext cx="8270240" cy="200215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fr-FR" sz="4400" b="1"/>
              <a:t>Avez-vous des questions 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0FDC73-5D00-4AB8-BE9E-4EDCDC12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Introduction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2937B17-55E1-95FB-5DD0-299C4A681D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Comprendre la gestion des packages Linux</a:t>
            </a:r>
          </a:p>
        </p:txBody>
      </p:sp>
    </p:spTree>
    <p:extLst>
      <p:ext uri="{BB962C8B-B14F-4D97-AF65-F5344CB8AC3E}">
        <p14:creationId xmlns:p14="http://schemas.microsoft.com/office/powerpoint/2010/main" val="33100270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4673CB-4A76-8067-D095-A6E8B0ED3D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Essentiel pour l’administration système</a:t>
            </a:r>
          </a:p>
          <a:p>
            <a:pPr marL="457200" lvl="1" indent="0">
              <a:buNone/>
            </a:pPr>
            <a:r>
              <a:rPr lang="fr-FR" sz="2400" dirty="0"/>
              <a:t>Installation, mise à jour, suppression et gestion des logiciels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Différents gestionnaires selon les distributions</a:t>
            </a:r>
          </a:p>
          <a:p>
            <a:pPr marL="457200" lvl="1" indent="0">
              <a:buNone/>
            </a:pPr>
            <a:r>
              <a:rPr lang="fr-FR" sz="2400" dirty="0"/>
              <a:t>Exemples : APT (Debian/Ubuntu), YUM/DNF (Red Hat), </a:t>
            </a:r>
            <a:r>
              <a:rPr lang="fr-FR" sz="2400" dirty="0" err="1"/>
              <a:t>Zypper</a:t>
            </a:r>
            <a:r>
              <a:rPr lang="fr-FR" sz="2400" dirty="0"/>
              <a:t> (</a:t>
            </a:r>
            <a:r>
              <a:rPr lang="fr-FR" sz="2400" dirty="0" err="1"/>
              <a:t>openSUSE</a:t>
            </a:r>
            <a:r>
              <a:rPr lang="fr-FR" sz="2400" dirty="0"/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sz="2400" b="1" dirty="0"/>
              <a:t>Concept de base :</a:t>
            </a:r>
          </a:p>
          <a:p>
            <a:pPr marL="457200" lvl="1" indent="0">
              <a:buNone/>
            </a:pPr>
            <a:r>
              <a:rPr lang="fr-FR" sz="2400" dirty="0"/>
              <a:t>Gestion d'archives contenant des fichiers pour l'installation ou la mise à jour des logiciels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3261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139E8E-0A91-B56C-56D7-17D74BC51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Qu’est-ce qu’un paquet?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DD4730B-0556-6EA5-D291-2DAABD1D3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3200" dirty="0"/>
              <a:t>Archive contenant un logiciel à installer, ainsi que 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Fichiers exécutables (binaire ou script)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Bibliothèques et fichiers nécessaires au fonctionnement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Fichiers de configuration (ex. : /</a:t>
            </a:r>
            <a:r>
              <a:rPr lang="fr-FR" sz="2800" dirty="0" err="1"/>
              <a:t>etc</a:t>
            </a:r>
            <a:r>
              <a:rPr lang="fr-FR" sz="2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sz="2800" dirty="0"/>
              <a:t>Fichiers de documentation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3125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DE9228-89BD-FF33-D6A8-0CF7CD8DB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Formats de paquets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3600EAD-9B8D-2171-D0D9-ADF7C6938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800" dirty="0"/>
              <a:t>Principalement binaire, mais aussi des archives source à compiler pour créer un binaire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56813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1EC1E-03CA-2764-7887-AD099E822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Rôle du gestionnaire de paquet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A1FD588-7123-C2B3-F739-BE8066D8C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fr-FR" dirty="0"/>
              <a:t>Facilite l'installation, mise à jour, suppression et recherche de paquets</a:t>
            </a:r>
          </a:p>
          <a:p>
            <a:r>
              <a:rPr lang="fr-FR" dirty="0"/>
              <a:t>Basés sur le format .deb (Debian et dérivés)</a:t>
            </a:r>
          </a:p>
          <a:p>
            <a:pPr marL="0" indent="0">
              <a:buNone/>
            </a:pPr>
            <a:r>
              <a:rPr lang="fr-FR" dirty="0"/>
              <a:t>	Exemples de distributions :</a:t>
            </a:r>
          </a:p>
          <a:p>
            <a:pPr marL="0" indent="0">
              <a:buNone/>
            </a:pPr>
            <a:r>
              <a:rPr lang="fr-FR" dirty="0"/>
              <a:t>	Debian, Ubuntu, Linux Mint, etc.</a:t>
            </a:r>
          </a:p>
          <a:p>
            <a:pPr marL="0" indent="0">
              <a:buNone/>
            </a:pPr>
            <a:r>
              <a:rPr lang="fr-FR" dirty="0"/>
              <a:t>		Outils :</a:t>
            </a:r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dirty="0" err="1"/>
              <a:t>dpkg</a:t>
            </a:r>
            <a:r>
              <a:rPr lang="fr-FR" dirty="0"/>
              <a:t>, </a:t>
            </a:r>
            <a:r>
              <a:rPr lang="fr-FR" dirty="0" err="1"/>
              <a:t>apt</a:t>
            </a:r>
            <a:r>
              <a:rPr lang="fr-FR" dirty="0"/>
              <a:t> (Advanced Package Tool)</a:t>
            </a:r>
          </a:p>
          <a:p>
            <a:r>
              <a:rPr lang="fr-FR" dirty="0"/>
              <a:t>Basés sur le format .</a:t>
            </a:r>
            <a:r>
              <a:rPr lang="fr-FR" dirty="0" err="1"/>
              <a:t>rpm</a:t>
            </a:r>
            <a:r>
              <a:rPr lang="fr-FR" dirty="0"/>
              <a:t> (Red Hat et dérivés)</a:t>
            </a:r>
          </a:p>
          <a:p>
            <a:pPr marL="0" indent="0">
              <a:buNone/>
            </a:pPr>
            <a:r>
              <a:rPr lang="fr-FR" dirty="0"/>
              <a:t>	Exemples de distributions :</a:t>
            </a:r>
          </a:p>
          <a:p>
            <a:pPr marL="0" indent="0">
              <a:buNone/>
            </a:pPr>
            <a:r>
              <a:rPr lang="fr-FR" dirty="0"/>
              <a:t>	Red Hat, CentOS, </a:t>
            </a:r>
            <a:r>
              <a:rPr lang="fr-FR" dirty="0" err="1"/>
              <a:t>Fedora</a:t>
            </a:r>
            <a:r>
              <a:rPr lang="fr-FR" dirty="0"/>
              <a:t>, </a:t>
            </a:r>
            <a:r>
              <a:rPr lang="fr-FR" dirty="0" err="1"/>
              <a:t>openSUSE</a:t>
            </a:r>
            <a:r>
              <a:rPr lang="fr-FR" dirty="0"/>
              <a:t>, etc.</a:t>
            </a:r>
          </a:p>
          <a:p>
            <a:pPr marL="0" indent="0">
              <a:buNone/>
            </a:pPr>
            <a:r>
              <a:rPr lang="fr-FR" dirty="0"/>
              <a:t>		Outils :</a:t>
            </a:r>
          </a:p>
          <a:p>
            <a:pPr marL="0" indent="0">
              <a:buNone/>
            </a:pPr>
            <a:r>
              <a:rPr lang="fr-FR" dirty="0"/>
              <a:t>			</a:t>
            </a:r>
            <a:r>
              <a:rPr lang="fr-FR" dirty="0" err="1"/>
              <a:t>rpm</a:t>
            </a:r>
            <a:r>
              <a:rPr lang="fr-FR" dirty="0"/>
              <a:t>, </a:t>
            </a:r>
            <a:r>
              <a:rPr lang="fr-FR" dirty="0" err="1"/>
              <a:t>dnf</a:t>
            </a:r>
            <a:r>
              <a:rPr lang="fr-FR" dirty="0"/>
              <a:t> (</a:t>
            </a:r>
            <a:r>
              <a:rPr lang="fr-FR" dirty="0" err="1"/>
              <a:t>Fedora</a:t>
            </a:r>
            <a:r>
              <a:rPr lang="fr-FR" dirty="0"/>
              <a:t>), </a:t>
            </a:r>
            <a:r>
              <a:rPr lang="fr-FR" dirty="0" err="1"/>
              <a:t>yum</a:t>
            </a:r>
            <a:r>
              <a:rPr lang="fr-FR" dirty="0"/>
              <a:t> (Red Hat/CentOS)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61177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9CDCDE-41E7-09C7-D066-48AF3A93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packages Debian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F95B29C-F29E-DA5B-0591-C962EC637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• Ubuntu utilise les packages Debian (avec des noms de packages se terminant par .deb)</a:t>
            </a:r>
          </a:p>
          <a:p>
            <a:pPr marL="0" indent="0">
              <a:buNone/>
            </a:pPr>
            <a:r>
              <a:rPr lang="fr-FR" dirty="0"/>
              <a:t>• Ubuntu et Debian utilisent les commandes </a:t>
            </a:r>
            <a:r>
              <a:rPr lang="fr-FR" b="1" dirty="0" err="1"/>
              <a:t>apt</a:t>
            </a:r>
            <a:r>
              <a:rPr lang="fr-FR" dirty="0"/>
              <a:t> et </a:t>
            </a:r>
            <a:r>
              <a:rPr lang="fr-FR" b="1" dirty="0" err="1"/>
              <a:t>dpkg</a:t>
            </a:r>
            <a:r>
              <a:rPr lang="fr-FR" dirty="0"/>
              <a:t> pour gérer les packages</a:t>
            </a:r>
          </a:p>
          <a:p>
            <a:pPr marL="0" indent="0">
              <a:buNone/>
            </a:pPr>
            <a:r>
              <a:rPr lang="fr-FR" dirty="0"/>
              <a:t>• D'autre part, des distributions telles que CentOS et Red Hat utilisent des packages </a:t>
            </a:r>
            <a:r>
              <a:rPr lang="fr-FR" b="1" dirty="0"/>
              <a:t>RPM</a:t>
            </a:r>
            <a:r>
              <a:rPr lang="fr-FR" dirty="0"/>
              <a:t> pour leurs distributions et la </a:t>
            </a:r>
            <a:r>
              <a:rPr lang="fr-FR" b="1" dirty="0" err="1"/>
              <a:t>dnf</a:t>
            </a:r>
            <a:r>
              <a:rPr lang="fr-FR" dirty="0"/>
              <a:t> commande pour les gérer.</a:t>
            </a:r>
          </a:p>
          <a:p>
            <a:pPr marL="0" indent="0">
              <a:buNone/>
            </a:pPr>
            <a:r>
              <a:rPr lang="fr-FR" dirty="0"/>
              <a:t>• Les packages universels incluent les packages </a:t>
            </a:r>
            <a:r>
              <a:rPr lang="fr-FR" dirty="0" err="1"/>
              <a:t>flatpak</a:t>
            </a:r>
            <a:r>
              <a:rPr lang="fr-FR" dirty="0"/>
              <a:t>, </a:t>
            </a:r>
            <a:r>
              <a:rPr lang="fr-FR" dirty="0" err="1"/>
              <a:t>Applmage</a:t>
            </a:r>
            <a:r>
              <a:rPr lang="fr-FR" dirty="0"/>
              <a:t> et Snap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&lt;package1&gt; &lt;package2&gt; &lt;package3&gt;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update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&lt;package&gt;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remove</a:t>
            </a:r>
            <a:r>
              <a:rPr lang="fr-FR" dirty="0"/>
              <a:t> --purge &lt;package&gt; 	# enlève le package et efface sa configuration</a:t>
            </a:r>
          </a:p>
          <a:p>
            <a:pPr marL="0" indent="0">
              <a:buNone/>
            </a:pPr>
            <a:r>
              <a:rPr lang="fr-FR" dirty="0"/>
              <a:t>• </a:t>
            </a:r>
            <a:r>
              <a:rPr lang="fr-FR" dirty="0" err="1"/>
              <a:t>sudo</a:t>
            </a:r>
            <a:r>
              <a:rPr lang="fr-FR" dirty="0"/>
              <a:t> </a:t>
            </a:r>
            <a:r>
              <a:rPr lang="fr-FR" dirty="0" err="1"/>
              <a:t>apt</a:t>
            </a:r>
            <a:r>
              <a:rPr lang="fr-FR" dirty="0"/>
              <a:t> </a:t>
            </a:r>
            <a:r>
              <a:rPr lang="fr-FR" dirty="0" err="1"/>
              <a:t>autoremove</a:t>
            </a:r>
            <a:r>
              <a:rPr lang="fr-FR" dirty="0"/>
              <a:t> 			# permet de nettoyer les packages orphelins </a:t>
            </a:r>
            <a:r>
              <a:rPr lang="fr-FR" b="1" dirty="0"/>
              <a:t>«the </a:t>
            </a:r>
            <a:r>
              <a:rPr lang="fr-FR" b="1" dirty="0" err="1"/>
              <a:t>following</a:t>
            </a:r>
            <a:r>
              <a:rPr lang="fr-FR" b="1" dirty="0"/>
              <a:t> packages </a:t>
            </a:r>
            <a:r>
              <a:rPr lang="fr-FR" b="1" dirty="0" err="1"/>
              <a:t>were</a:t>
            </a:r>
            <a:r>
              <a:rPr lang="fr-FR" b="1" dirty="0"/>
              <a:t> </a:t>
            </a:r>
            <a:r>
              <a:rPr lang="fr-FR" b="1" dirty="0" err="1"/>
              <a:t>automatically</a:t>
            </a:r>
            <a:r>
              <a:rPr lang="fr-FR" b="1" dirty="0"/>
              <a:t> </a:t>
            </a:r>
            <a:r>
              <a:rPr lang="fr-FR" b="1" dirty="0" err="1"/>
              <a:t>installed</a:t>
            </a:r>
            <a:r>
              <a:rPr lang="fr-FR" b="1" dirty="0"/>
              <a:t> and are no longer </a:t>
            </a:r>
            <a:r>
              <a:rPr lang="fr-FR" b="1" dirty="0" err="1"/>
              <a:t>required</a:t>
            </a:r>
            <a:r>
              <a:rPr lang="fr-FR" b="1" dirty="0"/>
              <a:t> »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89619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56B802-FFEF-586A-0318-61B435FF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240" y="1340768"/>
            <a:ext cx="9017000" cy="5152107"/>
          </a:xfrm>
        </p:spPr>
        <p:txBody>
          <a:bodyPr>
            <a:normAutofit/>
          </a:bodyPr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fr-F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dpkg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C’est l'outil de bas niveau pour manipuler les paquets .deb (comme installer ou supprimer un paquet).</a:t>
            </a: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Installation d’un paquet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dpkg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paquet.deb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Suppression d’un paquet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dpkg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-r paquet</a:t>
            </a: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Vérification des paquets installés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dpkg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-l</a:t>
            </a: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fr-FR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apt</a:t>
            </a:r>
            <a:r>
              <a:rPr lang="fr-FR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/apt-get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C’est l'outil de haut niveau qui simplifie l’utilisation de 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dpkg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et gère automatiquement les dépendances. </a:t>
            </a:r>
            <a:r>
              <a:rPr lang="fr-FR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apt</a:t>
            </a:r>
            <a:r>
              <a:rPr lang="fr-FR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est plus récent et plus simple à utiliser que apt-get.</a:t>
            </a: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Mettre à jour la liste des paquets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update</a:t>
            </a: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Installer un paquet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install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nom_du_paquet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Mettre à jour tous les paquets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upgrade</a:t>
            </a: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Supprimer un paquet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nom_du_paquet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Rechercher un paquet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apt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search</a:t>
            </a:r>
            <a:r>
              <a:rPr lang="fr-FR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2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nom_du_paquet</a:t>
            </a:r>
            <a:endParaRPr lang="fr-FR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fr-FR" dirty="0"/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id="{AB3536AB-A1C5-0168-5320-BFCA575D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4240" y="548005"/>
            <a:ext cx="9017000" cy="1325563"/>
          </a:xfrm>
        </p:spPr>
        <p:txBody>
          <a:bodyPr/>
          <a:lstStyle/>
          <a:p>
            <a:r>
              <a:rPr lang="fr-FR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Debian/Ubuntu : APT et </a:t>
            </a:r>
            <a:r>
              <a:rPr lang="fr-FR" b="1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dpkg</a:t>
            </a:r>
            <a:r>
              <a:rPr lang="fr-FR" dirty="0">
                <a:effectLst/>
              </a:rPr>
              <a:t> </a:t>
            </a:r>
            <a:br>
              <a:rPr lang="fr-FR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1137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FA0A31-E3EA-5905-AFEB-8042C4A3C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Red Hat/CentOS/</a:t>
            </a:r>
            <a:r>
              <a:rPr lang="fr-FR" sz="32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Fedora</a:t>
            </a:r>
            <a:r>
              <a:rPr lang="fr-FR" sz="32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: RPM, YUM et DNF</a:t>
            </a:r>
            <a:br>
              <a:rPr lang="fr-FR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24736F8-5B49-EC52-62E3-F497630066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fr-FR" sz="19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rpm</a:t>
            </a:r>
            <a:r>
              <a:rPr lang="fr-F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C’est l’outil de bas niveau pour manipuler les paquets .</a:t>
            </a:r>
            <a:r>
              <a:rPr lang="fr-FR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rpm</a:t>
            </a:r>
            <a:r>
              <a:rPr lang="fr-F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Installation d’un paquet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rpm -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en-US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paquet.rpm</a:t>
            </a:r>
            <a:endParaRPr lang="fr-FR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Suppression d’un paquet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rpm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-e paquet</a:t>
            </a: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Lister les paquets installés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rpm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-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qa</a:t>
            </a:r>
            <a:endParaRPr lang="fr-FR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fr-FR" sz="19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yum</a:t>
            </a:r>
            <a:r>
              <a:rPr lang="fr-F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Le gestionnaire de paquets utilisé par Red Hat, CentOS et d’autres distributions basées sur RPM avant </a:t>
            </a:r>
            <a:r>
              <a:rPr lang="fr-FR" sz="19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Fedora</a:t>
            </a:r>
            <a:r>
              <a:rPr lang="fr-FR" sz="19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22.</a:t>
            </a: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Installer un paquet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yum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install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nom_du_paquet</a:t>
            </a:r>
            <a:endParaRPr lang="fr-FR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Mettre à jour tous les paquets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yum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update</a:t>
            </a: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Supprimer un paquet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yum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remove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nom_du_paquet</a:t>
            </a:r>
            <a:endParaRPr lang="fr-FR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>
              <a:buSzPts val="1000"/>
              <a:buNone/>
              <a:tabLst>
                <a:tab pos="457200" algn="l"/>
              </a:tabLst>
            </a:pPr>
            <a:r>
              <a:rPr lang="fr-FR" sz="21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dnf</a:t>
            </a:r>
            <a:r>
              <a:rPr lang="fr-F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 C’est le gestionnaire de paquets utilisé par défaut depuis </a:t>
            </a:r>
            <a:r>
              <a:rPr lang="fr-FR" sz="2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Fedora</a:t>
            </a:r>
            <a:r>
              <a:rPr lang="fr-F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22 et qui remplace </a:t>
            </a:r>
            <a:r>
              <a:rPr lang="fr-FR" sz="21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yum</a:t>
            </a:r>
            <a:r>
              <a:rPr lang="fr-FR" sz="21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Il est plus rapide et plus efficace.</a:t>
            </a: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Installer un paquet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dnf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install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nom_du_paquet</a:t>
            </a:r>
            <a:endParaRPr lang="fr-FR" sz="1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0150" lvl="2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fr-FR" sz="10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Mettre à jour tous les paquets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:</a:t>
            </a:r>
          </a:p>
          <a:p>
            <a:pPr marL="457200" lvl="1" indent="0">
              <a:buNone/>
            </a:pP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		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sudo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fr-FR" sz="10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dnf</a:t>
            </a:r>
            <a:r>
              <a:rPr lang="fr-FR" sz="1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upgrade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4365897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19799</TotalTime>
  <Words>1143</Words>
  <Application>Microsoft Macintosh PowerPoint</Application>
  <DocSecurity>0</DocSecurity>
  <PresentationFormat>Grand écran</PresentationFormat>
  <Paragraphs>118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Courier New</vt:lpstr>
      <vt:lpstr>Thème Office</vt:lpstr>
      <vt:lpstr>Gestion des paquets Linux</vt:lpstr>
      <vt:lpstr>Introduction</vt:lpstr>
      <vt:lpstr>Présentation PowerPoint</vt:lpstr>
      <vt:lpstr>Qu’est-ce qu’un paquet?</vt:lpstr>
      <vt:lpstr>Formats de paquets</vt:lpstr>
      <vt:lpstr>Rôle du gestionnaire de paquet</vt:lpstr>
      <vt:lpstr>Les packages Debian</vt:lpstr>
      <vt:lpstr>Debian/Ubuntu : APT et dpkg  </vt:lpstr>
      <vt:lpstr>Red Hat/CentOS/Fedora : RPM, YUM et DNF </vt:lpstr>
      <vt:lpstr>Les packages Snap</vt:lpstr>
      <vt:lpstr>Dépendances et Gestion des conflits</vt:lpstr>
      <vt:lpstr>Gestion des référentiels</vt:lpstr>
      <vt:lpstr>Ajout d’archives de paquets personnels</vt:lpstr>
      <vt:lpstr>Avez-vous des questions 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Ceci est un titre</dc:title>
  <dc:subject/>
  <dc:creator>Romain Marchand</dc:creator>
  <cp:keywords/>
  <dc:description/>
  <cp:lastModifiedBy>Micheline EKOUE</cp:lastModifiedBy>
  <cp:revision>43</cp:revision>
  <dcterms:created xsi:type="dcterms:W3CDTF">2020-06-22T12:12:18Z</dcterms:created>
  <dcterms:modified xsi:type="dcterms:W3CDTF">2024-11-19T08:06:28Z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0x0101003765B812A0DDF049A757685303300B56</vt:lpwstr>
  </property>
</Properties>
</file>