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94769"/>
  </p:normalViewPr>
  <p:slideViewPr>
    <p:cSldViewPr>
      <p:cViewPr varScale="1">
        <p:scale>
          <a:sx n="106" d="100"/>
          <a:sy n="106" d="100"/>
        </p:scale>
        <p:origin x="8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1C74-90F3-F545-8550-0406B1D6A46A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D566B-5B4A-3346-9D2C-405F4EF89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80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mettre à jour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D566B-5B4A-3346-9D2C-405F4EF89D7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15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3175" y="0"/>
            <a:ext cx="1218565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5364480" y="1122363"/>
            <a:ext cx="6685280" cy="238760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5364480" y="3602038"/>
            <a:ext cx="6685280" cy="165576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28/10/2024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28/10/2024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111885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2174240" y="548005"/>
            <a:ext cx="9017000" cy="1325563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3C1052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2174240" y="2141537"/>
            <a:ext cx="90170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3C1052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3C1052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3C1052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3C1052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3C1052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576262" y="991993"/>
            <a:ext cx="363028" cy="410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3474720" y="1399857"/>
            <a:ext cx="8270240" cy="2002155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474720" y="3429000"/>
            <a:ext cx="8270240" cy="86645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28/10/2024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28/10/2024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28/10/2024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28/10/2024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28/10/2024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28/10/2024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E7EC1F-9BED-B240-AF49-F98813952C30}" type="datetimeFigureOut">
              <a:rPr lang="fr-FR"/>
              <a:t>28/10/2024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rtualboxes.org/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edoraproject.org/" TargetMode="External"/><Relationship Id="rId4" Type="http://schemas.openxmlformats.org/officeDocument/2006/relationships/hyperlink" Target="https://www.ubuntu-fr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kernel.org/" TargetMode="External"/><Relationship Id="rId2" Type="http://schemas.openxmlformats.org/officeDocument/2006/relationships/hyperlink" Target="https://tld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assrooms.com/fr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Introduction &amp; Administration Linux</a:t>
            </a:r>
            <a:endParaRPr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Organisation du module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EBC06-1990-254B-5C69-C3725CBC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travailler et suivre ce cours(2/2)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D635B3-6ED9-EE46-54B2-438019B44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 documenter</a:t>
            </a:r>
          </a:p>
          <a:p>
            <a:r>
              <a:rPr lang="fr-FR" dirty="0"/>
              <a:t>Il existe un nombre infini de ressources disponible sur internet</a:t>
            </a:r>
          </a:p>
          <a:p>
            <a:r>
              <a:rPr lang="fr-FR" dirty="0"/>
              <a:t>Ce cours ne peut pas tout traiter</a:t>
            </a:r>
          </a:p>
          <a:p>
            <a:r>
              <a:rPr lang="fr-FR" dirty="0"/>
              <a:t>Lire la documentation du système MAN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sz="2400" b="1" dirty="0"/>
              <a:t>Bref soyez curieux</a:t>
            </a:r>
          </a:p>
        </p:txBody>
      </p:sp>
    </p:spTree>
    <p:extLst>
      <p:ext uri="{BB962C8B-B14F-4D97-AF65-F5344CB8AC3E}">
        <p14:creationId xmlns:p14="http://schemas.microsoft.com/office/powerpoint/2010/main" val="137612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65857-0485-7AF4-FD4B-4B71AFF1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références des ressources logicielles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57F454-B595-1EB8-70C1-94F680BB7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VirtualBox =&gt; </a:t>
            </a:r>
            <a:r>
              <a:rPr lang="fr-FR" dirty="0">
                <a:hlinkClick r:id="rId2"/>
              </a:rPr>
              <a:t>https://www.virtualbox.org/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VirtualBoxes</a:t>
            </a:r>
            <a:r>
              <a:rPr lang="fr-FR" dirty="0"/>
              <a:t> =&gt; </a:t>
            </a:r>
            <a:r>
              <a:rPr lang="fr-FR" dirty="0">
                <a:hlinkClick r:id="rId3"/>
              </a:rPr>
              <a:t>https://virtualboxes.org/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Ubuntu =&gt; </a:t>
            </a:r>
            <a:r>
              <a:rPr lang="fr-FR" dirty="0">
                <a:hlinkClick r:id="rId4"/>
              </a:rPr>
              <a:t>https://www.ubuntu-fr.org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Fedora</a:t>
            </a:r>
            <a:r>
              <a:rPr lang="fr-FR" dirty="0"/>
              <a:t> =&gt; </a:t>
            </a:r>
            <a:r>
              <a:rPr lang="fr-FR" dirty="0">
                <a:hlinkClick r:id="rId5"/>
              </a:rPr>
              <a:t>https://fedoraproject.org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398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9A328-DB18-AD74-2F84-D8BE3664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liens utiles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0AAEC-DC0E-17AC-CE61-0469261B7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Support officiels et communautaires des distributions</a:t>
            </a:r>
          </a:p>
          <a:p>
            <a:r>
              <a:rPr lang="fr-FR" dirty="0"/>
              <a:t>Forum de discussion</a:t>
            </a:r>
          </a:p>
          <a:p>
            <a:r>
              <a:rPr lang="fr-FR" dirty="0"/>
              <a:t>Autres ressources</a:t>
            </a:r>
          </a:p>
          <a:p>
            <a:pPr lvl="1"/>
            <a:r>
              <a:rPr lang="fr-FR" dirty="0">
                <a:hlinkClick r:id="rId2"/>
              </a:rPr>
              <a:t>The Linux Documentation Project</a:t>
            </a:r>
            <a:endParaRPr lang="fr-FR" dirty="0"/>
          </a:p>
          <a:p>
            <a:pPr lvl="1"/>
            <a:r>
              <a:rPr lang="fr-FR" dirty="0">
                <a:hlinkClick r:id="rId3"/>
              </a:rPr>
              <a:t>Linux Kernel Documentation</a:t>
            </a:r>
            <a:r>
              <a:rPr lang="fr-FR" dirty="0"/>
              <a:t> </a:t>
            </a:r>
          </a:p>
          <a:p>
            <a:pPr lvl="1"/>
            <a:r>
              <a:rPr lang="fr-FR" dirty="0">
                <a:hlinkClick r:id="rId4"/>
              </a:rPr>
              <a:t>OpenClassrooms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0188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2094B-773F-4AFD-66B6-8D5D17F0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001 – Installation de VirtualBox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C8364D-A8C1-4229-78B9-90B5CDAB3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4575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9B52FA8-E200-0E9A-4C77-673D35A34F6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E1C1666-7C46-0E7F-F8FE-1316AF112958}"/>
              </a:ext>
            </a:extLst>
          </p:cNvPr>
          <p:cNvSpPr txBox="1"/>
          <p:nvPr/>
        </p:nvSpPr>
        <p:spPr bwMode="auto">
          <a:xfrm>
            <a:off x="1532506" y="3429000"/>
            <a:ext cx="28027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600" b="1">
                <a:solidFill>
                  <a:srgbClr val="FFD301"/>
                </a:solidFill>
                <a:latin typeface="Arial"/>
                <a:cs typeface="Arial"/>
              </a:rPr>
              <a:t>🤔</a:t>
            </a:r>
            <a:endParaRPr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052698-2D80-51B7-CA16-B3BED35CAF5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532506" y="3820248"/>
            <a:ext cx="8270240" cy="20021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sz="4400" b="1"/>
              <a:t>Avez-vous des questions 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012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2174240" y="548005"/>
            <a:ext cx="9522460" cy="1325563"/>
          </a:xfrm>
        </p:spPr>
        <p:txBody>
          <a:bodyPr/>
          <a:lstStyle/>
          <a:p>
            <a:pPr>
              <a:defRPr/>
            </a:pPr>
            <a:r>
              <a:rPr lang="fr-FR" dirty="0"/>
              <a:t>Organisation du module</a:t>
            </a:r>
            <a:endParaRPr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  <a:defRPr/>
            </a:pPr>
            <a:endParaRPr lang="fr-FR" sz="2400" b="1" dirty="0"/>
          </a:p>
          <a:p>
            <a:pPr>
              <a:lnSpc>
                <a:spcPct val="200000"/>
              </a:lnSpc>
              <a:defRPr/>
            </a:pPr>
            <a:r>
              <a:rPr lang="fr-FR" sz="2400" b="1" dirty="0">
                <a:latin typeface="Arial"/>
                <a:cs typeface="Arial"/>
              </a:rPr>
              <a:t>14 journées </a:t>
            </a:r>
            <a:r>
              <a:rPr lang="fr-FR" sz="2400" dirty="0">
                <a:latin typeface="Arial"/>
                <a:cs typeface="Arial"/>
              </a:rPr>
              <a:t>de </a:t>
            </a:r>
            <a:r>
              <a:rPr lang="fr-FR" sz="2400" dirty="0"/>
              <a:t>68</a:t>
            </a:r>
            <a:r>
              <a:rPr lang="fr-FR" sz="2400" dirty="0">
                <a:latin typeface="Arial"/>
                <a:cs typeface="Arial"/>
              </a:rPr>
              <a:t> heures de cours </a:t>
            </a:r>
          </a:p>
          <a:p>
            <a:pPr lvl="1">
              <a:lnSpc>
                <a:spcPct val="200000"/>
              </a:lnSpc>
              <a:defRPr/>
            </a:pPr>
            <a:r>
              <a:rPr lang="fr-FR" sz="2400" dirty="0" err="1">
                <a:latin typeface="Arial"/>
                <a:cs typeface="Arial"/>
              </a:rPr>
              <a:t>TPs</a:t>
            </a:r>
            <a:r>
              <a:rPr lang="fr-FR" sz="2400" dirty="0">
                <a:latin typeface="Arial"/>
                <a:cs typeface="Arial"/>
              </a:rPr>
              <a:t> notés et exercices pratiques</a:t>
            </a:r>
          </a:p>
          <a:p>
            <a:pPr lvl="1">
              <a:lnSpc>
                <a:spcPct val="200000"/>
              </a:lnSpc>
              <a:defRPr/>
            </a:pPr>
            <a:r>
              <a:rPr lang="fr-FR" sz="2400" dirty="0">
                <a:latin typeface="Arial"/>
                <a:cs typeface="Arial"/>
              </a:rPr>
              <a:t>+ 2 heures d’</a:t>
            </a:r>
            <a:r>
              <a:rPr lang="fr-FR" sz="2400" b="1" dirty="0">
                <a:latin typeface="Arial"/>
                <a:cs typeface="Arial"/>
              </a:rPr>
              <a:t>évaluation QCM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Objectifs du module(1/2)</a:t>
            </a:r>
            <a:endParaRPr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1587500" y="1772816"/>
            <a:ext cx="9016999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Installer</a:t>
            </a:r>
            <a:r>
              <a:rPr lang="fr-FR" sz="18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fr-FR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configurer</a:t>
            </a:r>
            <a:r>
              <a:rPr lang="fr-FR" sz="18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et </a:t>
            </a:r>
            <a:r>
              <a:rPr lang="fr-FR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gérer</a:t>
            </a:r>
            <a:r>
              <a:rPr lang="fr-FR" sz="18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un environnement Linux en utilisant des techniques avancées telles que l'installation en mode expert, l'automatisation et l'utilisation de machines virtuelles.</a:t>
            </a:r>
            <a:endParaRPr lang="fr-FR" sz="1800" dirty="0">
              <a:solidFill>
                <a:srgbClr val="7030A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Mettre en place </a:t>
            </a:r>
            <a:r>
              <a:rPr lang="fr-FR" sz="18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 solutions de stockage avancées telles que RAID et LVM pour les données.</a:t>
            </a:r>
            <a:endParaRPr lang="fr-FR" sz="1800" dirty="0">
              <a:solidFill>
                <a:srgbClr val="7030A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Configurer </a:t>
            </a:r>
            <a:r>
              <a:rPr lang="fr-FR" sz="18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</a:t>
            </a:r>
            <a:r>
              <a:rPr lang="fr-FR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gérer </a:t>
            </a:r>
            <a:r>
              <a:rPr lang="fr-FR" sz="18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les principaux services réseau, y compris la gestion des connexions et des ports.</a:t>
            </a:r>
            <a:endParaRPr lang="fr-FR" sz="1800" dirty="0">
              <a:solidFill>
                <a:srgbClr val="7030A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13E906B-5B8C-DF4C-14CC-1FCF831E8AF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DAA97-E31E-C74F-54A0-18B45F4FEAFC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Objectifs du module(2/2)</a:t>
            </a:r>
            <a:endParaRPr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FA2A35-A45E-595C-FCBC-504390A545FA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587500" y="1772816"/>
            <a:ext cx="9016999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Accéder </a:t>
            </a:r>
            <a:r>
              <a:rPr lang="fr-FR" sz="18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aux fichiers de sécurité, aux systèmes de fichiers et aux réseaux, ainsi que réaliser et exécuter des scripts </a:t>
            </a:r>
            <a:r>
              <a:rPr lang="fr-FR" sz="1800" dirty="0" err="1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shell</a:t>
            </a:r>
            <a:r>
              <a:rPr lang="fr-FR" sz="18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et des techniques d'automatisation.</a:t>
            </a:r>
            <a:endParaRPr lang="fr-FR" sz="1800" dirty="0">
              <a:solidFill>
                <a:srgbClr val="7030A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800" b="1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Contrôler </a:t>
            </a:r>
            <a:r>
              <a:rPr lang="fr-FR" sz="1800" dirty="0">
                <a:solidFill>
                  <a:srgbClr val="7030A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 processus de démarrage et les services du système, gérer la sécurité et les accès au système.</a:t>
            </a:r>
            <a:r>
              <a:rPr lang="fr-FR" sz="2000" dirty="0">
                <a:solidFill>
                  <a:srgbClr val="7030A0"/>
                </a:solidFill>
                <a:effectLst/>
              </a:rPr>
              <a:t> </a:t>
            </a:r>
            <a:endParaRPr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0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Modalités d’évaluation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>
                <a:latin typeface="Arial"/>
                <a:cs typeface="Arial"/>
              </a:rPr>
              <a:t>Questionnaire de </a:t>
            </a:r>
            <a:r>
              <a:rPr lang="fr-FR" b="1">
                <a:latin typeface="Arial"/>
                <a:cs typeface="Arial"/>
              </a:rPr>
              <a:t>2 heures</a:t>
            </a:r>
            <a:r>
              <a:rPr lang="fr-FR">
                <a:latin typeface="Arial"/>
                <a:cs typeface="Arial"/>
              </a:rPr>
              <a:t>.</a:t>
            </a:r>
          </a:p>
          <a:p>
            <a:pPr lvl="1">
              <a:lnSpc>
                <a:spcPct val="150000"/>
              </a:lnSpc>
              <a:defRPr/>
            </a:pPr>
            <a:r>
              <a:rPr lang="fr-FR">
                <a:latin typeface="Arial"/>
                <a:cs typeface="Arial"/>
              </a:rPr>
              <a:t>Choix unique.</a:t>
            </a:r>
          </a:p>
          <a:p>
            <a:pPr lvl="1">
              <a:lnSpc>
                <a:spcPct val="150000"/>
              </a:lnSpc>
              <a:defRPr/>
            </a:pPr>
            <a:r>
              <a:rPr lang="fr-FR">
                <a:latin typeface="Arial"/>
                <a:cs typeface="Arial"/>
              </a:rPr>
              <a:t>Choix multiple (sans indications).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fr-FR"/>
              <a:t>Toute tricherie sera </a:t>
            </a:r>
            <a:r>
              <a:rPr lang="fr-FR" b="1"/>
              <a:t>sanctionnée d’un 0 et de fait, d’une non validation de la matière</a:t>
            </a:r>
            <a:r>
              <a:rPr lang="fr-FR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 bwMode="auto">
          <a:xfrm>
            <a:off x="1532506" y="3429000"/>
            <a:ext cx="28027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600" b="1">
                <a:solidFill>
                  <a:srgbClr val="FFD301"/>
                </a:solidFill>
                <a:latin typeface="Arial"/>
                <a:cs typeface="Arial"/>
              </a:rPr>
              <a:t>🤔</a:t>
            </a:r>
            <a:endParaRPr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532506" y="3820248"/>
            <a:ext cx="8270240" cy="20021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sz="4400" b="1"/>
              <a:t>Avez-vous des questions 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82BD9-B541-6EA8-D451-95328EE31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nécessaires pour ce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3106D9-B93E-7BB2-A922-073E956D9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Deux grandes familles les plus connu de distributions Linux</a:t>
            </a:r>
          </a:p>
          <a:p>
            <a:pPr lvl="1"/>
            <a:r>
              <a:rPr lang="fr-FR" dirty="0"/>
              <a:t>Debian (Ubuntu, </a:t>
            </a:r>
            <a:r>
              <a:rPr lang="fr-FR" dirty="0" err="1"/>
              <a:t>Debian,Linux</a:t>
            </a:r>
            <a:r>
              <a:rPr lang="fr-FR" dirty="0"/>
              <a:t> Mint,…)</a:t>
            </a:r>
          </a:p>
          <a:p>
            <a:pPr lvl="1"/>
            <a:r>
              <a:rPr lang="fr-FR" dirty="0"/>
              <a:t>Red Hat (</a:t>
            </a:r>
            <a:r>
              <a:rPr lang="fr-FR" dirty="0" err="1"/>
              <a:t>Fedora</a:t>
            </a:r>
            <a:r>
              <a:rPr lang="fr-FR" dirty="0"/>
              <a:t>, CentOS, Mandriva,...)</a:t>
            </a:r>
          </a:p>
          <a:p>
            <a:pPr marL="457200" lvl="1" indent="0">
              <a:buNone/>
            </a:pPr>
            <a:r>
              <a:rPr lang="fr-FR" dirty="0"/>
              <a:t>Il y en a d’autre comme </a:t>
            </a:r>
            <a:r>
              <a:rPr lang="fr-FR" dirty="0" err="1"/>
              <a:t>SUSE,Gentoo</a:t>
            </a:r>
            <a:r>
              <a:rPr lang="fr-FR" dirty="0"/>
              <a:t>, BSD,...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Ressources matérielles</a:t>
            </a:r>
          </a:p>
          <a:p>
            <a:pPr lvl="1"/>
            <a:r>
              <a:rPr lang="fr-FR" dirty="0"/>
              <a:t>Dual Boot Linux(Ubuntu, </a:t>
            </a:r>
            <a:r>
              <a:rPr lang="fr-FR" dirty="0" err="1"/>
              <a:t>Fedora</a:t>
            </a:r>
            <a:r>
              <a:rPr lang="fr-FR" dirty="0"/>
              <a:t>,…)</a:t>
            </a:r>
          </a:p>
          <a:p>
            <a:pPr lvl="1"/>
            <a:r>
              <a:rPr lang="fr-FR" dirty="0"/>
              <a:t>Machine Virtuelle sous VirtualBox</a:t>
            </a:r>
          </a:p>
        </p:txBody>
      </p:sp>
    </p:spTree>
    <p:extLst>
      <p:ext uri="{BB962C8B-B14F-4D97-AF65-F5344CB8AC3E}">
        <p14:creationId xmlns:p14="http://schemas.microsoft.com/office/powerpoint/2010/main" val="172917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C4BED5-1EBD-9A13-C24D-3CD104749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DualBoot</a:t>
            </a:r>
            <a:r>
              <a:rPr lang="fr-FR" dirty="0"/>
              <a:t> vs VM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722BC8-5E7E-A9E0-D207-0BD1030A7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843195D-8F8D-8EA5-729D-CA9A82C240D1}"/>
              </a:ext>
            </a:extLst>
          </p:cNvPr>
          <p:cNvSpPr/>
          <p:nvPr/>
        </p:nvSpPr>
        <p:spPr>
          <a:xfrm>
            <a:off x="2268512" y="3642448"/>
            <a:ext cx="1659116" cy="39067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Dépendances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B40326A-E664-93F6-BD65-2DF13955D91D}"/>
              </a:ext>
            </a:extLst>
          </p:cNvPr>
          <p:cNvSpPr/>
          <p:nvPr/>
        </p:nvSpPr>
        <p:spPr>
          <a:xfrm>
            <a:off x="2268511" y="3153026"/>
            <a:ext cx="766137" cy="3906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79D7751-B2B4-5ED7-1B2D-FCD6820B6A05}"/>
              </a:ext>
            </a:extLst>
          </p:cNvPr>
          <p:cNvSpPr/>
          <p:nvPr/>
        </p:nvSpPr>
        <p:spPr>
          <a:xfrm>
            <a:off x="3161491" y="3158526"/>
            <a:ext cx="766137" cy="3906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EEF2CFD-A752-71D6-AB9E-0E4275FCDB80}"/>
              </a:ext>
            </a:extLst>
          </p:cNvPr>
          <p:cNvSpPr/>
          <p:nvPr/>
        </p:nvSpPr>
        <p:spPr>
          <a:xfrm>
            <a:off x="2173119" y="5552666"/>
            <a:ext cx="3823239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hôte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3DDE32B-7B67-13F2-8B37-FFA428AA5A0C}"/>
              </a:ext>
            </a:extLst>
          </p:cNvPr>
          <p:cNvSpPr/>
          <p:nvPr/>
        </p:nvSpPr>
        <p:spPr>
          <a:xfrm>
            <a:off x="2174240" y="4691989"/>
            <a:ext cx="3822119" cy="72586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Hyperviseur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DD9FB17D-9461-CB12-10FB-2A0B76DB9F5C}"/>
              </a:ext>
            </a:extLst>
          </p:cNvPr>
          <p:cNvSpPr/>
          <p:nvPr/>
        </p:nvSpPr>
        <p:spPr>
          <a:xfrm>
            <a:off x="4227827" y="3629081"/>
            <a:ext cx="1659116" cy="39067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Dépendances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85678A0-4AD9-2BDB-79BA-F035B8017F3C}"/>
              </a:ext>
            </a:extLst>
          </p:cNvPr>
          <p:cNvSpPr/>
          <p:nvPr/>
        </p:nvSpPr>
        <p:spPr>
          <a:xfrm>
            <a:off x="4227826" y="3139659"/>
            <a:ext cx="766137" cy="3906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6CEBC6F-A922-3340-B155-E23CC31C3BC9}"/>
              </a:ext>
            </a:extLst>
          </p:cNvPr>
          <p:cNvSpPr/>
          <p:nvPr/>
        </p:nvSpPr>
        <p:spPr>
          <a:xfrm>
            <a:off x="5120806" y="3145159"/>
            <a:ext cx="766137" cy="3906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31B6A61-D966-57F2-0EED-D3B0237EE44C}"/>
              </a:ext>
            </a:extLst>
          </p:cNvPr>
          <p:cNvSpPr/>
          <p:nvPr/>
        </p:nvSpPr>
        <p:spPr>
          <a:xfrm>
            <a:off x="2270080" y="4134213"/>
            <a:ext cx="1659116" cy="390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00BE0F9-66E7-4B0E-6516-66F8CB166811}"/>
              </a:ext>
            </a:extLst>
          </p:cNvPr>
          <p:cNvSpPr/>
          <p:nvPr/>
        </p:nvSpPr>
        <p:spPr>
          <a:xfrm>
            <a:off x="4234839" y="4124786"/>
            <a:ext cx="1659116" cy="390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823989F-7BE5-CB97-68C1-06F63B95E7FA}"/>
              </a:ext>
            </a:extLst>
          </p:cNvPr>
          <p:cNvSpPr/>
          <p:nvPr/>
        </p:nvSpPr>
        <p:spPr>
          <a:xfrm>
            <a:off x="6530235" y="4286136"/>
            <a:ext cx="2160239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hôte 1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BB4535A-FA60-2738-9323-D3C76C53E5C9}"/>
              </a:ext>
            </a:extLst>
          </p:cNvPr>
          <p:cNvSpPr/>
          <p:nvPr/>
        </p:nvSpPr>
        <p:spPr>
          <a:xfrm>
            <a:off x="8792878" y="4286136"/>
            <a:ext cx="2160239" cy="725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 hôte 2</a:t>
            </a:r>
          </a:p>
        </p:txBody>
      </p:sp>
    </p:spTree>
    <p:extLst>
      <p:ext uri="{BB962C8B-B14F-4D97-AF65-F5344CB8AC3E}">
        <p14:creationId xmlns:p14="http://schemas.microsoft.com/office/powerpoint/2010/main" val="27737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EB2CD-8EAB-BC51-ED90-5080DA37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travailler et suivre ce cours(1/2)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148B3-40AA-3650-51FD-B461F11A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Pratiquer, pratiquer et pratiquer</a:t>
            </a:r>
          </a:p>
          <a:p>
            <a:pPr lvl="1"/>
            <a:r>
              <a:rPr lang="fr-FR" dirty="0"/>
              <a:t>Utiliser au quotidien</a:t>
            </a:r>
          </a:p>
          <a:p>
            <a:pPr lvl="1"/>
            <a:r>
              <a:rPr lang="fr-FR" dirty="0"/>
              <a:t>Être curieux</a:t>
            </a:r>
          </a:p>
          <a:p>
            <a:pPr lvl="1"/>
            <a:r>
              <a:rPr lang="fr-FR" dirty="0"/>
              <a:t>Essayer de bidouiller pour s’approprier le système</a:t>
            </a:r>
          </a:p>
          <a:p>
            <a:pPr lvl="1"/>
            <a:r>
              <a:rPr lang="fr-FR" dirty="0"/>
              <a:t>Avoir la volonté d’apprendre</a:t>
            </a:r>
          </a:p>
          <a:p>
            <a:pPr lvl="1"/>
            <a:r>
              <a:rPr lang="fr-FR" dirty="0"/>
              <a:t>Reproduire ce que vous avez vu durant le cours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=&gt; Ce cours est une base de travail. On ne peut pas tout couvrir c’est impossible </a:t>
            </a:r>
          </a:p>
        </p:txBody>
      </p:sp>
    </p:spTree>
    <p:extLst>
      <p:ext uri="{BB962C8B-B14F-4D97-AF65-F5344CB8AC3E}">
        <p14:creationId xmlns:p14="http://schemas.microsoft.com/office/powerpoint/2010/main" val="1955926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1804</TotalTime>
  <Words>435</Words>
  <Application>Microsoft Macintosh PowerPoint</Application>
  <DocSecurity>0</DocSecurity>
  <PresentationFormat>Grand écran</PresentationFormat>
  <Paragraphs>77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Thème Office</vt:lpstr>
      <vt:lpstr>Introduction &amp; Administration Linux</vt:lpstr>
      <vt:lpstr>Organisation du module</vt:lpstr>
      <vt:lpstr>Objectifs du module(1/2)</vt:lpstr>
      <vt:lpstr>Objectifs du module(2/2)</vt:lpstr>
      <vt:lpstr>Modalités d’évaluation</vt:lpstr>
      <vt:lpstr>Avez-vous des questions ?</vt:lpstr>
      <vt:lpstr>Outils nécessaires pour ce cours</vt:lpstr>
      <vt:lpstr>DualBoot vs VM</vt:lpstr>
      <vt:lpstr>Comment travailler et suivre ce cours(1/2)</vt:lpstr>
      <vt:lpstr>Comment travailler et suivre ce cours(2/2)</vt:lpstr>
      <vt:lpstr>Les références des ressources logicielles</vt:lpstr>
      <vt:lpstr>Les liens utiles</vt:lpstr>
      <vt:lpstr>TP 001 – Installation de VirtualBox</vt:lpstr>
      <vt:lpstr>Avez-vous des questions 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un titre</dc:title>
  <dc:subject/>
  <dc:creator>Romain Marchand</dc:creator>
  <cp:keywords/>
  <dc:description/>
  <cp:lastModifiedBy>Micheline EKOUE</cp:lastModifiedBy>
  <cp:revision>13</cp:revision>
  <dcterms:created xsi:type="dcterms:W3CDTF">2020-06-22T12:12:18Z</dcterms:created>
  <dcterms:modified xsi:type="dcterms:W3CDTF">2024-10-28T09:44:32Z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0x0101003765B812A0DDF049A757685303300B56</vt:lpwstr>
  </property>
</Properties>
</file>