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5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1" r:id="rId21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1"/>
    <p:restoredTop sz="94857"/>
  </p:normalViewPr>
  <p:slideViewPr>
    <p:cSldViewPr>
      <p:cViewPr>
        <p:scale>
          <a:sx n="92" d="100"/>
          <a:sy n="92" d="100"/>
        </p:scale>
        <p:origin x="3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Ménès" userId="58aac9d892d68574" providerId="LiveId" clId="{1B489781-60B0-43ED-A89B-BC0A0ACE8D73}"/>
    <pc:docChg chg="undo custSel modSld">
      <pc:chgData name="Thomas Ménès" userId="58aac9d892d68574" providerId="LiveId" clId="{1B489781-60B0-43ED-A89B-BC0A0ACE8D73}" dt="2025-01-06T14:26:35.960" v="1" actId="20577"/>
      <pc:docMkLst>
        <pc:docMk/>
      </pc:docMkLst>
      <pc:sldChg chg="modSp mod">
        <pc:chgData name="Thomas Ménès" userId="58aac9d892d68574" providerId="LiveId" clId="{1B489781-60B0-43ED-A89B-BC0A0ACE8D73}" dt="2025-01-06T14:26:35.960" v="1" actId="20577"/>
        <pc:sldMkLst>
          <pc:docMk/>
          <pc:sldMk cId="3765334116" sldId="269"/>
        </pc:sldMkLst>
        <pc:spChg chg="mod">
          <ac:chgData name="Thomas Ménès" userId="58aac9d892d68574" providerId="LiveId" clId="{1B489781-60B0-43ED-A89B-BC0A0ACE8D73}" dt="2025-01-06T14:26:35.960" v="1" actId="20577"/>
          <ac:spMkLst>
            <pc:docMk/>
            <pc:sldMk cId="3765334116" sldId="269"/>
            <ac:spMk id="3" creationId="{EAAE9C7C-11AD-8926-F4CF-6129E35B44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D1C74-90F3-F545-8550-0406B1D6A46A}" type="datetimeFigureOut">
              <a:rPr lang="fr-FR" smtClean="0"/>
              <a:t>06/01/2025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D566B-5B4A-3346-9D2C-405F4EF89D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80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mettre à jour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D566B-5B4A-3346-9D2C-405F4EF89D7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15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3175" y="0"/>
            <a:ext cx="1218565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5364480" y="1122363"/>
            <a:ext cx="6685280" cy="238760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5364480" y="3602038"/>
            <a:ext cx="6685280" cy="165576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06/01/2025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06/01/2025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1111885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2174240" y="548005"/>
            <a:ext cx="9017000" cy="1325563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3C1052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2174240" y="2141537"/>
            <a:ext cx="90170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3C1052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3C1052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3C1052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3C1052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3C1052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576262" y="991993"/>
            <a:ext cx="363028" cy="4100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3474720" y="1399857"/>
            <a:ext cx="8270240" cy="2002155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3474720" y="3429000"/>
            <a:ext cx="8270240" cy="86645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06/01/2025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06/01/2025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06/01/2025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06/01/2025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06/01/2025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06/01/2025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E7EC1F-9BED-B240-AF49-F98813952C30}" type="datetimeFigureOut">
              <a:rPr lang="fr-FR"/>
              <a:t>06/01/2025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C362B43-C46E-FE40-90AB-E375E6197A38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Utilisateurs, groupes et permissions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E6FB48-680A-2A1A-0A44-F528B550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groupes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40FD12-019A-BF92-CD71-097AB4345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• Ajouter et supprimer un group</a:t>
            </a:r>
          </a:p>
          <a:p>
            <a:pPr lvl="1"/>
            <a:r>
              <a:rPr lang="fr-FR" dirty="0">
                <a:solidFill>
                  <a:srgbClr val="FF0000"/>
                </a:solidFill>
              </a:rPr>
              <a:t>cat /</a:t>
            </a:r>
            <a:r>
              <a:rPr lang="fr-FR" dirty="0" err="1">
                <a:solidFill>
                  <a:srgbClr val="FF0000"/>
                </a:solidFill>
              </a:rPr>
              <a:t>etc</a:t>
            </a:r>
            <a:r>
              <a:rPr lang="fr-FR" dirty="0">
                <a:solidFill>
                  <a:srgbClr val="FF0000"/>
                </a:solidFill>
              </a:rPr>
              <a:t>/group </a:t>
            </a:r>
            <a:r>
              <a:rPr lang="fr-FR" dirty="0"/>
              <a:t>permet pour lister les groupes qui existent sur un serveur</a:t>
            </a:r>
          </a:p>
          <a:p>
            <a:pPr marL="457200" lvl="1" indent="0">
              <a:buNone/>
            </a:pPr>
            <a:r>
              <a:rPr lang="fr-FR" dirty="0"/>
              <a:t>• 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groupadd</a:t>
            </a:r>
            <a:r>
              <a:rPr lang="fr-FR" dirty="0"/>
              <a:t> admins</a:t>
            </a:r>
          </a:p>
          <a:p>
            <a:pPr marL="457200" lvl="1" indent="0">
              <a:buNone/>
            </a:pPr>
            <a:r>
              <a:rPr lang="fr-FR" dirty="0"/>
              <a:t>• 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groupdel</a:t>
            </a:r>
            <a:r>
              <a:rPr lang="fr-FR" dirty="0"/>
              <a:t> admins</a:t>
            </a:r>
          </a:p>
          <a:p>
            <a:pPr marL="0" indent="0">
              <a:buNone/>
            </a:pPr>
            <a:r>
              <a:rPr lang="fr-FR" dirty="0"/>
              <a:t>• Associer un utilisateur à un group</a:t>
            </a:r>
          </a:p>
          <a:p>
            <a:pPr marL="457200" lvl="1" indent="0">
              <a:buNone/>
            </a:pPr>
            <a:r>
              <a:rPr lang="fr-FR" dirty="0"/>
              <a:t>•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usermod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–</a:t>
            </a:r>
            <a:r>
              <a:rPr lang="fr-FR" dirty="0" err="1">
                <a:solidFill>
                  <a:schemeClr val="accent6"/>
                </a:solidFill>
              </a:rPr>
              <a:t>aG</a:t>
            </a:r>
            <a:r>
              <a:rPr lang="fr-FR" dirty="0"/>
              <a:t> admins </a:t>
            </a:r>
            <a:r>
              <a:rPr lang="fr-FR" dirty="0" err="1"/>
              <a:t>username</a:t>
            </a:r>
            <a:r>
              <a:rPr lang="fr-FR" dirty="0"/>
              <a:t> # -a signifie ajouter à un group supplémentaire</a:t>
            </a:r>
          </a:p>
          <a:p>
            <a:pPr marL="457200" lvl="1" indent="0">
              <a:buNone/>
            </a:pPr>
            <a:r>
              <a:rPr lang="fr-FR" dirty="0"/>
              <a:t>•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usermod</a:t>
            </a:r>
            <a:r>
              <a:rPr lang="fr-FR" dirty="0"/>
              <a:t> -g &lt;group-</a:t>
            </a:r>
            <a:r>
              <a:rPr lang="fr-FR" dirty="0" err="1"/>
              <a:t>name</a:t>
            </a:r>
            <a:r>
              <a:rPr lang="fr-FR" dirty="0"/>
              <a:t>&gt; &lt;</a:t>
            </a:r>
            <a:r>
              <a:rPr lang="fr-FR" dirty="0" err="1"/>
              <a:t>username</a:t>
            </a:r>
            <a:r>
              <a:rPr lang="fr-FR" dirty="0"/>
              <a:t>&gt; : permet de change de groupe principal à un user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862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148F36-62A7-2637-47CF-218B1D33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groupes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1D0728-F6E1-2328-8791-304E0DAAB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Modifier la home </a:t>
            </a:r>
            <a:r>
              <a:rPr lang="fr-FR" b="1" dirty="0" err="1"/>
              <a:t>dir</a:t>
            </a:r>
            <a:r>
              <a:rPr lang="fr-FR" b="1" dirty="0"/>
              <a:t> d’un utilisateur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usermod</a:t>
            </a:r>
            <a:r>
              <a:rPr lang="fr-FR" dirty="0"/>
              <a:t> -d /home/</a:t>
            </a:r>
            <a:r>
              <a:rPr lang="fr-FR" dirty="0" err="1"/>
              <a:t>jsmith</a:t>
            </a:r>
            <a:r>
              <a:rPr lang="fr-FR" dirty="0"/>
              <a:t> </a:t>
            </a:r>
            <a:r>
              <a:rPr lang="fr-FR" dirty="0" err="1"/>
              <a:t>jdoe</a:t>
            </a:r>
            <a:r>
              <a:rPr lang="fr-FR" dirty="0"/>
              <a:t> -m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usermod</a:t>
            </a:r>
            <a:r>
              <a:rPr lang="fr-FR" dirty="0"/>
              <a:t> -l </a:t>
            </a:r>
            <a:r>
              <a:rPr lang="fr-FR" dirty="0" err="1"/>
              <a:t>jsmith</a:t>
            </a:r>
            <a:r>
              <a:rPr lang="fr-FR" dirty="0"/>
              <a:t> </a:t>
            </a:r>
            <a:r>
              <a:rPr lang="fr-FR" dirty="0" err="1"/>
              <a:t>jdoe</a:t>
            </a:r>
            <a:endParaRPr lang="fr-FR" dirty="0"/>
          </a:p>
          <a:p>
            <a:pPr lvl="1"/>
            <a:endParaRPr lang="fr-FR" dirty="0"/>
          </a:p>
          <a:p>
            <a:r>
              <a:rPr lang="fr-FR" b="1" dirty="0"/>
              <a:t>Supprimer l’utilisateur d’un groupe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gpasswd</a:t>
            </a:r>
            <a:r>
              <a:rPr lang="fr-FR" dirty="0"/>
              <a:t> -d &lt;</a:t>
            </a:r>
            <a:r>
              <a:rPr lang="fr-FR" dirty="0" err="1"/>
              <a:t>username</a:t>
            </a:r>
            <a:r>
              <a:rPr lang="fr-FR" dirty="0"/>
              <a:t>&gt; &lt;</a:t>
            </a:r>
            <a:r>
              <a:rPr lang="fr-FR" dirty="0" err="1"/>
              <a:t>grouptoremove</a:t>
            </a:r>
            <a:r>
              <a:rPr lang="fr-FR" dirty="0"/>
              <a:t>&gt;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192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2D0C1-52EF-7D34-93E3-B9CC7A28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Verrouiller et déverrouiller les comptes utilisateurs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C5CC8-7290-DBBA-5CD9-8AA236189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passwd</a:t>
            </a:r>
            <a:r>
              <a:rPr lang="fr-FR" dirty="0"/>
              <a:t> -u &lt;</a:t>
            </a:r>
            <a:r>
              <a:rPr lang="fr-FR" dirty="0" err="1"/>
              <a:t>username</a:t>
            </a:r>
            <a:r>
              <a:rPr lang="fr-FR" dirty="0"/>
              <a:t>&gt; # </a:t>
            </a:r>
            <a:r>
              <a:rPr lang="fr-FR" dirty="0" err="1"/>
              <a:t>dévérouillage</a:t>
            </a:r>
            <a:endParaRPr lang="fr-FR" dirty="0"/>
          </a:p>
          <a:p>
            <a:r>
              <a:rPr lang="fr-FR" dirty="0"/>
              <a:t>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passwd</a:t>
            </a:r>
            <a:r>
              <a:rPr lang="fr-FR" dirty="0"/>
              <a:t> -l &lt;</a:t>
            </a:r>
            <a:r>
              <a:rPr lang="fr-FR" dirty="0" err="1"/>
              <a:t>username</a:t>
            </a:r>
            <a:r>
              <a:rPr lang="fr-FR" dirty="0"/>
              <a:t>&gt; # </a:t>
            </a:r>
            <a:r>
              <a:rPr lang="fr-FR" dirty="0" err="1"/>
              <a:t>vérouillage</a:t>
            </a:r>
            <a:endParaRPr lang="fr-FR" dirty="0"/>
          </a:p>
          <a:p>
            <a:r>
              <a:rPr lang="fr-FR" dirty="0"/>
              <a:t>le verrouillage d'un compte n'empêchera pas l'utilisateur de se connecter s'il a accès au serveur via SSH tout en utilisant l'authentification par clé publique</a:t>
            </a:r>
          </a:p>
          <a:p>
            <a:endParaRPr lang="fr-FR" dirty="0"/>
          </a:p>
          <a:p>
            <a:r>
              <a:rPr lang="fr-FR" dirty="0"/>
              <a:t> Expiration du mode de passe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chage</a:t>
            </a:r>
            <a:r>
              <a:rPr lang="fr-FR" dirty="0"/>
              <a:t> -l &lt;</a:t>
            </a:r>
            <a:r>
              <a:rPr lang="fr-FR" dirty="0" err="1"/>
              <a:t>username</a:t>
            </a:r>
            <a:r>
              <a:rPr lang="fr-FR" dirty="0"/>
              <a:t>&gt; # visualiser l’expiration du mot de passe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chage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-d 0 &lt;</a:t>
            </a:r>
            <a:r>
              <a:rPr lang="fr-FR" dirty="0" err="1"/>
              <a:t>username</a:t>
            </a:r>
            <a:r>
              <a:rPr lang="fr-FR" dirty="0"/>
              <a:t>&gt; # demande à un user de changer son mot de passe à sa première connexion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chage</a:t>
            </a:r>
            <a:r>
              <a:rPr lang="fr-FR" dirty="0"/>
              <a:t> -M 90 &lt;</a:t>
            </a:r>
            <a:r>
              <a:rPr lang="fr-FR" dirty="0" err="1"/>
              <a:t>username</a:t>
            </a:r>
            <a:r>
              <a:rPr lang="fr-FR" dirty="0"/>
              <a:t>&gt; # le mot de passe devra changer dans 90 jours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940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627F0-692F-3C75-9292-FEECCE7B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d’une politique de mot de passe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36922E-96EA-1EDD-5DA9-5FAADD693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• Par défaut il n’existe pas de politique de mot de passe pour complexifié la création des mots de passe</a:t>
            </a:r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libpam-cracklib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sudo</a:t>
            </a:r>
            <a:r>
              <a:rPr lang="fr-FR" dirty="0"/>
              <a:t> nano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pam.d</a:t>
            </a:r>
            <a:r>
              <a:rPr lang="fr-FR" dirty="0"/>
              <a:t>/</a:t>
            </a:r>
            <a:r>
              <a:rPr lang="fr-FR" dirty="0" err="1"/>
              <a:t>common-password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945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09A2E-3DFA-0217-A538-E7994F22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de l’accès administrateur avec </a:t>
            </a:r>
            <a:r>
              <a:rPr lang="fr-FR" dirty="0" err="1"/>
              <a:t>sudo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6ED65-BD9D-8ECF-A30B-0B80C67CE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• Les autorisations se font dans le fichier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sudoers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• La modification de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sudoers</a:t>
            </a:r>
            <a:r>
              <a:rPr lang="fr-FR" dirty="0"/>
              <a:t> se fait par la commande </a:t>
            </a:r>
            <a:r>
              <a:rPr lang="fr-FR" dirty="0" err="1"/>
              <a:t>visudo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• Il est possible d’autoriser un utilisateur à avoir les</a:t>
            </a:r>
          </a:p>
          <a:p>
            <a:pPr marL="0" indent="0">
              <a:buNone/>
            </a:pPr>
            <a:r>
              <a:rPr lang="fr-FR" dirty="0"/>
              <a:t>• droits de root (il suffit qu’il soit membre du groupe </a:t>
            </a:r>
            <a:r>
              <a:rPr lang="fr-FR" dirty="0" err="1"/>
              <a:t>wheel</a:t>
            </a:r>
            <a:r>
              <a:rPr lang="fr-FR" dirty="0"/>
              <a:t> pour </a:t>
            </a:r>
            <a:r>
              <a:rPr lang="fr-FR" dirty="0" err="1"/>
              <a:t>Redhat</a:t>
            </a:r>
            <a:r>
              <a:rPr lang="fr-FR" dirty="0"/>
              <a:t> ou adm pour </a:t>
            </a:r>
            <a:r>
              <a:rPr lang="fr-FR" dirty="0" err="1"/>
              <a:t>ubuntu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1600" dirty="0"/>
              <a:t>Exemple :</a:t>
            </a:r>
          </a:p>
          <a:p>
            <a:pPr marL="0" indent="0">
              <a:buNone/>
            </a:pPr>
            <a:r>
              <a:rPr lang="fr-FR" sz="1600" dirty="0"/>
              <a:t>Armel ALL=(ALL:ALL) /</a:t>
            </a:r>
            <a:r>
              <a:rPr lang="fr-FR" sz="1600" dirty="0" err="1"/>
              <a:t>sbin</a:t>
            </a:r>
            <a:r>
              <a:rPr lang="fr-FR" sz="1600" dirty="0"/>
              <a:t>/reboot,/</a:t>
            </a:r>
            <a:r>
              <a:rPr lang="fr-FR" sz="1600" dirty="0" err="1"/>
              <a:t>sbin</a:t>
            </a:r>
            <a:r>
              <a:rPr lang="fr-FR" sz="1600" dirty="0"/>
              <a:t>/</a:t>
            </a:r>
            <a:r>
              <a:rPr lang="fr-FR" sz="1600" dirty="0" err="1"/>
              <a:t>shutdown</a:t>
            </a:r>
            <a:endParaRPr lang="fr-FR" sz="1600" dirty="0"/>
          </a:p>
          <a:p>
            <a:pPr marL="0" indent="0">
              <a:buNone/>
            </a:pPr>
            <a:r>
              <a:rPr lang="fr-FR" sz="1600" dirty="0" err="1"/>
              <a:t>armel</a:t>
            </a:r>
            <a:r>
              <a:rPr lang="fr-FR" sz="1600" dirty="0"/>
              <a:t> </a:t>
            </a:r>
            <a:r>
              <a:rPr lang="fr-FR" sz="1600" dirty="0" err="1"/>
              <a:t>ubuntu</a:t>
            </a:r>
            <a:r>
              <a:rPr lang="fr-FR" sz="1600" dirty="0"/>
              <a:t>= /</a:t>
            </a:r>
            <a:r>
              <a:rPr lang="fr-FR" sz="1600" dirty="0" err="1"/>
              <a:t>usr</a:t>
            </a:r>
            <a:r>
              <a:rPr lang="fr-FR" sz="1600" dirty="0"/>
              <a:t>/bin/</a:t>
            </a:r>
            <a:r>
              <a:rPr lang="fr-FR" sz="1600" dirty="0" err="1"/>
              <a:t>apt</a:t>
            </a:r>
            <a:r>
              <a:rPr lang="fr-FR" sz="1600" dirty="0"/>
              <a:t> # permet à l’utilisateur de lancer des commande </a:t>
            </a:r>
            <a:r>
              <a:rPr lang="fr-FR" sz="1600" dirty="0" err="1"/>
              <a:t>apt</a:t>
            </a:r>
            <a:r>
              <a:rPr lang="fr-FR" sz="1600" dirty="0"/>
              <a:t> sans usurper l’</a:t>
            </a:r>
            <a:r>
              <a:rPr lang="fr-FR" sz="1600" dirty="0" err="1"/>
              <a:t>identié</a:t>
            </a:r>
            <a:r>
              <a:rPr lang="fr-FR" sz="1600" dirty="0"/>
              <a:t> d’autres utilisateurs avec la commande </a:t>
            </a:r>
            <a:r>
              <a:rPr lang="fr-FR" sz="1600" dirty="0" err="1"/>
              <a:t>sudo</a:t>
            </a:r>
            <a:r>
              <a:rPr lang="fr-FR" sz="1600" dirty="0"/>
              <a:t>–u</a:t>
            </a:r>
          </a:p>
          <a:p>
            <a:pPr marL="0" indent="0">
              <a:buNone/>
            </a:pPr>
            <a:r>
              <a:rPr lang="fr-FR" sz="1600" dirty="0"/>
              <a:t>Armel </a:t>
            </a:r>
            <a:r>
              <a:rPr lang="fr-FR" sz="1600" dirty="0" err="1"/>
              <a:t>ubuntu</a:t>
            </a:r>
            <a:r>
              <a:rPr lang="fr-FR" sz="1600" dirty="0"/>
              <a:t>=(</a:t>
            </a:r>
            <a:r>
              <a:rPr lang="fr-FR" sz="1600" dirty="0" err="1"/>
              <a:t>toto:admins</a:t>
            </a:r>
            <a:r>
              <a:rPr lang="fr-FR" sz="1600" dirty="0"/>
              <a:t>) ALL # l’utilisateur </a:t>
            </a:r>
            <a:r>
              <a:rPr lang="fr-FR" sz="1600" dirty="0" err="1"/>
              <a:t>armel</a:t>
            </a:r>
            <a:r>
              <a:rPr lang="fr-FR" sz="1600" dirty="0"/>
              <a:t> peut usurper l’usurper l’identité de toto et du groupe admins pour lancer n’importe quelles commandes.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7052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7288F-9ABC-E6D1-5E74-BF168A2F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permissions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F5A326-22E0-C140-6892-F420E45ED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30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AC57E5-AFFD-A665-2910-64FE9FEC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texte, Police, capture d’écran, reçu&#10;&#10;Description générée automatiquement">
            <a:extLst>
              <a:ext uri="{FF2B5EF4-FFF2-40B4-BE49-F238E27FC236}">
                <a16:creationId xmlns:a16="http://schemas.microsoft.com/office/drawing/2014/main" id="{D6B85B64-4524-250E-B485-12C871A94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528" y="2265382"/>
            <a:ext cx="9017000" cy="2327236"/>
          </a:xfrm>
        </p:spPr>
      </p:pic>
    </p:spTree>
    <p:extLst>
      <p:ext uri="{BB962C8B-B14F-4D97-AF65-F5344CB8AC3E}">
        <p14:creationId xmlns:p14="http://schemas.microsoft.com/office/powerpoint/2010/main" val="1857170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1735A-ABD7-4080-F03A-862469A2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D70BF0-19D5-A5D3-3F7C-0817A7052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chmod</a:t>
            </a:r>
            <a:r>
              <a:rPr lang="fr-FR" dirty="0"/>
              <a:t> permet de donner des autorisations à des fichiers et des répertoires</a:t>
            </a:r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>
                <a:solidFill>
                  <a:srgbClr val="FF0000"/>
                </a:solidFill>
              </a:rPr>
              <a:t>chmod </a:t>
            </a:r>
            <a:r>
              <a:rPr lang="fr-FR" dirty="0" err="1">
                <a:solidFill>
                  <a:srgbClr val="FF0000"/>
                </a:solidFill>
              </a:rPr>
              <a:t>u+rw</a:t>
            </a:r>
            <a:r>
              <a:rPr lang="fr-FR" dirty="0"/>
              <a:t> &lt;</a:t>
            </a:r>
            <a:r>
              <a:rPr lang="fr-FR" dirty="0" err="1"/>
              <a:t>filename</a:t>
            </a:r>
            <a:r>
              <a:rPr lang="fr-FR" dirty="0"/>
              <a:t>&gt;: L'objet est </a:t>
            </a:r>
            <a:r>
              <a:rPr lang="fr-FR" dirty="0" err="1"/>
              <a:t>rwajouté</a:t>
            </a:r>
            <a:r>
              <a:rPr lang="fr-FR" dirty="0"/>
              <a:t> à la </a:t>
            </a:r>
            <a:r>
              <a:rPr lang="fr-FR" dirty="0" err="1"/>
              <a:t>usercolonne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>
                <a:solidFill>
                  <a:srgbClr val="FF0000"/>
                </a:solidFill>
              </a:rPr>
              <a:t>chmod </a:t>
            </a:r>
            <a:r>
              <a:rPr lang="fr-FR" dirty="0" err="1">
                <a:solidFill>
                  <a:srgbClr val="FF0000"/>
                </a:solidFill>
              </a:rPr>
              <a:t>g+r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&lt;</a:t>
            </a:r>
            <a:r>
              <a:rPr lang="fr-FR" dirty="0" err="1"/>
              <a:t>filename</a:t>
            </a:r>
            <a:r>
              <a:rPr lang="fr-FR" dirty="0"/>
              <a:t>&gt;: Le groupe propriétaire reçoit un accès en lecture</a:t>
            </a:r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>
                <a:solidFill>
                  <a:srgbClr val="FF0000"/>
                </a:solidFill>
              </a:rPr>
              <a:t>chmod o-</a:t>
            </a:r>
            <a:r>
              <a:rPr lang="fr-FR" dirty="0" err="1">
                <a:solidFill>
                  <a:srgbClr val="FF0000"/>
                </a:solidFill>
              </a:rPr>
              <a:t>rw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&lt;</a:t>
            </a:r>
            <a:r>
              <a:rPr lang="fr-FR" dirty="0" err="1"/>
              <a:t>filename</a:t>
            </a:r>
            <a:r>
              <a:rPr lang="fr-FR" dirty="0"/>
              <a:t>&gt;: Autre est dépouillé des </a:t>
            </a:r>
            <a:r>
              <a:rPr lang="fr-FR" dirty="0" err="1"/>
              <a:t>rw</a:t>
            </a:r>
            <a:r>
              <a:rPr lang="fr-FR" dirty="0"/>
              <a:t> bits</a:t>
            </a:r>
          </a:p>
          <a:p>
            <a:pPr marL="0" indent="0">
              <a:buNone/>
            </a:pPr>
            <a:r>
              <a:rPr lang="fr-FR" dirty="0"/>
              <a:t>• Une autre façon de donner des droits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F0000"/>
                </a:solidFill>
              </a:rPr>
              <a:t>• R: 4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F0000"/>
                </a:solidFill>
              </a:rPr>
              <a:t>• W: 2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FF0000"/>
                </a:solidFill>
              </a:rPr>
              <a:t>• X: 1</a:t>
            </a:r>
          </a:p>
          <a:p>
            <a:pPr marL="0" indent="0">
              <a:buNone/>
            </a:pPr>
            <a:r>
              <a:rPr lang="fr-FR" sz="1600" dirty="0"/>
              <a:t>Exemple : chmod 600 &lt;file&gt; # seul l’utilisateur peut lire et écrire sur le fichier file car (4+2) sur user = 6</a:t>
            </a:r>
          </a:p>
          <a:p>
            <a:pPr marL="0" indent="0">
              <a:buNone/>
            </a:pPr>
            <a:r>
              <a:rPr lang="fr-FR" dirty="0"/>
              <a:t>Chmod 770 –R toto # permet aux </a:t>
            </a:r>
            <a:r>
              <a:rPr lang="fr-FR" dirty="0" err="1"/>
              <a:t>users</a:t>
            </a:r>
            <a:r>
              <a:rPr lang="fr-FR" dirty="0"/>
              <a:t> et au group de lire, écrire, visualiser et exécuter le contenu du répertoire toto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7378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B22F3-E7BD-EB21-D896-9FCF8B75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Changer de propriété sur des objets(fichiers et répertoires)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0B9C14-0D16-D020-F89F-3C650DCB8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b="1" dirty="0" err="1"/>
              <a:t>chown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toto</a:t>
            </a:r>
            <a:r>
              <a:rPr lang="fr-FR" dirty="0"/>
              <a:t> </a:t>
            </a:r>
            <a:r>
              <a:rPr lang="fr-FR" dirty="0" err="1"/>
              <a:t>myfile.txt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# le nouveau propriétaire un fichier </a:t>
            </a:r>
            <a:r>
              <a:rPr lang="fr-FR" dirty="0" err="1"/>
              <a:t>myfile.txt</a:t>
            </a:r>
            <a:r>
              <a:rPr lang="fr-FR" dirty="0"/>
              <a:t> c’est toto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b="1" dirty="0" err="1"/>
              <a:t>chown</a:t>
            </a:r>
            <a:r>
              <a:rPr lang="fr-FR" dirty="0"/>
              <a:t> -R </a:t>
            </a:r>
            <a:r>
              <a:rPr lang="fr-FR" dirty="0">
                <a:solidFill>
                  <a:srgbClr val="FF0000"/>
                </a:solidFill>
              </a:rPr>
              <a:t>toto</a:t>
            </a:r>
            <a:r>
              <a:rPr lang="fr-FR" dirty="0"/>
              <a:t> REP1</a:t>
            </a:r>
          </a:p>
          <a:p>
            <a:pPr marL="0" indent="0">
              <a:buNone/>
            </a:pPr>
            <a:r>
              <a:rPr lang="fr-FR" dirty="0"/>
              <a:t># le nouveau propriétaire du </a:t>
            </a:r>
            <a:r>
              <a:rPr lang="fr-FR" dirty="0" err="1"/>
              <a:t>repertoire</a:t>
            </a:r>
            <a:r>
              <a:rPr lang="fr-FR" dirty="0"/>
              <a:t> REP1 c’est toto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chown</a:t>
            </a:r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toto:hexagone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/>
              <a:t>myfile.txt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# l’utilisateur toto et le groupe hexagone sont propriétaire du fichier </a:t>
            </a:r>
            <a:r>
              <a:rPr lang="fr-FR" dirty="0" err="1"/>
              <a:t>myfile.txt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197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10B13-C79B-6F33-7C13-87A0EE86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301 Gestion des utilisateurs, groups et permissions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FA3462-CAB0-D278-2B89-8B9E3CD6B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682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2174240" y="548005"/>
            <a:ext cx="9522460" cy="1325563"/>
          </a:xfrm>
        </p:spPr>
        <p:txBody>
          <a:bodyPr/>
          <a:lstStyle/>
          <a:p>
            <a:pPr>
              <a:defRPr/>
            </a:pPr>
            <a:r>
              <a:rPr lang="fr-FR" dirty="0"/>
              <a:t>Objectifs</a:t>
            </a:r>
            <a:endParaRPr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Création et gestion des utilisateurs et des groupes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1800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fr-FR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ttribution des permissions sur les fichiers et les répertoires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les commandes et les utilitaires pour la gestion des utilisateurs et des permissions</a:t>
            </a:r>
            <a:endParaRPr lang="fr-FR" sz="1800" b="1" dirty="0">
              <a:solidFill>
                <a:srgbClr val="7030A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fr-FR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 bwMode="auto">
          <a:xfrm>
            <a:off x="1532506" y="3429000"/>
            <a:ext cx="28027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600" b="1">
                <a:solidFill>
                  <a:srgbClr val="FFD301"/>
                </a:solidFill>
                <a:latin typeface="Arial"/>
                <a:cs typeface="Arial"/>
              </a:rPr>
              <a:t>🤔</a:t>
            </a:r>
            <a:endParaRPr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1532506" y="3820248"/>
            <a:ext cx="8270240" cy="20021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 sz="4400" b="1"/>
              <a:t>Avez-vous des questions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6797F2-4687-20C1-86BB-180A247C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Gérer les utilisateurs et les groupes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C98903-38AC-AE2E-1C95-B7448E664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7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7F574-4D24-BD6A-C713-FB7324E7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fr-FR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Gérer les utilisateurs et les groupes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8EAE0B-5B02-2EBD-E728-7200801A0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• L’utilisateur ayant tous les privilèges est </a:t>
            </a:r>
            <a:r>
              <a:rPr lang="fr-FR" dirty="0">
                <a:solidFill>
                  <a:srgbClr val="FF0000"/>
                </a:solidFill>
              </a:rPr>
              <a:t>root</a:t>
            </a:r>
          </a:p>
          <a:p>
            <a:pPr marL="0" indent="0">
              <a:buNone/>
            </a:pPr>
            <a:r>
              <a:rPr lang="fr-FR" dirty="0"/>
              <a:t>• Lorsqu’on installe un distribution linux, par défaut on crée un nouvel utilisateur</a:t>
            </a:r>
          </a:p>
          <a:p>
            <a:pPr marL="457200" lvl="1" indent="0">
              <a:buNone/>
            </a:pPr>
            <a:r>
              <a:rPr lang="fr-FR" dirty="0"/>
              <a:t>• Cet utilisateur peut exécuter des commandes en utilisant </a:t>
            </a:r>
            <a:r>
              <a:rPr lang="fr-FR" dirty="0" err="1">
                <a:solidFill>
                  <a:srgbClr val="FF0000"/>
                </a:solidFill>
              </a:rPr>
              <a:t>sudo</a:t>
            </a:r>
            <a:r>
              <a:rPr lang="fr-FR" dirty="0"/>
              <a:t> pour élever les privilèges</a:t>
            </a:r>
          </a:p>
          <a:p>
            <a:pPr marL="457200" lvl="1" indent="0">
              <a:buNone/>
            </a:pPr>
            <a:r>
              <a:rPr lang="fr-FR" dirty="0"/>
              <a:t>• Seul cet utilisateur peut utiliser </a:t>
            </a:r>
            <a:r>
              <a:rPr lang="fr-FR" dirty="0" err="1"/>
              <a:t>sudo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• L'intention est que vous utiliserez ce compte pour administrer le système, plutôt que root.</a:t>
            </a:r>
          </a:p>
          <a:p>
            <a:pPr marL="0" indent="0">
              <a:buNone/>
            </a:pPr>
            <a:r>
              <a:rPr lang="fr-FR" dirty="0"/>
              <a:t>• Lorsque vous créez des comptes d'utilisateurs supplémentaires, ils n'auront pas accès à </a:t>
            </a:r>
            <a:r>
              <a:rPr lang="fr-FR" dirty="0" err="1"/>
              <a:t>sudo</a:t>
            </a:r>
            <a:r>
              <a:rPr lang="fr-FR" dirty="0"/>
              <a:t> par défaut, sauf si vous le leur accordez explicitement</a:t>
            </a:r>
          </a:p>
        </p:txBody>
      </p:sp>
    </p:spTree>
    <p:extLst>
      <p:ext uri="{BB962C8B-B14F-4D97-AF65-F5344CB8AC3E}">
        <p14:creationId xmlns:p14="http://schemas.microsoft.com/office/powerpoint/2010/main" val="208475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09249-7DD4-15B9-A7D1-F68CB871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et supprimer des utilisateurs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D6A541-67F6-F1FA-415A-395ED2E58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La création d'utilisateurs dans Ubuntu peut être effectuée avec l'une des deux commandes suivantes : </a:t>
            </a:r>
            <a:r>
              <a:rPr lang="fr-FR" dirty="0" err="1">
                <a:solidFill>
                  <a:srgbClr val="FF0000"/>
                </a:solidFill>
                <a:effectLst/>
                <a:latin typeface="Helvetica" pitchFamily="2" charset="0"/>
              </a:rPr>
              <a:t>adduser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et </a:t>
            </a:r>
            <a:r>
              <a:rPr lang="fr-FR" dirty="0" err="1">
                <a:solidFill>
                  <a:srgbClr val="FF0000"/>
                </a:solidFill>
                <a:effectLst/>
                <a:latin typeface="Helvetica" pitchFamily="2" charset="0"/>
              </a:rPr>
              <a:t>useradd</a:t>
            </a:r>
            <a:endParaRPr lang="fr-FR" dirty="0">
              <a:solidFill>
                <a:srgbClr val="FF0000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b="1" dirty="0" err="1">
                <a:solidFill>
                  <a:srgbClr val="7030A0"/>
                </a:solidFill>
                <a:effectLst/>
                <a:latin typeface="Helvetica" pitchFamily="2" charset="0"/>
              </a:rPr>
              <a:t>useradd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: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sudo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</a:t>
            </a:r>
            <a:r>
              <a:rPr lang="fr-FR" dirty="0" err="1">
                <a:solidFill>
                  <a:srgbClr val="FF0000"/>
                </a:solidFill>
                <a:effectLst/>
                <a:latin typeface="Helvetica" pitchFamily="2" charset="0"/>
              </a:rPr>
              <a:t>useradd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-d 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/home/</a:t>
            </a:r>
            <a:r>
              <a:rPr lang="fr-FR" b="1" dirty="0" err="1">
                <a:solidFill>
                  <a:srgbClr val="7030A0"/>
                </a:solidFill>
                <a:effectLst/>
                <a:latin typeface="Helvetica" pitchFamily="2" charset="0"/>
              </a:rPr>
              <a:t>angando</a:t>
            </a:r>
            <a:r>
              <a:rPr lang="fr-FR" b="1" dirty="0">
                <a:solidFill>
                  <a:srgbClr val="7030A0"/>
                </a:solidFill>
                <a:effectLst/>
                <a:latin typeface="Helvetica" pitchFamily="2" charset="0"/>
              </a:rPr>
              <a:t> -m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angando</a:t>
            </a:r>
            <a:endParaRPr lang="fr-FR" dirty="0">
              <a:solidFill>
                <a:srgbClr val="7030A0"/>
              </a:solidFill>
              <a:effectLst/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-d permet de créer le répertoire de l’utilisateur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-m permet de créer le 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repertoire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de l’utilisateur au cours du processus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La commande </a:t>
            </a:r>
            <a:r>
              <a:rPr lang="fr-FR" dirty="0" err="1">
                <a:solidFill>
                  <a:srgbClr val="FF0000"/>
                </a:solidFill>
                <a:effectLst/>
                <a:latin typeface="Helvetica" pitchFamily="2" charset="0"/>
              </a:rPr>
              <a:t>passwd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permet de donner un mot de passe à l’utilisateur courant ou un autre utilisateur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	• 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passwd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&lt; 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user_name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&gt;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338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D6F3D1-40C6-6F3D-CA6C-1A24DADB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A7332A-C3FF-E51E-29BD-E7D55DBD0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La création d'utilisateurs dans Ubuntu peut être effectuée avec l'une des deux commandes suivantes : </a:t>
            </a:r>
            <a:r>
              <a:rPr lang="fr-FR" dirty="0" err="1">
                <a:solidFill>
                  <a:srgbClr val="FF0000"/>
                </a:solidFill>
                <a:effectLst/>
                <a:latin typeface="Helvetica" pitchFamily="2" charset="0"/>
              </a:rPr>
              <a:t>adduser</a:t>
            </a:r>
            <a:r>
              <a:rPr lang="fr-FR" dirty="0">
                <a:solidFill>
                  <a:srgbClr val="FF0000"/>
                </a:solidFill>
                <a:effectLst/>
                <a:latin typeface="Helvetica" pitchFamily="2" charset="0"/>
              </a:rPr>
              <a:t> 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et </a:t>
            </a:r>
            <a:r>
              <a:rPr lang="fr-FR" dirty="0" err="1">
                <a:solidFill>
                  <a:srgbClr val="FF0000"/>
                </a:solidFill>
                <a:effectLst/>
                <a:latin typeface="Helvetica" pitchFamily="2" charset="0"/>
              </a:rPr>
              <a:t>useradd</a:t>
            </a:r>
            <a:endParaRPr lang="fr-FR" dirty="0">
              <a:solidFill>
                <a:srgbClr val="FF0000"/>
              </a:solidFill>
              <a:effectLst/>
              <a:latin typeface="Helvetica" pitchFamily="2" charset="0"/>
            </a:endParaRPr>
          </a:p>
          <a:p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adduser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:</a:t>
            </a:r>
          </a:p>
          <a:p>
            <a:endParaRPr lang="fr-FR" dirty="0">
              <a:solidFill>
                <a:srgbClr val="7030A0"/>
              </a:solidFill>
              <a:effectLst/>
              <a:latin typeface="Helvetica" pitchFamily="2" charset="0"/>
            </a:endParaRPr>
          </a:p>
          <a:p>
            <a:endParaRPr lang="fr-FR" dirty="0"/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B1D687E3-4F25-B65A-5434-8224ED7DC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3429000"/>
            <a:ext cx="7772400" cy="200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5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F31A6-A8DA-4D22-F543-106AA68C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Supprimer les utilisateurs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918F50-0CC8-BFAD-4B0A-3FB1A3DF3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userdel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:</a:t>
            </a:r>
          </a:p>
          <a:p>
            <a:pPr lvl="1"/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userdel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toto # supprime l’utilisateur dans supprimer son répertoire</a:t>
            </a:r>
          </a:p>
          <a:p>
            <a:pPr lvl="1"/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L’option –</a:t>
            </a:r>
            <a:r>
              <a:rPr lang="fr-FR" dirty="0">
                <a:solidFill>
                  <a:srgbClr val="FF0000"/>
                </a:solidFill>
                <a:effectLst/>
                <a:latin typeface="Helvetica" pitchFamily="2" charset="0"/>
              </a:rPr>
              <a:t>r</a:t>
            </a:r>
            <a:r>
              <a:rPr lang="fr-FR" dirty="0">
                <a:solidFill>
                  <a:srgbClr val="7030A0"/>
                </a:solidFill>
                <a:effectLst/>
                <a:latin typeface="Helvetica" pitchFamily="2" charset="0"/>
              </a:rPr>
              <a:t> permet de supprimer l’utilisateur en même temps que sa home </a:t>
            </a:r>
            <a:r>
              <a:rPr lang="fr-FR" dirty="0" err="1">
                <a:solidFill>
                  <a:srgbClr val="7030A0"/>
                </a:solidFill>
                <a:effectLst/>
                <a:latin typeface="Helvetica" pitchFamily="2" charset="0"/>
              </a:rPr>
              <a:t>dir</a:t>
            </a:r>
            <a:endParaRPr lang="fr-FR" dirty="0">
              <a:solidFill>
                <a:srgbClr val="7030A0"/>
              </a:solidFill>
              <a:effectLst/>
              <a:latin typeface="Helvetica" pitchFamily="2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5586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79E16-82A1-DBD4-0F7C-19E47F84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Comprendre les fichiers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passwd</a:t>
            </a:r>
            <a:r>
              <a:rPr lang="fr-FR" dirty="0"/>
              <a:t> et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shadow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7178C0-BBB3-CBD1-D742-489930608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passwd</a:t>
            </a:r>
            <a:r>
              <a:rPr lang="fr-FR" dirty="0"/>
              <a:t> est le fichier où sont stockés les comptes utilisateurs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 fichier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shadow</a:t>
            </a:r>
            <a:r>
              <a:rPr lang="fr-FR" dirty="0"/>
              <a:t> stocke le mot de passe des utilisateurs</a:t>
            </a:r>
          </a:p>
          <a:p>
            <a:endParaRPr lang="fr-FR" dirty="0"/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073E1632-C469-D05C-1BF6-2D751456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2996952"/>
            <a:ext cx="999692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00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D4FE7-ACDC-A860-A48A-3000240B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Changer de compte utilisateur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AE9C7C-11AD-8926-F4CF-6129E35B4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sudo</a:t>
            </a:r>
            <a:r>
              <a:rPr lang="fr-FR" b="1" dirty="0">
                <a:solidFill>
                  <a:srgbClr val="FF0000"/>
                </a:solidFill>
              </a:rPr>
              <a:t> su </a:t>
            </a:r>
            <a:r>
              <a:rPr lang="fr-FR" dirty="0"/>
              <a:t>- : permet de basculer vers </a:t>
            </a:r>
            <a:r>
              <a:rPr lang="fr-FR" dirty="0">
                <a:solidFill>
                  <a:srgbClr val="FF0000"/>
                </a:solidFill>
              </a:rPr>
              <a:t>root </a:t>
            </a:r>
            <a:r>
              <a:rPr lang="fr-FR" dirty="0"/>
              <a:t>depuis un compte utilisateur ayant </a:t>
            </a:r>
            <a:r>
              <a:rPr lang="fr-FR" dirty="0" err="1"/>
              <a:t>sudo</a:t>
            </a:r>
            <a:r>
              <a:rPr lang="fr-FR" dirty="0"/>
              <a:t> accès</a:t>
            </a:r>
          </a:p>
          <a:p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su - &lt; </a:t>
            </a:r>
            <a:r>
              <a:rPr lang="fr-FR" dirty="0" err="1">
                <a:solidFill>
                  <a:srgbClr val="FF0000"/>
                </a:solidFill>
              </a:rPr>
              <a:t>username</a:t>
            </a:r>
            <a:r>
              <a:rPr lang="fr-FR" dirty="0">
                <a:solidFill>
                  <a:srgbClr val="FF0000"/>
                </a:solidFill>
              </a:rPr>
              <a:t> &gt;</a:t>
            </a:r>
          </a:p>
          <a:p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exit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53341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954</Words>
  <Application>Microsoft Office PowerPoint</Application>
  <DocSecurity>0</DocSecurity>
  <PresentationFormat>Widescreen</PresentationFormat>
  <Paragraphs>106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Helvetica</vt:lpstr>
      <vt:lpstr>Thème Office</vt:lpstr>
      <vt:lpstr>Utilisateurs, groupes et permissions</vt:lpstr>
      <vt:lpstr>Objectifs</vt:lpstr>
      <vt:lpstr>Gérer les utilisateurs et les groupes</vt:lpstr>
      <vt:lpstr>Gérer les utilisateurs et les groupes</vt:lpstr>
      <vt:lpstr>Créer et supprimer des utilisateurs</vt:lpstr>
      <vt:lpstr>PowerPoint Presentation</vt:lpstr>
      <vt:lpstr>Supprimer les utilisateurs</vt:lpstr>
      <vt:lpstr>Comprendre les fichiers /etc/passwd et /etc/shadow</vt:lpstr>
      <vt:lpstr>Changer de compte utilisateur</vt:lpstr>
      <vt:lpstr>Les groupes :</vt:lpstr>
      <vt:lpstr>Les groupes : </vt:lpstr>
      <vt:lpstr>Verrouiller et déverrouiller les comptes utilisateurs</vt:lpstr>
      <vt:lpstr>Définition d’une politique de mot de passe</vt:lpstr>
      <vt:lpstr>Configuration de l’accès administrateur avec sudo</vt:lpstr>
      <vt:lpstr>Les permissions</vt:lpstr>
      <vt:lpstr>PowerPoint Presentation</vt:lpstr>
      <vt:lpstr>PowerPoint Presentation</vt:lpstr>
      <vt:lpstr>Changer de propriété sur des objets(fichiers et répertoires)</vt:lpstr>
      <vt:lpstr>TP 301 Gestion des utilisateurs, groups et permissions</vt:lpstr>
      <vt:lpstr>Avez-vous des questions 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Ceci est un titre</dc:title>
  <dc:subject/>
  <dc:creator>Romain Marchand</dc:creator>
  <cp:keywords/>
  <dc:description/>
  <cp:lastModifiedBy>Thomas Ménès</cp:lastModifiedBy>
  <cp:revision>18</cp:revision>
  <dcterms:created xsi:type="dcterms:W3CDTF">2020-06-22T12:12:18Z</dcterms:created>
  <dcterms:modified xsi:type="dcterms:W3CDTF">2025-01-06T14:26:44Z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0x0101003765B812A0DDF049A757685303300B56</vt:lpwstr>
  </property>
</Properties>
</file>