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90" r:id="rId5"/>
    <p:sldId id="280" r:id="rId6"/>
    <p:sldId id="281" r:id="rId7"/>
    <p:sldId id="29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9" r:id="rId17"/>
    <p:sldId id="261" r:id="rId18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7"/>
    <p:restoredTop sz="94833"/>
  </p:normalViewPr>
  <p:slideViewPr>
    <p:cSldViewPr>
      <p:cViewPr varScale="1">
        <p:scale>
          <a:sx n="108" d="100"/>
          <a:sy n="108" d="100"/>
        </p:scale>
        <p:origin x="10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1C74-90F3-F545-8550-0406B1D6A46A}" type="datetimeFigureOut">
              <a:rPr lang="fr-FR" smtClean="0"/>
              <a:t>05/11/2024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D566B-5B4A-3346-9D2C-405F4EF89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0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mettre à jour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D566B-5B4A-3346-9D2C-405F4EF89D7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5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175" y="0"/>
            <a:ext cx="1218565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5364480" y="1122363"/>
            <a:ext cx="6685280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5364480" y="3602038"/>
            <a:ext cx="6685280" cy="165576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111885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2174240" y="548005"/>
            <a:ext cx="901700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3C1052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2174240" y="2141537"/>
            <a:ext cx="90170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C105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3C105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C105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3C105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3C1052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576262" y="991993"/>
            <a:ext cx="363028" cy="4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3474720" y="1399857"/>
            <a:ext cx="8270240" cy="2002155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474720" y="3429000"/>
            <a:ext cx="8270240" cy="86645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Gestion des processus et des tâches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2BBCC-AE11-FA53-74FE-6D7CFDEB4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014AB-DA1C-9500-D4F1-BA217724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240" y="980728"/>
            <a:ext cx="9017000" cy="55121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Planifier des tâches avec </a:t>
            </a:r>
            <a:r>
              <a:rPr lang="fr-FR" dirty="0" err="1">
                <a:solidFill>
                  <a:srgbClr val="FF0000"/>
                </a:solidFill>
                <a:effectLst/>
                <a:latin typeface="Helvetica" pitchFamily="2" charset="0"/>
              </a:rPr>
              <a:t>cron</a:t>
            </a:r>
            <a:endParaRPr lang="fr-FR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crontabl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–e</a:t>
            </a:r>
          </a:p>
          <a:p>
            <a:pPr marL="0" indent="0">
              <a:buNone/>
            </a:pPr>
            <a:endParaRPr lang="fr-FR" dirty="0">
              <a:solidFill>
                <a:srgbClr val="7030A0"/>
              </a:solidFill>
              <a:latin typeface="Helvetica" pitchFamily="2" charset="0"/>
            </a:endParaRPr>
          </a:p>
          <a:p>
            <a:pPr marL="0" indent="0">
              <a:buNone/>
            </a:pPr>
            <a:endParaRPr lang="fr-FR" dirty="0">
              <a:solidFill>
                <a:srgbClr val="7030A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fr-FR" dirty="0">
              <a:solidFill>
                <a:srgbClr val="7030A0"/>
              </a:solidFill>
              <a:latin typeface="Helvetica" pitchFamily="2" charset="0"/>
            </a:endParaRPr>
          </a:p>
          <a:p>
            <a:pPr marL="0" indent="0">
              <a:buNone/>
            </a:pPr>
            <a:endParaRPr lang="fr-FR" dirty="0">
              <a:solidFill>
                <a:srgbClr val="7030A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fr-FR" dirty="0">
              <a:solidFill>
                <a:srgbClr val="7030A0"/>
              </a:solidFill>
              <a:latin typeface="Helvetica" pitchFamily="2" charset="0"/>
            </a:endParaRPr>
          </a:p>
          <a:p>
            <a:pPr marL="0" indent="0">
              <a:buNone/>
            </a:pPr>
            <a:endParaRPr lang="fr-FR" dirty="0">
              <a:solidFill>
                <a:srgbClr val="7030A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3 0 * * 4 /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usr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/local/bin/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cleanup.sh</a:t>
            </a:r>
            <a:endParaRPr lang="fr-FR" dirty="0">
              <a:solidFill>
                <a:srgbClr val="7030A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* 0 * * * /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usr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/bin/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apt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update</a:t>
            </a: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0 1 1 * * /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usr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/local/bin/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run_report.sh</a:t>
            </a:r>
            <a:endParaRPr lang="fr-FR" dirty="0">
              <a:solidFill>
                <a:srgbClr val="7030A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fr-FR" dirty="0">
              <a:solidFill>
                <a:srgbClr val="7030A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NB : toujours mettre le chemin complet d’un binaire. Pour trouver une commande il faut utiliser la commande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which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&lt;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nom_de_la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commande&gt;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6A97D6-276C-0998-07B0-6EA77E84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13" y="2790480"/>
            <a:ext cx="893442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6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EAB5D-3B43-459C-9753-F6B59324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Surveillance des ressources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D4352E-8D7E-05A6-69F7-0E2AA677B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14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48F10-A386-E044-0119-78F8350B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Surveillance des ressources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350E55-90E4-F592-AA18-E2105994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Affichage de l’utilisation du disque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 err="1"/>
              <a:t>df</a:t>
            </a:r>
            <a:r>
              <a:rPr lang="fr-FR" dirty="0"/>
              <a:t> -h 	# espace disque de systèmes de fichiers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 err="1"/>
              <a:t>df</a:t>
            </a:r>
            <a:r>
              <a:rPr lang="fr-FR" dirty="0"/>
              <a:t>–i 	# affiche le nombre d’inode disponibles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Comment savoir quels dossiers et quels fichiers occupent l’espace dans le disque ?</a:t>
            </a:r>
          </a:p>
          <a:p>
            <a:pPr marL="457200" lvl="1" indent="0">
              <a:buNone/>
            </a:pPr>
            <a:r>
              <a:rPr lang="fr-FR" dirty="0"/>
              <a:t>• du -h</a:t>
            </a:r>
          </a:p>
          <a:p>
            <a:pPr marL="457200" lvl="1" indent="0">
              <a:buNone/>
            </a:pPr>
            <a:r>
              <a:rPr lang="fr-FR" dirty="0"/>
              <a:t>• du -</a:t>
            </a:r>
            <a:r>
              <a:rPr lang="fr-FR" dirty="0" err="1"/>
              <a:t>hsc</a:t>
            </a:r>
            <a:r>
              <a:rPr lang="fr-FR" dirty="0"/>
              <a:t> * 	# A exécuter fans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708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45D63-0FC6-2A9D-4D2F-9361A6E4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CFCB1-EE82-EAC1-49B9-6A02C634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l' utilitaire </a:t>
            </a:r>
            <a:r>
              <a:rPr lang="fr-FR" b="1" dirty="0" err="1"/>
              <a:t>NCurses</a:t>
            </a:r>
            <a:r>
              <a:rPr lang="fr-FR" b="1" dirty="0"/>
              <a:t> Disk Usage </a:t>
            </a:r>
            <a:r>
              <a:rPr lang="fr-FR" dirty="0"/>
              <a:t>(</a:t>
            </a:r>
            <a:r>
              <a:rPr lang="fr-FR" dirty="0" err="1"/>
              <a:t>ncdu</a:t>
            </a:r>
            <a:r>
              <a:rPr lang="fr-FR" dirty="0"/>
              <a:t>)</a:t>
            </a:r>
          </a:p>
          <a:p>
            <a:pPr marL="457200" lvl="1" indent="0">
              <a:buNone/>
            </a:pPr>
            <a:r>
              <a:rPr lang="fr-FR" dirty="0"/>
              <a:t>• Permet de gérer l’espace disque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b="1" dirty="0" err="1"/>
              <a:t>ncdu</a:t>
            </a:r>
            <a:endParaRPr lang="fr-FR" b="1" dirty="0"/>
          </a:p>
          <a:p>
            <a:endParaRPr lang="fr-FR" dirty="0"/>
          </a:p>
        </p:txBody>
      </p: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AACE07F9-B20C-D97C-8DAB-6F641702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2726625"/>
            <a:ext cx="5455280" cy="35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2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14B49-FA76-0442-3CEB-3EFE374F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E1B7CF-0291-6EB5-2F64-5D8C98C5F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Surveiller la RAM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b="1" dirty="0"/>
              <a:t>free -m      </a:t>
            </a:r>
            <a:r>
              <a:rPr lang="fr-FR" dirty="0"/>
              <a:t>#en mo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b="1" dirty="0"/>
              <a:t>Free –g     </a:t>
            </a:r>
            <a:r>
              <a:rPr lang="fr-FR" dirty="0"/>
              <a:t>#en go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, Police, nombre, capture d’écran&#10;&#10;Description générée automatiquement">
            <a:extLst>
              <a:ext uri="{FF2B5EF4-FFF2-40B4-BE49-F238E27FC236}">
                <a16:creationId xmlns:a16="http://schemas.microsoft.com/office/drawing/2014/main" id="{8F56F3E7-44B9-D2C1-0B12-E6492ACD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540" y="3169582"/>
            <a:ext cx="6844700" cy="31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19135-9093-52EA-1B54-9CACB697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BDAD2D-44FE-D01F-1420-76F2ECB2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 Comprendre la charge moyenne du processeur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 err="1"/>
              <a:t>htop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• cat /proc/</a:t>
            </a:r>
            <a:r>
              <a:rPr lang="fr-FR" dirty="0" err="1"/>
              <a:t>loadavg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• Uptime</a:t>
            </a:r>
          </a:p>
          <a:p>
            <a:pPr marL="457200" lvl="1" indent="0">
              <a:buNone/>
            </a:pPr>
            <a:r>
              <a:rPr lang="fr-FR" dirty="0"/>
              <a:t>• Charge moyenne en %</a:t>
            </a:r>
          </a:p>
          <a:p>
            <a:pPr marL="457200" lvl="1" indent="0">
              <a:buNone/>
            </a:pPr>
            <a:r>
              <a:rPr lang="fr-FR" dirty="0"/>
              <a:t>• Ne doit pas être &gt; = 1 (tolérable en fonction du nombre de processeurs)</a:t>
            </a:r>
          </a:p>
          <a:p>
            <a:endParaRPr lang="fr-FR" dirty="0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3F9E536-238F-16D6-4B26-B177C6D1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4509120"/>
            <a:ext cx="531359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10B13-C79B-6F33-7C13-87A0EE86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401 Gestion des processus et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A3462-CAB0-D278-2B89-8B9E3CD6B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82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 bwMode="auto">
          <a:xfrm>
            <a:off x="1532506" y="3429000"/>
            <a:ext cx="28027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600" b="1">
                <a:solidFill>
                  <a:srgbClr val="FFD301"/>
                </a:solidFill>
                <a:latin typeface="Arial"/>
                <a:cs typeface="Arial"/>
              </a:rPr>
              <a:t>🤔</a:t>
            </a:r>
            <a:endParaRPr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532506" y="3820248"/>
            <a:ext cx="8270240" cy="20021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sz="4400" b="1"/>
              <a:t>Avez-vous des 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2174240" y="548005"/>
            <a:ext cx="9522460" cy="1325563"/>
          </a:xfrm>
        </p:spPr>
        <p:txBody>
          <a:bodyPr/>
          <a:lstStyle/>
          <a:p>
            <a:pPr>
              <a:defRPr/>
            </a:pPr>
            <a:r>
              <a:rPr lang="fr-FR" dirty="0"/>
              <a:t>Objectifs</a:t>
            </a:r>
            <a:endParaRPr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Les processus et les tâches dans Linux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ommandes pour la gestion des processus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</a:t>
            </a:r>
            <a:r>
              <a:rPr lang="fr-FR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surveillance des performances du système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fr-FR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planification des tâches</a:t>
            </a:r>
            <a:endParaRPr lang="fr-FR" sz="1800" b="1" dirty="0">
              <a:solidFill>
                <a:srgbClr val="7030A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fr-FR" sz="1800" b="1" dirty="0">
              <a:solidFill>
                <a:srgbClr val="7030A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fr-FR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797F2-4687-20C1-86BB-180A247C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Contrôler et gérer les processus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C98903-38AC-AE2E-1C95-B7448E664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7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14A9-9911-BAED-6068-DE2F0C77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4D11E-1CA9-49AB-88EA-43FC079C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Processus</a:t>
            </a:r>
            <a:r>
              <a:rPr lang="fr-FR" dirty="0">
                <a:solidFill>
                  <a:srgbClr val="7030A0"/>
                </a:solidFill>
              </a:rPr>
              <a:t> : Un processus est un programme en cours d'exécution. Il possède son propre espace mémoire et des ressources système.</a:t>
            </a:r>
          </a:p>
          <a:p>
            <a:endParaRPr lang="fr-FR" dirty="0">
              <a:solidFill>
                <a:srgbClr val="7030A0"/>
              </a:solidFill>
            </a:endParaRPr>
          </a:p>
          <a:p>
            <a:r>
              <a:rPr lang="fr-FR" b="1" dirty="0">
                <a:solidFill>
                  <a:srgbClr val="7030A0"/>
                </a:solidFill>
              </a:rPr>
              <a:t>Tâche</a:t>
            </a:r>
            <a:r>
              <a:rPr lang="fr-FR" dirty="0">
                <a:solidFill>
                  <a:srgbClr val="7030A0"/>
                </a:solidFill>
              </a:rPr>
              <a:t> : Une tâche peut faire référence à un processus ou à un ensemble de processus exécutés par le système.</a:t>
            </a:r>
          </a:p>
          <a:p>
            <a:endParaRPr lang="fr-FR" dirty="0">
              <a:solidFill>
                <a:srgbClr val="7030A0"/>
              </a:solidFill>
            </a:endParaRPr>
          </a:p>
          <a:p>
            <a:r>
              <a:rPr lang="fr-FR" b="1" dirty="0">
                <a:solidFill>
                  <a:srgbClr val="7030A0"/>
                </a:solidFill>
              </a:rPr>
              <a:t>PID (Process ID)</a:t>
            </a:r>
            <a:r>
              <a:rPr lang="fr-FR" dirty="0">
                <a:solidFill>
                  <a:srgbClr val="7030A0"/>
                </a:solidFill>
              </a:rPr>
              <a:t> : Chaque processus a un identifiant unique, le PID.</a:t>
            </a:r>
          </a:p>
          <a:p>
            <a:endParaRPr lang="fr-FR" dirty="0">
              <a:solidFill>
                <a:srgbClr val="7030A0"/>
              </a:solidFill>
            </a:endParaRPr>
          </a:p>
          <a:p>
            <a:r>
              <a:rPr lang="fr-FR" b="1" dirty="0">
                <a:solidFill>
                  <a:srgbClr val="7030A0"/>
                </a:solidFill>
              </a:rPr>
              <a:t>PPID (Parent Process ID)</a:t>
            </a:r>
            <a:r>
              <a:rPr lang="fr-FR" dirty="0">
                <a:solidFill>
                  <a:srgbClr val="7030A0"/>
                </a:solidFill>
              </a:rPr>
              <a:t> : Identifiant du processus parent qui a créé le processus actuel.</a:t>
            </a:r>
          </a:p>
          <a:p>
            <a:endParaRPr lang="fr-FR" dirty="0">
              <a:solidFill>
                <a:srgbClr val="7030A0"/>
              </a:solidFill>
            </a:endParaRPr>
          </a:p>
          <a:p>
            <a:r>
              <a:rPr lang="fr-FR" b="1" dirty="0">
                <a:solidFill>
                  <a:srgbClr val="7030A0"/>
                </a:solidFill>
              </a:rPr>
              <a:t>État d'un processus</a:t>
            </a:r>
            <a:r>
              <a:rPr lang="fr-FR" dirty="0">
                <a:solidFill>
                  <a:srgbClr val="7030A0"/>
                </a:solidFill>
              </a:rPr>
              <a:t> : Les états courants incluent </a:t>
            </a:r>
            <a:r>
              <a:rPr lang="fr-FR" b="1" i="1" dirty="0">
                <a:solidFill>
                  <a:srgbClr val="7030A0"/>
                </a:solidFill>
              </a:rPr>
              <a:t>Running, Sleeping, </a:t>
            </a:r>
            <a:r>
              <a:rPr lang="fr-FR" b="1" i="1" dirty="0" err="1">
                <a:solidFill>
                  <a:srgbClr val="7030A0"/>
                </a:solidFill>
              </a:rPr>
              <a:t>Stopped</a:t>
            </a:r>
            <a:r>
              <a:rPr lang="fr-FR" b="1" i="1" dirty="0">
                <a:solidFill>
                  <a:srgbClr val="7030A0"/>
                </a:solidFill>
              </a:rPr>
              <a:t>, et Zombie</a:t>
            </a:r>
            <a:r>
              <a:rPr lang="fr-FR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37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16233-AB14-ED8C-A041-3BD6174D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commandes essentielles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D5C39-763B-D1F9-8B67-FBDFFF92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La commande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ps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et 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Mettre un processus en arrière plan avec le </a:t>
            </a:r>
            <a:r>
              <a:rPr lang="fr-FR" dirty="0">
                <a:solidFill>
                  <a:srgbClr val="FF0000"/>
                </a:solidFill>
                <a:effectLst/>
                <a:latin typeface="Helvetica" pitchFamily="2" charset="0"/>
              </a:rPr>
              <a:t>&amp;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htop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permet de surveiller les processus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apt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install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htop</a:t>
            </a:r>
            <a:endParaRPr lang="fr-FR" dirty="0">
              <a:solidFill>
                <a:srgbClr val="7030A0"/>
              </a:solidFill>
              <a:effectLst/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htop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&amp; 		        #permet de lancer le processus en arrière plan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fr-FR" b="1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fg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&lt;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id_processus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&gt; 	        #permet de mettre le processus en premier plan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pidof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&lt;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nom_processus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&gt; #permet de trouver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l’id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d’un processus à partir de son nom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12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989E1-E9A9-3E25-E003-AD4090A8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Contrôler et gérer les processus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16A5C6-85E9-A64F-38FE-B92B7512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La commande </a:t>
            </a:r>
            <a:r>
              <a:rPr lang="fr-FR" dirty="0" err="1">
                <a:solidFill>
                  <a:srgbClr val="FF0000"/>
                </a:solidFill>
                <a:effectLst/>
                <a:latin typeface="Helvetica" pitchFamily="2" charset="0"/>
              </a:rPr>
              <a:t>ps</a:t>
            </a:r>
            <a:r>
              <a:rPr lang="fr-FR" dirty="0">
                <a:solidFill>
                  <a:srgbClr val="FF0000"/>
                </a:solidFill>
                <a:effectLst/>
                <a:latin typeface="Helvetica" pitchFamily="2" charset="0"/>
              </a:rPr>
              <a:t>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afficher les processus en cours</a:t>
            </a:r>
            <a:endParaRPr lang="fr-FR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ps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aux 	#</a:t>
            </a:r>
            <a:r>
              <a:rPr lang="fr-FR" b="0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Montre tous les processus de tous les utilisateurs.</a:t>
            </a:r>
            <a:endParaRPr lang="fr-FR" dirty="0"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ps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aux --sort=-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pcpu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|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head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-n 5</a:t>
            </a:r>
          </a:p>
          <a:p>
            <a:pPr lvl="1"/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ps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–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ef</a:t>
            </a:r>
            <a:r>
              <a:rPr lang="fr-FR" dirty="0">
                <a:solidFill>
                  <a:srgbClr val="7030A0"/>
                </a:solidFill>
                <a:latin typeface="Helvetica" pitchFamily="2" charset="0"/>
              </a:rPr>
              <a:t> 	#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Une autre manière d’afficher tous les processus</a:t>
            </a:r>
          </a:p>
          <a:p>
            <a:pPr marL="457200" lvl="1" indent="0">
              <a:buNone/>
            </a:pPr>
            <a:endParaRPr lang="fr-FR" dirty="0">
              <a:solidFill>
                <a:srgbClr val="7030A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Tuer un processus avec la commande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kill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et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killall</a:t>
            </a:r>
            <a:endParaRPr lang="fr-FR" b="1" dirty="0">
              <a:solidFill>
                <a:srgbClr val="7030A0"/>
              </a:solidFill>
              <a:effectLst/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kill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&lt;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id_processus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&gt;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Man 7 signal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SIGTERM (15)               # arrête proprement un service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SIGKILL (9)                   # force l’arrêt d’un processus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killall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&lt; nom_ processus 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89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11600-A1CF-328F-57B5-71C649D3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signaux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D72F8-FEF4-3C77-A628-8CBE4CD6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7030A0"/>
                </a:solidFill>
              </a:rPr>
              <a:t>Les signaux sont des notifications envoyées aux processus pour leur indiquer un événement particulier :</a:t>
            </a:r>
          </a:p>
          <a:p>
            <a:r>
              <a:rPr lang="fr-FR" b="1" dirty="0">
                <a:solidFill>
                  <a:srgbClr val="7030A0"/>
                </a:solidFill>
              </a:rPr>
              <a:t>SIGTERM (15) </a:t>
            </a:r>
            <a:r>
              <a:rPr lang="fr-FR" dirty="0">
                <a:solidFill>
                  <a:srgbClr val="7030A0"/>
                </a:solidFill>
              </a:rPr>
              <a:t>: Demande à un processus de se terminer.</a:t>
            </a:r>
          </a:p>
          <a:p>
            <a:r>
              <a:rPr lang="fr-FR" b="1" dirty="0">
                <a:solidFill>
                  <a:srgbClr val="7030A0"/>
                </a:solidFill>
              </a:rPr>
              <a:t>SIGKILL (9) </a:t>
            </a:r>
            <a:r>
              <a:rPr lang="fr-FR" dirty="0">
                <a:solidFill>
                  <a:srgbClr val="7030A0"/>
                </a:solidFill>
              </a:rPr>
              <a:t>: Force un processus à se terminer immédiatement.</a:t>
            </a:r>
          </a:p>
          <a:p>
            <a:r>
              <a:rPr lang="fr-FR" b="1" dirty="0">
                <a:solidFill>
                  <a:srgbClr val="7030A0"/>
                </a:solidFill>
              </a:rPr>
              <a:t>SIGSTOP</a:t>
            </a:r>
            <a:r>
              <a:rPr lang="fr-FR" dirty="0">
                <a:solidFill>
                  <a:srgbClr val="7030A0"/>
                </a:solidFill>
              </a:rPr>
              <a:t> : Suspend un processus.</a:t>
            </a:r>
          </a:p>
          <a:p>
            <a:r>
              <a:rPr lang="fr-FR" b="1" dirty="0">
                <a:solidFill>
                  <a:srgbClr val="7030A0"/>
                </a:solidFill>
              </a:rPr>
              <a:t>SIGCONT</a:t>
            </a:r>
            <a:r>
              <a:rPr lang="fr-FR" dirty="0">
                <a:solidFill>
                  <a:srgbClr val="7030A0"/>
                </a:solidFill>
              </a:rPr>
              <a:t> : Reprend un processus suspendu.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7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11686-13C4-F7F7-3690-92BCB4F01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240" y="980728"/>
            <a:ext cx="9017000" cy="5512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Gérer les processus systèmes avec </a:t>
            </a:r>
            <a:r>
              <a:rPr lang="fr-FR">
                <a:solidFill>
                  <a:srgbClr val="FF0000"/>
                </a:solidFill>
                <a:effectLst/>
                <a:latin typeface="Helvetica" pitchFamily="2" charset="0"/>
              </a:rPr>
              <a:t>systemctl</a:t>
            </a:r>
            <a:endParaRPr lang="fr-FR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Un processus système est appelé 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démons</a:t>
            </a: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Avec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systemctl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, les services sont appelés 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unités (on peut aussi utiliser le terme, unité, démon ou service)</a:t>
            </a: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systemd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inclut la commande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systemcl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qui permet d’arrêter | démarrer | visualiser l’état des unités sur nos serveurs</a:t>
            </a: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Syntaxe: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sudo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systemctl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status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&lt;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nom_unité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ou service &gt;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sudo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systemctl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start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&lt;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nom_unité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ou service &gt;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sudo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systemctl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stop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&lt;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nom_unité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ou service &gt;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sudo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systemctl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restart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&lt;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nom_unité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ou service &gt;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sudo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systemctl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reload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&lt;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nom_unité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ou service &gt;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sudo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systemctl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enable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&lt;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nom_unité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ou service &gt;</a:t>
            </a:r>
          </a:p>
          <a:p>
            <a:pPr marL="457200" lvl="1" indent="0">
              <a:buNone/>
            </a:pPr>
            <a:r>
              <a:rPr lang="fr-FR" b="1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sudo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systemctl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|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grep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&lt;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nom_du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service&gt; # permet de rechercher un service par un chaîne de caractère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859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CE124-AEC5-0ED6-D6BC-47482C842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E6F64-BBF3-DA16-330B-344B651E5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240" y="980728"/>
            <a:ext cx="9017000" cy="5512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Planifier des tâches avec </a:t>
            </a:r>
            <a:r>
              <a:rPr lang="fr-FR" dirty="0" err="1">
                <a:solidFill>
                  <a:srgbClr val="FF0000"/>
                </a:solidFill>
                <a:effectLst/>
                <a:latin typeface="Helvetica" pitchFamily="2" charset="0"/>
              </a:rPr>
              <a:t>cron</a:t>
            </a:r>
            <a:endParaRPr lang="fr-FR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fr-FR" dirty="0">
              <a:solidFill>
                <a:srgbClr val="7030A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cron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permet de démarrer un processus ou un script à une heure précise</a:t>
            </a: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chaque utilisateur peut créer sa propre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crontab</a:t>
            </a:r>
            <a:endParaRPr lang="fr-FR" b="1" dirty="0">
              <a:solidFill>
                <a:srgbClr val="7030A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crontab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est la commande qui permet de créer des tâches planifiées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crontab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–l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		# affiche la liste des tâches planifiées de l’utilisateur courant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crontab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-u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toto –l      # affiche la liste des tâches planifiées pour le user toto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crontab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-e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	</a:t>
            </a:r>
            <a:r>
              <a:rPr lang="fr-FR" dirty="0">
                <a:solidFill>
                  <a:srgbClr val="7030A0"/>
                </a:solidFill>
                <a:latin typeface="Helvetica" pitchFamily="2" charset="0"/>
              </a:rPr>
              <a:t>	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#permet de créer une tâche planifiée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7828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11389</TotalTime>
  <Words>838</Words>
  <Application>Microsoft Macintosh PowerPoint</Application>
  <DocSecurity>0</DocSecurity>
  <PresentationFormat>Grand écran</PresentationFormat>
  <Paragraphs>105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Helvetica</vt:lpstr>
      <vt:lpstr>Thème Office</vt:lpstr>
      <vt:lpstr>Gestion des processus et des tâches</vt:lpstr>
      <vt:lpstr>Objectifs</vt:lpstr>
      <vt:lpstr>Contrôler et gérer les processus</vt:lpstr>
      <vt:lpstr>Concepts de base</vt:lpstr>
      <vt:lpstr>Les commandes essentielles</vt:lpstr>
      <vt:lpstr>Contrôler et gérer les processus</vt:lpstr>
      <vt:lpstr>Les signaux</vt:lpstr>
      <vt:lpstr>Présentation PowerPoint</vt:lpstr>
      <vt:lpstr>Présentation PowerPoint</vt:lpstr>
      <vt:lpstr>Présentation PowerPoint</vt:lpstr>
      <vt:lpstr>Surveillance des ressources</vt:lpstr>
      <vt:lpstr>Surveillance des ressources système</vt:lpstr>
      <vt:lpstr>Présentation PowerPoint</vt:lpstr>
      <vt:lpstr>Présentation PowerPoint</vt:lpstr>
      <vt:lpstr>Présentation PowerPoint</vt:lpstr>
      <vt:lpstr>TP 401 Gestion des processus et des tâches</vt:lpstr>
      <vt:lpstr>Avez-vous des questions 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un titre</dc:title>
  <dc:subject/>
  <dc:creator>Romain Marchand</dc:creator>
  <cp:keywords/>
  <dc:description/>
  <cp:lastModifiedBy>Micheline EKOUE</cp:lastModifiedBy>
  <cp:revision>26</cp:revision>
  <dcterms:created xsi:type="dcterms:W3CDTF">2020-06-22T12:12:18Z</dcterms:created>
  <dcterms:modified xsi:type="dcterms:W3CDTF">2024-11-05T08:45:48Z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0x0101003765B812A0DDF049A757685303300B56</vt:lpwstr>
  </property>
</Properties>
</file>