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80" r:id="rId3"/>
    <p:sldId id="312" r:id="rId4"/>
    <p:sldId id="313" r:id="rId5"/>
    <p:sldId id="323" r:id="rId6"/>
    <p:sldId id="324" r:id="rId7"/>
    <p:sldId id="314" r:id="rId8"/>
    <p:sldId id="315" r:id="rId9"/>
    <p:sldId id="325" r:id="rId10"/>
    <p:sldId id="326" r:id="rId11"/>
    <p:sldId id="327" r:id="rId12"/>
    <p:sldId id="261" r:id="rId13"/>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059"/>
    <p:restoredTop sz="94729"/>
  </p:normalViewPr>
  <p:slideViewPr>
    <p:cSldViewPr>
      <p:cViewPr varScale="1">
        <p:scale>
          <a:sx n="104" d="100"/>
          <a:sy n="104" d="100"/>
        </p:scale>
        <p:origin x="208" y="2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68D1C74-90F3-F545-8550-0406B1D6A46A}" type="datetimeFigureOut">
              <a:rPr lang="fr-FR" smtClean="0"/>
              <a:t>02/01/2025</a:t>
            </a:fld>
            <a:endParaRPr lang="fr-FR"/>
          </a:p>
        </p:txBody>
      </p:sp>
      <p:sp>
        <p:nvSpPr>
          <p:cNvPr id="4" name="Espace réservé de l'image des diapositives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67D566B-5B4A-3346-9D2C-405F4EF89D73}" type="slidenum">
              <a:rPr lang="fr-FR" smtClean="0"/>
              <a:t>‹N°›</a:t>
            </a:fld>
            <a:endParaRPr lang="fr-FR"/>
          </a:p>
        </p:txBody>
      </p:sp>
    </p:spTree>
    <p:extLst>
      <p:ext uri="{BB962C8B-B14F-4D97-AF65-F5344CB8AC3E}">
        <p14:creationId xmlns:p14="http://schemas.microsoft.com/office/powerpoint/2010/main" val="2752809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Diapositive de titre">
    <p:spTree>
      <p:nvGrpSpPr>
        <p:cNvPr id="1" name=""/>
        <p:cNvGrpSpPr/>
        <p:nvPr/>
      </p:nvGrpSpPr>
      <p:grpSpPr bwMode="auto">
        <a:xfrm>
          <a:off x="0" y="0"/>
          <a:ext cx="0" cy="0"/>
          <a:chOff x="0" y="0"/>
          <a:chExt cx="0" cy="0"/>
        </a:xfrm>
      </p:grpSpPr>
      <p:pic>
        <p:nvPicPr>
          <p:cNvPr id="7" name="Image 6"/>
          <p:cNvPicPr>
            <a:picLocks noChangeAspect="1"/>
          </p:cNvPicPr>
          <p:nvPr userDrawn="1"/>
        </p:nvPicPr>
        <p:blipFill>
          <a:blip r:embed="rId2"/>
          <a:stretch/>
        </p:blipFill>
        <p:spPr bwMode="auto">
          <a:xfrm>
            <a:off x="3175" y="0"/>
            <a:ext cx="12185650" cy="6858000"/>
          </a:xfrm>
          <a:prstGeom prst="rect">
            <a:avLst/>
          </a:prstGeom>
        </p:spPr>
      </p:pic>
      <p:sp>
        <p:nvSpPr>
          <p:cNvPr id="2" name="Titre 1"/>
          <p:cNvSpPr>
            <a:spLocks noGrp="1"/>
          </p:cNvSpPr>
          <p:nvPr>
            <p:ph type="ctrTitle"/>
          </p:nvPr>
        </p:nvSpPr>
        <p:spPr bwMode="auto">
          <a:xfrm>
            <a:off x="5364480" y="1122363"/>
            <a:ext cx="6685280" cy="2387600"/>
          </a:xfrm>
        </p:spPr>
        <p:txBody>
          <a:bodyPr anchor="b">
            <a:normAutofit/>
          </a:bodyPr>
          <a:lstStyle>
            <a:lvl1pPr algn="l">
              <a:defRPr sz="4000" b="1">
                <a:solidFill>
                  <a:schemeClr val="bg1"/>
                </a:solidFill>
                <a:latin typeface="Arial"/>
                <a:cs typeface="Arial"/>
              </a:defRPr>
            </a:lvl1pPr>
          </a:lstStyle>
          <a:p>
            <a:pPr>
              <a:defRPr/>
            </a:pPr>
            <a:r>
              <a:rPr lang="fr-FR"/>
              <a:t>Modifiez le style du titre</a:t>
            </a:r>
            <a:endParaRPr/>
          </a:p>
        </p:txBody>
      </p:sp>
      <p:sp>
        <p:nvSpPr>
          <p:cNvPr id="3" name="Sous-titre 2"/>
          <p:cNvSpPr>
            <a:spLocks noGrp="1"/>
          </p:cNvSpPr>
          <p:nvPr>
            <p:ph type="subTitle" idx="1"/>
          </p:nvPr>
        </p:nvSpPr>
        <p:spPr bwMode="auto">
          <a:xfrm>
            <a:off x="5364480" y="3602038"/>
            <a:ext cx="6685280" cy="1655762"/>
          </a:xfrm>
        </p:spPr>
        <p:txBody>
          <a:bodyPr>
            <a:normAutofit/>
          </a:bodyPr>
          <a:lstStyle>
            <a:lvl1pPr marL="0" indent="0" algn="l">
              <a:buNone/>
              <a:defRPr sz="1400">
                <a:solidFill>
                  <a:schemeClr val="bg1"/>
                </a:solidFill>
                <a:latin typeface="Arial"/>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re et texte vertica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u texte vertical 2"/>
          <p:cNvSpPr>
            <a:spLocks noGrp="1"/>
          </p:cNvSpPr>
          <p:nvPr>
            <p:ph type="body" orient="vert" idx="1"/>
          </p:nvPr>
        </p:nvSpPr>
        <p:spPr bwMode="auto"/>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Titre vertical et texte">
    <p:spTree>
      <p:nvGrpSpPr>
        <p:cNvPr id="1" name=""/>
        <p:cNvGrpSpPr/>
        <p:nvPr/>
      </p:nvGrpSpPr>
      <p:grpSpPr bwMode="auto">
        <a:xfrm>
          <a:off x="0" y="0"/>
          <a:ext cx="0" cy="0"/>
          <a:chOff x="0" y="0"/>
          <a:chExt cx="0" cy="0"/>
        </a:xfrm>
      </p:grpSpPr>
      <p:sp>
        <p:nvSpPr>
          <p:cNvPr id="2" name="Titre vertical 1"/>
          <p:cNvSpPr>
            <a:spLocks noGrp="1"/>
          </p:cNvSpPr>
          <p:nvPr>
            <p:ph type="title" orient="vert"/>
          </p:nvPr>
        </p:nvSpPr>
        <p:spPr bwMode="auto">
          <a:xfrm>
            <a:off x="8724900" y="365125"/>
            <a:ext cx="2628900" cy="5811838"/>
          </a:xfrm>
        </p:spPr>
        <p:txBody>
          <a:bodyPr vert="eaVert"/>
          <a:lstStyle/>
          <a:p>
            <a:pPr>
              <a:defRPr/>
            </a:pPr>
            <a:r>
              <a:rPr lang="fr-FR"/>
              <a:t>Modifiez le style du titre</a:t>
            </a:r>
            <a:endParaRPr/>
          </a:p>
        </p:txBody>
      </p:sp>
      <p:sp>
        <p:nvSpPr>
          <p:cNvPr id="3" name="Espace réservé du texte vertical 2"/>
          <p:cNvSpPr>
            <a:spLocks noGrp="1"/>
          </p:cNvSpPr>
          <p:nvPr>
            <p:ph type="body" orient="vert" idx="1"/>
          </p:nvPr>
        </p:nvSpPr>
        <p:spPr bwMode="auto">
          <a:xfrm>
            <a:off x="838200" y="365125"/>
            <a:ext cx="7734300" cy="5811838"/>
          </a:xfrm>
        </p:spPr>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re et contenu">
    <p:spTree>
      <p:nvGrpSpPr>
        <p:cNvPr id="1" name=""/>
        <p:cNvGrpSpPr/>
        <p:nvPr/>
      </p:nvGrpSpPr>
      <p:grpSpPr bwMode="auto">
        <a:xfrm>
          <a:off x="0" y="0"/>
          <a:ext cx="0" cy="0"/>
          <a:chOff x="0" y="0"/>
          <a:chExt cx="0" cy="0"/>
        </a:xfrm>
      </p:grpSpPr>
      <p:pic>
        <p:nvPicPr>
          <p:cNvPr id="8" name="Image 7"/>
          <p:cNvPicPr>
            <a:picLocks noChangeAspect="1"/>
          </p:cNvPicPr>
          <p:nvPr userDrawn="1"/>
        </p:nvPicPr>
        <p:blipFill>
          <a:blip r:embed="rId2"/>
          <a:stretch/>
        </p:blipFill>
        <p:spPr bwMode="auto">
          <a:xfrm>
            <a:off x="0" y="0"/>
            <a:ext cx="11118850" cy="6858000"/>
          </a:xfrm>
          <a:prstGeom prst="rect">
            <a:avLst/>
          </a:prstGeom>
        </p:spPr>
      </p:pic>
      <p:sp>
        <p:nvSpPr>
          <p:cNvPr id="2" name="Titre 1"/>
          <p:cNvSpPr>
            <a:spLocks noGrp="1"/>
          </p:cNvSpPr>
          <p:nvPr>
            <p:ph type="title"/>
          </p:nvPr>
        </p:nvSpPr>
        <p:spPr bwMode="auto">
          <a:xfrm>
            <a:off x="2174240" y="548005"/>
            <a:ext cx="9017000" cy="1325563"/>
          </a:xfrm>
        </p:spPr>
        <p:txBody>
          <a:bodyPr>
            <a:normAutofit/>
          </a:bodyPr>
          <a:lstStyle>
            <a:lvl1pPr>
              <a:defRPr sz="3200" b="1">
                <a:solidFill>
                  <a:srgbClr val="3C1052"/>
                </a:solidFill>
                <a:latin typeface="Arial"/>
                <a:cs typeface="Arial"/>
              </a:defRPr>
            </a:lvl1pPr>
          </a:lstStyle>
          <a:p>
            <a:pPr>
              <a:defRPr/>
            </a:pPr>
            <a:r>
              <a:rPr lang="fr-FR"/>
              <a:t>Modifiez le style du titre</a:t>
            </a:r>
            <a:endParaRPr/>
          </a:p>
        </p:txBody>
      </p:sp>
      <p:sp>
        <p:nvSpPr>
          <p:cNvPr id="3" name="Espace réservé du contenu 2"/>
          <p:cNvSpPr>
            <a:spLocks noGrp="1"/>
          </p:cNvSpPr>
          <p:nvPr>
            <p:ph idx="1"/>
          </p:nvPr>
        </p:nvSpPr>
        <p:spPr bwMode="auto">
          <a:xfrm>
            <a:off x="2174240" y="2141537"/>
            <a:ext cx="9017000" cy="4351338"/>
          </a:xfrm>
        </p:spPr>
        <p:txBody>
          <a:bodyPr>
            <a:normAutofit/>
          </a:bodyPr>
          <a:lstStyle>
            <a:lvl1pPr>
              <a:defRPr sz="2000">
                <a:solidFill>
                  <a:srgbClr val="3C1052"/>
                </a:solidFill>
                <a:latin typeface="Arial"/>
                <a:cs typeface="Arial"/>
              </a:defRPr>
            </a:lvl1pPr>
            <a:lvl2pPr>
              <a:defRPr sz="1800">
                <a:solidFill>
                  <a:srgbClr val="3C1052"/>
                </a:solidFill>
                <a:latin typeface="Arial"/>
                <a:cs typeface="Arial"/>
              </a:defRPr>
            </a:lvl2pPr>
            <a:lvl3pPr>
              <a:defRPr sz="1600">
                <a:solidFill>
                  <a:srgbClr val="3C1052"/>
                </a:solidFill>
                <a:latin typeface="Arial"/>
                <a:cs typeface="Arial"/>
              </a:defRPr>
            </a:lvl3pPr>
            <a:lvl4pPr>
              <a:defRPr sz="1400">
                <a:solidFill>
                  <a:srgbClr val="3C1052"/>
                </a:solidFill>
                <a:latin typeface="Arial"/>
                <a:cs typeface="Arial"/>
              </a:defRPr>
            </a:lvl4pPr>
            <a:lvl5pPr>
              <a:defRPr sz="1400">
                <a:solidFill>
                  <a:srgbClr val="3C1052"/>
                </a:solidFill>
                <a:latin typeface="Arial"/>
                <a:cs typeface="Arial"/>
              </a:defRPr>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pic>
        <p:nvPicPr>
          <p:cNvPr id="9" name="Image 8"/>
          <p:cNvPicPr>
            <a:picLocks noChangeAspect="1"/>
          </p:cNvPicPr>
          <p:nvPr userDrawn="1"/>
        </p:nvPicPr>
        <p:blipFill>
          <a:blip r:embed="rId3"/>
          <a:stretch/>
        </p:blipFill>
        <p:spPr bwMode="auto">
          <a:xfrm>
            <a:off x="1576262" y="991993"/>
            <a:ext cx="363028" cy="4100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Titre de section">
    <p:spTree>
      <p:nvGrpSpPr>
        <p:cNvPr id="1" name=""/>
        <p:cNvGrpSpPr/>
        <p:nvPr/>
      </p:nvGrpSpPr>
      <p:grpSpPr bwMode="auto">
        <a:xfrm>
          <a:off x="0" y="0"/>
          <a:ext cx="0" cy="0"/>
          <a:chOff x="0" y="0"/>
          <a:chExt cx="0" cy="0"/>
        </a:xfrm>
      </p:grpSpPr>
      <p:pic>
        <p:nvPicPr>
          <p:cNvPr id="7" name="Image 6"/>
          <p:cNvPicPr>
            <a:picLocks noChangeAspect="1"/>
          </p:cNvPicPr>
          <p:nvPr userDrawn="1"/>
        </p:nvPicPr>
        <p:blipFill>
          <a:blip r:embed="rId2"/>
          <a:stretch/>
        </p:blipFill>
        <p:spPr bwMode="auto">
          <a:xfrm>
            <a:off x="0" y="0"/>
            <a:ext cx="12192000" cy="6858000"/>
          </a:xfrm>
          <a:prstGeom prst="rect">
            <a:avLst/>
          </a:prstGeom>
        </p:spPr>
      </p:pic>
      <p:sp>
        <p:nvSpPr>
          <p:cNvPr id="2" name="Titre 1"/>
          <p:cNvSpPr>
            <a:spLocks noGrp="1"/>
          </p:cNvSpPr>
          <p:nvPr>
            <p:ph type="title"/>
          </p:nvPr>
        </p:nvSpPr>
        <p:spPr bwMode="auto">
          <a:xfrm>
            <a:off x="3474720" y="1399857"/>
            <a:ext cx="8270240" cy="2002155"/>
          </a:xfrm>
        </p:spPr>
        <p:txBody>
          <a:bodyPr anchor="b">
            <a:normAutofit/>
          </a:bodyPr>
          <a:lstStyle>
            <a:lvl1pPr>
              <a:defRPr sz="4400" b="1">
                <a:solidFill>
                  <a:schemeClr val="bg1"/>
                </a:solidFill>
                <a:latin typeface="Arial"/>
                <a:cs typeface="Arial"/>
              </a:defRPr>
            </a:lvl1pPr>
          </a:lstStyle>
          <a:p>
            <a:pPr>
              <a:defRPr/>
            </a:pPr>
            <a:r>
              <a:rPr lang="fr-FR"/>
              <a:t>Modifiez le style du titre</a:t>
            </a:r>
            <a:endParaRPr/>
          </a:p>
        </p:txBody>
      </p:sp>
      <p:sp>
        <p:nvSpPr>
          <p:cNvPr id="3" name="Espace réservé du texte 2"/>
          <p:cNvSpPr>
            <a:spLocks noGrp="1"/>
          </p:cNvSpPr>
          <p:nvPr>
            <p:ph type="body" idx="1"/>
          </p:nvPr>
        </p:nvSpPr>
        <p:spPr bwMode="auto">
          <a:xfrm>
            <a:off x="3474720" y="3429000"/>
            <a:ext cx="8270240" cy="866457"/>
          </a:xfrm>
        </p:spPr>
        <p:txBody>
          <a:bodyPr>
            <a:normAutofit/>
          </a:bodyPr>
          <a:lstStyle>
            <a:lvl1pPr marL="0" indent="0">
              <a:buNone/>
              <a:defRPr sz="1600">
                <a:solidFill>
                  <a:schemeClr val="bg1"/>
                </a:solidFill>
                <a:latin typeface="Arial"/>
                <a:cs typeface="Aria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Cliquez pour modifier les styles du texte du masque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Deux contenus">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u contenu 2"/>
          <p:cNvSpPr>
            <a:spLocks noGrp="1"/>
          </p:cNvSpPr>
          <p:nvPr>
            <p:ph sz="half" idx="1"/>
          </p:nvPr>
        </p:nvSpPr>
        <p:spPr bwMode="auto">
          <a:xfrm>
            <a:off x="838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u contenu 3"/>
          <p:cNvSpPr>
            <a:spLocks noGrp="1"/>
          </p:cNvSpPr>
          <p:nvPr>
            <p:ph sz="half" idx="2"/>
          </p:nvPr>
        </p:nvSpPr>
        <p:spPr bwMode="auto">
          <a:xfrm>
            <a:off x="6172200" y="1825625"/>
            <a:ext cx="5181600"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ais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365125"/>
            <a:ext cx="10515600" cy="1325563"/>
          </a:xfrm>
        </p:spPr>
        <p:txBody>
          <a:bodyPr/>
          <a:lstStyle/>
          <a:p>
            <a:pPr>
              <a:defRPr/>
            </a:pPr>
            <a:r>
              <a:rPr lang="fr-FR"/>
              <a:t>Modifiez le style du titre</a:t>
            </a:r>
            <a:endParaRPr/>
          </a:p>
        </p:txBody>
      </p:sp>
      <p:sp>
        <p:nvSpPr>
          <p:cNvPr id="3"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4" name="Espace réservé du contenu 3"/>
          <p:cNvSpPr>
            <a:spLocks noGrp="1"/>
          </p:cNvSpPr>
          <p:nvPr>
            <p:ph sz="half" idx="2"/>
          </p:nvPr>
        </p:nvSpPr>
        <p:spPr bwMode="auto">
          <a:xfrm>
            <a:off x="839788" y="2505074"/>
            <a:ext cx="5157787"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5"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5"/>
          <p:cNvSpPr>
            <a:spLocks noGrp="1"/>
          </p:cNvSpPr>
          <p:nvPr>
            <p:ph sz="quarter" idx="4"/>
          </p:nvPr>
        </p:nvSpPr>
        <p:spPr bwMode="auto">
          <a:xfrm>
            <a:off x="6172200" y="2505074"/>
            <a:ext cx="5183188" cy="368458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6"/>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8" name="Espace réservé du pied de page 7"/>
          <p:cNvSpPr>
            <a:spLocks noGrp="1"/>
          </p:cNvSpPr>
          <p:nvPr>
            <p:ph type="ftr" sz="quarter" idx="11"/>
          </p:nvPr>
        </p:nvSpPr>
        <p:spPr bwMode="auto"/>
        <p:txBody>
          <a:bodyPr/>
          <a:lstStyle/>
          <a:p>
            <a:pPr>
              <a:defRPr/>
            </a:pPr>
            <a:endParaRPr lang="fr-FR"/>
          </a:p>
        </p:txBody>
      </p:sp>
      <p:sp>
        <p:nvSpPr>
          <p:cNvPr id="9" name="Espace réservé du numéro de diapositive 8"/>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re seu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a:p>
        </p:txBody>
      </p:sp>
      <p:sp>
        <p:nvSpPr>
          <p:cNvPr id="3" name="Espace réservé de la date 2"/>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4" name="Espace réservé du pied de page 3"/>
          <p:cNvSpPr>
            <a:spLocks noGrp="1"/>
          </p:cNvSpPr>
          <p:nvPr>
            <p:ph type="ftr" sz="quarter" idx="11"/>
          </p:nvPr>
        </p:nvSpPr>
        <p:spPr bwMode="auto"/>
        <p:txBody>
          <a:bodyPr/>
          <a:lstStyle/>
          <a:p>
            <a:pPr>
              <a:defRPr/>
            </a:pPr>
            <a:endParaRPr lang="fr-FR"/>
          </a:p>
        </p:txBody>
      </p:sp>
      <p:sp>
        <p:nvSpPr>
          <p:cNvPr id="5" name="Espace réservé du numéro de diapositive 4"/>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Vide">
    <p:spTree>
      <p:nvGrpSpPr>
        <p:cNvPr id="1" name=""/>
        <p:cNvGrpSpPr/>
        <p:nvPr/>
      </p:nvGrpSpPr>
      <p:grpSpPr bwMode="auto">
        <a:xfrm>
          <a:off x="0" y="0"/>
          <a:ext cx="0" cy="0"/>
          <a:chOff x="0" y="0"/>
          <a:chExt cx="0" cy="0"/>
        </a:xfrm>
      </p:grpSpPr>
      <p:sp>
        <p:nvSpPr>
          <p:cNvPr id="2" name="Espace réservé de la date 1"/>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3" name="Espace réservé du pied de page 2"/>
          <p:cNvSpPr>
            <a:spLocks noGrp="1"/>
          </p:cNvSpPr>
          <p:nvPr>
            <p:ph type="ftr" sz="quarter" idx="11"/>
          </p:nvPr>
        </p:nvSpPr>
        <p:spPr bwMode="auto"/>
        <p:txBody>
          <a:bodyPr/>
          <a:lstStyle/>
          <a:p>
            <a:pPr>
              <a:defRPr/>
            </a:pPr>
            <a:endParaRPr lang="fr-FR"/>
          </a:p>
        </p:txBody>
      </p:sp>
      <p:sp>
        <p:nvSpPr>
          <p:cNvPr id="4" name="Espace réservé du numéro de diapositive 3"/>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u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a:p>
        </p:txBody>
      </p:sp>
      <p:sp>
        <p:nvSpPr>
          <p:cNvPr id="3" name="Espace réservé du contenu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Image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a:p>
        </p:txBody>
      </p:sp>
      <p:sp>
        <p:nvSpPr>
          <p:cNvPr id="3" name="Espace réservé pour une image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fr-F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5" name="Espace réservé de la date 4"/>
          <p:cNvSpPr>
            <a:spLocks noGrp="1"/>
          </p:cNvSpPr>
          <p:nvPr>
            <p:ph type="dt" sz="half" idx="10"/>
          </p:nvPr>
        </p:nvSpPr>
        <p:spPr bwMode="auto"/>
        <p:txBody>
          <a:bodyPr/>
          <a:lstStyle/>
          <a:p>
            <a:pPr>
              <a:defRPr/>
            </a:pPr>
            <a:fld id="{62E7EC1F-9BED-B240-AF49-F98813952C30}" type="datetimeFigureOut">
              <a:rPr lang="fr-FR"/>
              <a:t>02/01/2025</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AC362B43-C46E-FE40-90AB-E375E6197A38}" type="slidenum">
              <a:rPr lang="fr-F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Espace réservé du titre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Modifiez le style du titre</a:t>
            </a:r>
            <a:endParaRPr/>
          </a:p>
        </p:txBody>
      </p:sp>
      <p:sp>
        <p:nvSpPr>
          <p:cNvPr id="3" name="Espace réservé du texte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4" name="Espace réservé de la date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2E7EC1F-9BED-B240-AF49-F98813952C30}" type="datetimeFigureOut">
              <a:rPr lang="fr-FR"/>
              <a:t>02/01/2025</a:t>
            </a:fld>
            <a:endParaRPr lang="fr-FR"/>
          </a:p>
        </p:txBody>
      </p:sp>
      <p:sp>
        <p:nvSpPr>
          <p:cNvPr id="5" name="Espace réservé du pied de page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C362B43-C46E-FE40-90AB-E375E6197A38}" type="slidenum">
              <a:rPr lang="fr-F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re 1"/>
          <p:cNvSpPr>
            <a:spLocks noGrp="1"/>
          </p:cNvSpPr>
          <p:nvPr>
            <p:ph type="ctrTitle"/>
          </p:nvPr>
        </p:nvSpPr>
        <p:spPr bwMode="auto"/>
        <p:txBody>
          <a:bodyPr/>
          <a:lstStyle/>
          <a:p>
            <a:pPr>
              <a:defRPr/>
            </a:pPr>
            <a:r>
              <a:rPr lang="fr-FR" dirty="0"/>
              <a:t>Les Expressions Régulières (Regex)</a:t>
            </a:r>
          </a:p>
        </p:txBody>
      </p:sp>
      <p:sp>
        <p:nvSpPr>
          <p:cNvPr id="3" name="Sous-titre 2"/>
          <p:cNvSpPr>
            <a:spLocks noGrp="1"/>
          </p:cNvSpPr>
          <p:nvPr>
            <p:ph type="subTitle" idx="1"/>
          </p:nvPr>
        </p:nvSpPr>
        <p:spPr bwMode="auto"/>
        <p:txBody>
          <a:bodyPr/>
          <a:lstStyle/>
          <a:p>
            <a:pPr>
              <a:defRPr/>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45F50-F0BC-A883-6FA8-CDECECD4B4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4B8879E-6ACF-6551-0622-2D8AF39C7568}"/>
              </a:ext>
            </a:extLst>
          </p:cNvPr>
          <p:cNvSpPr>
            <a:spLocks noGrp="1"/>
          </p:cNvSpPr>
          <p:nvPr>
            <p:ph type="title"/>
          </p:nvPr>
        </p:nvSpPr>
        <p:spPr/>
        <p:txBody>
          <a:bodyPr>
            <a:normAutofit/>
          </a:bodyPr>
          <a:lstStyle/>
          <a:p>
            <a:r>
              <a:rPr lang="fr-FR" dirty="0"/>
              <a:t>TP Pratique 2 </a:t>
            </a:r>
            <a:br>
              <a:rPr lang="fr-FR" dirty="0"/>
            </a:br>
            <a:r>
              <a:rPr lang="fr-FR" dirty="0"/>
              <a:t>Extraction et Validation avec </a:t>
            </a:r>
            <a:r>
              <a:rPr lang="fr-FR" dirty="0" err="1"/>
              <a:t>awk</a:t>
            </a:r>
            <a:endParaRPr lang="fr-FR" dirty="0"/>
          </a:p>
        </p:txBody>
      </p:sp>
      <p:sp>
        <p:nvSpPr>
          <p:cNvPr id="3" name="Espace réservé du contenu 2">
            <a:extLst>
              <a:ext uri="{FF2B5EF4-FFF2-40B4-BE49-F238E27FC236}">
                <a16:creationId xmlns:a16="http://schemas.microsoft.com/office/drawing/2014/main" id="{D71B4A42-169D-7265-2F8F-C09E8779F614}"/>
              </a:ext>
            </a:extLst>
          </p:cNvPr>
          <p:cNvSpPr>
            <a:spLocks noGrp="1"/>
          </p:cNvSpPr>
          <p:nvPr>
            <p:ph idx="1"/>
          </p:nvPr>
        </p:nvSpPr>
        <p:spPr>
          <a:xfrm>
            <a:off x="2174240" y="1772816"/>
            <a:ext cx="9017000" cy="4351338"/>
          </a:xfrm>
        </p:spPr>
        <p:txBody>
          <a:bodyPr>
            <a:normAutofit/>
          </a:bodyPr>
          <a:lstStyle/>
          <a:p>
            <a:pPr marL="0" indent="0">
              <a:buNone/>
            </a:pPr>
            <a:r>
              <a:rPr lang="fr-FR" sz="1600" b="1" kern="100" dirty="0">
                <a:effectLst/>
                <a:latin typeface="Aptos" panose="020B0004020202020204" pitchFamily="34" charset="0"/>
                <a:ea typeface="Aptos" panose="020B0004020202020204" pitchFamily="34" charset="0"/>
                <a:cs typeface="Times New Roman" panose="02020603050405020304" pitchFamily="18" charset="0"/>
              </a:rPr>
              <a:t>Objectif</a:t>
            </a:r>
            <a:r>
              <a:rPr lang="fr-FR" sz="1600" kern="100" dirty="0">
                <a:effectLst/>
                <a:latin typeface="Aptos" panose="020B0004020202020204" pitchFamily="34" charset="0"/>
                <a:ea typeface="Aptos" panose="020B0004020202020204" pitchFamily="34" charset="0"/>
                <a:cs typeface="Times New Roman" panose="02020603050405020304" pitchFamily="18" charset="0"/>
              </a:rPr>
              <a:t> : Utiliser </a:t>
            </a:r>
            <a:r>
              <a:rPr lang="fr-FR" sz="1600" kern="100" dirty="0" err="1">
                <a:effectLst/>
                <a:latin typeface="Aptos" panose="020B0004020202020204" pitchFamily="34" charset="0"/>
                <a:ea typeface="Aptos" panose="020B0004020202020204" pitchFamily="34" charset="0"/>
                <a:cs typeface="Times New Roman" panose="02020603050405020304" pitchFamily="18" charset="0"/>
              </a:rPr>
              <a:t>awk</a:t>
            </a:r>
            <a:r>
              <a:rPr lang="fr-FR" sz="1600" kern="100" dirty="0">
                <a:effectLst/>
                <a:latin typeface="Aptos" panose="020B0004020202020204" pitchFamily="34" charset="0"/>
                <a:ea typeface="Aptos" panose="020B0004020202020204" pitchFamily="34" charset="0"/>
                <a:cs typeface="Times New Roman" panose="02020603050405020304" pitchFamily="18" charset="0"/>
              </a:rPr>
              <a:t> pour extraire des informations spécifiques d'un fichier texte à l'aide des Regex.</a:t>
            </a:r>
          </a:p>
          <a:p>
            <a:pPr marL="0" indent="0">
              <a:buNone/>
            </a:pPr>
            <a:endParaRPr lang="fr-FR"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fr-FR" sz="1600" b="1" kern="100" dirty="0">
                <a:effectLst/>
                <a:latin typeface="Aptos" panose="020B0004020202020204" pitchFamily="34" charset="0"/>
                <a:ea typeface="Aptos" panose="020B0004020202020204" pitchFamily="34" charset="0"/>
                <a:cs typeface="Times New Roman" panose="02020603050405020304" pitchFamily="18" charset="0"/>
              </a:rPr>
              <a:t>Exercice 1</a:t>
            </a:r>
            <a:r>
              <a:rPr lang="fr-FR"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ptos" panose="020B0004020202020204" pitchFamily="34" charset="0"/>
                <a:ea typeface="Aptos" panose="020B0004020202020204" pitchFamily="34" charset="0"/>
                <a:cs typeface="Times New Roman" panose="02020603050405020304" pitchFamily="18" charset="0"/>
              </a:rPr>
              <a:t>Supposons un fichier CSV avec des données utilisateur (nom, e-mail, téléphone).</a:t>
            </a:r>
          </a:p>
          <a:p>
            <a:pPr marL="742950" lvl="1" indent="-285750">
              <a:buSzPts val="1000"/>
              <a:buFont typeface="Courier New" panose="02070309020205020404" pitchFamily="49" charset="0"/>
              <a:buChar char="o"/>
              <a:tabLst>
                <a:tab pos="914400" algn="l"/>
              </a:tabLst>
            </a:pPr>
            <a:r>
              <a:rPr lang="fr-FR" sz="1600" kern="100" dirty="0">
                <a:effectLst/>
                <a:latin typeface="Aptos" panose="020B0004020202020204" pitchFamily="34" charset="0"/>
                <a:ea typeface="Aptos" panose="020B0004020202020204" pitchFamily="34" charset="0"/>
                <a:cs typeface="Times New Roman" panose="02020603050405020304" pitchFamily="18" charset="0"/>
              </a:rPr>
              <a:t>Extraire les lignes contenant des adresses e-mail valides.</a:t>
            </a:r>
          </a:p>
        </p:txBody>
      </p:sp>
    </p:spTree>
    <p:extLst>
      <p:ext uri="{BB962C8B-B14F-4D97-AF65-F5344CB8AC3E}">
        <p14:creationId xmlns:p14="http://schemas.microsoft.com/office/powerpoint/2010/main" val="128508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2B929-0030-2846-348F-3EF46A67A58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2B65E19-0021-676D-28DA-9853B4BB993F}"/>
              </a:ext>
            </a:extLst>
          </p:cNvPr>
          <p:cNvSpPr>
            <a:spLocks noGrp="1"/>
          </p:cNvSpPr>
          <p:nvPr>
            <p:ph type="title"/>
          </p:nvPr>
        </p:nvSpPr>
        <p:spPr/>
        <p:txBody>
          <a:bodyPr>
            <a:normAutofit/>
          </a:bodyPr>
          <a:lstStyle/>
          <a:p>
            <a:r>
              <a:rPr lang="fr-FR" dirty="0"/>
              <a:t>TP Pratique 3 </a:t>
            </a:r>
            <a:br>
              <a:rPr lang="fr-FR" dirty="0"/>
            </a:br>
            <a:r>
              <a:rPr lang="fr-FR" dirty="0"/>
              <a:t>Application des Regex</a:t>
            </a:r>
          </a:p>
        </p:txBody>
      </p:sp>
      <p:sp>
        <p:nvSpPr>
          <p:cNvPr id="3" name="Espace réservé du contenu 2">
            <a:extLst>
              <a:ext uri="{FF2B5EF4-FFF2-40B4-BE49-F238E27FC236}">
                <a16:creationId xmlns:a16="http://schemas.microsoft.com/office/drawing/2014/main" id="{330ABBAD-0717-60BC-FD07-ED94A7C93F01}"/>
              </a:ext>
            </a:extLst>
          </p:cNvPr>
          <p:cNvSpPr>
            <a:spLocks noGrp="1"/>
          </p:cNvSpPr>
          <p:nvPr>
            <p:ph idx="1"/>
          </p:nvPr>
        </p:nvSpPr>
        <p:spPr>
          <a:xfrm>
            <a:off x="2151951" y="2276872"/>
            <a:ext cx="9017000" cy="4351338"/>
          </a:xfrm>
        </p:spPr>
        <p:txBody>
          <a:bodyPr>
            <a:normAutofit/>
          </a:bodyPr>
          <a:lstStyle/>
          <a:p>
            <a:pPr marL="0" lvl="0" indent="0">
              <a:buNone/>
              <a:tabLst>
                <a:tab pos="457200" algn="l"/>
              </a:tabLst>
            </a:pPr>
            <a:r>
              <a:rPr lang="fr-FR" sz="1800" b="1" kern="100" dirty="0">
                <a:effectLst/>
                <a:latin typeface="Arial" panose="020B0604020202020204" pitchFamily="34" charset="0"/>
                <a:ea typeface="Aptos" panose="020B0004020202020204" pitchFamily="34" charset="0"/>
                <a:cs typeface="Arial" panose="020B0604020202020204" pitchFamily="34" charset="0"/>
              </a:rPr>
              <a:t>Question 1 :</a:t>
            </a:r>
            <a:r>
              <a:rPr lang="fr-FR" sz="1800" kern="100" dirty="0">
                <a:effectLst/>
                <a:latin typeface="Arial" panose="020B0604020202020204" pitchFamily="34" charset="0"/>
                <a:ea typeface="Aptos" panose="020B0004020202020204" pitchFamily="34" charset="0"/>
                <a:cs typeface="Arial" panose="020B0604020202020204" pitchFamily="34" charset="0"/>
              </a:rPr>
              <a:t> Écrire une expression régulière qui trouve tous les numéros de téléphone sous le format (xxx) xxx-</a:t>
            </a:r>
            <a:r>
              <a:rPr lang="fr-FR" sz="1800" kern="100" dirty="0" err="1">
                <a:effectLst/>
                <a:latin typeface="Arial" panose="020B0604020202020204" pitchFamily="34" charset="0"/>
                <a:ea typeface="Aptos" panose="020B0004020202020204" pitchFamily="34" charset="0"/>
                <a:cs typeface="Arial" panose="020B0604020202020204" pitchFamily="34" charset="0"/>
              </a:rPr>
              <a:t>xxxx</a:t>
            </a:r>
            <a:r>
              <a:rPr lang="fr-FR" sz="1800" kern="100" dirty="0">
                <a:effectLst/>
                <a:latin typeface="Arial" panose="020B0604020202020204" pitchFamily="34" charset="0"/>
                <a:ea typeface="Aptos" panose="020B0004020202020204" pitchFamily="34" charset="0"/>
                <a:cs typeface="Arial" panose="020B0604020202020204" pitchFamily="34" charset="0"/>
              </a:rPr>
              <a:t>.</a:t>
            </a:r>
          </a:p>
          <a:p>
            <a:pPr marL="0" lvl="0" indent="0">
              <a:buNone/>
              <a:tabLst>
                <a:tab pos="457200" algn="l"/>
              </a:tabLst>
            </a:pPr>
            <a:endParaRPr lang="fr-FR"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buNone/>
              <a:tabLst>
                <a:tab pos="457200" algn="l"/>
              </a:tabLst>
            </a:pPr>
            <a:r>
              <a:rPr lang="fr-FR" sz="1800" b="1" kern="100" dirty="0">
                <a:effectLst/>
                <a:latin typeface="Arial" panose="020B0604020202020204" pitchFamily="34" charset="0"/>
                <a:ea typeface="Aptos" panose="020B0004020202020204" pitchFamily="34" charset="0"/>
                <a:cs typeface="Arial" panose="020B0604020202020204" pitchFamily="34" charset="0"/>
              </a:rPr>
              <a:t>Question 2 :</a:t>
            </a:r>
            <a:r>
              <a:rPr lang="fr-FR" sz="1800" kern="100" dirty="0">
                <a:effectLst/>
                <a:latin typeface="Arial" panose="020B0604020202020204" pitchFamily="34" charset="0"/>
                <a:ea typeface="Aptos" panose="020B0004020202020204" pitchFamily="34" charset="0"/>
                <a:cs typeface="Arial" panose="020B0604020202020204" pitchFamily="34" charset="0"/>
              </a:rPr>
              <a:t> Utiliser </a:t>
            </a:r>
            <a:r>
              <a:rPr lang="fr-FR" sz="1800" kern="100" dirty="0" err="1">
                <a:effectLst/>
                <a:latin typeface="Arial" panose="020B0604020202020204" pitchFamily="34" charset="0"/>
                <a:ea typeface="Aptos" panose="020B0004020202020204" pitchFamily="34" charset="0"/>
                <a:cs typeface="Arial" panose="020B0604020202020204" pitchFamily="34" charset="0"/>
              </a:rPr>
              <a:t>grep</a:t>
            </a:r>
            <a:r>
              <a:rPr lang="fr-FR" sz="1800" kern="100" dirty="0">
                <a:effectLst/>
                <a:latin typeface="Arial" panose="020B0604020202020204" pitchFamily="34" charset="0"/>
                <a:ea typeface="Aptos" panose="020B0004020202020204" pitchFamily="34" charset="0"/>
                <a:cs typeface="Arial" panose="020B0604020202020204" pitchFamily="34" charset="0"/>
              </a:rPr>
              <a:t> pour extraire toutes les lignes d’un fichier qui commencent par "Erreur" et finissent par un numéro de référence (format alphanumérique).</a:t>
            </a:r>
          </a:p>
          <a:p>
            <a:pPr marL="0" lvl="0" indent="0">
              <a:buNone/>
              <a:tabLst>
                <a:tab pos="457200" algn="l"/>
              </a:tabLst>
            </a:pPr>
            <a:endParaRPr lang="fr-FR"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buNone/>
              <a:tabLst>
                <a:tab pos="457200" algn="l"/>
              </a:tabLst>
            </a:pPr>
            <a:r>
              <a:rPr lang="fr-FR" sz="1800" b="1" kern="100" dirty="0">
                <a:effectLst/>
                <a:latin typeface="Arial" panose="020B0604020202020204" pitchFamily="34" charset="0"/>
                <a:ea typeface="Aptos" panose="020B0004020202020204" pitchFamily="34" charset="0"/>
                <a:cs typeface="Arial" panose="020B0604020202020204" pitchFamily="34" charset="0"/>
              </a:rPr>
              <a:t>Question 3 :</a:t>
            </a:r>
            <a:r>
              <a:rPr lang="fr-FR" sz="1800" kern="100" dirty="0">
                <a:effectLst/>
                <a:latin typeface="Arial" panose="020B0604020202020204" pitchFamily="34" charset="0"/>
                <a:ea typeface="Aptos" panose="020B0004020202020204" pitchFamily="34" charset="0"/>
                <a:cs typeface="Arial" panose="020B0604020202020204" pitchFamily="34" charset="0"/>
              </a:rPr>
              <a:t> Écrire une commande </a:t>
            </a:r>
            <a:r>
              <a:rPr lang="fr-FR" sz="1800" kern="100" dirty="0" err="1">
                <a:effectLst/>
                <a:latin typeface="Arial" panose="020B0604020202020204" pitchFamily="34" charset="0"/>
                <a:ea typeface="Aptos" panose="020B0004020202020204" pitchFamily="34" charset="0"/>
                <a:cs typeface="Arial" panose="020B0604020202020204" pitchFamily="34" charset="0"/>
              </a:rPr>
              <a:t>sed</a:t>
            </a:r>
            <a:r>
              <a:rPr lang="fr-FR" sz="1800" kern="100" dirty="0">
                <a:effectLst/>
                <a:latin typeface="Arial" panose="020B0604020202020204" pitchFamily="34" charset="0"/>
                <a:ea typeface="Aptos" panose="020B0004020202020204" pitchFamily="34" charset="0"/>
                <a:cs typeface="Arial" panose="020B0604020202020204" pitchFamily="34" charset="0"/>
              </a:rPr>
              <a:t> qui remplace toutes les occurrences d'un mot commençant par une lettre majuscule par "REMPLACÉ".</a:t>
            </a:r>
          </a:p>
          <a:p>
            <a:pPr marL="0" lvl="0" indent="0">
              <a:buNone/>
              <a:tabLst>
                <a:tab pos="457200" algn="l"/>
              </a:tabLst>
            </a:pPr>
            <a:endParaRPr lang="fr-FR" sz="1800" kern="100" dirty="0">
              <a:effectLst/>
              <a:latin typeface="Arial" panose="020B0604020202020204" pitchFamily="34" charset="0"/>
              <a:ea typeface="Aptos" panose="020B0004020202020204" pitchFamily="34" charset="0"/>
              <a:cs typeface="Arial" panose="020B0604020202020204" pitchFamily="34" charset="0"/>
            </a:endParaRPr>
          </a:p>
          <a:p>
            <a:pPr marL="0" lvl="0" indent="0">
              <a:buNone/>
              <a:tabLst>
                <a:tab pos="457200" algn="l"/>
              </a:tabLst>
            </a:pPr>
            <a:r>
              <a:rPr lang="fr-FR" sz="1800" b="1" kern="100" dirty="0">
                <a:effectLst/>
                <a:latin typeface="Arial" panose="020B0604020202020204" pitchFamily="34" charset="0"/>
                <a:ea typeface="Aptos" panose="020B0004020202020204" pitchFamily="34" charset="0"/>
                <a:cs typeface="Arial" panose="020B0604020202020204" pitchFamily="34" charset="0"/>
              </a:rPr>
              <a:t>Question 4 :</a:t>
            </a:r>
            <a:r>
              <a:rPr lang="fr-FR" sz="1800" kern="100" dirty="0">
                <a:effectLst/>
                <a:latin typeface="Arial" panose="020B0604020202020204" pitchFamily="34" charset="0"/>
                <a:ea typeface="Aptos" panose="020B0004020202020204" pitchFamily="34" charset="0"/>
                <a:cs typeface="Arial" panose="020B0604020202020204" pitchFamily="34" charset="0"/>
              </a:rPr>
              <a:t> Avec </a:t>
            </a:r>
            <a:r>
              <a:rPr lang="fr-FR" sz="1800" kern="100" dirty="0" err="1">
                <a:effectLst/>
                <a:latin typeface="Arial" panose="020B0604020202020204" pitchFamily="34" charset="0"/>
                <a:ea typeface="Aptos" panose="020B0004020202020204" pitchFamily="34" charset="0"/>
                <a:cs typeface="Arial" panose="020B0604020202020204" pitchFamily="34" charset="0"/>
              </a:rPr>
              <a:t>awk</a:t>
            </a:r>
            <a:r>
              <a:rPr lang="fr-FR" sz="1800" kern="100" dirty="0">
                <a:effectLst/>
                <a:latin typeface="Arial" panose="020B0604020202020204" pitchFamily="34" charset="0"/>
                <a:ea typeface="Aptos" panose="020B0004020202020204" pitchFamily="34" charset="0"/>
                <a:cs typeface="Arial" panose="020B0604020202020204" pitchFamily="34" charset="0"/>
              </a:rPr>
              <a:t>, extraire toutes les lignes où l’adresse e-mail est valide dans un fichier </a:t>
            </a:r>
            <a:r>
              <a:rPr lang="fr-FR" sz="1800" kern="100" dirty="0" err="1">
                <a:effectLst/>
                <a:latin typeface="Arial" panose="020B0604020202020204" pitchFamily="34" charset="0"/>
                <a:ea typeface="Aptos" panose="020B0004020202020204" pitchFamily="34" charset="0"/>
                <a:cs typeface="Arial" panose="020B0604020202020204" pitchFamily="34" charset="0"/>
              </a:rPr>
              <a:t>users.txt</a:t>
            </a:r>
            <a:r>
              <a:rPr lang="fr-FR" sz="1800" kern="100" dirty="0">
                <a:effectLst/>
                <a:latin typeface="Arial" panose="020B06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339653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ZoneTexte 3"/>
          <p:cNvSpPr txBox="1"/>
          <p:nvPr/>
        </p:nvSpPr>
        <p:spPr bwMode="auto">
          <a:xfrm>
            <a:off x="1532506" y="3429000"/>
            <a:ext cx="2802718" cy="1877437"/>
          </a:xfrm>
          <a:prstGeom prst="rect">
            <a:avLst/>
          </a:prstGeom>
          <a:noFill/>
        </p:spPr>
        <p:txBody>
          <a:bodyPr wrap="square" rtlCol="0">
            <a:spAutoFit/>
          </a:bodyPr>
          <a:lstStyle/>
          <a:p>
            <a:pPr>
              <a:defRPr/>
            </a:pPr>
            <a:r>
              <a:rPr lang="fr-FR" sz="11600" b="1">
                <a:solidFill>
                  <a:srgbClr val="FFD301"/>
                </a:solidFill>
                <a:latin typeface="Arial"/>
                <a:cs typeface="Arial"/>
              </a:rPr>
              <a:t>🤔</a:t>
            </a:r>
            <a:endParaRPr/>
          </a:p>
        </p:txBody>
      </p:sp>
      <p:sp>
        <p:nvSpPr>
          <p:cNvPr id="2" name="Titre 1"/>
          <p:cNvSpPr>
            <a:spLocks noGrp="1"/>
          </p:cNvSpPr>
          <p:nvPr>
            <p:ph type="title"/>
          </p:nvPr>
        </p:nvSpPr>
        <p:spPr bwMode="auto">
          <a:xfrm>
            <a:off x="1532506" y="3820248"/>
            <a:ext cx="8270240" cy="2002155"/>
          </a:xfrm>
        </p:spPr>
        <p:txBody>
          <a:bodyPr>
            <a:normAutofit/>
          </a:bodyPr>
          <a:lstStyle/>
          <a:p>
            <a:pPr>
              <a:defRPr/>
            </a:pPr>
            <a:r>
              <a:rPr lang="fr-FR" sz="4400" b="1"/>
              <a:t>Avez-vous des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FDC73-5D00-4AB8-BE9E-4EDCDC12EEF3}"/>
              </a:ext>
            </a:extLst>
          </p:cNvPr>
          <p:cNvSpPr>
            <a:spLocks noGrp="1"/>
          </p:cNvSpPr>
          <p:nvPr>
            <p:ph type="title"/>
          </p:nvPr>
        </p:nvSpPr>
        <p:spPr/>
        <p:txBody>
          <a:bodyPr/>
          <a:lstStyle/>
          <a:p>
            <a:r>
              <a:rPr lang="fr-FR" dirty="0"/>
              <a:t>Introduction</a:t>
            </a:r>
          </a:p>
        </p:txBody>
      </p:sp>
      <p:sp>
        <p:nvSpPr>
          <p:cNvPr id="3" name="Espace réservé du texte 2">
            <a:extLst>
              <a:ext uri="{FF2B5EF4-FFF2-40B4-BE49-F238E27FC236}">
                <a16:creationId xmlns:a16="http://schemas.microsoft.com/office/drawing/2014/main" id="{E2937B17-55E1-95FB-5DD0-299C4A681DE8}"/>
              </a:ext>
            </a:extLst>
          </p:cNvPr>
          <p:cNvSpPr>
            <a:spLocks noGrp="1"/>
          </p:cNvSpPr>
          <p:nvPr>
            <p:ph type="body" idx="1"/>
          </p:nvPr>
        </p:nvSpPr>
        <p:spPr/>
        <p:txBody>
          <a:bodyPr/>
          <a:lstStyle/>
          <a:p>
            <a:r>
              <a:rPr lang="fr-FR" dirty="0"/>
              <a:t>Aux Expressions Régulière (Regex) </a:t>
            </a:r>
          </a:p>
        </p:txBody>
      </p:sp>
    </p:spTree>
    <p:extLst>
      <p:ext uri="{BB962C8B-B14F-4D97-AF65-F5344CB8AC3E}">
        <p14:creationId xmlns:p14="http://schemas.microsoft.com/office/powerpoint/2010/main" val="331002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E4673CB-4A76-8067-D095-A6E8B0ED3D83}"/>
              </a:ext>
            </a:extLst>
          </p:cNvPr>
          <p:cNvSpPr>
            <a:spLocks noGrp="1"/>
          </p:cNvSpPr>
          <p:nvPr>
            <p:ph idx="1"/>
          </p:nvPr>
        </p:nvSpPr>
        <p:spPr/>
        <p:txBody>
          <a:bodyPr>
            <a:normAutofit/>
          </a:bodyPr>
          <a:lstStyle/>
          <a:p>
            <a:pPr marL="342900" lvl="0" indent="-342900">
              <a:buSzPts val="1000"/>
              <a:buFont typeface="Symbol" pitchFamily="2" charset="2"/>
              <a:buChar char=""/>
              <a:tabLst>
                <a:tab pos="457200" algn="l"/>
              </a:tabLst>
            </a:pPr>
            <a:r>
              <a:rPr lang="fr-FR" sz="2400" b="1" kern="100" dirty="0">
                <a:effectLst/>
                <a:latin typeface="Arial" panose="020B0604020202020204" pitchFamily="34" charset="0"/>
                <a:ea typeface="Aptos" panose="020B0004020202020204" pitchFamily="34" charset="0"/>
                <a:cs typeface="Arial" panose="020B0604020202020204" pitchFamily="34" charset="0"/>
              </a:rPr>
              <a:t>Définition</a:t>
            </a:r>
            <a:r>
              <a:rPr lang="fr-FR" sz="2400" kern="100" dirty="0">
                <a:effectLst/>
                <a:latin typeface="Arial" panose="020B0604020202020204" pitchFamily="34" charset="0"/>
                <a:ea typeface="Aptos" panose="020B0004020202020204" pitchFamily="34" charset="0"/>
                <a:cs typeface="Arial" panose="020B0604020202020204" pitchFamily="34" charset="0"/>
              </a:rPr>
              <a:t> : Une expression régulière (Regex) est une séquence de caractères qui définit un modèle de recherche. En d'autres termes, c'est un outil permettant de trouver, valider ou manipuler des chaînes de caractères selon des critères complexes.</a:t>
            </a:r>
          </a:p>
          <a:p>
            <a:pPr marL="342900" lvl="0" indent="-342900">
              <a:buSzPts val="1000"/>
              <a:buFont typeface="Symbol" pitchFamily="2" charset="2"/>
              <a:buChar char=""/>
              <a:tabLst>
                <a:tab pos="457200" algn="l"/>
              </a:tabLst>
            </a:pPr>
            <a:r>
              <a:rPr lang="fr-FR" sz="2400" b="1" kern="100" dirty="0">
                <a:effectLst/>
                <a:latin typeface="Arial" panose="020B0604020202020204" pitchFamily="34" charset="0"/>
                <a:ea typeface="Aptos" panose="020B0004020202020204" pitchFamily="34" charset="0"/>
                <a:cs typeface="Arial" panose="020B0604020202020204" pitchFamily="34" charset="0"/>
              </a:rPr>
              <a:t>Utilisation sous Linux</a:t>
            </a:r>
            <a:r>
              <a:rPr lang="fr-FR" sz="24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2400" kern="100" dirty="0">
                <a:effectLst/>
                <a:latin typeface="Arial" panose="020B0604020202020204" pitchFamily="34" charset="0"/>
                <a:ea typeface="Aptos" panose="020B0004020202020204" pitchFamily="34" charset="0"/>
                <a:cs typeface="Arial" panose="020B0604020202020204" pitchFamily="34" charset="0"/>
              </a:rPr>
              <a:t>Recherche de texte dans des fichiers avec </a:t>
            </a:r>
            <a:r>
              <a:rPr lang="fr-FR" sz="2400" kern="100" dirty="0" err="1">
                <a:effectLst/>
                <a:latin typeface="Arial" panose="020B0604020202020204" pitchFamily="34" charset="0"/>
                <a:ea typeface="Aptos" panose="020B0004020202020204" pitchFamily="34" charset="0"/>
                <a:cs typeface="Arial" panose="020B0604020202020204" pitchFamily="34" charset="0"/>
              </a:rPr>
              <a:t>grep</a:t>
            </a:r>
            <a:r>
              <a:rPr lang="fr-FR" sz="2400" kern="100" dirty="0">
                <a:effectLst/>
                <a:latin typeface="Arial" panose="020B0604020202020204" pitchFamily="34" charset="0"/>
                <a:ea typeface="Aptos" panose="020B0004020202020204" pitchFamily="34" charset="0"/>
                <a:cs typeface="Arial" panose="020B0604020202020204" pitchFamily="34" charset="0"/>
              </a:rPr>
              <a:t>.</a:t>
            </a:r>
          </a:p>
          <a:p>
            <a:pPr marL="742950" lvl="1" indent="-285750">
              <a:buSzPts val="1000"/>
              <a:buFont typeface="Courier New" panose="02070309020205020404" pitchFamily="49" charset="0"/>
              <a:buChar char="o"/>
              <a:tabLst>
                <a:tab pos="914400" algn="l"/>
              </a:tabLst>
            </a:pPr>
            <a:r>
              <a:rPr lang="fr-FR" sz="2400" kern="100" dirty="0">
                <a:effectLst/>
                <a:latin typeface="Arial" panose="020B0604020202020204" pitchFamily="34" charset="0"/>
                <a:ea typeface="Aptos" panose="020B0004020202020204" pitchFamily="34" charset="0"/>
                <a:cs typeface="Arial" panose="020B0604020202020204" pitchFamily="34" charset="0"/>
              </a:rPr>
              <a:t>Filtrage de commandes avec </a:t>
            </a:r>
            <a:r>
              <a:rPr lang="fr-FR" sz="2400" kern="100" dirty="0" err="1">
                <a:effectLst/>
                <a:latin typeface="Arial" panose="020B0604020202020204" pitchFamily="34" charset="0"/>
                <a:ea typeface="Aptos" panose="020B0004020202020204" pitchFamily="34" charset="0"/>
                <a:cs typeface="Arial" panose="020B0604020202020204" pitchFamily="34" charset="0"/>
              </a:rPr>
              <a:t>sed</a:t>
            </a:r>
            <a:r>
              <a:rPr lang="fr-FR" sz="2400" kern="100" dirty="0">
                <a:effectLst/>
                <a:latin typeface="Arial" panose="020B0604020202020204" pitchFamily="34" charset="0"/>
                <a:ea typeface="Aptos" panose="020B0004020202020204" pitchFamily="34" charset="0"/>
                <a:cs typeface="Arial" panose="020B0604020202020204" pitchFamily="34" charset="0"/>
              </a:rPr>
              <a:t>, </a:t>
            </a:r>
            <a:r>
              <a:rPr lang="fr-FR" sz="2400" kern="100" dirty="0" err="1">
                <a:effectLst/>
                <a:latin typeface="Arial" panose="020B0604020202020204" pitchFamily="34" charset="0"/>
                <a:ea typeface="Aptos" panose="020B0004020202020204" pitchFamily="34" charset="0"/>
                <a:cs typeface="Arial" panose="020B0604020202020204" pitchFamily="34" charset="0"/>
              </a:rPr>
              <a:t>awk</a:t>
            </a:r>
            <a:r>
              <a:rPr lang="fr-FR" sz="2400" kern="100" dirty="0">
                <a:effectLst/>
                <a:latin typeface="Arial" panose="020B0604020202020204" pitchFamily="34" charset="0"/>
                <a:ea typeface="Aptos" panose="020B0004020202020204" pitchFamily="34" charset="0"/>
                <a:cs typeface="Arial" panose="020B0604020202020204" pitchFamily="34" charset="0"/>
              </a:rPr>
              <a:t>, etc.</a:t>
            </a:r>
          </a:p>
          <a:p>
            <a:pPr marL="742950" lvl="1" indent="-285750">
              <a:buSzPts val="1000"/>
              <a:buFont typeface="Courier New" panose="02070309020205020404" pitchFamily="49" charset="0"/>
              <a:buChar char="o"/>
              <a:tabLst>
                <a:tab pos="914400" algn="l"/>
              </a:tabLst>
            </a:pPr>
            <a:r>
              <a:rPr lang="fr-FR" sz="2400" kern="100" dirty="0">
                <a:effectLst/>
                <a:latin typeface="Arial" panose="020B0604020202020204" pitchFamily="34" charset="0"/>
                <a:ea typeface="Aptos" panose="020B0004020202020204" pitchFamily="34" charset="0"/>
                <a:cs typeface="Arial" panose="020B0604020202020204" pitchFamily="34" charset="0"/>
              </a:rPr>
              <a:t>Validation de formats (adresses e-mail, numéros de téléphone, etc.).</a:t>
            </a:r>
          </a:p>
        </p:txBody>
      </p:sp>
      <p:sp>
        <p:nvSpPr>
          <p:cNvPr id="2" name="Titre 1">
            <a:extLst>
              <a:ext uri="{FF2B5EF4-FFF2-40B4-BE49-F238E27FC236}">
                <a16:creationId xmlns:a16="http://schemas.microsoft.com/office/drawing/2014/main" id="{77800B66-B231-DAC1-AACF-43F8179D6BD9}"/>
              </a:ext>
            </a:extLst>
          </p:cNvPr>
          <p:cNvSpPr>
            <a:spLocks noGrp="1"/>
          </p:cNvSpPr>
          <p:nvPr>
            <p:ph type="title"/>
          </p:nvPr>
        </p:nvSpPr>
        <p:spPr>
          <a:xfrm>
            <a:off x="2174240" y="548005"/>
            <a:ext cx="9017000" cy="1325563"/>
          </a:xfrm>
        </p:spPr>
        <p:txBody>
          <a:bodyPr/>
          <a:lstStyle/>
          <a:p>
            <a:r>
              <a:rPr lang="fr-FR" dirty="0"/>
              <a:t>Introduction</a:t>
            </a:r>
          </a:p>
        </p:txBody>
      </p:sp>
    </p:spTree>
    <p:extLst>
      <p:ext uri="{BB962C8B-B14F-4D97-AF65-F5344CB8AC3E}">
        <p14:creationId xmlns:p14="http://schemas.microsoft.com/office/powerpoint/2010/main" val="328326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39E8E-0A91-B56C-56D7-17D74BC51C43}"/>
              </a:ext>
            </a:extLst>
          </p:cNvPr>
          <p:cNvSpPr>
            <a:spLocks noGrp="1"/>
          </p:cNvSpPr>
          <p:nvPr>
            <p:ph type="title"/>
          </p:nvPr>
        </p:nvSpPr>
        <p:spPr/>
        <p:txBody>
          <a:bodyPr/>
          <a:lstStyle/>
          <a:p>
            <a:r>
              <a:rPr lang="fr-FR" dirty="0"/>
              <a:t>Syntaxe de base des Expressions Régulières</a:t>
            </a:r>
          </a:p>
        </p:txBody>
      </p:sp>
      <p:sp>
        <p:nvSpPr>
          <p:cNvPr id="3" name="Espace réservé du contenu 2">
            <a:extLst>
              <a:ext uri="{FF2B5EF4-FFF2-40B4-BE49-F238E27FC236}">
                <a16:creationId xmlns:a16="http://schemas.microsoft.com/office/drawing/2014/main" id="{9DD4730B-0556-6EA5-D291-2DAABD1D35BA}"/>
              </a:ext>
            </a:extLst>
          </p:cNvPr>
          <p:cNvSpPr>
            <a:spLocks noGrp="1"/>
          </p:cNvSpPr>
          <p:nvPr>
            <p:ph idx="1"/>
          </p:nvPr>
        </p:nvSpPr>
        <p:spPr/>
        <p:txBody>
          <a:bodyPr>
            <a:normAutofit/>
          </a:bodyPr>
          <a:lstStyle/>
          <a:p>
            <a:pPr marL="0" lvl="0" indent="0">
              <a:buNone/>
              <a:tabLst>
                <a:tab pos="457200" algn="l"/>
              </a:tabLst>
            </a:pPr>
            <a:r>
              <a:rPr lang="fr-FR" sz="1800" b="1" kern="100" dirty="0">
                <a:effectLst/>
                <a:latin typeface="Arial" panose="020B0604020202020204" pitchFamily="34" charset="0"/>
                <a:ea typeface="Aptos" panose="020B0004020202020204" pitchFamily="34" charset="0"/>
                <a:cs typeface="Arial" panose="020B0604020202020204" pitchFamily="34" charset="0"/>
              </a:rPr>
              <a:t>Caractères spéciaux</a:t>
            </a:r>
            <a:r>
              <a:rPr lang="fr-FR" sz="1800" kern="100" dirty="0">
                <a:effectLst/>
                <a:latin typeface="Arial" panose="020B0604020202020204" pitchFamily="34" charset="0"/>
                <a:ea typeface="Aptos" panose="020B0004020202020204" pitchFamily="34" charset="0"/>
                <a:cs typeface="Arial" panose="020B0604020202020204" pitchFamily="34" charset="0"/>
              </a:rPr>
              <a:t> :</a:t>
            </a:r>
          </a:p>
          <a:p>
            <a:pPr marL="0" lvl="0" indent="0">
              <a:buNone/>
              <a:tabLst>
                <a:tab pos="457200" algn="l"/>
              </a:tabLst>
            </a:pPr>
            <a:endParaRPr lang="fr-FR" sz="18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fr-FR" b="1" kern="100" dirty="0">
                <a:effectLst/>
                <a:latin typeface="Arial" panose="020B0604020202020204" pitchFamily="34" charset="0"/>
                <a:ea typeface="Aptos" panose="020B0004020202020204" pitchFamily="34" charset="0"/>
                <a:cs typeface="Arial" panose="020B0604020202020204" pitchFamily="34" charset="0"/>
              </a:rPr>
              <a:t>.</a:t>
            </a:r>
            <a:r>
              <a:rPr lang="fr-FR" kern="100" dirty="0">
                <a:effectLst/>
                <a:latin typeface="Arial" panose="020B0604020202020204" pitchFamily="34" charset="0"/>
                <a:ea typeface="Aptos" panose="020B0004020202020204" pitchFamily="34" charset="0"/>
                <a:cs typeface="Arial" panose="020B0604020202020204" pitchFamily="34" charset="0"/>
              </a:rPr>
              <a:t> : Correspond à n'importe quel caractère (sauf le retour à la ligne).</a:t>
            </a:r>
          </a:p>
          <a:p>
            <a:pPr marL="742950" lvl="1" indent="-285750">
              <a:buSzPts val="1000"/>
              <a:buFont typeface="Courier New" panose="02070309020205020404" pitchFamily="49" charset="0"/>
              <a:buChar char="o"/>
              <a:tabLst>
                <a:tab pos="914400" algn="l"/>
              </a:tabLst>
            </a:pPr>
            <a:r>
              <a:rPr lang="fr-FR" b="1" kern="100" dirty="0">
                <a:effectLst/>
                <a:latin typeface="Arial" panose="020B0604020202020204" pitchFamily="34" charset="0"/>
                <a:ea typeface="Aptos" panose="020B0004020202020204" pitchFamily="34" charset="0"/>
                <a:cs typeface="Arial" panose="020B0604020202020204" pitchFamily="34" charset="0"/>
              </a:rPr>
              <a:t>^</a:t>
            </a:r>
            <a:r>
              <a:rPr lang="fr-FR" kern="100" dirty="0">
                <a:effectLst/>
                <a:latin typeface="Arial" panose="020B0604020202020204" pitchFamily="34" charset="0"/>
                <a:ea typeface="Aptos" panose="020B0004020202020204" pitchFamily="34" charset="0"/>
                <a:cs typeface="Arial" panose="020B0604020202020204" pitchFamily="34" charset="0"/>
              </a:rPr>
              <a:t> : Correspond au début d'une ligne.</a:t>
            </a:r>
          </a:p>
          <a:p>
            <a:pPr marL="742950" lvl="1" indent="-285750">
              <a:buSzPts val="1000"/>
              <a:buFont typeface="Courier New" panose="02070309020205020404" pitchFamily="49" charset="0"/>
              <a:buChar char="o"/>
              <a:tabLst>
                <a:tab pos="914400" algn="l"/>
              </a:tabLst>
            </a:pPr>
            <a:r>
              <a:rPr lang="fr-FR" b="1" kern="100" dirty="0">
                <a:effectLst/>
                <a:latin typeface="Arial" panose="020B0604020202020204" pitchFamily="34" charset="0"/>
                <a:ea typeface="Aptos" panose="020B0004020202020204" pitchFamily="34" charset="0"/>
                <a:cs typeface="Arial" panose="020B0604020202020204" pitchFamily="34" charset="0"/>
              </a:rPr>
              <a:t>$</a:t>
            </a:r>
            <a:r>
              <a:rPr lang="fr-FR" kern="100" dirty="0">
                <a:effectLst/>
                <a:latin typeface="Arial" panose="020B0604020202020204" pitchFamily="34" charset="0"/>
                <a:ea typeface="Aptos" panose="020B0004020202020204" pitchFamily="34" charset="0"/>
                <a:cs typeface="Arial" panose="020B0604020202020204" pitchFamily="34" charset="0"/>
              </a:rPr>
              <a:t> : Correspond à la fin d'une ligne.</a:t>
            </a:r>
          </a:p>
          <a:p>
            <a:pPr marL="742950" lvl="1" indent="-285750">
              <a:buSzPts val="1000"/>
              <a:buFont typeface="Courier New" panose="02070309020205020404" pitchFamily="49" charset="0"/>
              <a:buChar char="o"/>
              <a:tabLst>
                <a:tab pos="914400" algn="l"/>
              </a:tabLst>
            </a:pPr>
            <a:r>
              <a:rPr lang="fr-FR" b="1" kern="100" dirty="0">
                <a:effectLst/>
                <a:latin typeface="Arial" panose="020B0604020202020204" pitchFamily="34" charset="0"/>
                <a:ea typeface="Aptos" panose="020B0004020202020204" pitchFamily="34" charset="0"/>
                <a:cs typeface="Arial" panose="020B0604020202020204" pitchFamily="34" charset="0"/>
              </a:rPr>
              <a:t>[]</a:t>
            </a:r>
            <a:r>
              <a:rPr lang="fr-FR" kern="100" dirty="0">
                <a:effectLst/>
                <a:latin typeface="Arial" panose="020B0604020202020204" pitchFamily="34" charset="0"/>
                <a:ea typeface="Aptos" panose="020B0004020202020204" pitchFamily="34" charset="0"/>
                <a:cs typeface="Arial" panose="020B0604020202020204" pitchFamily="34" charset="0"/>
              </a:rPr>
              <a:t> : Correspond à un ensemble de caractères. Ex: [a-z], [0-9].</a:t>
            </a:r>
          </a:p>
          <a:p>
            <a:pPr marL="742950" lvl="1" indent="-285750">
              <a:buSzPts val="1000"/>
              <a:buFont typeface="Courier New" panose="02070309020205020404" pitchFamily="49" charset="0"/>
              <a:buChar char="o"/>
              <a:tabLst>
                <a:tab pos="914400" algn="l"/>
              </a:tabLst>
            </a:pPr>
            <a:r>
              <a:rPr lang="fr-FR" b="1" kern="100" dirty="0">
                <a:effectLst/>
                <a:latin typeface="Arial" panose="020B0604020202020204" pitchFamily="34" charset="0"/>
                <a:ea typeface="Aptos" panose="020B0004020202020204" pitchFamily="34" charset="0"/>
                <a:cs typeface="Arial" panose="020B0604020202020204" pitchFamily="34" charset="0"/>
              </a:rPr>
              <a:t>[^ ]</a:t>
            </a:r>
            <a:r>
              <a:rPr lang="fr-FR" kern="100" dirty="0">
                <a:effectLst/>
                <a:latin typeface="Arial" panose="020B0604020202020204" pitchFamily="34" charset="0"/>
                <a:ea typeface="Aptos" panose="020B0004020202020204" pitchFamily="34" charset="0"/>
                <a:cs typeface="Arial" panose="020B0604020202020204" pitchFamily="34" charset="0"/>
              </a:rPr>
              <a:t> : Négatif, correspond à tout sauf les caractères à l'intérieur des crochets.</a:t>
            </a:r>
          </a:p>
          <a:p>
            <a:pPr marL="0" indent="0">
              <a:buNone/>
            </a:pPr>
            <a:endParaRPr lang="fr-F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3125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D1C69-CDBB-B6AF-94AC-9DAE67453E7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1CBD179-1BA6-DCDC-320A-303545043997}"/>
              </a:ext>
            </a:extLst>
          </p:cNvPr>
          <p:cNvSpPr>
            <a:spLocks noGrp="1"/>
          </p:cNvSpPr>
          <p:nvPr>
            <p:ph type="title"/>
          </p:nvPr>
        </p:nvSpPr>
        <p:spPr/>
        <p:txBody>
          <a:bodyPr/>
          <a:lstStyle/>
          <a:p>
            <a:r>
              <a:rPr lang="fr-FR" dirty="0"/>
              <a:t>Syntaxe de base des Expressions Régulières</a:t>
            </a:r>
          </a:p>
        </p:txBody>
      </p:sp>
      <p:sp>
        <p:nvSpPr>
          <p:cNvPr id="3" name="Espace réservé du contenu 2">
            <a:extLst>
              <a:ext uri="{FF2B5EF4-FFF2-40B4-BE49-F238E27FC236}">
                <a16:creationId xmlns:a16="http://schemas.microsoft.com/office/drawing/2014/main" id="{2DEA3E90-69C9-EA46-B8C2-CA17927F5C0B}"/>
              </a:ext>
            </a:extLst>
          </p:cNvPr>
          <p:cNvSpPr>
            <a:spLocks noGrp="1"/>
          </p:cNvSpPr>
          <p:nvPr>
            <p:ph idx="1"/>
          </p:nvPr>
        </p:nvSpPr>
        <p:spPr/>
        <p:txBody>
          <a:bodyPr>
            <a:normAutofit/>
          </a:bodyPr>
          <a:lstStyle/>
          <a:p>
            <a:pPr marL="0" lvl="0" indent="0">
              <a:buNone/>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Quantificateurs</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0" lvl="0" indent="0">
              <a:buNone/>
              <a:tabLst>
                <a:tab pos="457200" algn="l"/>
              </a:tabLst>
            </a:pP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Correspond à zéro ou plusieurs occurrences du caractère précédent.</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Correspond à une ou plusieurs occurrences.</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Correspond à zéro ou une occurrence.</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{n}</a:t>
            </a:r>
            <a:r>
              <a:rPr lang="fr-FR" sz="1600" kern="100" dirty="0">
                <a:effectLst/>
                <a:latin typeface="Arial" panose="020B0604020202020204" pitchFamily="34" charset="0"/>
                <a:ea typeface="Aptos" panose="020B0004020202020204" pitchFamily="34" charset="0"/>
                <a:cs typeface="Arial" panose="020B0604020202020204" pitchFamily="34" charset="0"/>
              </a:rPr>
              <a:t> : Correspond exactement à n occurrences.</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{n, m}</a:t>
            </a:r>
            <a:r>
              <a:rPr lang="fr-FR" sz="1600" kern="100" dirty="0">
                <a:effectLst/>
                <a:latin typeface="Arial" panose="020B0604020202020204" pitchFamily="34" charset="0"/>
                <a:ea typeface="Aptos" panose="020B0004020202020204" pitchFamily="34" charset="0"/>
                <a:cs typeface="Arial" panose="020B0604020202020204" pitchFamily="34" charset="0"/>
              </a:rPr>
              <a:t> : Correspond entre n et m occurrences.</a:t>
            </a:r>
          </a:p>
          <a:p>
            <a:pPr marL="0" indent="0">
              <a:buNone/>
            </a:pPr>
            <a:endParaRPr lang="fr-F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8901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879E-E6AE-8DC8-6CE8-A8B7B0C09F0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897E48A-F8FD-60A9-7DAA-CF3007CAC1EB}"/>
              </a:ext>
            </a:extLst>
          </p:cNvPr>
          <p:cNvSpPr>
            <a:spLocks noGrp="1"/>
          </p:cNvSpPr>
          <p:nvPr>
            <p:ph type="title"/>
          </p:nvPr>
        </p:nvSpPr>
        <p:spPr/>
        <p:txBody>
          <a:bodyPr/>
          <a:lstStyle/>
          <a:p>
            <a:r>
              <a:rPr lang="fr-FR" dirty="0"/>
              <a:t>Syntaxe de base des Expressions Régulières</a:t>
            </a:r>
          </a:p>
        </p:txBody>
      </p:sp>
      <p:sp>
        <p:nvSpPr>
          <p:cNvPr id="3" name="Espace réservé du contenu 2">
            <a:extLst>
              <a:ext uri="{FF2B5EF4-FFF2-40B4-BE49-F238E27FC236}">
                <a16:creationId xmlns:a16="http://schemas.microsoft.com/office/drawing/2014/main" id="{5B5AB2E9-16EE-D80C-0053-987054AE186C}"/>
              </a:ext>
            </a:extLst>
          </p:cNvPr>
          <p:cNvSpPr>
            <a:spLocks noGrp="1"/>
          </p:cNvSpPr>
          <p:nvPr>
            <p:ph idx="1"/>
          </p:nvPr>
        </p:nvSpPr>
        <p:spPr/>
        <p:txBody>
          <a:bodyPr>
            <a:normAutofit/>
          </a:bodyPr>
          <a:lstStyle/>
          <a:p>
            <a:pPr marL="0" lvl="0" indent="0">
              <a:buNone/>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Groupes et alternances</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 )</a:t>
            </a:r>
            <a:r>
              <a:rPr lang="fr-FR" sz="1600" kern="100" dirty="0">
                <a:effectLst/>
                <a:latin typeface="Arial" panose="020B0604020202020204" pitchFamily="34" charset="0"/>
                <a:ea typeface="Aptos" panose="020B0004020202020204" pitchFamily="34" charset="0"/>
                <a:cs typeface="Arial" panose="020B0604020202020204" pitchFamily="34" charset="0"/>
              </a:rPr>
              <a:t> : Groupes de capture.</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OU logique. Ex : </a:t>
            </a:r>
            <a:r>
              <a:rPr lang="fr-FR" sz="1600" kern="100" dirty="0" err="1">
                <a:effectLst/>
                <a:latin typeface="Arial" panose="020B0604020202020204" pitchFamily="34" charset="0"/>
                <a:ea typeface="Aptos" panose="020B0004020202020204" pitchFamily="34" charset="0"/>
                <a:cs typeface="Arial" panose="020B0604020202020204" pitchFamily="34" charset="0"/>
              </a:rPr>
              <a:t>abc|def</a:t>
            </a:r>
            <a:r>
              <a:rPr lang="fr-FR" sz="1600" kern="100" dirty="0">
                <a:effectLst/>
                <a:latin typeface="Arial" panose="020B0604020202020204" pitchFamily="34" charset="0"/>
                <a:ea typeface="Aptos" panose="020B0004020202020204" pitchFamily="34" charset="0"/>
                <a:cs typeface="Arial" panose="020B0604020202020204" pitchFamily="34" charset="0"/>
              </a:rPr>
              <a:t> correspond à "abc" ou "</a:t>
            </a:r>
            <a:r>
              <a:rPr lang="fr-FR" sz="1600" kern="100" dirty="0" err="1">
                <a:effectLst/>
                <a:latin typeface="Arial" panose="020B0604020202020204" pitchFamily="34" charset="0"/>
                <a:ea typeface="Aptos" panose="020B0004020202020204" pitchFamily="34" charset="0"/>
                <a:cs typeface="Arial" panose="020B0604020202020204" pitchFamily="34" charset="0"/>
              </a:rPr>
              <a:t>def</a:t>
            </a:r>
            <a:r>
              <a:rPr lang="fr-FR" sz="1600" kern="100" dirty="0">
                <a:effectLst/>
                <a:latin typeface="Arial" panose="020B0604020202020204" pitchFamily="34" charset="0"/>
                <a:ea typeface="Aptos" panose="020B0004020202020204" pitchFamily="34" charset="0"/>
                <a:cs typeface="Arial" panose="020B0604020202020204" pitchFamily="34" charset="0"/>
              </a:rPr>
              <a:t>".</a:t>
            </a:r>
          </a:p>
          <a:p>
            <a:pPr marL="0" indent="0">
              <a:buNone/>
            </a:pPr>
            <a:endParaRPr lang="fr-F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713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E9228-89BD-FF33-D6A8-0CF7CD8DBDDA}"/>
              </a:ext>
            </a:extLst>
          </p:cNvPr>
          <p:cNvSpPr>
            <a:spLocks noGrp="1"/>
          </p:cNvSpPr>
          <p:nvPr>
            <p:ph type="title"/>
          </p:nvPr>
        </p:nvSpPr>
        <p:spPr/>
        <p:txBody>
          <a:bodyPr/>
          <a:lstStyle/>
          <a:p>
            <a:r>
              <a:rPr lang="fr-FR" dirty="0"/>
              <a:t>Expressions Régulières Avancées</a:t>
            </a:r>
          </a:p>
        </p:txBody>
      </p:sp>
      <p:sp>
        <p:nvSpPr>
          <p:cNvPr id="3" name="Espace réservé du contenu 2">
            <a:extLst>
              <a:ext uri="{FF2B5EF4-FFF2-40B4-BE49-F238E27FC236}">
                <a16:creationId xmlns:a16="http://schemas.microsoft.com/office/drawing/2014/main" id="{F3600EAD-9B8D-2171-D0D9-ADF7C6938E90}"/>
              </a:ext>
            </a:extLst>
          </p:cNvPr>
          <p:cNvSpPr>
            <a:spLocks noGrp="1"/>
          </p:cNvSpPr>
          <p:nvPr>
            <p:ph idx="1"/>
          </p:nvPr>
        </p:nvSpPr>
        <p:spPr/>
        <p:txBody>
          <a:bodyPr>
            <a:normAutofit/>
          </a:bodyPr>
          <a:lstStyle/>
          <a:p>
            <a:pPr marL="342900" lvl="0" indent="-342900">
              <a:buSzPts val="1000"/>
              <a:buFont typeface="Symbol" pitchFamily="2" charset="2"/>
              <a:buChar char=""/>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Classes de caractères</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\d</a:t>
            </a:r>
            <a:r>
              <a:rPr lang="fr-FR" sz="1600" kern="100" dirty="0">
                <a:effectLst/>
                <a:latin typeface="Arial" panose="020B0604020202020204" pitchFamily="34" charset="0"/>
                <a:ea typeface="Aptos" panose="020B0004020202020204" pitchFamily="34" charset="0"/>
                <a:cs typeface="Arial" panose="020B0604020202020204" pitchFamily="34" charset="0"/>
              </a:rPr>
              <a:t> : Chiffres (équivalent à [0-9]).</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\D</a:t>
            </a:r>
            <a:r>
              <a:rPr lang="fr-FR" sz="1600" kern="100" dirty="0">
                <a:effectLst/>
                <a:latin typeface="Arial" panose="020B0604020202020204" pitchFamily="34" charset="0"/>
                <a:ea typeface="Aptos" panose="020B0004020202020204" pitchFamily="34" charset="0"/>
                <a:cs typeface="Arial" panose="020B0604020202020204" pitchFamily="34" charset="0"/>
              </a:rPr>
              <a:t> : Non-chiffres.</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\w</a:t>
            </a:r>
            <a:r>
              <a:rPr lang="fr-FR" sz="1600" kern="100" dirty="0">
                <a:effectLst/>
                <a:latin typeface="Arial" panose="020B0604020202020204" pitchFamily="34" charset="0"/>
                <a:ea typeface="Aptos" panose="020B0004020202020204" pitchFamily="34" charset="0"/>
                <a:cs typeface="Arial" panose="020B0604020202020204" pitchFamily="34" charset="0"/>
              </a:rPr>
              <a:t> : Caractères alphanumériques (équivalent à [a-zA-Z0-9_]).</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\W</a:t>
            </a:r>
            <a:r>
              <a:rPr lang="fr-FR" sz="1600" kern="100" dirty="0">
                <a:effectLst/>
                <a:latin typeface="Arial" panose="020B0604020202020204" pitchFamily="34" charset="0"/>
                <a:ea typeface="Aptos" panose="020B0004020202020204" pitchFamily="34" charset="0"/>
                <a:cs typeface="Arial" panose="020B0604020202020204" pitchFamily="34" charset="0"/>
              </a:rPr>
              <a:t> : Non-alphanumériques.</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\s</a:t>
            </a:r>
            <a:r>
              <a:rPr lang="fr-FR" sz="1600" kern="100" dirty="0">
                <a:effectLst/>
                <a:latin typeface="Arial" panose="020B0604020202020204" pitchFamily="34" charset="0"/>
                <a:ea typeface="Aptos" panose="020B0004020202020204" pitchFamily="34" charset="0"/>
                <a:cs typeface="Arial" panose="020B0604020202020204" pitchFamily="34" charset="0"/>
              </a:rPr>
              <a:t> : Espaces blancs (tabulation, espace, saut de ligne).</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\S</a:t>
            </a:r>
            <a:r>
              <a:rPr lang="fr-FR" sz="1600" kern="100" dirty="0">
                <a:effectLst/>
                <a:latin typeface="Arial" panose="020B0604020202020204" pitchFamily="34" charset="0"/>
                <a:ea typeface="Aptos" panose="020B0004020202020204" pitchFamily="34" charset="0"/>
                <a:cs typeface="Arial" panose="020B0604020202020204" pitchFamily="34" charset="0"/>
              </a:rPr>
              <a:t> : Non-espaces blancs.</a:t>
            </a:r>
          </a:p>
          <a:p>
            <a:pPr marL="342900" lvl="0" indent="-342900">
              <a:buSzPts val="1000"/>
              <a:buFont typeface="Symbol" pitchFamily="2" charset="2"/>
              <a:buChar char=""/>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Assertions (</a:t>
            </a:r>
            <a:r>
              <a:rPr lang="fr-FR" sz="1600" b="1" kern="100" dirty="0" err="1">
                <a:effectLst/>
                <a:latin typeface="Arial" panose="020B0604020202020204" pitchFamily="34" charset="0"/>
                <a:ea typeface="Aptos" panose="020B0004020202020204" pitchFamily="34" charset="0"/>
                <a:cs typeface="Arial" panose="020B0604020202020204" pitchFamily="34" charset="0"/>
              </a:rPr>
              <a:t>lookahead</a:t>
            </a:r>
            <a:r>
              <a:rPr lang="fr-FR" sz="1600" b="1" kern="100" dirty="0">
                <a:effectLst/>
                <a:latin typeface="Arial" panose="020B0604020202020204" pitchFamily="34" charset="0"/>
                <a:ea typeface="Aptos" panose="020B0004020202020204" pitchFamily="34" charset="0"/>
                <a:cs typeface="Arial" panose="020B0604020202020204" pitchFamily="34" charset="0"/>
              </a:rPr>
              <a:t> et </a:t>
            </a:r>
            <a:r>
              <a:rPr lang="fr-FR" sz="1600" b="1" kern="100" dirty="0" err="1">
                <a:effectLst/>
                <a:latin typeface="Arial" panose="020B0604020202020204" pitchFamily="34" charset="0"/>
                <a:ea typeface="Aptos" panose="020B0004020202020204" pitchFamily="34" charset="0"/>
                <a:cs typeface="Arial" panose="020B0604020202020204" pitchFamily="34" charset="0"/>
              </a:rPr>
              <a:t>lookbehind</a:t>
            </a: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a:t>
            </a:r>
            <a:r>
              <a:rPr lang="fr-FR" sz="1600" kern="100" dirty="0" err="1">
                <a:effectLst/>
                <a:latin typeface="Arial" panose="020B0604020202020204" pitchFamily="34" charset="0"/>
                <a:ea typeface="Aptos" panose="020B0004020202020204" pitchFamily="34" charset="0"/>
                <a:cs typeface="Arial" panose="020B0604020202020204" pitchFamily="34" charset="0"/>
              </a:rPr>
              <a:t>Lookahead</a:t>
            </a:r>
            <a:r>
              <a:rPr lang="fr-FR" sz="1600" kern="100" dirty="0">
                <a:effectLst/>
                <a:latin typeface="Arial" panose="020B0604020202020204" pitchFamily="34" charset="0"/>
                <a:ea typeface="Aptos" panose="020B0004020202020204" pitchFamily="34" charset="0"/>
                <a:cs typeface="Arial" panose="020B0604020202020204" pitchFamily="34" charset="0"/>
              </a:rPr>
              <a:t> positif (cherche un motif devant un autre).</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a:t>
            </a:r>
            <a:r>
              <a:rPr lang="fr-FR" sz="1600" kern="100" dirty="0">
                <a:effectLst/>
                <a:latin typeface="Arial" panose="020B0604020202020204" pitchFamily="34" charset="0"/>
                <a:ea typeface="Aptos" panose="020B0004020202020204" pitchFamily="34" charset="0"/>
                <a:cs typeface="Arial" panose="020B0604020202020204" pitchFamily="34" charset="0"/>
              </a:rPr>
              <a:t> : </a:t>
            </a:r>
            <a:r>
              <a:rPr lang="fr-FR" sz="1600" kern="100" dirty="0" err="1">
                <a:effectLst/>
                <a:latin typeface="Arial" panose="020B0604020202020204" pitchFamily="34" charset="0"/>
                <a:ea typeface="Aptos" panose="020B0004020202020204" pitchFamily="34" charset="0"/>
                <a:cs typeface="Arial" panose="020B0604020202020204" pitchFamily="34" charset="0"/>
              </a:rPr>
              <a:t>Lookahead</a:t>
            </a:r>
            <a:r>
              <a:rPr lang="fr-FR" sz="1600" kern="100" dirty="0">
                <a:effectLst/>
                <a:latin typeface="Arial" panose="020B0604020202020204" pitchFamily="34" charset="0"/>
                <a:ea typeface="Aptos" panose="020B0004020202020204" pitchFamily="34" charset="0"/>
                <a:cs typeface="Arial" panose="020B0604020202020204" pitchFamily="34" charset="0"/>
              </a:rPr>
              <a:t> négatif.</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(?&lt;=...)</a:t>
            </a:r>
            <a:r>
              <a:rPr lang="fr-FR" sz="1600" kern="100" dirty="0">
                <a:effectLst/>
                <a:latin typeface="Arial" panose="020B0604020202020204" pitchFamily="34" charset="0"/>
                <a:ea typeface="Aptos" panose="020B0004020202020204" pitchFamily="34" charset="0"/>
                <a:cs typeface="Arial" panose="020B0604020202020204" pitchFamily="34" charset="0"/>
              </a:rPr>
              <a:t> : </a:t>
            </a:r>
            <a:r>
              <a:rPr lang="fr-FR" sz="1600" kern="100" dirty="0" err="1">
                <a:effectLst/>
                <a:latin typeface="Arial" panose="020B0604020202020204" pitchFamily="34" charset="0"/>
                <a:ea typeface="Aptos" panose="020B0004020202020204" pitchFamily="34" charset="0"/>
                <a:cs typeface="Arial" panose="020B0604020202020204" pitchFamily="34" charset="0"/>
              </a:rPr>
              <a:t>Lookbehind</a:t>
            </a:r>
            <a:r>
              <a:rPr lang="fr-FR" sz="1600" kern="100" dirty="0">
                <a:effectLst/>
                <a:latin typeface="Arial" panose="020B0604020202020204" pitchFamily="34" charset="0"/>
                <a:ea typeface="Aptos" panose="020B0004020202020204" pitchFamily="34" charset="0"/>
                <a:cs typeface="Arial" panose="020B0604020202020204" pitchFamily="34" charset="0"/>
              </a:rPr>
              <a:t> positif (cherche un motif derrière un autre).</a:t>
            </a:r>
          </a:p>
          <a:p>
            <a:pPr marL="742950" lvl="1" indent="-285750">
              <a:buSzPts val="1000"/>
              <a:buFont typeface="Courier New" panose="02070309020205020404" pitchFamily="49" charset="0"/>
              <a:buChar char="o"/>
              <a:tabLst>
                <a:tab pos="9144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(?&lt;!...)</a:t>
            </a:r>
            <a:r>
              <a:rPr lang="fr-FR" sz="1600" kern="100" dirty="0">
                <a:effectLst/>
                <a:latin typeface="Arial" panose="020B0604020202020204" pitchFamily="34" charset="0"/>
                <a:ea typeface="Aptos" panose="020B0004020202020204" pitchFamily="34" charset="0"/>
                <a:cs typeface="Arial" panose="020B0604020202020204" pitchFamily="34" charset="0"/>
              </a:rPr>
              <a:t> : </a:t>
            </a:r>
            <a:r>
              <a:rPr lang="fr-FR" sz="1600" kern="100" dirty="0" err="1">
                <a:effectLst/>
                <a:latin typeface="Arial" panose="020B0604020202020204" pitchFamily="34" charset="0"/>
                <a:ea typeface="Aptos" panose="020B0004020202020204" pitchFamily="34" charset="0"/>
                <a:cs typeface="Arial" panose="020B0604020202020204" pitchFamily="34" charset="0"/>
              </a:rPr>
              <a:t>Lookbehind</a:t>
            </a:r>
            <a:r>
              <a:rPr lang="fr-FR" sz="1600" kern="100" dirty="0">
                <a:effectLst/>
                <a:latin typeface="Arial" panose="020B0604020202020204" pitchFamily="34" charset="0"/>
                <a:ea typeface="Aptos" panose="020B0004020202020204" pitchFamily="34" charset="0"/>
                <a:cs typeface="Arial" panose="020B0604020202020204" pitchFamily="34" charset="0"/>
              </a:rPr>
              <a:t> négatif.</a:t>
            </a:r>
          </a:p>
        </p:txBody>
      </p:sp>
    </p:spTree>
    <p:extLst>
      <p:ext uri="{BB962C8B-B14F-4D97-AF65-F5344CB8AC3E}">
        <p14:creationId xmlns:p14="http://schemas.microsoft.com/office/powerpoint/2010/main" val="2156813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E1EC1E-03CA-2764-7887-AD099E822E0E}"/>
              </a:ext>
            </a:extLst>
          </p:cNvPr>
          <p:cNvSpPr>
            <a:spLocks noGrp="1"/>
          </p:cNvSpPr>
          <p:nvPr>
            <p:ph type="title"/>
          </p:nvPr>
        </p:nvSpPr>
        <p:spPr/>
        <p:txBody>
          <a:bodyPr/>
          <a:lstStyle/>
          <a:p>
            <a:r>
              <a:rPr lang="fr-FR" dirty="0"/>
              <a:t>Applications Pratiques des Regex</a:t>
            </a:r>
          </a:p>
        </p:txBody>
      </p:sp>
      <p:sp>
        <p:nvSpPr>
          <p:cNvPr id="3" name="Espace réservé du contenu 2">
            <a:extLst>
              <a:ext uri="{FF2B5EF4-FFF2-40B4-BE49-F238E27FC236}">
                <a16:creationId xmlns:a16="http://schemas.microsoft.com/office/drawing/2014/main" id="{4A1FD588-7123-C2B3-F739-BE8066D8C57D}"/>
              </a:ext>
            </a:extLst>
          </p:cNvPr>
          <p:cNvSpPr>
            <a:spLocks noGrp="1"/>
          </p:cNvSpPr>
          <p:nvPr>
            <p:ph idx="1"/>
          </p:nvPr>
        </p:nvSpPr>
        <p:spPr/>
        <p:txBody>
          <a:bodyPr>
            <a:normAutofit/>
          </a:bodyPr>
          <a:lstStyle/>
          <a:p>
            <a:pPr marL="342900" lvl="0" indent="-342900">
              <a:buFont typeface="+mj-lt"/>
              <a:buAutoNum type="arabicPeriod"/>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Utilisation avec </a:t>
            </a:r>
            <a:r>
              <a:rPr lang="fr-FR" sz="1600" b="1" kern="100" dirty="0" err="1">
                <a:effectLst/>
                <a:latin typeface="Arial" panose="020B0604020202020204" pitchFamily="34" charset="0"/>
                <a:ea typeface="Aptos" panose="020B0004020202020204" pitchFamily="34" charset="0"/>
                <a:cs typeface="Arial" panose="020B0604020202020204" pitchFamily="34" charset="0"/>
              </a:rPr>
              <a:t>grep</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Recherche simple : </a:t>
            </a:r>
            <a:r>
              <a:rPr lang="fr-FR" sz="1600" kern="100" dirty="0" err="1">
                <a:effectLst/>
                <a:latin typeface="Arial" panose="020B0604020202020204" pitchFamily="34" charset="0"/>
                <a:ea typeface="Aptos" panose="020B0004020202020204" pitchFamily="34" charset="0"/>
                <a:cs typeface="Arial" panose="020B0604020202020204" pitchFamily="34" charset="0"/>
              </a:rPr>
              <a:t>grep</a:t>
            </a:r>
            <a:r>
              <a:rPr lang="fr-FR" sz="1600" kern="100" dirty="0">
                <a:effectLst/>
                <a:latin typeface="Arial" panose="020B0604020202020204" pitchFamily="34" charset="0"/>
                <a:ea typeface="Aptos" panose="020B0004020202020204" pitchFamily="34" charset="0"/>
                <a:cs typeface="Arial" panose="020B0604020202020204" pitchFamily="34" charset="0"/>
              </a:rPr>
              <a:t> "motif" </a:t>
            </a:r>
            <a:r>
              <a:rPr lang="fr-FR" sz="1600" kern="100" dirty="0" err="1">
                <a:effectLst/>
                <a:latin typeface="Arial" panose="020B0604020202020204" pitchFamily="34" charset="0"/>
                <a:ea typeface="Aptos" panose="020B0004020202020204" pitchFamily="34" charset="0"/>
                <a:cs typeface="Arial" panose="020B0604020202020204" pitchFamily="34" charset="0"/>
              </a:rPr>
              <a:t>fichier.txt</a:t>
            </a: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Recherche avec Regex étendu (option -E ou </a:t>
            </a:r>
            <a:r>
              <a:rPr lang="fr-FR" sz="1600" kern="100" dirty="0" err="1">
                <a:effectLst/>
                <a:latin typeface="Arial" panose="020B0604020202020204" pitchFamily="34" charset="0"/>
                <a:ea typeface="Aptos" panose="020B0004020202020204" pitchFamily="34" charset="0"/>
                <a:cs typeface="Arial" panose="020B0604020202020204" pitchFamily="34" charset="0"/>
              </a:rPr>
              <a:t>egrep</a:t>
            </a:r>
            <a:r>
              <a:rPr lang="fr-FR" sz="1600" kern="100" dirty="0">
                <a:effectLst/>
                <a:latin typeface="Arial" panose="020B0604020202020204" pitchFamily="34" charset="0"/>
                <a:ea typeface="Aptos" panose="020B0004020202020204" pitchFamily="34" charset="0"/>
                <a:cs typeface="Arial" panose="020B0604020202020204" pitchFamily="34" charset="0"/>
              </a:rPr>
              <a:t>) : </a:t>
            </a:r>
            <a:r>
              <a:rPr lang="fr-FR" sz="1600" kern="100" dirty="0" err="1">
                <a:effectLst/>
                <a:latin typeface="Arial" panose="020B0604020202020204" pitchFamily="34" charset="0"/>
                <a:ea typeface="Aptos" panose="020B0004020202020204" pitchFamily="34" charset="0"/>
                <a:cs typeface="Arial" panose="020B0604020202020204" pitchFamily="34" charset="0"/>
              </a:rPr>
              <a:t>grep</a:t>
            </a:r>
            <a:r>
              <a:rPr lang="fr-FR" sz="1600" kern="100" dirty="0">
                <a:effectLst/>
                <a:latin typeface="Arial" panose="020B0604020202020204" pitchFamily="34" charset="0"/>
                <a:ea typeface="Aptos" panose="020B0004020202020204" pitchFamily="34" charset="0"/>
                <a:cs typeface="Arial" panose="020B0604020202020204" pitchFamily="34" charset="0"/>
              </a:rPr>
              <a:t> -E "^abc[0-9]+$" </a:t>
            </a:r>
            <a:r>
              <a:rPr lang="fr-FR" sz="1600" kern="100" dirty="0" err="1">
                <a:effectLst/>
                <a:latin typeface="Arial" panose="020B0604020202020204" pitchFamily="34" charset="0"/>
                <a:ea typeface="Aptos" panose="020B0004020202020204" pitchFamily="34" charset="0"/>
                <a:cs typeface="Arial" panose="020B0604020202020204" pitchFamily="34" charset="0"/>
              </a:rPr>
              <a:t>fichier.txt</a:t>
            </a: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buFont typeface="+mj-lt"/>
              <a:buAutoNum type="arabicPeriod"/>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Manipulation de texte avec </a:t>
            </a:r>
            <a:r>
              <a:rPr lang="fr-FR" sz="1600" b="1" kern="100" dirty="0" err="1">
                <a:effectLst/>
                <a:latin typeface="Arial" panose="020B0604020202020204" pitchFamily="34" charset="0"/>
                <a:ea typeface="Aptos" panose="020B0004020202020204" pitchFamily="34" charset="0"/>
                <a:cs typeface="Arial" panose="020B0604020202020204" pitchFamily="34" charset="0"/>
              </a:rPr>
              <a:t>sed</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Remplacer texte : </a:t>
            </a:r>
            <a:r>
              <a:rPr lang="fr-FR" sz="1600" kern="100" dirty="0" err="1">
                <a:effectLst/>
                <a:latin typeface="Arial" panose="020B0604020202020204" pitchFamily="34" charset="0"/>
                <a:ea typeface="Aptos" panose="020B0004020202020204" pitchFamily="34" charset="0"/>
                <a:cs typeface="Arial" panose="020B0604020202020204" pitchFamily="34" charset="0"/>
              </a:rPr>
              <a:t>sed</a:t>
            </a:r>
            <a:r>
              <a:rPr lang="fr-FR" sz="1600" kern="100" dirty="0">
                <a:effectLst/>
                <a:latin typeface="Arial" panose="020B0604020202020204" pitchFamily="34" charset="0"/>
                <a:ea typeface="Aptos" panose="020B0004020202020204" pitchFamily="34" charset="0"/>
                <a:cs typeface="Arial" panose="020B0604020202020204" pitchFamily="34" charset="0"/>
              </a:rPr>
              <a:t> 's/ancien/nouveau/' </a:t>
            </a:r>
            <a:r>
              <a:rPr lang="fr-FR" sz="1600" kern="100" dirty="0" err="1">
                <a:effectLst/>
                <a:latin typeface="Arial" panose="020B0604020202020204" pitchFamily="34" charset="0"/>
                <a:ea typeface="Aptos" panose="020B0004020202020204" pitchFamily="34" charset="0"/>
                <a:cs typeface="Arial" panose="020B0604020202020204" pitchFamily="34" charset="0"/>
              </a:rPr>
              <a:t>fichier.txt</a:t>
            </a: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Utilisation des Regex : </a:t>
            </a:r>
            <a:r>
              <a:rPr lang="fr-FR" sz="1600" kern="100" dirty="0" err="1">
                <a:effectLst/>
                <a:latin typeface="Arial" panose="020B0604020202020204" pitchFamily="34" charset="0"/>
                <a:ea typeface="Aptos" panose="020B0004020202020204" pitchFamily="34" charset="0"/>
                <a:cs typeface="Arial" panose="020B0604020202020204" pitchFamily="34" charset="0"/>
              </a:rPr>
              <a:t>sed</a:t>
            </a:r>
            <a:r>
              <a:rPr lang="fr-FR" sz="1600" kern="100" dirty="0">
                <a:effectLst/>
                <a:latin typeface="Arial" panose="020B0604020202020204" pitchFamily="34" charset="0"/>
                <a:ea typeface="Aptos" panose="020B0004020202020204" pitchFamily="34" charset="0"/>
                <a:cs typeface="Arial" panose="020B0604020202020204" pitchFamily="34" charset="0"/>
              </a:rPr>
              <a:t> 's/^abc[0-9]+$/match/' </a:t>
            </a:r>
            <a:r>
              <a:rPr lang="fr-FR" sz="1600" kern="100" dirty="0" err="1">
                <a:effectLst/>
                <a:latin typeface="Arial" panose="020B0604020202020204" pitchFamily="34" charset="0"/>
                <a:ea typeface="Aptos" panose="020B0004020202020204" pitchFamily="34" charset="0"/>
                <a:cs typeface="Arial" panose="020B0604020202020204" pitchFamily="34" charset="0"/>
              </a:rPr>
              <a:t>fichier.txt</a:t>
            </a: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buFont typeface="+mj-lt"/>
              <a:buAutoNum type="arabicPeriod"/>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Traitement de données avec </a:t>
            </a:r>
            <a:r>
              <a:rPr lang="fr-FR" sz="1600" b="1" kern="100" dirty="0" err="1">
                <a:effectLst/>
                <a:latin typeface="Arial" panose="020B0604020202020204" pitchFamily="34" charset="0"/>
                <a:ea typeface="Aptos" panose="020B0004020202020204" pitchFamily="34" charset="0"/>
                <a:cs typeface="Arial" panose="020B0604020202020204" pitchFamily="34" charset="0"/>
              </a:rPr>
              <a:t>awk</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Utilisation de Regex pour filtrer des lignes ou des colonnes spécifiques.</a:t>
            </a:r>
          </a:p>
        </p:txBody>
      </p:sp>
    </p:spTree>
    <p:extLst>
      <p:ext uri="{BB962C8B-B14F-4D97-AF65-F5344CB8AC3E}">
        <p14:creationId xmlns:p14="http://schemas.microsoft.com/office/powerpoint/2010/main" val="346117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EF82C-2AD0-06E9-680A-A6FC20B277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55DE4FA-41E7-BAE2-4E1D-3B62C31E89F3}"/>
              </a:ext>
            </a:extLst>
          </p:cNvPr>
          <p:cNvSpPr>
            <a:spLocks noGrp="1"/>
          </p:cNvSpPr>
          <p:nvPr>
            <p:ph type="title"/>
          </p:nvPr>
        </p:nvSpPr>
        <p:spPr/>
        <p:txBody>
          <a:bodyPr>
            <a:normAutofit fontScale="90000"/>
          </a:bodyPr>
          <a:lstStyle/>
          <a:p>
            <a:r>
              <a:rPr lang="fr-FR" dirty="0"/>
              <a:t>TP Pratique 1 </a:t>
            </a:r>
            <a:br>
              <a:rPr lang="fr-FR" dirty="0"/>
            </a:br>
            <a:r>
              <a:rPr lang="fr-FR" dirty="0"/>
              <a:t>Recherche et Remplacement avec </a:t>
            </a:r>
            <a:r>
              <a:rPr lang="fr-FR" dirty="0" err="1"/>
              <a:t>grep</a:t>
            </a:r>
            <a:r>
              <a:rPr lang="fr-FR" dirty="0"/>
              <a:t> et </a:t>
            </a:r>
            <a:r>
              <a:rPr lang="fr-FR" dirty="0" err="1"/>
              <a:t>sed</a:t>
            </a:r>
            <a:endParaRPr lang="fr-FR" dirty="0"/>
          </a:p>
        </p:txBody>
      </p:sp>
      <p:sp>
        <p:nvSpPr>
          <p:cNvPr id="3" name="Espace réservé du contenu 2">
            <a:extLst>
              <a:ext uri="{FF2B5EF4-FFF2-40B4-BE49-F238E27FC236}">
                <a16:creationId xmlns:a16="http://schemas.microsoft.com/office/drawing/2014/main" id="{918B4304-816E-ECEB-F74F-1A0BBEDD87E3}"/>
              </a:ext>
            </a:extLst>
          </p:cNvPr>
          <p:cNvSpPr>
            <a:spLocks noGrp="1"/>
          </p:cNvSpPr>
          <p:nvPr>
            <p:ph idx="1"/>
          </p:nvPr>
        </p:nvSpPr>
        <p:spPr>
          <a:xfrm>
            <a:off x="2174240" y="1772816"/>
            <a:ext cx="9017000" cy="4351338"/>
          </a:xfrm>
        </p:spPr>
        <p:txBody>
          <a:bodyPr>
            <a:normAutofit/>
          </a:bodyPr>
          <a:lstStyle/>
          <a:p>
            <a:pPr marL="0" indent="0">
              <a:buNone/>
            </a:pPr>
            <a:r>
              <a:rPr lang="fr-FR" sz="1600" b="1" kern="100" dirty="0">
                <a:effectLst/>
                <a:latin typeface="Arial" panose="020B0604020202020204" pitchFamily="34" charset="0"/>
                <a:ea typeface="Aptos" panose="020B0004020202020204" pitchFamily="34" charset="0"/>
                <a:cs typeface="Arial" panose="020B0604020202020204" pitchFamily="34" charset="0"/>
              </a:rPr>
              <a:t>Objectif</a:t>
            </a:r>
            <a:r>
              <a:rPr lang="fr-FR" sz="1600" kern="100" dirty="0">
                <a:effectLst/>
                <a:latin typeface="Arial" panose="020B0604020202020204" pitchFamily="34" charset="0"/>
                <a:ea typeface="Aptos" panose="020B0004020202020204" pitchFamily="34" charset="0"/>
                <a:cs typeface="Arial" panose="020B0604020202020204" pitchFamily="34" charset="0"/>
              </a:rPr>
              <a:t> : Utiliser les commandes </a:t>
            </a:r>
            <a:r>
              <a:rPr lang="fr-FR" sz="1600" kern="100" dirty="0" err="1">
                <a:effectLst/>
                <a:latin typeface="Arial" panose="020B0604020202020204" pitchFamily="34" charset="0"/>
                <a:ea typeface="Aptos" panose="020B0004020202020204" pitchFamily="34" charset="0"/>
                <a:cs typeface="Arial" panose="020B0604020202020204" pitchFamily="34" charset="0"/>
              </a:rPr>
              <a:t>grep</a:t>
            </a:r>
            <a:r>
              <a:rPr lang="fr-FR" sz="1600" kern="100" dirty="0">
                <a:effectLst/>
                <a:latin typeface="Arial" panose="020B0604020202020204" pitchFamily="34" charset="0"/>
                <a:ea typeface="Aptos" panose="020B0004020202020204" pitchFamily="34" charset="0"/>
                <a:cs typeface="Arial" panose="020B0604020202020204" pitchFamily="34" charset="0"/>
              </a:rPr>
              <a:t> et </a:t>
            </a:r>
            <a:r>
              <a:rPr lang="fr-FR" sz="1600" kern="100" dirty="0" err="1">
                <a:effectLst/>
                <a:latin typeface="Arial" panose="020B0604020202020204" pitchFamily="34" charset="0"/>
                <a:ea typeface="Aptos" panose="020B0004020202020204" pitchFamily="34" charset="0"/>
                <a:cs typeface="Arial" panose="020B0604020202020204" pitchFamily="34" charset="0"/>
              </a:rPr>
              <a:t>sed</a:t>
            </a:r>
            <a:r>
              <a:rPr lang="fr-FR" sz="1600" kern="100" dirty="0">
                <a:effectLst/>
                <a:latin typeface="Arial" panose="020B0604020202020204" pitchFamily="34" charset="0"/>
                <a:ea typeface="Aptos" panose="020B0004020202020204" pitchFamily="34" charset="0"/>
                <a:cs typeface="Arial" panose="020B0604020202020204" pitchFamily="34" charset="0"/>
              </a:rPr>
              <a:t> pour rechercher et modifier des chaînes de texte dans des fichiers.</a:t>
            </a:r>
          </a:p>
          <a:p>
            <a:pPr marL="0" indent="0">
              <a:buNone/>
            </a:pPr>
            <a:endParaRPr lang="fr-FR" sz="1600" kern="100" dirty="0">
              <a:latin typeface="Arial" panose="020B0604020202020204" pitchFamily="34" charset="0"/>
              <a:ea typeface="Aptos" panose="020B0004020202020204" pitchFamily="34" charset="0"/>
              <a:cs typeface="Arial" panose="020B0604020202020204" pitchFamily="34" charset="0"/>
            </a:endParaRPr>
          </a:p>
          <a:p>
            <a:pPr marL="0" indent="0">
              <a:buNone/>
            </a:pP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0" lvl="0" indent="0">
              <a:buNone/>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Exercice 1</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Créez un fichier </a:t>
            </a:r>
            <a:r>
              <a:rPr lang="fr-FR" sz="1600" kern="100" dirty="0" err="1">
                <a:effectLst/>
                <a:latin typeface="Arial" panose="020B0604020202020204" pitchFamily="34" charset="0"/>
                <a:ea typeface="Aptos" panose="020B0004020202020204" pitchFamily="34" charset="0"/>
                <a:cs typeface="Arial" panose="020B0604020202020204" pitchFamily="34" charset="0"/>
              </a:rPr>
              <a:t>log.txt</a:t>
            </a:r>
            <a:r>
              <a:rPr lang="fr-FR" sz="1600" kern="100" dirty="0">
                <a:effectLst/>
                <a:latin typeface="Arial" panose="020B0604020202020204" pitchFamily="34" charset="0"/>
                <a:ea typeface="Aptos" panose="020B0004020202020204" pitchFamily="34" charset="0"/>
                <a:cs typeface="Arial" panose="020B0604020202020204" pitchFamily="34" charset="0"/>
              </a:rPr>
              <a:t> contenant des lignes de texte aléatoires.</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Utilisez </a:t>
            </a:r>
            <a:r>
              <a:rPr lang="fr-FR" sz="1600" kern="100" dirty="0" err="1">
                <a:effectLst/>
                <a:latin typeface="Arial" panose="020B0604020202020204" pitchFamily="34" charset="0"/>
                <a:ea typeface="Aptos" panose="020B0004020202020204" pitchFamily="34" charset="0"/>
                <a:cs typeface="Arial" panose="020B0604020202020204" pitchFamily="34" charset="0"/>
              </a:rPr>
              <a:t>grep</a:t>
            </a:r>
            <a:r>
              <a:rPr lang="fr-FR" sz="1600" kern="100" dirty="0">
                <a:effectLst/>
                <a:latin typeface="Arial" panose="020B0604020202020204" pitchFamily="34" charset="0"/>
                <a:ea typeface="Aptos" panose="020B0004020202020204" pitchFamily="34" charset="0"/>
                <a:cs typeface="Arial" panose="020B0604020202020204" pitchFamily="34" charset="0"/>
              </a:rPr>
              <a:t> pour rechercher des lignes contenant un mot spécifique (ex : erreur).</a:t>
            </a:r>
          </a:p>
          <a:p>
            <a:pPr marL="742950" lvl="1" indent="-285750">
              <a:buSzPts val="1000"/>
              <a:buFont typeface="Courier New" panose="02070309020205020404" pitchFamily="49" charset="0"/>
              <a:buChar char="o"/>
              <a:tabLst>
                <a:tab pos="914400" algn="l"/>
              </a:tabLst>
            </a:pPr>
            <a:endParaRPr lang="fr-FR" sz="1600" kern="100" dirty="0">
              <a:effectLst/>
              <a:latin typeface="Arial" panose="020B0604020202020204" pitchFamily="34" charset="0"/>
              <a:ea typeface="Aptos" panose="020B0004020202020204" pitchFamily="34" charset="0"/>
              <a:cs typeface="Arial" panose="020B0604020202020204" pitchFamily="34" charset="0"/>
            </a:endParaRPr>
          </a:p>
          <a:p>
            <a:pPr marL="0" lvl="0" indent="0">
              <a:buNone/>
              <a:tabLst>
                <a:tab pos="457200" algn="l"/>
              </a:tabLst>
            </a:pPr>
            <a:r>
              <a:rPr lang="fr-FR" sz="1600" b="1" kern="100" dirty="0">
                <a:effectLst/>
                <a:latin typeface="Arial" panose="020B0604020202020204" pitchFamily="34" charset="0"/>
                <a:ea typeface="Aptos" panose="020B0004020202020204" pitchFamily="34" charset="0"/>
                <a:cs typeface="Arial" panose="020B0604020202020204" pitchFamily="34" charset="0"/>
              </a:rPr>
              <a:t>Exercice 2</a:t>
            </a:r>
            <a:r>
              <a:rPr lang="fr-FR" sz="1600" kern="100" dirty="0">
                <a:effectLst/>
                <a:latin typeface="Arial" panose="020B0604020202020204" pitchFamily="34" charset="0"/>
                <a:ea typeface="Aptos" panose="020B0004020202020204" pitchFamily="34" charset="0"/>
                <a:cs typeface="Arial" panose="020B0604020202020204" pitchFamily="34" charset="0"/>
              </a:rPr>
              <a:t> :</a:t>
            </a:r>
          </a:p>
          <a:p>
            <a:pPr marL="742950" lvl="1" indent="-285750">
              <a:buSzPts val="1000"/>
              <a:buFont typeface="Courier New" panose="02070309020205020404" pitchFamily="49" charset="0"/>
              <a:buChar char="o"/>
              <a:tabLst>
                <a:tab pos="914400" algn="l"/>
              </a:tabLst>
            </a:pPr>
            <a:r>
              <a:rPr lang="fr-FR" sz="1600" kern="100" dirty="0">
                <a:effectLst/>
                <a:latin typeface="Arial" panose="020B0604020202020204" pitchFamily="34" charset="0"/>
                <a:ea typeface="Aptos" panose="020B0004020202020204" pitchFamily="34" charset="0"/>
                <a:cs typeface="Arial" panose="020B0604020202020204" pitchFamily="34" charset="0"/>
              </a:rPr>
              <a:t>Remplacer toutes les occurrences d'un mot par un autre avec </a:t>
            </a:r>
            <a:r>
              <a:rPr lang="fr-FR" sz="1600" kern="100" dirty="0" err="1">
                <a:effectLst/>
                <a:latin typeface="Arial" panose="020B0604020202020204" pitchFamily="34" charset="0"/>
                <a:ea typeface="Aptos" panose="020B0004020202020204" pitchFamily="34" charset="0"/>
                <a:cs typeface="Arial" panose="020B0604020202020204" pitchFamily="34" charset="0"/>
              </a:rPr>
              <a:t>sed</a:t>
            </a:r>
            <a:r>
              <a:rPr lang="fr-FR" sz="1600" kern="100" dirty="0">
                <a:effectLst/>
                <a:latin typeface="Arial" panose="020B06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73593446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19982</TotalTime>
  <Words>695</Words>
  <Application>Microsoft Macintosh PowerPoint</Application>
  <DocSecurity>0</DocSecurity>
  <PresentationFormat>Grand écran</PresentationFormat>
  <Paragraphs>77</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Aptos</vt:lpstr>
      <vt:lpstr>Arial</vt:lpstr>
      <vt:lpstr>Calibri</vt:lpstr>
      <vt:lpstr>Calibri Light</vt:lpstr>
      <vt:lpstr>Courier New</vt:lpstr>
      <vt:lpstr>Symbol</vt:lpstr>
      <vt:lpstr>Thème Office</vt:lpstr>
      <vt:lpstr>Les Expressions Régulières (Regex)</vt:lpstr>
      <vt:lpstr>Introduction</vt:lpstr>
      <vt:lpstr>Introduction</vt:lpstr>
      <vt:lpstr>Syntaxe de base des Expressions Régulières</vt:lpstr>
      <vt:lpstr>Syntaxe de base des Expressions Régulières</vt:lpstr>
      <vt:lpstr>Syntaxe de base des Expressions Régulières</vt:lpstr>
      <vt:lpstr>Expressions Régulières Avancées</vt:lpstr>
      <vt:lpstr>Applications Pratiques des Regex</vt:lpstr>
      <vt:lpstr>TP Pratique 1  Recherche et Remplacement avec grep et sed</vt:lpstr>
      <vt:lpstr>TP Pratique 2  Extraction et Validation avec awk</vt:lpstr>
      <vt:lpstr>TP Pratique 3  Application des Regex</vt:lpstr>
      <vt:lpstr>Avez-vous des questions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un titre</dc:title>
  <dc:subject/>
  <dc:creator>Romain Marchand</dc:creator>
  <cp:keywords/>
  <dc:description/>
  <cp:lastModifiedBy>Micheline EKOUE</cp:lastModifiedBy>
  <cp:revision>44</cp:revision>
  <dcterms:created xsi:type="dcterms:W3CDTF">2020-06-22T12:12:18Z</dcterms:created>
  <dcterms:modified xsi:type="dcterms:W3CDTF">2025-01-02T13:06:34Z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0x0101003765B812A0DDF049A757685303300B56</vt:lpwstr>
  </property>
</Properties>
</file>