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5"/>
  </p:notesMasterIdLst>
  <p:sldIdLst>
    <p:sldId id="256" r:id="rId2"/>
    <p:sldId id="257" r:id="rId3"/>
    <p:sldId id="258" r:id="rId4"/>
    <p:sldId id="259" r:id="rId5"/>
    <p:sldId id="270" r:id="rId6"/>
    <p:sldId id="261" r:id="rId7"/>
    <p:sldId id="263" r:id="rId8"/>
    <p:sldId id="268" r:id="rId9"/>
    <p:sldId id="264" r:id="rId10"/>
    <p:sldId id="262"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5000" autoAdjust="0"/>
  </p:normalViewPr>
  <p:slideViewPr>
    <p:cSldViewPr snapToGrid="0" snapToObjects="1">
      <p:cViewPr>
        <p:scale>
          <a:sx n="110" d="100"/>
          <a:sy n="110" d="100"/>
        </p:scale>
        <p:origin x="1644"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C43CC-799B-40A2-A139-2AF901B87A00}" type="datetimeFigureOut">
              <a:rPr lang="en-US" smtClean="0"/>
              <a:t>12/5/2016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0AA30-1F12-4771-80E6-0F5B281F83ED}" type="slidenum">
              <a:rPr lang="en-US" smtClean="0"/>
              <a:t>‹#›</a:t>
            </a:fld>
            <a:endParaRPr lang="en-US"/>
          </a:p>
        </p:txBody>
      </p:sp>
    </p:spTree>
    <p:extLst>
      <p:ext uri="{BB962C8B-B14F-4D97-AF65-F5344CB8AC3E}">
        <p14:creationId xmlns:p14="http://schemas.microsoft.com/office/powerpoint/2010/main" val="329329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asked for a story about requirements, no</a:t>
            </a:r>
            <a:r>
              <a:rPr lang="en-US" baseline="0" dirty="0"/>
              <a:t>t bullets… Ok.</a:t>
            </a:r>
            <a:endParaRPr lang="en-US" dirty="0"/>
          </a:p>
        </p:txBody>
      </p:sp>
      <p:sp>
        <p:nvSpPr>
          <p:cNvPr id="4" name="Slide Number Placeholder 3"/>
          <p:cNvSpPr>
            <a:spLocks noGrp="1"/>
          </p:cNvSpPr>
          <p:nvPr>
            <p:ph type="sldNum" sz="quarter" idx="10"/>
          </p:nvPr>
        </p:nvSpPr>
        <p:spPr/>
        <p:txBody>
          <a:bodyPr/>
          <a:lstStyle/>
          <a:p>
            <a:fld id="{CB10AA30-1F12-4771-80E6-0F5B281F83ED}" type="slidenum">
              <a:rPr lang="en-US" smtClean="0"/>
              <a:t>2</a:t>
            </a:fld>
            <a:endParaRPr lang="en-US"/>
          </a:p>
        </p:txBody>
      </p:sp>
    </p:spTree>
    <p:extLst>
      <p:ext uri="{BB962C8B-B14F-4D97-AF65-F5344CB8AC3E}">
        <p14:creationId xmlns:p14="http://schemas.microsoft.com/office/powerpoint/2010/main" val="121322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2AEB09BC-4CC8-614F-8CE4-E09D87E31842}"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164D2-6BBC-2F47-BEAD-E299A71BC575}"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AEB09BC-4CC8-614F-8CE4-E09D87E31842}"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B09BC-4CC8-614F-8CE4-E09D87E31842}"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2AEB09BC-4CC8-614F-8CE4-E09D87E31842}" type="datetimeFigureOut">
              <a:rPr lang="en-US" smtClean="0"/>
              <a:t>12/5/2016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20164D2-6BBC-2F47-BEAD-E299A71BC57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c2-35-164-234-183.us-west-2.compute.amazonaw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oltwashere/CS4320-FinalProject/blob/master/Source/db/dml_unit_tests.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releases.ubuntu.com/16.04/" TargetMode="External"/><Relationship Id="rId2" Type="http://schemas.openxmlformats.org/officeDocument/2006/relationships/hyperlink" Target="https://aws.amazon.com/" TargetMode="External"/><Relationship Id="rId1" Type="http://schemas.openxmlformats.org/officeDocument/2006/relationships/slideLayout" Target="../slideLayouts/slideLayout2.xml"/><Relationship Id="rId5" Type="http://schemas.openxmlformats.org/officeDocument/2006/relationships/hyperlink" Target="https://www.mongodb.com/" TargetMode="External"/><Relationship Id="rId4" Type="http://schemas.openxmlformats.org/officeDocument/2006/relationships/hyperlink" Target="http://httpd.apache.org/docs/curr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OCDX</a:t>
            </a:r>
            <a:br>
              <a:rPr lang="en-US" dirty="0"/>
            </a:br>
            <a:r>
              <a:rPr lang="en-US" sz="3200" u="sng" dirty="0">
                <a:latin typeface="Imprint MT Shadow" panose="04020605060303030202" pitchFamily="82" charset="0"/>
                <a:cs typeface="Times New Roman" panose="02020603050405020304" pitchFamily="18" charset="0"/>
              </a:rPr>
              <a:t>The way people share data</a:t>
            </a:r>
          </a:p>
        </p:txBody>
      </p:sp>
      <p:sp>
        <p:nvSpPr>
          <p:cNvPr id="3" name="Subtitle 2"/>
          <p:cNvSpPr>
            <a:spLocks noGrp="1"/>
          </p:cNvSpPr>
          <p:nvPr>
            <p:ph type="subTitle" idx="1"/>
          </p:nvPr>
        </p:nvSpPr>
        <p:spPr>
          <a:xfrm>
            <a:off x="685800" y="3352800"/>
            <a:ext cx="7772400" cy="3142268"/>
          </a:xfrm>
        </p:spPr>
        <p:txBody>
          <a:bodyPr>
            <a:normAutofit/>
          </a:bodyPr>
          <a:lstStyle/>
          <a:p>
            <a:endParaRPr lang="en-US" b="1" dirty="0">
              <a:effectLst/>
            </a:endParaRPr>
          </a:p>
          <a:p>
            <a:r>
              <a:rPr lang="en-US" b="1" dirty="0">
                <a:effectLst/>
              </a:rPr>
              <a:t>Team 4 Members:</a:t>
            </a:r>
          </a:p>
          <a:p>
            <a:r>
              <a:rPr lang="en-US" dirty="0">
                <a:effectLst/>
              </a:rPr>
              <a:t>Holt Skinner</a:t>
            </a:r>
          </a:p>
          <a:p>
            <a:r>
              <a:rPr lang="en-US" dirty="0">
                <a:effectLst/>
              </a:rPr>
              <a:t>Justin Hofer</a:t>
            </a:r>
          </a:p>
          <a:p>
            <a:r>
              <a:rPr lang="en-US" dirty="0">
                <a:effectLst/>
              </a:rPr>
              <a:t>Ali Raza</a:t>
            </a:r>
          </a:p>
          <a:p>
            <a:r>
              <a:rPr lang="en-US" dirty="0">
                <a:effectLst/>
              </a:rPr>
              <a:t>Bo Zhang</a:t>
            </a:r>
          </a:p>
          <a:p>
            <a:r>
              <a:rPr lang="en-US" dirty="0">
                <a:effectLst/>
              </a:rPr>
              <a:t>Bradley Rogers</a:t>
            </a:r>
          </a:p>
          <a:p>
            <a:r>
              <a:rPr lang="en-US" dirty="0" err="1">
                <a:effectLst/>
              </a:rPr>
              <a:t>Pramod</a:t>
            </a:r>
            <a:r>
              <a:rPr lang="en-US" dirty="0">
                <a:effectLst/>
              </a:rPr>
              <a:t> </a:t>
            </a:r>
            <a:r>
              <a:rPr lang="en-US" dirty="0" err="1">
                <a:effectLst/>
              </a:rPr>
              <a:t>Pudotha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747" y="2854452"/>
            <a:ext cx="489204" cy="489204"/>
          </a:xfrm>
          <a:prstGeom prst="rect">
            <a:avLst/>
          </a:prstGeom>
        </p:spPr>
      </p:pic>
    </p:spTree>
    <p:extLst>
      <p:ext uri="{BB962C8B-B14F-4D97-AF65-F5344CB8AC3E}">
        <p14:creationId xmlns:p14="http://schemas.microsoft.com/office/powerpoint/2010/main" val="417734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Show core use cases</a:t>
            </a:r>
          </a:p>
          <a:p>
            <a:pPr lvl="1"/>
            <a:r>
              <a:rPr lang="en-US" dirty="0"/>
              <a:t>Creating an account</a:t>
            </a:r>
          </a:p>
          <a:p>
            <a:pPr lvl="1"/>
            <a:r>
              <a:rPr lang="en-US" dirty="0"/>
              <a:t>Updating your information</a:t>
            </a:r>
          </a:p>
          <a:p>
            <a:pPr lvl="1"/>
            <a:r>
              <a:rPr lang="en-US" dirty="0"/>
              <a:t>Etc. </a:t>
            </a:r>
            <a:r>
              <a:rPr lang="is-IS" dirty="0"/>
              <a:t>… relevant to your design</a:t>
            </a:r>
          </a:p>
          <a:p>
            <a:pPr lvl="1"/>
            <a:r>
              <a:rPr lang="en-US" dirty="0">
                <a:hlinkClick r:id="rId2"/>
              </a:rPr>
              <a:t>http://ec2-35-164-234-183.us-west-2.compute.amazonaws.com</a:t>
            </a:r>
            <a:endParaRPr lang="en-US" dirty="0"/>
          </a:p>
        </p:txBody>
      </p:sp>
    </p:spTree>
    <p:extLst>
      <p:ext uri="{BB962C8B-B14F-4D97-AF65-F5344CB8AC3E}">
        <p14:creationId xmlns:p14="http://schemas.microsoft.com/office/powerpoint/2010/main" val="260538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685800" y="1869141"/>
            <a:ext cx="7770813" cy="4771502"/>
          </a:xfrm>
        </p:spPr>
        <p:txBody>
          <a:bodyPr/>
          <a:lstStyle/>
          <a:p>
            <a:r>
              <a:rPr lang="en-US" dirty="0"/>
              <a:t>Test Cases specified</a:t>
            </a:r>
          </a:p>
          <a:p>
            <a:pPr lvl="1"/>
            <a:r>
              <a:rPr lang="en-US" dirty="0"/>
              <a:t>Unit Tests: Sample manifest is tested on insert, replace, search and delete functions. (</a:t>
            </a:r>
            <a:r>
              <a:rPr lang="en-US" dirty="0">
                <a:hlinkClick r:id="rId2"/>
              </a:rPr>
              <a:t>https://github.com/holtwashere/CS4320-FinalProject/blob/master/Source/db/dml_unit_tests.py)</a:t>
            </a:r>
            <a:r>
              <a:rPr lang="en-US" dirty="0"/>
              <a:t>     The unit tests considered edge cases. </a:t>
            </a:r>
          </a:p>
          <a:p>
            <a:pPr lvl="1"/>
            <a:r>
              <a:rPr lang="en-US" dirty="0"/>
              <a:t>Integration Tests: Tested on upload, edit functions in UI.</a:t>
            </a:r>
          </a:p>
          <a:p>
            <a:r>
              <a:rPr lang="en-US" dirty="0"/>
              <a:t>What did you ACTUALLY do to make sure your app basically worked. </a:t>
            </a:r>
          </a:p>
          <a:p>
            <a:pPr lvl="1"/>
            <a:r>
              <a:rPr lang="en-US" dirty="0"/>
              <a:t>Click around all the buttons in UI to make sure everything works as expected.</a:t>
            </a:r>
          </a:p>
        </p:txBody>
      </p:sp>
    </p:spTree>
    <p:extLst>
      <p:ext uri="{BB962C8B-B14F-4D97-AF65-F5344CB8AC3E}">
        <p14:creationId xmlns:p14="http://schemas.microsoft.com/office/powerpoint/2010/main" val="331372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Putting it all Together: Sprint 4 &amp; .. 5..?</a:t>
            </a:r>
          </a:p>
        </p:txBody>
      </p:sp>
      <p:sp>
        <p:nvSpPr>
          <p:cNvPr id="3" name="Content Placeholder 2"/>
          <p:cNvSpPr>
            <a:spLocks noGrp="1"/>
          </p:cNvSpPr>
          <p:nvPr>
            <p:ph idx="1"/>
          </p:nvPr>
        </p:nvSpPr>
        <p:spPr/>
        <p:txBody>
          <a:bodyPr/>
          <a:lstStyle/>
          <a:p>
            <a:r>
              <a:rPr lang="en-US" dirty="0"/>
              <a:t>Where is your project at? (http://ec2-35-164-234-183.us-west-2.compute.amazonaws.com/</a:t>
            </a:r>
            <a:r>
              <a:rPr lang="en-US" dirty="0" err="1"/>
              <a:t>browse.html</a:t>
            </a:r>
            <a:r>
              <a:rPr lang="en-US" dirty="0"/>
              <a:t>)</a:t>
            </a:r>
          </a:p>
          <a:p>
            <a:r>
              <a:rPr lang="en-US" dirty="0"/>
              <a:t>What remains to be done?</a:t>
            </a:r>
          </a:p>
          <a:p>
            <a:pPr lvl="1"/>
            <a:r>
              <a:rPr lang="en-US" dirty="0">
                <a:solidFill>
                  <a:srgbClr val="FF0000"/>
                </a:solidFill>
              </a:rPr>
              <a:t>Search Integration</a:t>
            </a:r>
          </a:p>
          <a:p>
            <a:pPr lvl="1"/>
            <a:r>
              <a:rPr lang="en-US" dirty="0">
                <a:solidFill>
                  <a:srgbClr val="FF0000"/>
                </a:solidFill>
              </a:rPr>
              <a:t>Like/dislike button??</a:t>
            </a:r>
          </a:p>
          <a:p>
            <a:pPr lvl="2"/>
            <a:r>
              <a:rPr lang="en-US" dirty="0">
                <a:solidFill>
                  <a:srgbClr val="FF0000"/>
                </a:solidFill>
              </a:rPr>
              <a:t>FUTURE!!! </a:t>
            </a:r>
          </a:p>
          <a:p>
            <a:pPr lvl="1"/>
            <a:r>
              <a:rPr lang="en-US" dirty="0">
                <a:solidFill>
                  <a:srgbClr val="FF0000"/>
                </a:solidFill>
              </a:rPr>
              <a:t>Account Integration</a:t>
            </a:r>
          </a:p>
          <a:p>
            <a:pPr lvl="1"/>
            <a:r>
              <a:rPr lang="en-US" dirty="0">
                <a:solidFill>
                  <a:srgbClr val="FF0000"/>
                </a:solidFill>
              </a:rPr>
              <a:t>Front End Validation</a:t>
            </a:r>
          </a:p>
          <a:p>
            <a:pPr lvl="1"/>
            <a:r>
              <a:rPr lang="en-US" dirty="0">
                <a:solidFill>
                  <a:srgbClr val="FF0000"/>
                </a:solidFill>
              </a:rPr>
              <a:t>Download Files Integration</a:t>
            </a:r>
          </a:p>
          <a:p>
            <a:pPr lvl="1"/>
            <a:endParaRPr lang="en-US" dirty="0">
              <a:solidFill>
                <a:srgbClr val="FF0000"/>
              </a:solidFill>
            </a:endParaRPr>
          </a:p>
        </p:txBody>
      </p:sp>
    </p:spTree>
    <p:extLst>
      <p:ext uri="{BB962C8B-B14F-4D97-AF65-F5344CB8AC3E}">
        <p14:creationId xmlns:p14="http://schemas.microsoft.com/office/powerpoint/2010/main" val="5621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Reflections on Software Engineering &amp; This Project</a:t>
            </a:r>
          </a:p>
        </p:txBody>
      </p:sp>
      <p:sp>
        <p:nvSpPr>
          <p:cNvPr id="3" name="Content Placeholder 2"/>
          <p:cNvSpPr>
            <a:spLocks noGrp="1"/>
          </p:cNvSpPr>
          <p:nvPr>
            <p:ph idx="1"/>
          </p:nvPr>
        </p:nvSpPr>
        <p:spPr/>
        <p:txBody>
          <a:bodyPr/>
          <a:lstStyle/>
          <a:p>
            <a:r>
              <a:rPr lang="en-US" dirty="0"/>
              <a:t>Software engineering is human. And procedural. Describe your experiences</a:t>
            </a:r>
          </a:p>
          <a:p>
            <a:pPr lvl="1"/>
            <a:r>
              <a:rPr lang="en-US" dirty="0"/>
              <a:t>Cooperation is very important.</a:t>
            </a:r>
          </a:p>
          <a:p>
            <a:pPr lvl="1"/>
            <a:r>
              <a:rPr lang="en-US" dirty="0"/>
              <a:t>Always begin to work at least two days before deadline.</a:t>
            </a:r>
          </a:p>
          <a:p>
            <a:r>
              <a:rPr lang="en-US" dirty="0"/>
              <a:t>What would your team do differently next time?</a:t>
            </a:r>
          </a:p>
          <a:p>
            <a:pPr lvl="1"/>
            <a:r>
              <a:rPr lang="en-US" dirty="0">
                <a:solidFill>
                  <a:srgbClr val="FF0000"/>
                </a:solidFill>
              </a:rPr>
              <a:t>???</a:t>
            </a:r>
          </a:p>
          <a:p>
            <a:pPr lvl="1"/>
            <a:endParaRPr lang="en-US" dirty="0"/>
          </a:p>
        </p:txBody>
      </p:sp>
    </p:spTree>
    <p:extLst>
      <p:ext uri="{BB962C8B-B14F-4D97-AF65-F5344CB8AC3E}">
        <p14:creationId xmlns:p14="http://schemas.microsoft.com/office/powerpoint/2010/main" val="72907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a:xfrm>
            <a:off x="685799" y="1550894"/>
            <a:ext cx="7770813" cy="4729623"/>
          </a:xfrm>
        </p:spPr>
        <p:txBody>
          <a:bodyPr>
            <a:normAutofit/>
          </a:bodyPr>
          <a:lstStyle/>
          <a:p>
            <a:r>
              <a:rPr lang="en-US" dirty="0"/>
              <a:t>OCDX will fulfil the requirements of data scientists for storing, describing, analyzing, and sharing datasets. </a:t>
            </a:r>
          </a:p>
          <a:p>
            <a:pPr lvl="1" fontAlgn="base"/>
            <a:r>
              <a:rPr lang="en-US" dirty="0">
                <a:effectLst/>
              </a:rPr>
              <a:t>Online behavior creates an enormous amount of digital data that can be used for social science research.</a:t>
            </a:r>
            <a:r>
              <a:rPr lang="en-US" dirty="0"/>
              <a:t> There is a large amount of interest in knowing how humans interact with technology, but in most cases data scientists only have access to data they mine from their users. This system will facilitate the data exchange by allowing </a:t>
            </a:r>
            <a:r>
              <a:rPr lang="en-US" dirty="0">
                <a:effectLst/>
              </a:rPr>
              <a:t>an input, retrieving and edition of manifest by users.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790" y="4615395"/>
            <a:ext cx="910078" cy="910078"/>
          </a:xfrm>
          <a:prstGeom prst="rect">
            <a:avLst/>
          </a:prstGeom>
        </p:spPr>
      </p:pic>
      <p:cxnSp>
        <p:nvCxnSpPr>
          <p:cNvPr id="7" name="Straight Arrow Connector 6"/>
          <p:cNvCxnSpPr/>
          <p:nvPr/>
        </p:nvCxnSpPr>
        <p:spPr>
          <a:xfrm>
            <a:off x="2173043" y="5351155"/>
            <a:ext cx="1010791" cy="3761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2152186" y="5850566"/>
            <a:ext cx="993539" cy="1625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6058810" y="4628783"/>
            <a:ext cx="2073897" cy="2073897"/>
            <a:chOff x="4495417" y="4734820"/>
            <a:chExt cx="2073897" cy="2073897"/>
          </a:xfrm>
        </p:grpSpPr>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73" y="5425528"/>
              <a:ext cx="574466" cy="57446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539" y="5972862"/>
              <a:ext cx="574466" cy="57446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459" y="5425528"/>
              <a:ext cx="574466" cy="574466"/>
            </a:xfrm>
            <a:prstGeom prst="rect">
              <a:avLst/>
            </a:prstGeom>
          </p:spPr>
        </p:pic>
        <p:sp>
          <p:nvSpPr>
            <p:cNvPr id="20" name="Oval 19"/>
            <p:cNvSpPr/>
            <p:nvPr/>
          </p:nvSpPr>
          <p:spPr>
            <a:xfrm>
              <a:off x="4495417" y="4734820"/>
              <a:ext cx="2073897" cy="2073897"/>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Oval 31"/>
          <p:cNvSpPr/>
          <p:nvPr/>
        </p:nvSpPr>
        <p:spPr>
          <a:xfrm>
            <a:off x="3237679" y="4606599"/>
            <a:ext cx="2073897" cy="2073897"/>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6776" y="5388767"/>
            <a:ext cx="772605" cy="772605"/>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486" y="5774360"/>
            <a:ext cx="772605" cy="772605"/>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5265" y="5164732"/>
            <a:ext cx="772605" cy="772605"/>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423" y="5750575"/>
            <a:ext cx="1035076" cy="1035076"/>
          </a:xfrm>
          <a:prstGeom prst="rect">
            <a:avLst/>
          </a:prstGeom>
        </p:spPr>
      </p:pic>
      <p:cxnSp>
        <p:nvCxnSpPr>
          <p:cNvPr id="38" name="Straight Arrow Connector 37"/>
          <p:cNvCxnSpPr/>
          <p:nvPr/>
        </p:nvCxnSpPr>
        <p:spPr>
          <a:xfrm>
            <a:off x="5390009" y="5388767"/>
            <a:ext cx="60095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5390010" y="5746987"/>
            <a:ext cx="600957"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Content Placeholder 2"/>
          <p:cNvSpPr txBox="1">
            <a:spLocks/>
          </p:cNvSpPr>
          <p:nvPr/>
        </p:nvSpPr>
        <p:spPr>
          <a:xfrm>
            <a:off x="3669049" y="4833523"/>
            <a:ext cx="1113654" cy="51763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ts val="2000"/>
              </a:spcBef>
              <a:buFontTx/>
              <a:buBlip>
                <a:blip r:embed="rId7"/>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7"/>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7"/>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buNone/>
            </a:pPr>
            <a:r>
              <a:rPr lang="en-US" dirty="0"/>
              <a:t>Manifest</a:t>
            </a:r>
            <a:endParaRPr lang="en-US" dirty="0">
              <a:effectLst/>
            </a:endParaRPr>
          </a:p>
        </p:txBody>
      </p:sp>
      <p:sp>
        <p:nvSpPr>
          <p:cNvPr id="41" name="Content Placeholder 2"/>
          <p:cNvSpPr txBox="1">
            <a:spLocks/>
          </p:cNvSpPr>
          <p:nvPr/>
        </p:nvSpPr>
        <p:spPr>
          <a:xfrm>
            <a:off x="6739946" y="4771429"/>
            <a:ext cx="1113654" cy="517632"/>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FontTx/>
              <a:buBlip>
                <a:blip r:embed="rId7"/>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7"/>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7"/>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buNone/>
            </a:pPr>
            <a:r>
              <a:rPr lang="en-US" dirty="0"/>
              <a:t>Data</a:t>
            </a:r>
            <a:endParaRPr lang="en-US" dirty="0">
              <a:effectLst/>
            </a:endParaRPr>
          </a:p>
        </p:txBody>
      </p:sp>
    </p:spTree>
    <p:extLst>
      <p:ext uri="{BB962C8B-B14F-4D97-AF65-F5344CB8AC3E}">
        <p14:creationId xmlns:p14="http://schemas.microsoft.com/office/powerpoint/2010/main" val="418906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One</a:t>
            </a:r>
          </a:p>
        </p:txBody>
      </p:sp>
      <p:sp>
        <p:nvSpPr>
          <p:cNvPr id="3" name="Content Placeholder 2"/>
          <p:cNvSpPr>
            <a:spLocks noGrp="1"/>
          </p:cNvSpPr>
          <p:nvPr>
            <p:ph idx="1"/>
          </p:nvPr>
        </p:nvSpPr>
        <p:spPr>
          <a:xfrm>
            <a:off x="685800" y="1869141"/>
            <a:ext cx="7770813" cy="4236691"/>
          </a:xfrm>
        </p:spPr>
        <p:txBody>
          <a:bodyPr>
            <a:normAutofit/>
          </a:bodyPr>
          <a:lstStyle/>
          <a:p>
            <a:r>
              <a:rPr lang="en-US" dirty="0"/>
              <a:t>What went well?</a:t>
            </a:r>
          </a:p>
          <a:p>
            <a:pPr lvl="1"/>
            <a:r>
              <a:rPr lang="en-US" dirty="0"/>
              <a:t>Homepage UI is created based on </a:t>
            </a:r>
            <a:r>
              <a:rPr lang="en-US" i="1" dirty="0"/>
              <a:t>Materialize</a:t>
            </a:r>
            <a:r>
              <a:rPr lang="en-US" dirty="0"/>
              <a:t> framework.</a:t>
            </a:r>
          </a:p>
          <a:p>
            <a:pPr lvl="1"/>
            <a:r>
              <a:rPr lang="en-US" dirty="0"/>
              <a:t>Backend designs:</a:t>
            </a:r>
          </a:p>
          <a:p>
            <a:pPr lvl="2"/>
            <a:r>
              <a:rPr lang="en-US" dirty="0"/>
              <a:t>MongoDB is used for database</a:t>
            </a:r>
          </a:p>
          <a:p>
            <a:pPr lvl="2"/>
            <a:r>
              <a:rPr lang="en-US" dirty="0"/>
              <a:t>PHP will be used for business logic</a:t>
            </a:r>
          </a:p>
          <a:p>
            <a:pPr lvl="1"/>
            <a:r>
              <a:rPr lang="en-US" dirty="0"/>
              <a:t>All testing are considered. </a:t>
            </a:r>
          </a:p>
          <a:p>
            <a:pPr lvl="1"/>
            <a:r>
              <a:rPr lang="en-US" dirty="0"/>
              <a:t>The website is deployed on Amazon Web Services.</a:t>
            </a:r>
          </a:p>
          <a:p>
            <a:r>
              <a:rPr lang="en-US" dirty="0"/>
              <a:t>What did not go well?</a:t>
            </a:r>
          </a:p>
          <a:p>
            <a:pPr lvl="1"/>
            <a:r>
              <a:rPr lang="en-US" dirty="0"/>
              <a:t>The latest PHP is not compatible with MongoDB</a:t>
            </a:r>
          </a:p>
          <a:p>
            <a:pPr lvl="2"/>
            <a:r>
              <a:rPr lang="en-US" dirty="0"/>
              <a:t>Solution: python is used to replace ALL PHP functions.</a:t>
            </a:r>
          </a:p>
        </p:txBody>
      </p:sp>
    </p:spTree>
    <p:extLst>
      <p:ext uri="{BB962C8B-B14F-4D97-AF65-F5344CB8AC3E}">
        <p14:creationId xmlns:p14="http://schemas.microsoft.com/office/powerpoint/2010/main" val="319965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Sprints 2 &amp; 3</a:t>
            </a:r>
          </a:p>
        </p:txBody>
      </p:sp>
      <p:sp>
        <p:nvSpPr>
          <p:cNvPr id="3" name="Content Placeholder 2"/>
          <p:cNvSpPr>
            <a:spLocks noGrp="1"/>
          </p:cNvSpPr>
          <p:nvPr>
            <p:ph idx="1"/>
          </p:nvPr>
        </p:nvSpPr>
        <p:spPr/>
        <p:txBody>
          <a:bodyPr>
            <a:normAutofit/>
          </a:bodyPr>
          <a:lstStyle/>
          <a:p>
            <a:r>
              <a:rPr lang="en-US" dirty="0"/>
              <a:t>Tell the story of how your team improved</a:t>
            </a:r>
          </a:p>
          <a:p>
            <a:pPr lvl="1"/>
            <a:r>
              <a:rPr lang="en-US" dirty="0"/>
              <a:t>The navigation bar allows easy access to browse, upload and edit pages. </a:t>
            </a:r>
          </a:p>
          <a:p>
            <a:pPr lvl="1"/>
            <a:r>
              <a:rPr lang="en-US" dirty="0"/>
              <a:t>Users can login with Google account.</a:t>
            </a:r>
          </a:p>
          <a:p>
            <a:pPr lvl="1"/>
            <a:r>
              <a:rPr lang="en-US" dirty="0"/>
              <a:t>Backend functions are finished as well as unit tests</a:t>
            </a:r>
          </a:p>
          <a:p>
            <a:r>
              <a:rPr lang="en-US" dirty="0"/>
              <a:t>Tell the story of problems you continued to encounter</a:t>
            </a:r>
          </a:p>
          <a:p>
            <a:pPr lvl="1"/>
            <a:r>
              <a:rPr lang="en-US" dirty="0"/>
              <a:t>JQuery is used to replace the PHP to include other files, the CSS is not applied immediately when refresh the page.</a:t>
            </a:r>
          </a:p>
          <a:p>
            <a:pPr lvl="2"/>
            <a:r>
              <a:rPr lang="en-US" dirty="0"/>
              <a:t>Solution: After change JS format for Flask, the problem is gone.</a:t>
            </a:r>
          </a:p>
        </p:txBody>
      </p:sp>
    </p:spTree>
    <p:extLst>
      <p:ext uri="{BB962C8B-B14F-4D97-AF65-F5344CB8AC3E}">
        <p14:creationId xmlns:p14="http://schemas.microsoft.com/office/powerpoint/2010/main" val="23379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838609" y="4504894"/>
            <a:ext cx="3154187" cy="2074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r>
              <a:rPr lang="en-US" kern="0" dirty="0" err="1">
                <a:solidFill>
                  <a:sysClr val="windowText" lastClr="000000"/>
                </a:solidFill>
              </a:rPr>
              <a:t>Fs.chunks</a:t>
            </a:r>
            <a:endParaRPr lang="en-US" kern="0" dirty="0">
              <a:solidFill>
                <a:sysClr val="windowText" lastClr="000000"/>
              </a:solidFill>
            </a:endParaRPr>
          </a:p>
          <a:p>
            <a:pPr defTabSz="685800"/>
            <a:r>
              <a:rPr lang="en-US" sz="1400" kern="0" dirty="0">
                <a:solidFill>
                  <a:sysClr val="windowText" lastClr="000000"/>
                </a:solidFill>
              </a:rPr>
              <a:t>{</a:t>
            </a:r>
          </a:p>
          <a:p>
            <a:pPr defTabSz="685800"/>
            <a:r>
              <a:rPr lang="en-US" sz="1400" kern="0" dirty="0">
                <a:solidFill>
                  <a:sysClr val="windowText" lastClr="000000"/>
                </a:solidFill>
              </a:rPr>
              <a:t>  "_id" : &lt;</a:t>
            </a:r>
            <a:r>
              <a:rPr lang="en-US" sz="1400" kern="0" dirty="0" err="1">
                <a:solidFill>
                  <a:sysClr val="windowText" lastClr="000000"/>
                </a:solidFill>
              </a:rPr>
              <a:t>ObjectId</a:t>
            </a:r>
            <a:r>
              <a:rPr lang="en-US" sz="1400" kern="0" dirty="0">
                <a:solidFill>
                  <a:sysClr val="windowText" lastClr="000000"/>
                </a:solidFill>
              </a:rPr>
              <a:t>&gt;, Required</a:t>
            </a:r>
          </a:p>
          <a:p>
            <a:pPr defTabSz="685800"/>
            <a:r>
              <a:rPr lang="en-US" sz="1400" kern="0" dirty="0">
                <a:solidFill>
                  <a:sysClr val="windowText" lastClr="000000"/>
                </a:solidFill>
              </a:rPr>
              <a:t>  "</a:t>
            </a:r>
            <a:r>
              <a:rPr lang="en-US" sz="1400" kern="0" dirty="0" err="1">
                <a:solidFill>
                  <a:sysClr val="windowText" lastClr="000000"/>
                </a:solidFill>
              </a:rPr>
              <a:t>files_id</a:t>
            </a:r>
            <a:r>
              <a:rPr lang="en-US" sz="1400" kern="0" dirty="0">
                <a:solidFill>
                  <a:sysClr val="windowText" lastClr="000000"/>
                </a:solidFill>
              </a:rPr>
              <a:t>" : &lt;</a:t>
            </a:r>
            <a:r>
              <a:rPr lang="en-US" sz="1400" kern="0" dirty="0" err="1">
                <a:solidFill>
                  <a:sysClr val="windowText" lastClr="000000"/>
                </a:solidFill>
              </a:rPr>
              <a:t>ObjectId</a:t>
            </a:r>
            <a:r>
              <a:rPr lang="en-US" sz="1400" kern="0" dirty="0">
                <a:solidFill>
                  <a:sysClr val="windowText" lastClr="000000"/>
                </a:solidFill>
              </a:rPr>
              <a:t>&gt;, Required</a:t>
            </a:r>
          </a:p>
          <a:p>
            <a:pPr defTabSz="685800"/>
            <a:r>
              <a:rPr lang="en-US" sz="1400" kern="0" dirty="0">
                <a:solidFill>
                  <a:sysClr val="windowText" lastClr="000000"/>
                </a:solidFill>
              </a:rPr>
              <a:t>  "n" : &lt;</a:t>
            </a:r>
            <a:r>
              <a:rPr lang="en-US" sz="1400" kern="0" dirty="0" err="1">
                <a:solidFill>
                  <a:sysClr val="windowText" lastClr="000000"/>
                </a:solidFill>
              </a:rPr>
              <a:t>num</a:t>
            </a:r>
            <a:r>
              <a:rPr lang="en-US" sz="1400" kern="0" dirty="0">
                <a:solidFill>
                  <a:sysClr val="windowText" lastClr="000000"/>
                </a:solidFill>
              </a:rPr>
              <a:t>&gt;, Required</a:t>
            </a:r>
          </a:p>
          <a:p>
            <a:pPr defTabSz="685800"/>
            <a:r>
              <a:rPr lang="en-US" sz="1400" kern="0" dirty="0">
                <a:solidFill>
                  <a:sysClr val="windowText" lastClr="000000"/>
                </a:solidFill>
              </a:rPr>
              <a:t>  "data" : &lt;binary&gt; Required</a:t>
            </a:r>
          </a:p>
          <a:p>
            <a:pPr defTabSz="685800"/>
            <a:r>
              <a:rPr lang="en-US" sz="1400" kern="0" dirty="0">
                <a:solidFill>
                  <a:sysClr val="windowText" lastClr="000000"/>
                </a:solidFill>
              </a:rPr>
              <a:t>}</a:t>
            </a:r>
          </a:p>
        </p:txBody>
      </p:sp>
      <p:sp>
        <p:nvSpPr>
          <p:cNvPr id="26" name="Rectangle 25"/>
          <p:cNvSpPr/>
          <p:nvPr/>
        </p:nvSpPr>
        <p:spPr>
          <a:xfrm>
            <a:off x="5671711" y="81691"/>
            <a:ext cx="3154187" cy="28899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kern="0" dirty="0" err="1">
                <a:solidFill>
                  <a:sysClr val="windowText" lastClr="000000"/>
                </a:solidFill>
              </a:rPr>
              <a:t>Fs.files</a:t>
            </a:r>
            <a:endParaRPr lang="en-US" kern="0" dirty="0">
              <a:solidFill>
                <a:sysClr val="windowText" lastClr="000000"/>
              </a:solidFill>
            </a:endParaRPr>
          </a:p>
          <a:p>
            <a:pPr defTabSz="685800"/>
            <a:r>
              <a:rPr lang="en-US" sz="1400" kern="0" dirty="0">
                <a:solidFill>
                  <a:sysClr val="windowText" lastClr="000000"/>
                </a:solidFill>
              </a:rPr>
              <a:t>{</a:t>
            </a:r>
          </a:p>
          <a:p>
            <a:pPr defTabSz="685800"/>
            <a:r>
              <a:rPr lang="en-US" sz="1400" kern="0" dirty="0">
                <a:solidFill>
                  <a:sysClr val="windowText" lastClr="000000"/>
                </a:solidFill>
              </a:rPr>
              <a:t>  "_id" : &lt;</a:t>
            </a:r>
            <a:r>
              <a:rPr lang="en-US" sz="1400" kern="0" dirty="0" err="1">
                <a:solidFill>
                  <a:sysClr val="windowText" lastClr="000000"/>
                </a:solidFill>
              </a:rPr>
              <a:t>ObjectId</a:t>
            </a:r>
            <a:r>
              <a:rPr lang="en-US" sz="1400" kern="0" dirty="0">
                <a:solidFill>
                  <a:sysClr val="windowText" lastClr="000000"/>
                </a:solidFill>
              </a:rPr>
              <a:t>&gt;, Required</a:t>
            </a:r>
          </a:p>
          <a:p>
            <a:pPr defTabSz="685800"/>
            <a:r>
              <a:rPr lang="en-US" sz="1400" kern="0" dirty="0">
                <a:solidFill>
                  <a:sysClr val="windowText" lastClr="000000"/>
                </a:solidFill>
              </a:rPr>
              <a:t>  "length" : &lt;</a:t>
            </a:r>
            <a:r>
              <a:rPr lang="en-US" sz="1400" kern="0" dirty="0" err="1">
                <a:solidFill>
                  <a:sysClr val="windowText" lastClr="000000"/>
                </a:solidFill>
              </a:rPr>
              <a:t>num</a:t>
            </a:r>
            <a:r>
              <a:rPr lang="en-US" sz="1400" kern="0" dirty="0">
                <a:solidFill>
                  <a:sysClr val="windowText" lastClr="000000"/>
                </a:solidFill>
              </a:rPr>
              <a:t>&gt;, Required</a:t>
            </a:r>
          </a:p>
          <a:p>
            <a:pPr defTabSz="685800"/>
            <a:r>
              <a:rPr lang="en-US" sz="1400" kern="0" dirty="0">
                <a:solidFill>
                  <a:sysClr val="windowText" lastClr="000000"/>
                </a:solidFill>
              </a:rPr>
              <a:t>  "</a:t>
            </a:r>
            <a:r>
              <a:rPr lang="en-US" sz="1400" kern="0" dirty="0" err="1">
                <a:solidFill>
                  <a:sysClr val="windowText" lastClr="000000"/>
                </a:solidFill>
              </a:rPr>
              <a:t>chunkSize</a:t>
            </a:r>
            <a:r>
              <a:rPr lang="en-US" sz="1400" kern="0" dirty="0">
                <a:solidFill>
                  <a:sysClr val="windowText" lastClr="000000"/>
                </a:solidFill>
              </a:rPr>
              <a:t>" : &lt;</a:t>
            </a:r>
            <a:r>
              <a:rPr lang="en-US" sz="1400" kern="0" dirty="0" err="1">
                <a:solidFill>
                  <a:sysClr val="windowText" lastClr="000000"/>
                </a:solidFill>
              </a:rPr>
              <a:t>num</a:t>
            </a:r>
            <a:r>
              <a:rPr lang="en-US" sz="1400" kern="0" dirty="0">
                <a:solidFill>
                  <a:sysClr val="windowText" lastClr="000000"/>
                </a:solidFill>
              </a:rPr>
              <a:t>&gt;, Required</a:t>
            </a:r>
          </a:p>
          <a:p>
            <a:pPr defTabSz="685800"/>
            <a:r>
              <a:rPr lang="en-US" sz="1400" kern="0" dirty="0">
                <a:solidFill>
                  <a:sysClr val="windowText" lastClr="000000"/>
                </a:solidFill>
              </a:rPr>
              <a:t>  "</a:t>
            </a:r>
            <a:r>
              <a:rPr lang="en-US" sz="1400" kern="0" dirty="0" err="1">
                <a:solidFill>
                  <a:sysClr val="windowText" lastClr="000000"/>
                </a:solidFill>
              </a:rPr>
              <a:t>uploadDate</a:t>
            </a:r>
            <a:r>
              <a:rPr lang="en-US" sz="1400" kern="0" dirty="0">
                <a:solidFill>
                  <a:sysClr val="windowText" lastClr="000000"/>
                </a:solidFill>
              </a:rPr>
              <a:t>" : &lt;timestamp&gt;, Required</a:t>
            </a:r>
          </a:p>
          <a:p>
            <a:pPr defTabSz="685800"/>
            <a:r>
              <a:rPr lang="en-US" sz="1400" kern="0" dirty="0">
                <a:solidFill>
                  <a:sysClr val="windowText" lastClr="000000"/>
                </a:solidFill>
              </a:rPr>
              <a:t>  "md5" : &lt;hash&gt;, Required</a:t>
            </a:r>
          </a:p>
          <a:p>
            <a:pPr defTabSz="685800"/>
            <a:r>
              <a:rPr lang="en-US" sz="1400" kern="0" dirty="0">
                <a:solidFill>
                  <a:sysClr val="windowText" lastClr="000000"/>
                </a:solidFill>
              </a:rPr>
              <a:t>  "filename" : &lt;string&gt;, Optional</a:t>
            </a:r>
          </a:p>
          <a:p>
            <a:pPr defTabSz="685800"/>
            <a:r>
              <a:rPr lang="en-US" sz="1400" kern="0" dirty="0">
                <a:solidFill>
                  <a:sysClr val="windowText" lastClr="000000"/>
                </a:solidFill>
              </a:rPr>
              <a:t>  "</a:t>
            </a:r>
            <a:r>
              <a:rPr lang="en-US" sz="1400" kern="0" dirty="0" err="1">
                <a:solidFill>
                  <a:sysClr val="windowText" lastClr="000000"/>
                </a:solidFill>
              </a:rPr>
              <a:t>contentType</a:t>
            </a:r>
            <a:r>
              <a:rPr lang="en-US" sz="1400" kern="0" dirty="0">
                <a:solidFill>
                  <a:sysClr val="windowText" lastClr="000000"/>
                </a:solidFill>
              </a:rPr>
              <a:t>" : &lt;string&gt;, Optional</a:t>
            </a:r>
          </a:p>
          <a:p>
            <a:pPr defTabSz="685800"/>
            <a:r>
              <a:rPr lang="en-US" sz="1400" kern="0" dirty="0">
                <a:solidFill>
                  <a:sysClr val="windowText" lastClr="000000"/>
                </a:solidFill>
              </a:rPr>
              <a:t>  "aliases" : &lt;string array&gt;, Optional</a:t>
            </a:r>
          </a:p>
          <a:p>
            <a:pPr defTabSz="685800"/>
            <a:r>
              <a:rPr lang="en-US" sz="1400" kern="0" dirty="0">
                <a:solidFill>
                  <a:sysClr val="windowText" lastClr="000000"/>
                </a:solidFill>
              </a:rPr>
              <a:t>  "metadata" : &lt;</a:t>
            </a:r>
            <a:r>
              <a:rPr lang="en-US" sz="1400" kern="0" dirty="0" err="1">
                <a:solidFill>
                  <a:sysClr val="windowText" lastClr="000000"/>
                </a:solidFill>
              </a:rPr>
              <a:t>dataObject</a:t>
            </a:r>
            <a:r>
              <a:rPr lang="en-US" sz="1400" kern="0" dirty="0">
                <a:solidFill>
                  <a:sysClr val="windowText" lastClr="000000"/>
                </a:solidFill>
              </a:rPr>
              <a:t>&gt;, Optional</a:t>
            </a:r>
          </a:p>
          <a:p>
            <a:pPr defTabSz="685800"/>
            <a:r>
              <a:rPr lang="en-US" sz="1400" kern="0" dirty="0">
                <a:solidFill>
                  <a:sysClr val="windowText" lastClr="000000"/>
                </a:solidFill>
              </a:rPr>
              <a:t>}</a:t>
            </a:r>
          </a:p>
        </p:txBody>
      </p:sp>
      <p:sp>
        <p:nvSpPr>
          <p:cNvPr id="78" name="TextBox 77"/>
          <p:cNvSpPr txBox="1"/>
          <p:nvPr/>
        </p:nvSpPr>
        <p:spPr>
          <a:xfrm>
            <a:off x="583029" y="3355562"/>
            <a:ext cx="1794081" cy="307777"/>
          </a:xfrm>
          <a:prstGeom prst="rect">
            <a:avLst/>
          </a:prstGeom>
          <a:noFill/>
        </p:spPr>
        <p:txBody>
          <a:bodyPr wrap="none" rtlCol="0">
            <a:spAutoFit/>
          </a:bodyPr>
          <a:lstStyle/>
          <a:p>
            <a:pPr defTabSz="685800"/>
            <a:r>
              <a:rPr lang="en-US" sz="1400" kern="0" dirty="0" err="1"/>
              <a:t>file_id</a:t>
            </a:r>
            <a:r>
              <a:rPr lang="en-US" sz="1400" kern="0" dirty="0"/>
              <a:t> </a:t>
            </a:r>
            <a:r>
              <a:rPr lang="en-US" sz="1400" kern="0" dirty="0" err="1"/>
              <a:t>refrences</a:t>
            </a:r>
            <a:r>
              <a:rPr lang="en-US" sz="1400" kern="0" dirty="0"/>
              <a:t> a file</a:t>
            </a:r>
          </a:p>
        </p:txBody>
      </p:sp>
      <p:sp>
        <p:nvSpPr>
          <p:cNvPr id="79" name="TextBox 78"/>
          <p:cNvSpPr txBox="1"/>
          <p:nvPr/>
        </p:nvSpPr>
        <p:spPr>
          <a:xfrm>
            <a:off x="4674247" y="3254494"/>
            <a:ext cx="2741456" cy="523220"/>
          </a:xfrm>
          <a:prstGeom prst="rect">
            <a:avLst/>
          </a:prstGeom>
          <a:noFill/>
        </p:spPr>
        <p:txBody>
          <a:bodyPr wrap="none" rtlCol="0">
            <a:spAutoFit/>
          </a:bodyPr>
          <a:lstStyle/>
          <a:p>
            <a:pPr defTabSz="685800"/>
            <a:r>
              <a:rPr lang="en-US" sz="1400" kern="0" dirty="0" err="1"/>
              <a:t>files_id</a:t>
            </a:r>
            <a:r>
              <a:rPr lang="en-US" sz="1400" kern="0" dirty="0"/>
              <a:t> </a:t>
            </a:r>
            <a:r>
              <a:rPr lang="en-US" sz="1400" kern="0" dirty="0" err="1"/>
              <a:t>refrences</a:t>
            </a:r>
            <a:r>
              <a:rPr lang="en-US" sz="1400" kern="0" dirty="0"/>
              <a:t> a file, </a:t>
            </a:r>
          </a:p>
          <a:p>
            <a:pPr defTabSz="685800"/>
            <a:r>
              <a:rPr lang="en-US" sz="1400" kern="0" dirty="0"/>
              <a:t>can be combined into a whole file</a:t>
            </a:r>
          </a:p>
        </p:txBody>
      </p:sp>
      <p:sp>
        <p:nvSpPr>
          <p:cNvPr id="17" name="TextBox 16"/>
          <p:cNvSpPr txBox="1"/>
          <p:nvPr/>
        </p:nvSpPr>
        <p:spPr>
          <a:xfrm>
            <a:off x="3302069" y="4109330"/>
            <a:ext cx="2408174" cy="2677656"/>
          </a:xfrm>
          <a:prstGeom prst="rect">
            <a:avLst/>
          </a:prstGeom>
          <a:noFill/>
        </p:spPr>
        <p:txBody>
          <a:bodyPr wrap="square" rtlCol="0">
            <a:spAutoFit/>
          </a:bodyPr>
          <a:lstStyle/>
          <a:p>
            <a:pPr defTabSz="685800"/>
            <a:r>
              <a:rPr lang="en-US" sz="1400" kern="0" dirty="0"/>
              <a:t>Manifests holds an entry for each manifest.</a:t>
            </a:r>
          </a:p>
          <a:p>
            <a:pPr defTabSz="685800"/>
            <a:r>
              <a:rPr lang="en-US" sz="1400" kern="0" dirty="0"/>
              <a:t>It has a </a:t>
            </a:r>
            <a:r>
              <a:rPr lang="en-US" sz="1400" kern="0" dirty="0" err="1"/>
              <a:t>file_id</a:t>
            </a:r>
            <a:r>
              <a:rPr lang="en-US" sz="1400" kern="0" dirty="0"/>
              <a:t> member that </a:t>
            </a:r>
            <a:r>
              <a:rPr lang="en-US" sz="1400" kern="0" dirty="0" err="1"/>
              <a:t>refrences</a:t>
            </a:r>
            <a:r>
              <a:rPr lang="en-US" sz="1400" kern="0" dirty="0"/>
              <a:t> the </a:t>
            </a:r>
          </a:p>
          <a:p>
            <a:pPr defTabSz="685800"/>
            <a:r>
              <a:rPr lang="en-US" sz="1400" kern="0" dirty="0" err="1"/>
              <a:t>Fs.files</a:t>
            </a:r>
            <a:r>
              <a:rPr lang="en-US" sz="1400" kern="0" dirty="0"/>
              <a:t> collection. This allows a manifest entry</a:t>
            </a:r>
          </a:p>
          <a:p>
            <a:pPr defTabSz="685800"/>
            <a:r>
              <a:rPr lang="en-US" sz="1400" kern="0" dirty="0"/>
              <a:t>to be tied to a data file that can be retrieved</a:t>
            </a:r>
          </a:p>
          <a:p>
            <a:pPr defTabSz="685800"/>
            <a:r>
              <a:rPr lang="en-US" sz="1400" kern="0" dirty="0"/>
              <a:t>on request. This collection will have extensive</a:t>
            </a:r>
          </a:p>
          <a:p>
            <a:pPr defTabSz="685800"/>
            <a:r>
              <a:rPr lang="en-US" sz="1400" kern="0" dirty="0"/>
              <a:t>indexes to allow for efficient queries.</a:t>
            </a:r>
          </a:p>
        </p:txBody>
      </p:sp>
      <p:sp>
        <p:nvSpPr>
          <p:cNvPr id="18" name="TextBox 17"/>
          <p:cNvSpPr txBox="1"/>
          <p:nvPr/>
        </p:nvSpPr>
        <p:spPr>
          <a:xfrm>
            <a:off x="119262" y="126280"/>
            <a:ext cx="4455066" cy="2246769"/>
          </a:xfrm>
          <a:prstGeom prst="rect">
            <a:avLst/>
          </a:prstGeom>
          <a:noFill/>
        </p:spPr>
        <p:txBody>
          <a:bodyPr wrap="none" rtlCol="0">
            <a:spAutoFit/>
          </a:bodyPr>
          <a:lstStyle/>
          <a:p>
            <a:pPr defTabSz="685800"/>
            <a:r>
              <a:rPr lang="en-US" sz="1400" kern="0" dirty="0"/>
              <a:t>The 2 Fs collections hold the files. </a:t>
            </a:r>
            <a:r>
              <a:rPr lang="en-US" sz="1400" kern="0" dirty="0" err="1"/>
              <a:t>Fs.files</a:t>
            </a:r>
            <a:r>
              <a:rPr lang="en-US" sz="1400" kern="0" dirty="0"/>
              <a:t> holds the</a:t>
            </a:r>
          </a:p>
          <a:p>
            <a:pPr defTabSz="685800"/>
            <a:r>
              <a:rPr lang="en-US" sz="1400" kern="0" dirty="0"/>
              <a:t>Metadata for the file, and the information that </a:t>
            </a:r>
          </a:p>
          <a:p>
            <a:pPr defTabSz="685800"/>
            <a:r>
              <a:rPr lang="en-US" sz="1400" kern="0" dirty="0"/>
              <a:t>allows for a file to be searched and constructed. All </a:t>
            </a:r>
          </a:p>
          <a:p>
            <a:pPr defTabSz="685800"/>
            <a:r>
              <a:rPr lang="en-US" sz="1400" kern="0" dirty="0"/>
              <a:t>required fields are filled out by </a:t>
            </a:r>
            <a:r>
              <a:rPr lang="en-US" sz="1400" kern="0" dirty="0" err="1"/>
              <a:t>GridFS</a:t>
            </a:r>
            <a:r>
              <a:rPr lang="en-US" sz="1400" kern="0" dirty="0"/>
              <a:t>, and the optional</a:t>
            </a:r>
          </a:p>
          <a:p>
            <a:pPr defTabSz="685800"/>
            <a:r>
              <a:rPr lang="en-US" sz="1400" kern="0" dirty="0"/>
              <a:t>fields are filled out by the parameters passed. </a:t>
            </a:r>
          </a:p>
          <a:p>
            <a:pPr defTabSz="685800"/>
            <a:r>
              <a:rPr lang="en-US" sz="1400" kern="0" dirty="0" err="1"/>
              <a:t>Fs.chunks</a:t>
            </a:r>
            <a:r>
              <a:rPr lang="en-US" sz="1400" kern="0" dirty="0"/>
              <a:t> holds 16MB chunks of data that </a:t>
            </a:r>
          </a:p>
          <a:p>
            <a:pPr defTabSz="685800"/>
            <a:r>
              <a:rPr lang="en-US" sz="1400" kern="0" dirty="0"/>
              <a:t>correspond  to a whole file. This allows for highly</a:t>
            </a:r>
          </a:p>
          <a:p>
            <a:pPr defTabSz="685800"/>
            <a:r>
              <a:rPr lang="en-US" sz="1400" kern="0" dirty="0"/>
              <a:t>efficient storage and retrieval of large data files (A</a:t>
            </a:r>
          </a:p>
          <a:p>
            <a:pPr defTabSz="685800"/>
            <a:r>
              <a:rPr lang="en-US" sz="1400" kern="0" dirty="0"/>
              <a:t>necessity for a big data environment. All fields are</a:t>
            </a:r>
          </a:p>
          <a:p>
            <a:pPr defTabSz="685800"/>
            <a:r>
              <a:rPr lang="en-US" sz="1400" kern="0" dirty="0"/>
              <a:t>filled out by grid fs</a:t>
            </a:r>
          </a:p>
        </p:txBody>
      </p:sp>
      <p:cxnSp>
        <p:nvCxnSpPr>
          <p:cNvPr id="12" name="Straight Connector 11"/>
          <p:cNvCxnSpPr>
            <a:stCxn id="7" idx="0"/>
            <a:endCxn id="26" idx="1"/>
          </p:cNvCxnSpPr>
          <p:nvPr/>
        </p:nvCxnSpPr>
        <p:spPr>
          <a:xfrm flipV="1">
            <a:off x="1627017" y="1526645"/>
            <a:ext cx="4044694" cy="254827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a:stCxn id="23" idx="0"/>
            <a:endCxn id="26" idx="2"/>
          </p:cNvCxnSpPr>
          <p:nvPr/>
        </p:nvCxnSpPr>
        <p:spPr>
          <a:xfrm flipH="1" flipV="1">
            <a:off x="7248805" y="2971599"/>
            <a:ext cx="166898" cy="1533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219072" y="3031554"/>
            <a:ext cx="111533" cy="41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219073" y="3073298"/>
            <a:ext cx="111533" cy="41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411305" y="1603936"/>
            <a:ext cx="143711" cy="168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00982" y="1526645"/>
            <a:ext cx="108069" cy="125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59132" y="3913479"/>
            <a:ext cx="139337" cy="110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41330" y="3882417"/>
            <a:ext cx="108069" cy="62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32253" y="4259750"/>
            <a:ext cx="157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05952" y="4300699"/>
            <a:ext cx="157146" cy="212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248805" y="4300699"/>
            <a:ext cx="157147" cy="169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9923" y="4074920"/>
            <a:ext cx="3154187" cy="269599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kern="0" dirty="0">
                <a:solidFill>
                  <a:sysClr val="windowText" lastClr="000000"/>
                </a:solidFill>
              </a:rPr>
              <a:t>Manifests</a:t>
            </a:r>
          </a:p>
          <a:p>
            <a:pPr defTabSz="685800"/>
            <a:r>
              <a:rPr lang="en-US" sz="1400" kern="0" dirty="0">
                <a:solidFill>
                  <a:sysClr val="windowText" lastClr="000000"/>
                </a:solidFill>
              </a:rPr>
              <a:t>{</a:t>
            </a:r>
          </a:p>
          <a:p>
            <a:pPr marL="0" lvl="1" defTabSz="685800"/>
            <a:r>
              <a:rPr lang="en-US" sz="1400" kern="0" dirty="0">
                <a:solidFill>
                  <a:sysClr val="windowText" lastClr="000000"/>
                </a:solidFill>
              </a:rPr>
              <a:t>  "_id" : &lt;</a:t>
            </a:r>
            <a:r>
              <a:rPr lang="en-US" sz="1400" kern="0" dirty="0" err="1">
                <a:solidFill>
                  <a:sysClr val="windowText" lastClr="000000"/>
                </a:solidFill>
              </a:rPr>
              <a:t>ObjectId</a:t>
            </a:r>
            <a:r>
              <a:rPr lang="en-US" sz="1400" kern="0" dirty="0">
                <a:solidFill>
                  <a:sysClr val="windowText" lastClr="000000"/>
                </a:solidFill>
              </a:rPr>
              <a:t>&gt;, Required</a:t>
            </a:r>
          </a:p>
          <a:p>
            <a:pPr marL="0" lvl="1" defTabSz="685800"/>
            <a:r>
              <a:rPr lang="en-US" sz="1400" kern="0" dirty="0">
                <a:solidFill>
                  <a:sysClr val="windowText" lastClr="000000"/>
                </a:solidFill>
              </a:rPr>
              <a:t>  “</a:t>
            </a:r>
            <a:r>
              <a:rPr lang="en-US" sz="1400" kern="0" dirty="0" err="1">
                <a:solidFill>
                  <a:sysClr val="windowText" lastClr="000000"/>
                </a:solidFill>
              </a:rPr>
              <a:t>standardVersions</a:t>
            </a:r>
            <a:r>
              <a:rPr lang="en-US" sz="1400" kern="0" dirty="0">
                <a:solidFill>
                  <a:sysClr val="windowText" lastClr="000000"/>
                </a:solidFill>
              </a:rPr>
              <a:t>" : &lt;string&gt;, Required</a:t>
            </a:r>
          </a:p>
          <a:p>
            <a:pPr marL="0" lvl="1" defTabSz="685800"/>
            <a:r>
              <a:rPr lang="en-US" sz="1400" kern="0" dirty="0">
                <a:solidFill>
                  <a:sysClr val="windowText" lastClr="000000"/>
                </a:solidFill>
              </a:rPr>
              <a:t>  “creator" : &lt;string&gt;, Required</a:t>
            </a:r>
          </a:p>
          <a:p>
            <a:pPr marL="0" lvl="1" defTabSz="685800"/>
            <a:r>
              <a:rPr lang="en-US" sz="1400" kern="0" dirty="0">
                <a:solidFill>
                  <a:sysClr val="windowText" lastClr="000000"/>
                </a:solidFill>
              </a:rPr>
              <a:t>  “manifest”: &lt;</a:t>
            </a:r>
            <a:r>
              <a:rPr lang="en-US" sz="1400" kern="0" dirty="0" err="1">
                <a:solidFill>
                  <a:sysClr val="windowText" lastClr="000000"/>
                </a:solidFill>
              </a:rPr>
              <a:t>dataObject</a:t>
            </a:r>
            <a:r>
              <a:rPr lang="en-US" sz="1400" kern="0" dirty="0">
                <a:solidFill>
                  <a:sysClr val="windowText" lastClr="000000"/>
                </a:solidFill>
              </a:rPr>
              <a:t>&gt;, Required</a:t>
            </a:r>
          </a:p>
          <a:p>
            <a:pPr marL="0" lvl="1" defTabSz="685800"/>
            <a:r>
              <a:rPr lang="en-US" sz="1400" kern="0" dirty="0">
                <a:solidFill>
                  <a:sysClr val="windowText" lastClr="000000"/>
                </a:solidFill>
              </a:rPr>
              <a:t>  "</a:t>
            </a:r>
            <a:r>
              <a:rPr lang="en-US" sz="1400" kern="0" dirty="0" err="1">
                <a:solidFill>
                  <a:sysClr val="windowText" lastClr="000000"/>
                </a:solidFill>
              </a:rPr>
              <a:t>uploadDate</a:t>
            </a:r>
            <a:r>
              <a:rPr lang="en-US" sz="1400" kern="0" dirty="0">
                <a:solidFill>
                  <a:sysClr val="windowText" lastClr="000000"/>
                </a:solidFill>
              </a:rPr>
              <a:t>" : &lt;timestamp&gt;, Required</a:t>
            </a:r>
          </a:p>
          <a:p>
            <a:pPr marL="0" lvl="1" defTabSz="685800"/>
            <a:r>
              <a:rPr lang="en-US" sz="1400" kern="0" dirty="0">
                <a:solidFill>
                  <a:sysClr val="windowText" lastClr="000000"/>
                </a:solidFill>
              </a:rPr>
              <a:t>  “</a:t>
            </a:r>
            <a:r>
              <a:rPr lang="en-US" sz="1400" kern="0" dirty="0" err="1">
                <a:solidFill>
                  <a:sysClr val="windowText" lastClr="000000"/>
                </a:solidFill>
              </a:rPr>
              <a:t>file_id</a:t>
            </a:r>
            <a:r>
              <a:rPr lang="en-US" sz="1400" kern="0" dirty="0">
                <a:solidFill>
                  <a:sysClr val="windowText" lastClr="000000"/>
                </a:solidFill>
              </a:rPr>
              <a:t>”: &lt;</a:t>
            </a:r>
            <a:r>
              <a:rPr lang="en-US" sz="1400" kern="0" dirty="0" err="1">
                <a:solidFill>
                  <a:sysClr val="windowText" lastClr="000000"/>
                </a:solidFill>
              </a:rPr>
              <a:t>ObjectId</a:t>
            </a:r>
            <a:r>
              <a:rPr lang="en-US" sz="1400" kern="0" dirty="0">
                <a:solidFill>
                  <a:sysClr val="windowText" lastClr="000000"/>
                </a:solidFill>
              </a:rPr>
              <a:t>&gt; Required</a:t>
            </a:r>
          </a:p>
          <a:p>
            <a:pPr defTabSz="685800"/>
            <a:r>
              <a:rPr lang="en-US" sz="1400" kern="0" dirty="0">
                <a:solidFill>
                  <a:sysClr val="windowText" lastClr="000000"/>
                </a:solidFill>
              </a:rPr>
              <a:t>}</a:t>
            </a:r>
          </a:p>
        </p:txBody>
      </p:sp>
    </p:spTree>
    <p:extLst>
      <p:ext uri="{BB962C8B-B14F-4D97-AF65-F5344CB8AC3E}">
        <p14:creationId xmlns:p14="http://schemas.microsoft.com/office/powerpoint/2010/main" val="176904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Our Approach to Data</a:t>
            </a:r>
          </a:p>
        </p:txBody>
      </p:sp>
      <p:sp>
        <p:nvSpPr>
          <p:cNvPr id="3" name="Content Placeholder 2"/>
          <p:cNvSpPr>
            <a:spLocks noGrp="1"/>
          </p:cNvSpPr>
          <p:nvPr>
            <p:ph idx="1"/>
          </p:nvPr>
        </p:nvSpPr>
        <p:spPr/>
        <p:txBody>
          <a:bodyPr/>
          <a:lstStyle/>
          <a:p>
            <a:r>
              <a:rPr lang="en-US" dirty="0"/>
              <a:t>Methods / Software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57" y="2662856"/>
            <a:ext cx="1946564" cy="19465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728" y="5500138"/>
            <a:ext cx="3241964" cy="8800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190" y="3866633"/>
            <a:ext cx="910078" cy="91007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142" y="2547154"/>
            <a:ext cx="1164175" cy="1164175"/>
          </a:xfrm>
          <a:prstGeom prst="rect">
            <a:avLst/>
          </a:prstGeom>
        </p:spPr>
      </p:pic>
      <p:cxnSp>
        <p:nvCxnSpPr>
          <p:cNvPr id="19" name="Straight Arrow Connector 18"/>
          <p:cNvCxnSpPr/>
          <p:nvPr/>
        </p:nvCxnSpPr>
        <p:spPr>
          <a:xfrm>
            <a:off x="3962612" y="3619406"/>
            <a:ext cx="1260552"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962612" y="3206203"/>
            <a:ext cx="1260552" cy="293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6279202" y="4392744"/>
            <a:ext cx="13643" cy="82253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625354" y="4466695"/>
            <a:ext cx="0" cy="76816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400" y="2161394"/>
            <a:ext cx="3216053" cy="2089618"/>
          </a:xfrm>
          <a:prstGeom prst="rect">
            <a:avLst/>
          </a:prstGeom>
        </p:spPr>
      </p:pic>
    </p:spTree>
    <p:extLst>
      <p:ext uri="{BB962C8B-B14F-4D97-AF65-F5344CB8AC3E}">
        <p14:creationId xmlns:p14="http://schemas.microsoft.com/office/powerpoint/2010/main" val="61945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Software Patterns</a:t>
            </a:r>
          </a:p>
        </p:txBody>
      </p:sp>
      <p:sp>
        <p:nvSpPr>
          <p:cNvPr id="3" name="Content Placeholder 2"/>
          <p:cNvSpPr>
            <a:spLocks noGrp="1"/>
          </p:cNvSpPr>
          <p:nvPr>
            <p:ph idx="1"/>
          </p:nvPr>
        </p:nvSpPr>
        <p:spPr/>
        <p:txBody>
          <a:bodyPr/>
          <a:lstStyle/>
          <a:p>
            <a:r>
              <a:rPr lang="en-US" dirty="0"/>
              <a:t>Describe software patterns used</a:t>
            </a:r>
          </a:p>
          <a:p>
            <a:r>
              <a:rPr lang="en-US" dirty="0"/>
              <a:t>This may include describing which patterns are implemented in a framework you chose.  You will have to look into that using Google.</a:t>
            </a:r>
          </a:p>
        </p:txBody>
      </p:sp>
    </p:spTree>
    <p:extLst>
      <p:ext uri="{BB962C8B-B14F-4D97-AF65-F5344CB8AC3E}">
        <p14:creationId xmlns:p14="http://schemas.microsoft.com/office/powerpoint/2010/main" val="117937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p:txBody>
          <a:bodyPr>
            <a:normAutofit/>
          </a:bodyPr>
          <a:lstStyle/>
          <a:p>
            <a:pPr lvl="0" fontAlgn="base"/>
            <a:r>
              <a:rPr lang="en-US" dirty="0">
                <a:effectLst/>
              </a:rPr>
              <a:t>Hosting Platform: </a:t>
            </a:r>
            <a:r>
              <a:rPr lang="en-US" dirty="0">
                <a:effectLst/>
                <a:hlinkClick r:id="rId2"/>
              </a:rPr>
              <a:t>Amazon Web Services</a:t>
            </a:r>
            <a:endParaRPr lang="en-US" dirty="0">
              <a:effectLst/>
            </a:endParaRPr>
          </a:p>
          <a:p>
            <a:pPr lvl="0" fontAlgn="base"/>
            <a:r>
              <a:rPr lang="en-US" dirty="0">
                <a:effectLst/>
              </a:rPr>
              <a:t>Operating System: </a:t>
            </a:r>
            <a:r>
              <a:rPr lang="en-US" dirty="0">
                <a:effectLst/>
                <a:hlinkClick r:id="rId3"/>
              </a:rPr>
              <a:t>Ubuntu 16.04.1</a:t>
            </a:r>
            <a:endParaRPr lang="en-US" dirty="0">
              <a:effectLst/>
            </a:endParaRPr>
          </a:p>
          <a:p>
            <a:pPr lvl="0" fontAlgn="base"/>
            <a:r>
              <a:rPr lang="en-US" dirty="0">
                <a:effectLst/>
              </a:rPr>
              <a:t>Web Server: </a:t>
            </a:r>
            <a:r>
              <a:rPr lang="en-US" dirty="0">
                <a:effectLst/>
                <a:hlinkClick r:id="rId4"/>
              </a:rPr>
              <a:t>Apache HTTP Server 2.4</a:t>
            </a:r>
            <a:endParaRPr lang="en-US" dirty="0">
              <a:effectLst/>
            </a:endParaRPr>
          </a:p>
          <a:p>
            <a:pPr lvl="0" fontAlgn="base"/>
            <a:r>
              <a:rPr lang="en-US" dirty="0">
                <a:effectLst/>
              </a:rPr>
              <a:t>Database: </a:t>
            </a:r>
            <a:r>
              <a:rPr lang="en-US" dirty="0">
                <a:effectLst/>
                <a:hlinkClick r:id="rId5"/>
              </a:rPr>
              <a:t>MongoDB</a:t>
            </a:r>
            <a:endParaRPr lang="en-US" dirty="0">
              <a:effectLst/>
            </a:endParaRPr>
          </a:p>
          <a:p>
            <a:r>
              <a:rPr lang="en-US" dirty="0">
                <a:effectLst/>
              </a:rPr>
              <a:t>Automated deployment is enabled by running bash script as root, which will </a:t>
            </a:r>
            <a:endParaRPr lang="en-US" dirty="0"/>
          </a:p>
          <a:p>
            <a:pPr lvl="1"/>
            <a:r>
              <a:rPr lang="en-US" dirty="0">
                <a:effectLst/>
              </a:rPr>
              <a:t>install apache2, python, mongo driver, Flask and </a:t>
            </a:r>
            <a:r>
              <a:rPr lang="en-US" dirty="0" err="1">
                <a:effectLst/>
              </a:rPr>
              <a:t>mongoDB</a:t>
            </a:r>
            <a:endParaRPr lang="en-US" dirty="0">
              <a:effectLst/>
            </a:endParaRPr>
          </a:p>
          <a:p>
            <a:pPr lvl="1"/>
            <a:r>
              <a:rPr lang="en-US" dirty="0"/>
              <a:t>migrate source code files to localhost</a:t>
            </a:r>
          </a:p>
        </p:txBody>
      </p:sp>
    </p:spTree>
    <p:extLst>
      <p:ext uri="{BB962C8B-B14F-4D97-AF65-F5344CB8AC3E}">
        <p14:creationId xmlns:p14="http://schemas.microsoft.com/office/powerpoint/2010/main" val="93617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HCI</a:t>
            </a:r>
          </a:p>
        </p:txBody>
      </p:sp>
      <p:sp>
        <p:nvSpPr>
          <p:cNvPr id="3" name="Content Placeholder 2"/>
          <p:cNvSpPr>
            <a:spLocks noGrp="1"/>
          </p:cNvSpPr>
          <p:nvPr>
            <p:ph idx="1"/>
          </p:nvPr>
        </p:nvSpPr>
        <p:spPr/>
        <p:txBody>
          <a:bodyPr/>
          <a:lstStyle/>
          <a:p>
            <a:r>
              <a:rPr lang="en-US" dirty="0"/>
              <a:t>Site navigation</a:t>
            </a:r>
          </a:p>
          <a:p>
            <a:r>
              <a:rPr lang="en-US" dirty="0"/>
              <a:t>Example Screens</a:t>
            </a:r>
          </a:p>
        </p:txBody>
      </p:sp>
    </p:spTree>
    <p:extLst>
      <p:ext uri="{BB962C8B-B14F-4D97-AF65-F5344CB8AC3E}">
        <p14:creationId xmlns:p14="http://schemas.microsoft.com/office/powerpoint/2010/main" val="16337071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899</Words>
  <Application>Microsoft Office PowerPoint</Application>
  <PresentationFormat>On-screen Show (4:3)</PresentationFormat>
  <Paragraphs>125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Imprint MT Shadow</vt:lpstr>
      <vt:lpstr>Times New Roman</vt:lpstr>
      <vt:lpstr>Story</vt:lpstr>
      <vt:lpstr>OCDX The way people share data</vt:lpstr>
      <vt:lpstr>Requirements</vt:lpstr>
      <vt:lpstr>Sprint One</vt:lpstr>
      <vt:lpstr>Sprints 2 &amp; 3</vt:lpstr>
      <vt:lpstr>PowerPoint Presentation</vt:lpstr>
      <vt:lpstr>Design: Our Approach to Data</vt:lpstr>
      <vt:lpstr>Design: Software Patterns</vt:lpstr>
      <vt:lpstr>Deployment</vt:lpstr>
      <vt:lpstr>Design: HCI</vt:lpstr>
      <vt:lpstr>Implementation</vt:lpstr>
      <vt:lpstr>Testing</vt:lpstr>
      <vt:lpstr>Putting it all Together: Sprint 4 &amp; .. 5..?</vt:lpstr>
      <vt:lpstr>Reflections on Software Engineering &amp;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IN</dc:title>
  <dc:creator>Sean P. Goggins</dc:creator>
  <cp:lastModifiedBy>Justin Hofer</cp:lastModifiedBy>
  <cp:revision>48</cp:revision>
  <dcterms:created xsi:type="dcterms:W3CDTF">2016-04-19T13:26:33Z</dcterms:created>
  <dcterms:modified xsi:type="dcterms:W3CDTF">2016-12-06T01:13:52Z</dcterms:modified>
</cp:coreProperties>
</file>