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5000" autoAdjust="0"/>
  </p:normalViewPr>
  <p:slideViewPr>
    <p:cSldViewPr snapToGrid="0" snapToObjects="1">
      <p:cViewPr>
        <p:scale>
          <a:sx n="92" d="100"/>
          <a:sy n="92" d="100"/>
        </p:scale>
        <p:origin x="195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C43CC-799B-40A2-A139-2AF901B87A00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0AA30-1F12-4771-80E6-0F5B281F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9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asked for a story about requirements, no</a:t>
            </a:r>
            <a:r>
              <a:rPr lang="en-US" baseline="0" dirty="0" smtClean="0"/>
              <a:t>t bullets… 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AA30-1F12-4771-80E6-0F5B281F8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3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texts</a:t>
            </a:r>
            <a:r>
              <a:rPr lang="en-US" baseline="0" dirty="0" smtClean="0"/>
              <a:t> need to be simplified.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AA30-1F12-4771-80E6-0F5B281F8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7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9BC-4CC8-614F-8CE4-E09D87E3184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64D2-6BBC-2F47-BEAD-E299A71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9BC-4CC8-614F-8CE4-E09D87E3184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64D2-6BBC-2F47-BEAD-E299A71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9BC-4CC8-614F-8CE4-E09D87E3184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64D2-6BBC-2F47-BEAD-E299A71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9BC-4CC8-614F-8CE4-E09D87E3184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64D2-6BBC-2F47-BEAD-E299A71BC5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9BC-4CC8-614F-8CE4-E09D87E3184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64D2-6BBC-2F47-BEAD-E299A71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9BC-4CC8-614F-8CE4-E09D87E3184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64D2-6BBC-2F47-BEAD-E299A71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9BC-4CC8-614F-8CE4-E09D87E3184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64D2-6BBC-2F47-BEAD-E299A71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9BC-4CC8-614F-8CE4-E09D87E3184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64D2-6BBC-2F47-BEAD-E299A71BC5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9BC-4CC8-614F-8CE4-E09D87E3184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64D2-6BBC-2F47-BEAD-E299A71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9BC-4CC8-614F-8CE4-E09D87E3184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64D2-6BBC-2F47-BEAD-E299A71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9BC-4CC8-614F-8CE4-E09D87E3184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64D2-6BBC-2F47-BEAD-E299A71BC57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9BC-4CC8-614F-8CE4-E09D87E3184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64D2-6BBC-2F47-BEAD-E299A71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9BC-4CC8-614F-8CE4-E09D87E3184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64D2-6BBC-2F47-BEAD-E299A71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9BC-4CC8-614F-8CE4-E09D87E3184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64D2-6BBC-2F47-BEAD-E299A71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AEB09BC-4CC8-614F-8CE4-E09D87E3184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20164D2-6BBC-2F47-BEAD-E299A71BC57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leases.ubuntu.com/16.04/" TargetMode="External"/><Relationship Id="rId4" Type="http://schemas.openxmlformats.org/officeDocument/2006/relationships/hyperlink" Target="http://httpd.apache.org/docs/current/" TargetMode="External"/><Relationship Id="rId5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oltwashere/CS4320-FinalProject/blob/master/Source/db/dml_unit_tests.py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OCDX</a:t>
            </a:r>
            <a:br>
              <a:rPr lang="en-US" dirty="0" smtClean="0"/>
            </a:br>
            <a:r>
              <a:rPr lang="en-US" sz="3200" u="sng" dirty="0" smtClean="0">
                <a:latin typeface="Imprint MT Shadow" panose="04020605060303030202" pitchFamily="82" charset="0"/>
                <a:cs typeface="Times New Roman" panose="02020603050405020304" pitchFamily="18" charset="0"/>
              </a:rPr>
              <a:t>The way people share data</a:t>
            </a:r>
            <a:endParaRPr lang="en-US" sz="3200" u="sng" dirty="0">
              <a:latin typeface="Imprint MT Shadow" panose="040206050603030302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3142268"/>
          </a:xfrm>
        </p:spPr>
        <p:txBody>
          <a:bodyPr>
            <a:normAutofit/>
          </a:bodyPr>
          <a:lstStyle/>
          <a:p>
            <a:endParaRPr lang="en-US" b="1" dirty="0" smtClean="0">
              <a:effectLst/>
            </a:endParaRPr>
          </a:p>
          <a:p>
            <a:r>
              <a:rPr lang="en-US" b="1" dirty="0" smtClean="0">
                <a:effectLst/>
              </a:rPr>
              <a:t>Team </a:t>
            </a:r>
            <a:r>
              <a:rPr lang="en-US" b="1" dirty="0">
                <a:effectLst/>
              </a:rPr>
              <a:t>4 Members:</a:t>
            </a:r>
          </a:p>
          <a:p>
            <a:r>
              <a:rPr lang="en-US" dirty="0">
                <a:effectLst/>
              </a:rPr>
              <a:t>Holt Skinner</a:t>
            </a:r>
          </a:p>
          <a:p>
            <a:r>
              <a:rPr lang="en-US" dirty="0">
                <a:effectLst/>
              </a:rPr>
              <a:t>Justin Hofer</a:t>
            </a:r>
          </a:p>
          <a:p>
            <a:r>
              <a:rPr lang="en-US" dirty="0">
                <a:effectLst/>
              </a:rPr>
              <a:t>Ali Raza</a:t>
            </a:r>
          </a:p>
          <a:p>
            <a:r>
              <a:rPr lang="en-US" dirty="0">
                <a:effectLst/>
              </a:rPr>
              <a:t>Bo Zhang</a:t>
            </a:r>
          </a:p>
          <a:p>
            <a:r>
              <a:rPr lang="en-US" dirty="0">
                <a:effectLst/>
              </a:rPr>
              <a:t>Bradley Rogers</a:t>
            </a:r>
          </a:p>
          <a:p>
            <a:r>
              <a:rPr lang="en-US" dirty="0" err="1">
                <a:effectLst/>
              </a:rPr>
              <a:t>Pramod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Pudotha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47" y="2854452"/>
            <a:ext cx="489204" cy="48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dirty="0" smtClean="0">
                <a:effectLst/>
              </a:rPr>
              <a:t>Hosting </a:t>
            </a:r>
            <a:r>
              <a:rPr lang="en-US" dirty="0">
                <a:effectLst/>
              </a:rPr>
              <a:t>Platform: </a:t>
            </a:r>
            <a:r>
              <a:rPr lang="en-US" dirty="0">
                <a:effectLst/>
                <a:hlinkClick r:id="rId2"/>
              </a:rPr>
              <a:t>Amazon Web Services</a:t>
            </a:r>
            <a:endParaRPr lang="en-US" dirty="0">
              <a:effectLst/>
            </a:endParaRPr>
          </a:p>
          <a:p>
            <a:pPr lvl="0" fontAlgn="base"/>
            <a:r>
              <a:rPr lang="en-US" dirty="0">
                <a:effectLst/>
              </a:rPr>
              <a:t>Operating System: </a:t>
            </a:r>
            <a:r>
              <a:rPr lang="en-US" dirty="0">
                <a:effectLst/>
                <a:hlinkClick r:id="rId3"/>
              </a:rPr>
              <a:t>Ubuntu 16.04.1</a:t>
            </a:r>
            <a:endParaRPr lang="en-US" dirty="0">
              <a:effectLst/>
            </a:endParaRPr>
          </a:p>
          <a:p>
            <a:pPr lvl="0" fontAlgn="base"/>
            <a:r>
              <a:rPr lang="en-US" dirty="0">
                <a:effectLst/>
              </a:rPr>
              <a:t>Web Server: </a:t>
            </a:r>
            <a:r>
              <a:rPr lang="en-US" dirty="0">
                <a:effectLst/>
                <a:hlinkClick r:id="rId4"/>
              </a:rPr>
              <a:t>Apache HTTP Server 2.4</a:t>
            </a:r>
            <a:endParaRPr lang="en-US" dirty="0">
              <a:effectLst/>
            </a:endParaRPr>
          </a:p>
          <a:p>
            <a:pPr lvl="0" fontAlgn="base"/>
            <a:r>
              <a:rPr lang="en-US" dirty="0">
                <a:effectLst/>
              </a:rPr>
              <a:t>Database: </a:t>
            </a:r>
            <a:r>
              <a:rPr lang="en-US" dirty="0" smtClean="0">
                <a:effectLst/>
                <a:hlinkClick r:id="rId5"/>
              </a:rPr>
              <a:t>MongoDB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Automated </a:t>
            </a:r>
            <a:r>
              <a:rPr lang="en-US" dirty="0">
                <a:effectLst/>
              </a:rPr>
              <a:t>deployment is enabled by running bash script as </a:t>
            </a:r>
            <a:r>
              <a:rPr lang="en-US" dirty="0" smtClean="0">
                <a:effectLst/>
              </a:rPr>
              <a:t>root, which will </a:t>
            </a:r>
            <a:endParaRPr lang="en-US" dirty="0" smtClean="0"/>
          </a:p>
          <a:p>
            <a:pPr lvl="1"/>
            <a:r>
              <a:rPr lang="en-US" dirty="0">
                <a:effectLst/>
              </a:rPr>
              <a:t>install apache2, python, mongo driver, </a:t>
            </a:r>
            <a:r>
              <a:rPr lang="en-US" dirty="0" smtClean="0">
                <a:effectLst/>
              </a:rPr>
              <a:t>Flask and </a:t>
            </a:r>
            <a:r>
              <a:rPr lang="en-US" dirty="0" err="1" smtClean="0">
                <a:effectLst/>
              </a:rPr>
              <a:t>mongoDB</a:t>
            </a:r>
            <a:endParaRPr lang="en-US" dirty="0">
              <a:effectLst/>
            </a:endParaRPr>
          </a:p>
          <a:p>
            <a:pPr lvl="1"/>
            <a:r>
              <a:rPr lang="en-US" dirty="0" smtClean="0"/>
              <a:t>migrate source code files to localhost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61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771502"/>
          </a:xfrm>
        </p:spPr>
        <p:txBody>
          <a:bodyPr/>
          <a:lstStyle/>
          <a:p>
            <a:r>
              <a:rPr lang="en-US" dirty="0" smtClean="0"/>
              <a:t>Test Cases specified</a:t>
            </a:r>
          </a:p>
          <a:p>
            <a:pPr lvl="1"/>
            <a:r>
              <a:rPr lang="en-US" dirty="0" smtClean="0"/>
              <a:t>Unit Tests: Sample manifest is tested on insert, replace, search and delete </a:t>
            </a:r>
            <a:r>
              <a:rPr lang="en-US" dirty="0"/>
              <a:t>functions.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github.com/holtwashere/CS4320-FinalProject/blob/master/Source/db/dml_unit_tests.py)</a:t>
            </a:r>
            <a:r>
              <a:rPr lang="en-US" dirty="0" smtClean="0"/>
              <a:t>     The unit tests considered edge cases. </a:t>
            </a:r>
          </a:p>
          <a:p>
            <a:pPr lvl="1"/>
            <a:r>
              <a:rPr lang="en-US" dirty="0" smtClean="0"/>
              <a:t>Integration Tests: Tested on upload, edit functions in UI.</a:t>
            </a:r>
          </a:p>
          <a:p>
            <a:r>
              <a:rPr lang="en-US" dirty="0" smtClean="0"/>
              <a:t>What did you ACTUALLY do to make sure your app basically worked. </a:t>
            </a:r>
          </a:p>
          <a:p>
            <a:pPr lvl="1"/>
            <a:r>
              <a:rPr lang="en-US" dirty="0" smtClean="0"/>
              <a:t>Click around all the </a:t>
            </a:r>
            <a:r>
              <a:rPr lang="en-US" dirty="0" smtClean="0"/>
              <a:t>buttons </a:t>
            </a:r>
            <a:r>
              <a:rPr lang="en-US" dirty="0" smtClean="0"/>
              <a:t>in UI to make sure everything works as expected.</a:t>
            </a:r>
          </a:p>
        </p:txBody>
      </p:sp>
    </p:spTree>
    <p:extLst>
      <p:ext uri="{BB962C8B-B14F-4D97-AF65-F5344CB8AC3E}">
        <p14:creationId xmlns:p14="http://schemas.microsoft.com/office/powerpoint/2010/main" val="33137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all Together: Sprint 4 &amp; .. 5..?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your project at</a:t>
            </a:r>
            <a:r>
              <a:rPr lang="en-US" dirty="0"/>
              <a:t>? </a:t>
            </a:r>
            <a:r>
              <a:rPr lang="en-US" dirty="0" smtClean="0"/>
              <a:t>(http</a:t>
            </a:r>
            <a:r>
              <a:rPr lang="en-US" dirty="0"/>
              <a:t>://</a:t>
            </a:r>
            <a:r>
              <a:rPr lang="en-US" dirty="0" smtClean="0"/>
              <a:t>ec2-35-164-234-183.us-west-2.compute.amazonaws.com/</a:t>
            </a:r>
            <a:r>
              <a:rPr lang="en-US" dirty="0" err="1" smtClean="0"/>
              <a:t>browse.html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remains to be done?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Enable search history??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Like/dislike button??</a:t>
            </a:r>
          </a:p>
        </p:txBody>
      </p:sp>
    </p:spTree>
    <p:extLst>
      <p:ext uri="{BB962C8B-B14F-4D97-AF65-F5344CB8AC3E}">
        <p14:creationId xmlns:p14="http://schemas.microsoft.com/office/powerpoint/2010/main" val="562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Reflections on Software Engineering &amp;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engineering is human. And procedural. Describe your experiences</a:t>
            </a:r>
          </a:p>
          <a:p>
            <a:pPr lvl="1"/>
            <a:r>
              <a:rPr lang="en-US" dirty="0" smtClean="0"/>
              <a:t>Cooperation is very important.</a:t>
            </a:r>
          </a:p>
          <a:p>
            <a:pPr lvl="1"/>
            <a:r>
              <a:rPr lang="en-US" dirty="0" smtClean="0"/>
              <a:t>Always begin to work at least two days before deadline.</a:t>
            </a:r>
          </a:p>
          <a:p>
            <a:r>
              <a:rPr lang="en-US" dirty="0" smtClean="0"/>
              <a:t>What would your team do differently next time?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???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90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550894"/>
            <a:ext cx="7770813" cy="4729623"/>
          </a:xfrm>
        </p:spPr>
        <p:txBody>
          <a:bodyPr>
            <a:normAutofit/>
          </a:bodyPr>
          <a:lstStyle/>
          <a:p>
            <a:r>
              <a:rPr lang="en-US" dirty="0" smtClean="0"/>
              <a:t>OCDX will fulfil the requirements of data scientists for </a:t>
            </a:r>
            <a:r>
              <a:rPr lang="en-US" dirty="0"/>
              <a:t>storing, describing, analyzing, and sharing datasets. </a:t>
            </a:r>
            <a:endParaRPr lang="en-US" dirty="0" smtClean="0"/>
          </a:p>
          <a:p>
            <a:pPr lvl="1" fontAlgn="base"/>
            <a:r>
              <a:rPr lang="en-US" dirty="0" smtClean="0">
                <a:effectLst/>
              </a:rPr>
              <a:t>Online </a:t>
            </a:r>
            <a:r>
              <a:rPr lang="en-US" dirty="0">
                <a:effectLst/>
              </a:rPr>
              <a:t>behavior creates an enormous amount of digital </a:t>
            </a:r>
            <a:r>
              <a:rPr lang="en-US" dirty="0" smtClean="0">
                <a:effectLst/>
              </a:rPr>
              <a:t>data that </a:t>
            </a:r>
            <a:r>
              <a:rPr lang="en-US" dirty="0">
                <a:effectLst/>
              </a:rPr>
              <a:t>can be used for social science research</a:t>
            </a:r>
            <a:r>
              <a:rPr lang="en-US" dirty="0" smtClean="0">
                <a:effectLst/>
              </a:rPr>
              <a:t>.</a:t>
            </a:r>
            <a:r>
              <a:rPr lang="en-US" dirty="0"/>
              <a:t> </a:t>
            </a:r>
            <a:r>
              <a:rPr lang="en-US" dirty="0" smtClean="0"/>
              <a:t>There </a:t>
            </a:r>
            <a:r>
              <a:rPr lang="en-US" dirty="0"/>
              <a:t>is a large amount of interest in knowing how humans interact with </a:t>
            </a:r>
            <a:r>
              <a:rPr lang="en-US" dirty="0" smtClean="0"/>
              <a:t>technology, but in most cases data scientists only have </a:t>
            </a:r>
            <a:r>
              <a:rPr lang="en-US" dirty="0"/>
              <a:t>access to data they mine from their users. </a:t>
            </a:r>
            <a:r>
              <a:rPr lang="en-US" dirty="0" smtClean="0"/>
              <a:t>This system will facilitate the data exchange by allowing </a:t>
            </a:r>
            <a:r>
              <a:rPr lang="en-US" dirty="0" smtClean="0">
                <a:effectLst/>
              </a:rPr>
              <a:t>an input, retrieving and edition of manifest by users.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" y="4615395"/>
            <a:ext cx="910078" cy="91007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173043" y="5351155"/>
            <a:ext cx="1010791" cy="376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152186" y="5850566"/>
            <a:ext cx="993539" cy="162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058810" y="4628783"/>
            <a:ext cx="2073897" cy="2073897"/>
            <a:chOff x="4495417" y="4734820"/>
            <a:chExt cx="2073897" cy="207389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073" y="5425528"/>
              <a:ext cx="574466" cy="57446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539" y="5972862"/>
              <a:ext cx="574466" cy="57446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459" y="5425528"/>
              <a:ext cx="574466" cy="574466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4495417" y="4734820"/>
              <a:ext cx="2073897" cy="2073897"/>
            </a:xfrm>
            <a:prstGeom prst="ellipse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3237679" y="4606599"/>
            <a:ext cx="2073897" cy="207389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76" y="5388767"/>
            <a:ext cx="772605" cy="7726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86" y="5774360"/>
            <a:ext cx="772605" cy="7726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265" y="5164732"/>
            <a:ext cx="772605" cy="77260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23" y="5750575"/>
            <a:ext cx="1035076" cy="1035076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5390009" y="5388767"/>
            <a:ext cx="60095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390010" y="5746987"/>
            <a:ext cx="600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3669049" y="4833523"/>
            <a:ext cx="1113654" cy="517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7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7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Manifest</a:t>
            </a:r>
            <a:endParaRPr lang="en-US" dirty="0">
              <a:effectLst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739946" y="4771429"/>
            <a:ext cx="1113654" cy="51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7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7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Data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90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36691"/>
          </a:xfrm>
        </p:spPr>
        <p:txBody>
          <a:bodyPr>
            <a:normAutofit/>
          </a:bodyPr>
          <a:lstStyle/>
          <a:p>
            <a:r>
              <a:rPr lang="en-US" dirty="0" smtClean="0"/>
              <a:t>What went well?</a:t>
            </a:r>
          </a:p>
          <a:p>
            <a:pPr lvl="1"/>
            <a:r>
              <a:rPr lang="en-US" dirty="0" smtClean="0"/>
              <a:t>Homepage UI is created based on </a:t>
            </a:r>
            <a:r>
              <a:rPr lang="en-US" i="1" dirty="0" smtClean="0"/>
              <a:t>Materialize</a:t>
            </a:r>
            <a:r>
              <a:rPr lang="en-US" dirty="0" smtClean="0"/>
              <a:t> framework.</a:t>
            </a:r>
          </a:p>
          <a:p>
            <a:pPr lvl="1"/>
            <a:r>
              <a:rPr lang="en-US" dirty="0" smtClean="0"/>
              <a:t>Backend designs:</a:t>
            </a:r>
          </a:p>
          <a:p>
            <a:pPr lvl="2"/>
            <a:r>
              <a:rPr lang="en-US" dirty="0" smtClean="0"/>
              <a:t>MongoDB is used for database</a:t>
            </a:r>
          </a:p>
          <a:p>
            <a:pPr lvl="2"/>
            <a:r>
              <a:rPr lang="en-US" dirty="0" smtClean="0"/>
              <a:t>PHP will be used for business logic</a:t>
            </a:r>
          </a:p>
          <a:p>
            <a:pPr lvl="1"/>
            <a:r>
              <a:rPr lang="en-US" dirty="0"/>
              <a:t>All testing are considered.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website is deployed on Amazon Web 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did not go well?</a:t>
            </a:r>
          </a:p>
          <a:p>
            <a:pPr lvl="1"/>
            <a:r>
              <a:rPr lang="en-US" dirty="0" smtClean="0"/>
              <a:t>The latest PHP is not compatible with MongoDB</a:t>
            </a:r>
          </a:p>
          <a:p>
            <a:pPr lvl="2"/>
            <a:r>
              <a:rPr lang="en-US" dirty="0" smtClean="0"/>
              <a:t>Solution: python is used to replace ALL PHP functions.</a:t>
            </a:r>
          </a:p>
        </p:txBody>
      </p:sp>
    </p:spTree>
    <p:extLst>
      <p:ext uri="{BB962C8B-B14F-4D97-AF65-F5344CB8AC3E}">
        <p14:creationId xmlns:p14="http://schemas.microsoft.com/office/powerpoint/2010/main" val="31996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 2 &amp;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 the story of how your team improved</a:t>
            </a:r>
          </a:p>
          <a:p>
            <a:pPr lvl="1"/>
            <a:r>
              <a:rPr lang="en-US" dirty="0" smtClean="0"/>
              <a:t>The navigation bar allows easy access to browse, upload and edit pages. </a:t>
            </a:r>
          </a:p>
          <a:p>
            <a:pPr lvl="1"/>
            <a:r>
              <a:rPr lang="en-US" dirty="0" smtClean="0"/>
              <a:t>Users can login with Google account.</a:t>
            </a:r>
          </a:p>
          <a:p>
            <a:pPr lvl="1"/>
            <a:r>
              <a:rPr lang="en-US" dirty="0" smtClean="0"/>
              <a:t>Backend functions are finished as well as unit tests</a:t>
            </a:r>
          </a:p>
          <a:p>
            <a:r>
              <a:rPr lang="en-US" dirty="0" smtClean="0"/>
              <a:t>Tell the story of problems you continued to encounter</a:t>
            </a:r>
          </a:p>
          <a:p>
            <a:pPr lvl="1"/>
            <a:r>
              <a:rPr lang="en-US" dirty="0" smtClean="0"/>
              <a:t>JQuery is used to replace the PHP to include other files, the CSS is not applied immediately when refresh the page.</a:t>
            </a:r>
          </a:p>
          <a:p>
            <a:pPr lvl="2"/>
            <a:r>
              <a:rPr lang="en-US" dirty="0" smtClean="0"/>
              <a:t>Solution: After change JS format for Flask, the problem is gone.</a:t>
            </a:r>
          </a:p>
        </p:txBody>
      </p:sp>
    </p:spTree>
    <p:extLst>
      <p:ext uri="{BB962C8B-B14F-4D97-AF65-F5344CB8AC3E}">
        <p14:creationId xmlns:p14="http://schemas.microsoft.com/office/powerpoint/2010/main" val="23379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Design: Our Approach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689" y="2318028"/>
            <a:ext cx="7770813" cy="4257022"/>
          </a:xfrm>
        </p:spPr>
        <p:txBody>
          <a:bodyPr/>
          <a:lstStyle/>
          <a:p>
            <a:r>
              <a:rPr lang="en-US" dirty="0" smtClean="0"/>
              <a:t>ERD</a:t>
            </a:r>
          </a:p>
        </p:txBody>
      </p:sp>
      <p:sp>
        <p:nvSpPr>
          <p:cNvPr id="4" name="Flowchart: Magnetic Disk 1"/>
          <p:cNvSpPr/>
          <p:nvPr/>
        </p:nvSpPr>
        <p:spPr>
          <a:xfrm>
            <a:off x="3331167" y="1351676"/>
            <a:ext cx="2107277" cy="2637212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Fs.files</a:t>
            </a:r>
            <a:endParaRPr lang="en-US" sz="135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r>
              <a:rPr lang="en-US" sz="788" dirty="0"/>
              <a:t>{</a:t>
            </a:r>
          </a:p>
          <a:p>
            <a:pPr lvl="1"/>
            <a:r>
              <a:rPr lang="en-US" sz="788" dirty="0"/>
              <a:t>  "_id" : &lt;</a:t>
            </a:r>
            <a:r>
              <a:rPr lang="en-US" sz="788" dirty="0" err="1"/>
              <a:t>ObjectId</a:t>
            </a:r>
            <a:r>
              <a:rPr lang="en-US" sz="788" dirty="0"/>
              <a:t>&gt;, Required</a:t>
            </a:r>
          </a:p>
          <a:p>
            <a:pPr lvl="1"/>
            <a:r>
              <a:rPr lang="en-US" sz="788" dirty="0"/>
              <a:t>  "length" : &lt;</a:t>
            </a:r>
            <a:r>
              <a:rPr lang="en-US" sz="788" dirty="0" err="1"/>
              <a:t>num</a:t>
            </a:r>
            <a:r>
              <a:rPr lang="en-US" sz="788" dirty="0"/>
              <a:t>&gt;, Required</a:t>
            </a:r>
          </a:p>
          <a:p>
            <a:pPr lvl="1"/>
            <a:r>
              <a:rPr lang="en-US" sz="788" dirty="0"/>
              <a:t>  "</a:t>
            </a:r>
            <a:r>
              <a:rPr lang="en-US" sz="788" dirty="0" err="1"/>
              <a:t>chunkSize</a:t>
            </a:r>
            <a:r>
              <a:rPr lang="en-US" sz="788" dirty="0"/>
              <a:t>" : &lt;</a:t>
            </a:r>
            <a:r>
              <a:rPr lang="en-US" sz="788" dirty="0" err="1"/>
              <a:t>num</a:t>
            </a:r>
            <a:r>
              <a:rPr lang="en-US" sz="788" dirty="0"/>
              <a:t>&gt;, Required</a:t>
            </a:r>
          </a:p>
          <a:p>
            <a:pPr lvl="1"/>
            <a:r>
              <a:rPr lang="en-US" sz="788" dirty="0"/>
              <a:t>  "</a:t>
            </a:r>
            <a:r>
              <a:rPr lang="en-US" sz="788" dirty="0" err="1"/>
              <a:t>uploadDate</a:t>
            </a:r>
            <a:r>
              <a:rPr lang="en-US" sz="788" dirty="0"/>
              <a:t>" : &lt;timestamp&gt;, Required</a:t>
            </a:r>
          </a:p>
          <a:p>
            <a:pPr lvl="1"/>
            <a:r>
              <a:rPr lang="en-US" sz="788" dirty="0"/>
              <a:t>  "md5" : &lt;hash&gt;, Required</a:t>
            </a:r>
          </a:p>
          <a:p>
            <a:pPr lvl="1"/>
            <a:r>
              <a:rPr lang="en-US" sz="788" dirty="0"/>
              <a:t>  "filename" : &lt;string&gt;, Optional</a:t>
            </a:r>
          </a:p>
          <a:p>
            <a:pPr lvl="1"/>
            <a:r>
              <a:rPr lang="en-US" sz="788" dirty="0"/>
              <a:t>  "</a:t>
            </a:r>
            <a:r>
              <a:rPr lang="en-US" sz="788" dirty="0" err="1"/>
              <a:t>contentType</a:t>
            </a:r>
            <a:r>
              <a:rPr lang="en-US" sz="788" dirty="0"/>
              <a:t>" : &lt;string&gt;, Optional</a:t>
            </a:r>
          </a:p>
          <a:p>
            <a:pPr lvl="1"/>
            <a:r>
              <a:rPr lang="en-US" sz="788" dirty="0"/>
              <a:t>  "aliases" : &lt;string array&gt;, Optional</a:t>
            </a:r>
          </a:p>
          <a:p>
            <a:pPr lvl="1"/>
            <a:r>
              <a:rPr lang="en-US" sz="788" dirty="0"/>
              <a:t>  "metadata" : &lt;</a:t>
            </a:r>
            <a:r>
              <a:rPr lang="en-US" sz="788" dirty="0" err="1"/>
              <a:t>dataObject</a:t>
            </a:r>
            <a:r>
              <a:rPr lang="en-US" sz="788" dirty="0"/>
              <a:t>&gt;, Optional</a:t>
            </a:r>
          </a:p>
          <a:p>
            <a:pPr lvl="1"/>
            <a:r>
              <a:rPr lang="en-US" sz="788" dirty="0"/>
              <a:t>}</a:t>
            </a:r>
          </a:p>
        </p:txBody>
      </p:sp>
      <p:sp>
        <p:nvSpPr>
          <p:cNvPr id="5" name="Flowchart: Magnetic Disk 2"/>
          <p:cNvSpPr/>
          <p:nvPr/>
        </p:nvSpPr>
        <p:spPr>
          <a:xfrm>
            <a:off x="0" y="3805151"/>
            <a:ext cx="2107277" cy="2637212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Manifests</a:t>
            </a:r>
          </a:p>
          <a:p>
            <a:pPr algn="ctr"/>
            <a:endParaRPr lang="en-US" sz="750" dirty="0"/>
          </a:p>
          <a:p>
            <a:pPr algn="ctr"/>
            <a:endParaRPr lang="en-US" sz="750" dirty="0"/>
          </a:p>
          <a:p>
            <a:r>
              <a:rPr lang="en-US" sz="750" dirty="0"/>
              <a:t>{</a:t>
            </a:r>
          </a:p>
          <a:p>
            <a:pPr lvl="1"/>
            <a:r>
              <a:rPr lang="en-US" sz="750" dirty="0"/>
              <a:t>  "_id" : &lt;</a:t>
            </a:r>
            <a:r>
              <a:rPr lang="en-US" sz="750" dirty="0" err="1"/>
              <a:t>ObjectId</a:t>
            </a:r>
            <a:r>
              <a:rPr lang="en-US" sz="750" dirty="0"/>
              <a:t>&gt;, Required</a:t>
            </a:r>
          </a:p>
          <a:p>
            <a:pPr lvl="1"/>
            <a:r>
              <a:rPr lang="en-US" sz="750" dirty="0"/>
              <a:t>  “</a:t>
            </a:r>
            <a:r>
              <a:rPr lang="en-US" sz="750" dirty="0" err="1"/>
              <a:t>standardVersions</a:t>
            </a:r>
            <a:r>
              <a:rPr lang="en-US" sz="750" dirty="0"/>
              <a:t>" : &lt;string&gt;, Required</a:t>
            </a:r>
          </a:p>
          <a:p>
            <a:pPr lvl="1"/>
            <a:r>
              <a:rPr lang="en-US" sz="750" dirty="0"/>
              <a:t>  “creator" : &lt;string&gt;, Required</a:t>
            </a:r>
          </a:p>
          <a:p>
            <a:pPr lvl="1"/>
            <a:r>
              <a:rPr lang="en-US" sz="750" dirty="0"/>
              <a:t>  “manifest”: &lt;</a:t>
            </a:r>
            <a:r>
              <a:rPr lang="en-US" sz="750" dirty="0" err="1"/>
              <a:t>dataObject</a:t>
            </a:r>
            <a:r>
              <a:rPr lang="en-US" sz="750" dirty="0"/>
              <a:t>&gt;, Required</a:t>
            </a:r>
          </a:p>
          <a:p>
            <a:pPr lvl="1"/>
            <a:r>
              <a:rPr lang="en-US" sz="750" dirty="0"/>
              <a:t>  "</a:t>
            </a:r>
            <a:r>
              <a:rPr lang="en-US" sz="750" dirty="0" err="1"/>
              <a:t>uploadDate</a:t>
            </a:r>
            <a:r>
              <a:rPr lang="en-US" sz="750" dirty="0"/>
              <a:t>" : &lt;timestamp&gt;, Required</a:t>
            </a:r>
          </a:p>
          <a:p>
            <a:pPr lvl="1"/>
            <a:r>
              <a:rPr lang="en-US" sz="750" dirty="0"/>
              <a:t>  “</a:t>
            </a:r>
            <a:r>
              <a:rPr lang="en-US" sz="750" dirty="0" err="1"/>
              <a:t>file_id</a:t>
            </a:r>
            <a:r>
              <a:rPr lang="en-US" sz="750" dirty="0"/>
              <a:t>”: &lt;</a:t>
            </a:r>
            <a:r>
              <a:rPr lang="en-US" sz="750" dirty="0" err="1"/>
              <a:t>ObjectId</a:t>
            </a:r>
            <a:r>
              <a:rPr lang="en-US" sz="750" dirty="0"/>
              <a:t>&gt; Required</a:t>
            </a:r>
          </a:p>
          <a:p>
            <a:r>
              <a:rPr lang="en-US" sz="750" dirty="0"/>
              <a:t>}</a:t>
            </a:r>
          </a:p>
          <a:p>
            <a:endParaRPr lang="en-US" sz="75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6" name="Flowchart: Magnetic Disk 3"/>
          <p:cNvSpPr/>
          <p:nvPr/>
        </p:nvSpPr>
        <p:spPr>
          <a:xfrm>
            <a:off x="6862952" y="3805150"/>
            <a:ext cx="2107277" cy="263721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Fs.chunks</a:t>
            </a:r>
            <a:endParaRPr lang="en-US" sz="1350" dirty="0"/>
          </a:p>
          <a:p>
            <a:pPr algn="ctr"/>
            <a:endParaRPr lang="en-US" sz="900" dirty="0">
              <a:solidFill>
                <a:prstClr val="black"/>
              </a:solidFill>
            </a:endParaRPr>
          </a:p>
          <a:p>
            <a:pPr lvl="1"/>
            <a:r>
              <a:rPr lang="pt-BR" sz="900" dirty="0">
                <a:solidFill>
                  <a:prstClr val="black"/>
                </a:solidFill>
              </a:rPr>
              <a:t>{</a:t>
            </a:r>
          </a:p>
          <a:p>
            <a:pPr lvl="1"/>
            <a:r>
              <a:rPr lang="pt-BR" sz="900" dirty="0">
                <a:solidFill>
                  <a:prstClr val="black"/>
                </a:solidFill>
              </a:rPr>
              <a:t>  "_id" : &lt;ObjectId&gt;, Required</a:t>
            </a:r>
          </a:p>
          <a:p>
            <a:pPr lvl="1"/>
            <a:r>
              <a:rPr lang="pt-BR" sz="900" dirty="0">
                <a:solidFill>
                  <a:prstClr val="black"/>
                </a:solidFill>
              </a:rPr>
              <a:t>  "files_id" : &lt;ObjectId&gt;, Required</a:t>
            </a:r>
          </a:p>
          <a:p>
            <a:pPr lvl="1"/>
            <a:r>
              <a:rPr lang="pt-BR" sz="900" dirty="0">
                <a:solidFill>
                  <a:prstClr val="black"/>
                </a:solidFill>
              </a:rPr>
              <a:t>  "n" : &lt;num&gt;, Required</a:t>
            </a:r>
          </a:p>
          <a:p>
            <a:pPr lvl="1"/>
            <a:r>
              <a:rPr lang="pt-BR" sz="900" dirty="0">
                <a:solidFill>
                  <a:prstClr val="black"/>
                </a:solidFill>
              </a:rPr>
              <a:t>  "data" : &lt;binary&gt; Required</a:t>
            </a:r>
          </a:p>
          <a:p>
            <a:pPr lvl="1"/>
            <a:r>
              <a:rPr lang="pt-BR" sz="900" dirty="0">
                <a:solidFill>
                  <a:prstClr val="black"/>
                </a:solidFill>
              </a:rPr>
              <a:t>}</a:t>
            </a:r>
          </a:p>
          <a:p>
            <a:pPr lvl="1"/>
            <a:endParaRPr lang="pt-BR" sz="900" dirty="0">
              <a:solidFill>
                <a:prstClr val="black"/>
              </a:solidFill>
            </a:endParaRPr>
          </a:p>
          <a:p>
            <a:pPr lvl="1"/>
            <a:endParaRPr lang="pt-BR" sz="900" dirty="0">
              <a:solidFill>
                <a:prstClr val="black"/>
              </a:solidFill>
            </a:endParaRPr>
          </a:p>
          <a:p>
            <a:pPr lvl="1"/>
            <a:endParaRPr lang="pt-BR" sz="900" dirty="0">
              <a:solidFill>
                <a:prstClr val="black"/>
              </a:solidFill>
            </a:endParaRPr>
          </a:p>
          <a:p>
            <a:pPr lvl="1"/>
            <a:endParaRPr lang="pt-BR" sz="900" dirty="0">
              <a:solidFill>
                <a:prstClr val="black"/>
              </a:solidFill>
            </a:endParaRPr>
          </a:p>
          <a:p>
            <a:pPr lvl="1"/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1533923" y="3189654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file_id</a:t>
            </a:r>
            <a:r>
              <a:rPr lang="en-US" sz="900" dirty="0"/>
              <a:t> </a:t>
            </a:r>
            <a:r>
              <a:rPr lang="en-US" sz="900" dirty="0" err="1"/>
              <a:t>refrences</a:t>
            </a:r>
            <a:r>
              <a:rPr lang="en-US" sz="900" dirty="0"/>
              <a:t> a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5676" y="424156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files_id</a:t>
            </a:r>
            <a:r>
              <a:rPr lang="en-US" sz="900" dirty="0"/>
              <a:t> </a:t>
            </a:r>
            <a:r>
              <a:rPr lang="en-US" sz="900" dirty="0" err="1"/>
              <a:t>refrences</a:t>
            </a:r>
            <a:r>
              <a:rPr lang="en-US" sz="900" dirty="0"/>
              <a:t> a file, </a:t>
            </a:r>
          </a:p>
          <a:p>
            <a:r>
              <a:rPr lang="en-US" sz="900" dirty="0"/>
              <a:t>can be combined into a whole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93861" y="5123756"/>
            <a:ext cx="2470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Manifests holds an entry for each manifest.</a:t>
            </a:r>
          </a:p>
          <a:p>
            <a:r>
              <a:rPr lang="en-US" sz="900" dirty="0"/>
              <a:t>It has a </a:t>
            </a:r>
            <a:r>
              <a:rPr lang="en-US" sz="900" dirty="0" err="1"/>
              <a:t>file_id</a:t>
            </a:r>
            <a:r>
              <a:rPr lang="en-US" sz="900" dirty="0"/>
              <a:t> member that </a:t>
            </a:r>
            <a:r>
              <a:rPr lang="en-US" sz="900" dirty="0" err="1"/>
              <a:t>refrences</a:t>
            </a:r>
            <a:r>
              <a:rPr lang="en-US" sz="900" dirty="0"/>
              <a:t> the </a:t>
            </a:r>
          </a:p>
          <a:p>
            <a:r>
              <a:rPr lang="en-US" sz="900" dirty="0" err="1"/>
              <a:t>Fs.files</a:t>
            </a:r>
            <a:r>
              <a:rPr lang="en-US" sz="900" dirty="0"/>
              <a:t> collection. This allows a manifest entry</a:t>
            </a:r>
          </a:p>
          <a:p>
            <a:r>
              <a:rPr lang="en-US" sz="900" dirty="0"/>
              <a:t>to be tied to a data file that can be retrieved</a:t>
            </a:r>
          </a:p>
          <a:p>
            <a:r>
              <a:rPr lang="en-US" sz="900" dirty="0"/>
              <a:t>on request. This collection will have extensive</a:t>
            </a:r>
          </a:p>
          <a:p>
            <a:r>
              <a:rPr lang="en-US" sz="900" dirty="0"/>
              <a:t>indexes to allow for efficient queries.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9265" y="2150908"/>
            <a:ext cx="29241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The 2 Fs collections hold the files. </a:t>
            </a:r>
            <a:r>
              <a:rPr lang="en-US" sz="900" dirty="0" err="1"/>
              <a:t>Fs.files</a:t>
            </a:r>
            <a:r>
              <a:rPr lang="en-US" sz="900" dirty="0"/>
              <a:t> holds the</a:t>
            </a:r>
          </a:p>
          <a:p>
            <a:r>
              <a:rPr lang="en-US" sz="900" dirty="0"/>
              <a:t>Metadata for the file, and the information that </a:t>
            </a:r>
          </a:p>
          <a:p>
            <a:r>
              <a:rPr lang="en-US" sz="900" dirty="0"/>
              <a:t>allows for a file to be searched and constructed. All </a:t>
            </a:r>
          </a:p>
          <a:p>
            <a:r>
              <a:rPr lang="en-US" sz="900" dirty="0"/>
              <a:t>required fields are filled out by </a:t>
            </a:r>
            <a:r>
              <a:rPr lang="en-US" sz="900" dirty="0" err="1"/>
              <a:t>GridFS</a:t>
            </a:r>
            <a:r>
              <a:rPr lang="en-US" sz="900" dirty="0"/>
              <a:t>, and the optional</a:t>
            </a:r>
          </a:p>
          <a:p>
            <a:r>
              <a:rPr lang="en-US" sz="900" dirty="0"/>
              <a:t>fields are filled out by the parameters passed. </a:t>
            </a:r>
          </a:p>
          <a:p>
            <a:r>
              <a:rPr lang="en-US" sz="900" dirty="0" err="1"/>
              <a:t>Fs.chunks</a:t>
            </a:r>
            <a:r>
              <a:rPr lang="en-US" sz="900" dirty="0"/>
              <a:t> holds 16MB chunks of data that </a:t>
            </a:r>
          </a:p>
          <a:p>
            <a:r>
              <a:rPr lang="en-US" sz="900" dirty="0"/>
              <a:t>correspond  to a whole file. This allows for highly</a:t>
            </a:r>
          </a:p>
          <a:p>
            <a:r>
              <a:rPr lang="en-US" sz="900" dirty="0"/>
              <a:t>efficient storage and retrieval of large data files (A</a:t>
            </a:r>
          </a:p>
          <a:p>
            <a:r>
              <a:rPr lang="en-US" sz="900" dirty="0"/>
              <a:t>necessity for a big data environment. All fields are</a:t>
            </a:r>
          </a:p>
          <a:p>
            <a:r>
              <a:rPr lang="en-US" sz="900" dirty="0"/>
              <a:t>filled out by grid fs</a:t>
            </a:r>
          </a:p>
        </p:txBody>
      </p:sp>
      <p:cxnSp>
        <p:nvCxnSpPr>
          <p:cNvPr id="11" name="Straight Connector 10"/>
          <p:cNvCxnSpPr>
            <a:stCxn id="5" idx="4"/>
            <a:endCxn id="4" idx="2"/>
          </p:cNvCxnSpPr>
          <p:nvPr/>
        </p:nvCxnSpPr>
        <p:spPr>
          <a:xfrm flipV="1">
            <a:off x="2107277" y="2670282"/>
            <a:ext cx="1223891" cy="245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4" idx="4"/>
          </p:cNvCxnSpPr>
          <p:nvPr/>
        </p:nvCxnSpPr>
        <p:spPr>
          <a:xfrm flipH="1" flipV="1">
            <a:off x="5438444" y="2670283"/>
            <a:ext cx="1424508" cy="2453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438444" y="2749300"/>
            <a:ext cx="111533" cy="4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71067" y="2806690"/>
            <a:ext cx="111533" cy="4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23098" y="2718238"/>
            <a:ext cx="108069" cy="62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94312" y="2796499"/>
            <a:ext cx="108069" cy="62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07276" y="4974163"/>
            <a:ext cx="108069" cy="62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9827" y="4912039"/>
            <a:ext cx="108069" cy="62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98707" y="5013047"/>
            <a:ext cx="6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98707" y="5036286"/>
            <a:ext cx="64245" cy="22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703291" y="4902339"/>
            <a:ext cx="95416" cy="10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Design: Our Approach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/ Software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57" y="2662856"/>
            <a:ext cx="1946564" cy="19465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28" y="5500138"/>
            <a:ext cx="3241964" cy="880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90" y="3866633"/>
            <a:ext cx="910078" cy="9100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42" y="2547154"/>
            <a:ext cx="1164175" cy="116417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962612" y="3619406"/>
            <a:ext cx="12605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962612" y="3206203"/>
            <a:ext cx="1260552" cy="29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79202" y="4392744"/>
            <a:ext cx="13643" cy="8225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5354" y="4466695"/>
            <a:ext cx="0" cy="768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400" y="2161394"/>
            <a:ext cx="3216053" cy="208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Design: Software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software patterns used</a:t>
            </a:r>
          </a:p>
          <a:p>
            <a:r>
              <a:rPr lang="en-US" dirty="0" smtClean="0"/>
              <a:t>This may include describing which patterns are implemented in a framework you chose.  You will have to look into that using Google.</a:t>
            </a:r>
          </a:p>
        </p:txBody>
      </p:sp>
    </p:spTree>
    <p:extLst>
      <p:ext uri="{BB962C8B-B14F-4D97-AF65-F5344CB8AC3E}">
        <p14:creationId xmlns:p14="http://schemas.microsoft.com/office/powerpoint/2010/main" val="11793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Design: HCI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navigation</a:t>
            </a:r>
          </a:p>
          <a:p>
            <a:r>
              <a:rPr lang="en-US" dirty="0" smtClean="0"/>
              <a:t>Example Screens</a:t>
            </a:r>
          </a:p>
        </p:txBody>
      </p:sp>
    </p:spTree>
    <p:extLst>
      <p:ext uri="{BB962C8B-B14F-4D97-AF65-F5344CB8AC3E}">
        <p14:creationId xmlns:p14="http://schemas.microsoft.com/office/powerpoint/2010/main" val="16337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core use cases</a:t>
            </a:r>
          </a:p>
          <a:p>
            <a:pPr lvl="1"/>
            <a:r>
              <a:rPr lang="en-US" dirty="0" smtClean="0"/>
              <a:t>Creating an account</a:t>
            </a:r>
          </a:p>
          <a:p>
            <a:pPr lvl="1"/>
            <a:r>
              <a:rPr lang="en-US" dirty="0" smtClean="0"/>
              <a:t>Updating your information</a:t>
            </a:r>
          </a:p>
          <a:p>
            <a:pPr lvl="1"/>
            <a:r>
              <a:rPr lang="en-US" dirty="0" smtClean="0"/>
              <a:t>Etc. </a:t>
            </a:r>
            <a:r>
              <a:rPr lang="is-IS" dirty="0" smtClean="0"/>
              <a:t>… relevant to your design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53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312</TotalTime>
  <Words>903</Words>
  <Application>Microsoft Macintosh PowerPoint</Application>
  <PresentationFormat>On-screen Show (4:3)</PresentationFormat>
  <Paragraphs>134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Calisto MT</vt:lpstr>
      <vt:lpstr>Imprint MT Shadow</vt:lpstr>
      <vt:lpstr>Times New Roman</vt:lpstr>
      <vt:lpstr>Arial</vt:lpstr>
      <vt:lpstr>Story</vt:lpstr>
      <vt:lpstr>OCDX The way people share data</vt:lpstr>
      <vt:lpstr>Requirements</vt:lpstr>
      <vt:lpstr>Sprint One</vt:lpstr>
      <vt:lpstr>Sprints 2 &amp; 3</vt:lpstr>
      <vt:lpstr>Design: Our Approach to Data</vt:lpstr>
      <vt:lpstr>Design: Our Approach to Data</vt:lpstr>
      <vt:lpstr>Design: Software Patterns</vt:lpstr>
      <vt:lpstr>Design: HCI</vt:lpstr>
      <vt:lpstr>Implementation</vt:lpstr>
      <vt:lpstr>Deployment</vt:lpstr>
      <vt:lpstr>Testing</vt:lpstr>
      <vt:lpstr>Putting it all Together: Sprint 4 &amp; .. 5..?</vt:lpstr>
      <vt:lpstr>Reflections on Software Engineering &amp; This Project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IN</dc:title>
  <dc:creator>Sean P. Goggins</dc:creator>
  <cp:lastModifiedBy>Zhang, Bo (MU-Student)</cp:lastModifiedBy>
  <cp:revision>42</cp:revision>
  <dcterms:created xsi:type="dcterms:W3CDTF">2016-04-19T13:26:33Z</dcterms:created>
  <dcterms:modified xsi:type="dcterms:W3CDTF">2016-12-05T02:58:29Z</dcterms:modified>
</cp:coreProperties>
</file>