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6" r:id="rId2"/>
    <p:sldId id="308" r:id="rId3"/>
    <p:sldId id="257" r:id="rId4"/>
    <p:sldId id="277" r:id="rId5"/>
    <p:sldId id="309" r:id="rId6"/>
    <p:sldId id="297" r:id="rId7"/>
    <p:sldId id="283" r:id="rId8"/>
    <p:sldId id="282" r:id="rId9"/>
    <p:sldId id="312" r:id="rId10"/>
    <p:sldId id="302" r:id="rId11"/>
    <p:sldId id="311" r:id="rId12"/>
    <p:sldId id="317" r:id="rId13"/>
    <p:sldId id="310" r:id="rId14"/>
    <p:sldId id="307" r:id="rId15"/>
    <p:sldId id="321" r:id="rId16"/>
    <p:sldId id="318" r:id="rId17"/>
    <p:sldId id="322" r:id="rId18"/>
    <p:sldId id="324" r:id="rId19"/>
    <p:sldId id="323" r:id="rId20"/>
    <p:sldId id="279" r:id="rId21"/>
    <p:sldId id="316" r:id="rId22"/>
    <p:sldId id="273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2040" userDrawn="1">
          <p15:clr>
            <a:srgbClr val="A4A3A4"/>
          </p15:clr>
        </p15:guide>
        <p15:guide id="6" pos="5328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6CCFF"/>
    <a:srgbClr val="DDEBF7"/>
    <a:srgbClr val="C0CCD6"/>
    <a:srgbClr val="DBDBDB"/>
    <a:srgbClr val="E2EFDA"/>
    <a:srgbClr val="BCE8E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9" autoAdjust="0"/>
    <p:restoredTop sz="72013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714" y="41"/>
      </p:cViewPr>
      <p:guideLst>
        <p:guide orient="horz" pos="3288"/>
        <p:guide pos="2208"/>
        <p:guide orient="horz" pos="3672"/>
        <p:guide pos="3840"/>
        <p:guide orient="horz" pos="2040"/>
        <p:guide pos="5328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9454-6897-4CC0-859E-ED966E8732C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4DEEC-4B28-4F8E-99C6-C69D7913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joining this software highlight on HED (Hierarchical Event Descriptors)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going to talk about what HED is and what it brings to FAIR datasets.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HED is completely open source and everything is available online.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1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the online tools for extracting a JSON sidecar template from an events file. </a:t>
            </a:r>
          </a:p>
          <a:p>
            <a:endParaRPr lang="en-US" dirty="0"/>
          </a:p>
          <a:p>
            <a:r>
              <a:rPr lang="en-US" dirty="0"/>
              <a:t>Starting on the event file menu, select the operation that you want – in this case generating a sidecar template.</a:t>
            </a:r>
          </a:p>
          <a:p>
            <a:endParaRPr lang="en-US" dirty="0"/>
          </a:p>
          <a:p>
            <a:r>
              <a:rPr lang="en-US" dirty="0"/>
              <a:t>Upload the event file you want to use as the source and press Process. </a:t>
            </a:r>
          </a:p>
          <a:p>
            <a:endParaRPr lang="en-US" dirty="0"/>
          </a:p>
          <a:p>
            <a:r>
              <a:rPr lang="en-US" dirty="0"/>
              <a:t>You are then presented with the summary of the columns in the event file. </a:t>
            </a:r>
          </a:p>
          <a:p>
            <a:r>
              <a:rPr lang="en-US" dirty="0"/>
              <a:t>The left column of checkboxes gives you a list of all the columns and how many unique values are in each column.</a:t>
            </a:r>
          </a:p>
          <a:p>
            <a:r>
              <a:rPr lang="en-US" dirty="0"/>
              <a:t>As expected onset has a lot of values (one for each event since that is the time of the event).</a:t>
            </a:r>
          </a:p>
          <a:p>
            <a:endParaRPr lang="en-US" dirty="0"/>
          </a:p>
          <a:p>
            <a:r>
              <a:rPr lang="en-US" dirty="0"/>
              <a:t>We pick 5 columns to annotate.  Only the </a:t>
            </a:r>
            <a:r>
              <a:rPr lang="en-US" dirty="0" err="1"/>
              <a:t>event_type</a:t>
            </a:r>
            <a:r>
              <a:rPr lang="en-US" dirty="0"/>
              <a:t> and </a:t>
            </a:r>
            <a:r>
              <a:rPr lang="en-US" dirty="0" err="1"/>
              <a:t>task_role</a:t>
            </a:r>
            <a:r>
              <a:rPr lang="en-US" dirty="0"/>
              <a:t> will be categorical so that their individual values are annotated. </a:t>
            </a:r>
          </a:p>
          <a:p>
            <a:endParaRPr lang="en-US" dirty="0"/>
          </a:p>
          <a:p>
            <a:r>
              <a:rPr lang="en-US" dirty="0"/>
              <a:t>Compare the template for </a:t>
            </a:r>
            <a:r>
              <a:rPr lang="en-US" dirty="0" err="1"/>
              <a:t>event_type</a:t>
            </a:r>
            <a:r>
              <a:rPr lang="en-US" dirty="0"/>
              <a:t> (which was selected as a categorical column) and letter (which has one annotation describing the entire column).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3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CTAGGER is GUI-based tool for assisting with tagging.</a:t>
            </a:r>
          </a:p>
          <a:p>
            <a:endParaRPr lang="en-US" dirty="0"/>
          </a:p>
          <a:p>
            <a:r>
              <a:rPr lang="en-US" dirty="0"/>
              <a:t>CTAGGER works with JSON sidecars and with event files to assist with annotation.</a:t>
            </a:r>
          </a:p>
          <a:p>
            <a:r>
              <a:rPr lang="en-US" dirty="0"/>
              <a:t>For event files, it essentially creates the template based on the unique values in specified event file columns.</a:t>
            </a:r>
          </a:p>
          <a:p>
            <a:endParaRPr lang="en-US" dirty="0"/>
          </a:p>
          <a:p>
            <a:r>
              <a:rPr lang="en-US" dirty="0" err="1"/>
              <a:t>CTagger</a:t>
            </a:r>
            <a:r>
              <a:rPr lang="en-US" dirty="0"/>
              <a:t> is available both as a standalone tool and as a plugin integrated into MATLAB and EEGLAB</a:t>
            </a:r>
          </a:p>
          <a:p>
            <a:endParaRPr lang="en-US" dirty="0"/>
          </a:p>
          <a:p>
            <a:r>
              <a:rPr lang="en-US" dirty="0"/>
              <a:t>The most important thing to annotate is the type of event.</a:t>
            </a:r>
          </a:p>
          <a:p>
            <a:endParaRPr lang="en-US" dirty="0"/>
          </a:p>
          <a:p>
            <a:r>
              <a:rPr lang="en-US" dirty="0"/>
              <a:t>Go over some of the supporting items</a:t>
            </a:r>
          </a:p>
          <a:p>
            <a:endParaRPr lang="en-US" dirty="0"/>
          </a:p>
          <a:p>
            <a:r>
              <a:rPr lang="en-US" dirty="0"/>
              <a:t>Incremental ---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is very well-integrated into BIDS</a:t>
            </a:r>
          </a:p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(run with the online tools).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 of using HED tag query factoring for analysis.  The following is an example of a </a:t>
            </a:r>
            <a:r>
              <a:rPr lang="en-US" dirty="0" err="1"/>
              <a:t>meganalysis</a:t>
            </a:r>
            <a:r>
              <a:rPr lang="en-US" dirty="0"/>
              <a:t> study that we did using HED tags.</a:t>
            </a:r>
          </a:p>
          <a:p>
            <a:endParaRPr lang="en-US" dirty="0"/>
          </a:p>
          <a:p>
            <a:r>
              <a:rPr lang="en-US" dirty="0"/>
              <a:t>18 HED-tagged studies were processed using the same preprocessing pipeline and ERSPs (Event-related </a:t>
            </a:r>
            <a:r>
              <a:rPr lang="en-US"/>
              <a:t>spectral perturbations)</a:t>
            </a:r>
            <a:endParaRPr lang="en-US" dirty="0"/>
          </a:p>
          <a:p>
            <a:r>
              <a:rPr lang="en-US" dirty="0"/>
              <a:t>T-SNE   t-distributed stochastic neighbor embedding. </a:t>
            </a:r>
          </a:p>
          <a:p>
            <a:endParaRPr lang="en-US" dirty="0"/>
          </a:p>
          <a:p>
            <a:r>
              <a:rPr lang="en-US" dirty="0"/>
              <a:t>ERSPs for individual data recordings were computed using linear regression (not averaging).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I’ll show an example of the HED remodeling summary tools.</a:t>
            </a:r>
          </a:p>
          <a:p>
            <a:r>
              <a:rPr lang="en-US" dirty="0"/>
              <a:t>We want to run this on the entire dataset rather than a single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1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is very well-integrated into BIDS</a:t>
            </a:r>
          </a:p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is very well-integrated into BIDS</a:t>
            </a:r>
          </a:p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years, I’ve really appreciated the researchers who have contributed their tools as open source.</a:t>
            </a:r>
          </a:p>
          <a:p>
            <a:endParaRPr lang="en-US" dirty="0"/>
          </a:p>
          <a:p>
            <a:r>
              <a:rPr lang="en-US" dirty="0"/>
              <a:t>We build tools because we need something, we write the code, and then we think how—can we make this tool more generally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is very well-integrated into BIDS</a:t>
            </a:r>
          </a:p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talk is organized into four topics.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We’ll introduce HED (Hierarchical Event Descriptors) and describe the problem it solves for FAIR standards.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We’ll explain how HED is integrated into BIDS.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We’ll discuss the HED tool ecosystem for supporting annotation, validation and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Finally we’ll discuss what’s new and upcoming in  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6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is very well-integrated into BIDS</a:t>
            </a:r>
          </a:p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FAIR requirements generally focus on high-level basic data-sharing standardization.</a:t>
            </a:r>
          </a:p>
          <a:p>
            <a:endParaRPr lang="en-US" dirty="0"/>
          </a:p>
          <a:p>
            <a:r>
              <a:rPr lang="en-US" dirty="0"/>
              <a:t>Standardizing problem-specific metadata is generally an issue for FAIR.</a:t>
            </a:r>
          </a:p>
          <a:p>
            <a:r>
              <a:rPr lang="en-US" dirty="0"/>
              <a:t>This is especially true for neuroimaging timeseries such as EEG, MEG and non-resting state fMRI as well as behavioral and physiological experiments.</a:t>
            </a:r>
          </a:p>
          <a:p>
            <a:r>
              <a:rPr lang="en-US" dirty="0"/>
              <a:t>All of which need to </a:t>
            </a:r>
          </a:p>
          <a:p>
            <a:r>
              <a:rPr lang="en-US" dirty="0"/>
              <a:t>document what happens in the experiment as well as the actual acquired core data.</a:t>
            </a:r>
          </a:p>
          <a:p>
            <a:endParaRPr lang="en-US" dirty="0"/>
          </a:p>
          <a:p>
            <a:r>
              <a:rPr lang="en-US" dirty="0"/>
              <a:t>Hence there is a substantial gap between the information that is shared and what is needed for reproducible analysis-ready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Ideally in addition to event descriptions, downstream researchers would like to be able to search for and segregate data based on experimental design, task, and cognitive processes.</a:t>
            </a:r>
          </a:p>
          <a:p>
            <a:endParaRPr lang="en-US" dirty="0"/>
          </a:p>
          <a:p>
            <a:r>
              <a:rPr lang="en-US" dirty="0"/>
              <a:t>Also, in time-series, ongoing event processes provide context for other events.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HED or Hierarchical Event Descriptors is a system for annotating events</a:t>
            </a:r>
          </a:p>
          <a:p>
            <a:endParaRPr lang="en-US" sz="1400" dirty="0"/>
          </a:p>
          <a:p>
            <a:r>
              <a:rPr lang="en-US" sz="1400" dirty="0"/>
              <a:t>HED annotations are comma-separated lists of key-words from a specified vocabulary. </a:t>
            </a:r>
          </a:p>
          <a:p>
            <a:r>
              <a:rPr lang="en-US" sz="1400" dirty="0"/>
              <a:t>The key-word list is not ordered, but you can use parentheses to convey order and association.</a:t>
            </a:r>
          </a:p>
          <a:p>
            <a:endParaRPr lang="en-US" sz="1400" dirty="0"/>
          </a:p>
          <a:p>
            <a:r>
              <a:rPr lang="en-US" sz="1400" dirty="0"/>
              <a:t>The key-word vocabulary is called a HED schema.  (A screenshot of the web-passed schema viewer is shown on the left.)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 addition to the standard schema, HED supports specialized vocabularies called library schemas.</a:t>
            </a:r>
          </a:p>
          <a:p>
            <a:r>
              <a:rPr lang="en-US" sz="1400" dirty="0"/>
              <a:t>Combinations of standard and library schemas can be used for selecting vocabulary.</a:t>
            </a:r>
          </a:p>
          <a:p>
            <a:endParaRPr lang="en-US" sz="1400" dirty="0"/>
          </a:p>
          <a:p>
            <a:r>
              <a:rPr lang="en-US" sz="1400" dirty="0"/>
              <a:t>HED just released its first official library schema SCORE for annotation of EEG by clinicians </a:t>
            </a:r>
          </a:p>
          <a:p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 official HED schemas are housed in a GitHub repository and tools access them during processing.</a:t>
            </a:r>
          </a:p>
          <a:p>
            <a:endParaRPr lang="en-US" sz="1400" dirty="0"/>
          </a:p>
          <a:p>
            <a:r>
              <a:rPr lang="en-US" sz="1400" dirty="0"/>
              <a:t>HED supports searching, annotation of experimental design and representation of complex ongoing events.</a:t>
            </a:r>
          </a:p>
          <a:p>
            <a:endParaRPr lang="en-US" sz="1400" dirty="0"/>
          </a:p>
          <a:p>
            <a:r>
              <a:rPr lang="en-US" sz="1400" dirty="0"/>
              <a:t>Thus, HED extends FAIR to a much finer grain than dataset level annotation.</a:t>
            </a:r>
          </a:p>
          <a:p>
            <a:endParaRPr lang="en-US" sz="1400" dirty="0"/>
          </a:p>
          <a:p>
            <a:r>
              <a:rPr lang="en-US" sz="1400" dirty="0"/>
              <a:t>HED falls into the category of “sub-tag systems.  </a:t>
            </a:r>
          </a:p>
          <a:p>
            <a:endParaRPr lang="en-US" sz="1400" dirty="0"/>
          </a:p>
          <a:p>
            <a:r>
              <a:rPr lang="en-US" sz="1400" dirty="0"/>
              <a:t>The vocabulary is organized in 6 independent trees.</a:t>
            </a:r>
          </a:p>
          <a:p>
            <a:r>
              <a:rPr lang="en-US" sz="1400" dirty="0"/>
              <a:t>Event, Agent, and Item are noun-like</a:t>
            </a:r>
          </a:p>
          <a:p>
            <a:r>
              <a:rPr lang="en-US" sz="1400" dirty="0"/>
              <a:t>Action is verb like</a:t>
            </a:r>
          </a:p>
          <a:p>
            <a:r>
              <a:rPr lang="en-US" sz="1400" dirty="0"/>
              <a:t>Property and Relation are descriptive,</a:t>
            </a:r>
          </a:p>
          <a:p>
            <a:r>
              <a:rPr lang="en-US" sz="1400" dirty="0"/>
              <a:t>But Relation is separated for compatibility with ontologies.</a:t>
            </a:r>
          </a:p>
          <a:p>
            <a:endParaRPr lang="en-US" sz="1400" dirty="0"/>
          </a:p>
          <a:p>
            <a:r>
              <a:rPr lang="en-US" sz="1400" dirty="0"/>
              <a:t>A key aspect is that the terms within a subtree each satisfy the “is-a” relationship with their parent.</a:t>
            </a:r>
          </a:p>
          <a:p>
            <a:r>
              <a:rPr lang="en-US" sz="1400" dirty="0"/>
              <a:t>Thus, HED supports search generality.  Searchers for Event also return Sensory-event or the terms in the Event subtree.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annotated, analysis tools don’t distinguish because the annotations from all sources for each event are 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files in BIDS are tab-separated value file with a file name keyed to the corresponding imaging data file.</a:t>
            </a:r>
          </a:p>
          <a:p>
            <a:endParaRPr lang="en-US" dirty="0"/>
          </a:p>
          <a:p>
            <a:r>
              <a:rPr lang="en-US" dirty="0"/>
              <a:t>Each row represents an event-marker, and each column contains information about that event.</a:t>
            </a:r>
          </a:p>
          <a:p>
            <a:endParaRPr lang="en-US" dirty="0"/>
          </a:p>
          <a:p>
            <a:r>
              <a:rPr lang="en-US" dirty="0"/>
              <a:t>The first two columns must be onset and duration, but other columns are allowed.</a:t>
            </a:r>
          </a:p>
          <a:p>
            <a:endParaRPr lang="en-US" dirty="0"/>
          </a:p>
          <a:p>
            <a:r>
              <a:rPr lang="en-US" dirty="0"/>
              <a:t>HED is one of the optional columns explicitly mentioned in the BIDS specification </a:t>
            </a:r>
          </a:p>
          <a:p>
            <a:endParaRPr lang="en-US" dirty="0"/>
          </a:p>
          <a:p>
            <a:r>
              <a:rPr lang="en-US" dirty="0"/>
              <a:t>If you want to annotate each individual event, such as would be the case for clinicians annotating seizures in an EEG recording,</a:t>
            </a:r>
          </a:p>
          <a:p>
            <a:r>
              <a:rPr lang="en-US" dirty="0"/>
              <a:t>You would want to tag the individual event markers (Use case 1).</a:t>
            </a:r>
          </a:p>
          <a:p>
            <a:endParaRPr lang="en-US" dirty="0"/>
          </a:p>
          <a:p>
            <a:r>
              <a:rPr lang="en-US" dirty="0"/>
              <a:t>However, event files can have thousands of events, so most of the time you want to avoid doing this unless it is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way to incorporate HED into BIDS event files is to use sidecars.</a:t>
            </a:r>
          </a:p>
          <a:p>
            <a:endParaRPr lang="en-US" dirty="0"/>
          </a:p>
          <a:p>
            <a:r>
              <a:rPr lang="en-US" dirty="0"/>
              <a:t>Columns in the event file that contain a finite number of values (such as </a:t>
            </a:r>
            <a:r>
              <a:rPr lang="en-US" dirty="0" err="1"/>
              <a:t>trial_type</a:t>
            </a:r>
            <a:r>
              <a:rPr lang="en-US" dirty="0"/>
              <a:t> or </a:t>
            </a:r>
            <a:r>
              <a:rPr lang="en-US" dirty="0" err="1"/>
              <a:t>event_code</a:t>
            </a:r>
            <a:r>
              <a:rPr lang="en-US" dirty="0"/>
              <a:t>) can be annotated by individual unique code rather than annotating each event.</a:t>
            </a:r>
          </a:p>
          <a:p>
            <a:endParaRPr lang="en-US" dirty="0"/>
          </a:p>
          <a:p>
            <a:r>
              <a:rPr lang="en-US" dirty="0"/>
              <a:t>Columns with numerical values can be annotated using a single annotation specifying the kind of value in that column.</a:t>
            </a:r>
          </a:p>
          <a:p>
            <a:endParaRPr lang="en-US" dirty="0"/>
          </a:p>
          <a:p>
            <a:r>
              <a:rPr lang="en-US" dirty="0"/>
              <a:t>I am showing the dictionary as a table. In BIDS it is a JSON file, but there are tools to transform it back and forth.</a:t>
            </a:r>
          </a:p>
          <a:p>
            <a:endParaRPr lang="en-US" dirty="0"/>
          </a:p>
          <a:p>
            <a:r>
              <a:rPr lang="en-US" dirty="0"/>
              <a:t>In typical experiments there might be 20 to 100 unique values or codes – not 20,000 values</a:t>
            </a:r>
          </a:p>
          <a:p>
            <a:endParaRPr lang="en-US" dirty="0"/>
          </a:p>
          <a:p>
            <a:r>
              <a:rPr lang="en-US" dirty="0"/>
              <a:t>Each column can be annotated individually and then the row combined to make an annotation for a single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give you a recipe.</a:t>
            </a:r>
          </a:p>
          <a:p>
            <a:endParaRPr lang="en-US" dirty="0"/>
          </a:p>
          <a:p>
            <a:r>
              <a:rPr lang="en-US" dirty="0"/>
              <a:t>The most important thing to annotate is the type of event.</a:t>
            </a:r>
          </a:p>
          <a:p>
            <a:endParaRPr lang="en-US" dirty="0"/>
          </a:p>
          <a:p>
            <a:r>
              <a:rPr lang="en-US" dirty="0"/>
              <a:t>Go over some of the supporting items</a:t>
            </a:r>
          </a:p>
          <a:p>
            <a:endParaRPr lang="en-US" dirty="0"/>
          </a:p>
          <a:p>
            <a:r>
              <a:rPr lang="en-US" dirty="0"/>
              <a:t>Annotation can be incremental, so you can start simple. </a:t>
            </a:r>
          </a:p>
          <a:p>
            <a:r>
              <a:rPr lang="en-US" dirty="0"/>
              <a:t>With the JSON sidecar approach you only have to change one file to modify the annotation.</a:t>
            </a:r>
          </a:p>
          <a:p>
            <a:endParaRPr lang="en-US" dirty="0"/>
          </a:p>
          <a:p>
            <a:r>
              <a:rPr lang="en-US" dirty="0"/>
              <a:t>Event files are fluid depending on the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 has a growing ecosystem of tools to support users at all phases from experimenters and annotators to analysts.</a:t>
            </a:r>
          </a:p>
          <a:p>
            <a:r>
              <a:rPr lang="en-US" dirty="0"/>
              <a:t>All of the tools are open-source.</a:t>
            </a:r>
          </a:p>
          <a:p>
            <a:endParaRPr lang="en-US" dirty="0"/>
          </a:p>
          <a:p>
            <a:r>
              <a:rPr lang="en-US" dirty="0"/>
              <a:t>Python: The HED python tools form the core code base.</a:t>
            </a:r>
          </a:p>
          <a:p>
            <a:r>
              <a:rPr lang="en-US" dirty="0"/>
              <a:t>They are available on </a:t>
            </a:r>
            <a:r>
              <a:rPr lang="en-US" dirty="0" err="1"/>
              <a:t>PyPI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Online: </a:t>
            </a:r>
          </a:p>
          <a:p>
            <a:r>
              <a:rPr lang="en-US" dirty="0"/>
              <a:t>1) Single-file versions access to the most important tools are available both as web menu-based forms or as web-services through the HED online tools.</a:t>
            </a:r>
          </a:p>
          <a:p>
            <a:r>
              <a:rPr lang="en-US" dirty="0"/>
              <a:t>2) These include validation, sidecar template generation, schema conversion and validation, event assembly as well as an interface for the remodeling tools.</a:t>
            </a:r>
          </a:p>
          <a:p>
            <a:r>
              <a:rPr lang="en-US" dirty="0"/>
              <a:t>3) Deployed as Docker container – so can be run anywhere.</a:t>
            </a:r>
          </a:p>
          <a:p>
            <a:endParaRPr lang="en-US" dirty="0"/>
          </a:p>
          <a:p>
            <a:r>
              <a:rPr lang="en-US" dirty="0"/>
              <a:t>CTAGGER:   Standalone GUID for tagging and validation.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validator:  Called by the BIDS validator to validate the HED portion.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DEEC-4B28-4F8E-99C6-C69D79136E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C08C-7AB2-91D3-6E18-A88FADD2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528D-C7CC-051C-9008-57B41E83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617F-FA3A-5331-4A0E-0CFBDECC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0FEB-5A5F-303D-E8B0-065413E6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7D3D-DC67-1145-3566-C49D985E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BBFD-962F-1D40-1A96-7A6519C0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32DE8-DFE7-46EE-029A-3EC79A2C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E61C-CCE8-12EF-9841-76D78EB2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4E31-5243-592F-D9FB-64411D2A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F521-5E80-0ADB-D695-91E54D50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C4DA7-91FC-6274-9D46-3DF9F30D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C476C-F4C8-BE95-B5DA-D72E3272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FF18-1DB8-5162-36A1-D097E2CA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F7F9-6E5B-97D6-C059-2B20374B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B2EE-9BCB-8D61-5A01-BC4999AF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113-FCD3-93CE-F7B7-03463524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6CD5-158D-0CC0-04E8-5E328326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4E94-4A29-ED36-CE37-8320F84D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B8D3-75C1-05AB-D443-EE668018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97BA-5153-7E7B-9E34-E7E942F5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80A7-AFB6-5CFC-80C5-EF77AD14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4247-F859-F21F-1FF6-AC862087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8FBF-4665-FB31-5530-75836FF9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A53E-5A7A-F40C-68FC-C9B97688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A49F-FCA7-3B9E-1E1F-BDAD68A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5ABB-2F0B-6C08-02EC-58C8EF5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D85-2E75-D3B4-8B3E-94900EB91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C54B-354D-1279-8132-FFC162C9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A744-4707-6334-239E-FC09E0D2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4D7E2-5526-7555-0FE0-7BB4C5CD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70429-A27B-D437-DDAB-AF9B671A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2E33-895A-31E5-B2E5-04AA1317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E2D6D-92DC-7802-E1BB-DB931450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8D49-A93A-4D18-61ED-5E80A9D2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CC3DA-E8C8-EFCD-1B51-B49F56DD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5CE9E-3B61-8A17-3BAE-52240E9B8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0CF5-B749-2EE7-AFE9-3CD3F2BB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C9EC2-28C1-4E5C-6420-8B1538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0904A-09CC-95F0-F704-A1AE3EE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FD23-E28B-84D4-A6F8-1F1BEE64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30E7-CCD7-7A3A-E6A8-A6DA0AA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47E9-B2EC-B2D6-3806-72249CB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6D1D-CD57-A552-7322-4A02E5C1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BB8F-B13D-0838-3035-D3703460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4B99C-ABD1-C4E0-DD77-6361105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0B6D9-85DC-21AA-DBEC-6816CA99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EA4D-43F2-3622-953C-380D38E2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0433-12E7-81DF-AF14-F5ED085E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9DE5-C8E3-E5B9-F7D2-AA19D461A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34EBA-08E1-01DF-E6A8-1262A5CF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242B8-7886-4730-71A1-4B2E2B9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3E2E-FD1C-C7E5-BF91-493EBDC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A2A-F237-7427-9353-095E01A0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862BB-CDF5-7ABF-C68D-1A32EB29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9605-3051-C74B-DE1F-CC7E6812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47111-3042-F2AA-0C77-17211844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55B7-A9A2-60B1-AE58-855E41A8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7AE-F1A7-9CF5-2626-598873E2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99EB5-E3C0-DA97-07F0-C0668F6B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68B2-38DF-7520-47E5-CA7D4B95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2E6D-B4D9-834B-2810-97E0F13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C4FE-2539-5A43-8810-3AAE8C2A074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FFB5-E0EE-7809-4CB7-5DF5EC33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B55-46BE-1B31-148A-EDB946C7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60D3-AC32-8C46-95FF-DFA0A21E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d-standard/hed-examples/tree/main/hedcode/matlab_scripts/web_services" TargetMode="External"/><Relationship Id="rId5" Type="http://schemas.openxmlformats.org/officeDocument/2006/relationships/hyperlink" Target="https://www.hed-resources.org/" TargetMode="External"/><Relationship Id="rId4" Type="http://schemas.openxmlformats.org/officeDocument/2006/relationships/hyperlink" Target="https://www.hedtags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iRAWO-Fn6B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hed-resources.org/en/latest/CTaggerGuiTaggingTool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eadit.ucsd.edu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mar.org/" TargetMode="External"/><Relationship Id="rId4" Type="http://schemas.openxmlformats.org/officeDocument/2006/relationships/hyperlink" Target="cancta.n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hyperlink" Target="https://www.youtube.com/channel/UCYu8B1eFb-gRemamXod-ex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d-standard" TargetMode="External"/><Relationship Id="rId5" Type="http://schemas.openxmlformats.org/officeDocument/2006/relationships/hyperlink" Target="https://www.hed-resources.org/" TargetMode="External"/><Relationship Id="rId4" Type="http://schemas.openxmlformats.org/officeDocument/2006/relationships/hyperlink" Target="https://www.hedtag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d-standard/hed-schemas" TargetMode="External"/><Relationship Id="rId5" Type="http://schemas.openxmlformats.org/officeDocument/2006/relationships/hyperlink" Target="https://www.hedtags.org/display_hed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dtools.ucsd.edu/h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136" y="4907678"/>
            <a:ext cx="10619509" cy="523220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Tools, documentation, and sample datasets available online.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619" y="39487"/>
            <a:ext cx="1561320" cy="1167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688514" y="1354014"/>
            <a:ext cx="108107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INCF Software Highlight – HED (Hierarchical Event Descriptors)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933" y="2241749"/>
            <a:ext cx="6271486" cy="85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dirty="0">
                <a:solidFill>
                  <a:srgbClr val="0070C0"/>
                </a:solidFill>
              </a:rPr>
              <a:t>Kay Robbins – University of Texas at San Antonio</a:t>
            </a:r>
          </a:p>
          <a:p>
            <a:pPr algn="ctr">
              <a:lnSpc>
                <a:spcPct val="105000"/>
              </a:lnSpc>
            </a:pPr>
            <a:r>
              <a:rPr lang="en-US" sz="2400" dirty="0">
                <a:solidFill>
                  <a:srgbClr val="0070C0"/>
                </a:solidFill>
              </a:rPr>
              <a:t>Member of the HED WORKING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554" y="5663216"/>
            <a:ext cx="6510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home:  </a:t>
            </a:r>
            <a:r>
              <a:rPr lang="en-US" dirty="0">
                <a:hlinkClick r:id="rId4"/>
              </a:rPr>
              <a:t>https://www.hedtags.org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/>
              <a:t>Main resources page: </a:t>
            </a:r>
            <a:r>
              <a:rPr lang="en-US" dirty="0">
                <a:hlinkClick r:id="rId5"/>
              </a:rPr>
              <a:t>https://www.hed-resources.org</a:t>
            </a:r>
            <a:br>
              <a:rPr lang="en-US" dirty="0"/>
            </a:br>
            <a:r>
              <a:rPr lang="en-US" b="1" dirty="0"/>
              <a:t>HED GitHub Organization Repos: </a:t>
            </a:r>
            <a:r>
              <a:rPr lang="en-US" dirty="0">
                <a:hlinkClick r:id="rId6"/>
              </a:rPr>
              <a:t>https://github.com/hed-standard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CC6C5-86F3-BC35-5F7F-3105283B18C8}"/>
              </a:ext>
            </a:extLst>
          </p:cNvPr>
          <p:cNvSpPr txBox="1"/>
          <p:nvPr/>
        </p:nvSpPr>
        <p:spPr>
          <a:xfrm>
            <a:off x="2103049" y="3396930"/>
            <a:ext cx="81839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n-lt"/>
              </a:rPr>
              <a:t>HED</a:t>
            </a:r>
            <a:r>
              <a:rPr lang="en-US" sz="2400" b="1" dirty="0">
                <a:solidFill>
                  <a:srgbClr val="002060"/>
                </a:solidFill>
              </a:rPr>
              <a:t>: Moving beyond keywords and trigger numbers to fine-grained, </a:t>
            </a:r>
            <a:r>
              <a:rPr lang="en-US" sz="2400" b="1" i="1" dirty="0">
                <a:solidFill>
                  <a:srgbClr val="002060"/>
                </a:solidFill>
              </a:rPr>
              <a:t>analysis-ready,</a:t>
            </a:r>
            <a:r>
              <a:rPr lang="en-US" sz="2400" b="1" dirty="0">
                <a:solidFill>
                  <a:srgbClr val="002060"/>
                </a:solidFill>
              </a:rPr>
              <a:t> FAIR annotation of neuroimaging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34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07C586F-3157-DC5C-BABD-775E36C1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21" y="1076049"/>
            <a:ext cx="4255423" cy="5267746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03C1D2-539F-F56D-A2B8-26B269AD6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0" y="1103675"/>
            <a:ext cx="2455850" cy="28165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1891888" y="203098"/>
            <a:ext cx="84082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Generate a JSON sidecar template (online)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3" y="1227625"/>
            <a:ext cx="4665244" cy="53045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370" y="4532263"/>
            <a:ext cx="238033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Available online at </a:t>
            </a:r>
            <a:r>
              <a:rPr lang="en-US" sz="1600" b="1" i="1" dirty="0">
                <a:solidFill>
                  <a:srgbClr val="FF0000"/>
                </a:solidFill>
              </a:rPr>
              <a:t>hedtools.ucsd.edu/</a:t>
            </a:r>
            <a:r>
              <a:rPr lang="en-US" sz="1600" b="1" i="1" dirty="0" err="1">
                <a:solidFill>
                  <a:srgbClr val="FF0000"/>
                </a:solidFill>
              </a:rPr>
              <a:t>hed</a:t>
            </a:r>
            <a:endParaRPr lang="en-US" sz="1600" b="1" i="1" dirty="0">
              <a:solidFill>
                <a:srgbClr val="FF0000"/>
              </a:solidFill>
            </a:endParaRPr>
          </a:p>
          <a:p>
            <a:pPr algn="ctr"/>
            <a:r>
              <a:rPr lang="en-US" sz="1600" dirty="0" err="1">
                <a:solidFill>
                  <a:srgbClr val="002060"/>
                </a:solidFill>
              </a:rPr>
              <a:t>youTube</a:t>
            </a:r>
            <a:r>
              <a:rPr lang="en-US" sz="1600" dirty="0">
                <a:solidFill>
                  <a:srgbClr val="002060"/>
                </a:solidFill>
              </a:rPr>
              <a:t> video demo: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HED Tagging 101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hlinkClick r:id="rId7"/>
              </a:rPr>
              <a:t>https://www.youtube.com/watch?v=iRAWO-Fn6Bw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127" y="6539668"/>
            <a:ext cx="63938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https://www.hed-resources.org/en/latest/BidsAnnotationQuickstart.html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B72F64-4704-67EF-0812-4A1355590886}"/>
              </a:ext>
            </a:extLst>
          </p:cNvPr>
          <p:cNvSpPr/>
          <p:nvPr/>
        </p:nvSpPr>
        <p:spPr>
          <a:xfrm>
            <a:off x="106612" y="1019444"/>
            <a:ext cx="2466848" cy="296962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6649F72-E708-586A-F3B2-4F546E08E2FD}"/>
              </a:ext>
            </a:extLst>
          </p:cNvPr>
          <p:cNvSpPr/>
          <p:nvPr/>
        </p:nvSpPr>
        <p:spPr>
          <a:xfrm>
            <a:off x="2674608" y="849430"/>
            <a:ext cx="4375163" cy="55699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7B7E24-0B89-45B4-CE57-00B3EAD54016}"/>
              </a:ext>
            </a:extLst>
          </p:cNvPr>
          <p:cNvSpPr/>
          <p:nvPr/>
        </p:nvSpPr>
        <p:spPr>
          <a:xfrm>
            <a:off x="7450501" y="1079172"/>
            <a:ext cx="4640992" cy="545299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5400000" flipV="1">
            <a:off x="2301771" y="2625406"/>
            <a:ext cx="307777" cy="103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3874696" flipV="1">
            <a:off x="6574015" y="4385804"/>
            <a:ext cx="310285" cy="15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09D65CCB-2286-8A30-793F-865D252E9CE1}"/>
              </a:ext>
            </a:extLst>
          </p:cNvPr>
          <p:cNvSpPr/>
          <p:nvPr/>
        </p:nvSpPr>
        <p:spPr>
          <a:xfrm>
            <a:off x="7649355" y="1623128"/>
            <a:ext cx="4303159" cy="168247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6005BE50-B1E7-472C-63E9-DAA002AA2AAA}"/>
              </a:ext>
            </a:extLst>
          </p:cNvPr>
          <p:cNvSpPr/>
          <p:nvPr/>
        </p:nvSpPr>
        <p:spPr>
          <a:xfrm>
            <a:off x="7506229" y="5234872"/>
            <a:ext cx="4303159" cy="78140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10108-1FF4-80D8-FC74-1A00C130B220}"/>
              </a:ext>
            </a:extLst>
          </p:cNvPr>
          <p:cNvSpPr txBox="1"/>
          <p:nvPr/>
        </p:nvSpPr>
        <p:spPr>
          <a:xfrm>
            <a:off x="-130249" y="6495648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F161A-B757-B4D7-B150-663F8D84341D}"/>
              </a:ext>
            </a:extLst>
          </p:cNvPr>
          <p:cNvSpPr txBox="1"/>
          <p:nvPr/>
        </p:nvSpPr>
        <p:spPr>
          <a:xfrm>
            <a:off x="9095794" y="1117815"/>
            <a:ext cx="18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Sidecar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861C7-1525-E369-375F-1C4AC7E73FD4}"/>
              </a:ext>
            </a:extLst>
          </p:cNvPr>
          <p:cNvSpPr txBox="1"/>
          <p:nvPr/>
        </p:nvSpPr>
        <p:spPr>
          <a:xfrm>
            <a:off x="37971" y="758264"/>
            <a:ext cx="148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menu:</a:t>
            </a:r>
          </a:p>
        </p:txBody>
      </p:sp>
    </p:spTree>
    <p:extLst>
      <p:ext uri="{BB962C8B-B14F-4D97-AF65-F5344CB8AC3E}">
        <p14:creationId xmlns:p14="http://schemas.microsoft.com/office/powerpoint/2010/main" val="8230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  <p:bldP spid="3" grpId="0" animBg="1"/>
      <p:bldP spid="6" grpId="0" animBg="1"/>
      <p:bldP spid="64" grpId="0" animBg="1"/>
      <p:bldP spid="65" grpId="0" animBg="1"/>
      <p:bldP spid="10" grpId="0" animBg="1"/>
      <p:bldP spid="1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73663-9633-E7AE-3046-B91DD9EC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217" y="760598"/>
            <a:ext cx="10167845" cy="5004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814855" y="236555"/>
            <a:ext cx="659414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</a:rPr>
              <a:t>CTagger</a:t>
            </a:r>
            <a:r>
              <a:rPr lang="en-US" sz="3600" b="1" dirty="0">
                <a:solidFill>
                  <a:srgbClr val="002060"/>
                </a:solidFill>
              </a:rPr>
              <a:t>: Tool for HED annotation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964" y="6045835"/>
            <a:ext cx="6729925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See </a:t>
            </a:r>
            <a:r>
              <a:rPr lang="en-US" sz="1600" dirty="0">
                <a:solidFill>
                  <a:srgbClr val="002060"/>
                </a:solidFill>
                <a:hlinkClick r:id="rId5"/>
              </a:rPr>
              <a:t>https://www.hed-resources.org/en/latest/CTaggerGuiTaggingTool.html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30739"/>
            <a:ext cx="5629711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3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002060"/>
                </a:solidFill>
              </a:rPr>
              <a:t>CTagger</a:t>
            </a:r>
            <a:r>
              <a:rPr lang="en-US" sz="2000" dirty="0">
                <a:solidFill>
                  <a:srgbClr val="002060"/>
                </a:solidFill>
              </a:rPr>
              <a:t> is available as a standalone tool or as a plugin integrated in MATLAB and EEGLAB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FBDAF-AB60-1068-674F-7BAF525BB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386" y="2065882"/>
            <a:ext cx="6045614" cy="5082435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491C896-C083-A367-4A6C-979F134D50D2}"/>
              </a:ext>
            </a:extLst>
          </p:cNvPr>
          <p:cNvSpPr/>
          <p:nvPr/>
        </p:nvSpPr>
        <p:spPr>
          <a:xfrm>
            <a:off x="9169193" y="3879594"/>
            <a:ext cx="2182716" cy="85060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91C896-C083-A367-4A6C-979F134D50D2}"/>
              </a:ext>
            </a:extLst>
          </p:cNvPr>
          <p:cNvSpPr/>
          <p:nvPr/>
        </p:nvSpPr>
        <p:spPr>
          <a:xfrm>
            <a:off x="4870208" y="1829375"/>
            <a:ext cx="2249271" cy="31036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2">
            <a:extLst>
              <a:ext uri="{FF2B5EF4-FFF2-40B4-BE49-F238E27FC236}">
                <a16:creationId xmlns:a16="http://schemas.microsoft.com/office/drawing/2014/main" id="{0CC4CC57-410D-8306-C8DC-B9A34A2AAB04}"/>
              </a:ext>
            </a:extLst>
          </p:cNvPr>
          <p:cNvSpPr/>
          <p:nvPr/>
        </p:nvSpPr>
        <p:spPr>
          <a:xfrm rot="1163032">
            <a:off x="6962184" y="1566481"/>
            <a:ext cx="2278555" cy="554433"/>
          </a:xfrm>
          <a:prstGeom prst="curvedDownArrow">
            <a:avLst>
              <a:gd name="adj1" fmla="val 17783"/>
              <a:gd name="adj2" fmla="val 57066"/>
              <a:gd name="adj3" fmla="val 39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5530-AFE3-7217-9D9C-B60EB50DD421}"/>
              </a:ext>
            </a:extLst>
          </p:cNvPr>
          <p:cNvSpPr txBox="1"/>
          <p:nvPr/>
        </p:nvSpPr>
        <p:spPr>
          <a:xfrm>
            <a:off x="-44192" y="649729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</p:spTree>
    <p:extLst>
      <p:ext uri="{BB962C8B-B14F-4D97-AF65-F5344CB8AC3E}">
        <p14:creationId xmlns:p14="http://schemas.microsoft.com/office/powerpoint/2010/main" val="13031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449541" y="191958"/>
            <a:ext cx="74287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Introducing the HED remodeling tools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2ADBD-C9A8-2E97-1975-5EB081CEE092}"/>
              </a:ext>
            </a:extLst>
          </p:cNvPr>
          <p:cNvGrpSpPr/>
          <p:nvPr/>
        </p:nvGrpSpPr>
        <p:grpSpPr>
          <a:xfrm>
            <a:off x="325582" y="1079172"/>
            <a:ext cx="7245927" cy="2200379"/>
            <a:chOff x="325582" y="1079172"/>
            <a:chExt cx="7245927" cy="22003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823315-5CE3-AD7A-7138-8A04EBE9D001}"/>
                </a:ext>
              </a:extLst>
            </p:cNvPr>
            <p:cNvSpPr/>
            <p:nvPr/>
          </p:nvSpPr>
          <p:spPr>
            <a:xfrm>
              <a:off x="325582" y="1079172"/>
              <a:ext cx="7245927" cy="2200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D8874F20-80D3-5820-7C57-504A7139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04" y="1743436"/>
              <a:ext cx="6618208" cy="99082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CBB9C3-FC2C-C343-595E-7854818986F5}"/>
                </a:ext>
              </a:extLst>
            </p:cNvPr>
            <p:cNvSpPr txBox="1"/>
            <p:nvPr/>
          </p:nvSpPr>
          <p:spPr>
            <a:xfrm>
              <a:off x="579177" y="1168852"/>
              <a:ext cx="280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Transformations: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CE555F-F82C-DEC1-A294-EBCA483198A3}"/>
              </a:ext>
            </a:extLst>
          </p:cNvPr>
          <p:cNvGrpSpPr/>
          <p:nvPr/>
        </p:nvGrpSpPr>
        <p:grpSpPr>
          <a:xfrm>
            <a:off x="322118" y="3387179"/>
            <a:ext cx="7249392" cy="3272507"/>
            <a:chOff x="322118" y="3387179"/>
            <a:chExt cx="7249392" cy="3272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C9AA9F-3137-E030-EE44-321CC9228169}"/>
                </a:ext>
              </a:extLst>
            </p:cNvPr>
            <p:cNvSpPr/>
            <p:nvPr/>
          </p:nvSpPr>
          <p:spPr>
            <a:xfrm>
              <a:off x="322118" y="3387179"/>
              <a:ext cx="7249392" cy="3272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05626F3-9CB0-6A05-6511-372B9B4CD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527" y="3538484"/>
              <a:ext cx="6859563" cy="30359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91D999-A81E-6B32-3447-63A3DEBFE12E}"/>
                </a:ext>
              </a:extLst>
            </p:cNvPr>
            <p:cNvSpPr txBox="1"/>
            <p:nvPr/>
          </p:nvSpPr>
          <p:spPr>
            <a:xfrm>
              <a:off x="636527" y="3502366"/>
              <a:ext cx="2189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Summaries: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22DAB-2BF1-9A8E-C7B2-C6E0E4E9DE19}"/>
              </a:ext>
            </a:extLst>
          </p:cNvPr>
          <p:cNvSpPr txBox="1"/>
          <p:nvPr/>
        </p:nvSpPr>
        <p:spPr>
          <a:xfrm>
            <a:off x="7807034" y="1283810"/>
            <a:ext cx="4159332" cy="496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Two types of operations: </a:t>
            </a:r>
          </a:p>
          <a:p>
            <a:pPr marL="742950" lvl="1" indent="-28575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Transformations </a:t>
            </a:r>
          </a:p>
          <a:p>
            <a:pPr marL="742950" lvl="1" indent="-28575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Summaries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Large number of operations.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Specified in a JSON file (no programming needed).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string together.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Most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HEDtools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functionality now available through this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C8B328-2ADE-3B14-A0DF-2B124FA1E739}"/>
              </a:ext>
            </a:extLst>
          </p:cNvPr>
          <p:cNvSpPr/>
          <p:nvPr/>
        </p:nvSpPr>
        <p:spPr>
          <a:xfrm>
            <a:off x="4795409" y="3889711"/>
            <a:ext cx="3345026" cy="5494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1885182" y="168554"/>
            <a:ext cx="815129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 Factor events based on HED tag queries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40267F3-CDF1-B0B6-5F25-EDAF76C2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97" y="1223110"/>
            <a:ext cx="4760816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206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[{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BBBBB"/>
                </a:solidFill>
                <a:latin typeface="SFMono-Regular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"operation"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factor_hed_tags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“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"description"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"Factors based on action correctness."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"parameters"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          "queries"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"correct-action"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incorrect-action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"query-names"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"correct"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"incorrect"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"remove-types"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[],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expand_context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}]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7F8CF-491C-7A2A-0213-2241E4EA77BC}"/>
              </a:ext>
            </a:extLst>
          </p:cNvPr>
          <p:cNvSpPr txBox="1"/>
          <p:nvPr/>
        </p:nvSpPr>
        <p:spPr>
          <a:xfrm>
            <a:off x="5501449" y="3889711"/>
            <a:ext cx="196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Remodel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0EE297-65DE-7079-E353-2BF26B2B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23427"/>
              </p:ext>
            </p:extLst>
          </p:nvPr>
        </p:nvGraphicFramePr>
        <p:xfrm>
          <a:off x="7746509" y="1601811"/>
          <a:ext cx="2882900" cy="185900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532271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4242251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466332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onset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trial_type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ED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4802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A0ED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ED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06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5.5774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unsuccessful_stop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40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D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D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6655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9.5856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70D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D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76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13.594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successful_stop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D0D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4785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unsuccessful_stop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9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E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35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70E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E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382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ctr"/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524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7217BD-75F3-1CF3-39FB-6F49B67A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53974"/>
              </p:ext>
            </p:extLst>
          </p:nvPr>
        </p:nvGraphicFramePr>
        <p:xfrm>
          <a:off x="7098990" y="4847299"/>
          <a:ext cx="4470400" cy="192017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464245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355422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8529640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96747346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56203201"/>
                    </a:ext>
                  </a:extLst>
                </a:gridCol>
              </a:tblGrid>
              <a:tr h="226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onset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2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trial_type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1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2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2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8837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601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1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25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2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27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1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E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2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602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2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E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21579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5.5774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9025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025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E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27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unsuccessful_stop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E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E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80E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EE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96052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9.5856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40E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E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E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E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E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25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B0F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2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02806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13.594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50E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0E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1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0E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1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successful_stop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0E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25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E02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2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1C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1154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301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1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1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1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unsuccessful_stop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2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5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2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22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A01C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1C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7666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F02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02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01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25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22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102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53353"/>
                  </a:ext>
                </a:extLst>
              </a:tr>
              <a:tr h="242024">
                <a:tc>
                  <a:txBody>
                    <a:bodyPr/>
                    <a:lstStyle/>
                    <a:p>
                      <a:pPr algn="l" fontAlgn="ctr"/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770264"/>
                  </a:ext>
                </a:extLst>
              </a:tr>
            </a:tbl>
          </a:graphicData>
        </a:graphic>
      </p:graphicFrame>
      <p:sp>
        <p:nvSpPr>
          <p:cNvPr id="17" name="Arrow: Bent 16">
            <a:extLst>
              <a:ext uri="{FF2B5EF4-FFF2-40B4-BE49-F238E27FC236}">
                <a16:creationId xmlns:a16="http://schemas.microsoft.com/office/drawing/2014/main" id="{44DB1A5E-D091-CA47-97C7-CB9C4094BC5A}"/>
              </a:ext>
            </a:extLst>
          </p:cNvPr>
          <p:cNvSpPr/>
          <p:nvPr/>
        </p:nvSpPr>
        <p:spPr>
          <a:xfrm rot="5400000">
            <a:off x="4868567" y="2710771"/>
            <a:ext cx="1507813" cy="85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56B3B-208C-7150-FAB3-D49ADAD12396}"/>
              </a:ext>
            </a:extLst>
          </p:cNvPr>
          <p:cNvSpPr txBox="1"/>
          <p:nvPr/>
        </p:nvSpPr>
        <p:spPr>
          <a:xfrm>
            <a:off x="1826708" y="916049"/>
            <a:ext cx="206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JSON remodel file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7416C32-C18D-2D82-DAE1-AAA4356240D7}"/>
              </a:ext>
            </a:extLst>
          </p:cNvPr>
          <p:cNvSpPr/>
          <p:nvPr/>
        </p:nvSpPr>
        <p:spPr>
          <a:xfrm rot="16200000" flipH="1">
            <a:off x="6557965" y="2710772"/>
            <a:ext cx="1507813" cy="85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04D62795-6560-0839-D891-23F17F96C8AA}"/>
              </a:ext>
            </a:extLst>
          </p:cNvPr>
          <p:cNvSpPr/>
          <p:nvPr/>
        </p:nvSpPr>
        <p:spPr>
          <a:xfrm rot="10800000" flipH="1">
            <a:off x="6345083" y="4443045"/>
            <a:ext cx="753907" cy="1548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D6C32-207F-FD48-37DB-02D2C23D679F}"/>
              </a:ext>
            </a:extLst>
          </p:cNvPr>
          <p:cNvSpPr txBox="1"/>
          <p:nvPr/>
        </p:nvSpPr>
        <p:spPr>
          <a:xfrm>
            <a:off x="8422951" y="1259171"/>
            <a:ext cx="15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events.tsv</a:t>
            </a:r>
            <a:r>
              <a:rPr lang="en-US" b="1" dirty="0">
                <a:solidFill>
                  <a:srgbClr val="002060"/>
                </a:solidFill>
              </a:rPr>
              <a:t>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B1CC14-7F21-8723-0731-E18CFFC0907A}"/>
              </a:ext>
            </a:extLst>
          </p:cNvPr>
          <p:cNvSpPr txBox="1"/>
          <p:nvPr/>
        </p:nvSpPr>
        <p:spPr>
          <a:xfrm>
            <a:off x="7518454" y="4503088"/>
            <a:ext cx="363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events.tsv</a:t>
            </a:r>
            <a:r>
              <a:rPr lang="en-US" b="1" dirty="0">
                <a:solidFill>
                  <a:srgbClr val="002060"/>
                </a:solidFill>
              </a:rPr>
              <a:t> file after factors created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1E09-3A27-FD1E-07AF-DD7C3E74FE0F}"/>
              </a:ext>
            </a:extLst>
          </p:cNvPr>
          <p:cNvSpPr txBox="1"/>
          <p:nvPr/>
        </p:nvSpPr>
        <p:spPr>
          <a:xfrm>
            <a:off x="325007" y="4134496"/>
            <a:ext cx="545926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Provide an event file and a sidecar.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 the queries in the JSON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rmdl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Remodel (using online tools for single file):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annotation for each row assembled.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 vectors appended based on query results.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queries can be VERY complex.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30141-00DF-7FB5-5BAE-4709C18353C3}"/>
              </a:ext>
            </a:extLst>
          </p:cNvPr>
          <p:cNvSpPr txBox="1"/>
          <p:nvPr/>
        </p:nvSpPr>
        <p:spPr>
          <a:xfrm>
            <a:off x="-211235" y="6538053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1D6B0-6FDE-8CAB-3023-A871FAD03C47}"/>
              </a:ext>
            </a:extLst>
          </p:cNvPr>
          <p:cNvSpPr txBox="1"/>
          <p:nvPr/>
        </p:nvSpPr>
        <p:spPr>
          <a:xfrm>
            <a:off x="9215989" y="3956929"/>
            <a:ext cx="23534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JSON sidecar with HED</a:t>
            </a:r>
          </a:p>
        </p:txBody>
      </p:sp>
      <p:sp>
        <p:nvSpPr>
          <p:cNvPr id="30" name="Rounded Rectangle 18">
            <a:extLst>
              <a:ext uri="{FF2B5EF4-FFF2-40B4-BE49-F238E27FC236}">
                <a16:creationId xmlns:a16="http://schemas.microsoft.com/office/drawing/2014/main" id="{25ECBC50-87DD-B5DD-A32C-522EDCF3545A}"/>
              </a:ext>
            </a:extLst>
          </p:cNvPr>
          <p:cNvSpPr/>
          <p:nvPr/>
        </p:nvSpPr>
        <p:spPr>
          <a:xfrm>
            <a:off x="1796987" y="2138030"/>
            <a:ext cx="3345026" cy="36933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431A626-807C-D8D0-426B-88ACDBE40D4A}"/>
              </a:ext>
            </a:extLst>
          </p:cNvPr>
          <p:cNvSpPr/>
          <p:nvPr/>
        </p:nvSpPr>
        <p:spPr>
          <a:xfrm>
            <a:off x="8171207" y="3979783"/>
            <a:ext cx="103216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387C-2F95-B36D-A32A-BE594D652DD0}"/>
              </a:ext>
            </a:extLst>
          </p:cNvPr>
          <p:cNvSpPr txBox="1"/>
          <p:nvPr/>
        </p:nvSpPr>
        <p:spPr>
          <a:xfrm>
            <a:off x="6841556" y="843642"/>
            <a:ext cx="38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 using online tools on a single file)</a:t>
            </a:r>
          </a:p>
        </p:txBody>
      </p:sp>
    </p:spTree>
    <p:extLst>
      <p:ext uri="{BB962C8B-B14F-4D97-AF65-F5344CB8AC3E}">
        <p14:creationId xmlns:p14="http://schemas.microsoft.com/office/powerpoint/2010/main" val="13638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/>
      <p:bldP spid="22" grpId="0" animBg="1"/>
      <p:bldP spid="23" grpId="0" animBg="1"/>
      <p:bldP spid="24" grpId="0"/>
      <p:bldP spid="25" grpId="0"/>
      <p:bldP spid="29" grpId="0" animBg="1"/>
      <p:bldP spid="30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F79409-3F89-10CA-2494-BFB0CE57F1AD}"/>
              </a:ext>
            </a:extLst>
          </p:cNvPr>
          <p:cNvGrpSpPr/>
          <p:nvPr/>
        </p:nvGrpSpPr>
        <p:grpSpPr>
          <a:xfrm>
            <a:off x="166814" y="1108364"/>
            <a:ext cx="11477932" cy="5539838"/>
            <a:chOff x="13137132" y="24228634"/>
            <a:chExt cx="17266668" cy="78515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49991F-4405-44C5-3C34-98206B29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51541"/>
                </a:clrFrom>
                <a:clrTo>
                  <a:srgbClr val="15154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5194" y="24307800"/>
              <a:ext cx="9087729" cy="77724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AD1627-B0CF-04FB-E8EF-038B45D34DD4}"/>
                </a:ext>
              </a:extLst>
            </p:cNvPr>
            <p:cNvCxnSpPr/>
            <p:nvPr/>
          </p:nvCxnSpPr>
          <p:spPr bwMode="auto">
            <a:xfrm flipH="1" flipV="1">
              <a:off x="17725194" y="30147173"/>
              <a:ext cx="1828800" cy="11044"/>
            </a:xfrm>
            <a:prstGeom prst="line">
              <a:avLst/>
            </a:prstGeom>
            <a:ln w="88900">
              <a:solidFill>
                <a:srgbClr val="28A344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BB03E3-2B89-CFA1-B896-1A6839988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151541"/>
                </a:clrFrom>
                <a:clrTo>
                  <a:srgbClr val="15154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1454" y="24482994"/>
              <a:ext cx="4619346" cy="30260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2F6C30-B6FD-5C41-D38B-57BA8E5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151541"/>
                </a:clrFrom>
                <a:clrTo>
                  <a:srgbClr val="15154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132" y="28633090"/>
              <a:ext cx="4619346" cy="302816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D1C240-5FE5-8329-7298-BC1F1C52E487}"/>
                </a:ext>
              </a:extLst>
            </p:cNvPr>
            <p:cNvCxnSpPr>
              <a:endCxn id="7" idx="3"/>
            </p:cNvCxnSpPr>
            <p:nvPr/>
          </p:nvCxnSpPr>
          <p:spPr bwMode="auto">
            <a:xfrm flipH="1">
              <a:off x="17830800" y="25996002"/>
              <a:ext cx="2619654" cy="0"/>
            </a:xfrm>
            <a:prstGeom prst="line">
              <a:avLst/>
            </a:prstGeom>
            <a:ln w="88900">
              <a:solidFill>
                <a:srgbClr val="D7D200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2053">
              <a:extLst>
                <a:ext uri="{FF2B5EF4-FFF2-40B4-BE49-F238E27FC236}">
                  <a16:creationId xmlns:a16="http://schemas.microsoft.com/office/drawing/2014/main" id="{50C9D422-9D28-395C-643F-8D5C4BF4FD0E}"/>
                </a:ext>
              </a:extLst>
            </p:cNvPr>
            <p:cNvSpPr txBox="1"/>
            <p:nvPr/>
          </p:nvSpPr>
          <p:spPr>
            <a:xfrm>
              <a:off x="14877026" y="24228634"/>
              <a:ext cx="1425390" cy="25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1pPr>
              <a:lvl2pPr marL="441399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2pPr>
              <a:lvl3pPr marL="8827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3pPr>
              <a:lvl4pPr marL="13241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4pPr>
              <a:lvl5pPr marL="1765597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5pPr>
              <a:lvl6pPr marL="2206996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6pPr>
              <a:lvl7pPr marL="2648395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7pPr>
              <a:lvl8pPr marL="3089794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8pPr>
              <a:lvl9pPr marL="3531193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Channel FCz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64">
              <a:extLst>
                <a:ext uri="{FF2B5EF4-FFF2-40B4-BE49-F238E27FC236}">
                  <a16:creationId xmlns:a16="http://schemas.microsoft.com/office/drawing/2014/main" id="{9E62B348-F492-F6B5-2C48-97B80A59C67D}"/>
                </a:ext>
              </a:extLst>
            </p:cNvPr>
            <p:cNvSpPr txBox="1"/>
            <p:nvPr/>
          </p:nvSpPr>
          <p:spPr>
            <a:xfrm>
              <a:off x="14705252" y="2838722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1pPr>
              <a:lvl2pPr marL="441399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2pPr>
              <a:lvl3pPr marL="8827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3pPr>
              <a:lvl4pPr marL="13241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4pPr>
              <a:lvl5pPr marL="1765597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5pPr>
              <a:lvl6pPr marL="2206996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6pPr>
              <a:lvl7pPr marL="2648395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7pPr>
              <a:lvl8pPr marL="3089794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8pPr>
              <a:lvl9pPr marL="3531193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Channel FCz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6B24B0-1875-1FFE-DABC-C54BCA92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89" y="26083194"/>
              <a:ext cx="4640011" cy="3026664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F1CC3B-C081-8056-2AAF-D162AF7E5FDE}"/>
                </a:ext>
              </a:extLst>
            </p:cNvPr>
            <p:cNvCxnSpPr>
              <a:endCxn id="12" idx="1"/>
            </p:cNvCxnSpPr>
            <p:nvPr/>
          </p:nvCxnSpPr>
          <p:spPr bwMode="auto">
            <a:xfrm>
              <a:off x="23496669" y="27596526"/>
              <a:ext cx="2267120" cy="0"/>
            </a:xfrm>
            <a:prstGeom prst="line">
              <a:avLst/>
            </a:prstGeom>
            <a:ln w="88900"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69">
              <a:extLst>
                <a:ext uri="{FF2B5EF4-FFF2-40B4-BE49-F238E27FC236}">
                  <a16:creationId xmlns:a16="http://schemas.microsoft.com/office/drawing/2014/main" id="{74EB6B64-A6C7-6094-4231-510B340D560F}"/>
                </a:ext>
              </a:extLst>
            </p:cNvPr>
            <p:cNvSpPr txBox="1"/>
            <p:nvPr/>
          </p:nvSpPr>
          <p:spPr>
            <a:xfrm>
              <a:off x="27371099" y="25851618"/>
              <a:ext cx="142539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1pPr>
              <a:lvl2pPr marL="441399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2pPr>
              <a:lvl3pPr marL="8827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3pPr>
              <a:lvl4pPr marL="1324198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4pPr>
              <a:lvl5pPr marL="1765597" algn="ctr" rtl="0" fontAlgn="base">
                <a:spcBef>
                  <a:spcPct val="0"/>
                </a:spcBef>
                <a:spcAft>
                  <a:spcPct val="0"/>
                </a:spcAft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5pPr>
              <a:lvl6pPr marL="2206996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6pPr>
              <a:lvl7pPr marL="2648395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7pPr>
              <a:lvl8pPr marL="3089794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8pPr>
              <a:lvl9pPr marL="3531193" algn="l" defTabSz="882798" rtl="0" eaLnBrk="1" latinLnBrk="0" hangingPunct="1">
                <a:defRPr sz="4100" b="1" kern="1200">
                  <a:solidFill>
                    <a:srgbClr val="FF9900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Channel FCz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9BF662-0A60-A66D-EC48-196F186910AA}"/>
              </a:ext>
            </a:extLst>
          </p:cNvPr>
          <p:cNvSpPr txBox="1"/>
          <p:nvPr/>
        </p:nvSpPr>
        <p:spPr>
          <a:xfrm>
            <a:off x="2156735" y="261561"/>
            <a:ext cx="935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t-SNE clustering of ERSPs across 18 HED-tagged EEG studies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 color-coded by primary HED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E227C-0071-2C9F-76DB-9EB351A29015}"/>
              </a:ext>
            </a:extLst>
          </p:cNvPr>
          <p:cNvSpPr txBox="1"/>
          <p:nvPr/>
        </p:nvSpPr>
        <p:spPr>
          <a:xfrm>
            <a:off x="0" y="6496357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FB082-5B1E-1520-F572-B49D524C11B9}"/>
              </a:ext>
            </a:extLst>
          </p:cNvPr>
          <p:cNvSpPr txBox="1"/>
          <p:nvPr/>
        </p:nvSpPr>
        <p:spPr>
          <a:xfrm>
            <a:off x="7634176" y="6428898"/>
            <a:ext cx="432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</a:rPr>
              <a:t>Bigdely-shamlo</a:t>
            </a:r>
            <a:r>
              <a:rPr lang="en-US" sz="2000" dirty="0">
                <a:solidFill>
                  <a:schemeClr val="bg1"/>
                </a:solidFill>
              </a:rPr>
              <a:t> et al. 2020 Neuroimage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26665-6E98-3621-57EF-68C1E851F128}"/>
              </a:ext>
            </a:extLst>
          </p:cNvPr>
          <p:cNvSpPr txBox="1"/>
          <p:nvPr/>
        </p:nvSpPr>
        <p:spPr>
          <a:xfrm>
            <a:off x="7934652" y="5455075"/>
            <a:ext cx="414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ERSP insets are averages of all individual data recording ERSPs for channel </a:t>
            </a:r>
            <a:r>
              <a:rPr lang="en-US" dirty="0" err="1">
                <a:solidFill>
                  <a:schemeClr val="bg1"/>
                </a:solidFill>
              </a:rPr>
              <a:t>FCz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2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14D61-B53F-0088-7450-EFF7526AD0AF}"/>
              </a:ext>
            </a:extLst>
          </p:cNvPr>
          <p:cNvSpPr txBox="1"/>
          <p:nvPr/>
        </p:nvSpPr>
        <p:spPr>
          <a:xfrm>
            <a:off x="1887933" y="2784077"/>
            <a:ext cx="9127995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context name</a:t>
            </a:r>
            <a:r>
              <a:rPr lang="en-US" dirty="0"/>
              <a:t>: My experimental conditions</a:t>
            </a:r>
          </a:p>
          <a:p>
            <a:r>
              <a:rPr lang="en-US" b="1" dirty="0"/>
              <a:t>Context type</a:t>
            </a:r>
            <a:r>
              <a:rPr lang="en-US" dirty="0"/>
              <a:t>: </a:t>
            </a:r>
            <a:r>
              <a:rPr lang="en-US" dirty="0" err="1"/>
              <a:t>hed_type_summary</a:t>
            </a:r>
            <a:endParaRPr lang="en-US" dirty="0"/>
          </a:p>
          <a:p>
            <a:r>
              <a:rPr lang="en-US" b="1" dirty="0"/>
              <a:t>Context filename</a:t>
            </a:r>
            <a:r>
              <a:rPr lang="en-US" dirty="0"/>
              <a:t>: </a:t>
            </a:r>
            <a:r>
              <a:rPr lang="en-US" dirty="0" err="1"/>
              <a:t>condition_variable_sum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Overall summary</a:t>
            </a:r>
            <a:r>
              <a:rPr lang="en-US" dirty="0"/>
              <a:t>:</a:t>
            </a:r>
          </a:p>
          <a:p>
            <a:r>
              <a:rPr lang="en-US" b="1" dirty="0"/>
              <a:t>Dataset</a:t>
            </a:r>
            <a:r>
              <a:rPr lang="en-US" dirty="0"/>
              <a:t>: Type=condition-variable Type values=3 Total events=63320 Total files=126</a:t>
            </a:r>
          </a:p>
          <a:p>
            <a:r>
              <a:rPr lang="en-US" dirty="0"/>
              <a:t>   </a:t>
            </a:r>
            <a:r>
              <a:rPr lang="en-US" b="1" dirty="0"/>
              <a:t>key-assignment</a:t>
            </a:r>
            <a:r>
              <a:rPr lang="en-US" dirty="0"/>
              <a:t>: 2 levels in 63320 event(s) out of 63320 total events in 108 file(s)</a:t>
            </a:r>
          </a:p>
          <a:p>
            <a:r>
              <a:rPr lang="en-US" dirty="0"/>
              <a:t>      </a:t>
            </a:r>
            <a:r>
              <a:rPr lang="en-US" b="1" dirty="0"/>
              <a:t>right-</a:t>
            </a:r>
            <a:r>
              <a:rPr lang="en-US" b="1" dirty="0" err="1"/>
              <a:t>sym</a:t>
            </a:r>
            <a:r>
              <a:rPr lang="en-US" b="1" dirty="0"/>
              <a:t>-</a:t>
            </a:r>
            <a:r>
              <a:rPr lang="en-US" b="1" dirty="0" err="1"/>
              <a:t>cond</a:t>
            </a:r>
            <a:r>
              <a:rPr lang="en-US" dirty="0"/>
              <a:t> [35026 events, 60 files]:</a:t>
            </a:r>
          </a:p>
          <a:p>
            <a:r>
              <a:rPr lang="en-US" dirty="0"/>
              <a:t>         </a:t>
            </a:r>
            <a:r>
              <a:rPr lang="en-US" b="1" dirty="0"/>
              <a:t>Tags</a:t>
            </a:r>
            <a:r>
              <a:rPr lang="en-US" dirty="0"/>
              <a:t>: ['Index-finger', 'Right-side-of', 'Experiment-participant', 'Behavioral-evidence’,</a:t>
            </a:r>
          </a:p>
          <a:p>
            <a:r>
              <a:rPr lang="en-US" dirty="0"/>
              <a:t>                    'Symmetrical', 'Index-finger', 'Left-side-of', 'Experiment-participant’, </a:t>
            </a:r>
          </a:p>
          <a:p>
            <a:r>
              <a:rPr lang="en-US" dirty="0"/>
              <a:t>                     'Behavioral-evidence', 'Asymmetrical']</a:t>
            </a:r>
          </a:p>
          <a:p>
            <a:r>
              <a:rPr lang="en-US" dirty="0"/>
              <a:t>         </a:t>
            </a:r>
            <a:r>
              <a:rPr lang="en-US" b="1" dirty="0"/>
              <a:t>Description</a:t>
            </a:r>
            <a:r>
              <a:rPr lang="en-US" dirty="0"/>
              <a:t>: Right index finger key press indicates a face with above average symmetry.</a:t>
            </a:r>
          </a:p>
          <a:p>
            <a:r>
              <a:rPr lang="en-US" b="1" dirty="0"/>
              <a:t>                                                                                   . .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4160706" y="71278"/>
            <a:ext cx="659362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 Experimental condition summary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40267F3-CDF1-B0B6-5F25-EDAF76C2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31" y="735955"/>
            <a:ext cx="4887495" cy="196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206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[{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BBB"/>
                </a:solidFill>
                <a:latin typeface="SFMono-Regular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"operation"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lang="en-US" altLang="en-US" sz="1600" b="1" dirty="0" err="1">
                <a:solidFill>
                  <a:srgbClr val="062873"/>
                </a:solidFill>
                <a:latin typeface="SFMono-Regular"/>
              </a:rPr>
              <a:t>summarize_hed_type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"description"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en-US" altLang="en-US" sz="1600" dirty="0">
                <a:solidFill>
                  <a:srgbClr val="4070A0"/>
                </a:solidFill>
                <a:latin typeface="SFMono-Regular"/>
              </a:rPr>
              <a:t>"Summarize experimental conditions."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"parameters"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     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lang="en-US" altLang="en-US" sz="1600" b="1" dirty="0" err="1">
                <a:solidFill>
                  <a:srgbClr val="062873"/>
                </a:solidFill>
                <a:latin typeface="SFMono-Regular"/>
              </a:rPr>
              <a:t>summary_name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:</a:t>
            </a:r>
            <a:r>
              <a:rPr lang="en-US" altLang="en-US" sz="16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1600" dirty="0">
                <a:solidFill>
                  <a:srgbClr val="4070A0"/>
                </a:solidFill>
                <a:latin typeface="SFMono-Regular"/>
              </a:rPr>
              <a:t>"My experimental conditions"</a:t>
            </a:r>
            <a:r>
              <a:rPr lang="en-US" altLang="en-US" sz="1600" dirty="0">
                <a:solidFill>
                  <a:srgbClr val="002060"/>
                </a:solidFill>
                <a:latin typeface="SFMono-Regular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BBB"/>
                </a:solidFill>
                <a:latin typeface="SFMono-Regular"/>
              </a:rPr>
              <a:t>          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lang="en-US" altLang="en-US" sz="1600" b="1" dirty="0" err="1">
                <a:solidFill>
                  <a:srgbClr val="062873"/>
                </a:solidFill>
                <a:latin typeface="SFMono-Regular"/>
              </a:rPr>
              <a:t>summary_filename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: </a:t>
            </a:r>
            <a:r>
              <a:rPr lang="en-US" altLang="en-US" sz="1600" dirty="0">
                <a:solidFill>
                  <a:srgbClr val="4070A0"/>
                </a:solidFill>
                <a:latin typeface="SFMono-Regular"/>
              </a:rPr>
              <a:t>"</a:t>
            </a:r>
            <a:r>
              <a:rPr lang="en-US" altLang="en-US" sz="1600" dirty="0" err="1">
                <a:solidFill>
                  <a:srgbClr val="4070A0"/>
                </a:solidFill>
                <a:latin typeface="SFMono-Regular"/>
              </a:rPr>
              <a:t>condition_variable_sum</a:t>
            </a:r>
            <a:r>
              <a:rPr lang="en-US" altLang="en-US" sz="1600" dirty="0">
                <a:solidFill>
                  <a:srgbClr val="4070A0"/>
                </a:solidFill>
                <a:latin typeface="SFMono-Regular"/>
              </a:rPr>
              <a:t>"</a:t>
            </a:r>
            <a:r>
              <a:rPr lang="en-US" altLang="en-US" sz="1600" dirty="0">
                <a:solidFill>
                  <a:srgbClr val="002060"/>
                </a:solidFill>
                <a:latin typeface="SFMono-Regular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     </a:t>
            </a:r>
            <a:r>
              <a:rPr lang="en-US" altLang="en-US" sz="1600" b="1" dirty="0">
                <a:solidFill>
                  <a:srgbClr val="062873"/>
                </a:solidFill>
                <a:latin typeface="SFMono-Regular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tag_type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en-US" altLang="en-US" sz="1600" b="1" dirty="0">
                <a:solidFill>
                  <a:srgbClr val="4070A0"/>
                </a:solidFill>
                <a:latin typeface="SFMono-Regular"/>
              </a:rPr>
              <a:t>"condition-variable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404040"/>
                </a:solidFill>
                <a:latin typeface="SFMono-Regular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} }]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4FC596-A683-3C26-A624-20B19AEBFEA8}"/>
              </a:ext>
            </a:extLst>
          </p:cNvPr>
          <p:cNvGrpSpPr/>
          <p:nvPr/>
        </p:nvGrpSpPr>
        <p:grpSpPr>
          <a:xfrm>
            <a:off x="6264390" y="1397526"/>
            <a:ext cx="3345026" cy="584775"/>
            <a:chOff x="11173165" y="3280740"/>
            <a:chExt cx="3345026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C8B328-2ADE-3B14-A0DF-2B124FA1E739}"/>
                </a:ext>
              </a:extLst>
            </p:cNvPr>
            <p:cNvSpPr/>
            <p:nvPr/>
          </p:nvSpPr>
          <p:spPr>
            <a:xfrm>
              <a:off x="11173165" y="3316038"/>
              <a:ext cx="3345026" cy="549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D7F8CF-491C-7A2A-0213-2241E4EA77BC}"/>
                </a:ext>
              </a:extLst>
            </p:cNvPr>
            <p:cNvSpPr txBox="1"/>
            <p:nvPr/>
          </p:nvSpPr>
          <p:spPr>
            <a:xfrm>
              <a:off x="11863819" y="3280740"/>
              <a:ext cx="1963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</a:rPr>
                <a:t>Remodel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556B3B-208C-7150-FAB3-D49ADAD12396}"/>
              </a:ext>
            </a:extLst>
          </p:cNvPr>
          <p:cNvSpPr txBox="1"/>
          <p:nvPr/>
        </p:nvSpPr>
        <p:spPr>
          <a:xfrm>
            <a:off x="1684061" y="389318"/>
            <a:ext cx="220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JSON remodeling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1E09-3A27-FD1E-07AF-DD7C3E74FE0F}"/>
              </a:ext>
            </a:extLst>
          </p:cNvPr>
          <p:cNvSpPr txBox="1"/>
          <p:nvPr/>
        </p:nvSpPr>
        <p:spPr>
          <a:xfrm>
            <a:off x="9222881" y="7203278"/>
            <a:ext cx="545926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List the queries in the JSON </a:t>
            </a:r>
            <a:r>
              <a:rPr lang="en-US" sz="2000" dirty="0" err="1">
                <a:solidFill>
                  <a:srgbClr val="002060"/>
                </a:solidFill>
              </a:rPr>
              <a:t>rmdl</a:t>
            </a:r>
            <a:r>
              <a:rPr lang="en-US" sz="2000" dirty="0">
                <a:solidFill>
                  <a:srgbClr val="002060"/>
                </a:solidFill>
              </a:rPr>
              <a:t> file.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Provide an event file and JSON sidecar.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Remodel: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HED annotation for each row assembled.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Factor vectors appended based on query results.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queries can be VERY complex.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30141-00DF-7FB5-5BAE-4709C18353C3}"/>
              </a:ext>
            </a:extLst>
          </p:cNvPr>
          <p:cNvSpPr txBox="1"/>
          <p:nvPr/>
        </p:nvSpPr>
        <p:spPr>
          <a:xfrm>
            <a:off x="0" y="648303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CE031-F08C-CB90-46C8-10AAA6B51E75}"/>
              </a:ext>
            </a:extLst>
          </p:cNvPr>
          <p:cNvSpPr txBox="1"/>
          <p:nvPr/>
        </p:nvSpPr>
        <p:spPr>
          <a:xfrm>
            <a:off x="10673048" y="1531759"/>
            <a:ext cx="8500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0D853E1-EDB3-B756-28F7-E23858922B2D}"/>
              </a:ext>
            </a:extLst>
          </p:cNvPr>
          <p:cNvSpPr/>
          <p:nvPr/>
        </p:nvSpPr>
        <p:spPr>
          <a:xfrm flipH="1">
            <a:off x="5232226" y="1531542"/>
            <a:ext cx="103216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0A4512D-BBEB-209D-76B1-0D6864F7548B}"/>
              </a:ext>
            </a:extLst>
          </p:cNvPr>
          <p:cNvSpPr/>
          <p:nvPr/>
        </p:nvSpPr>
        <p:spPr>
          <a:xfrm>
            <a:off x="9632077" y="1529114"/>
            <a:ext cx="103216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4F2F6E84-19E6-03A1-B670-2E321F3E168B}"/>
              </a:ext>
            </a:extLst>
          </p:cNvPr>
          <p:cNvSpPr/>
          <p:nvPr/>
        </p:nvSpPr>
        <p:spPr>
          <a:xfrm rot="16200000">
            <a:off x="7527095" y="2201971"/>
            <a:ext cx="80867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FFDEF-1884-E928-E070-7E176CC48148}"/>
              </a:ext>
            </a:extLst>
          </p:cNvPr>
          <p:cNvSpPr txBox="1"/>
          <p:nvPr/>
        </p:nvSpPr>
        <p:spPr>
          <a:xfrm>
            <a:off x="7169727" y="3038012"/>
            <a:ext cx="34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Excerpt from overall summary file. 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65C0576-0CB5-C94B-DEA0-D493092A0AE4}"/>
              </a:ext>
            </a:extLst>
          </p:cNvPr>
          <p:cNvSpPr/>
          <p:nvPr/>
        </p:nvSpPr>
        <p:spPr>
          <a:xfrm flipH="1">
            <a:off x="956930" y="4437223"/>
            <a:ext cx="1131467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43D3E-09A3-876E-4162-A3A09285B21A}"/>
              </a:ext>
            </a:extLst>
          </p:cNvPr>
          <p:cNvSpPr txBox="1"/>
          <p:nvPr/>
        </p:nvSpPr>
        <p:spPr>
          <a:xfrm>
            <a:off x="6610824" y="841083"/>
            <a:ext cx="4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 from the command line on entire dataset)</a:t>
            </a:r>
          </a:p>
        </p:txBody>
      </p:sp>
    </p:spTree>
    <p:extLst>
      <p:ext uri="{BB962C8B-B14F-4D97-AF65-F5344CB8AC3E}">
        <p14:creationId xmlns:p14="http://schemas.microsoft.com/office/powerpoint/2010/main" val="34596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21" grpId="0"/>
      <p:bldP spid="6" grpId="0" animBg="1"/>
      <p:bldP spid="7" grpId="0" animBg="1"/>
      <p:bldP spid="8" grpId="0" animBg="1"/>
      <p:bldP spid="14" grpId="0" animBg="1"/>
      <p:bldP spid="16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544541" y="320040"/>
            <a:ext cx="63134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Example remodeling tools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2557D-1B4D-CCA4-AFC7-0B772A6C3114}"/>
              </a:ext>
            </a:extLst>
          </p:cNvPr>
          <p:cNvSpPr txBox="1"/>
          <p:nvPr/>
        </p:nvSpPr>
        <p:spPr>
          <a:xfrm>
            <a:off x="593032" y="1130245"/>
            <a:ext cx="124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26FDC71-35C3-7CA5-0F81-87D8084B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64" y="1250677"/>
            <a:ext cx="7403495" cy="132343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'G:/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openneuroWH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model_path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'G:/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summarize_conditions_rmdl.json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model_path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'-b'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'-x'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'derivatives'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run_remodel.main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EA74D-3CD8-5E1B-70C6-53F198730CD2}"/>
              </a:ext>
            </a:extLst>
          </p:cNvPr>
          <p:cNvSpPr txBox="1"/>
          <p:nvPr/>
        </p:nvSpPr>
        <p:spPr>
          <a:xfrm>
            <a:off x="461415" y="2858423"/>
            <a:ext cx="209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Command line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746470B-3EA0-7671-F944-CFA16778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4" y="3384024"/>
            <a:ext cx="10709564" cy="307777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python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run_remodel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G:/openneuroWH G:/summarize_conditions_rmdl.json -b 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 derivatives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A632105F-3EFE-5E96-A6FE-D67745EBF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54666"/>
              </p:ext>
            </p:extLst>
          </p:nvPr>
        </p:nvGraphicFramePr>
        <p:xfrm>
          <a:off x="1911928" y="4042750"/>
          <a:ext cx="8152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945">
                  <a:extLst>
                    <a:ext uri="{9D8B030D-6E8A-4147-A177-3AD203B41FA5}">
                      <a16:colId xmlns:a16="http://schemas.microsoft.com/office/drawing/2014/main" val="4146513263"/>
                    </a:ext>
                  </a:extLst>
                </a:gridCol>
                <a:gridCol w="3192087">
                  <a:extLst>
                    <a:ext uri="{9D8B030D-6E8A-4147-A177-3AD203B41FA5}">
                      <a16:colId xmlns:a16="http://schemas.microsoft.com/office/drawing/2014/main" val="374354022"/>
                    </a:ext>
                  </a:extLst>
                </a:gridCol>
                <a:gridCol w="3526961">
                  <a:extLst>
                    <a:ext uri="{9D8B030D-6E8A-4147-A177-3AD203B41FA5}">
                      <a16:colId xmlns:a16="http://schemas.microsoft.com/office/drawing/2014/main" val="154574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6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JetBrains Mono"/>
                        </a:rPr>
                        <a:t>data_root</a:t>
                      </a:r>
                      <a:endParaRPr lang="en-US" dirty="0">
                        <a:latin typeface="JetBrains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directory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first argument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6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JetBrains Mono"/>
                        </a:rPr>
                        <a:t>model_path</a:t>
                      </a:r>
                      <a:endParaRPr lang="en-US" dirty="0">
                        <a:latin typeface="JetBrains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of remodeling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second argument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JetBrains Mono"/>
                        </a:rPr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present, assume BIDS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2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JetBrains Mono"/>
                        </a:rPr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directories to exclude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204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ACD5BB-8C99-12CA-6365-0A4124084653}"/>
              </a:ext>
            </a:extLst>
          </p:cNvPr>
          <p:cNvSpPr txBox="1"/>
          <p:nvPr/>
        </p:nvSpPr>
        <p:spPr>
          <a:xfrm>
            <a:off x="0" y="648303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C654B-1A3A-7F7D-84B6-ED6B1378E598}"/>
              </a:ext>
            </a:extLst>
          </p:cNvPr>
          <p:cNvSpPr txBox="1"/>
          <p:nvPr/>
        </p:nvSpPr>
        <p:spPr>
          <a:xfrm>
            <a:off x="152400" y="663543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710733-A848-E4FA-47A5-56624F72994B}"/>
              </a:ext>
            </a:extLst>
          </p:cNvPr>
          <p:cNvSpPr/>
          <p:nvPr/>
        </p:nvSpPr>
        <p:spPr>
          <a:xfrm>
            <a:off x="2897706" y="3311236"/>
            <a:ext cx="1972167" cy="44513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95E3F-D03A-3F51-9F15-522D168DED21}"/>
              </a:ext>
            </a:extLst>
          </p:cNvPr>
          <p:cNvSpPr/>
          <p:nvPr/>
        </p:nvSpPr>
        <p:spPr>
          <a:xfrm>
            <a:off x="2708120" y="1924619"/>
            <a:ext cx="1413607" cy="2713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E6700B3-9C20-8ABC-35BB-31A53A6A995D}"/>
              </a:ext>
            </a:extLst>
          </p:cNvPr>
          <p:cNvSpPr/>
          <p:nvPr/>
        </p:nvSpPr>
        <p:spPr>
          <a:xfrm>
            <a:off x="890904" y="4447076"/>
            <a:ext cx="94482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5E929A-FA3C-7F5D-F443-DC6E35933A90}"/>
              </a:ext>
            </a:extLst>
          </p:cNvPr>
          <p:cNvSpPr/>
          <p:nvPr/>
        </p:nvSpPr>
        <p:spPr>
          <a:xfrm>
            <a:off x="4747293" y="3327075"/>
            <a:ext cx="3932580" cy="44513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5D965A-D478-50B9-1539-3180606BEC4A}"/>
              </a:ext>
            </a:extLst>
          </p:cNvPr>
          <p:cNvSpPr/>
          <p:nvPr/>
        </p:nvSpPr>
        <p:spPr>
          <a:xfrm>
            <a:off x="3955034" y="1937726"/>
            <a:ext cx="1413607" cy="2713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6AD3AC8-9411-19FE-DB34-5A88C072E159}"/>
              </a:ext>
            </a:extLst>
          </p:cNvPr>
          <p:cNvSpPr/>
          <p:nvPr/>
        </p:nvSpPr>
        <p:spPr>
          <a:xfrm>
            <a:off x="904764" y="4876572"/>
            <a:ext cx="94482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75EDE70-597E-2C30-2AFA-EEECD683F578}"/>
              </a:ext>
            </a:extLst>
          </p:cNvPr>
          <p:cNvSpPr/>
          <p:nvPr/>
        </p:nvSpPr>
        <p:spPr>
          <a:xfrm>
            <a:off x="904764" y="5223823"/>
            <a:ext cx="94482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544541" y="320040"/>
            <a:ext cx="63134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Example MATLAB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2557D-1B4D-CCA4-AFC7-0B772A6C3114}"/>
              </a:ext>
            </a:extLst>
          </p:cNvPr>
          <p:cNvSpPr txBox="1"/>
          <p:nvPr/>
        </p:nvSpPr>
        <p:spPr>
          <a:xfrm>
            <a:off x="544541" y="1079172"/>
            <a:ext cx="295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MATLAB: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EA74D-3CD8-5E1B-70C6-53F198730CD2}"/>
              </a:ext>
            </a:extLst>
          </p:cNvPr>
          <p:cNvSpPr txBox="1"/>
          <p:nvPr/>
        </p:nvSpPr>
        <p:spPr>
          <a:xfrm>
            <a:off x="669232" y="3548997"/>
            <a:ext cx="374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Function: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CD5BB-8C99-12CA-6365-0A4124084653}"/>
              </a:ext>
            </a:extLst>
          </p:cNvPr>
          <p:cNvSpPr txBox="1"/>
          <p:nvPr/>
        </p:nvSpPr>
        <p:spPr>
          <a:xfrm>
            <a:off x="0" y="648303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69F0A7-0491-6B66-3354-434C509B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09" y="1555229"/>
            <a:ext cx="7403495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i="0" dirty="0" err="1">
                <a:effectLst/>
                <a:latin typeface="Menlo"/>
              </a:rPr>
              <a:t>remodelFile</a:t>
            </a:r>
            <a:r>
              <a:rPr lang="en-US" sz="1800" i="0" dirty="0">
                <a:effectLst/>
                <a:latin typeface="Menlo"/>
              </a:rPr>
              <a:t> =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'G:\</a:t>
            </a:r>
            <a:r>
              <a:rPr lang="en-US" sz="1800" i="0" dirty="0" err="1">
                <a:solidFill>
                  <a:srgbClr val="A709F5"/>
                </a:solidFill>
                <a:effectLst/>
                <a:latin typeface="Menlo"/>
              </a:rPr>
              <a:t>summarize_hed_types_rmdl.json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i="0" dirty="0">
                <a:effectLst/>
                <a:latin typeface="Menlo"/>
              </a:rPr>
              <a:t>;</a:t>
            </a:r>
          </a:p>
          <a:p>
            <a:r>
              <a:rPr lang="en-US" sz="1800" i="0" dirty="0" err="1">
                <a:effectLst/>
                <a:latin typeface="Menlo"/>
              </a:rPr>
              <a:t>dataPath</a:t>
            </a:r>
            <a:r>
              <a:rPr lang="en-US" sz="1800" i="0" dirty="0">
                <a:effectLst/>
                <a:latin typeface="Menlo"/>
              </a:rPr>
              <a:t> =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'G:\eeg_ds003645s_hed'</a:t>
            </a:r>
            <a:r>
              <a:rPr lang="en-US" sz="1800" i="0" dirty="0">
                <a:effectLst/>
                <a:latin typeface="Menlo"/>
              </a:rPr>
              <a:t>;</a:t>
            </a:r>
          </a:p>
          <a:p>
            <a:r>
              <a:rPr lang="en-US" sz="1800" i="0" dirty="0" err="1">
                <a:effectLst/>
                <a:latin typeface="Menlo"/>
              </a:rPr>
              <a:t>remodel_args</a:t>
            </a:r>
            <a:r>
              <a:rPr lang="en-US" sz="1800" i="0" dirty="0">
                <a:effectLst/>
                <a:latin typeface="Menlo"/>
              </a:rPr>
              <a:t> = {</a:t>
            </a:r>
            <a:r>
              <a:rPr lang="en-US" sz="1800" i="0" dirty="0" err="1">
                <a:effectLst/>
                <a:latin typeface="Menlo"/>
              </a:rPr>
              <a:t>dataPath</a:t>
            </a:r>
            <a:r>
              <a:rPr lang="en-US" sz="1800" i="0" dirty="0">
                <a:effectLst/>
                <a:latin typeface="Menlo"/>
              </a:rPr>
              <a:t>, </a:t>
            </a:r>
            <a:r>
              <a:rPr lang="en-US" sz="1800" i="0" dirty="0" err="1">
                <a:effectLst/>
                <a:latin typeface="Menlo"/>
              </a:rPr>
              <a:t>remodelFile</a:t>
            </a:r>
            <a:r>
              <a:rPr lang="en-US" sz="1800" i="0" dirty="0">
                <a:effectLst/>
                <a:latin typeface="Menlo"/>
              </a:rPr>
              <a:t>,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'-b'</a:t>
            </a:r>
            <a:r>
              <a:rPr lang="en-US" sz="1800" i="0" dirty="0">
                <a:effectLst/>
                <a:latin typeface="Menlo"/>
              </a:rPr>
              <a:t>,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'-x'</a:t>
            </a:r>
            <a:r>
              <a:rPr lang="en-US" sz="1800" i="0" dirty="0">
                <a:effectLst/>
                <a:latin typeface="Menlo"/>
              </a:rPr>
              <a:t>,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'stimuli'</a:t>
            </a:r>
            <a:r>
              <a:rPr lang="en-US" sz="1800" i="0" dirty="0">
                <a:effectLst/>
                <a:latin typeface="Menlo"/>
              </a:rPr>
              <a:t>, 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'derivatives'</a:t>
            </a:r>
            <a:r>
              <a:rPr lang="en-US" sz="1800" i="0" dirty="0">
                <a:effectLst/>
                <a:latin typeface="Menlo"/>
              </a:rPr>
              <a:t>};</a:t>
            </a:r>
          </a:p>
          <a:p>
            <a:r>
              <a:rPr lang="en-US" sz="1800" b="1" i="0" dirty="0" err="1">
                <a:effectLst/>
                <a:latin typeface="Menlo"/>
              </a:rPr>
              <a:t>runRemodel</a:t>
            </a:r>
            <a:r>
              <a:rPr lang="en-US" sz="1800" i="0" dirty="0">
                <a:effectLst/>
                <a:latin typeface="Menlo"/>
              </a:rPr>
              <a:t>(</a:t>
            </a:r>
            <a:r>
              <a:rPr lang="en-US" sz="1800" i="0" dirty="0" err="1">
                <a:effectLst/>
                <a:latin typeface="Menlo"/>
              </a:rPr>
              <a:t>remodel_args</a:t>
            </a:r>
            <a:r>
              <a:rPr lang="en-US" sz="1800" i="0" dirty="0">
                <a:effectLst/>
                <a:latin typeface="Menlo"/>
              </a:rPr>
              <a:t>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639B1C-E300-8868-89F1-ABC906A3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4" y="4030658"/>
            <a:ext cx="7403495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shade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800" b="1" i="0" dirty="0" err="1">
                <a:effectLst/>
                <a:latin typeface="Menlo"/>
              </a:rPr>
              <a:t>runRemodel</a:t>
            </a:r>
            <a:r>
              <a:rPr lang="en-US" sz="1800" i="0" dirty="0">
                <a:effectLst/>
                <a:latin typeface="Menlo"/>
              </a:rPr>
              <a:t>(</a:t>
            </a:r>
            <a:r>
              <a:rPr lang="en-US" sz="1800" i="0" dirty="0" err="1">
                <a:effectLst/>
                <a:latin typeface="Menlo"/>
              </a:rPr>
              <a:t>remodel_args</a:t>
            </a:r>
            <a:r>
              <a:rPr lang="en-US" sz="1800" i="0" dirty="0">
                <a:effectLst/>
                <a:latin typeface="Menlo"/>
              </a:rPr>
              <a:t>)</a:t>
            </a:r>
          </a:p>
          <a:p>
            <a:r>
              <a:rPr lang="en-US" sz="1800" i="0" dirty="0">
                <a:effectLst/>
                <a:latin typeface="Menlo"/>
              </a:rPr>
              <a:t>    </a:t>
            </a:r>
            <a:r>
              <a:rPr lang="en-US" sz="1800" i="0" dirty="0" err="1">
                <a:effectLst/>
                <a:latin typeface="Menlo"/>
              </a:rPr>
              <a:t>py.importlib.import_module</a:t>
            </a:r>
            <a:r>
              <a:rPr lang="en-US" sz="1800" i="0" dirty="0">
                <a:effectLst/>
                <a:latin typeface="Menlo"/>
              </a:rPr>
              <a:t>(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i="0" dirty="0" err="1">
                <a:solidFill>
                  <a:srgbClr val="A709F5"/>
                </a:solidFill>
                <a:effectLst/>
                <a:latin typeface="Menlo"/>
              </a:rPr>
              <a:t>hed</a:t>
            </a:r>
            <a:r>
              <a:rPr lang="en-US" sz="1800" i="0" dirty="0">
                <a:solidFill>
                  <a:srgbClr val="A709F5"/>
                </a:solidFill>
                <a:effectLst/>
                <a:latin typeface="Menlo"/>
              </a:rPr>
              <a:t>’</a:t>
            </a:r>
            <a:r>
              <a:rPr lang="en-US" sz="1800" i="0" dirty="0">
                <a:effectLst/>
                <a:latin typeface="Menlo"/>
              </a:rPr>
              <a:t>);</a:t>
            </a:r>
          </a:p>
          <a:p>
            <a:r>
              <a:rPr lang="en-US" sz="1800" i="0" dirty="0">
                <a:effectLst/>
                <a:latin typeface="Menlo"/>
              </a:rPr>
              <a:t>    </a:t>
            </a:r>
            <a:r>
              <a:rPr lang="en-US" sz="1800" i="0" dirty="0" err="1">
                <a:effectLst/>
                <a:latin typeface="Menlo"/>
              </a:rPr>
              <a:t>py.hed.tools.remodeling.cli.run_remodel.main</a:t>
            </a:r>
            <a:r>
              <a:rPr lang="en-US" sz="1800" i="0" dirty="0">
                <a:effectLst/>
                <a:latin typeface="Menlo"/>
              </a:rPr>
              <a:t>(</a:t>
            </a:r>
            <a:r>
              <a:rPr lang="en-US" sz="1800" i="0" dirty="0" err="1">
                <a:effectLst/>
                <a:latin typeface="Menlo"/>
              </a:rPr>
              <a:t>remodel_args</a:t>
            </a:r>
            <a:r>
              <a:rPr lang="en-US" sz="180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033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0128BF6-F148-3734-BDAA-6900247BF81C}"/>
              </a:ext>
            </a:extLst>
          </p:cNvPr>
          <p:cNvGrpSpPr/>
          <p:nvPr/>
        </p:nvGrpSpPr>
        <p:grpSpPr>
          <a:xfrm>
            <a:off x="1804978" y="2294992"/>
            <a:ext cx="3345026" cy="584775"/>
            <a:chOff x="911359" y="2013985"/>
            <a:chExt cx="3345026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182CC0-79E7-3AF5-FE54-5A5E3F263D37}"/>
                </a:ext>
              </a:extLst>
            </p:cNvPr>
            <p:cNvSpPr/>
            <p:nvPr/>
          </p:nvSpPr>
          <p:spPr>
            <a:xfrm>
              <a:off x="911359" y="2032493"/>
              <a:ext cx="3345026" cy="549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D0653D-2F4E-6EFE-7113-64DCD917F49E}"/>
                </a:ext>
              </a:extLst>
            </p:cNvPr>
            <p:cNvSpPr txBox="1"/>
            <p:nvPr/>
          </p:nvSpPr>
          <p:spPr>
            <a:xfrm>
              <a:off x="1077000" y="2013985"/>
              <a:ext cx="29176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</a:rPr>
                <a:t>Generate events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4612DF-A4FD-F40E-F5A7-785A13BF852C}"/>
              </a:ext>
            </a:extLst>
          </p:cNvPr>
          <p:cNvGrpSpPr/>
          <p:nvPr/>
        </p:nvGrpSpPr>
        <p:grpSpPr>
          <a:xfrm>
            <a:off x="6109854" y="2226476"/>
            <a:ext cx="3464785" cy="604802"/>
            <a:chOff x="4450044" y="3090127"/>
            <a:chExt cx="3464785" cy="6048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CA8AEB-9530-05AF-4120-9D53A93A9086}"/>
                </a:ext>
              </a:extLst>
            </p:cNvPr>
            <p:cNvSpPr/>
            <p:nvPr/>
          </p:nvSpPr>
          <p:spPr>
            <a:xfrm>
              <a:off x="4555105" y="3145452"/>
              <a:ext cx="3345026" cy="549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D8B73-4D8F-1928-78C2-B6C816AEAA83}"/>
                </a:ext>
              </a:extLst>
            </p:cNvPr>
            <p:cNvSpPr txBox="1"/>
            <p:nvPr/>
          </p:nvSpPr>
          <p:spPr>
            <a:xfrm>
              <a:off x="4450044" y="3090127"/>
              <a:ext cx="34647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</a:rPr>
                <a:t>Experiment logs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177B25-50F1-59DB-9C53-A570BD2B416A}"/>
              </a:ext>
            </a:extLst>
          </p:cNvPr>
          <p:cNvGrpSpPr/>
          <p:nvPr/>
        </p:nvGrpSpPr>
        <p:grpSpPr>
          <a:xfrm>
            <a:off x="1804978" y="3871198"/>
            <a:ext cx="3345026" cy="584775"/>
            <a:chOff x="8122651" y="2456393"/>
            <a:chExt cx="3345026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48D6E-8333-815A-1C78-43576721372F}"/>
                </a:ext>
              </a:extLst>
            </p:cNvPr>
            <p:cNvSpPr/>
            <p:nvPr/>
          </p:nvSpPr>
          <p:spPr>
            <a:xfrm>
              <a:off x="8122651" y="2491691"/>
              <a:ext cx="3345026" cy="549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A6356C-48EE-7A31-32BA-A2EA17F1E7DA}"/>
                </a:ext>
              </a:extLst>
            </p:cNvPr>
            <p:cNvSpPr txBox="1"/>
            <p:nvPr/>
          </p:nvSpPr>
          <p:spPr>
            <a:xfrm>
              <a:off x="8709394" y="2456393"/>
              <a:ext cx="1963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</a:rPr>
                <a:t>Validate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2217D3-48E9-6A8C-0E29-09D4FA6395E6}"/>
              </a:ext>
            </a:extLst>
          </p:cNvPr>
          <p:cNvSpPr txBox="1"/>
          <p:nvPr/>
        </p:nvSpPr>
        <p:spPr>
          <a:xfrm>
            <a:off x="2447564" y="839440"/>
            <a:ext cx="196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Remodel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1ADFAD-C654-7B48-EE44-DD9941ECBA69}"/>
              </a:ext>
            </a:extLst>
          </p:cNvPr>
          <p:cNvGrpSpPr/>
          <p:nvPr/>
        </p:nvGrpSpPr>
        <p:grpSpPr>
          <a:xfrm>
            <a:off x="1821876" y="5486532"/>
            <a:ext cx="3345026" cy="584775"/>
            <a:chOff x="4423487" y="1772164"/>
            <a:chExt cx="3345026" cy="584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803070-4B1C-8091-A875-B0ACB34FFAE4}"/>
                </a:ext>
              </a:extLst>
            </p:cNvPr>
            <p:cNvSpPr/>
            <p:nvPr/>
          </p:nvSpPr>
          <p:spPr>
            <a:xfrm>
              <a:off x="4423487" y="1789814"/>
              <a:ext cx="3345026" cy="549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5F1A35-9B12-C594-6024-CE63B33DFD79}"/>
                </a:ext>
              </a:extLst>
            </p:cNvPr>
            <p:cNvSpPr txBox="1"/>
            <p:nvPr/>
          </p:nvSpPr>
          <p:spPr>
            <a:xfrm>
              <a:off x="5114141" y="1772164"/>
              <a:ext cx="19637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</a:rPr>
                <a:t>Analyze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7F64BB8-BE73-2D62-8B9E-7F7EE7A8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04" y="2384157"/>
            <a:ext cx="1054699" cy="402371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F7CD6B90-5193-0FD0-6D2C-14D77F166A69}"/>
              </a:ext>
            </a:extLst>
          </p:cNvPr>
          <p:cNvSpPr/>
          <p:nvPr/>
        </p:nvSpPr>
        <p:spPr>
          <a:xfrm rot="16200000">
            <a:off x="2989118" y="4798744"/>
            <a:ext cx="103216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F403227-0C77-763B-C140-FA5C7309B86A}"/>
              </a:ext>
            </a:extLst>
          </p:cNvPr>
          <p:cNvSpPr/>
          <p:nvPr/>
        </p:nvSpPr>
        <p:spPr>
          <a:xfrm rot="16200000">
            <a:off x="2982611" y="3192921"/>
            <a:ext cx="1032164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C7917614-CBFC-5E28-316C-7B79853C95B6}"/>
              </a:ext>
            </a:extLst>
          </p:cNvPr>
          <p:cNvSpPr/>
          <p:nvPr/>
        </p:nvSpPr>
        <p:spPr>
          <a:xfrm flipV="1">
            <a:off x="865909" y="2479964"/>
            <a:ext cx="939069" cy="34116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82A30EAB-4A07-122E-3364-35E7D656951F}"/>
              </a:ext>
            </a:extLst>
          </p:cNvPr>
          <p:cNvSpPr/>
          <p:nvPr/>
        </p:nvSpPr>
        <p:spPr>
          <a:xfrm rot="5400000" flipV="1">
            <a:off x="3058182" y="125104"/>
            <a:ext cx="939069" cy="34116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08704-3392-EF9F-9A74-749913478EE2}"/>
              </a:ext>
            </a:extLst>
          </p:cNvPr>
          <p:cNvSpPr txBox="1"/>
          <p:nvPr/>
        </p:nvSpPr>
        <p:spPr>
          <a:xfrm rot="16200000">
            <a:off x="-381749" y="3871198"/>
            <a:ext cx="196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Remodel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C80215-7712-CE0F-CC90-96C48D318DE8}"/>
              </a:ext>
            </a:extLst>
          </p:cNvPr>
          <p:cNvSpPr txBox="1"/>
          <p:nvPr/>
        </p:nvSpPr>
        <p:spPr>
          <a:xfrm>
            <a:off x="3654348" y="165446"/>
            <a:ext cx="48833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Workflow for event files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F299D-F201-F970-A8B9-F98ACFA4684B}"/>
              </a:ext>
            </a:extLst>
          </p:cNvPr>
          <p:cNvSpPr txBox="1"/>
          <p:nvPr/>
        </p:nvSpPr>
        <p:spPr>
          <a:xfrm>
            <a:off x="0" y="6573348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AE3BEC-7F46-73D2-488C-BA44B2C1A81A}"/>
              </a:ext>
            </a:extLst>
          </p:cNvPr>
          <p:cNvSpPr txBox="1"/>
          <p:nvPr/>
        </p:nvSpPr>
        <p:spPr>
          <a:xfrm>
            <a:off x="6345382" y="3377586"/>
            <a:ext cx="481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Usually, multiple iterations are required to turn information for logs into event files.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3F115-B054-F7F4-C96C-C40B95A9C696}"/>
              </a:ext>
            </a:extLst>
          </p:cNvPr>
          <p:cNvSpPr txBox="1"/>
          <p:nvPr/>
        </p:nvSpPr>
        <p:spPr>
          <a:xfrm>
            <a:off x="6345382" y="4401779"/>
            <a:ext cx="417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Often event files need to be restructured to support analysis.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CDFD262-7159-927F-7389-D016E702F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FDCD14-0B97-AB8D-3C73-BC3F90B0B514}"/>
              </a:ext>
            </a:extLst>
          </p:cNvPr>
          <p:cNvSpPr txBox="1"/>
          <p:nvPr/>
        </p:nvSpPr>
        <p:spPr>
          <a:xfrm>
            <a:off x="6178903" y="5655808"/>
            <a:ext cx="5702604" cy="830997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files require multiple restructurings during their life cycle.</a:t>
            </a:r>
          </a:p>
        </p:txBody>
      </p:sp>
    </p:spTree>
    <p:extLst>
      <p:ext uri="{BB962C8B-B14F-4D97-AF65-F5344CB8AC3E}">
        <p14:creationId xmlns:p14="http://schemas.microsoft.com/office/powerpoint/2010/main" val="16265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1" grpId="0" animBg="1"/>
      <p:bldP spid="26" grpId="0" animBg="1"/>
      <p:bldP spid="27" grpId="0" animBg="1"/>
      <p:bldP spid="28" grpId="0"/>
      <p:bldP spid="32" grpId="0"/>
      <p:bldP spid="33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6A6B3A-95A5-E26A-B014-93181F286534}"/>
              </a:ext>
            </a:extLst>
          </p:cNvPr>
          <p:cNvGrpSpPr/>
          <p:nvPr/>
        </p:nvGrpSpPr>
        <p:grpSpPr>
          <a:xfrm>
            <a:off x="5297597" y="3427040"/>
            <a:ext cx="6402538" cy="2419513"/>
            <a:chOff x="3433324" y="815600"/>
            <a:chExt cx="6402538" cy="2419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7C0CE3-1133-465B-F5D3-0F7395B4C5EB}"/>
                </a:ext>
              </a:extLst>
            </p:cNvPr>
            <p:cNvSpPr txBox="1"/>
            <p:nvPr/>
          </p:nvSpPr>
          <p:spPr>
            <a:xfrm>
              <a:off x="7067720" y="815600"/>
              <a:ext cx="2052205" cy="646331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5875">
              <a:solidFill>
                <a:srgbClr val="5B9BD5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JSON transformation file</a:t>
              </a:r>
            </a:p>
          </p:txBody>
        </p:sp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9E7F3A8D-933C-311F-6155-84207578B651}"/>
                </a:ext>
              </a:extLst>
            </p:cNvPr>
            <p:cNvSpPr/>
            <p:nvPr/>
          </p:nvSpPr>
          <p:spPr>
            <a:xfrm>
              <a:off x="5503364" y="2436792"/>
              <a:ext cx="918221" cy="30653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08889-5DF3-D1FC-81F1-50A57BB86664}"/>
                </a:ext>
              </a:extLst>
            </p:cNvPr>
            <p:cNvSpPr txBox="1"/>
            <p:nvPr/>
          </p:nvSpPr>
          <p:spPr>
            <a:xfrm>
              <a:off x="3433324" y="2407764"/>
              <a:ext cx="2052205" cy="3693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5875">
              <a:solidFill>
                <a:srgbClr val="5B9BD5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events.tsv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EB2761D-17EE-45B6-65C9-40379EA6E061}"/>
                </a:ext>
              </a:extLst>
            </p:cNvPr>
            <p:cNvSpPr txBox="1">
              <a:spLocks/>
            </p:cNvSpPr>
            <p:nvPr/>
          </p:nvSpPr>
          <p:spPr>
            <a:xfrm>
              <a:off x="6437170" y="2356148"/>
              <a:ext cx="3398692" cy="429635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>
              <a:solidFill>
                <a:srgbClr val="70AD47">
                  <a:lumMod val="60000"/>
                  <a:lumOff val="40000"/>
                </a:srgb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Remodeling</a:t>
              </a:r>
            </a:p>
          </p:txBody>
        </p:sp>
        <p:sp>
          <p:nvSpPr>
            <p:cNvPr id="11" name="Right Arrow 43">
              <a:extLst>
                <a:ext uri="{FF2B5EF4-FFF2-40B4-BE49-F238E27FC236}">
                  <a16:creationId xmlns:a16="http://schemas.microsoft.com/office/drawing/2014/main" id="{CC56B3E1-9E75-D631-589C-9BCFDF1F6D9B}"/>
                </a:ext>
              </a:extLst>
            </p:cNvPr>
            <p:cNvSpPr/>
            <p:nvPr/>
          </p:nvSpPr>
          <p:spPr>
            <a:xfrm rot="5400000">
              <a:off x="7572205" y="1763499"/>
              <a:ext cx="918221" cy="30653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rved Left Arrow 44">
              <a:extLst>
                <a:ext uri="{FF2B5EF4-FFF2-40B4-BE49-F238E27FC236}">
                  <a16:creationId xmlns:a16="http://schemas.microsoft.com/office/drawing/2014/main" id="{A856BBF3-7D62-A07B-E83B-CA7C982F2B19}"/>
                </a:ext>
              </a:extLst>
            </p:cNvPr>
            <p:cNvSpPr/>
            <p:nvPr/>
          </p:nvSpPr>
          <p:spPr>
            <a:xfrm rot="16200000" flipH="1" flipV="1">
              <a:off x="5743775" y="1667425"/>
              <a:ext cx="445539" cy="2689837"/>
            </a:xfrm>
            <a:prstGeom prst="curvedLef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228225" y="215129"/>
            <a:ext cx="77355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HED remodeling with/without backups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CD5BB-8C99-12CA-6365-0A4124084653}"/>
              </a:ext>
            </a:extLst>
          </p:cNvPr>
          <p:cNvSpPr txBox="1"/>
          <p:nvPr/>
        </p:nvSpPr>
        <p:spPr>
          <a:xfrm>
            <a:off x="0" y="6483031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C4563-4D47-E41A-1444-A81FDA2380D0}"/>
              </a:ext>
            </a:extLst>
          </p:cNvPr>
          <p:cNvSpPr txBox="1"/>
          <p:nvPr/>
        </p:nvSpPr>
        <p:spPr>
          <a:xfrm>
            <a:off x="1233893" y="3504621"/>
            <a:ext cx="3004891" cy="63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original to </a:t>
            </a:r>
            <a:r>
              <a:rPr lang="en-US" dirty="0" err="1"/>
              <a:t>events.tsv</a:t>
            </a:r>
            <a:r>
              <a:rPr lang="en-US" dirty="0"/>
              <a:t> each time an analysis is done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9CD6F7-3A86-762C-7F75-409EC141FA45}"/>
              </a:ext>
            </a:extLst>
          </p:cNvPr>
          <p:cNvSpPr txBox="1"/>
          <p:nvPr/>
        </p:nvSpPr>
        <p:spPr>
          <a:xfrm>
            <a:off x="998809" y="1782859"/>
            <a:ext cx="3678375" cy="39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Backup </a:t>
            </a:r>
            <a:r>
              <a:rPr lang="en-US" sz="2000" dirty="0" err="1"/>
              <a:t>events.tsv</a:t>
            </a:r>
            <a:r>
              <a:rPr lang="en-US" sz="2000" dirty="0"/>
              <a:t> (done once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C1C4B9-A9D3-E3B0-16B5-EE4C6DB66F6E}"/>
              </a:ext>
            </a:extLst>
          </p:cNvPr>
          <p:cNvSpPr txBox="1"/>
          <p:nvPr/>
        </p:nvSpPr>
        <p:spPr>
          <a:xfrm>
            <a:off x="6519135" y="1095378"/>
            <a:ext cx="1979731" cy="634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 transformation file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E50A8DEA-BFA5-F177-221B-F6BD654AD2BD}"/>
              </a:ext>
            </a:extLst>
          </p:cNvPr>
          <p:cNvSpPr/>
          <p:nvPr/>
        </p:nvSpPr>
        <p:spPr>
          <a:xfrm>
            <a:off x="5010025" y="2686765"/>
            <a:ext cx="885794" cy="300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BBE37-9D88-BF93-F644-9A3AD0F8D854}"/>
              </a:ext>
            </a:extLst>
          </p:cNvPr>
          <p:cNvSpPr txBox="1"/>
          <p:nvPr/>
        </p:nvSpPr>
        <p:spPr>
          <a:xfrm>
            <a:off x="3013088" y="2658270"/>
            <a:ext cx="1979731" cy="392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events.tsv</a:t>
            </a:r>
            <a:endParaRPr lang="en-US" sz="2000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FFD30BC-0261-ED33-F2A2-CB5CD749CC76}"/>
              </a:ext>
            </a:extLst>
          </p:cNvPr>
          <p:cNvSpPr txBox="1">
            <a:spLocks/>
          </p:cNvSpPr>
          <p:nvPr/>
        </p:nvSpPr>
        <p:spPr>
          <a:xfrm>
            <a:off x="5910853" y="2607603"/>
            <a:ext cx="3278667" cy="421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Remodeling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61F0B-5466-FC13-3FA3-00CF4D19158D}"/>
              </a:ext>
            </a:extLst>
          </p:cNvPr>
          <p:cNvSpPr txBox="1"/>
          <p:nvPr/>
        </p:nvSpPr>
        <p:spPr>
          <a:xfrm>
            <a:off x="383472" y="2655943"/>
            <a:ext cx="1979731" cy="362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events_orig.tsv</a:t>
            </a:r>
            <a:endParaRPr lang="en-US" dirty="0"/>
          </a:p>
        </p:txBody>
      </p:sp>
      <p:sp>
        <p:nvSpPr>
          <p:cNvPr id="31" name="Curved Left Arrow 40">
            <a:extLst>
              <a:ext uri="{FF2B5EF4-FFF2-40B4-BE49-F238E27FC236}">
                <a16:creationId xmlns:a16="http://schemas.microsoft.com/office/drawing/2014/main" id="{03C35428-0A18-83EC-2924-1CCD81B1B3D0}"/>
              </a:ext>
            </a:extLst>
          </p:cNvPr>
          <p:cNvSpPr/>
          <p:nvPr/>
        </p:nvSpPr>
        <p:spPr>
          <a:xfrm rot="5400000" flipH="1">
            <a:off x="2367412" y="1110883"/>
            <a:ext cx="437348" cy="26299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41">
            <a:extLst>
              <a:ext uri="{FF2B5EF4-FFF2-40B4-BE49-F238E27FC236}">
                <a16:creationId xmlns:a16="http://schemas.microsoft.com/office/drawing/2014/main" id="{E36AA058-C24C-91ED-D997-D4F30FE4FB8D}"/>
              </a:ext>
            </a:extLst>
          </p:cNvPr>
          <p:cNvSpPr/>
          <p:nvPr/>
        </p:nvSpPr>
        <p:spPr>
          <a:xfrm rot="5400000" flipV="1">
            <a:off x="2384955" y="1942636"/>
            <a:ext cx="437348" cy="2594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ight Arrow 43">
            <a:extLst>
              <a:ext uri="{FF2B5EF4-FFF2-40B4-BE49-F238E27FC236}">
                <a16:creationId xmlns:a16="http://schemas.microsoft.com/office/drawing/2014/main" id="{F353D10C-9E6C-DF7E-BF96-D72DBC56D16D}"/>
              </a:ext>
            </a:extLst>
          </p:cNvPr>
          <p:cNvSpPr/>
          <p:nvPr/>
        </p:nvSpPr>
        <p:spPr>
          <a:xfrm rot="5400000">
            <a:off x="6998031" y="2028445"/>
            <a:ext cx="901340" cy="295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44">
            <a:extLst>
              <a:ext uri="{FF2B5EF4-FFF2-40B4-BE49-F238E27FC236}">
                <a16:creationId xmlns:a16="http://schemas.microsoft.com/office/drawing/2014/main" id="{D4D20F82-65C8-4DE3-D9CE-7B4A60DB2763}"/>
              </a:ext>
            </a:extLst>
          </p:cNvPr>
          <p:cNvSpPr/>
          <p:nvPr/>
        </p:nvSpPr>
        <p:spPr>
          <a:xfrm rot="16200000" flipH="1" flipV="1">
            <a:off x="5238174" y="1954312"/>
            <a:ext cx="437348" cy="2594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BD1226-EBD1-79ED-0098-5B38CE1DF706}"/>
              </a:ext>
            </a:extLst>
          </p:cNvPr>
          <p:cNvSpPr txBox="1"/>
          <p:nvPr/>
        </p:nvSpPr>
        <p:spPr>
          <a:xfrm>
            <a:off x="5766482" y="5912726"/>
            <a:ext cx="6362429" cy="830997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 remodeling backup facility assures a record of the transformations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F67C2-C0BE-8C88-1785-63CCCE1129B5}"/>
              </a:ext>
            </a:extLst>
          </p:cNvPr>
          <p:cNvSpPr txBox="1"/>
          <p:nvPr/>
        </p:nvSpPr>
        <p:spPr>
          <a:xfrm>
            <a:off x="392229" y="1130430"/>
            <a:ext cx="217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 backup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36AC2-0D15-4C37-70FE-29EBFB639E19}"/>
              </a:ext>
            </a:extLst>
          </p:cNvPr>
          <p:cNvSpPr txBox="1"/>
          <p:nvPr/>
        </p:nvSpPr>
        <p:spPr>
          <a:xfrm>
            <a:off x="5795227" y="4221441"/>
            <a:ext cx="239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Without backup</a:t>
            </a:r>
          </a:p>
        </p:txBody>
      </p:sp>
    </p:spTree>
    <p:extLst>
      <p:ext uri="{BB962C8B-B14F-4D97-AF65-F5344CB8AC3E}">
        <p14:creationId xmlns:p14="http://schemas.microsoft.com/office/powerpoint/2010/main" val="24766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5" grpId="0"/>
      <p:bldP spid="25" grpId="1"/>
      <p:bldP spid="26" grpId="0" animBg="1"/>
      <p:bldP spid="27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4" grpId="0" animBg="1"/>
      <p:bldP spid="35" grpId="0" animBg="1"/>
      <p:bldP spid="38" grpId="0" animBg="1"/>
      <p:bldP spid="13" grpId="0"/>
      <p:bldP spid="13" grpId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457429" y="790089"/>
            <a:ext cx="727714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This talk addresses these questions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7407" y="2347358"/>
            <a:ext cx="10257184" cy="226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HED and what problem does it solve for FAIR?</a:t>
            </a: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is HED integrated into BIDS (Brain Imaging Data Structure)?</a:t>
            </a: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tools support HED annotation, validation and analysis?</a:t>
            </a: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work is ongoing and planned for the future?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9D7EB-A721-5CB8-DA1E-F8342E38FC3F}"/>
              </a:ext>
            </a:extLst>
          </p:cNvPr>
          <p:cNvSpPr txBox="1"/>
          <p:nvPr/>
        </p:nvSpPr>
        <p:spPr>
          <a:xfrm>
            <a:off x="2434513" y="5806301"/>
            <a:ext cx="7322974" cy="523220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Event Descriptors (HED)</a:t>
            </a:r>
          </a:p>
        </p:txBody>
      </p:sp>
    </p:spTree>
    <p:extLst>
      <p:ext uri="{BB962C8B-B14F-4D97-AF65-F5344CB8AC3E}">
        <p14:creationId xmlns:p14="http://schemas.microsoft.com/office/powerpoint/2010/main" val="29560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21">
            <a:extLst>
              <a:ext uri="{FF2B5EF4-FFF2-40B4-BE49-F238E27FC236}">
                <a16:creationId xmlns:a16="http://schemas.microsoft.com/office/drawing/2014/main" id="{4DEF2ABF-F578-3889-7D6D-086966CD21DF}"/>
              </a:ext>
            </a:extLst>
          </p:cNvPr>
          <p:cNvSpPr txBox="1"/>
          <p:nvPr/>
        </p:nvSpPr>
        <p:spPr>
          <a:xfrm>
            <a:off x="3682596" y="530686"/>
            <a:ext cx="4713300" cy="64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 past and present</a:t>
            </a:r>
            <a:endParaRPr sz="36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457;p21">
            <a:extLst>
              <a:ext uri="{FF2B5EF4-FFF2-40B4-BE49-F238E27FC236}">
                <a16:creationId xmlns:a16="http://schemas.microsoft.com/office/drawing/2014/main" id="{656135F1-444A-9CB3-EC60-43EAD2F114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5691" y="0"/>
            <a:ext cx="1750109" cy="116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6;p17">
            <a:extLst>
              <a:ext uri="{FF2B5EF4-FFF2-40B4-BE49-F238E27FC236}">
                <a16:creationId xmlns:a16="http://schemas.microsoft.com/office/drawing/2014/main" id="{F0FD4E5D-F97D-5E5F-4DAB-A6D5AA3E0D2A}"/>
              </a:ext>
            </a:extLst>
          </p:cNvPr>
          <p:cNvSpPr txBox="1"/>
          <p:nvPr/>
        </p:nvSpPr>
        <p:spPr>
          <a:xfrm>
            <a:off x="816837" y="1945167"/>
            <a:ext cx="259713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HED-1</a:t>
            </a:r>
            <a:r>
              <a:rPr lang="en-US" sz="2400" baseline="30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generation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 versions &lt; 4.0.0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2010 -2012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1F145-7D39-88FD-595A-3A3250321A3B}"/>
              </a:ext>
            </a:extLst>
          </p:cNvPr>
          <p:cNvSpPr/>
          <p:nvPr/>
        </p:nvSpPr>
        <p:spPr>
          <a:xfrm>
            <a:off x="996287" y="3009331"/>
            <a:ext cx="2320119" cy="1473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76;p17">
            <a:extLst>
              <a:ext uri="{FF2B5EF4-FFF2-40B4-BE49-F238E27FC236}">
                <a16:creationId xmlns:a16="http://schemas.microsoft.com/office/drawing/2014/main" id="{420C5471-AFED-CE1F-CD53-C6C1DA54485A}"/>
              </a:ext>
            </a:extLst>
          </p:cNvPr>
          <p:cNvSpPr txBox="1"/>
          <p:nvPr/>
        </p:nvSpPr>
        <p:spPr>
          <a:xfrm>
            <a:off x="1037230" y="3077786"/>
            <a:ext cx="223823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  <a:sym typeface="Calibri"/>
                <a:hlinkClick r:id="rId3" action="ppaction://hlinkfile"/>
              </a:rPr>
              <a:t>headit.ucsd.edu</a:t>
            </a:r>
            <a:endParaRPr lang="en-US" sz="24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</a:rPr>
              <a:t>12 studies ESS format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</a:rPr>
              <a:t>NIH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ucida Grande"/>
              </a:rPr>
              <a:t>R01-MH084819</a:t>
            </a:r>
            <a:endParaRPr lang="en-US" sz="1400" b="0" i="0" dirty="0">
              <a:solidFill>
                <a:srgbClr val="002060"/>
              </a:solidFill>
              <a:effectLst/>
              <a:latin typeface="Lucida Gran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Lucida Grande"/>
              </a:rPr>
              <a:t>R01-NS047293</a:t>
            </a:r>
            <a:endParaRPr lang="en-US" sz="1400" dirty="0">
              <a:solidFill>
                <a:srgbClr val="002060"/>
              </a:solidFill>
              <a:latin typeface="Lucida Grand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  <a:latin typeface="Lucida Grande"/>
              </a:rPr>
              <a:t>SCCN Swartz Foundation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9" name="Google Shape;376;p17">
            <a:extLst>
              <a:ext uri="{FF2B5EF4-FFF2-40B4-BE49-F238E27FC236}">
                <a16:creationId xmlns:a16="http://schemas.microsoft.com/office/drawing/2014/main" id="{3D50D19D-D2F7-4A1C-8170-05FC24FB96F8}"/>
              </a:ext>
            </a:extLst>
          </p:cNvPr>
          <p:cNvSpPr txBox="1"/>
          <p:nvPr/>
        </p:nvSpPr>
        <p:spPr>
          <a:xfrm>
            <a:off x="834019" y="4851481"/>
            <a:ext cx="2772466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Single event hierarchy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CogPO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as subset 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Nima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Bigdely-Shamlo’s</a:t>
            </a:r>
            <a:endParaRPr lang="en-US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PhD under Scott </a:t>
            </a: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Makeig</a:t>
            </a:r>
            <a:endParaRPr lang="en-US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B443557-2F4A-18CC-892A-16FFF6203901}"/>
              </a:ext>
            </a:extLst>
          </p:cNvPr>
          <p:cNvSpPr/>
          <p:nvPr/>
        </p:nvSpPr>
        <p:spPr>
          <a:xfrm>
            <a:off x="3350521" y="3333464"/>
            <a:ext cx="1480783" cy="90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9170C-EA8D-A4F3-DBD5-80946DFD3D8F}"/>
              </a:ext>
            </a:extLst>
          </p:cNvPr>
          <p:cNvSpPr/>
          <p:nvPr/>
        </p:nvSpPr>
        <p:spPr>
          <a:xfrm>
            <a:off x="4859918" y="3002505"/>
            <a:ext cx="2320119" cy="1473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376;p17">
            <a:extLst>
              <a:ext uri="{FF2B5EF4-FFF2-40B4-BE49-F238E27FC236}">
                <a16:creationId xmlns:a16="http://schemas.microsoft.com/office/drawing/2014/main" id="{DB89A147-6CDB-DDD0-F19F-0083E04957FB}"/>
              </a:ext>
            </a:extLst>
          </p:cNvPr>
          <p:cNvSpPr txBox="1"/>
          <p:nvPr/>
        </p:nvSpPr>
        <p:spPr>
          <a:xfrm>
            <a:off x="4947548" y="3269984"/>
            <a:ext cx="21448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  <a:sym typeface="Calibri"/>
                <a:hlinkClick r:id="rId4" action="ppaction://hlinkfile"/>
              </a:rPr>
              <a:t>cancta.net</a:t>
            </a:r>
            <a:endParaRPr lang="en-US" sz="24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~</a:t>
            </a:r>
            <a:r>
              <a:rPr lang="en-US" sz="1400" dirty="0">
                <a:solidFill>
                  <a:srgbClr val="002060"/>
                </a:solidFill>
              </a:rPr>
              <a:t>30 studies ESS format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</a:rPr>
              <a:t>ARL </a:t>
            </a:r>
            <a:r>
              <a:rPr lang="en-US" sz="1400" b="0" i="0" u="none" strike="noStrike" dirty="0">
                <a:solidFill>
                  <a:srgbClr val="002060"/>
                </a:solidFill>
                <a:effectLst/>
                <a:latin typeface="ElsevierGulliver"/>
              </a:rPr>
              <a:t>W911NF-10-2-0022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35A1FF-215B-B24A-98A2-253BA9DECD71}"/>
              </a:ext>
            </a:extLst>
          </p:cNvPr>
          <p:cNvSpPr/>
          <p:nvPr/>
        </p:nvSpPr>
        <p:spPr>
          <a:xfrm>
            <a:off x="7208652" y="3320035"/>
            <a:ext cx="1480783" cy="90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76;p17">
            <a:extLst>
              <a:ext uri="{FF2B5EF4-FFF2-40B4-BE49-F238E27FC236}">
                <a16:creationId xmlns:a16="http://schemas.microsoft.com/office/drawing/2014/main" id="{EFE465C9-EE3A-2B5F-7E49-ACCCB47DAFCA}"/>
              </a:ext>
            </a:extLst>
          </p:cNvPr>
          <p:cNvSpPr txBox="1"/>
          <p:nvPr/>
        </p:nvSpPr>
        <p:spPr>
          <a:xfrm>
            <a:off x="4733744" y="1959310"/>
            <a:ext cx="272451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HED-2</a:t>
            </a:r>
            <a:r>
              <a:rPr lang="en-US" sz="2400" baseline="30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generation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 4.0.0 &lt;=version &lt; 8.0.0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2012 -2019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15" name="Google Shape;376;p17">
            <a:extLst>
              <a:ext uri="{FF2B5EF4-FFF2-40B4-BE49-F238E27FC236}">
                <a16:creationId xmlns:a16="http://schemas.microsoft.com/office/drawing/2014/main" id="{DE9C38C7-77F4-3D93-0B7E-4810F5A0FFEF}"/>
              </a:ext>
            </a:extLst>
          </p:cNvPr>
          <p:cNvSpPr txBox="1"/>
          <p:nvPr/>
        </p:nvSpPr>
        <p:spPr>
          <a:xfrm>
            <a:off x="4296893" y="4864830"/>
            <a:ext cx="3598214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Redesign with orthogonal hierarchies (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sub-tag system).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Incorporation into BIDS 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Creation of validators and online tools</a:t>
            </a:r>
            <a:endParaRPr lang="en-US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6;p17">
            <a:extLst>
              <a:ext uri="{FF2B5EF4-FFF2-40B4-BE49-F238E27FC236}">
                <a16:creationId xmlns:a16="http://schemas.microsoft.com/office/drawing/2014/main" id="{5AB9A589-A71A-D9E6-6495-93B1E2319036}"/>
              </a:ext>
            </a:extLst>
          </p:cNvPr>
          <p:cNvSpPr txBox="1"/>
          <p:nvPr/>
        </p:nvSpPr>
        <p:spPr>
          <a:xfrm>
            <a:off x="8336476" y="4864830"/>
            <a:ext cx="3062848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 working group formed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Single tag annotation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Library schemas</a:t>
            </a:r>
          </a:p>
          <a:p>
            <a:pPr marL="285750" marR="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Events of temporal extent</a:t>
            </a:r>
          </a:p>
        </p:txBody>
      </p:sp>
      <p:sp>
        <p:nvSpPr>
          <p:cNvPr id="17" name="Google Shape;376;p17">
            <a:extLst>
              <a:ext uri="{FF2B5EF4-FFF2-40B4-BE49-F238E27FC236}">
                <a16:creationId xmlns:a16="http://schemas.microsoft.com/office/drawing/2014/main" id="{FA70B406-FE7C-D8A3-9562-DEF28CFDE7E3}"/>
              </a:ext>
            </a:extLst>
          </p:cNvPr>
          <p:cNvSpPr txBox="1"/>
          <p:nvPr/>
        </p:nvSpPr>
        <p:spPr>
          <a:xfrm>
            <a:off x="8478917" y="2000608"/>
            <a:ext cx="272451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HED-3rd  generation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 8.0.0 &lt;=versions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 2019 -2020’s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F2A3A-133B-3260-E1A7-1F8E1B559E96}"/>
              </a:ext>
            </a:extLst>
          </p:cNvPr>
          <p:cNvSpPr/>
          <p:nvPr/>
        </p:nvSpPr>
        <p:spPr>
          <a:xfrm>
            <a:off x="8689435" y="3083986"/>
            <a:ext cx="2320119" cy="1473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376;p17">
            <a:extLst>
              <a:ext uri="{FF2B5EF4-FFF2-40B4-BE49-F238E27FC236}">
                <a16:creationId xmlns:a16="http://schemas.microsoft.com/office/drawing/2014/main" id="{6EF0E157-B6A3-B1C8-AF42-DE1D8C3967D0}"/>
              </a:ext>
            </a:extLst>
          </p:cNvPr>
          <p:cNvSpPr txBox="1"/>
          <p:nvPr/>
        </p:nvSpPr>
        <p:spPr>
          <a:xfrm>
            <a:off x="8762085" y="3262522"/>
            <a:ext cx="21448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  <a:sym typeface="Calibri"/>
                <a:hlinkClick r:id="rId5"/>
              </a:rPr>
              <a:t>openNeuro.org</a:t>
            </a:r>
            <a:endParaRPr lang="en-US" sz="24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  <a:sym typeface="Calibri"/>
                <a:hlinkClick r:id="rId5"/>
              </a:rPr>
              <a:t>nemar.org</a:t>
            </a:r>
            <a:endParaRPr lang="en-US" sz="24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alibri"/>
                <a:cs typeface="Calibri"/>
                <a:sym typeface="Calibri"/>
                <a:hlinkClick r:id="rId5"/>
              </a:rPr>
              <a:t>eegnet.org</a:t>
            </a:r>
            <a:endParaRPr lang="en-US" sz="2400" dirty="0">
              <a:solidFill>
                <a:srgbClr val="00206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32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3786505" y="432841"/>
            <a:ext cx="47132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HED Advanced features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942" y="1207033"/>
            <a:ext cx="10961658" cy="51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Events of temporal extent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(with start, end, and intermediate points):</a:t>
            </a:r>
          </a:p>
          <a:p>
            <a:pPr lvl="1">
              <a:lnSpc>
                <a:spcPct val="105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Annotating a seizure event in EEG with features.</a:t>
            </a:r>
          </a:p>
          <a:p>
            <a:pPr lvl="1">
              <a:lnSpc>
                <a:spcPct val="105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Annotation a reaching movement in motion capture.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 context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(finding events that are ongoing at a given time).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Sophisticated searching.</a:t>
            </a:r>
          </a:p>
          <a:p>
            <a:pPr>
              <a:lnSpc>
                <a:spcPct val="10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development: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Specialized library vocabularies for movies and language.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Encoding of event relationships and tasks.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with experimental control software.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29102-C69A-ADA5-7734-524E3553CECE}"/>
              </a:ext>
            </a:extLst>
          </p:cNvPr>
          <p:cNvSpPr txBox="1"/>
          <p:nvPr/>
        </p:nvSpPr>
        <p:spPr>
          <a:xfrm>
            <a:off x="0" y="6425159"/>
            <a:ext cx="397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4. What work is ongoing or planned for the future?</a:t>
            </a:r>
          </a:p>
        </p:txBody>
      </p:sp>
    </p:spTree>
    <p:extLst>
      <p:ext uri="{BB962C8B-B14F-4D97-AF65-F5344CB8AC3E}">
        <p14:creationId xmlns:p14="http://schemas.microsoft.com/office/powerpoint/2010/main" val="15383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3398" y="1482587"/>
            <a:ext cx="11485203" cy="4027670"/>
          </a:xfrm>
        </p:spPr>
        <p:txBody>
          <a:bodyPr>
            <a:noAutofit/>
          </a:bodyPr>
          <a:lstStyle/>
          <a:p>
            <a:pPr>
              <a:lnSpc>
                <a:spcPct val="124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is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complementary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 formal ontologies.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is a front-facing (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user-facing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technology – formal ontologies are not.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operates at a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very fine grain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formal ontologies for e.g., tasks and diseases do not.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is primarily concerned with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happens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during an experiment – existing formal ontologies are mostly not applicable to description of time evolution.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However, HED can be embedded in an ontology – with the subclass (is-a) relationship giving the graphical structure using 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HED_xxxx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(where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xxxx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the HED node) for UUID.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DEC2-9D97-E64B-ABC7-77441279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691" y="0"/>
            <a:ext cx="1750109" cy="116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0CFCC-DB2E-2542-8CAD-D3AED89B2082}"/>
              </a:ext>
            </a:extLst>
          </p:cNvPr>
          <p:cNvSpPr txBox="1"/>
          <p:nvPr/>
        </p:nvSpPr>
        <p:spPr>
          <a:xfrm>
            <a:off x="1564011" y="5617501"/>
            <a:ext cx="9063977" cy="954107"/>
          </a:xfrm>
          <a:prstGeom prst="rect">
            <a:avLst/>
          </a:prstGeom>
          <a:solidFill>
            <a:srgbClr val="FCD89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HED-term UUIDs will enable linking HED schema vocabulary to formal ontologies as needed or wished.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3DBF302-9CB6-0542-B699-BB87C868CD2A}"/>
              </a:ext>
            </a:extLst>
          </p:cNvPr>
          <p:cNvSpPr/>
          <p:nvPr/>
        </p:nvSpPr>
        <p:spPr>
          <a:xfrm>
            <a:off x="623617" y="5873833"/>
            <a:ext cx="940394" cy="39728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85436-6686-A4D0-A5DF-92F92177AE68}"/>
              </a:ext>
            </a:extLst>
          </p:cNvPr>
          <p:cNvSpPr txBox="1"/>
          <p:nvPr/>
        </p:nvSpPr>
        <p:spPr>
          <a:xfrm>
            <a:off x="3682596" y="530686"/>
            <a:ext cx="47132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HED versus ontologies</a:t>
            </a:r>
          </a:p>
        </p:txBody>
      </p:sp>
    </p:spTree>
    <p:extLst>
      <p:ext uri="{BB962C8B-B14F-4D97-AF65-F5344CB8AC3E}">
        <p14:creationId xmlns:p14="http://schemas.microsoft.com/office/powerpoint/2010/main" val="41891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66094" y="402679"/>
            <a:ext cx="58631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HED Working Group (HWG)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942" y="1207033"/>
            <a:ext cx="5192204" cy="536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Scott </a:t>
            </a:r>
            <a:r>
              <a:rPr lang="en-US" sz="2000" dirty="0" err="1">
                <a:solidFill>
                  <a:srgbClr val="002060"/>
                </a:solidFill>
              </a:rPr>
              <a:t>Makeig</a:t>
            </a:r>
            <a:r>
              <a:rPr lang="en-US" sz="2000" dirty="0">
                <a:solidFill>
                  <a:srgbClr val="002060"/>
                </a:solidFill>
              </a:rPr>
              <a:t>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Kay Robbins, UTSA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Arno Delorme,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Dora Hermes, Mayo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Dung Truong,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Monique </a:t>
            </a:r>
            <a:r>
              <a:rPr lang="en-US" sz="2000" dirty="0" err="1">
                <a:solidFill>
                  <a:srgbClr val="002060"/>
                </a:solidFill>
              </a:rPr>
              <a:t>Denissen</a:t>
            </a:r>
            <a:r>
              <a:rPr lang="en-US" sz="2000" dirty="0">
                <a:solidFill>
                  <a:srgbClr val="002060"/>
                </a:solidFill>
              </a:rPr>
              <a:t>, Paris </a:t>
            </a:r>
            <a:r>
              <a:rPr lang="en-US" sz="2000" dirty="0" err="1">
                <a:solidFill>
                  <a:srgbClr val="002060"/>
                </a:solidFill>
              </a:rPr>
              <a:t>Lodren</a:t>
            </a:r>
            <a:r>
              <a:rPr lang="en-US" sz="2000" dirty="0">
                <a:solidFill>
                  <a:srgbClr val="002060"/>
                </a:solidFill>
              </a:rPr>
              <a:t> U Salzburg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Tal Pal Attia, Mayo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Deepa Gupta,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Yahya Shirazi,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Liana </a:t>
            </a:r>
            <a:r>
              <a:rPr lang="en-US" sz="2000" dirty="0" err="1">
                <a:solidFill>
                  <a:srgbClr val="002060"/>
                </a:solidFill>
              </a:rPr>
              <a:t>Pakingan</a:t>
            </a:r>
            <a:r>
              <a:rPr lang="en-US" sz="2000" dirty="0">
                <a:solidFill>
                  <a:srgbClr val="002060"/>
                </a:solidFill>
              </a:rPr>
              <a:t>, UCSD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Ian Callanan, UTSA</a:t>
            </a:r>
          </a:p>
          <a:p>
            <a:pPr marL="457200" indent="-4572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Alexander Jones, UTSA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3D3F7-3EAC-2BC3-63AF-8E36AEF5B0FC}"/>
              </a:ext>
            </a:extLst>
          </p:cNvPr>
          <p:cNvSpPr txBox="1"/>
          <p:nvPr/>
        </p:nvSpPr>
        <p:spPr>
          <a:xfrm>
            <a:off x="5276230" y="1546707"/>
            <a:ext cx="6510243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Project home: </a:t>
            </a:r>
            <a:r>
              <a:rPr lang="en-US" b="1" dirty="0"/>
              <a:t> </a:t>
            </a:r>
            <a:r>
              <a:rPr lang="en-US" dirty="0">
                <a:hlinkClick r:id="rId4"/>
              </a:rPr>
              <a:t>https://www.hedtags.org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Main resources page: </a:t>
            </a:r>
            <a:r>
              <a:rPr lang="en-US" dirty="0">
                <a:hlinkClick r:id="rId5"/>
              </a:rPr>
              <a:t>https://www.hed-resources.org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HED GitHub Organization Repos: </a:t>
            </a:r>
            <a:r>
              <a:rPr lang="en-US" dirty="0">
                <a:hlinkClick r:id="rId6"/>
              </a:rPr>
              <a:t>https://github.com/hed-standard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HED YouTube Channel: </a:t>
            </a:r>
            <a:r>
              <a:rPr lang="en-US" dirty="0">
                <a:hlinkClick r:id="rId7"/>
              </a:rPr>
              <a:t>https://youtube.com@hedworkinggroup</a:t>
            </a:r>
            <a:endParaRPr lang="en-US" dirty="0"/>
          </a:p>
        </p:txBody>
      </p:sp>
      <p:pic>
        <p:nvPicPr>
          <p:cNvPr id="3" name="Picture 2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E37A1CF-E625-FE6D-66C0-F6F5C837A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6" y="4906727"/>
            <a:ext cx="968854" cy="625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82857-664C-3492-E379-321BF1629CB8}"/>
              </a:ext>
            </a:extLst>
          </p:cNvPr>
          <p:cNvSpPr txBox="1"/>
          <p:nvPr/>
        </p:nvSpPr>
        <p:spPr>
          <a:xfrm>
            <a:off x="6931152" y="5035034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R01 MH126700-01A1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269342" y="2846137"/>
            <a:ext cx="6503208" cy="2698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Analysis-ready shared neuroimaging timeseries need:</a:t>
            </a:r>
          </a:p>
          <a:p>
            <a:pPr marL="571500" indent="-27432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Detailed, unambiguous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event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descriptions.</a:t>
            </a:r>
          </a:p>
          <a:p>
            <a:pPr marL="571500" indent="-27432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Data search based on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experiment design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tasks,</a:t>
            </a:r>
            <a:r>
              <a:rPr lang="en-US" sz="2000" i="1" dirty="0">
                <a:solidFill>
                  <a:srgbClr val="002060"/>
                </a:solidFill>
                <a:latin typeface="+mn-lt"/>
              </a:rPr>
              <a:t> and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cognitive processes.</a:t>
            </a:r>
          </a:p>
          <a:p>
            <a:pPr marL="571500" indent="-27432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The context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in which each event occurs …</a:t>
            </a:r>
          </a:p>
          <a:p>
            <a:pPr marL="297180">
              <a:lnSpc>
                <a:spcPct val="114000"/>
              </a:lnSpc>
            </a:pP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                                         . . . and much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342" y="275409"/>
            <a:ext cx="4938542" cy="994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data-sharing gap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3" y="0"/>
            <a:ext cx="457808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48199" y="6509947"/>
            <a:ext cx="6568621" cy="407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Photo credit: Sammie Chaffin https://unsplash.com/photos/Zdf3zn5XXtU?utm_source=unsplash&amp;utm_medium=referral&amp;utm_content=creditShareLink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17890" y="1432990"/>
            <a:ext cx="6199718" cy="1446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Current data sharing standards require:</a:t>
            </a:r>
          </a:p>
          <a:p>
            <a:pPr marL="571500" indent="-27432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High-level / basic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annotation data.</a:t>
            </a:r>
          </a:p>
          <a:p>
            <a:pPr marL="571500" indent="-27432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Adherence to dataset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organizational standards.</a:t>
            </a:r>
          </a:p>
          <a:p>
            <a:pPr marL="571500" indent="-27432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Dataset search at the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individual publisher level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51CBE-6A92-26B8-27B7-83A3C87E7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82" y="0"/>
            <a:ext cx="1561320" cy="1167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A5A1D-3395-FF2E-569D-413CE2DA94EA}"/>
              </a:ext>
            </a:extLst>
          </p:cNvPr>
          <p:cNvSpPr txBox="1"/>
          <p:nvPr/>
        </p:nvSpPr>
        <p:spPr>
          <a:xfrm>
            <a:off x="0" y="6481691"/>
            <a:ext cx="426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1. What is HED and what problem does it solve for FAIR?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C7EE2-7E42-B4FE-F701-96597900C84F}"/>
              </a:ext>
            </a:extLst>
          </p:cNvPr>
          <p:cNvSpPr txBox="1"/>
          <p:nvPr/>
        </p:nvSpPr>
        <p:spPr>
          <a:xfrm>
            <a:off x="3989432" y="5545716"/>
            <a:ext cx="7870736" cy="830997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 (Hierarchical Event Descriptors) + BIDS =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path to machine-actionable data sharing.</a:t>
            </a:r>
          </a:p>
        </p:txBody>
      </p:sp>
    </p:spTree>
    <p:extLst>
      <p:ext uri="{BB962C8B-B14F-4D97-AF65-F5344CB8AC3E}">
        <p14:creationId xmlns:p14="http://schemas.microsoft.com/office/powerpoint/2010/main" val="1492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" y="33674"/>
            <a:ext cx="5024901" cy="6490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424230" y="3369155"/>
            <a:ext cx="734291" cy="157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848518" y="6096148"/>
            <a:ext cx="734291" cy="157019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409700" y="3835601"/>
            <a:ext cx="734291" cy="157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1455259" y="1357148"/>
            <a:ext cx="734291" cy="157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607283" y="3604815"/>
            <a:ext cx="734291" cy="157019"/>
          </a:xfrm>
          <a:prstGeom prst="leftArrow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1753268" y="4116830"/>
            <a:ext cx="734291" cy="157019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7017326" y="323304"/>
            <a:ext cx="253812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HED basics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5886" y="1169935"/>
            <a:ext cx="676422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annotations are comma-separated lists of HED tags:</a:t>
            </a:r>
          </a:p>
          <a:p>
            <a:pPr>
              <a:lnSpc>
                <a:spcPct val="93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Sensory-event, Visual-presentation, Cue</a:t>
            </a:r>
          </a:p>
          <a:p>
            <a:pPr marL="342900" indent="-342900">
              <a:lnSpc>
                <a:spcPct val="9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tags come from specified vocabularies organized in a tree structures called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schemas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3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reference a HED tag by its schema path or by individual node name (e.g., the following are the same):  </a:t>
            </a:r>
          </a:p>
          <a:p>
            <a:pPr>
              <a:lnSpc>
                <a:spcPct val="93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Event/Sensory-event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Sensory-event.</a:t>
            </a:r>
          </a:p>
          <a:p>
            <a:pPr marL="342900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is a “sub-tag” system. Each node is a sub-class of its parent so: </a:t>
            </a:r>
          </a:p>
          <a:p>
            <a:pPr marL="800100" lvl="1" indent="-342900">
              <a:lnSpc>
                <a:spcPct val="93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Sensory-event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“is-a”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</a:t>
            </a:r>
          </a:p>
          <a:p>
            <a:pPr marL="800100" lvl="1" indent="-342900">
              <a:lnSpc>
                <a:spcPct val="93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Searches for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also return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Sensory-event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supports advanced annotation features including representation of complex ongoing events, searching, annotation of experimental design.</a:t>
            </a:r>
            <a:endParaRPr 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3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89176" y="6008428"/>
            <a:ext cx="6936388" cy="62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HED vocabulary viewer available at: </a:t>
            </a:r>
            <a:r>
              <a:rPr lang="en-US" sz="1600" dirty="0">
                <a:solidFill>
                  <a:srgbClr val="002060"/>
                </a:solidFill>
                <a:hlinkClick r:id="rId5"/>
              </a:rPr>
              <a:t>https://www.hedtags.org/display_hed.html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Schemas are housed at </a:t>
            </a:r>
            <a:r>
              <a:rPr lang="en-US" sz="1600" dirty="0">
                <a:solidFill>
                  <a:srgbClr val="002060"/>
                </a:solidFill>
                <a:hlinkClick r:id="rId6"/>
              </a:rPr>
              <a:t>https://github.com/hed-standard/hed-schemas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0313480-8D53-A680-E318-A2741CC83137}"/>
              </a:ext>
            </a:extLst>
          </p:cNvPr>
          <p:cNvSpPr/>
          <p:nvPr/>
        </p:nvSpPr>
        <p:spPr>
          <a:xfrm>
            <a:off x="110837" y="15827"/>
            <a:ext cx="3415146" cy="642653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B37E2-68B4-A09A-2773-8F6C2DCD2388}"/>
              </a:ext>
            </a:extLst>
          </p:cNvPr>
          <p:cNvSpPr txBox="1"/>
          <p:nvPr/>
        </p:nvSpPr>
        <p:spPr>
          <a:xfrm>
            <a:off x="-99490" y="6524528"/>
            <a:ext cx="457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1. What is HED and what problem does it solve for FAIR?</a:t>
            </a:r>
          </a:p>
        </p:txBody>
      </p:sp>
      <p:sp>
        <p:nvSpPr>
          <p:cNvPr id="32" name="Oval 31"/>
          <p:cNvSpPr/>
          <p:nvPr/>
        </p:nvSpPr>
        <p:spPr>
          <a:xfrm>
            <a:off x="474750" y="1221561"/>
            <a:ext cx="2265067" cy="601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01487" y="1108632"/>
            <a:ext cx="2287690" cy="948318"/>
            <a:chOff x="7441329" y="2050627"/>
            <a:chExt cx="2287690" cy="948318"/>
          </a:xfrm>
        </p:grpSpPr>
        <p:sp>
          <p:nvSpPr>
            <p:cNvPr id="27" name="Rectangle 26"/>
            <p:cNvSpPr/>
            <p:nvPr/>
          </p:nvSpPr>
          <p:spPr>
            <a:xfrm>
              <a:off x="7441329" y="2071920"/>
              <a:ext cx="2287689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78039" y="2050627"/>
              <a:ext cx="2150980" cy="948318"/>
              <a:chOff x="7641949" y="1336802"/>
              <a:chExt cx="2150980" cy="948318"/>
            </a:xfrm>
          </p:grpSpPr>
          <p:sp>
            <p:nvSpPr>
              <p:cNvPr id="19" name="Left Arrow 18"/>
              <p:cNvSpPr/>
              <p:nvPr/>
            </p:nvSpPr>
            <p:spPr>
              <a:xfrm>
                <a:off x="7646737" y="1447576"/>
                <a:ext cx="734291" cy="157019"/>
              </a:xfrm>
              <a:prstGeom prst="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81028" y="1336802"/>
                <a:ext cx="1258529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3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2060"/>
                    </a:solidFill>
                  </a:rPr>
                  <a:t>Noun-like</a:t>
                </a:r>
              </a:p>
            </p:txBody>
          </p:sp>
          <p:sp>
            <p:nvSpPr>
              <p:cNvPr id="23" name="Left Arrow 22"/>
              <p:cNvSpPr/>
              <p:nvPr/>
            </p:nvSpPr>
            <p:spPr>
              <a:xfrm>
                <a:off x="7641949" y="1751535"/>
                <a:ext cx="734291" cy="157019"/>
              </a:xfrm>
              <a:prstGeom prst="leftArrow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4764" y="1640761"/>
                <a:ext cx="1258529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3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2060"/>
                    </a:solidFill>
                  </a:rPr>
                  <a:t>Verb-like</a:t>
                </a:r>
              </a:p>
            </p:txBody>
          </p:sp>
          <p:sp>
            <p:nvSpPr>
              <p:cNvPr id="25" name="Left Arrow 24"/>
              <p:cNvSpPr/>
              <p:nvPr/>
            </p:nvSpPr>
            <p:spPr>
              <a:xfrm>
                <a:off x="7646736" y="2032170"/>
                <a:ext cx="734291" cy="157019"/>
              </a:xfrm>
              <a:prstGeom prst="left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19640" y="1906555"/>
                <a:ext cx="1373289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3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2060"/>
                    </a:solidFill>
                  </a:rPr>
                  <a:t>Descriptive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9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30" grpId="0"/>
      <p:bldP spid="2" grpId="0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3546633" y="572969"/>
            <a:ext cx="509451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HED integration in BIDS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607" y="1572374"/>
            <a:ext cx="11044785" cy="388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HED is part of BIDS and is validated as part of BIDS validation.</a:t>
            </a:r>
          </a:p>
          <a:p>
            <a:pPr marL="342900" indent="-3429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HED version is specified in the </a:t>
            </a:r>
            <a:r>
              <a:rPr lang="en-US" sz="28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dataset_description.json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file.</a:t>
            </a:r>
          </a:p>
          <a:p>
            <a:pPr marL="342900" indent="-3429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two use cases and approaches for HED annotation in BIDS:</a:t>
            </a:r>
          </a:p>
          <a:p>
            <a:pPr marL="914400" lvl="1" indent="-457200">
              <a:lnSpc>
                <a:spcPct val="10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1: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Annotate each event individually (e.g., for artifact identification).</a:t>
            </a:r>
          </a:p>
          <a:p>
            <a:pPr marL="914400" lvl="1" indent="-457200">
              <a:lnSpc>
                <a:spcPct val="10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2: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Annotate the unique “event codes” across the dataset (sidecars).</a:t>
            </a:r>
          </a:p>
          <a:p>
            <a:pPr marL="342900" indent="-3429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Combinations of these approaches can be used.</a:t>
            </a:r>
          </a:p>
          <a:p>
            <a:pPr marL="342900" indent="-342900">
              <a:lnSpc>
                <a:spcPct val="10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tools supporting annotation using either approach.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2B0-2DF0-947F-577F-78D2E235C40E}"/>
              </a:ext>
            </a:extLst>
          </p:cNvPr>
          <p:cNvSpPr txBox="1"/>
          <p:nvPr/>
        </p:nvSpPr>
        <p:spPr>
          <a:xfrm>
            <a:off x="0" y="6503227"/>
            <a:ext cx="290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2. How is HED integrated into BIDS?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2B8DA-8A4A-1ADB-C29D-ABD177D2E19A}"/>
              </a:ext>
            </a:extLst>
          </p:cNvPr>
          <p:cNvSpPr txBox="1"/>
          <p:nvPr/>
        </p:nvSpPr>
        <p:spPr>
          <a:xfrm>
            <a:off x="894465" y="5685157"/>
            <a:ext cx="10619509" cy="523220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 annotated data can directly be used by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12949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720" y="5928937"/>
            <a:ext cx="11149172" cy="523220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1: Directly annotate each event in the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events.tsv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  <a:endParaRPr lang="en-US" sz="28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680" y="-11970"/>
            <a:ext cx="1561320" cy="1167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1007850" y="1166360"/>
            <a:ext cx="339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Event file excerpt (</a:t>
            </a:r>
            <a:r>
              <a:rPr lang="en-US" sz="1400" dirty="0" err="1">
                <a:solidFill>
                  <a:srgbClr val="002060"/>
                </a:solidFill>
              </a:rPr>
              <a:t>Onton</a:t>
            </a:r>
            <a:r>
              <a:rPr lang="en-US" sz="1400" dirty="0">
                <a:solidFill>
                  <a:srgbClr val="002060"/>
                </a:solidFill>
              </a:rPr>
              <a:t> and </a:t>
            </a:r>
            <a:r>
              <a:rPr lang="en-US" sz="1400" dirty="0" err="1">
                <a:solidFill>
                  <a:srgbClr val="002060"/>
                </a:solidFill>
              </a:rPr>
              <a:t>Makeig</a:t>
            </a:r>
            <a:r>
              <a:rPr lang="en-US" sz="1400" dirty="0">
                <a:solidFill>
                  <a:srgbClr val="002060"/>
                </a:solidFill>
              </a:rPr>
              <a:t>, 2006)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0095" y="1384788"/>
            <a:ext cx="6664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 markers for a data recording are in separate tab-separated value (</a:t>
            </a:r>
            <a:r>
              <a:rPr lang="en-US" sz="2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events.tsv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files.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Each row represents an event marker.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Each column contains a particular type of information about the event.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BIDS requires the 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onset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duration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columns, but you can add other columns as desired.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optional HED column contains HED annotations for individual event markers.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460983" y="1397584"/>
            <a:ext cx="311727" cy="796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251431" y="4948620"/>
            <a:ext cx="311727" cy="79686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997175" y="4948620"/>
            <a:ext cx="311727" cy="79686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1FB6D7-EBA9-AD52-1DF2-4EC00169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12870"/>
              </p:ext>
            </p:extLst>
          </p:nvPr>
        </p:nvGraphicFramePr>
        <p:xfrm>
          <a:off x="1015278" y="1444021"/>
          <a:ext cx="3327400" cy="346519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81369036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5887706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5554692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7771915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30208532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onset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HED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6421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705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44555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12.4039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12463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13.8447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20886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15.2865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814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16.7283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7908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18.1701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03017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6641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6057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22.4945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8176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9789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27.439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2643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27.8391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84059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30.4181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42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30.4393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4788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35.6855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956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BC002C-ED4C-05CB-9C43-311B6C92B49A}"/>
              </a:ext>
            </a:extLst>
          </p:cNvPr>
          <p:cNvSpPr txBox="1"/>
          <p:nvPr/>
        </p:nvSpPr>
        <p:spPr>
          <a:xfrm>
            <a:off x="5215165" y="559732"/>
            <a:ext cx="52588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BIDS event files with HED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41B59BC5-C621-1211-B928-37F3C85C9065}"/>
              </a:ext>
            </a:extLst>
          </p:cNvPr>
          <p:cNvSpPr/>
          <p:nvPr/>
        </p:nvSpPr>
        <p:spPr>
          <a:xfrm>
            <a:off x="3656471" y="1314389"/>
            <a:ext cx="745743" cy="371481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8E0B-DCC0-C6CC-7DCA-F4B4643DE82A}"/>
              </a:ext>
            </a:extLst>
          </p:cNvPr>
          <p:cNvSpPr txBox="1"/>
          <p:nvPr/>
        </p:nvSpPr>
        <p:spPr>
          <a:xfrm>
            <a:off x="-166254" y="6544601"/>
            <a:ext cx="29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2. How is HED integrated into BIDS?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4A1736-7E20-05ED-8CA0-12DFCBFEEF24}"/>
              </a:ext>
            </a:extLst>
          </p:cNvPr>
          <p:cNvSpPr/>
          <p:nvPr/>
        </p:nvSpPr>
        <p:spPr>
          <a:xfrm>
            <a:off x="699655" y="1122245"/>
            <a:ext cx="3927763" cy="39693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09039"/>
              </p:ext>
            </p:extLst>
          </p:nvPr>
        </p:nvGraphicFramePr>
        <p:xfrm>
          <a:off x="360977" y="1135311"/>
          <a:ext cx="2976921" cy="3449683"/>
        </p:xfrm>
        <a:graphic>
          <a:graphicData uri="http://schemas.openxmlformats.org/drawingml/2006/table">
            <a:tbl>
              <a:tblPr/>
              <a:tblGrid>
                <a:gridCol w="68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onset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12.4039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13.8447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15.2865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16.7283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18.1701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22.4945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27.439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27.8391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30.4181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30.4393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35.6855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5830561" y="1855865"/>
            <a:ext cx="2657550" cy="638860"/>
          </a:xfrm>
          <a:prstGeom prst="wedgeRectCallout">
            <a:avLst>
              <a:gd name="adj1" fmla="val -80922"/>
              <a:gd name="adj2" fmla="val 58874"/>
            </a:avLst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2. Fill in the HED annotations for each dictionary entry.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5183967" y="270597"/>
            <a:ext cx="520457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BIDS JSON sidecars with HED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2109" y="5939290"/>
            <a:ext cx="10307782" cy="523220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2: Annotate the unique lab-specific event codes.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1900"/>
              </p:ext>
            </p:extLst>
          </p:nvPr>
        </p:nvGraphicFramePr>
        <p:xfrm>
          <a:off x="3911578" y="1153072"/>
          <a:ext cx="1121088" cy="2827020"/>
        </p:xfrm>
        <a:graphic>
          <a:graphicData uri="http://schemas.openxmlformats.org/drawingml/2006/table">
            <a:tbl>
              <a:tblPr/>
              <a:tblGrid>
                <a:gridCol w="696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HED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Curved Down Arrow 2"/>
          <p:cNvSpPr/>
          <p:nvPr/>
        </p:nvSpPr>
        <p:spPr>
          <a:xfrm>
            <a:off x="2850091" y="861480"/>
            <a:ext cx="1624927" cy="2738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8387" y="4705484"/>
            <a:ext cx="3035969" cy="1077218"/>
          </a:xfrm>
          <a:prstGeom prst="rect">
            <a:avLst/>
          </a:prstGeom>
          <a:solidFill>
            <a:srgbClr val="DDEBF7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3. At </a:t>
            </a:r>
            <a:r>
              <a:rPr lang="en-US" sz="1600" b="1" dirty="0">
                <a:solidFill>
                  <a:srgbClr val="002060"/>
                </a:solidFill>
              </a:rPr>
              <a:t>analysis</a:t>
            </a:r>
            <a:r>
              <a:rPr lang="en-US" sz="1600" dirty="0">
                <a:solidFill>
                  <a:srgbClr val="002060"/>
                </a:solidFill>
              </a:rPr>
              <a:t> time, do a table look-up to replace the values for each row in the event file with the corresponding HED annotations.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3016" y="4826211"/>
            <a:ext cx="3121875" cy="830997"/>
          </a:xfrm>
          <a:prstGeom prst="rect">
            <a:avLst/>
          </a:prstGeom>
          <a:solidFill>
            <a:srgbClr val="DDEBF7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4. Filter based on HED tags and other information to select desired events for analysis or summary.</a:t>
            </a:r>
          </a:p>
        </p:txBody>
      </p:sp>
      <p:sp>
        <p:nvSpPr>
          <p:cNvPr id="6" name="Bent Arrow 5"/>
          <p:cNvSpPr/>
          <p:nvPr/>
        </p:nvSpPr>
        <p:spPr>
          <a:xfrm flipV="1">
            <a:off x="1571864" y="4584992"/>
            <a:ext cx="1329832" cy="796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22769" y="3986672"/>
            <a:ext cx="311727" cy="718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V="1">
            <a:off x="8306019" y="4001639"/>
            <a:ext cx="311727" cy="83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6288467" y="4793024"/>
            <a:ext cx="311728" cy="897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06245"/>
              </p:ext>
            </p:extLst>
          </p:nvPr>
        </p:nvGraphicFramePr>
        <p:xfrm>
          <a:off x="6477000" y="2792168"/>
          <a:ext cx="3963905" cy="1197973"/>
        </p:xfrm>
        <a:graphic>
          <a:graphicData uri="http://schemas.openxmlformats.org/drawingml/2006/table">
            <a:tbl>
              <a:tblPr/>
              <a:tblGrid>
                <a:gridCol w="44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onset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HED_assembled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47E4CA-7A67-A144-5970-88AED881339B}"/>
              </a:ext>
            </a:extLst>
          </p:cNvPr>
          <p:cNvSpPr txBox="1"/>
          <p:nvPr/>
        </p:nvSpPr>
        <p:spPr>
          <a:xfrm>
            <a:off x="-62577" y="6511895"/>
            <a:ext cx="283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2. How is HED integrated into BIDS?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21CB6-DFC0-1801-6F68-DEE4D66D56F1}"/>
              </a:ext>
            </a:extLst>
          </p:cNvPr>
          <p:cNvSpPr txBox="1"/>
          <p:nvPr/>
        </p:nvSpPr>
        <p:spPr>
          <a:xfrm>
            <a:off x="152255" y="873544"/>
            <a:ext cx="339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Event file excerpt (</a:t>
            </a:r>
            <a:r>
              <a:rPr lang="en-US" sz="1400" dirty="0" err="1">
                <a:solidFill>
                  <a:srgbClr val="002060"/>
                </a:solidFill>
              </a:rPr>
              <a:t>Onton</a:t>
            </a:r>
            <a:r>
              <a:rPr lang="en-US" sz="1400" dirty="0">
                <a:solidFill>
                  <a:srgbClr val="002060"/>
                </a:solidFill>
              </a:rPr>
              <a:t> and </a:t>
            </a:r>
            <a:r>
              <a:rPr lang="en-US" sz="1400" dirty="0" err="1">
                <a:solidFill>
                  <a:srgbClr val="002060"/>
                </a:solidFill>
              </a:rPr>
              <a:t>Makeig</a:t>
            </a:r>
            <a:r>
              <a:rPr lang="en-US" sz="1400" dirty="0">
                <a:solidFill>
                  <a:srgbClr val="002060"/>
                </a:solidFill>
              </a:rPr>
              <a:t>, 2006)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93987" y="248926"/>
            <a:ext cx="2607709" cy="654006"/>
          </a:xfrm>
          <a:prstGeom prst="wedgeRectCallout">
            <a:avLst>
              <a:gd name="adj1" fmla="val 42414"/>
              <a:gd name="adj2" fmla="val 82707"/>
            </a:avLst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1. Start with an </a:t>
            </a:r>
            <a:r>
              <a:rPr lang="en-US" sz="1600" i="1" dirty="0" err="1">
                <a:solidFill>
                  <a:srgbClr val="002060"/>
                </a:solidFill>
              </a:rPr>
              <a:t>events.tsv</a:t>
            </a:r>
            <a:r>
              <a:rPr lang="en-US" sz="1600" i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file and create a dictionary of unique column values.</a:t>
            </a:r>
          </a:p>
        </p:txBody>
      </p:sp>
    </p:spTree>
    <p:extLst>
      <p:ext uri="{BB962C8B-B14F-4D97-AF65-F5344CB8AC3E}">
        <p14:creationId xmlns:p14="http://schemas.microsoft.com/office/powerpoint/2010/main" val="17369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4" grpId="0" animBg="1"/>
      <p:bldP spid="17" grpId="0" animBg="1"/>
      <p:bldP spid="6" grpId="0" animBg="1"/>
      <p:bldP spid="9" grpId="0" animBg="1"/>
      <p:bldP spid="25" grpId="0" animBg="1"/>
      <p:bldP spid="2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2984769" y="112870"/>
            <a:ext cx="62471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Basic HED annotation (a recipe)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6136" y="4035301"/>
            <a:ext cx="4622469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nonWM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Sensory-event, Visual-presentation, Instructional, Cue, (Dash, Black)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8097" y="2372121"/>
            <a:ext cx="2787760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3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Recipe</a:t>
            </a:r>
          </a:p>
          <a:p>
            <a:pPr marL="457200" indent="-457200">
              <a:lnSpc>
                <a:spcPct val="93000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type of event? </a:t>
            </a:r>
          </a:p>
          <a:p>
            <a:pPr marL="457200" indent="-457200">
              <a:lnSpc>
                <a:spcPct val="93000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supporting tags.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8" y="766043"/>
            <a:ext cx="6247148" cy="55347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26136" y="4812295"/>
            <a:ext cx="40084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correct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Sensory-event, Auditory-presentation, Feedback, Beep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075" y="6252783"/>
            <a:ext cx="5506828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https://www.hed-resources.org/en/latest/HedAnnotationQuickstart.html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75857"/>
              </p:ext>
            </p:extLst>
          </p:nvPr>
        </p:nvGraphicFramePr>
        <p:xfrm>
          <a:off x="7045148" y="1038889"/>
          <a:ext cx="1146741" cy="2827020"/>
        </p:xfrm>
        <a:graphic>
          <a:graphicData uri="http://schemas.openxmlformats.org/drawingml/2006/table">
            <a:tbl>
              <a:tblPr/>
              <a:tblGrid>
                <a:gridCol w="5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HED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nonWM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62502" y="1071341"/>
            <a:ext cx="2838950" cy="104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3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TASK</a:t>
            </a:r>
          </a:p>
          <a:p>
            <a:pPr algn="ctr">
              <a:lnSpc>
                <a:spcPct val="93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Fill in dictionary </a:t>
            </a:r>
          </a:p>
          <a:p>
            <a:pPr algn="ctr">
              <a:lnSpc>
                <a:spcPct val="93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60"/>
                </a:solidFill>
              </a:rPr>
              <a:t>(corresponding to JSON sidecar)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91C896-C083-A367-4A6C-979F134D50D2}"/>
              </a:ext>
            </a:extLst>
          </p:cNvPr>
          <p:cNvSpPr/>
          <p:nvPr/>
        </p:nvSpPr>
        <p:spPr>
          <a:xfrm>
            <a:off x="436417" y="1115295"/>
            <a:ext cx="1196097" cy="517852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491C896-C083-A367-4A6C-979F134D50D2}"/>
              </a:ext>
            </a:extLst>
          </p:cNvPr>
          <p:cNvSpPr/>
          <p:nvPr/>
        </p:nvSpPr>
        <p:spPr>
          <a:xfrm>
            <a:off x="1891145" y="1205349"/>
            <a:ext cx="1378673" cy="50532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F72C7-B6F7-0394-C70D-B4C6871D924B}"/>
              </a:ext>
            </a:extLst>
          </p:cNvPr>
          <p:cNvSpPr txBox="1"/>
          <p:nvPr/>
        </p:nvSpPr>
        <p:spPr>
          <a:xfrm>
            <a:off x="0" y="6496113"/>
            <a:ext cx="28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2. How is HED integrated into BIDS?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7B537-28BF-B02C-CECA-CF8116FD73EF}"/>
              </a:ext>
            </a:extLst>
          </p:cNvPr>
          <p:cNvSpPr txBox="1"/>
          <p:nvPr/>
        </p:nvSpPr>
        <p:spPr>
          <a:xfrm>
            <a:off x="6178903" y="5540604"/>
            <a:ext cx="5702604" cy="830997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annotation is straightforward: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tools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2581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8" grpId="0" animBg="1"/>
      <p:bldP spid="19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8029B-960B-924E-B1C3-2F916A593B16}"/>
              </a:ext>
            </a:extLst>
          </p:cNvPr>
          <p:cNvSpPr/>
          <p:nvPr/>
        </p:nvSpPr>
        <p:spPr>
          <a:xfrm>
            <a:off x="6858000" y="117566"/>
            <a:ext cx="5094514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3D8F0-D6DF-D282-5E51-1F7F95F6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4" y="-88170"/>
            <a:ext cx="1561320" cy="1167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9A19D7-C5E9-1444-9832-D8D92DF27F3D}"/>
              </a:ext>
            </a:extLst>
          </p:cNvPr>
          <p:cNvSpPr txBox="1"/>
          <p:nvPr/>
        </p:nvSpPr>
        <p:spPr>
          <a:xfrm>
            <a:off x="438187" y="172335"/>
            <a:ext cx="965751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Tools for HED annotation, validation, and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8198" y="848436"/>
            <a:ext cx="10874316" cy="589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tools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-python repo):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Available as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hedtools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on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PyPI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 HED code base supporting online tools, remodeling, schema development and analysis.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Online tools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https://hedtools.ucsd.edu/hed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-web repo):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Available as web menu-based forms and as web-services.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Validation, JSON sidecar generation, schema development.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 for remodeling tools applied to individual files.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Deployed in  a Docker container (available on GitHub).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CTagger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CTagger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repo):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Standalone GUI for annotation and validation.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integrated as a plugin for EEGLAB in MATLAB.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validator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hed-javascript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repo):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Available on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-validator.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Integrated into the BIDS validator.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MATLAB tools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-examples repo,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hed-matlab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repo):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Integrated into EEGLAB  as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HEDTools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plugin.</a:t>
            </a:r>
          </a:p>
          <a:p>
            <a:pPr marL="800100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MATLAB HED services library calls online 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2B0-2DF0-947F-577F-78D2E235C40E}"/>
              </a:ext>
            </a:extLst>
          </p:cNvPr>
          <p:cNvSpPr txBox="1"/>
          <p:nvPr/>
        </p:nvSpPr>
        <p:spPr>
          <a:xfrm>
            <a:off x="-197037" y="6550223"/>
            <a:ext cx="497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3. What tools support HED annotation, validation, and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FCCA6-D6FC-B278-96DF-ED5FD2224571}"/>
              </a:ext>
            </a:extLst>
          </p:cNvPr>
          <p:cNvSpPr txBox="1"/>
          <p:nvPr/>
        </p:nvSpPr>
        <p:spPr>
          <a:xfrm>
            <a:off x="7169727" y="6123979"/>
            <a:ext cx="4698150" cy="461665"/>
          </a:xfrm>
          <a:prstGeom prst="rect">
            <a:avLst/>
          </a:prstGeom>
          <a:solidFill>
            <a:srgbClr val="FFF2CC"/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 tools are open source.</a:t>
            </a:r>
          </a:p>
        </p:txBody>
      </p:sp>
    </p:spTree>
    <p:extLst>
      <p:ext uri="{BB962C8B-B14F-4D97-AF65-F5344CB8AC3E}">
        <p14:creationId xmlns:p14="http://schemas.microsoft.com/office/powerpoint/2010/main" val="21854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19228</TotalTime>
  <Words>4419</Words>
  <Application>Microsoft Office PowerPoint</Application>
  <PresentationFormat>Widescreen</PresentationFormat>
  <Paragraphs>793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Arial-BoldMT</vt:lpstr>
      <vt:lpstr>Calibri</vt:lpstr>
      <vt:lpstr>Calibri Light</vt:lpstr>
      <vt:lpstr>Courier New</vt:lpstr>
      <vt:lpstr>ElsevierGulliver</vt:lpstr>
      <vt:lpstr>JetBrains Mono</vt:lpstr>
      <vt:lpstr>Lucida Grande</vt:lpstr>
      <vt:lpstr>Menlo</vt:lpstr>
      <vt:lpstr>SFMono-Regular</vt:lpstr>
      <vt:lpstr>Wingdings</vt:lpstr>
      <vt:lpstr>Office Theme</vt:lpstr>
      <vt:lpstr>PowerPoint Presentation</vt:lpstr>
      <vt:lpstr>PowerPoint Presentation</vt:lpstr>
      <vt:lpstr>The data-sharing gap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Makeig</dc:creator>
  <cp:lastModifiedBy>Kay Robbins</cp:lastModifiedBy>
  <cp:revision>202</cp:revision>
  <dcterms:created xsi:type="dcterms:W3CDTF">2022-05-12T21:42:49Z</dcterms:created>
  <dcterms:modified xsi:type="dcterms:W3CDTF">2023-02-27T20:59:58Z</dcterms:modified>
</cp:coreProperties>
</file>