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1" r:id="rId9"/>
    <p:sldId id="262" r:id="rId10"/>
    <p:sldId id="263" r:id="rId11"/>
    <p:sldId id="265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ato" panose="020B0604020202020204" charset="0"/>
      <p:regular r:id="rId18"/>
      <p:bold r:id="rId19"/>
      <p:italic r:id="rId20"/>
      <p:boldItalic r:id="rId21"/>
    </p:embeddedFont>
    <p:embeddedFont>
      <p:font typeface="Raleway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9" autoAdjust="0"/>
    <p:restoredTop sz="94660"/>
  </p:normalViewPr>
  <p:slideViewPr>
    <p:cSldViewPr snapToGrid="0">
      <p:cViewPr>
        <p:scale>
          <a:sx n="110" d="100"/>
          <a:sy n="110" d="100"/>
        </p:scale>
        <p:origin x="372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a3c89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a3c89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e65aa218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e65aa218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679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e65aa218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e65aa218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44016" y="861134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 dirty="0">
                <a:solidFill>
                  <a:srgbClr val="FFFFFF"/>
                </a:solidFill>
              </a:rPr>
              <a:t>Modellazione della comunità OCPA nel contesto del trasferimento della buona pratica SIGeSS P</a:t>
            </a:r>
            <a:r>
              <a:rPr lang="it-IT" sz="2300" dirty="0">
                <a:solidFill>
                  <a:srgbClr val="FFFFFF"/>
                </a:solidFill>
              </a:rPr>
              <a:t>e</a:t>
            </a:r>
            <a:r>
              <a:rPr lang="it" sz="2300" dirty="0">
                <a:solidFill>
                  <a:srgbClr val="FFFFFF"/>
                </a:solidFill>
              </a:rPr>
              <a:t>r 28 Amministrazione dell’Alto padovano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 descr="Forma di un puntatore sullo sfondo in un grafico cronologico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b="1">
                <a:solidFill>
                  <a:schemeClr val="lt1"/>
                </a:solidFill>
              </a:rPr>
              <a:t>Fase 0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16" name="Google Shape;116;p20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17" name="Google Shape;117;p20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8" name="Google Shape;118;p20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20"/>
          <p:cNvSpPr txBox="1">
            <a:spLocks noGrp="1"/>
          </p:cNvSpPr>
          <p:nvPr>
            <p:ph type="body" idx="4294967295"/>
          </p:nvPr>
        </p:nvSpPr>
        <p:spPr>
          <a:xfrm>
            <a:off x="340925" y="14711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600"/>
              <a:t>Analisi del modello di Comunità, del riuso, predisposizione e formalizzazione del Piano Operativo </a:t>
            </a:r>
            <a:endParaRPr sz="1600"/>
          </a:p>
        </p:txBody>
      </p:sp>
      <p:sp>
        <p:nvSpPr>
          <p:cNvPr id="120" name="Google Shape;120;p20" descr="Forma di un puntatore sullo sfondo in un grafico cronologico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b="1">
                <a:solidFill>
                  <a:schemeClr val="lt1"/>
                </a:solidFill>
              </a:rPr>
              <a:t>Fase 1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22" name="Google Shape;122;p20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23" name="Google Shape;123;p20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4" name="Google Shape;124;p20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20"/>
          <p:cNvSpPr txBox="1">
            <a:spLocks noGrp="1"/>
          </p:cNvSpPr>
          <p:nvPr>
            <p:ph type="body" idx="4294967295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600"/>
              <a:t>Attuazione del piano di azione della Comunità OCPA</a:t>
            </a:r>
            <a:endParaRPr sz="1600"/>
          </a:p>
        </p:txBody>
      </p:sp>
      <p:sp>
        <p:nvSpPr>
          <p:cNvPr id="126" name="Google Shape;126;p20" descr="Forma di un puntatore sullo sfondo in un grafico cronologico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b="1">
                <a:solidFill>
                  <a:schemeClr val="lt1"/>
                </a:solidFill>
              </a:rPr>
              <a:t>Fase 2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28" name="Google Shape;128;p20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29" name="Google Shape;129;p2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0" name="Google Shape;130;p2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20"/>
          <p:cNvSpPr txBox="1">
            <a:spLocks noGrp="1"/>
          </p:cNvSpPr>
          <p:nvPr>
            <p:ph type="body" idx="4294967295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" sz="1600" dirty="0"/>
              <a:t>Dispiegamento servizi SIGESS di assistenza a tutti i membri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sp>
        <p:nvSpPr>
          <p:cNvPr id="132" name="Google Shape;132;p20" descr="Forma di un puntatore sullo sfondo in un grafico cronologico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b="1">
                <a:solidFill>
                  <a:schemeClr val="lt1"/>
                </a:solidFill>
              </a:rPr>
              <a:t>Fase 3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34" name="Google Shape;134;p20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35" name="Google Shape;135;p20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6" name="Google Shape;136;p20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137;p20"/>
          <p:cNvSpPr txBox="1">
            <a:spLocks noGrp="1"/>
          </p:cNvSpPr>
          <p:nvPr>
            <p:ph type="body" idx="4294967295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" sz="1600"/>
              <a:t>Consolidamento e personalizzazione periodo di Start-up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138" name="Google Shape;138;p20" descr="Forma di un puntatore sullo sfondo in un grafico cronologico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b="1">
                <a:solidFill>
                  <a:schemeClr val="lt1"/>
                </a:solidFill>
              </a:rPr>
              <a:t>Fase 4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40" name="Google Shape;140;p20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41" name="Google Shape;141;p2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2" name="Google Shape;142;p2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20"/>
          <p:cNvSpPr txBox="1">
            <a:spLocks noGrp="1"/>
          </p:cNvSpPr>
          <p:nvPr>
            <p:ph type="body" idx="4294967295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" sz="1600"/>
              <a:t>Messa a regime e gestione del Sistema risultante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Dispiegamento</a:t>
            </a: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2400250" y="1116970"/>
            <a:ext cx="6321600" cy="3471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 b="1" dirty="0">
                <a:solidFill>
                  <a:schemeClr val="dk1"/>
                </a:solidFill>
              </a:rPr>
              <a:t>28 Comuni (FCC più altri 18)</a:t>
            </a:r>
            <a:endParaRPr sz="21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100" b="1" dirty="0">
                <a:solidFill>
                  <a:schemeClr val="dk1"/>
                </a:solidFill>
              </a:rPr>
              <a:t>Riuso SIGESS</a:t>
            </a:r>
            <a:endParaRPr sz="24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-IT" sz="1600" dirty="0"/>
              <a:t>A1 - SISO Installato e attivato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-IT" sz="1600" dirty="0"/>
              <a:t>A2 - Ambiente di test predisposto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-IT" sz="1600" dirty="0"/>
              <a:t>A3 - Utenze configurate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-IT" sz="1600" dirty="0"/>
              <a:t>A4 - Ambiente di Business Intelligence configurato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-IT" sz="1600" dirty="0"/>
              <a:t>A5 - Formazione erogata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-IT" sz="1600" dirty="0"/>
              <a:t>A6 - Assistenza e supporto in fase di avvio erogata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it-IT" sz="1600" dirty="0"/>
          </a:p>
          <a:p>
            <a:pPr marL="0" indent="0">
              <a:buNone/>
            </a:pPr>
            <a:r>
              <a:rPr lang="it-IT" sz="2100" b="1" dirty="0">
                <a:solidFill>
                  <a:schemeClr val="dk1"/>
                </a:solidFill>
              </a:rPr>
              <a:t>Comunità OCPA</a:t>
            </a:r>
          </a:p>
          <a:p>
            <a:pPr indent="-330200">
              <a:buSzPts val="1600"/>
            </a:pPr>
            <a:r>
              <a:rPr lang="it-IT" sz="1600" dirty="0"/>
              <a:t>WP1…. WP5 -  Attuazione Comunità OCPA / SIGESS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57023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Contesto Operativo del progetto</a:t>
            </a:r>
            <a:endParaRPr dirty="0"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2"/>
          </p:nvPr>
        </p:nvSpPr>
        <p:spPr>
          <a:xfrm>
            <a:off x="4939500" y="724199"/>
            <a:ext cx="3837000" cy="31273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700" b="1" dirty="0"/>
              <a:t>RIUSO SIGeSS Sistema Informativo per la Gestione dei Servizi Sociali basato su piattaforma SISO</a:t>
            </a:r>
            <a:endParaRPr sz="17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/>
              <a:t>Primo Avviso pubblico per interventi volti al trasferimento, evoluzione e diffusione di buone prassi fra Pubbliche Amministrazioni</a:t>
            </a:r>
            <a:r>
              <a:rPr lang="it" sz="1600" dirty="0">
                <a:solidFill>
                  <a:srgbClr val="FFFFFF"/>
                </a:solidFill>
              </a:rPr>
              <a:t> (Open Community PA 2020 - OCPA2020)</a:t>
            </a: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700" b="1" dirty="0"/>
              <a:t>OCPA Umbria</a:t>
            </a:r>
            <a:endParaRPr sz="1700" b="1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500" dirty="0">
                <a:solidFill>
                  <a:srgbClr val="FFFFFF"/>
                </a:solidFill>
              </a:rPr>
              <a:t>Definizione, sperimentazione e ottimizzazione degli strumenti e del modello di governance multi-livello Open Community PA 2020 attraverso la declinazione nel territorio della Regione Umbria</a:t>
            </a:r>
            <a:endParaRPr sz="15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Sistema Informativo Sociale</a:t>
            </a:r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2400246" y="1211350"/>
            <a:ext cx="6549789" cy="33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b="1" dirty="0">
                <a:solidFill>
                  <a:schemeClr val="dk1"/>
                </a:solidFill>
              </a:rPr>
              <a:t>Esperienze già sviluappate: SISO (Umbria), SISO (ANCI lombardia), </a:t>
            </a:r>
            <a:r>
              <a:rPr lang="it" sz="1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SIGeSS (Roma), </a:t>
            </a:r>
            <a:r>
              <a:rPr lang="it" sz="1600" b="1" dirty="0">
                <a:solidFill>
                  <a:schemeClr val="dk1"/>
                </a:solidFill>
              </a:rPr>
              <a:t>SIRPS (Marche) sono TUTTE esperienze di riuso basate su </a:t>
            </a:r>
            <a:r>
              <a:rPr lang="it" sz="1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piattaforma S.I.SO </a:t>
            </a:r>
            <a:r>
              <a:rPr lang="it" sz="1600" b="1" dirty="0">
                <a:solidFill>
                  <a:schemeClr val="dk1"/>
                </a:solidFill>
              </a:rPr>
              <a:t>di cui cedente è Regione Umbria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b="1" dirty="0">
                <a:solidFill>
                  <a:schemeClr val="dk1"/>
                </a:solidFill>
              </a:rPr>
              <a:t>Finalità di S.I.SO nelle esperienza sopra indicate</a:t>
            </a:r>
            <a:br>
              <a:rPr lang="it" sz="1600" b="1" dirty="0">
                <a:solidFill>
                  <a:schemeClr val="dk1"/>
                </a:solidFill>
              </a:rPr>
            </a:br>
            <a:r>
              <a:rPr lang="it" sz="1600" dirty="0"/>
              <a:t>Migliorare la capacità di programmazione degli interventi di welfare territoriale;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 dirty="0"/>
              <a:t>Riduzione dei costi di gestione;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 dirty="0"/>
              <a:t>Ottimizzazione impiego di risorse pubbliche;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 dirty="0"/>
              <a:t>Incremento della qualità del servizio a favore del cittadino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-IT" sz="1600" dirty="0"/>
              <a:t>I</a:t>
            </a:r>
            <a:r>
              <a:rPr lang="it" sz="1600" dirty="0"/>
              <a:t>nteroperabilità tra Amministrazioni (INPS, ANPAL, ANPR,…)</a:t>
            </a: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Funzioni del S.I.SO nel SIGESS</a:t>
            </a:r>
            <a:endParaRPr dirty="0"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2400247" y="1211349"/>
            <a:ext cx="6321600" cy="3277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it" sz="1600" dirty="0">
                <a:solidFill>
                  <a:schemeClr val="accent3">
                    <a:lumMod val="75000"/>
                  </a:schemeClr>
                </a:solidFill>
              </a:rPr>
              <a:t>Sportello Accoglienza cittadino;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it" sz="1600" dirty="0">
                <a:solidFill>
                  <a:schemeClr val="accent3">
                    <a:lumMod val="75000"/>
                  </a:schemeClr>
                </a:solidFill>
              </a:rPr>
              <a:t>Cartella Sociale Informatizzata (CSI) 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it" sz="1600" dirty="0">
                <a:solidFill>
                  <a:schemeClr val="accent3">
                    <a:lumMod val="75000"/>
                  </a:schemeClr>
                </a:solidFill>
              </a:rPr>
              <a:t>Erogazione delle prestazioni e PAI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it" sz="1600" dirty="0"/>
              <a:t>APP per accesso mobile ai dati e alle funzioni del sistema;</a:t>
            </a: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it" sz="1600" dirty="0"/>
              <a:t>Cruscotti di monitoraggio dei bisogni e dei servizi erogati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it" sz="1600" dirty="0"/>
              <a:t>Report e flussi di rendicontazione </a:t>
            </a:r>
            <a:r>
              <a:rPr lang="it-IT" sz="1600" dirty="0"/>
              <a:t>verso Altre Amministrazioni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Modello Accoglienza Cittadino</a:t>
            </a:r>
            <a:endParaRPr dirty="0"/>
          </a:p>
        </p:txBody>
      </p:sp>
      <p:sp>
        <p:nvSpPr>
          <p:cNvPr id="4" name="Segnaposto numero diapositiva 4">
            <a:extLst>
              <a:ext uri="{FF2B5EF4-FFF2-40B4-BE49-F238E27FC236}">
                <a16:creationId xmlns:a16="http://schemas.microsoft.com/office/drawing/2014/main" id="{938477FC-7805-4DBC-AD02-062A28BF9587}"/>
              </a:ext>
            </a:extLst>
          </p:cNvPr>
          <p:cNvSpPr txBox="1">
            <a:spLocks/>
          </p:cNvSpPr>
          <p:nvPr/>
        </p:nvSpPr>
        <p:spPr bwMode="auto">
          <a:xfrm>
            <a:off x="1408979" y="2016848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8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0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7DE1802-2BAC-4B1D-8E62-F4BD15CDFD1A}" type="slidenum">
              <a:rPr lang="it-IT" altLang="it-IT" sz="1000" b="1" smtClean="0">
                <a:solidFill>
                  <a:srgbClr val="339933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it-IT" altLang="it-IT" sz="1000" b="1">
              <a:solidFill>
                <a:srgbClr val="339933"/>
              </a:solidFill>
            </a:endParaRPr>
          </a:p>
        </p:txBody>
      </p:sp>
      <p:sp>
        <p:nvSpPr>
          <p:cNvPr id="5" name="Rettangolo arrotondato 25">
            <a:extLst>
              <a:ext uri="{FF2B5EF4-FFF2-40B4-BE49-F238E27FC236}">
                <a16:creationId xmlns:a16="http://schemas.microsoft.com/office/drawing/2014/main" id="{93F5397F-CF21-4ABD-9464-E1D8888403FD}"/>
              </a:ext>
            </a:extLst>
          </p:cNvPr>
          <p:cNvSpPr/>
          <p:nvPr/>
        </p:nvSpPr>
        <p:spPr>
          <a:xfrm>
            <a:off x="770804" y="1986685"/>
            <a:ext cx="1619250" cy="525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it-IT" dirty="0"/>
              <a:t>Ambito/Zona Sociale</a:t>
            </a:r>
          </a:p>
        </p:txBody>
      </p:sp>
      <p:sp>
        <p:nvSpPr>
          <p:cNvPr id="6" name="Rettangolo arrotondato 26">
            <a:extLst>
              <a:ext uri="{FF2B5EF4-FFF2-40B4-BE49-F238E27FC236}">
                <a16:creationId xmlns:a16="http://schemas.microsoft.com/office/drawing/2014/main" id="{3CB43DC4-F36A-4CA2-8567-A51747499B1E}"/>
              </a:ext>
            </a:extLst>
          </p:cNvPr>
          <p:cNvSpPr/>
          <p:nvPr/>
        </p:nvSpPr>
        <p:spPr>
          <a:xfrm>
            <a:off x="2794866" y="1723160"/>
            <a:ext cx="1617663" cy="5254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it-IT" dirty="0"/>
              <a:t>Comune 1</a:t>
            </a:r>
          </a:p>
        </p:txBody>
      </p:sp>
      <p:sp>
        <p:nvSpPr>
          <p:cNvPr id="7" name="Rettangolo arrotondato 27">
            <a:extLst>
              <a:ext uri="{FF2B5EF4-FFF2-40B4-BE49-F238E27FC236}">
                <a16:creationId xmlns:a16="http://schemas.microsoft.com/office/drawing/2014/main" id="{B17FF24E-05D7-4852-A917-C63A8C8DF79C}"/>
              </a:ext>
            </a:extLst>
          </p:cNvPr>
          <p:cNvSpPr/>
          <p:nvPr/>
        </p:nvSpPr>
        <p:spPr>
          <a:xfrm>
            <a:off x="2794866" y="2362923"/>
            <a:ext cx="1617663" cy="5254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it-IT" dirty="0"/>
              <a:t>Comune N</a:t>
            </a:r>
          </a:p>
        </p:txBody>
      </p:sp>
      <p:sp>
        <p:nvSpPr>
          <p:cNvPr id="8" name="Rettangolo arrotondato 28">
            <a:extLst>
              <a:ext uri="{FF2B5EF4-FFF2-40B4-BE49-F238E27FC236}">
                <a16:creationId xmlns:a16="http://schemas.microsoft.com/office/drawing/2014/main" id="{FAEAECEE-8D35-4E31-BEEC-E64932314350}"/>
              </a:ext>
            </a:extLst>
          </p:cNvPr>
          <p:cNvSpPr/>
          <p:nvPr/>
        </p:nvSpPr>
        <p:spPr>
          <a:xfrm>
            <a:off x="4733204" y="1461223"/>
            <a:ext cx="1619250" cy="3746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it-IT" dirty="0"/>
              <a:t>Ufficio 1</a:t>
            </a:r>
          </a:p>
        </p:txBody>
      </p:sp>
      <p:sp>
        <p:nvSpPr>
          <p:cNvPr id="9" name="Rettangolo arrotondato 29">
            <a:extLst>
              <a:ext uri="{FF2B5EF4-FFF2-40B4-BE49-F238E27FC236}">
                <a16:creationId xmlns:a16="http://schemas.microsoft.com/office/drawing/2014/main" id="{D1774C17-0F14-4304-96B7-B7F0D4F589B3}"/>
              </a:ext>
            </a:extLst>
          </p:cNvPr>
          <p:cNvSpPr/>
          <p:nvPr/>
        </p:nvSpPr>
        <p:spPr>
          <a:xfrm>
            <a:off x="4733204" y="1886673"/>
            <a:ext cx="1619250" cy="3746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it-IT" dirty="0"/>
              <a:t>Ufficio N</a:t>
            </a:r>
          </a:p>
        </p:txBody>
      </p:sp>
      <p:cxnSp>
        <p:nvCxnSpPr>
          <p:cNvPr id="10" name="Connettore 4 30">
            <a:extLst>
              <a:ext uri="{FF2B5EF4-FFF2-40B4-BE49-F238E27FC236}">
                <a16:creationId xmlns:a16="http://schemas.microsoft.com/office/drawing/2014/main" id="{564F8A3B-2033-4136-AC4C-3B0C52320D19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390054" y="1986685"/>
            <a:ext cx="404812" cy="261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4 33">
            <a:extLst>
              <a:ext uri="{FF2B5EF4-FFF2-40B4-BE49-F238E27FC236}">
                <a16:creationId xmlns:a16="http://schemas.microsoft.com/office/drawing/2014/main" id="{7BE84EB7-A6E1-42FD-8A0F-37634A44C6C0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390054" y="2248623"/>
            <a:ext cx="404812" cy="3762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4 34">
            <a:extLst>
              <a:ext uri="{FF2B5EF4-FFF2-40B4-BE49-F238E27FC236}">
                <a16:creationId xmlns:a16="http://schemas.microsoft.com/office/drawing/2014/main" id="{E847C46F-7D38-4F5C-9754-4EBEF66A268B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4412529" y="1648548"/>
            <a:ext cx="320675" cy="3381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4 35">
            <a:extLst>
              <a:ext uri="{FF2B5EF4-FFF2-40B4-BE49-F238E27FC236}">
                <a16:creationId xmlns:a16="http://schemas.microsoft.com/office/drawing/2014/main" id="{5F50864B-D60C-4F82-8F34-A163CB9F183C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4412529" y="1986685"/>
            <a:ext cx="320675" cy="873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arrotondato 36">
            <a:extLst>
              <a:ext uri="{FF2B5EF4-FFF2-40B4-BE49-F238E27FC236}">
                <a16:creationId xmlns:a16="http://schemas.microsoft.com/office/drawing/2014/main" id="{B381BFAB-7AE4-4683-AA45-EB4EA2939F80}"/>
              </a:ext>
            </a:extLst>
          </p:cNvPr>
          <p:cNvSpPr/>
          <p:nvPr/>
        </p:nvSpPr>
        <p:spPr>
          <a:xfrm>
            <a:off x="6933479" y="1292948"/>
            <a:ext cx="1617662" cy="5016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it-IT" dirty="0"/>
              <a:t>Punto di Contatto 1</a:t>
            </a:r>
          </a:p>
        </p:txBody>
      </p:sp>
      <p:cxnSp>
        <p:nvCxnSpPr>
          <p:cNvPr id="15" name="Connettore 4 39">
            <a:extLst>
              <a:ext uri="{FF2B5EF4-FFF2-40B4-BE49-F238E27FC236}">
                <a16:creationId xmlns:a16="http://schemas.microsoft.com/office/drawing/2014/main" id="{22303A6F-2806-4A62-B437-C987B0D4B016}"/>
              </a:ext>
            </a:extLst>
          </p:cNvPr>
          <p:cNvCxnSpPr>
            <a:stCxn id="8" idx="3"/>
            <a:endCxn id="14" idx="1"/>
          </p:cNvCxnSpPr>
          <p:nvPr/>
        </p:nvCxnSpPr>
        <p:spPr>
          <a:xfrm flipV="1">
            <a:off x="6352454" y="1543773"/>
            <a:ext cx="581025" cy="1047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arrotondato 40">
            <a:extLst>
              <a:ext uri="{FF2B5EF4-FFF2-40B4-BE49-F238E27FC236}">
                <a16:creationId xmlns:a16="http://schemas.microsoft.com/office/drawing/2014/main" id="{14BD331B-56C3-4BC4-9D17-F720F9F0353D}"/>
              </a:ext>
            </a:extLst>
          </p:cNvPr>
          <p:cNvSpPr/>
          <p:nvPr/>
        </p:nvSpPr>
        <p:spPr>
          <a:xfrm>
            <a:off x="6933479" y="1980335"/>
            <a:ext cx="1617662" cy="50641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it-IT" dirty="0"/>
              <a:t>Punto di Contatto N</a:t>
            </a:r>
          </a:p>
        </p:txBody>
      </p:sp>
      <p:cxnSp>
        <p:nvCxnSpPr>
          <p:cNvPr id="17" name="Connettore 4 41">
            <a:extLst>
              <a:ext uri="{FF2B5EF4-FFF2-40B4-BE49-F238E27FC236}">
                <a16:creationId xmlns:a16="http://schemas.microsoft.com/office/drawing/2014/main" id="{0BD86316-174F-4787-A806-30BDFC27AC49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6352454" y="1648548"/>
            <a:ext cx="581025" cy="5857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FCB2E4E-A911-4DC3-852B-11AE8DE02B34}"/>
              </a:ext>
            </a:extLst>
          </p:cNvPr>
          <p:cNvSpPr txBox="1"/>
          <p:nvPr/>
        </p:nvSpPr>
        <p:spPr>
          <a:xfrm>
            <a:off x="4262582" y="3069503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eaLnBrk="1" fontAlgn="auto" hangingPunct="1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it-IT" sz="1400" dirty="0">
                <a:solidFill>
                  <a:schemeClr val="bg2">
                    <a:lumMod val="25000"/>
                  </a:schemeClr>
                </a:solidFill>
              </a:rPr>
              <a:t>Accoglienza del cittadino e raccolta bisogni / richieste</a:t>
            </a:r>
          </a:p>
          <a:p>
            <a:pPr marL="176213" indent="-176213" eaLnBrk="1" fontAlgn="auto" hangingPunct="1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it-IT" sz="1400" dirty="0">
                <a:solidFill>
                  <a:schemeClr val="bg2">
                    <a:lumMod val="25000"/>
                  </a:schemeClr>
                </a:solidFill>
              </a:rPr>
              <a:t>Proposta di presa in carico da parte del Servizio Sociale Professionale</a:t>
            </a:r>
          </a:p>
          <a:p>
            <a:pPr marL="176213" indent="-176213" eaLnBrk="1" fontAlgn="auto" hangingPunct="1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it-IT" sz="1400" dirty="0">
                <a:solidFill>
                  <a:schemeClr val="bg2">
                    <a:lumMod val="25000"/>
                  </a:schemeClr>
                </a:solidFill>
              </a:rPr>
              <a:t>Invio/ricezione della scheda accoglienza a/da altri sportelli</a:t>
            </a:r>
          </a:p>
        </p:txBody>
      </p:sp>
    </p:spTree>
    <p:extLst>
      <p:ext uri="{BB962C8B-B14F-4D97-AF65-F5344CB8AC3E}">
        <p14:creationId xmlns:p14="http://schemas.microsoft.com/office/powerpoint/2010/main" val="11857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Funzioni Cartella Sociale</a:t>
            </a:r>
            <a:endParaRPr dirty="0"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424" y="1468125"/>
            <a:ext cx="7017425" cy="313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4650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Funzioni PAI</a:t>
            </a:r>
            <a:endParaRPr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1B7345C7-D24A-47BD-87A9-B7F355C67E54}"/>
              </a:ext>
            </a:extLst>
          </p:cNvPr>
          <p:cNvGrpSpPr/>
          <p:nvPr/>
        </p:nvGrpSpPr>
        <p:grpSpPr>
          <a:xfrm>
            <a:off x="354044" y="1179825"/>
            <a:ext cx="8730407" cy="3387725"/>
            <a:chOff x="-79375" y="1008063"/>
            <a:chExt cx="12787171" cy="5729287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3FEBD6AF-AE6E-4A32-A76B-730CF24BA373}"/>
                </a:ext>
              </a:extLst>
            </p:cNvPr>
            <p:cNvSpPr/>
            <p:nvPr/>
          </p:nvSpPr>
          <p:spPr>
            <a:xfrm>
              <a:off x="-79375" y="1403350"/>
              <a:ext cx="2336800" cy="9525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050" dirty="0"/>
                <a:t>Analisi problematiche</a:t>
              </a:r>
            </a:p>
          </p:txBody>
        </p:sp>
        <p:sp>
          <p:nvSpPr>
            <p:cNvPr id="6" name="Freccia a destra 5">
              <a:extLst>
                <a:ext uri="{FF2B5EF4-FFF2-40B4-BE49-F238E27FC236}">
                  <a16:creationId xmlns:a16="http://schemas.microsoft.com/office/drawing/2014/main" id="{3414FB95-5402-44D0-8272-BB8C3267F6A5}"/>
                </a:ext>
              </a:extLst>
            </p:cNvPr>
            <p:cNvSpPr/>
            <p:nvPr/>
          </p:nvSpPr>
          <p:spPr>
            <a:xfrm>
              <a:off x="2393950" y="1752600"/>
              <a:ext cx="1292225" cy="2571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t-IT" sz="1050" dirty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6CFD1A41-5DE5-4213-848E-4AB1F9A8F7F0}"/>
                </a:ext>
              </a:extLst>
            </p:cNvPr>
            <p:cNvSpPr/>
            <p:nvPr/>
          </p:nvSpPr>
          <p:spPr>
            <a:xfrm>
              <a:off x="3952875" y="1314450"/>
              <a:ext cx="1790700" cy="952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050" dirty="0"/>
                <a:t>Proposta interventi</a:t>
              </a:r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AFDA5EB3-2CA7-4C6B-8970-04DF2E2CA2E8}"/>
                </a:ext>
              </a:extLst>
            </p:cNvPr>
            <p:cNvSpPr/>
            <p:nvPr/>
          </p:nvSpPr>
          <p:spPr>
            <a:xfrm>
              <a:off x="7269162" y="1098900"/>
              <a:ext cx="2336799" cy="13477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050" dirty="0"/>
                <a:t>Creazione Piano Assistenza Individualizzato</a:t>
              </a:r>
            </a:p>
          </p:txBody>
        </p:sp>
        <p:sp>
          <p:nvSpPr>
            <p:cNvPr id="9" name="Freccia a destra 8">
              <a:extLst>
                <a:ext uri="{FF2B5EF4-FFF2-40B4-BE49-F238E27FC236}">
                  <a16:creationId xmlns:a16="http://schemas.microsoft.com/office/drawing/2014/main" id="{2A64E6B6-7FB6-4FB5-8669-796759BD11E4}"/>
                </a:ext>
              </a:extLst>
            </p:cNvPr>
            <p:cNvSpPr/>
            <p:nvPr/>
          </p:nvSpPr>
          <p:spPr>
            <a:xfrm>
              <a:off x="5924550" y="1725613"/>
              <a:ext cx="1292225" cy="2571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t-IT" sz="1050" dirty="0"/>
            </a:p>
          </p:txBody>
        </p:sp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48C08095-D156-48E6-BA44-0DCA718173E6}"/>
                </a:ext>
              </a:extLst>
            </p:cNvPr>
            <p:cNvSpPr/>
            <p:nvPr/>
          </p:nvSpPr>
          <p:spPr>
            <a:xfrm>
              <a:off x="8789988" y="2641600"/>
              <a:ext cx="2116137" cy="9858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050" dirty="0"/>
                <a:t>Progettazione interventi</a:t>
              </a:r>
            </a:p>
          </p:txBody>
        </p:sp>
        <p:cxnSp>
          <p:nvCxnSpPr>
            <p:cNvPr id="11" name="Connettore 4 18">
              <a:extLst>
                <a:ext uri="{FF2B5EF4-FFF2-40B4-BE49-F238E27FC236}">
                  <a16:creationId xmlns:a16="http://schemas.microsoft.com/office/drawing/2014/main" id="{1E2D94B0-A933-47B6-BA8B-84B27A7BF0B5}"/>
                </a:ext>
              </a:extLst>
            </p:cNvPr>
            <p:cNvCxnSpPr>
              <a:cxnSpLocks/>
              <a:stCxn id="8" idx="4"/>
              <a:endCxn id="10" idx="2"/>
            </p:cNvCxnSpPr>
            <p:nvPr/>
          </p:nvCxnSpPr>
          <p:spPr>
            <a:xfrm rot="16200000" flipH="1">
              <a:off x="8269860" y="2614390"/>
              <a:ext cx="687832" cy="35242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D44BF8D3-5695-47F9-B7A2-B7B2F8DECEF7}"/>
                </a:ext>
              </a:extLst>
            </p:cNvPr>
            <p:cNvSpPr/>
            <p:nvPr/>
          </p:nvSpPr>
          <p:spPr>
            <a:xfrm>
              <a:off x="8789988" y="3689350"/>
              <a:ext cx="2116137" cy="9858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050" dirty="0"/>
                <a:t>Attività Professionali</a:t>
              </a:r>
            </a:p>
          </p:txBody>
        </p:sp>
        <p:cxnSp>
          <p:nvCxnSpPr>
            <p:cNvPr id="13" name="Connettore 4 22">
              <a:extLst>
                <a:ext uri="{FF2B5EF4-FFF2-40B4-BE49-F238E27FC236}">
                  <a16:creationId xmlns:a16="http://schemas.microsoft.com/office/drawing/2014/main" id="{BA322E47-787D-4AB0-B5A2-D349447A960F}"/>
                </a:ext>
              </a:extLst>
            </p:cNvPr>
            <p:cNvCxnSpPr>
              <a:cxnSpLocks/>
              <a:stCxn id="8" idx="4"/>
              <a:endCxn id="12" idx="2"/>
            </p:cNvCxnSpPr>
            <p:nvPr/>
          </p:nvCxnSpPr>
          <p:spPr>
            <a:xfrm rot="16200000" flipH="1">
              <a:off x="7745985" y="3138265"/>
              <a:ext cx="1735582" cy="35242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335E6465-D7AB-4890-AB01-246F98B2F4F0}"/>
                </a:ext>
              </a:extLst>
            </p:cNvPr>
            <p:cNvSpPr/>
            <p:nvPr/>
          </p:nvSpPr>
          <p:spPr>
            <a:xfrm>
              <a:off x="10194536" y="4344194"/>
              <a:ext cx="2224600" cy="66198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050" dirty="0"/>
                <a:t>Analisi problematiche</a:t>
              </a:r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CEF49F8E-DFAF-43F0-8330-DC6BCA26FE26}"/>
                </a:ext>
              </a:extLst>
            </p:cNvPr>
            <p:cNvSpPr/>
            <p:nvPr/>
          </p:nvSpPr>
          <p:spPr>
            <a:xfrm>
              <a:off x="8880475" y="4916488"/>
              <a:ext cx="2116138" cy="98583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050" dirty="0"/>
                <a:t>Erogazione</a:t>
              </a:r>
              <a:br>
                <a:rPr lang="it-IT" sz="1050" dirty="0"/>
              </a:br>
              <a:r>
                <a:rPr lang="it-IT" sz="1050" dirty="0"/>
                <a:t>interventi</a:t>
              </a:r>
            </a:p>
          </p:txBody>
        </p:sp>
        <p:cxnSp>
          <p:nvCxnSpPr>
            <p:cNvPr id="16" name="Connettore 4 28">
              <a:extLst>
                <a:ext uri="{FF2B5EF4-FFF2-40B4-BE49-F238E27FC236}">
                  <a16:creationId xmlns:a16="http://schemas.microsoft.com/office/drawing/2014/main" id="{73F1A31B-D68E-4A89-BBE2-321429D694C4}"/>
                </a:ext>
              </a:extLst>
            </p:cNvPr>
            <p:cNvCxnSpPr>
              <a:cxnSpLocks/>
              <a:stCxn id="8" idx="4"/>
              <a:endCxn id="15" idx="2"/>
            </p:cNvCxnSpPr>
            <p:nvPr/>
          </p:nvCxnSpPr>
          <p:spPr>
            <a:xfrm rot="16200000" flipH="1">
              <a:off x="7177658" y="3706590"/>
              <a:ext cx="2962720" cy="44291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ccia a sinistra 16">
              <a:extLst>
                <a:ext uri="{FF2B5EF4-FFF2-40B4-BE49-F238E27FC236}">
                  <a16:creationId xmlns:a16="http://schemas.microsoft.com/office/drawing/2014/main" id="{A108C9C0-4005-46C5-AC27-58A3C3F0B798}"/>
                </a:ext>
              </a:extLst>
            </p:cNvPr>
            <p:cNvSpPr/>
            <p:nvPr/>
          </p:nvSpPr>
          <p:spPr>
            <a:xfrm rot="18223129">
              <a:off x="6831806" y="2737645"/>
              <a:ext cx="1247775" cy="21431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t-IT" sz="1050" dirty="0"/>
            </a:p>
          </p:txBody>
        </p:sp>
        <p:sp>
          <p:nvSpPr>
            <p:cNvPr id="18" name="Ovale 17">
              <a:extLst>
                <a:ext uri="{FF2B5EF4-FFF2-40B4-BE49-F238E27FC236}">
                  <a16:creationId xmlns:a16="http://schemas.microsoft.com/office/drawing/2014/main" id="{FE8AB462-DC3A-4B72-A116-32B6047F418D}"/>
                </a:ext>
              </a:extLst>
            </p:cNvPr>
            <p:cNvSpPr/>
            <p:nvPr/>
          </p:nvSpPr>
          <p:spPr>
            <a:xfrm>
              <a:off x="5837238" y="3435350"/>
              <a:ext cx="2336800" cy="952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050" dirty="0"/>
                <a:t>Monitoraggio PAI</a:t>
              </a:r>
            </a:p>
          </p:txBody>
        </p:sp>
        <p:sp>
          <p:nvSpPr>
            <p:cNvPr id="19" name="Freccia circolare in su 18">
              <a:extLst>
                <a:ext uri="{FF2B5EF4-FFF2-40B4-BE49-F238E27FC236}">
                  <a16:creationId xmlns:a16="http://schemas.microsoft.com/office/drawing/2014/main" id="{7D016458-98AB-4B6F-8F36-5F4690425595}"/>
                </a:ext>
              </a:extLst>
            </p:cNvPr>
            <p:cNvSpPr/>
            <p:nvPr/>
          </p:nvSpPr>
          <p:spPr>
            <a:xfrm>
              <a:off x="6445250" y="4429125"/>
              <a:ext cx="1274763" cy="596900"/>
            </a:xfrm>
            <a:prstGeom prst="curvedUpArrow">
              <a:avLst>
                <a:gd name="adj1" fmla="val 18728"/>
                <a:gd name="adj2" fmla="val 50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t-IT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1E7D36DF-4014-43BB-9FFD-51EE46946643}"/>
                </a:ext>
              </a:extLst>
            </p:cNvPr>
            <p:cNvSpPr/>
            <p:nvPr/>
          </p:nvSpPr>
          <p:spPr>
            <a:xfrm>
              <a:off x="10024768" y="1367356"/>
              <a:ext cx="2683028" cy="952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050" dirty="0"/>
                <a:t>Valutazione Multidimensionale</a:t>
              </a:r>
            </a:p>
          </p:txBody>
        </p:sp>
        <p:sp>
          <p:nvSpPr>
            <p:cNvPr id="21" name="Freccia a sinistra 20">
              <a:extLst>
                <a:ext uri="{FF2B5EF4-FFF2-40B4-BE49-F238E27FC236}">
                  <a16:creationId xmlns:a16="http://schemas.microsoft.com/office/drawing/2014/main" id="{93743CF7-86C9-40F7-8801-D1125EFC1252}"/>
                </a:ext>
              </a:extLst>
            </p:cNvPr>
            <p:cNvSpPr/>
            <p:nvPr/>
          </p:nvSpPr>
          <p:spPr>
            <a:xfrm rot="10800000">
              <a:off x="9577388" y="1719263"/>
              <a:ext cx="481012" cy="18573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t-IT" sz="1050" dirty="0"/>
            </a:p>
          </p:txBody>
        </p:sp>
        <p:sp>
          <p:nvSpPr>
            <p:cNvPr id="22" name="Freccia circolare in su 21">
              <a:extLst>
                <a:ext uri="{FF2B5EF4-FFF2-40B4-BE49-F238E27FC236}">
                  <a16:creationId xmlns:a16="http://schemas.microsoft.com/office/drawing/2014/main" id="{D42BBDCA-247F-419C-AF7F-87FF2AF30C77}"/>
                </a:ext>
              </a:extLst>
            </p:cNvPr>
            <p:cNvSpPr/>
            <p:nvPr/>
          </p:nvSpPr>
          <p:spPr>
            <a:xfrm flipV="1">
              <a:off x="6592888" y="5599113"/>
              <a:ext cx="752475" cy="341312"/>
            </a:xfrm>
            <a:prstGeom prst="curvedUpArrow">
              <a:avLst>
                <a:gd name="adj1" fmla="val 18728"/>
                <a:gd name="adj2" fmla="val 50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t-IT" sz="1050" dirty="0">
                <a:solidFill>
                  <a:schemeClr val="tx1"/>
                </a:solidFill>
              </a:endParaRPr>
            </a:p>
          </p:txBody>
        </p:sp>
        <p:sp>
          <p:nvSpPr>
            <p:cNvPr id="23" name="Freccia a sinistra 22">
              <a:extLst>
                <a:ext uri="{FF2B5EF4-FFF2-40B4-BE49-F238E27FC236}">
                  <a16:creationId xmlns:a16="http://schemas.microsoft.com/office/drawing/2014/main" id="{8C196831-2A50-4182-8B81-9DB003F416D9}"/>
                </a:ext>
              </a:extLst>
            </p:cNvPr>
            <p:cNvSpPr/>
            <p:nvPr/>
          </p:nvSpPr>
          <p:spPr>
            <a:xfrm>
              <a:off x="4448175" y="3803650"/>
              <a:ext cx="1247775" cy="21431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t-IT" sz="1050" dirty="0"/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AC7A6E80-25BB-4A90-8F9C-54A2FED99DD6}"/>
                </a:ext>
              </a:extLst>
            </p:cNvPr>
            <p:cNvSpPr/>
            <p:nvPr/>
          </p:nvSpPr>
          <p:spPr>
            <a:xfrm>
              <a:off x="1970088" y="3402013"/>
              <a:ext cx="2336800" cy="952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050" dirty="0"/>
                <a:t>Chiusura PAI</a:t>
              </a:r>
            </a:p>
          </p:txBody>
        </p:sp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C1DAC86F-95A5-486F-96B7-533A5D9A6D54}"/>
                </a:ext>
              </a:extLst>
            </p:cNvPr>
            <p:cNvSpPr/>
            <p:nvPr/>
          </p:nvSpPr>
          <p:spPr>
            <a:xfrm>
              <a:off x="5878512" y="5981699"/>
              <a:ext cx="2012951" cy="7556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050" dirty="0"/>
                <a:t>Monitoraggio Interventi</a:t>
              </a:r>
            </a:p>
          </p:txBody>
        </p:sp>
        <p:sp>
          <p:nvSpPr>
            <p:cNvPr id="26" name="Freccia circolare in su 25">
              <a:extLst>
                <a:ext uri="{FF2B5EF4-FFF2-40B4-BE49-F238E27FC236}">
                  <a16:creationId xmlns:a16="http://schemas.microsoft.com/office/drawing/2014/main" id="{BB4D3271-53D4-4BE7-9009-1CD3D0DC520C}"/>
                </a:ext>
              </a:extLst>
            </p:cNvPr>
            <p:cNvSpPr/>
            <p:nvPr/>
          </p:nvSpPr>
          <p:spPr>
            <a:xfrm flipV="1">
              <a:off x="10639425" y="1008063"/>
              <a:ext cx="876300" cy="379412"/>
            </a:xfrm>
            <a:prstGeom prst="curvedUpArrow">
              <a:avLst>
                <a:gd name="adj1" fmla="val 18728"/>
                <a:gd name="adj2" fmla="val 50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t-IT" sz="1050" dirty="0">
                <a:solidFill>
                  <a:schemeClr val="tx1"/>
                </a:solidFill>
              </a:endParaRPr>
            </a:p>
          </p:txBody>
        </p:sp>
        <p:sp>
          <p:nvSpPr>
            <p:cNvPr id="27" name="Freccia a sinistra 26">
              <a:extLst>
                <a:ext uri="{FF2B5EF4-FFF2-40B4-BE49-F238E27FC236}">
                  <a16:creationId xmlns:a16="http://schemas.microsoft.com/office/drawing/2014/main" id="{49800087-2921-4482-ACE0-484FB103BE16}"/>
                </a:ext>
              </a:extLst>
            </p:cNvPr>
            <p:cNvSpPr/>
            <p:nvPr/>
          </p:nvSpPr>
          <p:spPr>
            <a:xfrm rot="19664462">
              <a:off x="7813675" y="5873750"/>
              <a:ext cx="1247775" cy="2159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t-IT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839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OCPA Umbria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2068945" y="1211349"/>
            <a:ext cx="7075055" cy="3637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b="1" dirty="0">
                <a:solidFill>
                  <a:schemeClr val="dk1"/>
                </a:solidFill>
              </a:rPr>
              <a:t>Modello di Comunità di Enti secondo Open Community P.A. (Agenzia per la Coesione Territoriale)</a:t>
            </a: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it" sz="1600" dirty="0"/>
              <a:t>Adozione del documento di Linee Guida OCPA per la costituzione e la governace di Comunità attraverso il riuso;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it" sz="1600" dirty="0"/>
              <a:t>Creazione di una Comunità di Enti intorno a esigenza tematica e interazione con Comunità Cedente come da linee guida AGID 9 maggio 2019</a:t>
            </a: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it" sz="1600" dirty="0"/>
              <a:t>Sperimentazione pilota dell’esperienza Camposampierese di Comunità Tematica con riuso SIGESS</a:t>
            </a:r>
            <a:endParaRPr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FCC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Sperimentazione Community OCPA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517</Words>
  <Application>Microsoft Office PowerPoint</Application>
  <PresentationFormat>Presentazione su schermo (16:9)</PresentationFormat>
  <Paragraphs>77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Calibri</vt:lpstr>
      <vt:lpstr>Arial</vt:lpstr>
      <vt:lpstr>Lato</vt:lpstr>
      <vt:lpstr>Raleway</vt:lpstr>
      <vt:lpstr>Swiss</vt:lpstr>
      <vt:lpstr>Modellazione della comunità OCPA nel contesto del trasferimento della buona pratica SIGeSS Per 28 Amministrazione dell’Alto padovano</vt:lpstr>
      <vt:lpstr>Contesto Operativo del progetto</vt:lpstr>
      <vt:lpstr>Sistema Informativo Sociale</vt:lpstr>
      <vt:lpstr>Funzioni del S.I.SO nel SIGESS</vt:lpstr>
      <vt:lpstr>Modello Accoglienza Cittadino</vt:lpstr>
      <vt:lpstr>Funzioni Cartella Sociale</vt:lpstr>
      <vt:lpstr>Funzioni PAI</vt:lpstr>
      <vt:lpstr>OCPA Umbria</vt:lpstr>
      <vt:lpstr>FCC Sperimentazione Community OCPA</vt:lpstr>
      <vt:lpstr>Presentazione standard di PowerPoint</vt:lpstr>
      <vt:lpstr>Dispiegamento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Modellazione della comunità OCPA nel contesto del trasferimento della buona pratica SIGeSS presso l’ Ambito di Camposampiero</dc:title>
  <dc:creator>CHARLIE</dc:creator>
  <cp:lastModifiedBy>CHARLIE</cp:lastModifiedBy>
  <cp:revision>11</cp:revision>
  <dcterms:modified xsi:type="dcterms:W3CDTF">2020-10-01T13:40:39Z</dcterms:modified>
</cp:coreProperties>
</file>