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99" r:id="rId4"/>
    <p:sldId id="261" r:id="rId5"/>
    <p:sldId id="295" r:id="rId6"/>
    <p:sldId id="294" r:id="rId7"/>
    <p:sldId id="259" r:id="rId8"/>
    <p:sldId id="296" r:id="rId9"/>
    <p:sldId id="297" r:id="rId10"/>
    <p:sldId id="298" r:id="rId11"/>
    <p:sldId id="264" r:id="rId12"/>
    <p:sldId id="300" r:id="rId13"/>
  </p:sldIdLst>
  <p:sldSz cx="12192000" cy="6858000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2F0B-8902-4915-847A-FB81A000B56F}" type="datetimeFigureOut">
              <a:rPr lang="it-IT" smtClean="0"/>
              <a:t>13/03/2018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568CE-F747-4E24-8D5F-AD2C6D6F734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50325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371C-B972-4AE8-B8FE-9670264DB4E7}" type="datetimeFigureOut">
              <a:rPr lang="it-IT" smtClean="0"/>
              <a:t>13/03/2018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7672-BA56-4DAC-9941-8109FB3AE3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662481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intestazione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42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FA5F-8E2C-4496-93A1-F519420AF3A9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CE3B-FE23-4C16-AB5E-8C9574ADD565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4459-758F-414F-A538-584761F87DA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D350-E107-4A30-9EB0-4D502F7BDACE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24D-B3A8-49B0-9E99-1B2C584A180B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DBAC-0418-4A79-AB58-863E5CB8E89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2F97-45F1-4645-8D71-EF53A1CA25EC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3B2-98FB-4500-B0E2-9823CE1DB15A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F7E5-322D-4DD3-8A8C-5AE69727C9FE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EFC-59E3-4393-95CF-B30093DE9973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0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031-5F70-484E-9A30-4EDBB9ACD7A9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69CB-EDC7-4A58-B2FD-A89671BAFA4B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Direzione centrale Ammortizzatori sociali                                                                         Area ISEE e Casellario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1685365" y="259327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latin typeface="+mn-lt"/>
              </a:rPr>
              <a:t>Dal Casellario dell’Assistenza al </a:t>
            </a:r>
            <a:r>
              <a:rPr lang="it-IT" dirty="0" smtClean="0">
                <a:latin typeface="+mn-lt"/>
              </a:rPr>
              <a:t>SIUSS </a:t>
            </a:r>
            <a:r>
              <a:rPr lang="it-IT" sz="2200" dirty="0" smtClean="0">
                <a:latin typeface="+mn-lt"/>
              </a:rPr>
              <a:t>INTRODUZIONE</a:t>
            </a:r>
            <a:r>
              <a:rPr lang="it-IT" dirty="0">
                <a:latin typeface="+mn-lt"/>
              </a:rPr>
              <a:t/>
            </a:r>
            <a:br>
              <a:rPr lang="it-IT" dirty="0">
                <a:latin typeface="+mn-lt"/>
              </a:rPr>
            </a:br>
            <a:r>
              <a:rPr lang="it-IT" sz="4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Incontro formativo</a:t>
            </a:r>
            <a:br>
              <a:rPr lang="it-IT" sz="4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it-IT" sz="4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 i comuni della provincia di  </a:t>
            </a:r>
            <a:r>
              <a:rPr lang="it-IT" sz="4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</a:t>
            </a:r>
            <a:r>
              <a:rPr lang="it-IT" sz="40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erugia</a:t>
            </a:r>
            <a:r>
              <a:rPr lang="it-IT" sz="4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/>
            </a:r>
            <a:br>
              <a:rPr lang="it-IT" sz="4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it-IT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</a:t>
            </a:r>
            <a:r>
              <a:rPr lang="it-IT" sz="36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erugia, 13 marzo 2018</a:t>
            </a:r>
            <a:br>
              <a:rPr lang="it-IT" sz="36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it-IT" sz="16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A CURA DI Luigina gagliardi </a:t>
            </a:r>
            <a:br>
              <a:rPr lang="it-IT" sz="16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endParaRPr lang="it-IT" sz="16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2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/>
              <a:t>Le finalità del Casellario dell’assistenza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6815" y="1595718"/>
            <a:ext cx="9724293" cy="4506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sz="3200" dirty="0"/>
          </a:p>
          <a:p>
            <a:pPr marL="457200" indent="-457200" algn="just"/>
            <a:r>
              <a:rPr lang="it-IT" dirty="0" smtClean="0"/>
              <a:t>Erogazione di fondi  </a:t>
            </a:r>
            <a:r>
              <a:rPr lang="it-IT" dirty="0"/>
              <a:t>agli enti locali </a:t>
            </a:r>
            <a:r>
              <a:rPr lang="it-IT" dirty="0" smtClean="0"/>
              <a:t>per persone </a:t>
            </a:r>
            <a:r>
              <a:rPr lang="it-IT" dirty="0"/>
              <a:t>in condizione di </a:t>
            </a:r>
            <a:r>
              <a:rPr lang="it-IT" b="1" dirty="0"/>
              <a:t>disabilità gravissima </a:t>
            </a:r>
            <a:r>
              <a:rPr lang="it-IT" dirty="0"/>
              <a:t>destinatari di prestazioni sociali</a:t>
            </a:r>
            <a:r>
              <a:rPr lang="it-IT" dirty="0" smtClean="0"/>
              <a:t>.</a:t>
            </a:r>
          </a:p>
          <a:p>
            <a:pPr marL="457200" indent="-457200" algn="just"/>
            <a:r>
              <a:rPr lang="it-IT" dirty="0" smtClean="0"/>
              <a:t>Erogazione di fondi </a:t>
            </a:r>
            <a:r>
              <a:rPr lang="it-IT" dirty="0"/>
              <a:t>per l’assistenza alle persone con disabilità </a:t>
            </a:r>
            <a:r>
              <a:rPr lang="it-IT" b="1" dirty="0"/>
              <a:t>grave prive del sostegno familiare</a:t>
            </a:r>
            <a:r>
              <a:rPr lang="it-IT" dirty="0"/>
              <a:t>, nonché ripartizione alle Regioni delle risorse per l’anno 2016” (cd. dopo di noi)</a:t>
            </a:r>
            <a:r>
              <a:rPr lang="it-IT" dirty="0" smtClean="0"/>
              <a:t> 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(per ambedue </a:t>
            </a:r>
            <a:r>
              <a:rPr lang="it-IT" b="1" dirty="0" smtClean="0"/>
              <a:t>validazione</a:t>
            </a:r>
            <a:r>
              <a:rPr lang="it-IT" dirty="0" smtClean="0"/>
              <a:t> </a:t>
            </a:r>
            <a:r>
              <a:rPr lang="it-IT" dirty="0"/>
              <a:t>del numero complessivo di persone </a:t>
            </a:r>
            <a:r>
              <a:rPr lang="it-IT" dirty="0" smtClean="0"/>
              <a:t>da parte del  </a:t>
            </a:r>
            <a:r>
              <a:rPr lang="it-IT" dirty="0"/>
              <a:t>Ministero del </a:t>
            </a:r>
            <a:r>
              <a:rPr lang="it-IT" dirty="0" smtClean="0"/>
              <a:t>Lavoro in base ai dati del Casellario-</a:t>
            </a:r>
            <a:r>
              <a:rPr lang="it-IT" b="1" dirty="0" smtClean="0"/>
              <a:t> </a:t>
            </a:r>
            <a:r>
              <a:rPr lang="it-IT" sz="2000" b="1" dirty="0"/>
              <a:t>DM 26 settembre 2016 </a:t>
            </a:r>
            <a:r>
              <a:rPr lang="it-IT" sz="2000" b="1" dirty="0" smtClean="0"/>
              <a:t>e 23 novembre 2016)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9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376" y="753035"/>
            <a:ext cx="10287000" cy="5271247"/>
          </a:xfrm>
        </p:spPr>
        <p:txBody>
          <a:bodyPr>
            <a:normAutofit/>
          </a:bodyPr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Per determinare il </a:t>
            </a:r>
            <a:r>
              <a:rPr lang="it-IT" dirty="0"/>
              <a:t>valore mensile del ReI </a:t>
            </a:r>
            <a:r>
              <a:rPr lang="it-IT" dirty="0" smtClean="0"/>
              <a:t>che viene ridotto del </a:t>
            </a:r>
            <a:r>
              <a:rPr lang="it-IT" dirty="0"/>
              <a:t>valore mensile dei trattamenti assistenziali, esclusi quelli non sottoposti alla prova dei mezzi, erogati ai componenti del nucleo familiare del </a:t>
            </a:r>
            <a:r>
              <a:rPr lang="it-IT" dirty="0" smtClean="0"/>
              <a:t>beneficiario (</a:t>
            </a:r>
            <a:r>
              <a:rPr lang="it-IT" b="1" dirty="0" smtClean="0"/>
              <a:t>dlgs</a:t>
            </a:r>
            <a:r>
              <a:rPr lang="it-IT" b="1" dirty="0"/>
              <a:t>. 147/2017</a:t>
            </a:r>
            <a:r>
              <a:rPr lang="it-IT" dirty="0"/>
              <a:t>, </a:t>
            </a:r>
            <a:r>
              <a:rPr lang="it-IT" dirty="0" smtClean="0"/>
              <a:t>art </a:t>
            </a:r>
            <a:r>
              <a:rPr lang="it-IT" dirty="0"/>
              <a:t>4, </a:t>
            </a:r>
            <a:r>
              <a:rPr lang="it-IT" dirty="0" smtClean="0"/>
              <a:t>c. 2)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97863" y="420967"/>
            <a:ext cx="10515600" cy="1325563"/>
          </a:xfrm>
        </p:spPr>
        <p:txBody>
          <a:bodyPr/>
          <a:lstStyle/>
          <a:p>
            <a:r>
              <a:rPr lang="it-IT" sz="3600" b="1" dirty="0" smtClean="0"/>
              <a:t>Le </a:t>
            </a:r>
            <a:r>
              <a:rPr lang="it-IT" sz="3600" b="1" dirty="0"/>
              <a:t>finalità </a:t>
            </a:r>
            <a:r>
              <a:rPr lang="it-IT" sz="3600" b="1" dirty="0" smtClean="0"/>
              <a:t>su REI del </a:t>
            </a:r>
            <a:r>
              <a:rPr lang="it-IT" sz="3600" b="1" dirty="0"/>
              <a:t>Casellario dell’assistenza</a:t>
            </a:r>
          </a:p>
        </p:txBody>
      </p:sp>
    </p:spTree>
    <p:extLst>
      <p:ext uri="{BB962C8B-B14F-4D97-AF65-F5344CB8AC3E}">
        <p14:creationId xmlns:p14="http://schemas.microsoft.com/office/powerpoint/2010/main" val="8122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376" y="753035"/>
            <a:ext cx="10287000" cy="5271247"/>
          </a:xfrm>
        </p:spPr>
        <p:txBody>
          <a:bodyPr>
            <a:normAutofit/>
          </a:bodyPr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750065" y="1565177"/>
            <a:ext cx="10515600" cy="4030605"/>
          </a:xfrm>
        </p:spPr>
        <p:txBody>
          <a:bodyPr>
            <a:normAutofit fontScale="90000"/>
          </a:bodyPr>
          <a:lstStyle/>
          <a:p>
            <a:pPr fontAlgn="t"/>
            <a:r>
              <a:rPr lang="it-IT" sz="2400" dirty="0" smtClean="0"/>
              <a:t>Appendice: PROGETTO PERSONALIZZATO </a:t>
            </a:r>
            <a:br>
              <a:rPr lang="it-IT" sz="2400" dirty="0" smtClean="0"/>
            </a:b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>FINALITA’: </a:t>
            </a:r>
            <a:br>
              <a:rPr lang="it-IT" sz="2400" dirty="0" smtClean="0"/>
            </a:br>
            <a:r>
              <a:rPr lang="it-IT" sz="2400" dirty="0" smtClean="0"/>
              <a:t>- </a:t>
            </a:r>
            <a:r>
              <a:rPr lang="it-IT" sz="2400" dirty="0" smtClean="0">
                <a:solidFill>
                  <a:prstClr val="black"/>
                </a:solidFill>
              </a:rPr>
              <a:t>superamento </a:t>
            </a:r>
            <a:r>
              <a:rPr lang="it-IT" sz="2400" dirty="0">
                <a:solidFill>
                  <a:prstClr val="black"/>
                </a:solidFill>
              </a:rPr>
              <a:t>della condizione di povertà</a:t>
            </a:r>
            <a:r>
              <a:rPr lang="it-IT" sz="2400" dirty="0" smtClean="0">
                <a:solidFill>
                  <a:prstClr val="black"/>
                </a:solidFill>
              </a:rPr>
              <a:t>,</a:t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>-  inserimento </a:t>
            </a:r>
            <a:r>
              <a:rPr lang="it-IT" sz="2400" dirty="0">
                <a:solidFill>
                  <a:prstClr val="black"/>
                </a:solidFill>
              </a:rPr>
              <a:t>o reinserimento lavorativo </a:t>
            </a:r>
            <a:br>
              <a:rPr lang="it-IT" sz="2400" dirty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>- inclusione sociale</a:t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>CONTENUTO: elementi essenziali: </a:t>
            </a:r>
            <a:br>
              <a:rPr lang="it-IT" sz="2400" dirty="0" smtClean="0"/>
            </a:br>
            <a:r>
              <a:rPr lang="it-IT" sz="2400" dirty="0" smtClean="0"/>
              <a:t>1</a:t>
            </a:r>
            <a:r>
              <a:rPr lang="it-IT" sz="2400" dirty="0" smtClean="0">
                <a:solidFill>
                  <a:prstClr val="black"/>
                </a:solidFill>
              </a:rPr>
              <a:t>.</a:t>
            </a:r>
            <a:r>
              <a:rPr lang="it-IT" sz="2400" dirty="0">
                <a:solidFill>
                  <a:prstClr val="black"/>
                </a:solidFill>
              </a:rPr>
              <a:t> obiettivi generali </a:t>
            </a:r>
            <a:r>
              <a:rPr lang="it-IT" sz="2400" dirty="0" smtClean="0">
                <a:solidFill>
                  <a:prstClr val="black"/>
                </a:solidFill>
              </a:rPr>
              <a:t/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>2. risultati </a:t>
            </a:r>
            <a:r>
              <a:rPr lang="it-IT" sz="2400" dirty="0">
                <a:solidFill>
                  <a:prstClr val="black"/>
                </a:solidFill>
              </a:rPr>
              <a:t>specifici </a:t>
            </a:r>
            <a:r>
              <a:rPr lang="it-IT" sz="2400" dirty="0" smtClean="0">
                <a:solidFill>
                  <a:prstClr val="black"/>
                </a:solidFill>
              </a:rPr>
              <a:t/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>3. </a:t>
            </a:r>
            <a:r>
              <a:rPr lang="it-IT" sz="2400" dirty="0">
                <a:solidFill>
                  <a:prstClr val="black"/>
                </a:solidFill>
              </a:rPr>
              <a:t>i </a:t>
            </a:r>
            <a:r>
              <a:rPr lang="it-IT" sz="2400" dirty="0" smtClean="0">
                <a:solidFill>
                  <a:prstClr val="black"/>
                </a:solidFill>
              </a:rPr>
              <a:t>sostegni specifici (interventi </a:t>
            </a:r>
            <a:r>
              <a:rPr lang="it-IT" sz="2400" dirty="0">
                <a:solidFill>
                  <a:prstClr val="black"/>
                </a:solidFill>
              </a:rPr>
              <a:t>e </a:t>
            </a:r>
            <a:r>
              <a:rPr lang="it-IT" sz="2400" dirty="0" smtClean="0">
                <a:solidFill>
                  <a:prstClr val="black"/>
                </a:solidFill>
              </a:rPr>
              <a:t>servizi)</a:t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>4. impegni </a:t>
            </a:r>
            <a:r>
              <a:rPr lang="it-IT" sz="2400" dirty="0">
                <a:solidFill>
                  <a:prstClr val="black"/>
                </a:solidFill>
              </a:rPr>
              <a:t>a svolgere specifiche </a:t>
            </a:r>
            <a:r>
              <a:rPr lang="it-IT" sz="2400" dirty="0" smtClean="0">
                <a:solidFill>
                  <a:prstClr val="black"/>
                </a:solidFill>
              </a:rPr>
              <a:t>attività da </a:t>
            </a:r>
            <a:r>
              <a:rPr lang="it-IT" sz="2400" dirty="0">
                <a:solidFill>
                  <a:prstClr val="black"/>
                </a:solidFill>
              </a:rPr>
              <a:t>parte dei componenti il nucleo </a:t>
            </a:r>
            <a:r>
              <a:rPr lang="it-IT" sz="2400" dirty="0" smtClean="0">
                <a:solidFill>
                  <a:prstClr val="black"/>
                </a:solidFill>
              </a:rPr>
              <a:t>familiare</a:t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>5. durata </a:t>
            </a:r>
            <a:r>
              <a:rPr lang="it-IT" sz="2400" dirty="0">
                <a:solidFill>
                  <a:prstClr val="black"/>
                </a:solidFill>
              </a:rPr>
              <a:t>(</a:t>
            </a:r>
            <a:r>
              <a:rPr lang="it-IT" sz="2400" dirty="0" smtClean="0">
                <a:solidFill>
                  <a:prstClr val="black"/>
                </a:solidFill>
              </a:rPr>
              <a:t>mai superiore al rei)</a:t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>6. piano di monitoraggio</a:t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>7. responsabile del piano (figura di riferimento)</a:t>
            </a:r>
            <a:r>
              <a:rPr lang="it-IT" sz="2400" dirty="0">
                <a:solidFill>
                  <a:prstClr val="black"/>
                </a:solidFill>
              </a:rPr>
              <a:t/>
            </a:r>
            <a:br>
              <a:rPr lang="it-IT" sz="2400" dirty="0">
                <a:solidFill>
                  <a:prstClr val="black"/>
                </a:solidFill>
              </a:rPr>
            </a:br>
            <a:r>
              <a:rPr lang="it-IT" sz="2400" dirty="0" smtClean="0">
                <a:solidFill>
                  <a:prstClr val="black"/>
                </a:solidFill>
              </a:rPr>
              <a:t/>
            </a:r>
            <a:br>
              <a:rPr lang="it-IT" sz="2400" dirty="0" smtClean="0">
                <a:solidFill>
                  <a:prstClr val="black"/>
                </a:solidFill>
              </a:rPr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</p:txBody>
      </p:sp>
      <p:sp>
        <p:nvSpPr>
          <p:cNvPr id="9" name="Parentesi graffa chiusa 8"/>
          <p:cNvSpPr/>
          <p:nvPr/>
        </p:nvSpPr>
        <p:spPr>
          <a:xfrm>
            <a:off x="3117756" y="3349125"/>
            <a:ext cx="154237" cy="4627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591496" y="3371156"/>
            <a:ext cx="3613533" cy="46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745732" y="3464533"/>
            <a:ext cx="330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Finalizzati a raggiungere lo scopo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54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Cos’è il Casellario dell’Assistenza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600" dirty="0"/>
              <a:t>Il Casellario dell’Assistenza, istituito presso l’INPS, costituisce l’anagrafe generale delle posizioni assistenziali ed è lo strumento di raccolta delle informazioni sui beneficiari e sulle prestazioni sociali loro erogate dai vari enti pubblici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e 6"/>
          <p:cNvSpPr/>
          <p:nvPr/>
        </p:nvSpPr>
        <p:spPr>
          <a:xfrm>
            <a:off x="2043628" y="809738"/>
            <a:ext cx="8097397" cy="407624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5431315" y="947450"/>
            <a:ext cx="132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SIUSS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2963537" y="1522158"/>
            <a:ext cx="6257580" cy="23245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4197426" y="1747213"/>
            <a:ext cx="1663547" cy="1582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4180902" y="2300933"/>
            <a:ext cx="168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CASELLARIO ASSITENZA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477918" y="2076931"/>
            <a:ext cx="177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SISTEMA INFORMATIVO SERVIZI SOCIALI*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6945" y="5684704"/>
            <a:ext cx="986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* Banca dati dei servizi attivati e banca dati delle professioni e degli operatori sociali – da implementare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69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 dirty="0"/>
              <a:t>Come è costituito il Casellario </a:t>
            </a:r>
            <a:br>
              <a:rPr lang="it-IT" sz="4000" b="1" dirty="0"/>
            </a:b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b="1" dirty="0"/>
              <a:t>Banca dati delle prestazioni sociali agevolate</a:t>
            </a:r>
            <a:r>
              <a:rPr lang="it-IT" b="1" dirty="0"/>
              <a:t>. </a:t>
            </a:r>
            <a:endParaRPr lang="it-IT" b="1" dirty="0" smtClean="0"/>
          </a:p>
          <a:p>
            <a:r>
              <a:rPr lang="it-IT" dirty="0" smtClean="0"/>
              <a:t>E’ la sezione </a:t>
            </a:r>
            <a:r>
              <a:rPr lang="it-IT" dirty="0"/>
              <a:t>più antica del </a:t>
            </a:r>
            <a:r>
              <a:rPr lang="it-IT" dirty="0" smtClean="0"/>
              <a:t>casellario (D.M</a:t>
            </a:r>
            <a:r>
              <a:rPr lang="it-IT" dirty="0"/>
              <a:t>. 8 marzo </a:t>
            </a:r>
            <a:r>
              <a:rPr lang="it-IT" dirty="0" smtClean="0"/>
              <a:t>2013)</a:t>
            </a:r>
          </a:p>
          <a:p>
            <a:pPr algn="just"/>
            <a:r>
              <a:rPr lang="it-IT" dirty="0" smtClean="0"/>
              <a:t>Deve contenere tutte le prestazioni  </a:t>
            </a:r>
            <a:r>
              <a:rPr lang="it-IT" dirty="0"/>
              <a:t>condizionate all’ISEE</a:t>
            </a:r>
            <a:r>
              <a:rPr lang="it-IT" b="1" dirty="0"/>
              <a:t> </a:t>
            </a:r>
            <a:r>
              <a:rPr lang="it-IT" dirty="0"/>
              <a:t>(es: ANF, </a:t>
            </a:r>
            <a:r>
              <a:rPr lang="it-IT" dirty="0" smtClean="0"/>
              <a:t>    Carta </a:t>
            </a:r>
            <a:r>
              <a:rPr lang="it-IT" dirty="0"/>
              <a:t>acquisti, bonus bebè) ovvero quelle per le quali l’Ente erogatore ha scelto di condizionarne la fruizione </a:t>
            </a:r>
            <a:r>
              <a:rPr lang="it-IT" dirty="0" smtClean="0"/>
              <a:t>all’Isee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4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 dirty="0"/>
              <a:t>Come è costituito il Casellario </a:t>
            </a:r>
            <a:br>
              <a:rPr lang="it-IT" sz="4000" b="1" dirty="0"/>
            </a:b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b="1" dirty="0" smtClean="0"/>
              <a:t>Banca </a:t>
            </a:r>
            <a:r>
              <a:rPr lang="it-IT" sz="3200" b="1" dirty="0"/>
              <a:t>dati delle prestazioni sociali. </a:t>
            </a:r>
            <a:endParaRPr lang="it-IT" sz="3200" b="1" dirty="0" smtClean="0"/>
          </a:p>
          <a:p>
            <a:r>
              <a:rPr lang="it-IT" sz="2900" dirty="0" smtClean="0"/>
              <a:t>Deve contenere le prestazioni </a:t>
            </a:r>
            <a:r>
              <a:rPr lang="it-IT" sz="2900" dirty="0"/>
              <a:t>sociali che l’Ente erogatore non sottopone a prova dei mezzi oppure condiziona a una prova dei mezzi diversa da ISEE. (es. pensioni di invalidità civile, indennità di accompagnamento, contributi economici per l’affidamento di minori</a:t>
            </a:r>
            <a:r>
              <a:rPr lang="it-IT" sz="2900" dirty="0" smtClean="0"/>
              <a:t>…)</a:t>
            </a:r>
            <a:endParaRPr lang="it-IT" sz="29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4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 dirty="0"/>
              <a:t>Come è costituito il Casellario </a:t>
            </a:r>
            <a:br>
              <a:rPr lang="it-IT" sz="4000" b="1" dirty="0"/>
            </a:b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z="3200" b="1" dirty="0" smtClean="0"/>
              <a:t>Banca </a:t>
            </a:r>
            <a:r>
              <a:rPr lang="it-IT" sz="3200" b="1" dirty="0"/>
              <a:t>dati delle Valutazioni multidimensionali</a:t>
            </a:r>
            <a:r>
              <a:rPr lang="it-IT" dirty="0"/>
              <a:t>: </a:t>
            </a:r>
            <a:endParaRPr lang="it-IT" dirty="0" smtClean="0"/>
          </a:p>
          <a:p>
            <a:r>
              <a:rPr lang="it-IT" sz="2900" dirty="0" smtClean="0"/>
              <a:t>Deve contenere </a:t>
            </a:r>
            <a:r>
              <a:rPr lang="it-IT" sz="2900" dirty="0"/>
              <a:t>le </a:t>
            </a:r>
            <a:r>
              <a:rPr lang="it-IT" sz="2900" dirty="0" smtClean="0"/>
              <a:t>prestazioni (agevolate o meno)  erogate a  soggetti che siano  </a:t>
            </a:r>
            <a:r>
              <a:rPr lang="it-IT" sz="2900" dirty="0"/>
              <a:t>anche </a:t>
            </a:r>
            <a:r>
              <a:rPr lang="it-IT" sz="2900" b="1" dirty="0" smtClean="0"/>
              <a:t>presi </a:t>
            </a:r>
            <a:r>
              <a:rPr lang="it-IT" sz="2900" b="1" dirty="0"/>
              <a:t>in carico </a:t>
            </a:r>
            <a:r>
              <a:rPr lang="it-IT" sz="2900" dirty="0"/>
              <a:t>da parte del servizio sociale </a:t>
            </a:r>
            <a:r>
              <a:rPr lang="it-IT" sz="2900" dirty="0" smtClean="0"/>
              <a:t>professionale: </a:t>
            </a:r>
          </a:p>
          <a:p>
            <a:pPr marL="0" indent="0">
              <a:buNone/>
            </a:pPr>
            <a:r>
              <a:rPr lang="it-IT" sz="2900" dirty="0"/>
              <a:t> </a:t>
            </a:r>
            <a:r>
              <a:rPr lang="it-IT" sz="2900" dirty="0" smtClean="0"/>
              <a:t>   composta dalle sezioni:</a:t>
            </a:r>
            <a:endParaRPr lang="it-IT" sz="2900" dirty="0"/>
          </a:p>
          <a:p>
            <a:pPr marL="981075" indent="-712788">
              <a:buNone/>
            </a:pPr>
            <a:r>
              <a:rPr lang="it-IT" dirty="0"/>
              <a:t>	- infanzia, adolescenza e famiglia (</a:t>
            </a:r>
            <a:r>
              <a:rPr lang="it-IT" b="1" dirty="0"/>
              <a:t>SINBA)  </a:t>
            </a:r>
            <a:r>
              <a:rPr lang="it-IT" dirty="0"/>
              <a:t>(sono previsti campi sulla condizione del minore, sul luogo in cui vive, sulla sua condizione familiare presente, ecc...) </a:t>
            </a:r>
          </a:p>
          <a:p>
            <a:pPr marL="981075" indent="-536575">
              <a:buNone/>
            </a:pPr>
            <a:r>
              <a:rPr lang="it-IT" dirty="0"/>
              <a:t>	- disabilità e non autosufficienza (</a:t>
            </a:r>
            <a:r>
              <a:rPr lang="it-IT" b="1" dirty="0"/>
              <a:t>SINA</a:t>
            </a:r>
            <a:r>
              <a:rPr lang="it-IT" dirty="0"/>
              <a:t>) (sono previsti campi sul tipo di disturbi, sulla famiglia e relazioni, sulle certificazioni per invalidità civile, ecc…)</a:t>
            </a:r>
          </a:p>
          <a:p>
            <a:pPr marL="981075" indent="-981075">
              <a:buNone/>
            </a:pPr>
            <a:r>
              <a:rPr lang="it-IT" dirty="0"/>
              <a:t>	- povertà, esclusione sociale e altre forme di </a:t>
            </a:r>
            <a:r>
              <a:rPr lang="it-IT" dirty="0" smtClean="0"/>
              <a:t>disagio (</a:t>
            </a:r>
            <a:r>
              <a:rPr lang="it-IT" b="1" dirty="0" smtClean="0"/>
              <a:t>SIP,</a:t>
            </a:r>
            <a:r>
              <a:rPr lang="it-IT" dirty="0" smtClean="0"/>
              <a:t> a </a:t>
            </a:r>
            <a:r>
              <a:rPr lang="it-IT" dirty="0"/>
              <a:t>regime, assorbirà tutti i dati relativi alla </a:t>
            </a:r>
            <a:r>
              <a:rPr lang="it-IT" dirty="0" smtClean="0"/>
              <a:t>banca </a:t>
            </a:r>
            <a:r>
              <a:rPr lang="it-IT" dirty="0"/>
              <a:t>dati </a:t>
            </a:r>
            <a:r>
              <a:rPr lang="it-IT" dirty="0" err="1" smtClean="0"/>
              <a:t>ReI</a:t>
            </a:r>
            <a:r>
              <a:rPr lang="it-IT" dirty="0"/>
              <a:t>		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0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/>
              <a:t>Le finalità del Casellario dell’assistenza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6815" y="1595718"/>
            <a:ext cx="9724293" cy="4506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sz="3200" dirty="0"/>
          </a:p>
          <a:p>
            <a:pPr marL="631825" lvl="1" indent="-457200" algn="just"/>
            <a:r>
              <a:rPr lang="it-IT" sz="2400" dirty="0" smtClean="0"/>
              <a:t>La conoscenza </a:t>
            </a:r>
            <a:r>
              <a:rPr lang="it-IT" sz="2400" dirty="0"/>
              <a:t>dei bisogni sociali e del sistema integrato degli interventi dei servizi sociali </a:t>
            </a:r>
          </a:p>
          <a:p>
            <a:pPr marL="631825" lvl="1" indent="-457200" algn="just"/>
            <a:r>
              <a:rPr lang="it-IT" sz="2400" dirty="0"/>
              <a:t>la costituzione di una rete tra banche dati per la migliore gestione dell’assistenza sociale, dei servizi e delle risorse </a:t>
            </a:r>
          </a:p>
          <a:p>
            <a:pPr marL="631825" lvl="1" indent="-457200" algn="just"/>
            <a:r>
              <a:rPr lang="it-IT" sz="2400" dirty="0"/>
              <a:t>l’integrazione delle informazioni inviate dagli Enti erogatori con quelle presenti negli altri sistemi informativi INPS, nel Nuovo Sistema Informativo Sanitario, nella Banca dati del collocamento mirato e in altri sistemi informativi rilevanti per le politiche sociali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/>
              <a:t>Le finalità del Casellario dell’assistenza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6815" y="1595718"/>
            <a:ext cx="9724293" cy="4506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sz="3200" dirty="0"/>
          </a:p>
          <a:p>
            <a:pPr marL="457200" indent="-457200" algn="just">
              <a:spcBef>
                <a:spcPts val="0"/>
              </a:spcBef>
            </a:pPr>
            <a:r>
              <a:rPr lang="it-IT" dirty="0" smtClean="0"/>
              <a:t>Conoscenza e mappatura delle prestazioni </a:t>
            </a:r>
            <a:r>
              <a:rPr lang="it-IT" dirty="0"/>
              <a:t>sociali </a:t>
            </a:r>
            <a:r>
              <a:rPr lang="it-IT" dirty="0" smtClean="0"/>
              <a:t>erogate a favore di un soggetto da parte di tutti gli enti </a:t>
            </a:r>
          </a:p>
          <a:p>
            <a:pPr marL="457200" indent="-457200" algn="just">
              <a:spcBef>
                <a:spcPts val="0"/>
              </a:spcBef>
            </a:pPr>
            <a:r>
              <a:rPr lang="it-IT" dirty="0"/>
              <a:t>verificare dal Casellario, per effetto di un collegamento alla banca dati dell’ISEE, il dettaglio dei dati ISEE relativi al beneficiario e agli altri componenti dello stesso nucleo </a:t>
            </a:r>
            <a:r>
              <a:rPr lang="it-IT" dirty="0" smtClean="0"/>
              <a:t>familiare</a:t>
            </a:r>
          </a:p>
          <a:p>
            <a:pPr marL="457200" indent="-457200" algn="just">
              <a:spcBef>
                <a:spcPts val="0"/>
              </a:spcBef>
            </a:pPr>
            <a:r>
              <a:rPr lang="it-IT" dirty="0" smtClean="0"/>
              <a:t>programmare </a:t>
            </a:r>
            <a:r>
              <a:rPr lang="it-IT" dirty="0"/>
              <a:t>la spesa e i servizi sociali, sulla base dell’attività di monitoraggio e controllo, di analisi e studio dei dati</a:t>
            </a:r>
          </a:p>
          <a:p>
            <a:pPr marL="457200" indent="-457200" algn="just">
              <a:spcBef>
                <a:spcPts val="0"/>
              </a:spcBef>
            </a:pPr>
            <a:endParaRPr lang="it-IT" dirty="0" smtClean="0"/>
          </a:p>
          <a:p>
            <a:pPr marL="457200" indent="-457200" algn="just">
              <a:spcBef>
                <a:spcPts val="0"/>
              </a:spcBef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/>
              <a:t>Le finalità del Casellario dell’assistenza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6815" y="1595718"/>
            <a:ext cx="9724293" cy="4506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it-IT" sz="3200" dirty="0"/>
          </a:p>
          <a:p>
            <a:pPr marL="457200" indent="-457200" algn="just">
              <a:spcBef>
                <a:spcPts val="0"/>
              </a:spcBef>
            </a:pPr>
            <a:r>
              <a:rPr lang="it-IT" dirty="0" smtClean="0"/>
              <a:t>Verificare il </a:t>
            </a:r>
            <a:r>
              <a:rPr lang="it-IT" dirty="0"/>
              <a:t>dettaglio dei dati ISEE relativi al beneficiario e agli altri componenti dello stesso nucleo </a:t>
            </a:r>
            <a:r>
              <a:rPr lang="it-IT" dirty="0" smtClean="0"/>
              <a:t>familiare (con il collegamento </a:t>
            </a:r>
            <a:r>
              <a:rPr lang="it-IT" dirty="0"/>
              <a:t>alla banca dati </a:t>
            </a:r>
            <a:r>
              <a:rPr lang="it-IT" dirty="0" smtClean="0"/>
              <a:t>dell’ISEE) </a:t>
            </a:r>
            <a:endParaRPr lang="it-IT" sz="1600" dirty="0"/>
          </a:p>
          <a:p>
            <a:pPr marL="457200" indent="-457200" algn="just"/>
            <a:r>
              <a:rPr lang="it-IT" dirty="0"/>
              <a:t>programmare la spesa e i servizi sociali, sulla base dell’attività di monitoraggio e controllo, di analisi e studio dei </a:t>
            </a:r>
            <a:r>
              <a:rPr lang="it-IT" dirty="0" smtClean="0"/>
              <a:t>dati</a:t>
            </a:r>
          </a:p>
          <a:p>
            <a:pPr marL="457200" indent="-457200" algn="just">
              <a:spcBef>
                <a:spcPts val="0"/>
              </a:spcBef>
            </a:pPr>
            <a:endParaRPr lang="it-IT" dirty="0" smtClean="0"/>
          </a:p>
          <a:p>
            <a:pPr marL="457200" indent="-457200" algn="just">
              <a:spcBef>
                <a:spcPts val="0"/>
              </a:spcBef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06" y="0"/>
            <a:ext cx="1005694" cy="12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577</Words>
  <Application>Microsoft Office PowerPoint</Application>
  <PresentationFormat>Personalizzato</PresentationFormat>
  <Paragraphs>53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Dal Casellario dell’Assistenza al SIUSS INTRODUZIONE Incontro formativo con i comuni della provincia di  Perugia Perugia, 13 marzo 2018 A CURA DI Luigina gagliardi  </vt:lpstr>
      <vt:lpstr>Cos’è il Casellario dell’Assistenza </vt:lpstr>
      <vt:lpstr>Presentazione standard di PowerPoint</vt:lpstr>
      <vt:lpstr>Come è costituito il Casellario  </vt:lpstr>
      <vt:lpstr>Come è costituito il Casellario  </vt:lpstr>
      <vt:lpstr>Come è costituito il Casellario  </vt:lpstr>
      <vt:lpstr>Le finalità del Casellario dell’assistenza</vt:lpstr>
      <vt:lpstr>Le finalità del Casellario dell’assistenza</vt:lpstr>
      <vt:lpstr>Le finalità del Casellario dell’assistenza</vt:lpstr>
      <vt:lpstr>Le finalità del Casellario dell’assistenza</vt:lpstr>
      <vt:lpstr>Le finalità su REI del Casellario dell’assistenza</vt:lpstr>
      <vt:lpstr>Appendice: PROGETTO PERSONALIZZATO   FINALITA’:  - superamento della condizione di povertà, -  inserimento o reinserimento lavorativo  - inclusione sociale  CONTENUTO: elementi essenziali:  1. obiettivi generali  2. risultati specifici  3. i sostegni specifici (interventi e servizi) 4. impegni a svolgere specifiche attività da parte dei componenti il nucleo familiare 5. durata (mai superiore al rei) 6. piano di monitoraggio 7. responsabile del piano (figura di riferimento)   </vt:lpstr>
    </vt:vector>
  </TitlesOfParts>
  <Company>I.N.P.S.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 Casellario dell’assistenza al SIUSS</dc:title>
  <dc:creator>Calabrese Maria Valeria</dc:creator>
  <cp:lastModifiedBy>AutoBVT</cp:lastModifiedBy>
  <cp:revision>82</cp:revision>
  <cp:lastPrinted>2018-03-12T17:30:25Z</cp:lastPrinted>
  <dcterms:created xsi:type="dcterms:W3CDTF">2017-11-06T08:59:04Z</dcterms:created>
  <dcterms:modified xsi:type="dcterms:W3CDTF">2018-03-13T11:17:17Z</dcterms:modified>
</cp:coreProperties>
</file>