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3" r:id="rId10"/>
    <p:sldId id="274" r:id="rId11"/>
    <p:sldId id="275" r:id="rId12"/>
    <p:sldId id="271" r:id="rId13"/>
    <p:sldId id="260" r:id="rId14"/>
    <p:sldId id="276" r:id="rId15"/>
    <p:sldId id="264" r:id="rId16"/>
    <p:sldId id="272" r:id="rId17"/>
    <p:sldId id="258" r:id="rId18"/>
  </p:sldIdLst>
  <p:sldSz cx="9144000" cy="5143500" type="screen16x9"/>
  <p:notesSz cx="6797675" cy="9926638"/>
  <p:embeddedFontLst>
    <p:embeddedFont>
      <p:font typeface="Dosis" pitchFamily="2" charset="77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8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e56071d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e56071da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c47c767a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c47c767a_2_10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D_blue">
  <p:cSld name="TITLE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None/>
              <a:defRPr sz="5200">
                <a:solidFill>
                  <a:srgbClr val="1155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1155CC"/>
                </a:solidFill>
              </a:defRPr>
            </a:lvl1pPr>
            <a:lvl2pPr lvl="1" rtl="0">
              <a:buNone/>
              <a:defRPr>
                <a:solidFill>
                  <a:srgbClr val="1155CC"/>
                </a:solidFill>
              </a:defRPr>
            </a:lvl2pPr>
            <a:lvl3pPr lvl="2" rtl="0">
              <a:buNone/>
              <a:defRPr>
                <a:solidFill>
                  <a:srgbClr val="1155CC"/>
                </a:solidFill>
              </a:defRPr>
            </a:lvl3pPr>
            <a:lvl4pPr lvl="3" rtl="0">
              <a:buNone/>
              <a:defRPr>
                <a:solidFill>
                  <a:srgbClr val="1155CC"/>
                </a:solidFill>
              </a:defRPr>
            </a:lvl4pPr>
            <a:lvl5pPr lvl="4" rtl="0">
              <a:buNone/>
              <a:defRPr>
                <a:solidFill>
                  <a:srgbClr val="1155CC"/>
                </a:solidFill>
              </a:defRPr>
            </a:lvl5pPr>
            <a:lvl6pPr lvl="5" rtl="0">
              <a:buNone/>
              <a:defRPr>
                <a:solidFill>
                  <a:srgbClr val="1155CC"/>
                </a:solidFill>
              </a:defRPr>
            </a:lvl6pPr>
            <a:lvl7pPr lvl="6" rtl="0">
              <a:buNone/>
              <a:defRPr>
                <a:solidFill>
                  <a:srgbClr val="1155CC"/>
                </a:solidFill>
              </a:defRPr>
            </a:lvl7pPr>
            <a:lvl8pPr lvl="7" rtl="0">
              <a:buNone/>
              <a:defRPr>
                <a:solidFill>
                  <a:srgbClr val="1155CC"/>
                </a:solidFill>
              </a:defRPr>
            </a:lvl8pPr>
            <a:lvl9pPr lvl="8" rtl="0">
              <a:buNone/>
              <a:defRPr>
                <a:solidFill>
                  <a:srgbClr val="1155CC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1155CC"/>
                </a:solidFill>
              </a:rPr>
              <a:t>”</a:t>
            </a:r>
            <a:endParaRPr sz="7200" b="1" dirty="0">
              <a:solidFill>
                <a:srgbClr val="1155CC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1155CC"/>
                </a:solidFill>
              </a:defRPr>
            </a:lvl1pPr>
            <a:lvl2pPr lvl="1" rtl="0">
              <a:buNone/>
              <a:defRPr>
                <a:solidFill>
                  <a:srgbClr val="1155CC"/>
                </a:solidFill>
              </a:defRPr>
            </a:lvl2pPr>
            <a:lvl3pPr lvl="2" rtl="0">
              <a:buNone/>
              <a:defRPr>
                <a:solidFill>
                  <a:srgbClr val="1155CC"/>
                </a:solidFill>
              </a:defRPr>
            </a:lvl3pPr>
            <a:lvl4pPr lvl="3" rtl="0">
              <a:buNone/>
              <a:defRPr>
                <a:solidFill>
                  <a:srgbClr val="1155CC"/>
                </a:solidFill>
              </a:defRPr>
            </a:lvl4pPr>
            <a:lvl5pPr lvl="4" rtl="0">
              <a:buNone/>
              <a:defRPr>
                <a:solidFill>
                  <a:srgbClr val="1155CC"/>
                </a:solidFill>
              </a:defRPr>
            </a:lvl5pPr>
            <a:lvl6pPr lvl="5" rtl="0">
              <a:buNone/>
              <a:defRPr>
                <a:solidFill>
                  <a:srgbClr val="1155CC"/>
                </a:solidFill>
              </a:defRPr>
            </a:lvl6pPr>
            <a:lvl7pPr lvl="6" rtl="0">
              <a:buNone/>
              <a:defRPr>
                <a:solidFill>
                  <a:srgbClr val="1155CC"/>
                </a:solidFill>
              </a:defRPr>
            </a:lvl7pPr>
            <a:lvl8pPr lvl="7" rtl="0">
              <a:buNone/>
              <a:defRPr>
                <a:solidFill>
                  <a:srgbClr val="1155CC"/>
                </a:solidFill>
              </a:defRPr>
            </a:lvl8pPr>
            <a:lvl9pPr lvl="8" rtl="0">
              <a:buNone/>
              <a:defRPr>
                <a:solidFill>
                  <a:srgbClr val="1155CC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None/>
              <a:defRPr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8837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None/>
              <a:defRPr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-75" y="560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None/>
              <a:defRPr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-75" y="560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1792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None/>
              <a:defRPr sz="26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-75" y="560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792775" y="1140000"/>
            <a:ext cx="8076300" cy="3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2400"/>
              <a:buChar char="▹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⬩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2"/>
          </p:nvPr>
        </p:nvSpPr>
        <p:spPr>
          <a:xfrm rot="-5400000">
            <a:off x="-1597575" y="2835950"/>
            <a:ext cx="38646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1792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700"/>
              <a:buNone/>
              <a:defRPr sz="2700"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-75" y="560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6525" y="4774250"/>
            <a:ext cx="1487326" cy="3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2026050" y="338125"/>
            <a:ext cx="6894600" cy="43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74650" rtl="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2300"/>
              <a:buChar char="▹"/>
              <a:defRPr sz="2300"/>
            </a:lvl1pPr>
            <a:lvl2pPr marL="914400" lvl="1" indent="-37465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300"/>
              <a:buChar char="▸"/>
              <a:defRPr sz="2300"/>
            </a:lvl2pPr>
            <a:lvl3pPr marL="1371600" lvl="2" indent="-37465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300"/>
              <a:buChar char="⬩"/>
              <a:defRPr sz="2300"/>
            </a:lvl3pPr>
            <a:lvl4pPr marL="1828800" lvl="3" indent="-374650" rtl="0">
              <a:spcBef>
                <a:spcPts val="0"/>
              </a:spcBef>
              <a:spcAft>
                <a:spcPts val="0"/>
              </a:spcAft>
              <a:buSzPts val="2300"/>
              <a:buChar char="⬞"/>
              <a:defRPr sz="2300"/>
            </a:lvl4pPr>
            <a:lvl5pPr marL="2286000" lvl="4" indent="-37465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Dosis"/>
              <a:buNone/>
              <a:defRPr sz="2400">
                <a:solidFill>
                  <a:srgbClr val="1155CC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8837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  <p:sp>
        <p:nvSpPr>
          <p:cNvPr id="9" name="Google Shape;9;p1"/>
          <p:cNvSpPr txBox="1"/>
          <p:nvPr/>
        </p:nvSpPr>
        <p:spPr>
          <a:xfrm>
            <a:off x="3216825" y="4827475"/>
            <a:ext cx="59271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Sans Pro"/>
                <a:ea typeface="Source Sans Pro"/>
                <a:cs typeface="Source Sans Pro"/>
                <a:sym typeface="Source Sans Pro"/>
              </a:rPr>
              <a:t>Villa Umbra 12 Maggio 2022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-75" y="1497050"/>
            <a:ext cx="9144000" cy="14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500" dirty="0"/>
              <a:t>Progetto Open Community PA Umbria</a:t>
            </a:r>
            <a:endParaRPr sz="3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500" dirty="0"/>
              <a:t>Storia del progetto SMART Welfare</a:t>
            </a:r>
            <a:endParaRPr sz="35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706" y="-1"/>
            <a:ext cx="3138294" cy="1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0" y="3082250"/>
            <a:ext cx="8999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Jean – Damien Hornung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Assistente Sociale</a:t>
            </a:r>
            <a:endParaRPr sz="11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4E681C-AEE4-624C-BC9F-2C61CDE07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97" y="3899450"/>
            <a:ext cx="8589203" cy="9054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ANCI Lombardia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300" dirty="0"/>
              <a:t>ANCI Lombardia promuove la buona pratica amministrativa.</a:t>
            </a:r>
          </a:p>
          <a:p>
            <a:r>
              <a:rPr lang="it-IT" sz="2300" dirty="0"/>
              <a:t>Con Regione Lombardia, si raccorda a livello nazionale nell’ambito di progetti finanziati da fondi nazionali e comunitari.</a:t>
            </a:r>
          </a:p>
          <a:p>
            <a:r>
              <a:rPr lang="it-IT" sz="2300" dirty="0"/>
              <a:t>Coordina e promuove una community regionale dedicata agli utilizzatori del sistema SISO.</a:t>
            </a:r>
          </a:p>
          <a:p>
            <a:r>
              <a:rPr lang="it-IT" sz="2300" dirty="0"/>
              <a:t>Si raccorda con gli Enti istituzionali nazionali che utilizzano e sviluppano il sistema SISO.</a:t>
            </a:r>
          </a:p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dirty="0"/>
              <a:t>ANCI Lombardia</a:t>
            </a:r>
          </a:p>
        </p:txBody>
      </p:sp>
    </p:spTree>
    <p:extLst>
      <p:ext uri="{BB962C8B-B14F-4D97-AF65-F5344CB8AC3E}">
        <p14:creationId xmlns:p14="http://schemas.microsoft.com/office/powerpoint/2010/main" val="38671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Ambiti Territoriali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200" dirty="0"/>
              <a:t>Gli Ambiti territoriali/Enti sottoscrittori facilitano il consolidamento dell’utilizzo presso i relativi comuni per lo sviluppo dell’informatizzazione dei processi di gestione del sistema welfare.</a:t>
            </a:r>
          </a:p>
          <a:p>
            <a:r>
              <a:rPr lang="it-IT" sz="2200" dirty="0"/>
              <a:t>Sostengono, tramite gli Uffici di Piano, il percorso di diffusione e implementazione della cartella sociale facilitando il raccordo tra diversi settori comunali.</a:t>
            </a:r>
          </a:p>
          <a:p>
            <a:r>
              <a:rPr lang="it-IT" sz="2200" dirty="0"/>
              <a:t>Facilitano il raccordo con ATS (Agenzie di Tutela della Salute) e ASST (</a:t>
            </a:r>
            <a:r>
              <a:rPr lang="it-IT" sz="2200"/>
              <a:t>Aziende Socio Sanitarie Territoriali</a:t>
            </a:r>
            <a:r>
              <a:rPr lang="it-IT" sz="2200" dirty="0"/>
              <a:t>) di riferimento degli Ambiti.</a:t>
            </a:r>
          </a:p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dirty="0"/>
              <a:t>Ambiti Territoriali</a:t>
            </a:r>
          </a:p>
        </p:txBody>
      </p:sp>
    </p:spTree>
    <p:extLst>
      <p:ext uri="{BB962C8B-B14F-4D97-AF65-F5344CB8AC3E}">
        <p14:creationId xmlns:p14="http://schemas.microsoft.com/office/powerpoint/2010/main" val="7775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Governance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dirty="0"/>
              <a:t>Organismi di governance</a:t>
            </a:r>
          </a:p>
          <a:p>
            <a:r>
              <a:rPr lang="it-IT" b="1" dirty="0"/>
              <a:t>Cabina di Regia </a:t>
            </a:r>
            <a:r>
              <a:rPr lang="it-IT" dirty="0"/>
              <a:t>inter istituzionale gestita dall’Ente Capofila con ANCI Lombardia composta da referenti politici e tecnici degli enti coinvolti.</a:t>
            </a:r>
          </a:p>
          <a:p>
            <a:r>
              <a:rPr lang="it-IT" b="1" dirty="0"/>
              <a:t>Tavolo operativo </a:t>
            </a:r>
            <a:r>
              <a:rPr lang="it-IT" dirty="0"/>
              <a:t>gestito da ANCI Lombardia d’intesa con l’Ente Capofila composto dai referenti operativi degli Ambiti Territoriali.</a:t>
            </a:r>
          </a:p>
          <a:p>
            <a:pPr marL="76200" indent="0">
              <a:buNone/>
            </a:pPr>
            <a:r>
              <a:rPr lang="it-IT" dirty="0"/>
              <a:t>L’adesione è aperta a tutti i soggetti pubblici lombardi aventi interesse al Protocollo d’Intesa e ha una durata triennale. 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Governance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7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Criticità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300" dirty="0"/>
              <a:t>Salto culturale da parte degli Assistenti Sociali ancora molto legati alla penna e carta.</a:t>
            </a:r>
          </a:p>
          <a:p>
            <a:r>
              <a:rPr lang="it-IT" sz="2300" dirty="0"/>
              <a:t>Mancanza di tempo per l’aggiornamento costante e completo della CSI.</a:t>
            </a:r>
          </a:p>
          <a:p>
            <a:r>
              <a:rPr lang="it-IT" sz="2300" dirty="0"/>
              <a:t>Obsolescenza della strumentazione informatica nei comuni.</a:t>
            </a:r>
          </a:p>
          <a:p>
            <a:r>
              <a:rPr lang="it-IT" sz="2300" dirty="0"/>
              <a:t>Interoperabilità amministrativa.</a:t>
            </a:r>
          </a:p>
          <a:p>
            <a:r>
              <a:rPr lang="it-IT" sz="2300" dirty="0"/>
              <a:t>Interoperabilità con le banche dati nazionali.</a:t>
            </a:r>
          </a:p>
          <a:p>
            <a:r>
              <a:rPr lang="it-IT" sz="2300" dirty="0"/>
              <a:t>Collegamento con l’ambito sanitario.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Criticità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4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 offerti da ANCI Lombardia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sz="2300" dirty="0"/>
              <a:t>ANCI Lombardia offre servizi di facilitazione:</a:t>
            </a:r>
          </a:p>
          <a:p>
            <a:r>
              <a:rPr lang="it-IT" sz="2300" dirty="0"/>
              <a:t>Promozione della cultura della informatizzazione dei processi del welfare.</a:t>
            </a:r>
          </a:p>
          <a:p>
            <a:r>
              <a:rPr lang="it-IT" sz="2300" dirty="0"/>
              <a:t>Formazione degli operatori sia tecnici che amministrativi.</a:t>
            </a:r>
          </a:p>
          <a:p>
            <a:r>
              <a:rPr lang="it-IT" sz="2300" dirty="0"/>
              <a:t>Assistenza di primo livello.</a:t>
            </a:r>
          </a:p>
          <a:p>
            <a:r>
              <a:rPr lang="it-IT" sz="2300" dirty="0"/>
              <a:t>Modellizzazione della gestione dei dati (privacy).</a:t>
            </a:r>
          </a:p>
          <a:p>
            <a:r>
              <a:rPr lang="it-IT" sz="2300" dirty="0"/>
              <a:t>Promozione della Community.</a:t>
            </a:r>
          </a:p>
          <a:p>
            <a:r>
              <a:rPr lang="it-IT" sz="2300" dirty="0"/>
              <a:t>Sviluppo e gestione del centro di competenze regionale.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dirty="0"/>
              <a:t>Servizi da ANCI Lombardia</a:t>
            </a:r>
          </a:p>
        </p:txBody>
      </p:sp>
    </p:spTree>
    <p:extLst>
      <p:ext uri="{BB962C8B-B14F-4D97-AF65-F5344CB8AC3E}">
        <p14:creationId xmlns:p14="http://schemas.microsoft.com/office/powerpoint/2010/main" val="33381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Benefici per gli Enti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200" dirty="0"/>
              <a:t>Conoscenza della propria realtà sociale attraverso dati sempre disponibili online.</a:t>
            </a:r>
          </a:p>
          <a:p>
            <a:r>
              <a:rPr lang="it-IT" sz="2200" dirty="0"/>
              <a:t>Analisi dei bisogni del territorio per una programmazione più efficace degli interventi.</a:t>
            </a:r>
          </a:p>
          <a:p>
            <a:r>
              <a:rPr lang="it-IT" sz="2200" dirty="0"/>
              <a:t>Sviluppo corretto del processo di aiuto.</a:t>
            </a:r>
          </a:p>
          <a:p>
            <a:r>
              <a:rPr lang="it-IT" sz="2200" dirty="0"/>
              <a:t>Tenuta corretta della documentazione.</a:t>
            </a:r>
          </a:p>
          <a:p>
            <a:r>
              <a:rPr lang="it-IT" sz="2200" dirty="0"/>
              <a:t>Risparmio del tempo nella gestione delle cartelle.</a:t>
            </a:r>
          </a:p>
          <a:p>
            <a:r>
              <a:rPr lang="it-IT" sz="2200" dirty="0"/>
              <a:t>Rendicontazione dei debiti informativi verso Regione, Ministeri, INPS, ecc.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Benefici per gli 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11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Benefici per il cittadino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Dare continuità al processo d’aiuto in caso di tournover degli operatori.</a:t>
            </a:r>
          </a:p>
          <a:p>
            <a:r>
              <a:rPr lang="it-IT" dirty="0"/>
              <a:t>L’utilizzo della cartella sociale serve per dare  garanzia di continuità tra il cittadino e il servizio sociale, guida il monitoraggio dell’attività professionale accertandone anche la coerenza. </a:t>
            </a:r>
          </a:p>
          <a:p>
            <a:r>
              <a:rPr lang="it-IT" dirty="0"/>
              <a:t>Serve per sistematizzare e pianificare gli interventi, per monitorare l’appropriatezza tra domanda e bisogno, tra bisogno e risposta, tra risposta e costi.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Benefici per il cittadino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6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155CC"/>
                </a:solidFill>
              </a:rPr>
              <a:t>17</a:t>
            </a:fld>
            <a:endParaRPr dirty="0">
              <a:solidFill>
                <a:srgbClr val="1155CC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616475" y="1723500"/>
            <a:ext cx="5910900" cy="20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500" dirty="0"/>
              <a:t>GRAZIE</a:t>
            </a:r>
            <a:br>
              <a:rPr lang="en" sz="4500" dirty="0"/>
            </a:br>
            <a:endParaRPr sz="4500" dirty="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16" y="-4"/>
            <a:ext cx="3937584" cy="17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788CB2E-3780-4628-A094-1EEB3C18C99B}"/>
              </a:ext>
            </a:extLst>
          </p:cNvPr>
          <p:cNvSpPr/>
          <p:nvPr/>
        </p:nvSpPr>
        <p:spPr>
          <a:xfrm>
            <a:off x="2285925" y="301503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i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Jean – Damien </a:t>
            </a:r>
            <a:r>
              <a:rPr lang="fr-FR" i="1" dirty="0" err="1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Hornung</a:t>
            </a:r>
            <a:endParaRPr lang="fr-FR" i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fr-FR" sz="1000" i="1" dirty="0" err="1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Assistente</a:t>
            </a:r>
            <a:r>
              <a:rPr lang="fr-FR" sz="1000" i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278FF3E-642B-474F-8E5F-624FA5D57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5" y="3992521"/>
            <a:ext cx="7931246" cy="836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1792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 nostra storia</a:t>
            </a:r>
            <a:endParaRPr b="1"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-75" y="560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92775" y="1140000"/>
            <a:ext cx="8076300" cy="3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dirty="0"/>
              <a:t>Il progetto parte da alcuni fogli di Excel nel lontano 2008 e la collaborazione di molti colleghi Assistenti Sociali presso il Comune di Monza.</a:t>
            </a:r>
          </a:p>
          <a:p>
            <a:pPr lvl="0"/>
            <a:r>
              <a:rPr lang="it-IT" sz="2000" dirty="0"/>
              <a:t>A novembre 2008 nasce il primo embrione di Cartella Sociale Informatizzata all’interno della intranet comunale.</a:t>
            </a:r>
          </a:p>
          <a:p>
            <a:pPr lvl="0"/>
            <a:r>
              <a:rPr lang="it-IT" sz="2000" dirty="0"/>
              <a:t>Nel 2011 i 5 ambiti della Provincia di Monza e Brianza partecipano e vincono un bando per la digitalizzazione da parte della Regione Lombardia per la realizzazione per Progetto SMART Welfare.</a:t>
            </a:r>
          </a:p>
          <a:p>
            <a:pPr lvl="0"/>
            <a:r>
              <a:rPr lang="it-IT" sz="2000" dirty="0"/>
              <a:t>A fine 2012 si avvia la sperimentazione della CSI per i 55 comuni.</a:t>
            </a:r>
            <a:endParaRPr sz="2000" dirty="0"/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>
          <a:xfrm rot="-5400000">
            <a:off x="-1597575" y="2835950"/>
            <a:ext cx="3864600" cy="499500"/>
          </a:xfrm>
        </p:spPr>
        <p:txBody>
          <a:bodyPr/>
          <a:lstStyle/>
          <a:p>
            <a:r>
              <a:rPr lang="en" b="1" dirty="0"/>
              <a:t>La nostra storia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Elementi organizzativi – Accordo di collaborazione territoriale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dirty="0"/>
              <a:t>I 5 ambiti si attivano e stipulano un accordo di collaborazione che ha definito l’Ente Capofila il Comune di Monza.</a:t>
            </a:r>
          </a:p>
          <a:p>
            <a:r>
              <a:rPr lang="it-IT" sz="2000" dirty="0"/>
              <a:t>I compiti dell’Ente Capofila sono il coordinamento, in raccordo con gli Ambiti Territoriali e con ANCI Lombardia, e il presidio dei processi locali di implementazione della cartella sociale informatizzata anche attraverso la messa disposizione di risorse professionali dedicate in relazione a formazione, assistenza tecnica, caricamento banche dati, supporto ai processi di implementazione.</a:t>
            </a:r>
          </a:p>
          <a:p>
            <a:r>
              <a:rPr lang="it-IT" sz="2000" dirty="0"/>
              <a:t>L’Ente Capofila tiene i rapporti con ATS Brianza e ASST di Monza al fine di sviluppare strumenti di interoperabilità tra i sistemi comunali e l’ambito socio-sanitario.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Accordo di collaborazione territoriale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93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Elementi organizzativi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L’Ente Capofila garantisce la disponibilità della cartella sociale informatizzata SISO per tutti i comuni aderenti e l’assolvimento di tutte le procedure per l’attivazione operativa dell’utilizzo dello strumento.</a:t>
            </a:r>
          </a:p>
          <a:p>
            <a:r>
              <a:rPr lang="it-IT" dirty="0"/>
              <a:t>L’Ente Capofila garantisce la cura dei rapporti contrattuali con il soggetto fornitore.</a:t>
            </a:r>
          </a:p>
          <a:p>
            <a:r>
              <a:rPr lang="it-IT" dirty="0"/>
              <a:t>Gli ambiti Territoriali di Carate Brianza, Desio, Monza, Seregno e Vimercate si impegnano a garantire il raccordo volto all’implementazione della CSI.</a:t>
            </a:r>
          </a:p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Accordo di collaborazione territoriale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26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Elementi organizzativi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dirty="0"/>
              <a:t>Gli ambiti Territoriali:</a:t>
            </a:r>
          </a:p>
          <a:p>
            <a:r>
              <a:rPr lang="it-IT" sz="2200" dirty="0"/>
              <a:t>approvano, nelle rispettive Assemblee dei Sindaci, il piano economico annuale per il funzionamento del sistema SISO.</a:t>
            </a:r>
          </a:p>
          <a:p>
            <a:r>
              <a:rPr lang="it-IT" sz="2200" dirty="0"/>
              <a:t>erogano al comune capofila le quote di competenza per il funzionamento del sistema SISO.</a:t>
            </a:r>
          </a:p>
          <a:p>
            <a:r>
              <a:rPr lang="it-IT" sz="2200" dirty="0"/>
              <a:t>sostengono, per il tramite degli Uffici di Piano, il percorso di implementazione della CSI facilitando il raccordo tra i diversi settori comunali coinvolti (anagrafe, protocollo, tributi, ecc.).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Accordo di collaborazione territoriale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2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Elementi organizzativi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200" dirty="0"/>
              <a:t>Il </a:t>
            </a:r>
            <a:r>
              <a:rPr lang="it-IT" sz="2200" b="1" dirty="0"/>
              <a:t>monitoraggio e valutazione </a:t>
            </a:r>
            <a:r>
              <a:rPr lang="it-IT" sz="2200" dirty="0"/>
              <a:t>circa l’attuazione dell’Accordo è effettuato dai responsabili d’Ambito che annualmente, tramite gli Uffici di Piano, elaborano una relazione circa l’utilizzo della cartella.</a:t>
            </a:r>
          </a:p>
          <a:p>
            <a:r>
              <a:rPr lang="it-IT" sz="2200" dirty="0"/>
              <a:t>A sua volta l’Ufficio di Piano dell’Ente Capofila restituisce una relazione complessiva sull’andamento dell’attività territoriale dei 5 ambiti.</a:t>
            </a:r>
          </a:p>
          <a:p>
            <a:r>
              <a:rPr lang="it-IT" sz="2200" dirty="0"/>
              <a:t>Infine vengono indicate le risorse economiche del triennio con la ripartizione dei costi secondo il numero degli abitanti per comune.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Accordo di collaborazione territoriale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3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Protocollo d’Intesa a livello Regionale lombardo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sz="2000" dirty="0"/>
              <a:t>Le Linee Guida di Regione Lombardia hanno spinto gli utilizzatori della CSI a dotarsi di un protocollo per coordinare meglio gli aggiornamenti e le implementazioni previste dalla norma per la CSI.</a:t>
            </a:r>
          </a:p>
          <a:p>
            <a:r>
              <a:rPr lang="it-IT" sz="2000" dirty="0"/>
              <a:t>Gli utilizzatori attuali di SISO a livello lombardo sono gli Ambiti Territoriali di Bellano, Carate Brianza, Cittiglio, Desio, Gallarate, Laveno, Lecco, Lomellina, Luino, Merate, Monza, Seregno, Trezzo sull’Adda e Vimercate, coinvolgendo 247 comuni.</a:t>
            </a:r>
          </a:p>
          <a:p>
            <a:r>
              <a:rPr lang="it-IT" sz="2000" dirty="0"/>
              <a:t>Le finalità del Protocollo di Intesa sono quelle di creare, tra tutti i sottoscrittori, una regia per condividere la progettazione, l’utilizzo, l’implementazione della CSI SISO, la diffusione della piattaforma ad altre amministrazioni del territorio lombardo.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Protocollo d’Intesa Regionale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1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Protocollo d’Intesa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dirty="0"/>
              <a:t>Vengono indicati i vari soggetti del Protocollo d’Intesa.</a:t>
            </a:r>
          </a:p>
          <a:p>
            <a:r>
              <a:rPr lang="it-IT" dirty="0"/>
              <a:t>Ente capofila</a:t>
            </a:r>
          </a:p>
          <a:p>
            <a:r>
              <a:rPr lang="it-IT" dirty="0"/>
              <a:t>ANCI Lombardia</a:t>
            </a:r>
          </a:p>
          <a:p>
            <a:r>
              <a:rPr lang="it-IT" dirty="0"/>
              <a:t>Ambiti Territoriali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b="1" dirty="0"/>
              <a:t>Protocollo d’Intesa Regionale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5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Ente capofila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L’Ente Capofila, il Comune di Monza, rappresenta gli Enti utilizzatori lombardi.</a:t>
            </a:r>
          </a:p>
          <a:p>
            <a:r>
              <a:rPr lang="it-IT" dirty="0"/>
              <a:t>Effettua il coordinamento generale dei processi locali legati allo sviluppo evolutivo della Cartella Sociale Informatizzata.</a:t>
            </a:r>
          </a:p>
          <a:p>
            <a:r>
              <a:rPr lang="it-IT" dirty="0"/>
              <a:t>Collabora con ANCI Lombardia, promuove e valorizza le iniziative realizzate nell’ambito del Protocollo d’Intesa.</a:t>
            </a:r>
          </a:p>
          <a:p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dirty="0"/>
              <a:t>Ente capofila</a:t>
            </a:r>
          </a:p>
        </p:txBody>
      </p:sp>
    </p:spTree>
    <p:extLst>
      <p:ext uri="{BB962C8B-B14F-4D97-AF65-F5344CB8AC3E}">
        <p14:creationId xmlns:p14="http://schemas.microsoft.com/office/powerpoint/2010/main" val="42222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1127</Words>
  <Application>Microsoft Macintosh PowerPoint</Application>
  <PresentationFormat>Presentazione su schermo (16:9)</PresentationFormat>
  <Paragraphs>114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Dosis</vt:lpstr>
      <vt:lpstr>Arial</vt:lpstr>
      <vt:lpstr>Source Sans Pro</vt:lpstr>
      <vt:lpstr>Cerimon template</vt:lpstr>
      <vt:lpstr>Progetto Open Community PA Umbria Storia del progetto SMART Welfare</vt:lpstr>
      <vt:lpstr>La nostra storia</vt:lpstr>
      <vt:lpstr>Elementi organizzativi – Accordo di collaborazione territoriale</vt:lpstr>
      <vt:lpstr>Elementi organizzativi</vt:lpstr>
      <vt:lpstr>Elementi organizzativi</vt:lpstr>
      <vt:lpstr>Elementi organizzativi</vt:lpstr>
      <vt:lpstr>Protocollo d’Intesa a livello Regionale lombardo</vt:lpstr>
      <vt:lpstr>Protocollo d’Intesa</vt:lpstr>
      <vt:lpstr>Ente capofila</vt:lpstr>
      <vt:lpstr>ANCI Lombardia</vt:lpstr>
      <vt:lpstr>Ambiti Territoriali</vt:lpstr>
      <vt:lpstr>Governance</vt:lpstr>
      <vt:lpstr>Criticità</vt:lpstr>
      <vt:lpstr>Servizi offerti da ANCI Lombardia</vt:lpstr>
      <vt:lpstr>Benefici per gli Enti</vt:lpstr>
      <vt:lpstr>Benefici per il cittadino</vt:lpstr>
      <vt:lpstr>Presentazione standard di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Open Community PA Umbria [Titolo dell’intervento]</dc:title>
  <dc:creator>Stefano Toselli</dc:creator>
  <cp:lastModifiedBy>Hornung Jean Damien</cp:lastModifiedBy>
  <cp:revision>48</cp:revision>
  <cp:lastPrinted>2021-11-02T09:41:27Z</cp:lastPrinted>
  <dcterms:modified xsi:type="dcterms:W3CDTF">2022-05-09T15:03:02Z</dcterms:modified>
</cp:coreProperties>
</file>