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+2kz4T0hnX6Di3CHQNCQ352R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13.png"/><Relationship Id="rId13" Type="http://schemas.openxmlformats.org/officeDocument/2006/relationships/image" Target="../media/image16.png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2.jpg"/><Relationship Id="rId15" Type="http://schemas.openxmlformats.org/officeDocument/2006/relationships/image" Target="../media/image21.png"/><Relationship Id="rId14" Type="http://schemas.openxmlformats.org/officeDocument/2006/relationships/image" Target="../media/image15.jp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5.jpg"/><Relationship Id="rId8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3.jp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20.jpg"/><Relationship Id="rId7" Type="http://schemas.openxmlformats.org/officeDocument/2006/relationships/image" Target="../media/image18.jp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6.jp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0.jpg"/><Relationship Id="rId13" Type="http://schemas.openxmlformats.org/officeDocument/2006/relationships/image" Target="../media/image40.jpg"/><Relationship Id="rId1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4.jpg"/><Relationship Id="rId9" Type="http://schemas.openxmlformats.org/officeDocument/2006/relationships/image" Target="../media/image31.png"/><Relationship Id="rId15" Type="http://schemas.openxmlformats.org/officeDocument/2006/relationships/image" Target="../media/image35.png"/><Relationship Id="rId14" Type="http://schemas.openxmlformats.org/officeDocument/2006/relationships/image" Target="../media/image39.png"/><Relationship Id="rId17" Type="http://schemas.openxmlformats.org/officeDocument/2006/relationships/image" Target="../media/image38.jpg"/><Relationship Id="rId16" Type="http://schemas.openxmlformats.org/officeDocument/2006/relationships/image" Target="../media/image34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29.jpg"/><Relationship Id="rId8" Type="http://schemas.openxmlformats.org/officeDocument/2006/relationships/image" Target="../media/image3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>
                <a:solidFill>
                  <a:schemeClr val="lt1"/>
                </a:solidFill>
              </a:rPr>
              <a:t>SIGESS Comunità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it-IT" sz="3600">
                <a:solidFill>
                  <a:schemeClr val="lt1"/>
                </a:solidFill>
              </a:rPr>
              <a:t>Esperienza SIGESS</a:t>
            </a:r>
            <a:endParaRPr/>
          </a:p>
          <a:p>
            <a:pPr indent="0" lvl="0" marL="0" rtl="0" algn="ctr">
              <a:spcBef>
                <a:spcPts val="61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it-IT" sz="3600">
                <a:solidFill>
                  <a:schemeClr val="lt1"/>
                </a:solidFill>
              </a:rPr>
              <a:t>Dal riuso all’HUB di conoscenza</a:t>
            </a:r>
            <a:endParaRPr/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it-IT" sz="2400">
                <a:solidFill>
                  <a:schemeClr val="lt1"/>
                </a:solidFill>
              </a:rPr>
              <a:t>Falcinelli Carlo - Umbria digitale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-159568" y="1263651"/>
            <a:ext cx="10065568" cy="630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1232" y="1305034"/>
            <a:ext cx="2121818" cy="53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104" y="1283426"/>
            <a:ext cx="2121592" cy="59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58" y="30436"/>
            <a:ext cx="4682053" cy="130505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900755" y="3044279"/>
            <a:ext cx="1440160" cy="769441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SISO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798605" y="870006"/>
            <a:ext cx="414270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Territori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Marche(SIRPS)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Umbria (SISO)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CC00"/>
                </a:solidFill>
                <a:latin typeface="Calibri"/>
                <a:ea typeface="Calibri"/>
                <a:cs typeface="Calibri"/>
                <a:sym typeface="Calibri"/>
              </a:rPr>
              <a:t>Veneto (Pilota OCPA)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Lombardia (SmartWelfare)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2648744" y="3172093"/>
            <a:ext cx="587316" cy="5760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856312" y="3728052"/>
            <a:ext cx="404968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Territori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ROMA Capitale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Campania (S. Ant. Abate) 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264850" y="1501350"/>
            <a:ext cx="302697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Altre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Esperienze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(2012 -2020)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88467" y="2162668"/>
            <a:ext cx="206372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Laboratorio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Umbria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060" y="4296612"/>
            <a:ext cx="2435150" cy="67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840" y="3875926"/>
            <a:ext cx="1868848" cy="4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176464" y="4297439"/>
            <a:ext cx="20637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DGR 1572/2015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587632" y="3080527"/>
            <a:ext cx="358719" cy="6837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10800000">
            <a:off x="7230919" y="3044279"/>
            <a:ext cx="277766" cy="68377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5167198" y="3192032"/>
            <a:ext cx="20637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professionalità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7428387" y="3216888"/>
            <a:ext cx="1261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risultati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7784428" y="3455500"/>
            <a:ext cx="12974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SIGESS c’è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4" y="188640"/>
            <a:ext cx="1863600" cy="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3800873" y="295844"/>
            <a:ext cx="57915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Concetto di esperienza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464724" y="1463479"/>
            <a:ext cx="16881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KIT RIUSO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739" y="1901273"/>
            <a:ext cx="1215528" cy="121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055" y="3170853"/>
            <a:ext cx="1008112" cy="98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461" y="4383031"/>
            <a:ext cx="1950267" cy="76944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2555220" y="3204906"/>
            <a:ext cx="782429" cy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4044185" y="1463479"/>
            <a:ext cx="16881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Progetto</a:t>
            </a:r>
            <a:endParaRPr/>
          </a:p>
        </p:txBody>
      </p:sp>
      <p:pic>
        <p:nvPicPr>
          <p:cNvPr descr="تنظيم اجتماعات فريق العمل | سلسلة المراكز الاحترافية" id="124" name="Google Shape;12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1698" y="2962783"/>
            <a:ext cx="1857519" cy="1448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so gratuito in webinar per la preparazione dell'Esame di Stato:  l'offerta della Delegazione Lombardia dell'ONB - Ordine Nazionale dei  Biologi" id="125" name="Google Shape;12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9252" y="4145277"/>
            <a:ext cx="1215528" cy="121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4204" y="2079322"/>
            <a:ext cx="1008113" cy="104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6105128" y="3291582"/>
            <a:ext cx="782429" cy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Difference Between Teamwork and Team Building" id="128" name="Google Shape;12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53144" y="4544290"/>
            <a:ext cx="1950267" cy="10939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iluppo software e applicazioni" id="129" name="Google Shape;129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31986" y="5379831"/>
            <a:ext cx="1529267" cy="91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67760" y="4350276"/>
            <a:ext cx="782429" cy="78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40164" y="3501472"/>
            <a:ext cx="1323010" cy="368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7258426" y="1428518"/>
            <a:ext cx="18195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OUPUT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7627361" y="4031317"/>
            <a:ext cx="22018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KIT esperienza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8222240" y="2940725"/>
            <a:ext cx="155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Municipi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267760" y="2232648"/>
            <a:ext cx="1558022" cy="84169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izi Sociali | Comune di Correzzana (MB)" id="136" name="Google Shape;136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50800" y="2074524"/>
            <a:ext cx="708174" cy="46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8161253" y="2048821"/>
            <a:ext cx="1329058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… 15 + DIP…….</a:t>
            </a:r>
            <a:endParaRPr/>
          </a:p>
        </p:txBody>
      </p:sp>
      <p:pic>
        <p:nvPicPr>
          <p:cNvPr descr="Servizi Sociali | Comune di Correzzana (MB)" id="138" name="Google Shape;138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14066" y="2813786"/>
            <a:ext cx="708174" cy="46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535598" y="2361688"/>
            <a:ext cx="1063128" cy="29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159618" y="3341669"/>
            <a:ext cx="797133" cy="461665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SISO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274326" y="5315391"/>
            <a:ext cx="19834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COMUNITA’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4" y="188640"/>
            <a:ext cx="1863600" cy="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6394466" y="81581"/>
            <a:ext cx="34563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KIT di riuso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20465" y="1927146"/>
            <a:ext cx="24610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KIT esperienze</a:t>
            </a:r>
            <a:endParaRPr/>
          </a:p>
        </p:txBody>
      </p:sp>
      <p:grpSp>
        <p:nvGrpSpPr>
          <p:cNvPr id="150" name="Google Shape;150;p4"/>
          <p:cNvGrpSpPr/>
          <p:nvPr/>
        </p:nvGrpSpPr>
        <p:grpSpPr>
          <a:xfrm>
            <a:off x="577959" y="2515826"/>
            <a:ext cx="1467708" cy="1215528"/>
            <a:chOff x="216052" y="1832165"/>
            <a:chExt cx="2030974" cy="1659244"/>
          </a:xfrm>
        </p:grpSpPr>
        <p:pic>
          <p:nvPicPr>
            <p:cNvPr descr="Sviluppo software e applicazioni" id="151" name="Google Shape;15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2882" y="2802827"/>
              <a:ext cx="1147637" cy="68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he Difference Between Teamwork and Team Building" id="152" name="Google Shape;15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9368" y="1979300"/>
              <a:ext cx="1487658" cy="834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6052" y="1832165"/>
              <a:ext cx="782429" cy="7824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4"/>
          <p:cNvSpPr txBox="1"/>
          <p:nvPr/>
        </p:nvSpPr>
        <p:spPr>
          <a:xfrm>
            <a:off x="4919717" y="1855272"/>
            <a:ext cx="25014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KIT del riuso</a:t>
            </a:r>
            <a:endParaRPr/>
          </a:p>
        </p:txBody>
      </p:sp>
      <p:grpSp>
        <p:nvGrpSpPr>
          <p:cNvPr id="155" name="Google Shape;155;p4"/>
          <p:cNvGrpSpPr/>
          <p:nvPr/>
        </p:nvGrpSpPr>
        <p:grpSpPr>
          <a:xfrm>
            <a:off x="364418" y="3044123"/>
            <a:ext cx="1467708" cy="1215528"/>
            <a:chOff x="216052" y="1832165"/>
            <a:chExt cx="2030974" cy="1659244"/>
          </a:xfrm>
        </p:grpSpPr>
        <p:pic>
          <p:nvPicPr>
            <p:cNvPr descr="Sviluppo software e applicazioni" id="156" name="Google Shape;15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2882" y="2802827"/>
              <a:ext cx="1147637" cy="68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he Difference Between Teamwork and Team Building" id="157" name="Google Shape;15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9368" y="1979300"/>
              <a:ext cx="1487658" cy="834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6052" y="1832165"/>
              <a:ext cx="782429" cy="7824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4"/>
          <p:cNvGrpSpPr/>
          <p:nvPr/>
        </p:nvGrpSpPr>
        <p:grpSpPr>
          <a:xfrm>
            <a:off x="243867" y="3602244"/>
            <a:ext cx="1467708" cy="1215528"/>
            <a:chOff x="216052" y="1832165"/>
            <a:chExt cx="2030974" cy="1659244"/>
          </a:xfrm>
        </p:grpSpPr>
        <p:pic>
          <p:nvPicPr>
            <p:cNvPr descr="Sviluppo software e applicazioni" id="160" name="Google Shape;16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2882" y="2802827"/>
              <a:ext cx="1147637" cy="68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he Difference Between Teamwork and Team Building" id="161" name="Google Shape;16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9368" y="1979300"/>
              <a:ext cx="1487658" cy="834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6052" y="1832165"/>
              <a:ext cx="782429" cy="7824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4"/>
          <p:cNvSpPr/>
          <p:nvPr/>
        </p:nvSpPr>
        <p:spPr>
          <a:xfrm>
            <a:off x="2542867" y="2204588"/>
            <a:ext cx="1613448" cy="560329"/>
          </a:xfrm>
          <a:prstGeom prst="ellipse">
            <a:avLst/>
          </a:prstGeom>
          <a:solidFill>
            <a:srgbClr val="C0CCE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2231669" y="3832263"/>
            <a:ext cx="2157818" cy="375220"/>
          </a:xfrm>
          <a:custGeom>
            <a:rect b="b" l="l" r="r" t="t"/>
            <a:pathLst>
              <a:path extrusionOk="0" h="375220" w="2157818">
                <a:moveTo>
                  <a:pt x="0" y="0"/>
                </a:moveTo>
                <a:lnTo>
                  <a:pt x="2157818" y="0"/>
                </a:lnTo>
                <a:lnTo>
                  <a:pt x="2157818" y="375220"/>
                </a:lnTo>
                <a:lnTo>
                  <a:pt x="0" y="3752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70675" lIns="170675" spcFirstLastPara="1" rIns="170675" wrap="square" tIns="170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3129462" y="2808193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E36C0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</a:t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2726725" y="2385945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E36C0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3311693" y="2183616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E36C0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2437784" y="2128919"/>
            <a:ext cx="1751029" cy="1400823"/>
          </a:xfrm>
          <a:custGeom>
            <a:rect b="b" l="l" r="r" t="t"/>
            <a:pathLst>
              <a:path extrusionOk="0" h="120000" w="120000">
                <a:moveTo>
                  <a:pt x="584" y="34175"/>
                </a:moveTo>
                <a:cubicBezTo>
                  <a:pt x="-2679" y="22567"/>
                  <a:pt x="7879" y="11072"/>
                  <a:pt x="27615" y="4745"/>
                </a:cubicBezTo>
                <a:cubicBezTo>
                  <a:pt x="47351" y="-1582"/>
                  <a:pt x="72649" y="-1582"/>
                  <a:pt x="92385" y="4745"/>
                </a:cubicBezTo>
                <a:cubicBezTo>
                  <a:pt x="112121" y="11072"/>
                  <a:pt x="122679" y="22567"/>
                  <a:pt x="119416" y="34175"/>
                </a:cubicBezTo>
                <a:lnTo>
                  <a:pt x="74854" y="113544"/>
                </a:lnTo>
                <a:cubicBezTo>
                  <a:pt x="73813" y="117246"/>
                  <a:pt x="67478" y="120000"/>
                  <a:pt x="60000" y="120000"/>
                </a:cubicBezTo>
                <a:cubicBezTo>
                  <a:pt x="52522" y="120000"/>
                  <a:pt x="46187" y="117246"/>
                  <a:pt x="45146" y="113544"/>
                </a:cubicBezTo>
                <a:close/>
                <a:moveTo>
                  <a:pt x="4800" y="30000"/>
                </a:moveTo>
                <a:lnTo>
                  <a:pt x="4800" y="30000"/>
                </a:lnTo>
                <a:cubicBezTo>
                  <a:pt x="4800" y="43255"/>
                  <a:pt x="29514" y="54000"/>
                  <a:pt x="60000" y="54000"/>
                </a:cubicBezTo>
                <a:cubicBezTo>
                  <a:pt x="90486" y="54000"/>
                  <a:pt x="115200" y="43255"/>
                  <a:pt x="115200" y="30000"/>
                </a:cubicBezTo>
                <a:cubicBezTo>
                  <a:pt x="115200" y="16745"/>
                  <a:pt x="90486" y="6000"/>
                  <a:pt x="60000" y="6000"/>
                </a:cubicBezTo>
                <a:cubicBezTo>
                  <a:pt x="29514" y="6000"/>
                  <a:pt x="4800" y="16745"/>
                  <a:pt x="4800" y="3000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1899901" y="3338061"/>
            <a:ext cx="782429" cy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4182276" y="2672737"/>
            <a:ext cx="782429" cy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2015266" y="1550063"/>
            <a:ext cx="13790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Software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Servizi</a:t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3874155" y="4552069"/>
            <a:ext cx="782429" cy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2801568" y="4076055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2953968" y="4228455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3106368" y="4380855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3258768" y="4533255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1950703" y="4742142"/>
            <a:ext cx="15377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Descrizione esperienza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4736976" y="2403340"/>
            <a:ext cx="2750964" cy="4078410"/>
            <a:chOff x="5649406" y="1820756"/>
            <a:chExt cx="3692634" cy="4507516"/>
          </a:xfrm>
        </p:grpSpPr>
        <p:sp>
          <p:nvSpPr>
            <p:cNvPr id="179" name="Google Shape;179;p4"/>
            <p:cNvSpPr/>
            <p:nvPr/>
          </p:nvSpPr>
          <p:spPr>
            <a:xfrm>
              <a:off x="6511527" y="1820756"/>
              <a:ext cx="1864754" cy="1617784"/>
            </a:xfrm>
            <a:prstGeom prst="can">
              <a:avLst>
                <a:gd fmla="val 15736" name="adj"/>
              </a:avLst>
            </a:prstGeom>
            <a:solidFill>
              <a:srgbClr val="FBD4B4">
                <a:alpha val="31764"/>
              </a:srgbClr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800000">
              <a:off x="6733018" y="2091655"/>
              <a:ext cx="710886" cy="746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800000">
              <a:off x="7626810" y="2150294"/>
              <a:ext cx="710886" cy="731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10800000">
              <a:off x="6635901" y="2846233"/>
              <a:ext cx="1078548" cy="447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4"/>
            <p:cNvSpPr/>
            <p:nvPr/>
          </p:nvSpPr>
          <p:spPr>
            <a:xfrm>
              <a:off x="5649406" y="4195561"/>
              <a:ext cx="1027958" cy="886644"/>
            </a:xfrm>
            <a:prstGeom prst="can">
              <a:avLst>
                <a:gd fmla="val 15736" name="adj"/>
              </a:avLst>
            </a:prstGeom>
            <a:solidFill>
              <a:srgbClr val="FBD4B4">
                <a:alpha val="31764"/>
              </a:srgbClr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SIRPS</a:t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957621" y="5357797"/>
              <a:ext cx="1211262" cy="886644"/>
            </a:xfrm>
            <a:prstGeom prst="can">
              <a:avLst>
                <a:gd fmla="val 15736" name="adj"/>
              </a:avLst>
            </a:prstGeom>
            <a:solidFill>
              <a:srgbClr val="FBD4B4">
                <a:alpha val="31764"/>
              </a:srgbClr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Umbria</a:t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848481" y="5441628"/>
              <a:ext cx="1445698" cy="886644"/>
            </a:xfrm>
            <a:prstGeom prst="can">
              <a:avLst>
                <a:gd fmla="val 15736" name="adj"/>
              </a:avLst>
            </a:prstGeom>
            <a:solidFill>
              <a:srgbClr val="FBD4B4">
                <a:alpha val="31764"/>
              </a:srgbClr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it-IT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Smartwelfare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5848478" y="4202353"/>
              <a:ext cx="784859" cy="562830"/>
            </a:xfrm>
            <a:custGeom>
              <a:rect b="b" l="l" r="r" t="t"/>
              <a:pathLst>
                <a:path extrusionOk="0" h="562830" w="562830">
                  <a:moveTo>
                    <a:pt x="0" y="281415"/>
                  </a:moveTo>
                  <a:cubicBezTo>
                    <a:pt x="0" y="125994"/>
                    <a:pt x="125994" y="0"/>
                    <a:pt x="281415" y="0"/>
                  </a:cubicBezTo>
                  <a:cubicBezTo>
                    <a:pt x="436836" y="0"/>
                    <a:pt x="562830" y="125994"/>
                    <a:pt x="562830" y="281415"/>
                  </a:cubicBezTo>
                  <a:cubicBezTo>
                    <a:pt x="562830" y="436836"/>
                    <a:pt x="436836" y="562830"/>
                    <a:pt x="281415" y="562830"/>
                  </a:cubicBezTo>
                  <a:cubicBezTo>
                    <a:pt x="125994" y="562830"/>
                    <a:pt x="0" y="436836"/>
                    <a:pt x="0" y="281415"/>
                  </a:cubicBezTo>
                  <a:close/>
                </a:path>
              </a:pathLst>
            </a:custGeom>
            <a:solidFill>
              <a:srgbClr val="FABF8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550" lIns="106550" spcFirstLastPara="1" rIns="106550" wrap="square" tIns="106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it-IT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8181021" y="5398846"/>
              <a:ext cx="841341" cy="562830"/>
            </a:xfrm>
            <a:custGeom>
              <a:rect b="b" l="l" r="r" t="t"/>
              <a:pathLst>
                <a:path extrusionOk="0" h="562830" w="562830">
                  <a:moveTo>
                    <a:pt x="0" y="281415"/>
                  </a:moveTo>
                  <a:cubicBezTo>
                    <a:pt x="0" y="125994"/>
                    <a:pt x="125994" y="0"/>
                    <a:pt x="281415" y="0"/>
                  </a:cubicBezTo>
                  <a:cubicBezTo>
                    <a:pt x="436836" y="0"/>
                    <a:pt x="562830" y="125994"/>
                    <a:pt x="562830" y="281415"/>
                  </a:cubicBezTo>
                  <a:cubicBezTo>
                    <a:pt x="562830" y="436836"/>
                    <a:pt x="436836" y="562830"/>
                    <a:pt x="281415" y="562830"/>
                  </a:cubicBezTo>
                  <a:cubicBezTo>
                    <a:pt x="125994" y="562830"/>
                    <a:pt x="0" y="436836"/>
                    <a:pt x="0" y="281415"/>
                  </a:cubicBezTo>
                  <a:close/>
                </a:path>
              </a:pathLst>
            </a:custGeom>
            <a:solidFill>
              <a:srgbClr val="FABF8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550" lIns="106550" spcFirstLastPara="1" rIns="106550" wrap="square" tIns="106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it-IT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8304622" y="4180947"/>
              <a:ext cx="864261" cy="562830"/>
            </a:xfrm>
            <a:custGeom>
              <a:rect b="b" l="l" r="r" t="t"/>
              <a:pathLst>
                <a:path extrusionOk="0" h="562830" w="562830">
                  <a:moveTo>
                    <a:pt x="0" y="281415"/>
                  </a:moveTo>
                  <a:cubicBezTo>
                    <a:pt x="0" y="125994"/>
                    <a:pt x="125994" y="0"/>
                    <a:pt x="281415" y="0"/>
                  </a:cubicBezTo>
                  <a:cubicBezTo>
                    <a:pt x="436836" y="0"/>
                    <a:pt x="562830" y="125994"/>
                    <a:pt x="562830" y="281415"/>
                  </a:cubicBezTo>
                  <a:cubicBezTo>
                    <a:pt x="562830" y="436836"/>
                    <a:pt x="436836" y="562830"/>
                    <a:pt x="281415" y="562830"/>
                  </a:cubicBezTo>
                  <a:cubicBezTo>
                    <a:pt x="125994" y="562830"/>
                    <a:pt x="0" y="436836"/>
                    <a:pt x="0" y="281415"/>
                  </a:cubicBezTo>
                  <a:close/>
                </a:path>
              </a:pathLst>
            </a:custGeom>
            <a:solidFill>
              <a:srgbClr val="FABF8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550" lIns="106550" spcFirstLastPara="1" rIns="106550" wrap="square" tIns="106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it-IT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314082" y="4167598"/>
              <a:ext cx="1027958" cy="886644"/>
            </a:xfrm>
            <a:prstGeom prst="can">
              <a:avLst>
                <a:gd fmla="val 15736" name="adj"/>
              </a:avLst>
            </a:prstGeom>
            <a:solidFill>
              <a:srgbClr val="FBD4B4">
                <a:alpha val="31764"/>
              </a:srgbClr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SIGESS</a:t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219317" y="5470155"/>
              <a:ext cx="770486" cy="562830"/>
            </a:xfrm>
            <a:custGeom>
              <a:rect b="b" l="l" r="r" t="t"/>
              <a:pathLst>
                <a:path extrusionOk="0" h="562830" w="562830">
                  <a:moveTo>
                    <a:pt x="0" y="281415"/>
                  </a:moveTo>
                  <a:cubicBezTo>
                    <a:pt x="0" y="125994"/>
                    <a:pt x="125994" y="0"/>
                    <a:pt x="281415" y="0"/>
                  </a:cubicBezTo>
                  <a:cubicBezTo>
                    <a:pt x="436836" y="0"/>
                    <a:pt x="562830" y="125994"/>
                    <a:pt x="562830" y="281415"/>
                  </a:cubicBezTo>
                  <a:cubicBezTo>
                    <a:pt x="562830" y="436836"/>
                    <a:pt x="436836" y="562830"/>
                    <a:pt x="281415" y="562830"/>
                  </a:cubicBezTo>
                  <a:cubicBezTo>
                    <a:pt x="125994" y="562830"/>
                    <a:pt x="0" y="436836"/>
                    <a:pt x="0" y="281415"/>
                  </a:cubicBezTo>
                  <a:close/>
                </a:path>
              </a:pathLst>
            </a:custGeom>
            <a:solidFill>
              <a:srgbClr val="FABF8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6550" lIns="106550" spcFirstLastPara="1" rIns="106550" wrap="square" tIns="106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it-IT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4"/>
            <p:cNvCxnSpPr/>
            <p:nvPr/>
          </p:nvCxnSpPr>
          <p:spPr>
            <a:xfrm flipH="1" rot="10800000">
              <a:off x="6484107" y="3438540"/>
              <a:ext cx="810071" cy="74240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 rot="10800000">
              <a:off x="8056885" y="3398633"/>
              <a:ext cx="549171" cy="731071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4"/>
            <p:cNvCxnSpPr>
              <a:endCxn id="179" idx="3"/>
            </p:cNvCxnSpPr>
            <p:nvPr/>
          </p:nvCxnSpPr>
          <p:spPr>
            <a:xfrm flipH="1" rot="10800000">
              <a:off x="6868804" y="3438540"/>
              <a:ext cx="575100" cy="19428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 rot="10800000">
              <a:off x="7667298" y="3429000"/>
              <a:ext cx="413916" cy="196985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5" name="Google Shape;195;p4"/>
          <p:cNvSpPr/>
          <p:nvPr/>
        </p:nvSpPr>
        <p:spPr>
          <a:xfrm>
            <a:off x="7070532" y="2561436"/>
            <a:ext cx="782429" cy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19393" y="2704127"/>
            <a:ext cx="1858756" cy="505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/>
          <p:nvPr/>
        </p:nvSpPr>
        <p:spPr>
          <a:xfrm>
            <a:off x="49357" y="2259127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E36C0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</a:t>
            </a: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333862" y="2552470"/>
            <a:ext cx="562830" cy="56283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"/>
          <p:cNvCxnSpPr>
            <a:stCxn id="200" idx="2"/>
          </p:cNvCxnSpPr>
          <p:nvPr/>
        </p:nvCxnSpPr>
        <p:spPr>
          <a:xfrm flipH="1" rot="10800000">
            <a:off x="7786042" y="3392754"/>
            <a:ext cx="911400" cy="2008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01" name="Google Shape;201;p4"/>
          <p:cNvSpPr txBox="1"/>
          <p:nvPr/>
        </p:nvSpPr>
        <p:spPr>
          <a:xfrm>
            <a:off x="7928557" y="4111641"/>
            <a:ext cx="15377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Revisione ?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OCPA</a:t>
            </a:r>
            <a:endParaRPr/>
          </a:p>
        </p:txBody>
      </p:sp>
      <p:sp>
        <p:nvSpPr>
          <p:cNvPr id="200" name="Google Shape;200;p4"/>
          <p:cNvSpPr/>
          <p:nvPr/>
        </p:nvSpPr>
        <p:spPr>
          <a:xfrm>
            <a:off x="7421187" y="4321359"/>
            <a:ext cx="364855" cy="2160391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4" y="188640"/>
            <a:ext cx="1863600" cy="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 txBox="1"/>
          <p:nvPr/>
        </p:nvSpPr>
        <p:spPr>
          <a:xfrm>
            <a:off x="968812" y="3343331"/>
            <a:ext cx="1440160" cy="769441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SISO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>
            <a:off x="3704558" y="1054698"/>
            <a:ext cx="22641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Altre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esperienze</a:t>
            </a:r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657031" y="2873015"/>
            <a:ext cx="2254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</p:txBody>
      </p:sp>
      <p:grpSp>
        <p:nvGrpSpPr>
          <p:cNvPr id="211" name="Google Shape;211;p5"/>
          <p:cNvGrpSpPr/>
          <p:nvPr/>
        </p:nvGrpSpPr>
        <p:grpSpPr>
          <a:xfrm>
            <a:off x="1997671" y="3573016"/>
            <a:ext cx="632898" cy="874523"/>
            <a:chOff x="2792760" y="3878344"/>
            <a:chExt cx="632898" cy="874523"/>
          </a:xfrm>
        </p:grpSpPr>
        <p:sp>
          <p:nvSpPr>
            <p:cNvPr id="212" name="Google Shape;212;p5"/>
            <p:cNvSpPr/>
            <p:nvPr/>
          </p:nvSpPr>
          <p:spPr>
            <a:xfrm>
              <a:off x="2792760" y="4149080"/>
              <a:ext cx="288032" cy="288032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 txBox="1"/>
            <p:nvPr/>
          </p:nvSpPr>
          <p:spPr>
            <a:xfrm>
              <a:off x="2963126" y="3878344"/>
              <a:ext cx="23533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3190327" y="4352757"/>
              <a:ext cx="2353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cxnSp>
        <p:nvCxnSpPr>
          <p:cNvPr id="215" name="Google Shape;215;p5"/>
          <p:cNvCxnSpPr/>
          <p:nvPr/>
        </p:nvCxnSpPr>
        <p:spPr>
          <a:xfrm flipH="1" rot="10800000">
            <a:off x="2403368" y="1916832"/>
            <a:ext cx="1253488" cy="849109"/>
          </a:xfrm>
          <a:prstGeom prst="straightConnector1">
            <a:avLst/>
          </a:prstGeom>
          <a:noFill/>
          <a:ln cap="flat" cmpd="sng" w="34925">
            <a:solidFill>
              <a:srgbClr val="E36C0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5"/>
          <p:cNvCxnSpPr/>
          <p:nvPr/>
        </p:nvCxnSpPr>
        <p:spPr>
          <a:xfrm>
            <a:off x="2210866" y="4326301"/>
            <a:ext cx="1143952" cy="781661"/>
          </a:xfrm>
          <a:prstGeom prst="straightConnector1">
            <a:avLst/>
          </a:prstGeom>
          <a:noFill/>
          <a:ln cap="flat" cmpd="sng" w="34925">
            <a:solidFill>
              <a:srgbClr val="E36C0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5"/>
          <p:cNvSpPr txBox="1"/>
          <p:nvPr/>
        </p:nvSpPr>
        <p:spPr>
          <a:xfrm>
            <a:off x="6102451" y="295433"/>
            <a:ext cx="34154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Il Repository</a:t>
            </a:r>
            <a:endParaRPr/>
          </a:p>
        </p:txBody>
      </p:sp>
      <p:pic>
        <p:nvPicPr>
          <p:cNvPr id="218" name="Google Shape;2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765" y="5107962"/>
            <a:ext cx="1863600" cy="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"/>
          <p:cNvSpPr/>
          <p:nvPr/>
        </p:nvSpPr>
        <p:spPr>
          <a:xfrm>
            <a:off x="4278536" y="2309847"/>
            <a:ext cx="280058" cy="34540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 rot="10800000">
            <a:off x="4278536" y="4531509"/>
            <a:ext cx="281605" cy="34514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 rot="-5400000">
            <a:off x="3075932" y="3408738"/>
            <a:ext cx="360040" cy="61613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 rot="-5400000">
            <a:off x="6718696" y="3264947"/>
            <a:ext cx="360040" cy="61613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5"/>
          <p:cNvGrpSpPr/>
          <p:nvPr/>
        </p:nvGrpSpPr>
        <p:grpSpPr>
          <a:xfrm>
            <a:off x="7300123" y="2683431"/>
            <a:ext cx="1835284" cy="1742608"/>
            <a:chOff x="6414069" y="2668715"/>
            <a:chExt cx="1926033" cy="1742608"/>
          </a:xfrm>
        </p:grpSpPr>
        <p:sp>
          <p:nvSpPr>
            <p:cNvPr id="224" name="Google Shape;224;p5"/>
            <p:cNvSpPr txBox="1"/>
            <p:nvPr/>
          </p:nvSpPr>
          <p:spPr>
            <a:xfrm>
              <a:off x="6609977" y="3343331"/>
              <a:ext cx="144016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SISO</a:t>
              </a: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6550160" y="2892253"/>
              <a:ext cx="17899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Repository</a:t>
              </a:r>
              <a:endParaRPr/>
            </a:p>
          </p:txBody>
        </p:sp>
        <p:grpSp>
          <p:nvGrpSpPr>
            <p:cNvPr id="226" name="Google Shape;226;p5"/>
            <p:cNvGrpSpPr/>
            <p:nvPr/>
          </p:nvGrpSpPr>
          <p:grpSpPr>
            <a:xfrm>
              <a:off x="7638836" y="3573016"/>
              <a:ext cx="602468" cy="838306"/>
              <a:chOff x="2792760" y="3878344"/>
              <a:chExt cx="602468" cy="838306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2792760" y="4149080"/>
                <a:ext cx="288032" cy="288032"/>
              </a:xfrm>
              <a:prstGeom prst="triangle">
                <a:avLst>
                  <a:gd fmla="val 50000" name="adj"/>
                </a:avLst>
              </a:prstGeom>
              <a:solidFill>
                <a:srgbClr val="FFFF00"/>
              </a:solidFill>
              <a:ln cap="flat" cmpd="sng" w="25400">
                <a:solidFill>
                  <a:srgbClr val="8C3A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5"/>
              <p:cNvSpPr txBox="1"/>
              <p:nvPr/>
            </p:nvSpPr>
            <p:spPr>
              <a:xfrm>
                <a:off x="2963126" y="3878344"/>
                <a:ext cx="235331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4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</a:t>
                </a:r>
                <a:endParaRPr/>
              </a:p>
            </p:txBody>
          </p:sp>
          <p:sp>
            <p:nvSpPr>
              <p:cNvPr id="229" name="Google Shape;229;p5"/>
              <p:cNvSpPr txBox="1"/>
              <p:nvPr/>
            </p:nvSpPr>
            <p:spPr>
              <a:xfrm>
                <a:off x="3159897" y="4316540"/>
                <a:ext cx="23533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  <p:sp>
          <p:nvSpPr>
            <p:cNvPr id="230" name="Google Shape;230;p5"/>
            <p:cNvSpPr/>
            <p:nvPr/>
          </p:nvSpPr>
          <p:spPr>
            <a:xfrm>
              <a:off x="6414069" y="2668715"/>
              <a:ext cx="1926033" cy="1742608"/>
            </a:xfrm>
            <a:prstGeom prst="can">
              <a:avLst>
                <a:gd fmla="val 15736" name="adj"/>
              </a:avLst>
            </a:prstGeom>
            <a:solidFill>
              <a:srgbClr val="FBD4B4">
                <a:alpha val="31764"/>
              </a:srgbClr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1" name="Google Shape;231;p5"/>
          <p:cNvCxnSpPr/>
          <p:nvPr/>
        </p:nvCxnSpPr>
        <p:spPr>
          <a:xfrm flipH="1">
            <a:off x="5390003" y="4459035"/>
            <a:ext cx="1816782" cy="835239"/>
          </a:xfrm>
          <a:prstGeom prst="straightConnector1">
            <a:avLst/>
          </a:prstGeom>
          <a:noFill/>
          <a:ln cap="flat" cmpd="sng" w="34925">
            <a:solidFill>
              <a:srgbClr val="E36C0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5"/>
          <p:cNvCxnSpPr/>
          <p:nvPr/>
        </p:nvCxnSpPr>
        <p:spPr>
          <a:xfrm rot="10800000">
            <a:off x="6058011" y="2034504"/>
            <a:ext cx="1242112" cy="523939"/>
          </a:xfrm>
          <a:prstGeom prst="straightConnector1">
            <a:avLst/>
          </a:prstGeom>
          <a:noFill/>
          <a:ln cap="flat" cmpd="sng" w="34925">
            <a:solidFill>
              <a:srgbClr val="E36C0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3" name="Google Shape;233;p5"/>
          <p:cNvGrpSpPr/>
          <p:nvPr/>
        </p:nvGrpSpPr>
        <p:grpSpPr>
          <a:xfrm>
            <a:off x="4113020" y="2716428"/>
            <a:ext cx="2288691" cy="1741873"/>
            <a:chOff x="18139" y="0"/>
            <a:chExt cx="2288691" cy="1741873"/>
          </a:xfrm>
        </p:grpSpPr>
        <p:sp>
          <p:nvSpPr>
            <p:cNvPr id="234" name="Google Shape;234;p5"/>
            <p:cNvSpPr/>
            <p:nvPr/>
          </p:nvSpPr>
          <p:spPr>
            <a:xfrm>
              <a:off x="23771" y="0"/>
              <a:ext cx="634896" cy="63489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>
              <a:off x="116749" y="92978"/>
              <a:ext cx="448940" cy="448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it-IT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Esigenza</a:t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51468" y="687183"/>
              <a:ext cx="368240" cy="368240"/>
            </a:xfrm>
            <a:prstGeom prst="mathPlus">
              <a:avLst>
                <a:gd fmla="val 23520" name="adj1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200278" y="827998"/>
              <a:ext cx="270620" cy="86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8139" y="1106977"/>
              <a:ext cx="634896" cy="63489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111117" y="1199955"/>
              <a:ext cx="448940" cy="448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it-IT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Esigenza</a:t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4948">
              <a:off x="753260" y="752104"/>
              <a:ext cx="200536" cy="2361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 txBox="1"/>
            <p:nvPr/>
          </p:nvSpPr>
          <p:spPr>
            <a:xfrm rot="-4948">
              <a:off x="753260" y="799383"/>
              <a:ext cx="140375" cy="1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037037" y="234120"/>
              <a:ext cx="1269793" cy="1269793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1222994" y="420077"/>
              <a:ext cx="897879" cy="897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it-IT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Soluzione</a:t>
              </a:r>
              <a:endParaRPr/>
            </a:p>
          </p:txBody>
        </p:sp>
      </p:grpSp>
      <p:sp>
        <p:nvSpPr>
          <p:cNvPr id="244" name="Google Shape;244;p5"/>
          <p:cNvSpPr txBox="1"/>
          <p:nvPr/>
        </p:nvSpPr>
        <p:spPr>
          <a:xfrm>
            <a:off x="5817096" y="5367687"/>
            <a:ext cx="37008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Laboratorio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4" y="188640"/>
            <a:ext cx="1863600" cy="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6"/>
          <p:cNvSpPr txBox="1"/>
          <p:nvPr/>
        </p:nvSpPr>
        <p:spPr>
          <a:xfrm>
            <a:off x="2360712" y="1588021"/>
            <a:ext cx="6013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Pratica amministrativa come soluzione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3440832" y="336151"/>
            <a:ext cx="619268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Elementi dell’esperienza</a:t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425104" y="1376513"/>
            <a:ext cx="1074624" cy="971753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538CD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Esigenza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2360712" y="2472780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Diffusione della conoscenza</a:t>
            </a:r>
            <a:endParaRPr/>
          </a:p>
        </p:txBody>
      </p:sp>
      <p:pic>
        <p:nvPicPr>
          <p:cNvPr descr="The Difference Between Teamwork and Team Building" id="255" name="Google Shape;2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792" y="4344570"/>
            <a:ext cx="1430166" cy="8022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/>
          <p:nvPr/>
        </p:nvSpPr>
        <p:spPr>
          <a:xfrm>
            <a:off x="687544" y="3403373"/>
            <a:ext cx="643863" cy="509250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626569" y="3354554"/>
            <a:ext cx="765815" cy="802237"/>
          </a:xfrm>
          <a:prstGeom prst="can">
            <a:avLst>
              <a:gd fmla="val 15736" name="adj"/>
            </a:avLst>
          </a:prstGeom>
          <a:solidFill>
            <a:srgbClr val="FBD4B4">
              <a:alpha val="31764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SIGESS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2389988" y="3354554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Luogo della conoscenza</a:t>
            </a:r>
            <a:endParaRPr/>
          </a:p>
        </p:txBody>
      </p:sp>
      <p:pic>
        <p:nvPicPr>
          <p:cNvPr descr="Corso gratuito in webinar per la preparazione dell'Esame di Stato:  l'offerta della Delegazione Lombardia dell'ONB - Ordine Nazionale dei  Biologi" id="259" name="Google Shape;2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031" y="2346442"/>
            <a:ext cx="949496" cy="94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6"/>
          <p:cNvSpPr txBox="1"/>
          <p:nvPr/>
        </p:nvSpPr>
        <p:spPr>
          <a:xfrm>
            <a:off x="2360712" y="4484078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Comunità delle esperienze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4" y="188640"/>
            <a:ext cx="1863600" cy="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"/>
          <p:cNvSpPr txBox="1"/>
          <p:nvPr/>
        </p:nvSpPr>
        <p:spPr>
          <a:xfrm>
            <a:off x="2516096" y="2687961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Luogo di incontro Esigenza e Soluzione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>
            <a:off x="2504728" y="336151"/>
            <a:ext cx="74012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 Comunità a Hub conoscenza</a:t>
            </a:r>
            <a:endParaRPr/>
          </a:p>
        </p:txBody>
      </p:sp>
      <p:sp>
        <p:nvSpPr>
          <p:cNvPr id="269" name="Google Shape;269;p7"/>
          <p:cNvSpPr txBox="1"/>
          <p:nvPr/>
        </p:nvSpPr>
        <p:spPr>
          <a:xfrm>
            <a:off x="2585972" y="3674936"/>
            <a:ext cx="6986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Analisi e caratterizzazione di servizi e supporti </a:t>
            </a:r>
            <a:endParaRPr/>
          </a:p>
        </p:txBody>
      </p:sp>
      <p:pic>
        <p:nvPicPr>
          <p:cNvPr descr="The Difference Between Teamwork and Team Building" id="270" name="Google Shape;2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629" y="1512539"/>
            <a:ext cx="1430166" cy="80223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7"/>
          <p:cNvSpPr txBox="1"/>
          <p:nvPr/>
        </p:nvSpPr>
        <p:spPr>
          <a:xfrm>
            <a:off x="2516096" y="1630070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Modello di sviluppo della Capacitazione</a:t>
            </a:r>
            <a:endParaRPr b="1" sz="28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تنظيم اجتماعات فريق العمل | سلسلة المراكز الاحترافية" id="272" name="Google Shape;2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837" y="2419335"/>
            <a:ext cx="1571431" cy="122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418" y="3674936"/>
            <a:ext cx="1950267" cy="76944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1575917" y="5204746"/>
            <a:ext cx="1440160" cy="769441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SISO</a:t>
            </a:r>
            <a:endParaRPr/>
          </a:p>
        </p:txBody>
      </p:sp>
      <p:sp>
        <p:nvSpPr>
          <p:cNvPr id="275" name="Google Shape;275;p7"/>
          <p:cNvSpPr/>
          <p:nvPr/>
        </p:nvSpPr>
        <p:spPr>
          <a:xfrm>
            <a:off x="2349759" y="5680691"/>
            <a:ext cx="938529" cy="696093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538CD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it-I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Esigenza</a:t>
            </a:r>
            <a:endParaRPr/>
          </a:p>
        </p:txBody>
      </p:sp>
      <p:sp>
        <p:nvSpPr>
          <p:cNvPr id="276" name="Google Shape;276;p7"/>
          <p:cNvSpPr/>
          <p:nvPr/>
        </p:nvSpPr>
        <p:spPr>
          <a:xfrm>
            <a:off x="5027175" y="4869160"/>
            <a:ext cx="3302907" cy="1419597"/>
          </a:xfrm>
          <a:prstGeom prst="ellipse">
            <a:avLst/>
          </a:prstGeom>
          <a:solidFill>
            <a:srgbClr val="FDE9D8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5268246" y="4953676"/>
            <a:ext cx="2490333" cy="1074900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6530879" y="5151934"/>
            <a:ext cx="1113399" cy="600785"/>
          </a:xfrm>
          <a:prstGeom prst="ellipse">
            <a:avLst/>
          </a:prstGeom>
          <a:solidFill>
            <a:srgbClr val="CCC0D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Riusanti</a:t>
            </a:r>
            <a:endParaRPr/>
          </a:p>
        </p:txBody>
      </p:sp>
      <p:sp>
        <p:nvSpPr>
          <p:cNvPr id="279" name="Google Shape;279;p7"/>
          <p:cNvSpPr txBox="1"/>
          <p:nvPr/>
        </p:nvSpPr>
        <p:spPr>
          <a:xfrm>
            <a:off x="5765402" y="5726029"/>
            <a:ext cx="1644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Comunità di pratica</a:t>
            </a:r>
            <a:endParaRPr/>
          </a:p>
        </p:txBody>
      </p:sp>
      <p:sp>
        <p:nvSpPr>
          <p:cNvPr id="280" name="Google Shape;280;p7"/>
          <p:cNvSpPr txBox="1"/>
          <p:nvPr/>
        </p:nvSpPr>
        <p:spPr>
          <a:xfrm>
            <a:off x="5725379" y="5977174"/>
            <a:ext cx="22268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Multilivello Amministrativo</a:t>
            </a: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5629900" y="5157019"/>
            <a:ext cx="1157121" cy="563510"/>
          </a:xfrm>
          <a:prstGeom prst="ellipse">
            <a:avLst/>
          </a:prstGeom>
          <a:solidFill>
            <a:srgbClr val="0F243E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Cedente</a:t>
            </a: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589932" y="5270418"/>
            <a:ext cx="1135599" cy="69383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4" y="188640"/>
            <a:ext cx="1863600" cy="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8"/>
          <p:cNvSpPr txBox="1"/>
          <p:nvPr/>
        </p:nvSpPr>
        <p:spPr>
          <a:xfrm>
            <a:off x="4089235" y="323370"/>
            <a:ext cx="57606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Lo scenario reggiunto </a:t>
            </a:r>
            <a:endParaRPr/>
          </a:p>
        </p:txBody>
      </p:sp>
      <p:pic>
        <p:nvPicPr>
          <p:cNvPr id="290" name="Google Shape;2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6" y="2996952"/>
            <a:ext cx="1863600" cy="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8"/>
          <p:cNvSpPr/>
          <p:nvPr/>
        </p:nvSpPr>
        <p:spPr>
          <a:xfrm>
            <a:off x="1712640" y="2896637"/>
            <a:ext cx="782429" cy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3322108" y="2206052"/>
            <a:ext cx="989218" cy="940591"/>
          </a:xfrm>
          <a:prstGeom prst="can">
            <a:avLst>
              <a:gd fmla="val 15736" name="adj"/>
            </a:avLst>
          </a:prstGeom>
          <a:solidFill>
            <a:srgbClr val="FBD4B4">
              <a:alpha val="31764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3439605" y="2363555"/>
            <a:ext cx="377112" cy="43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3913745" y="2397648"/>
            <a:ext cx="377112" cy="42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3388086" y="2802272"/>
            <a:ext cx="572150" cy="25990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8"/>
          <p:cNvSpPr/>
          <p:nvPr/>
        </p:nvSpPr>
        <p:spPr>
          <a:xfrm>
            <a:off x="2864768" y="3586781"/>
            <a:ext cx="545313" cy="515501"/>
          </a:xfrm>
          <a:prstGeom prst="can">
            <a:avLst>
              <a:gd fmla="val 15736" name="adj"/>
            </a:avLst>
          </a:prstGeom>
          <a:solidFill>
            <a:srgbClr val="FBD4B4">
              <a:alpha val="31764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SIRPS</a:t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>
            <a:off x="4233505" y="4302843"/>
            <a:ext cx="642553" cy="515501"/>
          </a:xfrm>
          <a:prstGeom prst="can">
            <a:avLst>
              <a:gd fmla="val 15736" name="adj"/>
            </a:avLst>
          </a:prstGeom>
          <a:solidFill>
            <a:srgbClr val="FBD4B4">
              <a:alpha val="31764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Umbria</a:t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>
            <a:off x="4331032" y="3557442"/>
            <a:ext cx="766917" cy="515501"/>
          </a:xfrm>
          <a:prstGeom prst="can">
            <a:avLst>
              <a:gd fmla="val 15736" name="adj"/>
            </a:avLst>
          </a:prstGeom>
          <a:solidFill>
            <a:srgbClr val="FBD4B4">
              <a:alpha val="31764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Smartwelfare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2970372" y="3590730"/>
            <a:ext cx="416354" cy="327233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-I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4352014" y="4326709"/>
            <a:ext cx="446316" cy="327233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-I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3080026" y="4359825"/>
            <a:ext cx="458475" cy="327233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-I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3058616" y="4324105"/>
            <a:ext cx="545313" cy="515501"/>
          </a:xfrm>
          <a:prstGeom prst="can">
            <a:avLst>
              <a:gd fmla="val 15736" name="adj"/>
            </a:avLst>
          </a:prstGeom>
          <a:solidFill>
            <a:srgbClr val="FBD4B4">
              <a:alpha val="31764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SIGESS</a:t>
            </a: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4527754" y="3501008"/>
            <a:ext cx="408729" cy="327233"/>
          </a:xfrm>
          <a:custGeom>
            <a:rect b="b" l="l" r="r" t="t"/>
            <a:pathLst>
              <a:path extrusionOk="0" h="562830" w="562830">
                <a:moveTo>
                  <a:pt x="0" y="281415"/>
                </a:moveTo>
                <a:cubicBezTo>
                  <a:pt x="0" y="125994"/>
                  <a:pt x="125994" y="0"/>
                  <a:pt x="281415" y="0"/>
                </a:cubicBezTo>
                <a:cubicBezTo>
                  <a:pt x="436836" y="0"/>
                  <a:pt x="562830" y="125994"/>
                  <a:pt x="562830" y="281415"/>
                </a:cubicBezTo>
                <a:cubicBezTo>
                  <a:pt x="562830" y="436836"/>
                  <a:pt x="436836" y="562830"/>
                  <a:pt x="281415" y="562830"/>
                </a:cubicBezTo>
                <a:cubicBezTo>
                  <a:pt x="125994" y="562830"/>
                  <a:pt x="0" y="436836"/>
                  <a:pt x="0" y="281415"/>
                </a:cubicBezTo>
                <a:close/>
              </a:path>
            </a:pathLst>
          </a:custGeom>
          <a:solidFill>
            <a:srgbClr val="FABF8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550" lIns="106550" spcFirstLastPara="1" rIns="106550" wrap="square" tIns="106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-I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8"/>
          <p:cNvCxnSpPr/>
          <p:nvPr/>
        </p:nvCxnSpPr>
        <p:spPr>
          <a:xfrm flipH="1" rot="10800000">
            <a:off x="3307562" y="3146643"/>
            <a:ext cx="429728" cy="43164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8"/>
          <p:cNvCxnSpPr/>
          <p:nvPr/>
        </p:nvCxnSpPr>
        <p:spPr>
          <a:xfrm flipH="1" rot="10800000">
            <a:off x="3432313" y="3169505"/>
            <a:ext cx="388421" cy="113745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8"/>
          <p:cNvCxnSpPr/>
          <p:nvPr/>
        </p:nvCxnSpPr>
        <p:spPr>
          <a:xfrm rot="10800000">
            <a:off x="4140789" y="3115964"/>
            <a:ext cx="351690" cy="38778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8"/>
          <p:cNvCxnSpPr/>
          <p:nvPr/>
        </p:nvCxnSpPr>
        <p:spPr>
          <a:xfrm rot="10800000">
            <a:off x="3935224" y="3141098"/>
            <a:ext cx="440082" cy="119118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8"/>
          <p:cNvCxnSpPr/>
          <p:nvPr/>
        </p:nvCxnSpPr>
        <p:spPr>
          <a:xfrm rot="10800000">
            <a:off x="5345986" y="5624355"/>
            <a:ext cx="1686874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lgDash"/>
            <a:round/>
            <a:headEnd len="sm" w="sm" type="none"/>
            <a:tailEnd len="med" w="med" type="triangle"/>
          </a:ln>
        </p:spPr>
      </p:cxnSp>
      <p:pic>
        <p:nvPicPr>
          <p:cNvPr id="309" name="Google Shape;30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44201" y="4428157"/>
            <a:ext cx="2038515" cy="203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"/>
          <p:cNvSpPr/>
          <p:nvPr/>
        </p:nvSpPr>
        <p:spPr>
          <a:xfrm>
            <a:off x="7434790" y="5258145"/>
            <a:ext cx="1613011" cy="769441"/>
          </a:xfrm>
          <a:prstGeom prst="ellipse">
            <a:avLst/>
          </a:prstGeom>
          <a:solidFill>
            <a:srgbClr val="CCC0D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Riusanti</a:t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>
            <a:off x="6317473" y="1600119"/>
            <a:ext cx="2703593" cy="1871010"/>
          </a:xfrm>
          <a:prstGeom prst="ellipse">
            <a:avLst/>
          </a:prstGeom>
          <a:solidFill>
            <a:srgbClr val="FDE9D8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 txBox="1"/>
          <p:nvPr/>
        </p:nvSpPr>
        <p:spPr>
          <a:xfrm>
            <a:off x="7297972" y="3136721"/>
            <a:ext cx="2703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None/>
            </a:pPr>
            <a:r>
              <a:rPr b="1" lang="it-IT"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Multilivello Amministrativo</a:t>
            </a:r>
            <a:endParaRPr/>
          </a:p>
        </p:txBody>
      </p:sp>
      <p:cxnSp>
        <p:nvCxnSpPr>
          <p:cNvPr id="313" name="Google Shape;313;p8"/>
          <p:cNvCxnSpPr/>
          <p:nvPr/>
        </p:nvCxnSpPr>
        <p:spPr>
          <a:xfrm>
            <a:off x="4557826" y="2759563"/>
            <a:ext cx="1695667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lgDash"/>
            <a:round/>
            <a:headEnd len="sm" w="sm" type="none"/>
            <a:tailEnd len="med" w="med" type="triangle"/>
          </a:ln>
        </p:spPr>
      </p:cxnSp>
      <p:sp>
        <p:nvSpPr>
          <p:cNvPr id="314" name="Google Shape;314;p8"/>
          <p:cNvSpPr txBox="1"/>
          <p:nvPr/>
        </p:nvSpPr>
        <p:spPr>
          <a:xfrm>
            <a:off x="2296191" y="1522261"/>
            <a:ext cx="32351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Hub di conoscenza</a:t>
            </a:r>
            <a:endParaRPr/>
          </a:p>
        </p:txBody>
      </p:sp>
      <p:pic>
        <p:nvPicPr>
          <p:cNvPr descr="Aprire le Community: interoperabilità e portabilità dei profili" id="315" name="Google Shape;31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30514" y="1815946"/>
            <a:ext cx="1277509" cy="12775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-mail truffa con il logo dell'Inps - La Guida - La Guida" id="316" name="Google Shape;31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66276" y="1100378"/>
            <a:ext cx="683493" cy="683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stero del lavoro e delle politiche sociali - Wikipedia" id="317" name="Google Shape;317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35895" y="1588018"/>
            <a:ext cx="1043261" cy="685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at.it" id="318" name="Google Shape;318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25462" y="2413295"/>
            <a:ext cx="880066" cy="612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تنظيم اجتماعات فريق العمل | سلسلة المراكز الاحترافية" id="319" name="Google Shape;31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766435" y="2354372"/>
            <a:ext cx="1147539" cy="895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so gratuito in webinar per la preparazione dell'Esame di Stato:  l'offerta della Delegazione Lombardia dell'ONB - Ordine Nazionale dei  Biologi" id="320" name="Google Shape;320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13974" y="5342056"/>
            <a:ext cx="624962" cy="624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ID-19: Aggiornamento Regione Campania - Osservatorio Regionale Sicurezza  Alimentare" id="321" name="Google Shape;321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569052" y="1274003"/>
            <a:ext cx="1429472" cy="939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to ufficiale della Regione Lazio - Home Page" id="322" name="Google Shape;322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11937" y="1123093"/>
            <a:ext cx="1244277" cy="53270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 txBox="1"/>
          <p:nvPr/>
        </p:nvSpPr>
        <p:spPr>
          <a:xfrm>
            <a:off x="338928" y="5086882"/>
            <a:ext cx="186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Rafforzamento Amministrativo</a:t>
            </a:r>
            <a:endParaRPr/>
          </a:p>
        </p:txBody>
      </p:sp>
      <p:sp>
        <p:nvSpPr>
          <p:cNvPr id="324" name="Google Shape;324;p8"/>
          <p:cNvSpPr txBox="1"/>
          <p:nvPr/>
        </p:nvSpPr>
        <p:spPr>
          <a:xfrm>
            <a:off x="8338075" y="4512158"/>
            <a:ext cx="974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RIUSO</a:t>
            </a:r>
            <a:endParaRPr/>
          </a:p>
        </p:txBody>
      </p:sp>
      <p:pic>
        <p:nvPicPr>
          <p:cNvPr descr="Linee guida su acquisizione e riuso di software per le pubbliche  amministrazioni" id="325" name="Google Shape;325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452491" y="4947251"/>
            <a:ext cx="1137150" cy="19512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"/>
          <p:cNvSpPr txBox="1"/>
          <p:nvPr/>
        </p:nvSpPr>
        <p:spPr>
          <a:xfrm>
            <a:off x="3616479" y="4324105"/>
            <a:ext cx="7824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KIT</a:t>
            </a:r>
            <a:endParaRPr/>
          </a:p>
        </p:txBody>
      </p:sp>
      <p:sp>
        <p:nvSpPr>
          <p:cNvPr id="327" name="Google Shape;327;p8"/>
          <p:cNvSpPr txBox="1"/>
          <p:nvPr/>
        </p:nvSpPr>
        <p:spPr>
          <a:xfrm>
            <a:off x="408762" y="5670172"/>
            <a:ext cx="1205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OCPA della P.A.</a:t>
            </a:r>
            <a:endParaRPr/>
          </a:p>
        </p:txBody>
      </p:sp>
      <p:pic>
        <p:nvPicPr>
          <p:cNvPr descr="Agenzia per la coesione territoriale" id="328" name="Google Shape;328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78321" y="5700549"/>
            <a:ext cx="1429472" cy="80407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8"/>
          <p:cNvSpPr/>
          <p:nvPr/>
        </p:nvSpPr>
        <p:spPr>
          <a:xfrm>
            <a:off x="2571549" y="5086905"/>
            <a:ext cx="2490333" cy="1074900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8"/>
          <p:cNvSpPr txBox="1"/>
          <p:nvPr/>
        </p:nvSpPr>
        <p:spPr>
          <a:xfrm>
            <a:off x="2792760" y="5733256"/>
            <a:ext cx="2038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Comunità di pratica</a:t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3145292" y="5162579"/>
            <a:ext cx="1157121" cy="563510"/>
          </a:xfrm>
          <a:prstGeom prst="ellipse">
            <a:avLst/>
          </a:prstGeom>
          <a:solidFill>
            <a:srgbClr val="0F243E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Cedente</a:t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>
            <a:off x="64633" y="4362538"/>
            <a:ext cx="9432605" cy="2582003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/>
          <p:nvPr>
            <p:ph idx="1" type="subTitle"/>
          </p:nvPr>
        </p:nvSpPr>
        <p:spPr>
          <a:xfrm>
            <a:off x="64724" y="3945483"/>
            <a:ext cx="9649072" cy="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t-IT" sz="2400">
                <a:solidFill>
                  <a:schemeClr val="lt1"/>
                </a:solidFill>
              </a:rPr>
              <a:t>Sento il dovere di ringraziare le Amministrazioni Riusanti per quanto imparato dal loro lavoro e faccio mia la frase di Wenger</a:t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>
            <a:off x="0" y="1263651"/>
            <a:ext cx="9906000" cy="630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104" y="1283426"/>
            <a:ext cx="2121592" cy="59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1232" y="1305034"/>
            <a:ext cx="2121818" cy="53963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9"/>
          <p:cNvSpPr txBox="1"/>
          <p:nvPr/>
        </p:nvSpPr>
        <p:spPr>
          <a:xfrm>
            <a:off x="112390" y="4725144"/>
            <a:ext cx="94491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«COMUNITA’ è un modello organizzativo, caratterizzato da un alto livello di operatività ed interazione, per Condividere, Innovare, Riutilizzare, Collaborare e Imparare con volontà di appartenere ad un gruppo che rafforza la propria identità»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2020-10-19T11:22:10Z</dcterms:created>
  <dc:creator>AdG PON GOV</dc:creator>
</cp:coreProperties>
</file>