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98" r:id="rId3"/>
    <p:sldId id="325" r:id="rId4"/>
    <p:sldId id="328" r:id="rId5"/>
    <p:sldId id="291" r:id="rId6"/>
    <p:sldId id="304" r:id="rId7"/>
    <p:sldId id="336" r:id="rId8"/>
    <p:sldId id="332" r:id="rId9"/>
    <p:sldId id="335" r:id="rId10"/>
    <p:sldId id="352" r:id="rId11"/>
    <p:sldId id="353" r:id="rId12"/>
    <p:sldId id="331" r:id="rId13"/>
    <p:sldId id="295" r:id="rId14"/>
    <p:sldId id="337" r:id="rId15"/>
    <p:sldId id="311" r:id="rId16"/>
    <p:sldId id="338" r:id="rId17"/>
    <p:sldId id="312" r:id="rId18"/>
    <p:sldId id="339" r:id="rId19"/>
    <p:sldId id="313" r:id="rId20"/>
    <p:sldId id="340" r:id="rId21"/>
    <p:sldId id="341" r:id="rId22"/>
    <p:sldId id="342" r:id="rId23"/>
    <p:sldId id="343" r:id="rId24"/>
    <p:sldId id="301" r:id="rId25"/>
    <p:sldId id="344" r:id="rId26"/>
    <p:sldId id="345" r:id="rId27"/>
    <p:sldId id="346" r:id="rId28"/>
    <p:sldId id="347" r:id="rId29"/>
    <p:sldId id="315" r:id="rId30"/>
    <p:sldId id="348" r:id="rId31"/>
    <p:sldId id="316" r:id="rId32"/>
    <p:sldId id="349" r:id="rId33"/>
    <p:sldId id="317" r:id="rId34"/>
    <p:sldId id="350" r:id="rId35"/>
    <p:sldId id="303" r:id="rId36"/>
    <p:sldId id="351" r:id="rId37"/>
    <p:sldId id="333" r:id="rId38"/>
    <p:sldId id="292" r:id="rId39"/>
    <p:sldId id="324" r:id="rId40"/>
    <p:sldId id="286" r:id="rId41"/>
    <p:sldId id="271" r:id="rId42"/>
    <p:sldId id="306" r:id="rId43"/>
    <p:sldId id="299" r:id="rId44"/>
    <p:sldId id="354" r:id="rId45"/>
    <p:sldId id="355" r:id="rId46"/>
    <p:sldId id="307" r:id="rId47"/>
    <p:sldId id="356" r:id="rId48"/>
    <p:sldId id="320" r:id="rId49"/>
    <p:sldId id="308" r:id="rId50"/>
    <p:sldId id="326" r:id="rId51"/>
    <p:sldId id="327" r:id="rId52"/>
    <p:sldId id="321" r:id="rId53"/>
    <p:sldId id="322" r:id="rId54"/>
    <p:sldId id="285" r:id="rId5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2F0B-8902-4915-847A-FB81A000B56F}" type="datetimeFigureOut">
              <a:rPr lang="it-IT" smtClean="0"/>
              <a:t>12/03/2018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568CE-F747-4E24-8D5F-AD2C6D6F734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50325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71C-B972-4AE8-B8FE-9670264DB4E7}" type="datetimeFigureOut">
              <a:rPr lang="it-IT" smtClean="0"/>
              <a:t>12/03/2018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7672-BA56-4DAC-9941-8109FB3AE3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6248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intestazion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2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intestazion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4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FA5F-8E2C-4496-93A1-F519420AF3A9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CE3B-FE23-4C16-AB5E-8C9574ADD565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4459-758F-414F-A538-584761F87DAF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D350-E107-4A30-9EB0-4D502F7BDACE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24D-B3A8-49B0-9E99-1B2C584A180B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DBAC-0418-4A79-AB58-863E5CB8E89F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2F97-45F1-4645-8D71-EF53A1CA25EC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3B2-98FB-4500-B0E2-9823CE1DB15A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F7E5-322D-4DD3-8A8C-5AE69727C9FE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EFC-59E3-4393-95CF-B30093DE9973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031-5F70-484E-9A30-4EDBB9ACD7A9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69CB-EDC7-4A58-B2FD-A89671BAFA4B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s.it/NuovoportaleINPS/default.aspx?sPathID=;0;46419;46427;&amp;lastMenu=46427&amp;iMenu=1&amp;iNodo=46427&amp;p4=2" TargetMode="External"/><Relationship Id="rId2" Type="http://schemas.openxmlformats.org/officeDocument/2006/relationships/hyperlink" Target="https://serviziweb2.inps.it/PassiWeb/jsp/login.jsp?uri=https://servizi2.inps.it/servizi/AssistenzaWeb2015/home.aspx&amp;S=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ISS@lavoro.gov.it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1685365" y="259327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latin typeface="+mn-lt"/>
              </a:rPr>
              <a:t>Dal Casellario dell’Assistenza al SIUSS</a:t>
            </a:r>
            <a:br>
              <a:rPr lang="it-IT" dirty="0">
                <a:latin typeface="+mn-lt"/>
              </a:rPr>
            </a:br>
            <a:r>
              <a:rPr lang="it-IT" sz="4400" dirty="0">
                <a:solidFill>
                  <a:schemeClr val="accent5">
                    <a:lumMod val="75000"/>
                  </a:schemeClr>
                </a:solidFill>
              </a:rPr>
              <a:t>Incontro formativo</a:t>
            </a:r>
            <a:br>
              <a:rPr lang="it-IT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4400" dirty="0">
                <a:solidFill>
                  <a:schemeClr val="accent5">
                    <a:lumMod val="75000"/>
                  </a:schemeClr>
                </a:solidFill>
              </a:rPr>
              <a:t>con </a:t>
            </a:r>
            <a:r>
              <a:rPr lang="it-IT" sz="4400" dirty="0" smtClean="0">
                <a:solidFill>
                  <a:schemeClr val="accent5">
                    <a:lumMod val="75000"/>
                  </a:schemeClr>
                </a:solidFill>
              </a:rPr>
              <a:t>i comuni </a:t>
            </a:r>
            <a:r>
              <a:rPr lang="it-IT" sz="4400" dirty="0">
                <a:solidFill>
                  <a:schemeClr val="accent5">
                    <a:lumMod val="75000"/>
                  </a:schemeClr>
                </a:solidFill>
              </a:rPr>
              <a:t>della provincia di  </a:t>
            </a:r>
            <a:r>
              <a:rPr lang="it-IT" sz="4400" dirty="0" smtClean="0">
                <a:solidFill>
                  <a:schemeClr val="accent5">
                    <a:lumMod val="75000"/>
                  </a:schemeClr>
                </a:solidFill>
              </a:rPr>
              <a:t>Perugia</a:t>
            </a:r>
            <a:r>
              <a:rPr lang="it-IT" sz="48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4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Perugia, 13 MARZO 2018</a:t>
            </a:r>
            <a:b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it-IT" sz="2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a cura di Viviana Lucia Secco</a:t>
            </a:r>
            <a:endParaRPr lang="it-IT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15155" y="476517"/>
            <a:ext cx="112690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 smtClean="0">
              <a:solidFill>
                <a:srgbClr val="FF0000"/>
              </a:solidFill>
            </a:endParaRPr>
          </a:p>
          <a:p>
            <a:r>
              <a:rPr lang="it-IT" sz="3600" b="1" dirty="0" smtClean="0"/>
              <a:t>TRATTAMENTI PER ATTRIBUIRE LE RISORSE AGLI ENTI </a:t>
            </a:r>
            <a:endParaRPr lang="it-IT" sz="3600" b="1" dirty="0"/>
          </a:p>
          <a:p>
            <a:r>
              <a:rPr lang="it-IT" sz="2000" dirty="0" smtClean="0">
                <a:solidFill>
                  <a:srgbClr val="FF0000"/>
                </a:solidFill>
              </a:rPr>
              <a:t>      </a:t>
            </a:r>
          </a:p>
          <a:p>
            <a:r>
              <a:rPr lang="it-IT" sz="2000" dirty="0">
                <a:solidFill>
                  <a:srgbClr val="FF0000"/>
                </a:solidFill>
              </a:rPr>
              <a:t>	</a:t>
            </a:r>
            <a:r>
              <a:rPr lang="it-IT" sz="2000" dirty="0" smtClean="0"/>
              <a:t>PRESTAZIONI DESTINATE A FAVORE DI PERSONE IN </a:t>
            </a:r>
            <a:r>
              <a:rPr lang="it-IT" sz="2000" b="1" dirty="0" smtClean="0"/>
              <a:t>CONDIZIONI DI DISABILITA’ GRAVISSIME</a:t>
            </a:r>
          </a:p>
          <a:p>
            <a:r>
              <a:rPr lang="it-IT" sz="2000" dirty="0" smtClean="0"/>
              <a:t>	AI FINI DELLA RIPARTIZIONE DELLE RISORSE DEL FNA (Fondo per le non autosufficienze) anno 2017:</a:t>
            </a:r>
          </a:p>
          <a:p>
            <a:endParaRPr lang="it-IT" sz="2000" dirty="0" smtClean="0"/>
          </a:p>
          <a:p>
            <a:r>
              <a:rPr lang="it-IT" sz="2000" dirty="0"/>
              <a:t>	</a:t>
            </a:r>
            <a:r>
              <a:rPr lang="it-IT" sz="2000" dirty="0" smtClean="0"/>
              <a:t> FNA-Disabilità </a:t>
            </a:r>
            <a:r>
              <a:rPr lang="it-IT" sz="2000" dirty="0"/>
              <a:t>gravissime: assistenza </a:t>
            </a:r>
            <a:r>
              <a:rPr lang="it-IT" sz="2000" dirty="0" smtClean="0"/>
              <a:t>domiciliare </a:t>
            </a:r>
            <a:r>
              <a:rPr lang="it-IT" sz="2000" dirty="0"/>
              <a:t>(A9.01.01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r>
              <a:rPr lang="it-IT" sz="2000" dirty="0"/>
              <a:t>	</a:t>
            </a:r>
            <a:r>
              <a:rPr lang="it-IT" sz="2000" dirty="0" smtClean="0"/>
              <a:t> FNA-Disabilità </a:t>
            </a:r>
            <a:r>
              <a:rPr lang="it-IT" sz="2000" dirty="0"/>
              <a:t>gravissime: assistenza domiciliare </a:t>
            </a:r>
            <a:r>
              <a:rPr lang="it-IT" sz="2000" dirty="0" smtClean="0"/>
              <a:t>indiretta </a:t>
            </a:r>
            <a:r>
              <a:rPr lang="it-IT" sz="2000" dirty="0"/>
              <a:t>(A9.01.02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r>
              <a:rPr lang="it-IT" sz="2000" dirty="0"/>
              <a:t>	</a:t>
            </a:r>
            <a:r>
              <a:rPr lang="it-IT" sz="2000" dirty="0" smtClean="0"/>
              <a:t> FNA-Disabilità </a:t>
            </a:r>
            <a:r>
              <a:rPr lang="it-IT" sz="2000" dirty="0"/>
              <a:t>gravissime: interventi complementari </a:t>
            </a:r>
            <a:r>
              <a:rPr lang="it-IT" sz="2000" dirty="0" smtClean="0"/>
              <a:t>all’assistenza domiciliare </a:t>
            </a:r>
            <a:r>
              <a:rPr lang="it-IT" sz="2000" dirty="0"/>
              <a:t>(A9.01.03</a:t>
            </a:r>
            <a:r>
              <a:rPr lang="it-IT" sz="2000" dirty="0" smtClean="0"/>
              <a:t>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463639" y="399244"/>
            <a:ext cx="11333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2"/>
            </a:pPr>
            <a:endParaRPr lang="it-IT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 startAt="2"/>
            </a:pPr>
            <a:endParaRPr lang="it-IT" dirty="0">
              <a:solidFill>
                <a:srgbClr val="FF0000"/>
              </a:solidFill>
            </a:endParaRPr>
          </a:p>
          <a:p>
            <a:pPr marL="457200" indent="-457200">
              <a:buAutoNum type="arabicParenR" startAt="2"/>
            </a:pPr>
            <a:endParaRPr lang="it-IT" dirty="0" smtClean="0">
              <a:solidFill>
                <a:srgbClr val="FF0000"/>
              </a:solidFill>
            </a:endParaRPr>
          </a:p>
          <a:p>
            <a:r>
              <a:rPr lang="it-IT" sz="2000" dirty="0" smtClean="0">
                <a:solidFill>
                  <a:srgbClr val="FF0000"/>
                </a:solidFill>
              </a:rPr>
              <a:t>      </a:t>
            </a:r>
            <a:r>
              <a:rPr lang="it-IT" sz="2000" dirty="0" smtClean="0"/>
              <a:t>INTERVENTI E SERVIZI A VALERE SUL FONDO PCD (Fondo per l’assistenza alle </a:t>
            </a:r>
            <a:r>
              <a:rPr lang="it-IT" sz="2000" b="1" dirty="0" smtClean="0"/>
              <a:t>persone con disabilità </a:t>
            </a:r>
          </a:p>
          <a:p>
            <a:r>
              <a:rPr lang="it-IT" sz="2000" b="1" dirty="0"/>
              <a:t>	grave prive del sostegno familiare</a:t>
            </a:r>
            <a:r>
              <a:rPr lang="it-IT" sz="2000" dirty="0" smtClean="0"/>
              <a:t>)</a:t>
            </a:r>
          </a:p>
          <a:p>
            <a:pPr marL="457200" indent="-457200">
              <a:buAutoNum type="arabicParenR" startAt="2"/>
            </a:pPr>
            <a:endParaRPr lang="it-IT" dirty="0"/>
          </a:p>
          <a:p>
            <a:pPr marL="457200" indent="-457200">
              <a:buAutoNum type="arabicParenR" startAt="2"/>
            </a:pPr>
            <a:endParaRPr lang="it-IT" dirty="0"/>
          </a:p>
          <a:p>
            <a:r>
              <a:rPr lang="it-IT" dirty="0"/>
              <a:t>	</a:t>
            </a:r>
            <a:r>
              <a:rPr lang="it-IT" sz="2000" dirty="0" smtClean="0"/>
              <a:t>Fondo </a:t>
            </a:r>
            <a:r>
              <a:rPr lang="it-IT" sz="2000" dirty="0"/>
              <a:t>PCD prive del sostegno familiare: percorsi di </a:t>
            </a:r>
            <a:r>
              <a:rPr lang="it-IT" sz="2000" dirty="0" smtClean="0"/>
              <a:t>accompagnamento </a:t>
            </a:r>
            <a:r>
              <a:rPr lang="it-IT" sz="2000" dirty="0"/>
              <a:t>(A9.02.01)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/>
              <a:t>	</a:t>
            </a:r>
            <a:r>
              <a:rPr lang="it-IT" sz="2000" dirty="0" smtClean="0"/>
              <a:t>Fondo </a:t>
            </a:r>
            <a:r>
              <a:rPr lang="it-IT" sz="2000" dirty="0"/>
              <a:t>PCD prive del sostegno familiare: supporto alla </a:t>
            </a:r>
            <a:r>
              <a:rPr lang="it-IT" sz="2000" dirty="0" smtClean="0"/>
              <a:t>domiciliarità </a:t>
            </a:r>
            <a:r>
              <a:rPr lang="it-IT" sz="2000" dirty="0"/>
              <a:t>(A9.02.02</a:t>
            </a:r>
            <a:r>
              <a:rPr lang="it-IT" sz="2000" dirty="0" smtClean="0"/>
              <a:t>)</a:t>
            </a:r>
          </a:p>
          <a:p>
            <a:endParaRPr lang="it-IT" sz="2000" dirty="0" smtClean="0"/>
          </a:p>
          <a:p>
            <a:r>
              <a:rPr lang="it-IT" sz="2000" dirty="0" smtClean="0"/>
              <a:t> 	Fondo </a:t>
            </a:r>
            <a:r>
              <a:rPr lang="it-IT" sz="2000" dirty="0"/>
              <a:t>PCD prive del sostegno familiare: sviluppo </a:t>
            </a:r>
            <a:r>
              <a:rPr lang="it-IT" sz="2000" dirty="0" smtClean="0"/>
              <a:t>competenze </a:t>
            </a:r>
            <a:r>
              <a:rPr lang="it-IT" sz="2000" dirty="0"/>
              <a:t>(A9.02.03</a:t>
            </a:r>
            <a:r>
              <a:rPr lang="it-IT" sz="2000" dirty="0" smtClean="0"/>
              <a:t>)</a:t>
            </a:r>
          </a:p>
          <a:p>
            <a:endParaRPr lang="it-IT" sz="2000" dirty="0" smtClean="0"/>
          </a:p>
          <a:p>
            <a:r>
              <a:rPr lang="it-IT" sz="2000" dirty="0" smtClean="0"/>
              <a:t> 	 Fondo </a:t>
            </a:r>
            <a:r>
              <a:rPr lang="it-IT" sz="2000" dirty="0"/>
              <a:t>PCD prive del sostegno familiare: permanenza temporanea </a:t>
            </a:r>
            <a:r>
              <a:rPr lang="it-IT" sz="2000" dirty="0" smtClean="0"/>
              <a:t>extrafamiliare </a:t>
            </a:r>
            <a:r>
              <a:rPr lang="it-IT" sz="2000" dirty="0"/>
              <a:t>(A9.02.04);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4120"/>
            <a:ext cx="965200" cy="11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14559" y="819289"/>
            <a:ext cx="1061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A1.05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Contributi economici per alloggio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Sussidi economici ad integrazione del reddito individuale o familiare per sostenere le spese per l'alloggio e per l'affitto e per le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utenze</a:t>
            </a: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A1.06 Buoni spesa o buoni pasto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Sostegni economici che consentono di acquistare generi alimentari o consumare pasti negli esercizi in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Convenzione </a:t>
            </a:r>
            <a:endParaRPr lang="it-IT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A1.07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Contributi e integrazioni a rette per asili nido 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Interventi per garantire all'utente in difficoltà economica la copertura della retta per asili nido.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31800" y="215901"/>
            <a:ext cx="10769600" cy="66421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1800" b="1" dirty="0" smtClean="0"/>
          </a:p>
          <a:p>
            <a:pPr marL="0" indent="0">
              <a:buNone/>
            </a:pPr>
            <a:r>
              <a:rPr lang="it-IT" sz="1800" b="1" dirty="0" smtClean="0"/>
              <a:t>A1.08 </a:t>
            </a:r>
            <a:r>
              <a:rPr lang="it-IT" sz="1800" b="1" dirty="0"/>
              <a:t>Contributi e integrazioni a rette per servizi integrativi </a:t>
            </a:r>
            <a:r>
              <a:rPr lang="it-IT" sz="1800" b="1" dirty="0" smtClean="0"/>
              <a:t>o innovativi </a:t>
            </a:r>
            <a:r>
              <a:rPr lang="it-IT" sz="1800" b="1" dirty="0"/>
              <a:t>per la prima infanzia</a:t>
            </a:r>
          </a:p>
          <a:p>
            <a:pPr marL="0" indent="0">
              <a:buNone/>
            </a:pPr>
            <a:r>
              <a:rPr lang="it-IT" sz="1800" dirty="0"/>
              <a:t>Interventi per garantire all'utente in difficoltà economica </a:t>
            </a:r>
            <a:r>
              <a:rPr lang="it-IT" sz="1800" dirty="0" smtClean="0"/>
              <a:t>la copertura </a:t>
            </a:r>
            <a:r>
              <a:rPr lang="it-IT" sz="1800" dirty="0"/>
              <a:t>della retta per i servizi integrativi</a:t>
            </a:r>
            <a:r>
              <a:rPr lang="it-IT" sz="1800" dirty="0" smtClean="0"/>
              <a:t>.</a:t>
            </a: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A1.09 Contributi economici per i servizi scolastici</a:t>
            </a:r>
          </a:p>
          <a:p>
            <a:pPr marL="0" indent="0">
              <a:buNone/>
            </a:pPr>
            <a:r>
              <a:rPr lang="it-IT" sz="1800" dirty="0"/>
              <a:t>Sostegni economici per garantire all’utente in </a:t>
            </a:r>
            <a:r>
              <a:rPr lang="it-IT" sz="1800" dirty="0" smtClean="0"/>
              <a:t>difficoltà economica </a:t>
            </a:r>
            <a:r>
              <a:rPr lang="it-IT" sz="1800" dirty="0"/>
              <a:t>il diritto allo studio nell'infanzia </a:t>
            </a:r>
            <a:r>
              <a:rPr lang="it-IT" sz="1800" dirty="0" smtClean="0"/>
              <a:t>e nell’adolescenza</a:t>
            </a:r>
            <a:r>
              <a:rPr lang="it-IT" sz="1800" dirty="0"/>
              <a:t>; comprese le agevolazioni su </a:t>
            </a:r>
            <a:r>
              <a:rPr lang="it-IT" sz="1800" dirty="0" smtClean="0"/>
              <a:t>trasporto riconosciute </a:t>
            </a:r>
            <a:r>
              <a:rPr lang="it-IT" sz="1800" dirty="0"/>
              <a:t>alle famiglie </a:t>
            </a:r>
            <a:r>
              <a:rPr lang="it-IT" sz="1800" dirty="0" smtClean="0"/>
              <a:t>bisognose</a:t>
            </a: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A1.10</a:t>
            </a:r>
            <a:r>
              <a:rPr lang="it-IT" sz="1800" dirty="0"/>
              <a:t> </a:t>
            </a:r>
            <a:r>
              <a:rPr lang="it-IT" sz="1800" b="1" dirty="0"/>
              <a:t>Contributi economici per cure o prestazioni sociali </a:t>
            </a:r>
            <a:r>
              <a:rPr lang="it-IT" sz="1800" b="1" dirty="0" smtClean="0"/>
              <a:t>a rilevanza </a:t>
            </a:r>
            <a:r>
              <a:rPr lang="it-IT" sz="1800" b="1" dirty="0"/>
              <a:t>sanitaria</a:t>
            </a:r>
          </a:p>
          <a:p>
            <a:pPr marL="0" indent="0">
              <a:buNone/>
            </a:pPr>
            <a:r>
              <a:rPr lang="it-IT" sz="1800" dirty="0"/>
              <a:t>Sostegno economico alle persone in difficoltà per </a:t>
            </a:r>
            <a:r>
              <a:rPr lang="it-IT" sz="1800" dirty="0" smtClean="0"/>
              <a:t>spese mediche </a:t>
            </a:r>
            <a:r>
              <a:rPr lang="it-IT" sz="1800" dirty="0"/>
              <a:t>o, più in generale, per prestazioni sociali </a:t>
            </a:r>
            <a:r>
              <a:rPr lang="it-IT" sz="1800" dirty="0" smtClean="0"/>
              <a:t>a rilevanza </a:t>
            </a:r>
            <a:r>
              <a:rPr lang="it-IT" sz="1800" dirty="0"/>
              <a:t>sanitaria. In questa categoria rientra </a:t>
            </a:r>
            <a:r>
              <a:rPr lang="it-IT" sz="1800" dirty="0" smtClean="0"/>
              <a:t>l'esenzione ticket </a:t>
            </a:r>
            <a:r>
              <a:rPr lang="it-IT" sz="1800" dirty="0"/>
              <a:t>sanitari, qualora sia a carico del Comune/Comuni, </a:t>
            </a:r>
            <a:r>
              <a:rPr lang="it-IT" sz="1800" dirty="0" smtClean="0"/>
              <a:t>e il </a:t>
            </a:r>
            <a:r>
              <a:rPr lang="it-IT" sz="1800" dirty="0"/>
              <a:t>contributo per l’acquisto di protesi e ausili (anziani </a:t>
            </a:r>
            <a:r>
              <a:rPr lang="it-IT" sz="1800" dirty="0" smtClean="0"/>
              <a:t>e disabili).</a:t>
            </a:r>
            <a:endParaRPr lang="it-IT" sz="1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205635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31800" y="215901"/>
            <a:ext cx="10769600" cy="66421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1800" b="1" dirty="0" smtClean="0"/>
          </a:p>
          <a:p>
            <a:pPr marL="0" indent="0">
              <a:buNone/>
            </a:pPr>
            <a:r>
              <a:rPr lang="it-IT" sz="1800" b="1" dirty="0" smtClean="0"/>
              <a:t>A1.11</a:t>
            </a:r>
            <a:r>
              <a:rPr lang="it-IT" sz="1800" dirty="0" smtClean="0"/>
              <a:t> </a:t>
            </a:r>
            <a:r>
              <a:rPr lang="it-IT" sz="1800" b="1" dirty="0"/>
              <a:t>Assegnazioni economiche per il sostegno </a:t>
            </a:r>
            <a:r>
              <a:rPr lang="it-IT" sz="1800" b="1" dirty="0" smtClean="0"/>
              <a:t>della domiciliarità </a:t>
            </a:r>
            <a:r>
              <a:rPr lang="it-IT" sz="1800" b="1" dirty="0"/>
              <a:t>e dell'autonomia personale</a:t>
            </a:r>
          </a:p>
          <a:p>
            <a:pPr marL="0" indent="0">
              <a:buNone/>
            </a:pPr>
            <a:r>
              <a:rPr lang="it-IT" sz="1800" dirty="0" smtClean="0"/>
              <a:t>VOUCHER </a:t>
            </a:r>
            <a:r>
              <a:rPr lang="it-IT" sz="1800" dirty="0"/>
              <a:t>= </a:t>
            </a:r>
            <a:r>
              <a:rPr lang="it-IT" sz="1800" dirty="0" smtClean="0"/>
              <a:t>provvidenza economica </a:t>
            </a:r>
            <a:r>
              <a:rPr lang="it-IT" sz="1800" dirty="0"/>
              <a:t>a favore di anziani non autosufficienti e</a:t>
            </a:r>
          </a:p>
          <a:p>
            <a:pPr marL="0" indent="0">
              <a:buNone/>
            </a:pPr>
            <a:r>
              <a:rPr lang="it-IT" sz="1800" dirty="0"/>
              <a:t>disabili, versata solo nel caso in cui le prestazioni </a:t>
            </a:r>
            <a:r>
              <a:rPr lang="it-IT" sz="1800" dirty="0" smtClean="0"/>
              <a:t>siano erogate </a:t>
            </a:r>
            <a:r>
              <a:rPr lang="it-IT" sz="1800" dirty="0"/>
              <a:t>da “care giver” professionali.</a:t>
            </a:r>
          </a:p>
          <a:p>
            <a:pPr marL="0" indent="0">
              <a:buNone/>
            </a:pPr>
            <a:r>
              <a:rPr lang="it-IT" sz="1800" dirty="0"/>
              <a:t>ASSEGNO DI CURA = incentivazione </a:t>
            </a:r>
            <a:r>
              <a:rPr lang="it-IT" sz="1800" dirty="0" smtClean="0"/>
              <a:t>economica finalizzata </a:t>
            </a:r>
            <a:r>
              <a:rPr lang="it-IT" sz="1800" dirty="0"/>
              <a:t>a garantire a soggetti anziani non</a:t>
            </a:r>
          </a:p>
          <a:p>
            <a:pPr marL="0" indent="0">
              <a:buNone/>
            </a:pPr>
            <a:r>
              <a:rPr lang="it-IT" sz="1800" dirty="0"/>
              <a:t>autosufficienti e a disabili gravi o gravissimi, </a:t>
            </a:r>
            <a:r>
              <a:rPr lang="it-IT" sz="1800" dirty="0" smtClean="0"/>
              <a:t>la permanenza </a:t>
            </a:r>
            <a:r>
              <a:rPr lang="it-IT" sz="1800" dirty="0"/>
              <a:t>nel nucleo familiare o nell'ambiente </a:t>
            </a:r>
            <a:r>
              <a:rPr lang="it-IT" sz="1800" dirty="0" smtClean="0"/>
              <a:t>di appartenenza</a:t>
            </a:r>
            <a:r>
              <a:rPr lang="it-IT" sz="1800" dirty="0"/>
              <a:t>, evitando il ricovero in strutture </a:t>
            </a:r>
            <a:r>
              <a:rPr lang="it-IT" sz="1800" dirty="0" smtClean="0"/>
              <a:t>residenziali. BUONO </a:t>
            </a:r>
            <a:r>
              <a:rPr lang="it-IT" sz="1800" dirty="0"/>
              <a:t>SOCIO-SANITARIO = sostegno economico a</a:t>
            </a:r>
          </a:p>
          <a:p>
            <a:pPr marL="0" indent="0">
              <a:buNone/>
            </a:pPr>
            <a:r>
              <a:rPr lang="it-IT" sz="1800" dirty="0"/>
              <a:t>favore di persone in difficoltà erogato nel caso in </a:t>
            </a:r>
            <a:r>
              <a:rPr lang="it-IT" sz="1800" dirty="0" smtClean="0"/>
              <a:t>cui l'assistenza </a:t>
            </a:r>
            <a:r>
              <a:rPr lang="it-IT" sz="1800" dirty="0"/>
              <a:t>sia prestata da un "care giver" familiare.</a:t>
            </a:r>
          </a:p>
          <a:p>
            <a:pPr marL="0" indent="0">
              <a:buNone/>
            </a:pPr>
            <a:r>
              <a:rPr lang="it-IT" sz="1800" dirty="0"/>
              <a:t>ASSEGNAZIONI PER PROGETTI finalizzati alla </a:t>
            </a:r>
            <a:r>
              <a:rPr lang="it-IT" sz="1800" dirty="0" smtClean="0"/>
              <a:t>vita indipendente </a:t>
            </a:r>
            <a:r>
              <a:rPr lang="it-IT" sz="1800" dirty="0"/>
              <a:t>o alla promozione dell'autonomia </a:t>
            </a:r>
            <a:r>
              <a:rPr lang="it-IT" sz="1800" dirty="0" smtClean="0"/>
              <a:t>personale</a:t>
            </a: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b="1" dirty="0" smtClean="0"/>
              <a:t>A1.12 </a:t>
            </a:r>
            <a:r>
              <a:rPr lang="it-IT" sz="1800" b="1" dirty="0"/>
              <a:t>Contributi e integrazioni a rette per accesso a centri diurn</a:t>
            </a:r>
            <a:r>
              <a:rPr lang="it-IT" sz="1800" dirty="0"/>
              <a:t>i</a:t>
            </a:r>
          </a:p>
          <a:p>
            <a:pPr marL="0" indent="0">
              <a:buNone/>
            </a:pPr>
            <a:r>
              <a:rPr lang="it-IT" sz="1800" dirty="0"/>
              <a:t>Interventi per garantire all'utente in difficoltà economica la copertura della retta per centri </a:t>
            </a:r>
            <a:r>
              <a:rPr lang="it-IT" sz="1800" dirty="0" smtClean="0"/>
              <a:t>diurni</a:t>
            </a:r>
          </a:p>
          <a:p>
            <a:endParaRPr lang="it-IT" sz="1800" dirty="0"/>
          </a:p>
          <a:p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A1.13 Contributi e integrazioni a rette per accesso ai servizi semi-residenziali</a:t>
            </a:r>
          </a:p>
          <a:p>
            <a:pPr marL="0" indent="0">
              <a:buNone/>
            </a:pPr>
            <a:r>
              <a:rPr lang="it-IT" sz="1800" dirty="0"/>
              <a:t>Interventi per garantire all'utente in difficoltà economica </a:t>
            </a:r>
            <a:r>
              <a:rPr lang="it-IT" sz="1800" dirty="0" smtClean="0"/>
              <a:t>la copertura </a:t>
            </a:r>
            <a:r>
              <a:rPr lang="it-IT" sz="1800" dirty="0"/>
              <a:t>della retta per l’accoglienza in strutture semiresidenziali.</a:t>
            </a: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205635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42900" y="190500"/>
            <a:ext cx="11493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A1.14 </a:t>
            </a:r>
            <a:r>
              <a:rPr lang="it-IT" b="1" dirty="0"/>
              <a:t>Contributi e integrazioni a rette per accesso a </a:t>
            </a:r>
            <a:r>
              <a:rPr lang="it-IT" b="1" dirty="0" smtClean="0"/>
              <a:t>servizi residenziali</a:t>
            </a:r>
            <a:endParaRPr lang="it-IT" b="1" dirty="0"/>
          </a:p>
          <a:p>
            <a:r>
              <a:rPr lang="it-IT" dirty="0"/>
              <a:t>Interventi per garantire all'utente bisognoso la </a:t>
            </a:r>
            <a:r>
              <a:rPr lang="it-IT" dirty="0" smtClean="0"/>
              <a:t>copertura della </a:t>
            </a:r>
            <a:r>
              <a:rPr lang="it-IT" dirty="0"/>
              <a:t>retta per l’accoglienza in strutture residenziali e, per</a:t>
            </a:r>
          </a:p>
          <a:p>
            <a:r>
              <a:rPr lang="it-IT" dirty="0"/>
              <a:t>l’area Famiglia e minori, l’integrazione delle rette </a:t>
            </a:r>
            <a:r>
              <a:rPr lang="it-IT" dirty="0" smtClean="0"/>
              <a:t>per minori </a:t>
            </a:r>
            <a:r>
              <a:rPr lang="it-IT" dirty="0"/>
              <a:t>ospitati in centri </a:t>
            </a:r>
            <a:r>
              <a:rPr lang="it-IT" dirty="0" smtClean="0"/>
              <a:t>residenziali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A1.15 Contributi per servizi alla persona</a:t>
            </a:r>
          </a:p>
          <a:p>
            <a:r>
              <a:rPr lang="it-IT" dirty="0"/>
              <a:t>Sostegno economico rivolto a persone parzialmente </a:t>
            </a:r>
            <a:r>
              <a:rPr lang="it-IT" dirty="0" smtClean="0"/>
              <a:t>non autosufficienti </a:t>
            </a:r>
            <a:r>
              <a:rPr lang="it-IT" dirty="0"/>
              <a:t>o a rischio di emarginazione, che</a:t>
            </a:r>
          </a:p>
          <a:p>
            <a:r>
              <a:rPr lang="it-IT" dirty="0"/>
              <a:t>richiedono interventi di cura e di igiene della </a:t>
            </a:r>
            <a:r>
              <a:rPr lang="it-IT" dirty="0" smtClean="0"/>
              <a:t>persona 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A1.16 </a:t>
            </a:r>
            <a:r>
              <a:rPr lang="it-IT" b="1" dirty="0"/>
              <a:t>Contributi economici per servizio trasporto e mobilità </a:t>
            </a:r>
            <a:endParaRPr lang="it-IT" b="1" dirty="0" smtClean="0"/>
          </a:p>
          <a:p>
            <a:r>
              <a:rPr lang="it-IT" dirty="0" smtClean="0"/>
              <a:t>Sostegno </a:t>
            </a:r>
            <a:r>
              <a:rPr lang="it-IT" dirty="0"/>
              <a:t>economici erogati a persone a ridotta </a:t>
            </a:r>
            <a:r>
              <a:rPr lang="it-IT" dirty="0" smtClean="0"/>
              <a:t>mobilità (disabili</a:t>
            </a:r>
            <a:r>
              <a:rPr lang="it-IT" dirty="0"/>
              <a:t>, anziani), inclusi i contributi per i cani </a:t>
            </a:r>
            <a:r>
              <a:rPr lang="it-IT" dirty="0" smtClean="0"/>
              <a:t>guida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A1.17 Contributi economici erogati a titolo di </a:t>
            </a:r>
            <a:r>
              <a:rPr lang="it-IT" b="1" dirty="0" smtClean="0"/>
              <a:t>prestito/prestiti d'onore</a:t>
            </a:r>
            <a:endParaRPr lang="it-IT" b="1" dirty="0"/>
          </a:p>
          <a:p>
            <a:r>
              <a:rPr lang="it-IT" dirty="0"/>
              <a:t>Prestiti destinati a fronteggiare situazioni transitorie </a:t>
            </a:r>
            <a:r>
              <a:rPr lang="it-IT" dirty="0" smtClean="0"/>
              <a:t>di lieve </a:t>
            </a:r>
            <a:r>
              <a:rPr lang="it-IT" dirty="0"/>
              <a:t>difficoltà economica, concessi da istituti di credito</a:t>
            </a:r>
          </a:p>
          <a:p>
            <a:r>
              <a:rPr lang="it-IT" dirty="0"/>
              <a:t>convenzionati con gli enti pubblici, a tasso zero per </a:t>
            </a:r>
            <a:r>
              <a:rPr lang="it-IT" dirty="0" smtClean="0"/>
              <a:t>il beneficiario</a:t>
            </a:r>
            <a:r>
              <a:rPr lang="it-IT" dirty="0"/>
              <a:t>, basati sull'impegno dello stesso </a:t>
            </a:r>
            <a:r>
              <a:rPr lang="it-IT" dirty="0" smtClean="0"/>
              <a:t>alla restituzione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42900" y="190500"/>
            <a:ext cx="11493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A1.18 </a:t>
            </a:r>
            <a:r>
              <a:rPr lang="it-IT" b="1" dirty="0"/>
              <a:t>Contributi economici per l'inserimento lavorativo</a:t>
            </a:r>
          </a:p>
          <a:p>
            <a:r>
              <a:rPr lang="it-IT" dirty="0"/>
              <a:t>Interventi economici a sostegno di percorsi di </a:t>
            </a:r>
            <a:r>
              <a:rPr lang="it-IT" dirty="0" smtClean="0"/>
              <a:t>transizione al </a:t>
            </a:r>
            <a:r>
              <a:rPr lang="it-IT" dirty="0"/>
              <a:t>lavoro o di servizi dell'inserimento lavorativo. In questa</a:t>
            </a:r>
          </a:p>
          <a:p>
            <a:r>
              <a:rPr lang="it-IT" dirty="0"/>
              <a:t>categoria rientrano borse lavoro, tutoraggio e altre </a:t>
            </a:r>
            <a:r>
              <a:rPr lang="it-IT" dirty="0" smtClean="0"/>
              <a:t>forme di </a:t>
            </a:r>
            <a:r>
              <a:rPr lang="it-IT" dirty="0"/>
              <a:t>sostegno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A1.19 Borse di </a:t>
            </a:r>
            <a:r>
              <a:rPr lang="it-IT" b="1" dirty="0" smtClean="0"/>
              <a:t>studio</a:t>
            </a:r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/>
              <a:t>A1.20 Buono vacanze</a:t>
            </a:r>
          </a:p>
          <a:p>
            <a:r>
              <a:rPr lang="it-IT" dirty="0"/>
              <a:t>Contributo a nuclei familiari, in percentuale </a:t>
            </a:r>
            <a:r>
              <a:rPr lang="it-IT" dirty="0" smtClean="0"/>
              <a:t>sull’importo dei </a:t>
            </a:r>
            <a:r>
              <a:rPr lang="it-IT" dirty="0"/>
              <a:t>buoni richiesti a seconda del numero dei componenti</a:t>
            </a:r>
          </a:p>
          <a:p>
            <a:r>
              <a:rPr lang="it-IT" dirty="0"/>
              <a:t>e di requisiti </a:t>
            </a:r>
            <a:r>
              <a:rPr lang="it-IT" dirty="0" smtClean="0"/>
              <a:t>reddituali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b="1" dirty="0"/>
              <a:t>A1.21 Altro (prestazione soggetta a ISEE)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9400" y="304800"/>
            <a:ext cx="11645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r>
              <a:rPr lang="it-IT" b="1" dirty="0" smtClean="0"/>
              <a:t>di </a:t>
            </a:r>
            <a:r>
              <a:rPr lang="it-IT" b="1" dirty="0"/>
              <a:t>cui: </a:t>
            </a:r>
            <a:r>
              <a:rPr lang="it-IT" b="1" i="1" dirty="0"/>
              <a:t>Altre prestazioni </a:t>
            </a:r>
            <a:r>
              <a:rPr lang="it-IT" b="1" i="1" dirty="0" smtClean="0"/>
              <a:t>sociali</a:t>
            </a:r>
          </a:p>
          <a:p>
            <a:endParaRPr lang="it-IT" b="1" i="1" dirty="0"/>
          </a:p>
          <a:p>
            <a:r>
              <a:rPr lang="it-IT" b="1" dirty="0"/>
              <a:t>A1.22 Contributi economici per l'affidamento familiare </a:t>
            </a:r>
            <a:r>
              <a:rPr lang="it-IT" b="1" dirty="0" smtClean="0"/>
              <a:t>di minori</a:t>
            </a:r>
            <a:endParaRPr lang="it-IT" b="1" dirty="0"/>
          </a:p>
          <a:p>
            <a:r>
              <a:rPr lang="it-IT" dirty="0"/>
              <a:t>Contributi in denaro alle famiglie che </a:t>
            </a:r>
            <a:r>
              <a:rPr lang="it-IT" dirty="0" smtClean="0"/>
              <a:t>accolgono temporaneamente </a:t>
            </a:r>
            <a:r>
              <a:rPr lang="it-IT" dirty="0"/>
              <a:t>minori con problemi </a:t>
            </a:r>
            <a:r>
              <a:rPr lang="it-IT" dirty="0" smtClean="0"/>
              <a:t>familiari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A1.23 Contributi economici per l’accoglienza di adulti </a:t>
            </a:r>
            <a:r>
              <a:rPr lang="it-IT" b="1" dirty="0" smtClean="0"/>
              <a:t>e anziani</a:t>
            </a:r>
            <a:endParaRPr lang="it-IT" b="1" dirty="0"/>
          </a:p>
          <a:p>
            <a:r>
              <a:rPr lang="it-IT" dirty="0"/>
              <a:t>Contributi in denaro alle famiglie che </a:t>
            </a:r>
            <a:r>
              <a:rPr lang="it-IT" dirty="0" smtClean="0"/>
              <a:t>accolgono temporaneamente </a:t>
            </a:r>
            <a:r>
              <a:rPr lang="it-IT" dirty="0"/>
              <a:t>disabili, adulti in difficoltà e </a:t>
            </a:r>
            <a:r>
              <a:rPr lang="it-IT" dirty="0" smtClean="0"/>
              <a:t>anziani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A1.24 Altro (prestazione non soggetta a ISEE) </a:t>
            </a:r>
            <a:r>
              <a:rPr lang="it-IT" b="1" dirty="0" smtClean="0"/>
              <a:t>Specificare </a:t>
            </a:r>
            <a:r>
              <a:rPr lang="it-IT" b="1" dirty="0"/>
              <a:t>scrivere alla casella p.e.  </a:t>
            </a:r>
            <a:r>
              <a:rPr lang="it-IT" b="1" dirty="0" smtClean="0">
                <a:hlinkClick r:id="rId2"/>
              </a:rPr>
              <a:t>SISS@lavoro.gov.it</a:t>
            </a:r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9400" y="304800"/>
            <a:ext cx="116459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 </a:t>
            </a:r>
            <a:r>
              <a:rPr lang="it-IT" b="1" dirty="0"/>
              <a:t>– INTERVENTI E </a:t>
            </a:r>
            <a:r>
              <a:rPr lang="it-IT" b="1" dirty="0" smtClean="0"/>
              <a:t>SERVIZI</a:t>
            </a:r>
          </a:p>
          <a:p>
            <a:endParaRPr lang="it-IT" b="1" dirty="0"/>
          </a:p>
          <a:p>
            <a:r>
              <a:rPr lang="it-IT" b="1" dirty="0"/>
              <a:t>A2.01 Mensa sociale</a:t>
            </a:r>
          </a:p>
          <a:p>
            <a:r>
              <a:rPr lang="it-IT" dirty="0"/>
              <a:t>Erogazione di pasti caldi a soggetti con un </a:t>
            </a:r>
            <a:r>
              <a:rPr lang="it-IT" dirty="0" smtClean="0"/>
              <a:t>reddito inferiore </a:t>
            </a:r>
            <a:r>
              <a:rPr lang="it-IT" dirty="0"/>
              <a:t>al minimo vitale e che si trovano in condizioni</a:t>
            </a:r>
          </a:p>
          <a:p>
            <a:r>
              <a:rPr lang="it-IT" dirty="0" smtClean="0"/>
              <a:t>Disagiate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A2.02 Sostegno socio-educativo territoriale o domiciliare</a:t>
            </a:r>
          </a:p>
          <a:p>
            <a:r>
              <a:rPr lang="it-IT" dirty="0"/>
              <a:t>Interventi di sostegno destinati ai soggetti a rischio </a:t>
            </a:r>
            <a:r>
              <a:rPr lang="it-IT" dirty="0" smtClean="0"/>
              <a:t>di emarginazione </a:t>
            </a:r>
            <a:r>
              <a:rPr lang="it-IT" dirty="0"/>
              <a:t>e alle relative famiglie, erogati a domicilio,</a:t>
            </a:r>
          </a:p>
          <a:p>
            <a:r>
              <a:rPr lang="it-IT" dirty="0"/>
              <a:t>in strutture o in luoghi di aggregazione spontanea, per </a:t>
            </a:r>
            <a:r>
              <a:rPr lang="it-IT" dirty="0" smtClean="0"/>
              <a:t>il raggiungimento </a:t>
            </a:r>
            <a:r>
              <a:rPr lang="it-IT" dirty="0"/>
              <a:t>della massima autonomia personale e</a:t>
            </a:r>
          </a:p>
          <a:p>
            <a:r>
              <a:rPr lang="it-IT" dirty="0" smtClean="0"/>
              <a:t>Sociale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A2.03 Prestazioni del diritto allo studio </a:t>
            </a:r>
            <a:r>
              <a:rPr lang="it-IT" b="1" dirty="0" smtClean="0"/>
              <a:t>universitario</a:t>
            </a:r>
          </a:p>
          <a:p>
            <a:r>
              <a:rPr lang="it-IT" dirty="0" smtClean="0"/>
              <a:t> </a:t>
            </a:r>
            <a:r>
              <a:rPr lang="it-IT" dirty="0"/>
              <a:t>Sono incluse mense e alloggi per </a:t>
            </a:r>
            <a:r>
              <a:rPr lang="it-IT" dirty="0" smtClean="0"/>
              <a:t>studenti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A2.04 Agevolazioni per tasse universitarie</a:t>
            </a:r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28600" y="165100"/>
            <a:ext cx="11963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r>
              <a:rPr lang="it-IT" b="1" dirty="0" smtClean="0"/>
              <a:t>A2.05 </a:t>
            </a:r>
            <a:r>
              <a:rPr lang="it-IT" b="1" dirty="0"/>
              <a:t>Agevolazioni per i servizi di pubblica utilità (</a:t>
            </a:r>
            <a:r>
              <a:rPr lang="it-IT" b="1" dirty="0" smtClean="0"/>
              <a:t>telefono, luce</a:t>
            </a:r>
            <a:r>
              <a:rPr lang="it-IT" b="1" dirty="0"/>
              <a:t>, gas</a:t>
            </a:r>
            <a:r>
              <a:rPr lang="it-IT" b="1" dirty="0" smtClean="0"/>
              <a:t>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A2.06 Agevolazioni tributarie comunali (nettezza urbana, ecc</a:t>
            </a:r>
            <a:r>
              <a:rPr lang="it-IT" b="1" dirty="0" smtClean="0"/>
              <a:t>.)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A2.07 Assistenza domiciliare socio-assistenziale</a:t>
            </a:r>
          </a:p>
          <a:p>
            <a:r>
              <a:rPr lang="it-IT" dirty="0"/>
              <a:t>Servizio rivolto a persone con ridotta autonomia, o </a:t>
            </a:r>
            <a:r>
              <a:rPr lang="it-IT" dirty="0" smtClean="0"/>
              <a:t>a rischio </a:t>
            </a:r>
            <a:r>
              <a:rPr lang="it-IT" dirty="0"/>
              <a:t>di emarginazione, che richiedono interventi di cura</a:t>
            </a:r>
          </a:p>
          <a:p>
            <a:r>
              <a:rPr lang="it-IT" dirty="0"/>
              <a:t>e di igiene della persona, di aiuto nella gestione </a:t>
            </a:r>
            <a:r>
              <a:rPr lang="it-IT" dirty="0" smtClean="0"/>
              <a:t>della propria </a:t>
            </a:r>
            <a:r>
              <a:rPr lang="it-IT" dirty="0"/>
              <a:t>abitazione, di sostegno psicologico, di assistenza</a:t>
            </a:r>
          </a:p>
          <a:p>
            <a:r>
              <a:rPr lang="it-IT" dirty="0"/>
              <a:t>sociale e/o educativa a </a:t>
            </a:r>
            <a:r>
              <a:rPr lang="it-IT" dirty="0" smtClean="0"/>
              <a:t>domicilio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A2.08 A.D.I.- Assistenza domiciliare integrata con </a:t>
            </a:r>
            <a:r>
              <a:rPr lang="it-IT" b="1" dirty="0" smtClean="0"/>
              <a:t>servizi sanitari</a:t>
            </a:r>
            <a:endParaRPr lang="it-IT" b="1" dirty="0"/>
          </a:p>
          <a:p>
            <a:r>
              <a:rPr lang="it-IT" dirty="0"/>
              <a:t>Prestazioni socio-assistenziali e sanitarie (cure mediche </a:t>
            </a:r>
            <a:r>
              <a:rPr lang="it-IT" dirty="0" smtClean="0"/>
              <a:t>o specialistiche</a:t>
            </a:r>
            <a:r>
              <a:rPr lang="it-IT" dirty="0"/>
              <a:t>, infermieristiche, riabilitative) erogate “a</a:t>
            </a:r>
          </a:p>
          <a:p>
            <a:r>
              <a:rPr lang="it-IT" dirty="0"/>
              <a:t>domicilio” a persone non autosufficienti o di </a:t>
            </a:r>
            <a:r>
              <a:rPr lang="it-IT" dirty="0" smtClean="0"/>
              <a:t>recente dimissione </a:t>
            </a:r>
            <a:r>
              <a:rPr lang="it-IT" dirty="0"/>
              <a:t>ospedaliera, per evitare ricoveri impropri e</a:t>
            </a:r>
          </a:p>
          <a:p>
            <a:r>
              <a:rPr lang="it-IT" dirty="0"/>
              <a:t>mantenere il paziente nel suo ambiente di </a:t>
            </a:r>
            <a:r>
              <a:rPr lang="it-IT" dirty="0" smtClean="0"/>
              <a:t>vita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A2.09 Supporto all'inserimento lavorativo</a:t>
            </a:r>
          </a:p>
          <a:p>
            <a:r>
              <a:rPr lang="it-IT" dirty="0"/>
              <a:t>Interventi mirati a incentivare l'inserimento e </a:t>
            </a:r>
            <a:r>
              <a:rPr lang="it-IT" dirty="0" smtClean="0"/>
              <a:t>il reinserimento </a:t>
            </a:r>
            <a:r>
              <a:rPr lang="it-IT" dirty="0"/>
              <a:t>lavorativo di soggetti disabili o a rischio di</a:t>
            </a:r>
          </a:p>
          <a:p>
            <a:r>
              <a:rPr lang="it-IT" dirty="0" smtClean="0"/>
              <a:t>emarginazione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6700" y="279400"/>
            <a:ext cx="116713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smtClean="0"/>
              <a:t>Definizioni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Prestazioni sociali </a:t>
            </a:r>
          </a:p>
          <a:p>
            <a:r>
              <a:rPr lang="it-IT" dirty="0"/>
              <a:t> </a:t>
            </a:r>
            <a:r>
              <a:rPr lang="it-IT" dirty="0" smtClean="0"/>
              <a:t>     tutte </a:t>
            </a:r>
            <a:r>
              <a:rPr lang="it-IT" dirty="0"/>
              <a:t>le attività relative </a:t>
            </a:r>
            <a:r>
              <a:rPr lang="it-IT" dirty="0" smtClean="0"/>
              <a:t>alla predisposizione </a:t>
            </a:r>
            <a:r>
              <a:rPr lang="it-IT" dirty="0"/>
              <a:t>ed erogazione di servizi, gratuiti ed a pagamento, o di prestazioni economiche destinate </a:t>
            </a:r>
            <a:r>
              <a:rPr lang="it-IT" dirty="0" smtClean="0"/>
              <a:t>a rimuovere </a:t>
            </a:r>
            <a:r>
              <a:rPr lang="it-IT" dirty="0"/>
              <a:t>e superare le situazioni di bisogno e di difficoltà che la persona umana incontra nel corso della </a:t>
            </a:r>
            <a:r>
              <a:rPr lang="it-IT" dirty="0" smtClean="0"/>
              <a:t>sua vita</a:t>
            </a:r>
            <a:r>
              <a:rPr lang="it-IT" dirty="0"/>
              <a:t>, </a:t>
            </a:r>
            <a:r>
              <a:rPr lang="it-IT" u="sng" dirty="0"/>
              <a:t>escluse soltanto quelle assicurate dal sistema previdenziale e da quello sanitario, nonché quelle</a:t>
            </a:r>
          </a:p>
          <a:p>
            <a:r>
              <a:rPr lang="it-IT" u="sng" dirty="0"/>
              <a:t>assicurate in sede di amministrazione della giustizia</a:t>
            </a:r>
            <a:r>
              <a:rPr lang="it-IT" u="sng" dirty="0" smtClean="0"/>
              <a:t>;</a:t>
            </a:r>
          </a:p>
          <a:p>
            <a:endParaRPr lang="it-IT" u="sng" dirty="0"/>
          </a:p>
          <a:p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Prestazioni </a:t>
            </a:r>
            <a:r>
              <a:rPr lang="it-IT" sz="2400" dirty="0"/>
              <a:t>sociali </a:t>
            </a:r>
            <a:r>
              <a:rPr lang="it-IT" sz="2400" dirty="0" smtClean="0"/>
              <a:t>agevolate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dirty="0" smtClean="0"/>
              <a:t>prestazioni </a:t>
            </a:r>
            <a:r>
              <a:rPr lang="it-IT" dirty="0"/>
              <a:t>sociali non destinate alla generalità dei soggetti </a:t>
            </a:r>
            <a:r>
              <a:rPr lang="it-IT" dirty="0" smtClean="0"/>
              <a:t>o comunque </a:t>
            </a:r>
            <a:r>
              <a:rPr lang="it-IT" dirty="0"/>
              <a:t>collegate nella misura o nel costo a determinate situazioni economiche, fermo restando il </a:t>
            </a:r>
            <a:r>
              <a:rPr lang="it-IT" dirty="0" smtClean="0"/>
              <a:t>diritto ad </a:t>
            </a:r>
            <a:r>
              <a:rPr lang="it-IT" dirty="0"/>
              <a:t>usufruire delle prestazioni e dei servizi assicurati a tutti dalla Costituzione e dalle altre disposizioni vigenti</a:t>
            </a:r>
            <a:r>
              <a:rPr lang="it-IT" dirty="0" smtClean="0"/>
              <a:t>;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Ente erogatore</a:t>
            </a:r>
            <a:endParaRPr lang="it-IT" dirty="0"/>
          </a:p>
          <a:p>
            <a:r>
              <a:rPr lang="it-IT" dirty="0" smtClean="0"/>
              <a:t>    ente </a:t>
            </a:r>
            <a:r>
              <a:rPr lang="it-IT" dirty="0"/>
              <a:t>titolare dell'erogazione di prestazioni sociali agevolate;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28600" y="165100"/>
            <a:ext cx="1196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r>
              <a:rPr lang="it-IT" b="1" dirty="0" smtClean="0"/>
              <a:t>A2.10 </a:t>
            </a:r>
            <a:r>
              <a:rPr lang="it-IT" b="1" dirty="0"/>
              <a:t>Servizi integrativi per la prima infanzia</a:t>
            </a:r>
          </a:p>
          <a:p>
            <a:r>
              <a:rPr lang="it-IT" dirty="0"/>
              <a:t>In questa categoria rientrano i servizi previsti dall’art. </a:t>
            </a:r>
            <a:r>
              <a:rPr lang="it-IT" dirty="0" smtClean="0"/>
              <a:t>5 della </a:t>
            </a:r>
            <a:r>
              <a:rPr lang="it-IT" dirty="0"/>
              <a:t>legge 285/97 e i servizi educativi realizzati in</a:t>
            </a:r>
          </a:p>
          <a:p>
            <a:r>
              <a:rPr lang="it-IT" dirty="0"/>
              <a:t>contesto familiare. In particolare: spazi gioco per </a:t>
            </a:r>
            <a:r>
              <a:rPr lang="it-IT" dirty="0" smtClean="0"/>
              <a:t>bambini dai </a:t>
            </a:r>
            <a:r>
              <a:rPr lang="it-IT" dirty="0"/>
              <a:t>18 ai 36 mesi (per max 5 ore) ; centri per bambini e</a:t>
            </a:r>
          </a:p>
          <a:p>
            <a:r>
              <a:rPr lang="it-IT" dirty="0"/>
              <a:t>famiglie; servizi e interventi educativi in </a:t>
            </a:r>
            <a:r>
              <a:rPr lang="it-IT" dirty="0" smtClean="0"/>
              <a:t>contesto domiciliare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A2.11 Sostegno socio-educativo scolastico</a:t>
            </a:r>
          </a:p>
          <a:p>
            <a:r>
              <a:rPr lang="it-IT" dirty="0"/>
              <a:t>Interventi mirati a favorire il processo di integrazione </a:t>
            </a:r>
            <a:r>
              <a:rPr lang="it-IT" dirty="0" smtClean="0"/>
              <a:t>nelle strutture </a:t>
            </a:r>
            <a:r>
              <a:rPr lang="it-IT" dirty="0"/>
              <a:t>educative e scolastiche dei minori con problemi</a:t>
            </a:r>
          </a:p>
          <a:p>
            <a:r>
              <a:rPr lang="it-IT" dirty="0"/>
              <a:t>sociali (in particolare dei ragazzi disabili e dei </a:t>
            </a:r>
            <a:r>
              <a:rPr lang="it-IT" dirty="0" smtClean="0"/>
              <a:t>minori stranieri)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A2.12 Mensa </a:t>
            </a:r>
            <a:r>
              <a:rPr lang="it-IT" b="1" dirty="0" smtClean="0"/>
              <a:t>scolastica</a:t>
            </a:r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69194" y="257576"/>
            <a:ext cx="118228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r>
              <a:rPr lang="it-IT" b="1" dirty="0" smtClean="0"/>
              <a:t>A2.13 </a:t>
            </a:r>
            <a:r>
              <a:rPr lang="it-IT" b="1" dirty="0"/>
              <a:t>Distribuzione pasti e/o lavanderia a </a:t>
            </a:r>
            <a:r>
              <a:rPr lang="it-IT" b="1" dirty="0" smtClean="0"/>
              <a:t>domicilio</a:t>
            </a:r>
          </a:p>
          <a:p>
            <a:r>
              <a:rPr lang="it-IT" dirty="0" smtClean="0"/>
              <a:t> </a:t>
            </a:r>
            <a:r>
              <a:rPr lang="it-IT" dirty="0"/>
              <a:t>Interventi rivolti a persone parzialmente non autosufficienti o a rischio di emarginazione.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A2.14 </a:t>
            </a:r>
            <a:r>
              <a:rPr lang="it-IT" b="1" dirty="0"/>
              <a:t>Trasporto sociale </a:t>
            </a:r>
            <a:r>
              <a:rPr lang="it-IT" dirty="0"/>
              <a:t>Mezzi di trasporto (pubblici o privati) volti a garantire lo spostamento di persone a ridotta mobilità.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A2.15 </a:t>
            </a:r>
            <a:r>
              <a:rPr lang="it-IT" b="1" dirty="0"/>
              <a:t>Altro (prestazione soggetta a ISEE)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 smtClean="0"/>
          </a:p>
          <a:p>
            <a:endParaRPr lang="it-IT" b="1" dirty="0"/>
          </a:p>
          <a:p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37882" y="334851"/>
            <a:ext cx="112303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di </a:t>
            </a:r>
            <a:r>
              <a:rPr lang="it-IT" b="1" dirty="0"/>
              <a:t>cui: Altre prestazioni sociali </a:t>
            </a:r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A2.16 </a:t>
            </a:r>
            <a:r>
              <a:rPr lang="it-IT" b="1" dirty="0"/>
              <a:t>Interventi di supporto per reperimento alloggi </a:t>
            </a:r>
          </a:p>
          <a:p>
            <a:r>
              <a:rPr lang="it-IT" dirty="0"/>
              <a:t>Interventi finalizzati a garantire a persone singole o a nuclei familiari in stato di bisogno l'accesso ad una abitazione. In questa categoria rientrano le attività del settore sociale per l'assegnazione di case di edilizia residenziale pubblica e i servizi di intermediazione per il reperimento alloggi.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A2.17 Interventi per l’integrazione sociale dei soggetti deboli o a rischio </a:t>
            </a:r>
          </a:p>
          <a:p>
            <a:r>
              <a:rPr lang="it-IT" dirty="0"/>
              <a:t>Interventi finalizzati alla piena integrazione sociale dei soggetti deboli o a rischio di emarginazione. Sono incluse per esempio le borse lavoro pensionati e le attività per l’attivazione del servizio di “nonno vigile” se considerato nell’ambito sociale, i corsi di lingua italiana per gli immigrati.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A2.18 Servizio di accoglienza di adulti e anziani </a:t>
            </a:r>
          </a:p>
          <a:p>
            <a:r>
              <a:rPr lang="it-IT" dirty="0"/>
              <a:t>Attività di intermediazione e supporto per favorire l'accoglienza, alternativa al ricovero in strutture residenziali, per coloro che non possono essere adeguatamente assistiti nell'ambito della propria famiglia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8789" y="270456"/>
            <a:ext cx="116940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A2.19 </a:t>
            </a:r>
            <a:r>
              <a:rPr lang="it-IT" b="1" dirty="0"/>
              <a:t>Servizi di mediazione culturale </a:t>
            </a:r>
          </a:p>
          <a:p>
            <a:r>
              <a:rPr lang="it-IT" dirty="0"/>
              <a:t>Interventi atti a garantire l’accesso paritario in ambito scolastico, sociale e lavorativo delle persone straniere e nomadi.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A2.20 Servizi di prossimità/buon vicinato/gruppi di auto-aiuto </a:t>
            </a:r>
          </a:p>
          <a:p>
            <a:r>
              <a:rPr lang="it-IT" dirty="0"/>
              <a:t>Forme di solidarietà (anche associative) fra persone fragili (anziani soli, coppie di anziani, disabili adulti, migranti), appartenenti allo stesso contesto (condominio, strada, quartiere), finalizzate al reciproco nella risposta ai disagi e problemi quotidiani.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b="1" dirty="0"/>
              <a:t>A2.21 Telesoccorso e teleassistenza</a:t>
            </a:r>
          </a:p>
          <a:p>
            <a:r>
              <a:rPr lang="it-IT" dirty="0"/>
              <a:t> Interventi tempestivi 24 ore su 24 rivolti a utenti in situazione di emergenza o di improvvisa </a:t>
            </a:r>
            <a:r>
              <a:rPr lang="it-IT" dirty="0" smtClean="0"/>
              <a:t>difficoltà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A2.22 Distribuzione beni di prima necessità (pasti, medicinali, vestiario ecc.) </a:t>
            </a:r>
          </a:p>
          <a:p>
            <a:r>
              <a:rPr lang="it-IT" dirty="0"/>
              <a:t>Sono interventi organizzati abitualmente in luoghi prefissati (es, stazione, ecc) dove avviene la distribuzione, da non confondersi con gli interventi per l'emergenza. (Possono essere effettuati anche con una unità mobile)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6200" y="241300"/>
            <a:ext cx="1176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A2.23 </a:t>
            </a:r>
            <a:r>
              <a:rPr lang="it-IT" b="1" dirty="0"/>
              <a:t>Servizi per l'igiene personale</a:t>
            </a:r>
          </a:p>
          <a:p>
            <a:r>
              <a:rPr lang="it-IT" dirty="0"/>
              <a:t>Disponibilità di docce o locali per provvedere a </a:t>
            </a:r>
            <a:r>
              <a:rPr lang="it-IT" dirty="0" smtClean="0"/>
              <a:t>l'igiene personale </a:t>
            </a:r>
            <a:r>
              <a:rPr lang="it-IT" dirty="0"/>
              <a:t>di soggetti senza fissa dimora o che si trovano</a:t>
            </a:r>
          </a:p>
          <a:p>
            <a:r>
              <a:rPr lang="it-IT" dirty="0"/>
              <a:t>in condizioni particolarmente disagiate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A2.24 Servizio per l’affidamento dei minori</a:t>
            </a:r>
          </a:p>
          <a:p>
            <a:r>
              <a:rPr lang="it-IT" dirty="0"/>
              <a:t>Attività di supporto per favorire l'accoglienza (a </a:t>
            </a:r>
            <a:r>
              <a:rPr lang="it-IT" dirty="0" smtClean="0"/>
              <a:t>tempo pieno </a:t>
            </a:r>
            <a:r>
              <a:rPr lang="it-IT" dirty="0"/>
              <a:t>o parziale) di un minore in un nucleo familiare</a:t>
            </a:r>
          </a:p>
          <a:p>
            <a:r>
              <a:rPr lang="it-IT" dirty="0"/>
              <a:t>qualora la famiglia di origine sia </a:t>
            </a:r>
            <a:r>
              <a:rPr lang="it-IT" dirty="0" smtClean="0"/>
              <a:t>momentaneamente impossibilitata </a:t>
            </a:r>
            <a:r>
              <a:rPr lang="it-IT" dirty="0"/>
              <a:t>a provvedervi in modo adeguato, anche in</a:t>
            </a:r>
          </a:p>
          <a:p>
            <a:r>
              <a:rPr lang="it-IT" dirty="0"/>
              <a:t>esecuzione di provvedimenti dell’Autorità </a:t>
            </a:r>
            <a:r>
              <a:rPr lang="it-IT" dirty="0" smtClean="0"/>
              <a:t>Giudiziaria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smtClean="0"/>
              <a:t>A2.25 Servizio per l’adozione nazionale di minori</a:t>
            </a:r>
          </a:p>
          <a:p>
            <a:r>
              <a:rPr lang="it-IT" dirty="0" smtClean="0"/>
              <a:t>Attività volta a proteggere e tutelare la crescita del minore in stato di abbandono attraverso l'accoglienza definitiva in</a:t>
            </a:r>
          </a:p>
          <a:p>
            <a:r>
              <a:rPr lang="it-IT" dirty="0" smtClean="0"/>
              <a:t>un nuovo nucleo familiare 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A2.26 Servizio per l’adozione internazionale di minori</a:t>
            </a:r>
          </a:p>
          <a:p>
            <a:r>
              <a:rPr lang="it-IT" dirty="0" smtClean="0"/>
              <a:t>Attività </a:t>
            </a:r>
            <a:r>
              <a:rPr lang="it-IT" dirty="0"/>
              <a:t>volta a proteggere e tutelare la crescita del </a:t>
            </a:r>
            <a:r>
              <a:rPr lang="it-IT" dirty="0" smtClean="0"/>
              <a:t>minore in </a:t>
            </a:r>
            <a:r>
              <a:rPr lang="it-IT" dirty="0"/>
              <a:t>stato di abbandono attraverso l'accoglienza definitiva in</a:t>
            </a:r>
          </a:p>
          <a:p>
            <a:r>
              <a:rPr lang="it-IT" dirty="0"/>
              <a:t>un nuovo nucleo </a:t>
            </a:r>
            <a:r>
              <a:rPr lang="it-IT" dirty="0" smtClean="0"/>
              <a:t>familiare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A2.27 Servizio di mediazione familiare </a:t>
            </a:r>
            <a:endParaRPr lang="it-IT" b="1" dirty="0" smtClean="0"/>
          </a:p>
          <a:p>
            <a:r>
              <a:rPr lang="it-IT" dirty="0" smtClean="0"/>
              <a:t>Servizio </a:t>
            </a:r>
            <a:r>
              <a:rPr lang="it-IT" dirty="0"/>
              <a:t>di sostegno alla coppia in fase di separazione </a:t>
            </a:r>
            <a:r>
              <a:rPr lang="it-IT" dirty="0" smtClean="0"/>
              <a:t>o già </a:t>
            </a:r>
            <a:r>
              <a:rPr lang="it-IT" dirty="0"/>
              <a:t>separata, con figli minori</a:t>
            </a:r>
            <a:r>
              <a:rPr lang="it-IT" dirty="0" smtClean="0"/>
              <a:t>.</a:t>
            </a:r>
          </a:p>
          <a:p>
            <a:r>
              <a:rPr lang="it-IT" dirty="0"/>
              <a:t> </a:t>
            </a: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373487" y="296213"/>
            <a:ext cx="114750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A2.28 </a:t>
            </a:r>
            <a:r>
              <a:rPr lang="it-IT" b="1" dirty="0"/>
              <a:t>Interventi di sostegno alla genitorialità </a:t>
            </a:r>
            <a:r>
              <a:rPr lang="it-IT" dirty="0"/>
              <a:t>Servizio di sostegno alle funzioni genitoriali (anche attraverso colloqui, incontri, titoli sociali)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A2.29 Attività ricreative di socializzazione </a:t>
            </a:r>
          </a:p>
          <a:p>
            <a:r>
              <a:rPr lang="it-IT" dirty="0"/>
              <a:t>Interventi di utilizzo del tempo libero organizzati per rispondere a bisogni di socializzazione e comunicazione delle persone in stato di disagio e per promuovere occasioni di incontro e conoscenza tra italiani e stranieri. Vi è compresa l'organizzazione di soggiorni climatici o termali rivolte in particolare ai soggetti fragili. A2.30 Altro (prestazione non soggetta a ISEE) Specificare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A2.30 Altro (prestazione non soggetta a ISEE)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/>
          </a:p>
          <a:p>
            <a:endParaRPr lang="it-IT" b="1" dirty="0"/>
          </a:p>
          <a:p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99244" y="347729"/>
            <a:ext cx="115008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A3 – SERVIZI EROGATI ATTRAVERSO STRUTTURE </a:t>
            </a:r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di </a:t>
            </a:r>
            <a:r>
              <a:rPr lang="it-IT" b="1" dirty="0"/>
              <a:t>cui: Prestazioni sociali </a:t>
            </a:r>
            <a:r>
              <a:rPr lang="it-IT" b="1" dirty="0" smtClean="0"/>
              <a:t>agevolate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A3.01 Strutture semiresidenziali </a:t>
            </a:r>
          </a:p>
          <a:p>
            <a:r>
              <a:rPr lang="it-IT" dirty="0"/>
              <a:t>Centri organizzati per attività ricreative, sportive, educative che si svolgono nel periodo estivo; Centri diurni per anziani non autosufficienti; Centri diurni per persone con disabilità; Centri diurni per persone con disagio mentale; Centri diurni per persone senza dimora; Centri diurni per le altre categorie di disagio adulti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A3.02 Strutture residenziali </a:t>
            </a:r>
          </a:p>
          <a:p>
            <a:r>
              <a:rPr lang="it-IT" dirty="0"/>
              <a:t>Struttura familiare: di piccole dimensioni, caratterizzata dalla organizzazione di tipo familiare, che riproduce le caratteristiche della vita in famiglia. In caso di strutture per minori vi è la presenza di una coppia o di uno o due adulti che svolgono funzioni genitoriali.  Struttura comunitaria: di dimensioni variabili a secondo dell’area di utenza (di norma superiore a 6-10 posti) è caratterizzata dalla presenza di operatori assistenziali, socio-sanitari o educatori e da una organizzazione di tipo comunitario.  Centri estivi o invernali con pernottamento: strutture comunitarie comprendenti le colonie, i campeggi, i centri ricreativi a carattere stagionale, i soggiorni climatici o termali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44698" y="373487"/>
            <a:ext cx="113076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r>
              <a:rPr lang="it-IT" b="1" dirty="0" smtClean="0"/>
              <a:t>A3.03 </a:t>
            </a:r>
            <a:r>
              <a:rPr lang="it-IT" b="1" dirty="0"/>
              <a:t>Asilo Nido </a:t>
            </a:r>
          </a:p>
          <a:p>
            <a:r>
              <a:rPr lang="it-IT" dirty="0"/>
              <a:t>Servizio rivolto alla prima infanzia (0-3 anni) per promuovere lo sviluppo psico-fisico, cognitivo, affettivo e sociale del bambino e offrire sostegno alle famiglie nel loro compito educativo, aperto per almeno 5 giorni e almeno 6 ore al giorno per un periodo di almeno 10 mesi all’anno. Rientrano sotto questa tipologia gli asili nido pubblici, gli asili nido aziendali e i micro-nidi e le sezioni 24-36 mesi aggregate alle scuole dell’infanzia.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A3.04 Edilizia residenziale pubblica  </a:t>
            </a:r>
            <a:endParaRPr lang="it-IT" b="1" dirty="0" smtClean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A3.05 Altro (prestazione soggetta a ISEE)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di </a:t>
            </a:r>
            <a:r>
              <a:rPr lang="it-IT" b="1" dirty="0"/>
              <a:t>cui: Altre prestazioni sociali </a:t>
            </a:r>
            <a:endParaRPr lang="it-IT" b="1" dirty="0" smtClean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A3.06 Altro (prestazione non soggetta a ISEE)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21972" y="231820"/>
            <a:ext cx="113205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r>
              <a:rPr lang="it-IT" b="1" dirty="0" smtClean="0"/>
              <a:t>A4 </a:t>
            </a:r>
            <a:r>
              <a:rPr lang="it-IT" b="1" dirty="0"/>
              <a:t>– PRESTAZIONI INPS (INCLUSE LE PRESTAZIONI DI NATURA PREVIDENZIALE RILEVANTI PER IL </a:t>
            </a:r>
            <a:r>
              <a:rPr lang="it-IT" b="1" dirty="0" smtClean="0"/>
              <a:t>SISS</a:t>
            </a:r>
          </a:p>
          <a:p>
            <a:endParaRPr lang="it-IT" b="1" dirty="0"/>
          </a:p>
          <a:p>
            <a:endParaRPr lang="it-IT" dirty="0" smtClean="0"/>
          </a:p>
          <a:p>
            <a:r>
              <a:rPr lang="it-IT" b="1" dirty="0" smtClean="0"/>
              <a:t>A4.01 </a:t>
            </a:r>
            <a:r>
              <a:rPr lang="it-IT" b="1" dirty="0"/>
              <a:t>Pensione di invalidità civile </a:t>
            </a:r>
          </a:p>
          <a:p>
            <a:r>
              <a:rPr lang="it-IT" dirty="0"/>
              <a:t>Prestazione concessa ai mutilati e invalidi civili di età compresa tra i diciotto e i sessantacinque anni, a cui l’apposita Commissione sanitaria abbia riconosciuto una inabilità lavorativa totale (100%) e permanente (invalidi totali) e si trovino, inoltre, in stato di bisogno economico, siano cittadini italiani e abbiano la residenza in </a:t>
            </a:r>
            <a:r>
              <a:rPr lang="it-IT" dirty="0" smtClean="0"/>
              <a:t>Italia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A4.02 </a:t>
            </a:r>
            <a:r>
              <a:rPr lang="it-IT" b="1" dirty="0"/>
              <a:t>Pensione ai non vedenti (assoluti, parziali e decimisti)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Prestazione </a:t>
            </a:r>
            <a:r>
              <a:rPr lang="it-IT" dirty="0"/>
              <a:t>concessa a coloro che siano riconosciuti ciechi civili 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A4.03 Pensione ai non udenti </a:t>
            </a:r>
          </a:p>
          <a:p>
            <a:r>
              <a:rPr lang="it-IT" dirty="0"/>
              <a:t>Prestazione concessa ai minorati sensoriali dell’udito affetti da sordità congenita o acquisita durante l’età evolutiva (fino a 12 anni) che abbia impedito il normale apprendimento del linguaggio parlato, purché la sordità non sia di natura esclusivamente psichica o dipendente da cause di guerra, di lavoro o di servizio.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30200" y="292100"/>
            <a:ext cx="11671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A4.04 </a:t>
            </a:r>
            <a:r>
              <a:rPr lang="it-IT" b="1" dirty="0"/>
              <a:t>Assegno mensile</a:t>
            </a:r>
          </a:p>
          <a:p>
            <a:r>
              <a:rPr lang="it-IT" dirty="0"/>
              <a:t>Prestazione concessa ai mutilati e invalidi civili di </a:t>
            </a:r>
            <a:r>
              <a:rPr lang="it-IT" dirty="0" smtClean="0"/>
              <a:t>età compresa </a:t>
            </a:r>
            <a:r>
              <a:rPr lang="it-IT" dirty="0"/>
              <a:t>tra i diciotto e i sessantacinque anni, nei cui</a:t>
            </a:r>
          </a:p>
          <a:p>
            <a:r>
              <a:rPr lang="it-IT" dirty="0"/>
              <a:t>confronti, in sede di visita medica presso la </a:t>
            </a:r>
            <a:r>
              <a:rPr lang="it-IT" dirty="0" smtClean="0"/>
              <a:t>competente commissione </a:t>
            </a:r>
            <a:r>
              <a:rPr lang="it-IT" dirty="0"/>
              <a:t>sanitaria, sia stata riconosciuta una</a:t>
            </a:r>
          </a:p>
          <a:p>
            <a:r>
              <a:rPr lang="it-IT" dirty="0"/>
              <a:t>riduzione della capacità lavorativa in misura non </a:t>
            </a:r>
            <a:r>
              <a:rPr lang="it-IT" dirty="0" smtClean="0"/>
              <a:t>inferiore al </a:t>
            </a:r>
            <a:r>
              <a:rPr lang="it-IT" dirty="0"/>
              <a:t>74% (invalidi parziali), che siano incollocati al lavoro, si</a:t>
            </a:r>
          </a:p>
          <a:p>
            <a:r>
              <a:rPr lang="it-IT" dirty="0"/>
              <a:t>trovino in stato di bisogno economico, siano </a:t>
            </a:r>
            <a:r>
              <a:rPr lang="it-IT" dirty="0" smtClean="0"/>
              <a:t>cittadini italiani </a:t>
            </a:r>
            <a:r>
              <a:rPr lang="it-IT" dirty="0"/>
              <a:t>e abbiano la residenza in Italia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A4.05 Indennità di accompagnamento</a:t>
            </a:r>
          </a:p>
          <a:p>
            <a:r>
              <a:rPr lang="it-IT" dirty="0"/>
              <a:t>Prestazione concessa agli invalidi civili totali che </a:t>
            </a:r>
            <a:r>
              <a:rPr lang="it-IT" dirty="0" smtClean="0"/>
              <a:t>per affezioni </a:t>
            </a:r>
            <a:r>
              <a:rPr lang="it-IT" dirty="0"/>
              <a:t>fisiche o psichiche si trovino anche nella</a:t>
            </a:r>
          </a:p>
          <a:p>
            <a:r>
              <a:rPr lang="it-IT" dirty="0"/>
              <a:t>impossibilità di deambulare senza l’aiuto permanente </a:t>
            </a:r>
            <a:r>
              <a:rPr lang="it-IT" dirty="0" smtClean="0"/>
              <a:t>di un </a:t>
            </a:r>
            <a:r>
              <a:rPr lang="it-IT" dirty="0"/>
              <a:t>accompagnatore o, non essendo in grado di compiere</a:t>
            </a:r>
          </a:p>
          <a:p>
            <a:r>
              <a:rPr lang="it-IT" dirty="0"/>
              <a:t>gli atti quotidiani della vita, abbisognino di una </a:t>
            </a:r>
            <a:r>
              <a:rPr lang="it-IT" dirty="0" smtClean="0"/>
              <a:t>assistenza continua.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A4.06 Indennità accompagnamento minori</a:t>
            </a:r>
          </a:p>
          <a:p>
            <a:r>
              <a:rPr lang="it-IT" dirty="0"/>
              <a:t>Prestazione concessa ai minori invalidi civili totali che </a:t>
            </a:r>
            <a:r>
              <a:rPr lang="it-IT" dirty="0" smtClean="0"/>
              <a:t>per affezioni </a:t>
            </a:r>
            <a:r>
              <a:rPr lang="it-IT" dirty="0"/>
              <a:t>fisiche o psichiche si trovino anche nella</a:t>
            </a:r>
          </a:p>
          <a:p>
            <a:r>
              <a:rPr lang="it-IT" dirty="0"/>
              <a:t>impossibilità di deambulare senza l'aiuto permanente </a:t>
            </a:r>
            <a:r>
              <a:rPr lang="it-IT" dirty="0" smtClean="0"/>
              <a:t>di un </a:t>
            </a:r>
            <a:r>
              <a:rPr lang="it-IT" dirty="0"/>
              <a:t>accompagnatore o, non essendo in grado di compiere</a:t>
            </a:r>
          </a:p>
          <a:p>
            <a:r>
              <a:rPr lang="it-IT" dirty="0"/>
              <a:t>gli atti quotidiani della vita, abbisognino di una </a:t>
            </a:r>
            <a:r>
              <a:rPr lang="it-IT" dirty="0" smtClean="0"/>
              <a:t>assistenza continua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6700" y="279400"/>
            <a:ext cx="116713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smtClean="0"/>
              <a:t>Definizioni</a:t>
            </a:r>
          </a:p>
          <a:p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SISS</a:t>
            </a:r>
            <a:endParaRPr lang="it-IT" sz="2800" dirty="0"/>
          </a:p>
          <a:p>
            <a:r>
              <a:rPr lang="it-IT" sz="2800" dirty="0" smtClean="0"/>
              <a:t>     </a:t>
            </a:r>
            <a:r>
              <a:rPr lang="it-IT" dirty="0" smtClean="0"/>
              <a:t>sistema </a:t>
            </a:r>
            <a:r>
              <a:rPr lang="it-IT" dirty="0"/>
              <a:t>informativo dei servizi sociali, di cui all'art. </a:t>
            </a:r>
            <a:r>
              <a:rPr lang="it-IT" dirty="0" smtClean="0"/>
              <a:t>21</a:t>
            </a:r>
            <a:r>
              <a:rPr lang="it-IT" dirty="0"/>
              <a:t> </a:t>
            </a:r>
            <a:r>
              <a:rPr lang="it-IT" dirty="0" smtClean="0"/>
              <a:t>l. 328/2000</a:t>
            </a:r>
          </a:p>
          <a:p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ISEE</a:t>
            </a:r>
            <a:endParaRPr lang="it-IT" sz="2800" dirty="0" smtClean="0"/>
          </a:p>
          <a:p>
            <a:r>
              <a:rPr lang="it-IT" sz="2800" dirty="0"/>
              <a:t> </a:t>
            </a:r>
            <a:r>
              <a:rPr lang="it-IT" sz="2800" dirty="0" smtClean="0"/>
              <a:t>    </a:t>
            </a:r>
            <a:r>
              <a:rPr lang="it-IT" dirty="0" smtClean="0"/>
              <a:t>indicatore </a:t>
            </a:r>
            <a:r>
              <a:rPr lang="it-IT" dirty="0"/>
              <a:t>della situazione economica </a:t>
            </a:r>
            <a:r>
              <a:rPr lang="it-IT" dirty="0" smtClean="0"/>
              <a:t>equivalente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ISR</a:t>
            </a:r>
          </a:p>
          <a:p>
            <a:r>
              <a:rPr lang="it-IT" sz="2400" b="1" dirty="0"/>
              <a:t> </a:t>
            </a:r>
            <a:r>
              <a:rPr lang="it-IT" sz="2400" b="1" dirty="0" smtClean="0"/>
              <a:t>      </a:t>
            </a:r>
            <a:r>
              <a:rPr lang="it-IT" dirty="0" smtClean="0"/>
              <a:t>indicatore </a:t>
            </a:r>
            <a:r>
              <a:rPr lang="it-IT" dirty="0"/>
              <a:t>della situazione </a:t>
            </a:r>
            <a:r>
              <a:rPr lang="it-IT" dirty="0" smtClean="0"/>
              <a:t>reddituale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ISP</a:t>
            </a:r>
          </a:p>
          <a:p>
            <a:r>
              <a:rPr lang="it-IT" sz="2800" dirty="0"/>
              <a:t> </a:t>
            </a:r>
            <a:r>
              <a:rPr lang="it-IT" sz="2800" dirty="0" smtClean="0"/>
              <a:t>     </a:t>
            </a:r>
            <a:r>
              <a:rPr lang="it-IT" dirty="0"/>
              <a:t>indicatore della situazione </a:t>
            </a:r>
            <a:r>
              <a:rPr lang="it-IT" dirty="0" smtClean="0"/>
              <a:t>patrimoniale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DSU</a:t>
            </a:r>
          </a:p>
          <a:p>
            <a:r>
              <a:rPr lang="it-IT" sz="2800" dirty="0" smtClean="0"/>
              <a:t>      </a:t>
            </a:r>
            <a:r>
              <a:rPr lang="it-IT" dirty="0"/>
              <a:t>dichiarazione sostitutiva </a:t>
            </a:r>
            <a:r>
              <a:rPr lang="it-IT" dirty="0" smtClean="0"/>
              <a:t>unica</a:t>
            </a:r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205635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15155" y="257576"/>
            <a:ext cx="110758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A4.07 </a:t>
            </a:r>
            <a:r>
              <a:rPr lang="it-IT" b="1" dirty="0"/>
              <a:t>Indennità di frequenza</a:t>
            </a:r>
          </a:p>
          <a:p>
            <a:r>
              <a:rPr lang="it-IT" dirty="0"/>
              <a:t>Prestazione concessa a invalidi civili minori, per aiutare l'inserimento nelle scuole, nei centri di formazione o di</a:t>
            </a:r>
          </a:p>
          <a:p>
            <a:r>
              <a:rPr lang="it-IT" dirty="0"/>
              <a:t>addestramento professionale e nelle strutture educative, riabilitative e terapeutiche </a:t>
            </a:r>
            <a:r>
              <a:rPr lang="it-IT" dirty="0" smtClean="0"/>
              <a:t>accreditate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A4.08 Indennità di comunicazione</a:t>
            </a:r>
          </a:p>
          <a:p>
            <a:r>
              <a:rPr lang="it-IT" dirty="0"/>
              <a:t>Prestazione concessa ai sordi al solo titolo della minorazione, cioè indipendentemente dallo stato di</a:t>
            </a:r>
          </a:p>
          <a:p>
            <a:r>
              <a:rPr lang="it-IT" dirty="0"/>
              <a:t>bisogno economico, dall'età o dall'eventuale ricovero in </a:t>
            </a:r>
            <a:r>
              <a:rPr lang="it-IT" dirty="0" smtClean="0"/>
              <a:t>istituto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A4.09 Pensione sociale</a:t>
            </a:r>
          </a:p>
          <a:p>
            <a:r>
              <a:rPr lang="it-IT" dirty="0"/>
              <a:t>Prestazione assistenziale riconosciuta, agli ultra sessantaquattrenni, cittadini italiani e membri UE</a:t>
            </a:r>
          </a:p>
          <a:p>
            <a:r>
              <a:rPr lang="it-IT" dirty="0"/>
              <a:t>residenti abitualmente in Italia, sprovvisti di reddito o con reddito inferiore ai limiti stabiliti dalla </a:t>
            </a:r>
            <a:r>
              <a:rPr lang="it-IT" dirty="0" smtClean="0"/>
              <a:t>legge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A4.10 Assegno sociale Idem pensione sociale (con effetto dal 1° gennaio 1996)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14301" y="1"/>
            <a:ext cx="11823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A4.11 </a:t>
            </a:r>
            <a:r>
              <a:rPr lang="it-IT" b="1" dirty="0"/>
              <a:t>Pensione/assegno sociale ex pensione invalidità civile</a:t>
            </a:r>
          </a:p>
          <a:p>
            <a:r>
              <a:rPr lang="it-IT" dirty="0"/>
              <a:t>Pensione di invalidità civile o pensione ai non </a:t>
            </a:r>
            <a:r>
              <a:rPr lang="it-IT" dirty="0" smtClean="0"/>
              <a:t>udenti erogata </a:t>
            </a:r>
            <a:r>
              <a:rPr lang="it-IT" dirty="0"/>
              <a:t>a soggetti con 65 anni e più. In questi casi</a:t>
            </a:r>
          </a:p>
          <a:p>
            <a:r>
              <a:rPr lang="it-IT" dirty="0"/>
              <a:t>l’importo della pensione di inabilità viene adeguato </a:t>
            </a:r>
            <a:r>
              <a:rPr lang="it-IT" dirty="0" smtClean="0"/>
              <a:t>a quello </a:t>
            </a:r>
            <a:r>
              <a:rPr lang="it-IT" dirty="0"/>
              <a:t>della pensione o assegno </a:t>
            </a:r>
            <a:r>
              <a:rPr lang="it-IT" dirty="0" smtClean="0"/>
              <a:t>sociale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A4.12 14° mensilità</a:t>
            </a:r>
          </a:p>
          <a:p>
            <a:r>
              <a:rPr lang="it-IT" dirty="0"/>
              <a:t>Somma aggiuntiva a favore di titolari di uno o </a:t>
            </a:r>
            <a:r>
              <a:rPr lang="it-IT" dirty="0" smtClean="0"/>
              <a:t>più trattamenti </a:t>
            </a:r>
            <a:r>
              <a:rPr lang="it-IT" dirty="0"/>
              <a:t>pensionistici a carico dell’AGO e delle forme</a:t>
            </a:r>
          </a:p>
          <a:p>
            <a:r>
              <a:rPr lang="it-IT" dirty="0"/>
              <a:t>sostitutive, esclusive ed esonerative della medesima, </a:t>
            </a:r>
            <a:r>
              <a:rPr lang="it-IT" dirty="0" smtClean="0"/>
              <a:t>in presenza </a:t>
            </a:r>
            <a:r>
              <a:rPr lang="it-IT" dirty="0"/>
              <a:t>di determinate condizioni di reddito ed </a:t>
            </a:r>
            <a:r>
              <a:rPr lang="it-IT" dirty="0" smtClean="0"/>
              <a:t>età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A4.13 Importo aggiuntivo</a:t>
            </a:r>
          </a:p>
          <a:p>
            <a:r>
              <a:rPr lang="it-IT" dirty="0"/>
              <a:t>Importo aggiuntivo corrisposto con la </a:t>
            </a:r>
            <a:r>
              <a:rPr lang="it-IT" dirty="0" smtClean="0"/>
              <a:t>tredicesima mensilità </a:t>
            </a:r>
            <a:r>
              <a:rPr lang="it-IT" dirty="0"/>
              <a:t>in presenza di particolari condizioni reddituali, ai</a:t>
            </a:r>
          </a:p>
          <a:p>
            <a:r>
              <a:rPr lang="it-IT" dirty="0"/>
              <a:t>titolari di una o più pensioni il cui importo </a:t>
            </a:r>
            <a:r>
              <a:rPr lang="it-IT" dirty="0" smtClean="0"/>
              <a:t>complessivo non </a:t>
            </a:r>
            <a:r>
              <a:rPr lang="it-IT" dirty="0"/>
              <a:t>supera l’importo annuo del trattamento minimo del</a:t>
            </a:r>
          </a:p>
          <a:p>
            <a:r>
              <a:rPr lang="it-IT" dirty="0" smtClean="0"/>
              <a:t>FPLA 1.3 </a:t>
            </a:r>
            <a:r>
              <a:rPr lang="it-IT" dirty="0"/>
              <a:t>maggiorato dell’importo aggiuntivo </a:t>
            </a:r>
            <a:r>
              <a:rPr lang="it-IT" dirty="0" smtClean="0"/>
              <a:t>stesso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A4.14 Maggiorazione mensile </a:t>
            </a:r>
            <a:r>
              <a:rPr lang="it-IT" b="1" dirty="0" smtClean="0"/>
              <a:t>pensione</a:t>
            </a:r>
          </a:p>
          <a:p>
            <a:endParaRPr lang="it-IT" b="1" dirty="0" smtClean="0"/>
          </a:p>
          <a:p>
            <a:r>
              <a:rPr lang="it-IT" b="1" dirty="0" smtClean="0"/>
              <a:t> </a:t>
            </a:r>
            <a:r>
              <a:rPr lang="it-IT" dirty="0"/>
              <a:t>Assegno ai titolari di invalidità civile di età inferiore ai </a:t>
            </a:r>
            <a:r>
              <a:rPr lang="it-IT" dirty="0" smtClean="0"/>
              <a:t>65 anni </a:t>
            </a:r>
            <a:r>
              <a:rPr lang="it-IT" dirty="0"/>
              <a:t>che non superano determinati limiti di reddito </a:t>
            </a:r>
            <a:r>
              <a:rPr lang="it-IT" dirty="0" smtClean="0"/>
              <a:t>annuo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79549" y="360607"/>
            <a:ext cx="111659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r>
              <a:rPr lang="it-IT" b="1" dirty="0" smtClean="0"/>
              <a:t>A4.15 </a:t>
            </a:r>
            <a:r>
              <a:rPr lang="it-IT" b="1" dirty="0"/>
              <a:t>Maggiorazione sociale</a:t>
            </a:r>
          </a:p>
          <a:p>
            <a:r>
              <a:rPr lang="it-IT" dirty="0"/>
              <a:t>Prestazione assistenziale erogata dall’INPS dietro domanda del pensionato con trattamento minimo che</a:t>
            </a:r>
          </a:p>
          <a:p>
            <a:r>
              <a:rPr lang="it-IT" dirty="0"/>
              <a:t>rientra nei limiti di reddito </a:t>
            </a:r>
            <a:r>
              <a:rPr lang="it-IT" dirty="0" smtClean="0"/>
              <a:t>previsti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A4.16 Integrazione al minimo</a:t>
            </a:r>
          </a:p>
          <a:p>
            <a:r>
              <a:rPr lang="it-IT" dirty="0"/>
              <a:t>Integrazione fino al raggiungimento del trattamento minimo della pensione (esclusa la pensione di vecchiaia</a:t>
            </a:r>
          </a:p>
          <a:p>
            <a:r>
              <a:rPr lang="it-IT" dirty="0"/>
              <a:t>liquidata col sistema contributivo) secondo criteri reddituali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A4.17 Assegno familiare</a:t>
            </a:r>
          </a:p>
          <a:p>
            <a:r>
              <a:rPr lang="it-IT" dirty="0"/>
              <a:t>Prestazione a sostegno delle famiglie di alcune categorie di lavoratori, il cui nucleo familiare abbia un reddito</a:t>
            </a:r>
          </a:p>
          <a:p>
            <a:r>
              <a:rPr lang="it-IT" dirty="0"/>
              <a:t>complessivo al di sotto dei limiti stabiliti annualmente dalla </a:t>
            </a:r>
            <a:r>
              <a:rPr lang="it-IT" dirty="0" smtClean="0"/>
              <a:t>legge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A4.18 Assegno maternità</a:t>
            </a:r>
          </a:p>
          <a:p>
            <a:r>
              <a:rPr lang="it-IT" dirty="0"/>
              <a:t>Indennità corrisposta alle lavoratrici madri e in casi particolari ai lavoratori padri a seguito della nascita,</a:t>
            </a:r>
          </a:p>
          <a:p>
            <a:r>
              <a:rPr lang="it-IT" dirty="0"/>
              <a:t>dell’affidamento o dell’adozione di un minore.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394058" y="368479"/>
            <a:ext cx="116713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r>
              <a:rPr lang="it-IT" b="1" dirty="0" smtClean="0"/>
              <a:t>A4.19 </a:t>
            </a:r>
            <a:r>
              <a:rPr lang="it-IT" b="1" dirty="0"/>
              <a:t>Assegno al nucleo familiare</a:t>
            </a:r>
          </a:p>
          <a:p>
            <a:r>
              <a:rPr lang="it-IT" dirty="0"/>
              <a:t>Prestazione a sostegno delle famiglie dei </a:t>
            </a:r>
            <a:r>
              <a:rPr lang="it-IT" dirty="0" smtClean="0"/>
              <a:t>lavoratori (dipendenti</a:t>
            </a:r>
            <a:r>
              <a:rPr lang="it-IT" dirty="0"/>
              <a:t>, parasubordinati, pensionati, ecc.) che hanno</a:t>
            </a:r>
          </a:p>
          <a:p>
            <a:r>
              <a:rPr lang="it-IT" dirty="0"/>
              <a:t>un reddito complessivo al di sotto delle fasce stabilite </a:t>
            </a:r>
            <a:r>
              <a:rPr lang="it-IT" dirty="0" smtClean="0"/>
              <a:t>ogni anno </a:t>
            </a:r>
            <a:r>
              <a:rPr lang="it-IT" dirty="0"/>
              <a:t>per legge</a:t>
            </a:r>
            <a:r>
              <a:rPr lang="it-IT" dirty="0" smtClean="0"/>
              <a:t>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A4.20 Permessi retribuiti Legge 104/92</a:t>
            </a:r>
          </a:p>
          <a:p>
            <a:r>
              <a:rPr lang="it-IT" dirty="0"/>
              <a:t>Permessi retribuiti, aventi come scopo la cura </a:t>
            </a:r>
            <a:r>
              <a:rPr lang="it-IT" dirty="0" smtClean="0"/>
              <a:t>e l’assistenza </a:t>
            </a:r>
            <a:r>
              <a:rPr lang="it-IT" dirty="0"/>
              <a:t>del portatore di handicap, che spettano ai</a:t>
            </a:r>
          </a:p>
          <a:p>
            <a:r>
              <a:rPr lang="it-IT" dirty="0"/>
              <a:t>cittadini lavoratori, portatori di handicap </a:t>
            </a:r>
            <a:r>
              <a:rPr lang="it-IT" dirty="0" smtClean="0"/>
              <a:t>grave riconosciuto </a:t>
            </a:r>
            <a:r>
              <a:rPr lang="it-IT" dirty="0"/>
              <a:t>ai sensi dell’art. 3, comma 3 della legge</a:t>
            </a:r>
          </a:p>
          <a:p>
            <a:r>
              <a:rPr lang="it-IT" dirty="0"/>
              <a:t>104/92 e ai loro familiari entro il terzo grado di parentela </a:t>
            </a:r>
            <a:r>
              <a:rPr lang="it-IT" dirty="0" smtClean="0"/>
              <a:t>e affinità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A4.21 Congedo straordinario L. 388/2000</a:t>
            </a:r>
          </a:p>
          <a:p>
            <a:r>
              <a:rPr lang="it-IT" dirty="0"/>
              <a:t>Congedo straordinario, retribuito con indennizzo (</a:t>
            </a:r>
            <a:r>
              <a:rPr lang="it-IT" dirty="0" smtClean="0"/>
              <a:t>e contribuzione </a:t>
            </a:r>
            <a:r>
              <a:rPr lang="it-IT" dirty="0"/>
              <a:t>figurativa) avente come scopo la cura e</a:t>
            </a:r>
          </a:p>
          <a:p>
            <a:r>
              <a:rPr lang="it-IT" dirty="0"/>
              <a:t>l’assistenza del portatore di handicap, che spetta </a:t>
            </a:r>
            <a:r>
              <a:rPr lang="it-IT" dirty="0" smtClean="0"/>
              <a:t>ai</a:t>
            </a:r>
            <a:r>
              <a:rPr lang="it-IT" dirty="0"/>
              <a:t> cittadini lavoratori, portatori di handicap grave</a:t>
            </a:r>
          </a:p>
          <a:p>
            <a:r>
              <a:rPr lang="it-IT" dirty="0"/>
              <a:t>riconosciuto e ai loro familiari, secondo le </a:t>
            </a:r>
            <a:r>
              <a:rPr lang="it-IT" dirty="0" smtClean="0"/>
              <a:t>modalità previste </a:t>
            </a:r>
            <a:r>
              <a:rPr lang="it-IT" dirty="0"/>
              <a:t>dalla </a:t>
            </a:r>
            <a:r>
              <a:rPr lang="it-IT" dirty="0" smtClean="0"/>
              <a:t>norma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A4.22 Altro </a:t>
            </a:r>
            <a:r>
              <a:rPr lang="it-IT" b="1" dirty="0" smtClean="0"/>
              <a:t>Specificare </a:t>
            </a:r>
            <a:r>
              <a:rPr lang="it-IT" b="1" dirty="0"/>
              <a:t>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96214" y="373488"/>
            <a:ext cx="11526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A5 </a:t>
            </a:r>
            <a:r>
              <a:rPr lang="it-IT" b="1" dirty="0"/>
              <a:t>– AGEVOLAZIONI TRIBUTARIE RILEVANTI PER IL </a:t>
            </a:r>
            <a:r>
              <a:rPr lang="it-IT" b="1" dirty="0" smtClean="0"/>
              <a:t>SISS</a:t>
            </a:r>
          </a:p>
          <a:p>
            <a:endParaRPr lang="it-IT" b="1" dirty="0"/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/>
              <a:t>A5.01 Detrazioni per coniuge a carico</a:t>
            </a:r>
          </a:p>
          <a:p>
            <a:r>
              <a:rPr lang="it-IT" dirty="0"/>
              <a:t>Art. 12, comma 1, lett. a), b), c) e d), comma 1-bis, comma 3 del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A5.02 Detrazioni per figli a carico</a:t>
            </a:r>
            <a:r>
              <a:rPr lang="it-IT" dirty="0"/>
              <a:t> Art. 12, comma 1, lett. a), b), c) e d), comma 1-bis,</a:t>
            </a:r>
          </a:p>
          <a:p>
            <a:r>
              <a:rPr lang="it-IT" dirty="0"/>
              <a:t>comma 3 del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b="1" dirty="0"/>
              <a:t>A5.03 Ulteriore detrazione per figli a carico (famiglie numerose)</a:t>
            </a:r>
          </a:p>
          <a:p>
            <a:r>
              <a:rPr lang="it-IT" dirty="0"/>
              <a:t>Art. 12, comma 1, lett. a), b), c) e d), comma 1-bis,comma 3 del TUIR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65100" y="117693"/>
            <a:ext cx="11760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A5.04 </a:t>
            </a:r>
            <a:r>
              <a:rPr lang="it-IT" b="1" dirty="0"/>
              <a:t>Detrazioni per altri familiari a carico </a:t>
            </a:r>
            <a:endParaRPr lang="it-IT" b="1" dirty="0" smtClean="0"/>
          </a:p>
          <a:p>
            <a:r>
              <a:rPr lang="it-IT" dirty="0" smtClean="0"/>
              <a:t>Art</a:t>
            </a:r>
            <a:r>
              <a:rPr lang="it-IT" dirty="0"/>
              <a:t>. 12, comma 1, lett. a), b), c) e d), comma </a:t>
            </a:r>
            <a:r>
              <a:rPr lang="it-IT" dirty="0" smtClean="0"/>
              <a:t>1-bis, comma </a:t>
            </a:r>
            <a:r>
              <a:rPr lang="it-IT" dirty="0"/>
              <a:t>3 del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smtClean="0"/>
              <a:t>A5.06 Deduzione </a:t>
            </a:r>
            <a:r>
              <a:rPr lang="it-IT" b="1" dirty="0"/>
              <a:t>delle spese mediche e di quelle </a:t>
            </a:r>
            <a:r>
              <a:rPr lang="it-IT" b="1" dirty="0" smtClean="0"/>
              <a:t>di assistenza </a:t>
            </a:r>
            <a:r>
              <a:rPr lang="it-IT" b="1" dirty="0"/>
              <a:t>specifica necessarie nei casi di grave e</a:t>
            </a:r>
          </a:p>
          <a:p>
            <a:r>
              <a:rPr lang="it-IT" b="1" dirty="0"/>
              <a:t>permanente invalidità o menomazione</a:t>
            </a:r>
          </a:p>
          <a:p>
            <a:r>
              <a:rPr lang="it-IT" dirty="0"/>
              <a:t>Art. 10, comma 1, lett. b), e comma 2,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smtClean="0"/>
              <a:t>A5.07 Detrazione </a:t>
            </a:r>
            <a:r>
              <a:rPr lang="it-IT" b="1" dirty="0"/>
              <a:t>per spese relative a mezzi </a:t>
            </a:r>
            <a:r>
              <a:rPr lang="it-IT" b="1" dirty="0" smtClean="0"/>
              <a:t>necessari all’accompagnamento </a:t>
            </a:r>
            <a:r>
              <a:rPr lang="it-IT" b="1" dirty="0"/>
              <a:t>e a facilitare l’autosufficienza dei</a:t>
            </a:r>
          </a:p>
          <a:p>
            <a:r>
              <a:rPr lang="it-IT" b="1" dirty="0"/>
              <a:t>soggetti disabili</a:t>
            </a:r>
          </a:p>
          <a:p>
            <a:r>
              <a:rPr lang="it-IT" dirty="0"/>
              <a:t>Art. 15, comma 1, lett. c) e lett. c-ter),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A5.08 Detrazione per spese relative a cani guida per </a:t>
            </a:r>
            <a:r>
              <a:rPr lang="it-IT" b="1" dirty="0" smtClean="0"/>
              <a:t>non vedenti</a:t>
            </a:r>
          </a:p>
          <a:p>
            <a:r>
              <a:rPr lang="it-IT" dirty="0" smtClean="0"/>
              <a:t>Art</a:t>
            </a:r>
            <a:r>
              <a:rPr lang="it-IT" dirty="0"/>
              <a:t>. 15, comma 1, lett. c) e lett. c-ter),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A5.09 Detrazione per servizi di </a:t>
            </a:r>
            <a:r>
              <a:rPr lang="it-IT" b="1" dirty="0" smtClean="0"/>
              <a:t>intepretariato</a:t>
            </a:r>
          </a:p>
          <a:p>
            <a:r>
              <a:rPr lang="it-IT" b="1" dirty="0" smtClean="0"/>
              <a:t> </a:t>
            </a:r>
            <a:r>
              <a:rPr lang="it-IT" dirty="0"/>
              <a:t>Art. 15, comma 1, lett. c) e lett. c-ter), </a:t>
            </a:r>
            <a:r>
              <a:rPr lang="it-IT" dirty="0" smtClean="0"/>
              <a:t>TUIR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6214" y="128789"/>
            <a:ext cx="11603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A5.10 </a:t>
            </a:r>
            <a:r>
              <a:rPr lang="it-IT" b="1" dirty="0"/>
              <a:t>Detrazione del 19% per le spese di frequenza degli asili nido</a:t>
            </a:r>
          </a:p>
          <a:p>
            <a:r>
              <a:rPr lang="it-IT" dirty="0"/>
              <a:t>Art. 1, comma 335, della Legge n. 266/05; art.2, comma 6, della Legge n. </a:t>
            </a:r>
            <a:r>
              <a:rPr lang="it-IT" dirty="0" smtClean="0"/>
              <a:t>203/08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A5.11 Detrazione per addetti all’assistenza personale nei casi di non autosufficienza nel compimento degli atti della</a:t>
            </a:r>
          </a:p>
          <a:p>
            <a:r>
              <a:rPr lang="it-IT" b="1" dirty="0"/>
              <a:t>vita quotidiana</a:t>
            </a:r>
          </a:p>
          <a:p>
            <a:r>
              <a:rPr lang="it-IT" dirty="0"/>
              <a:t>Art. 15, comma 1, lett. i-septies) e comma 2,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A5.13 Detrazione spese mantenimento cani guida</a:t>
            </a:r>
          </a:p>
          <a:p>
            <a:r>
              <a:rPr lang="it-IT" dirty="0"/>
              <a:t> Art. 15, comma 1, lett. l-quater , </a:t>
            </a:r>
            <a:r>
              <a:rPr lang="it-IT" dirty="0" smtClean="0"/>
              <a:t>TUIR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A5.15 Detrazione per canoni di locazione dell’abitazione </a:t>
            </a:r>
            <a:r>
              <a:rPr lang="pt-BR" b="1" dirty="0"/>
              <a:t>principale</a:t>
            </a:r>
            <a:r>
              <a:rPr lang="pt-BR" dirty="0"/>
              <a:t> </a:t>
            </a:r>
          </a:p>
          <a:p>
            <a:r>
              <a:rPr lang="pt-BR" dirty="0"/>
              <a:t>Art. 16, commi 01, 1, 1-bis, 1.ter e 1-sexies, </a:t>
            </a:r>
            <a:r>
              <a:rPr lang="pt-BR" dirty="0" smtClean="0"/>
              <a:t>TUIR</a:t>
            </a:r>
          </a:p>
          <a:p>
            <a:endParaRPr lang="pt-BR" dirty="0"/>
          </a:p>
          <a:p>
            <a:endParaRPr lang="pt-BR" dirty="0"/>
          </a:p>
          <a:p>
            <a:r>
              <a:rPr lang="it-IT" b="1" dirty="0"/>
              <a:t>A5.16 Altre agevolazioni Specificare scrivere alla casella p.e.  </a:t>
            </a:r>
            <a:r>
              <a:rPr lang="it-IT" b="1" dirty="0">
                <a:hlinkClick r:id="rId2"/>
              </a:rPr>
              <a:t>SISS@lavoro.gov.it</a:t>
            </a:r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31800" y="476518"/>
            <a:ext cx="11352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 smtClean="0">
              <a:solidFill>
                <a:srgbClr val="FF0000"/>
              </a:solidFill>
            </a:endParaRPr>
          </a:p>
          <a:p>
            <a:pPr algn="just"/>
            <a:r>
              <a:rPr lang="it-IT" sz="2000" dirty="0" smtClean="0">
                <a:solidFill>
                  <a:srgbClr val="FF0000"/>
                </a:solidFill>
              </a:rPr>
              <a:t>	 </a:t>
            </a:r>
            <a:r>
              <a:rPr lang="it-IT" sz="2000" b="1" dirty="0" smtClean="0"/>
              <a:t>A9.04.01</a:t>
            </a:r>
            <a:r>
              <a:rPr lang="it-IT" sz="2000" dirty="0" smtClean="0"/>
              <a:t> Sostegno </a:t>
            </a:r>
            <a:r>
              <a:rPr lang="it-IT" sz="2000" dirty="0"/>
              <a:t>socio-educativo territoriale o domiciliare, finanziato dal PON </a:t>
            </a:r>
            <a:r>
              <a:rPr lang="it-IT" sz="2000" dirty="0" smtClean="0"/>
              <a:t>Inclusione 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 	</a:t>
            </a:r>
            <a:r>
              <a:rPr lang="it-IT" sz="2000" b="1" dirty="0"/>
              <a:t>A9.04.02</a:t>
            </a:r>
            <a:r>
              <a:rPr lang="it-IT" sz="2000" dirty="0"/>
              <a:t> </a:t>
            </a:r>
            <a:r>
              <a:rPr lang="it-IT" sz="2000" dirty="0" smtClean="0"/>
              <a:t>Supporto </a:t>
            </a:r>
            <a:r>
              <a:rPr lang="it-IT" sz="2000" dirty="0"/>
              <a:t>all’inserimento lavorativo finanziato dal PON </a:t>
            </a:r>
            <a:r>
              <a:rPr lang="it-IT" sz="2000" dirty="0" smtClean="0"/>
              <a:t>Inclusione 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	 </a:t>
            </a:r>
            <a:r>
              <a:rPr lang="it-IT" sz="2000" b="1" dirty="0"/>
              <a:t>A9.04.03</a:t>
            </a:r>
            <a:r>
              <a:rPr lang="it-IT" sz="2000" dirty="0"/>
              <a:t>Interventi per l’integrazione sociale dei soggetti deboli o a rischio, finanziati dal PON </a:t>
            </a:r>
            <a:r>
              <a:rPr lang="it-IT" sz="2000" dirty="0" smtClean="0"/>
              <a:t>          	Inclusione		                   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  	</a:t>
            </a:r>
            <a:r>
              <a:rPr lang="it-IT" sz="2000" b="1" dirty="0" smtClean="0"/>
              <a:t>A9.04.04 </a:t>
            </a:r>
            <a:r>
              <a:rPr lang="it-IT" sz="2000" dirty="0" smtClean="0"/>
              <a:t>Servizi </a:t>
            </a:r>
            <a:r>
              <a:rPr lang="it-IT" sz="2000" dirty="0"/>
              <a:t>di mediazione culturale, finanziati dal PON </a:t>
            </a:r>
            <a:r>
              <a:rPr lang="it-IT" sz="2000" dirty="0" smtClean="0"/>
              <a:t>Inclusione </a:t>
            </a:r>
          </a:p>
          <a:p>
            <a:pPr algn="just"/>
            <a:r>
              <a:rPr lang="it-IT" sz="2000" dirty="0" smtClean="0"/>
              <a:t> </a:t>
            </a:r>
          </a:p>
          <a:p>
            <a:pPr algn="just"/>
            <a:r>
              <a:rPr lang="it-IT" sz="2000" dirty="0"/>
              <a:t>	</a:t>
            </a:r>
            <a:r>
              <a:rPr lang="it-IT" sz="2000" b="1" dirty="0" smtClean="0"/>
              <a:t>A9.04.05 </a:t>
            </a:r>
            <a:r>
              <a:rPr lang="it-IT" sz="2000" dirty="0" smtClean="0"/>
              <a:t>Servizi </a:t>
            </a:r>
            <a:r>
              <a:rPr lang="it-IT" sz="2000" dirty="0"/>
              <a:t>di mediazione familiare, finanziati dal PON </a:t>
            </a:r>
            <a:r>
              <a:rPr lang="it-IT" sz="2000" dirty="0" smtClean="0"/>
              <a:t>Inclusione 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	</a:t>
            </a:r>
            <a:r>
              <a:rPr lang="it-IT" sz="2000" b="1" dirty="0" smtClean="0"/>
              <a:t>A9.04.06 </a:t>
            </a:r>
            <a:r>
              <a:rPr lang="it-IT" sz="2000" dirty="0" smtClean="0"/>
              <a:t>Interventi </a:t>
            </a:r>
            <a:r>
              <a:rPr lang="it-IT" sz="2000" dirty="0"/>
              <a:t>di sostegno alla genitorialità, finanziati dal PON </a:t>
            </a:r>
            <a:r>
              <a:rPr lang="it-IT" sz="2000" dirty="0" smtClean="0"/>
              <a:t>Inclusione 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	</a:t>
            </a:r>
            <a:r>
              <a:rPr lang="it-IT" sz="2000" b="1" dirty="0" smtClean="0"/>
              <a:t>A9.04.07 </a:t>
            </a:r>
            <a:r>
              <a:rPr lang="it-IT" sz="2000" dirty="0" smtClean="0"/>
              <a:t>Altri </a:t>
            </a:r>
            <a:r>
              <a:rPr lang="it-IT" sz="2000" dirty="0"/>
              <a:t>interventi e servizi, finanziati dal PON </a:t>
            </a:r>
            <a:r>
              <a:rPr lang="it-IT" sz="2000" dirty="0" smtClean="0"/>
              <a:t>Inclusione</a:t>
            </a:r>
            <a:r>
              <a:rPr lang="it-IT" sz="2000" dirty="0"/>
              <a:t> </a:t>
            </a:r>
            <a:endParaRPr lang="it-IT" sz="2000" dirty="0" smtClean="0"/>
          </a:p>
          <a:p>
            <a:pPr algn="just"/>
            <a:endParaRPr lang="it-IT" sz="2000" dirty="0" smtClean="0">
              <a:solidFill>
                <a:srgbClr val="FF0000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531" y="0"/>
            <a:ext cx="682937" cy="8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5277" t="7530" r="39445" b="4692"/>
          <a:stretch/>
        </p:blipFill>
        <p:spPr>
          <a:xfrm>
            <a:off x="3249646" y="336549"/>
            <a:ext cx="4301067" cy="601980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FONTI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dirty="0">
                <a:solidFill>
                  <a:prstClr val="black"/>
                </a:solidFill>
              </a:rPr>
              <a:t>Il Casellario dell’Assistenza è stato previsto:</a:t>
            </a:r>
          </a:p>
          <a:p>
            <a:pPr lvl="0" algn="just"/>
            <a:r>
              <a:rPr lang="it-IT" dirty="0">
                <a:solidFill>
                  <a:prstClr val="black"/>
                </a:solidFill>
              </a:rPr>
              <a:t>dal </a:t>
            </a:r>
            <a:r>
              <a:rPr lang="it-IT" b="1" dirty="0">
                <a:solidFill>
                  <a:prstClr val="black"/>
                </a:solidFill>
              </a:rPr>
              <a:t>D.L. 31 maggio 2010 n. 78 </a:t>
            </a:r>
            <a:r>
              <a:rPr lang="it-IT" dirty="0">
                <a:solidFill>
                  <a:prstClr val="black"/>
                </a:solidFill>
              </a:rPr>
              <a:t>, convertito nella L. 30 luglio 2010 n. 122, artt. 13 e 38</a:t>
            </a:r>
          </a:p>
          <a:p>
            <a:pPr lvl="0" algn="just"/>
            <a:r>
              <a:rPr lang="it-IT" dirty="0">
                <a:solidFill>
                  <a:prstClr val="black"/>
                </a:solidFill>
              </a:rPr>
              <a:t>dal </a:t>
            </a:r>
            <a:r>
              <a:rPr lang="it-IT" b="1" dirty="0">
                <a:solidFill>
                  <a:prstClr val="black"/>
                </a:solidFill>
              </a:rPr>
              <a:t>D.M. 8 marzo 2013 </a:t>
            </a:r>
            <a:r>
              <a:rPr lang="it-IT" dirty="0">
                <a:solidFill>
                  <a:prstClr val="black"/>
                </a:solidFill>
              </a:rPr>
              <a:t>di istituzione della Banca dati delle prestazioni sociali agevolate – prima componente del Casellario dell’Assistenza</a:t>
            </a:r>
          </a:p>
          <a:p>
            <a:pPr lvl="0" algn="just"/>
            <a:r>
              <a:rPr lang="it-IT" dirty="0">
                <a:solidFill>
                  <a:prstClr val="black"/>
                </a:solidFill>
              </a:rPr>
              <a:t>dal </a:t>
            </a:r>
            <a:r>
              <a:rPr lang="it-IT" b="1" dirty="0">
                <a:solidFill>
                  <a:prstClr val="black"/>
                </a:solidFill>
              </a:rPr>
              <a:t>D.M. 16 dicembre 2014 n. 206 </a:t>
            </a:r>
            <a:r>
              <a:rPr lang="it-IT" dirty="0">
                <a:solidFill>
                  <a:prstClr val="black"/>
                </a:solidFill>
              </a:rPr>
              <a:t>- pubblicato in G.U. n. 57 del 10 marzo 2015 ed entrato in vigore il 25 marzo 2015</a:t>
            </a:r>
          </a:p>
          <a:p>
            <a:pPr marL="0" lvl="0" indent="0" algn="just">
              <a:buNone/>
            </a:pPr>
            <a:r>
              <a:rPr lang="it-IT" dirty="0">
                <a:solidFill>
                  <a:prstClr val="black"/>
                </a:solidFill>
              </a:rPr>
              <a:t>Da ultimo, un’importante Riforma per il Casellario è stata introdotta dal Decreto legislativo di contrasto alla povertà n. </a:t>
            </a:r>
            <a:r>
              <a:rPr lang="it-IT" b="1" dirty="0">
                <a:solidFill>
                  <a:prstClr val="black"/>
                </a:solidFill>
              </a:rPr>
              <a:t>147/2017</a:t>
            </a:r>
            <a:r>
              <a:rPr lang="it-IT" dirty="0">
                <a:solidFill>
                  <a:prstClr val="black"/>
                </a:solidFill>
              </a:rPr>
              <a:t>, in particolare all’</a:t>
            </a:r>
            <a:r>
              <a:rPr lang="it-IT" b="1" dirty="0">
                <a:solidFill>
                  <a:prstClr val="black"/>
                </a:solidFill>
              </a:rPr>
              <a:t>articolo 24 </a:t>
            </a:r>
            <a:r>
              <a:rPr lang="it-IT" dirty="0">
                <a:solidFill>
                  <a:prstClr val="black"/>
                </a:solidFill>
              </a:rPr>
              <a:t>di detta norma (come si vedrà più avanti). </a:t>
            </a:r>
          </a:p>
          <a:p>
            <a:endParaRPr lang="it-IT" sz="3200" u="sng" dirty="0"/>
          </a:p>
          <a:p>
            <a:endParaRPr lang="it-IT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6700" y="279400"/>
            <a:ext cx="11671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smtClean="0"/>
              <a:t>Definizioni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Data evento</a:t>
            </a:r>
          </a:p>
          <a:p>
            <a:r>
              <a:rPr lang="it-IT" sz="2800" dirty="0"/>
              <a:t> </a:t>
            </a:r>
            <a:r>
              <a:rPr lang="it-IT" sz="2800" dirty="0" smtClean="0"/>
              <a:t>  </a:t>
            </a:r>
            <a:r>
              <a:rPr lang="it-IT" dirty="0" smtClean="0"/>
              <a:t>indica </a:t>
            </a:r>
            <a:r>
              <a:rPr lang="it-IT" dirty="0"/>
              <a:t>la data dell’evento che dà diritto alla prestazione </a:t>
            </a:r>
            <a:endParaRPr lang="it-IT" dirty="0" smtClean="0"/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Importo mensile</a:t>
            </a:r>
          </a:p>
          <a:p>
            <a:r>
              <a:rPr lang="it-IT" sz="2800" dirty="0" smtClean="0"/>
              <a:t>    </a:t>
            </a:r>
            <a:r>
              <a:rPr lang="it-IT" dirty="0" smtClean="0"/>
              <a:t>importo </a:t>
            </a:r>
            <a:r>
              <a:rPr lang="it-IT" dirty="0"/>
              <a:t>erogato dall’Ente qualora la prestazione sia periodica </a:t>
            </a:r>
            <a:endParaRPr lang="it-IT" dirty="0" smtClean="0"/>
          </a:p>
          <a:p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Importo </a:t>
            </a:r>
            <a:r>
              <a:rPr lang="it-IT" sz="2400" dirty="0"/>
              <a:t>quota </a:t>
            </a:r>
            <a:r>
              <a:rPr lang="it-IT" sz="2400" dirty="0" smtClean="0"/>
              <a:t>richiesta</a:t>
            </a:r>
          </a:p>
          <a:p>
            <a:r>
              <a:rPr lang="it-IT" sz="2800" dirty="0" smtClean="0"/>
              <a:t>     </a:t>
            </a:r>
            <a:r>
              <a:rPr lang="it-IT" dirty="0" smtClean="0"/>
              <a:t>la </a:t>
            </a:r>
            <a:r>
              <a:rPr lang="it-IT" dirty="0"/>
              <a:t>retta massima richiesta al beneficiario per l’erogazione della prestazione.</a:t>
            </a:r>
          </a:p>
          <a:p>
            <a:endParaRPr lang="it-IT" sz="2800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205635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012" y="-171449"/>
            <a:ext cx="10721788" cy="1276350"/>
          </a:xfrm>
        </p:spPr>
        <p:txBody>
          <a:bodyPr/>
          <a:lstStyle/>
          <a:p>
            <a:r>
              <a:rPr lang="it-IT" b="1" dirty="0"/>
              <a:t>Comunicazioni agli Enti erogatori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4850" y="838200"/>
            <a:ext cx="10648950" cy="5518150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/>
              <a:t>Nota 9362 del 16/11/2017 </a:t>
            </a:r>
            <a:r>
              <a:rPr lang="it-IT" dirty="0"/>
              <a:t>“</a:t>
            </a:r>
            <a:r>
              <a:rPr lang="it-IT" i="1" dirty="0"/>
              <a:t>Comunicazione dei trattamenti assistenziali ai fini della determinazione del beneficio economico del ReI</a:t>
            </a:r>
            <a:r>
              <a:rPr lang="it-IT" dirty="0"/>
              <a:t>”: </a:t>
            </a:r>
            <a:r>
              <a:rPr lang="it-IT" b="1" dirty="0"/>
              <a:t>il Ministero del lavoro </a:t>
            </a:r>
            <a:r>
              <a:rPr lang="it-IT" dirty="0"/>
              <a:t>ha informato gli Ambiti territoriali dell’avvio del ReI, dando specifico risalto all’art. 24 del D.Lgs. 147/17 relativo all’introduzione di sanzioni, e li ha invitati a diffondere l’informativa agli enti erogatori per dare impulso alla comunicazione dei dati al Casellario.</a:t>
            </a:r>
          </a:p>
          <a:p>
            <a:r>
              <a:rPr lang="it-IT" b="1" dirty="0"/>
              <a:t>Nota del 1/12/2017 </a:t>
            </a:r>
            <a:r>
              <a:rPr lang="it-IT" dirty="0"/>
              <a:t>«</a:t>
            </a:r>
            <a:r>
              <a:rPr lang="it-IT" i="1" dirty="0"/>
              <a:t>Casellario dell’assistenza – novità normative</a:t>
            </a:r>
            <a:r>
              <a:rPr lang="it-IT" dirty="0"/>
              <a:t>»: l</a:t>
            </a:r>
            <a:r>
              <a:rPr lang="it-IT" b="1" dirty="0"/>
              <a:t>’INPS</a:t>
            </a:r>
            <a:r>
              <a:rPr lang="it-IT" dirty="0"/>
              <a:t> ha segnalato a quasi 10.000 enti erogatori l’urgenza della trasmissione delle informazioni al Casellario dell’assistenza, avviato già da aprile 2015, anche alla luce dell’avvio del ReI e dell’introduzione di specifiche sanzioni a seguito dell’entrata in vigore del d.lgs. 147/2017.</a:t>
            </a:r>
          </a:p>
          <a:p>
            <a:r>
              <a:rPr lang="it-IT" b="1" dirty="0" smtClean="0"/>
              <a:t>Nota </a:t>
            </a:r>
            <a:r>
              <a:rPr lang="it-IT" b="1" dirty="0"/>
              <a:t>11273 del 28/12/2017</a:t>
            </a:r>
            <a:r>
              <a:rPr lang="it-IT" dirty="0"/>
              <a:t>: il </a:t>
            </a:r>
            <a:r>
              <a:rPr lang="it-IT" b="1" dirty="0"/>
              <a:t>Ministero del lavoro </a:t>
            </a:r>
            <a:r>
              <a:rPr lang="it-IT" dirty="0"/>
              <a:t>ha fornito indicazioni relative alle modalità di comunicazione al Casellario dei dati relativi ai trattamenti assistenziali ai fini della determinazione del beneficio economico del ReI (cat. A1.01 – A1.04) confermando comunque l’obbligatorietà dell’inserimento dei dati di tutte le prestazioni sociali erogate</a:t>
            </a:r>
            <a:r>
              <a:rPr lang="it-IT" dirty="0" smtClean="0"/>
              <a:t>;</a:t>
            </a:r>
          </a:p>
          <a:p>
            <a:r>
              <a:rPr lang="it-IT" b="1" dirty="0" smtClean="0"/>
              <a:t>Nota 2087 del 13/02/2018 : il Ministero del Lavoro </a:t>
            </a:r>
            <a:r>
              <a:rPr lang="it-IT" dirty="0" smtClean="0"/>
              <a:t>modifica dell’utilizzo del codice A1.04 della Tabella 1 del DM n. 206 del 2014.</a:t>
            </a: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documentazione tecnica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Per approfondimenti anche relativi alle modalità di invio delle informazioni, utilizzare la documentazione pubblicata sul sito dell’Istituto</a:t>
            </a:r>
            <a:r>
              <a:rPr lang="it-IT" sz="2800" dirty="0"/>
              <a:t>: </a:t>
            </a:r>
            <a:r>
              <a:rPr lang="it-IT" sz="3200" i="1" dirty="0"/>
              <a:t>Home page &gt; Dati, Ricerche e bilanci &gt; Casellario dell’Assistenza </a:t>
            </a:r>
          </a:p>
          <a:p>
            <a:r>
              <a:rPr lang="it-IT" sz="3200" dirty="0"/>
              <a:t>L’accesso al servizio avviene da </a:t>
            </a:r>
            <a:r>
              <a:rPr lang="it-IT" sz="3200" i="1" dirty="0"/>
              <a:t>Tutti i servizi &gt; Casellario dell’assistenza; </a:t>
            </a:r>
            <a:r>
              <a:rPr lang="it-IT" sz="3200" dirty="0"/>
              <a:t>nella</a:t>
            </a:r>
            <a:r>
              <a:rPr lang="it-IT" sz="3200" i="1" dirty="0"/>
              <a:t> «scheda prestazione» </a:t>
            </a:r>
            <a:r>
              <a:rPr lang="it-IT" sz="3200" dirty="0"/>
              <a:t>sono contenute le informazioni sul Casellario ed è presente il </a:t>
            </a:r>
            <a:r>
              <a:rPr lang="it-IT" sz="3200" i="1" dirty="0"/>
              <a:t>link </a:t>
            </a:r>
            <a:r>
              <a:rPr lang="it-IT" sz="3200" u="sng" dirty="0"/>
              <a:t>all’area dedicata</a:t>
            </a:r>
          </a:p>
          <a:p>
            <a:endParaRPr lang="it-IT" sz="2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16522" y="304799"/>
            <a:ext cx="1140557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MODALITA’ DI ACCESSO AL </a:t>
            </a:r>
            <a:r>
              <a:rPr lang="it-IT" sz="2800" dirty="0" smtClean="0"/>
              <a:t>SISTEMA </a:t>
            </a:r>
            <a:endParaRPr lang="it-IT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</a:t>
            </a:r>
            <a:r>
              <a:rPr lang="it-IT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serviziweb2.inps.it/PassiWeb/jsp/login.jsp?uri=https%3a%2f%2fservizi2.inps.it%2fservizi%2fAssistenzaWeb2015%2fhome.aspx&amp;S=S</a:t>
            </a:r>
            <a:endParaRPr lang="it-IT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specifiche tecniche </a:t>
            </a:r>
          </a:p>
          <a:p>
            <a:endParaRPr lang="it-IT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https://www.inps.it/NuovoportaleINPS/default.aspx?sPathID=%3b0%3b46419%3b46427%3b&amp;lastMenu=46427&amp;iMenu=1&amp;iNodo=46427&amp;p4=2</a:t>
            </a:r>
            <a:endParaRPr lang="it-IT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800" i="1" dirty="0" smtClean="0"/>
          </a:p>
          <a:p>
            <a:endParaRPr lang="it-IT" sz="2800" i="1" dirty="0" smtClean="0"/>
          </a:p>
          <a:p>
            <a:r>
              <a:rPr lang="it-IT" sz="2800" dirty="0" smtClean="0"/>
              <a:t>Attenzione occorre l’abilitazione </a:t>
            </a:r>
            <a:r>
              <a:rPr lang="it-IT" sz="2800" dirty="0"/>
              <a:t>al Casellario dell’assistenza. </a:t>
            </a:r>
            <a:endParaRPr lang="it-IT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0200" y="152400"/>
            <a:ext cx="11049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800" b="1" dirty="0" smtClean="0"/>
          </a:p>
          <a:p>
            <a:r>
              <a:rPr lang="it-IT" sz="4400" b="1" dirty="0" smtClean="0"/>
              <a:t>					Modalità compilazione</a:t>
            </a:r>
            <a:r>
              <a:rPr lang="it-IT" sz="4400" dirty="0"/>
              <a:t/>
            </a:r>
            <a:br>
              <a:rPr lang="it-IT" sz="4400" dirty="0"/>
            </a:br>
            <a:endParaRPr lang="it-IT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smtClean="0"/>
              <a:t>Compilare </a:t>
            </a:r>
            <a:r>
              <a:rPr lang="it-IT" sz="3600" b="1" dirty="0"/>
              <a:t>tutti i campi </a:t>
            </a:r>
            <a:r>
              <a:rPr lang="it-IT" sz="3600" dirty="0"/>
              <a:t>richiesti dal sistema “Casellario dell’assistenza”, </a:t>
            </a:r>
            <a:r>
              <a:rPr lang="it-IT" sz="3600" dirty="0" smtClean="0"/>
              <a:t>con </a:t>
            </a:r>
            <a:r>
              <a:rPr lang="it-IT" sz="3600" dirty="0"/>
              <a:t>cadenza ravvicinata all’erogazione (</a:t>
            </a:r>
            <a:r>
              <a:rPr lang="it-IT" sz="3600" b="1" dirty="0"/>
              <a:t>ma sempre successivamente ad essa</a:t>
            </a:r>
            <a:r>
              <a:rPr lang="it-IT" sz="3600" dirty="0"/>
              <a:t>), specie per quanto attiene alle prestazioni periodiche, da trasmettere possibilmente con </a:t>
            </a:r>
            <a:r>
              <a:rPr lang="it-IT" sz="3600" b="1" dirty="0"/>
              <a:t>cadenza mensile,</a:t>
            </a:r>
            <a:r>
              <a:rPr lang="it-IT" sz="3600" dirty="0"/>
              <a:t> per evitare eventuali successivi recuperi sul ReI, o al massimo trimestrale, </a:t>
            </a:r>
            <a:endParaRPr lang="it-IT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15484"/>
            <a:ext cx="965200" cy="11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34851" y="489397"/>
            <a:ext cx="10612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Tabella 2 </a:t>
            </a:r>
            <a:r>
              <a:rPr lang="it-IT" sz="3200" dirty="0"/>
              <a:t>Sezione 3 Prestazione Occasionale</a:t>
            </a:r>
          </a:p>
          <a:p>
            <a:endParaRPr lang="it-IT" sz="3200" dirty="0" smtClean="0"/>
          </a:p>
          <a:p>
            <a:endParaRPr lang="it-IT" sz="3200" dirty="0" smtClean="0"/>
          </a:p>
          <a:p>
            <a:pPr marL="3657600" lvl="7" indent="-457200">
              <a:buFontTx/>
              <a:buChar char="-"/>
            </a:pPr>
            <a:endParaRPr lang="it-IT" sz="3200" dirty="0" smtClean="0"/>
          </a:p>
          <a:p>
            <a:r>
              <a:rPr lang="it-IT" sz="2400" dirty="0" smtClean="0"/>
              <a:t>campo 2.3.1 </a:t>
            </a:r>
            <a:r>
              <a:rPr lang="it-IT" sz="2400" dirty="0"/>
              <a:t>Carattere </a:t>
            </a:r>
            <a:r>
              <a:rPr lang="it-IT" sz="2400" dirty="0" smtClean="0"/>
              <a:t>prestazione «la voce»  </a:t>
            </a:r>
            <a:r>
              <a:rPr lang="it-IT" sz="2400" b="1" dirty="0" smtClean="0"/>
              <a:t>2</a:t>
            </a:r>
            <a:r>
              <a:rPr lang="it-IT" sz="2400" dirty="0"/>
              <a:t>. </a:t>
            </a:r>
            <a:r>
              <a:rPr lang="it-IT" sz="2400" b="1" dirty="0"/>
              <a:t>Occasionale (unica </a:t>
            </a:r>
            <a:r>
              <a:rPr lang="it-IT" sz="2400" b="1" dirty="0" smtClean="0"/>
              <a:t>soluzione)</a:t>
            </a:r>
          </a:p>
          <a:p>
            <a:endParaRPr lang="it-IT" sz="2400" b="1" dirty="0" smtClean="0"/>
          </a:p>
          <a:p>
            <a:r>
              <a:rPr lang="it-IT" sz="2400" dirty="0" smtClean="0"/>
              <a:t>campo 2.3.8 indicare </a:t>
            </a:r>
            <a:r>
              <a:rPr lang="it-IT" sz="2400" b="1" dirty="0"/>
              <a:t>la data effettiva o prevista di erogazione della </a:t>
            </a:r>
            <a:r>
              <a:rPr lang="it-IT" sz="2400" b="1" dirty="0" smtClean="0"/>
              <a:t>prestazione</a:t>
            </a:r>
          </a:p>
          <a:p>
            <a:endParaRPr lang="it-IT" sz="2400" b="1" dirty="0"/>
          </a:p>
          <a:p>
            <a:r>
              <a:rPr lang="it-IT" sz="2400" dirty="0" smtClean="0"/>
              <a:t>campo 2.3.9 </a:t>
            </a:r>
            <a:r>
              <a:rPr lang="it-IT" sz="2400" b="1" dirty="0"/>
              <a:t>l'importo della prestazione</a:t>
            </a:r>
            <a:r>
              <a:rPr lang="it-IT" sz="2400" dirty="0"/>
              <a:t>. </a:t>
            </a:r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No  compilazioni campi 2.3.10 </a:t>
            </a:r>
            <a:r>
              <a:rPr lang="it-IT" sz="2400" dirty="0"/>
              <a:t>e il campo </a:t>
            </a:r>
            <a:r>
              <a:rPr lang="it-IT" sz="2400" dirty="0" smtClean="0"/>
              <a:t>2.3.11</a:t>
            </a:r>
            <a:r>
              <a:rPr lang="it-IT" sz="2400" dirty="0"/>
              <a:t/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2" y="115483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3639" y="592427"/>
            <a:ext cx="10496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		</a:t>
            </a:r>
            <a:r>
              <a:rPr lang="it-IT" sz="3200" dirty="0"/>
              <a:t>Tabella 2 Sezione 3 Prestazione </a:t>
            </a:r>
            <a:r>
              <a:rPr lang="it-IT" sz="3200" dirty="0" smtClean="0"/>
              <a:t>Periodiche</a:t>
            </a:r>
          </a:p>
          <a:p>
            <a:r>
              <a:rPr lang="it-IT" sz="3200" dirty="0" smtClean="0"/>
              <a:t>								</a:t>
            </a:r>
          </a:p>
          <a:p>
            <a:r>
              <a:rPr lang="it-IT" sz="2400" dirty="0" smtClean="0"/>
              <a:t>campo 2.3.1  Carattere prestazione, </a:t>
            </a:r>
            <a:r>
              <a:rPr lang="it-IT" sz="2400" dirty="0"/>
              <a:t>la voce "1. </a:t>
            </a:r>
            <a:r>
              <a:rPr lang="it-IT" sz="2400" dirty="0" smtClean="0"/>
              <a:t>Periodico</a:t>
            </a:r>
          </a:p>
          <a:p>
            <a:endParaRPr lang="it-IT" sz="2400" dirty="0" smtClean="0"/>
          </a:p>
          <a:p>
            <a:r>
              <a:rPr lang="it-IT" sz="2400" dirty="0" smtClean="0"/>
              <a:t>campo 2.3.6 </a:t>
            </a:r>
            <a:r>
              <a:rPr lang="it-IT" sz="2400" dirty="0"/>
              <a:t>si dovrà indicare la data effettiva o prevista di inizio della </a:t>
            </a:r>
            <a:r>
              <a:rPr lang="it-IT" sz="2400" dirty="0" smtClean="0"/>
              <a:t>prestazione</a:t>
            </a:r>
          </a:p>
          <a:p>
            <a:endParaRPr lang="it-IT" sz="2400" dirty="0" smtClean="0"/>
          </a:p>
          <a:p>
            <a:r>
              <a:rPr lang="it-IT" sz="2400" dirty="0" smtClean="0"/>
              <a:t>campo 2.3.7 la </a:t>
            </a:r>
            <a:r>
              <a:rPr lang="it-IT" sz="2400" dirty="0"/>
              <a:t>data effettiva o prevista di fine della </a:t>
            </a:r>
            <a:r>
              <a:rPr lang="it-IT" sz="2400" dirty="0" smtClean="0"/>
              <a:t>prestazione</a:t>
            </a:r>
          </a:p>
          <a:p>
            <a:endParaRPr lang="it-IT" sz="2400" dirty="0" smtClean="0"/>
          </a:p>
          <a:p>
            <a:r>
              <a:rPr lang="it-IT" sz="2400" dirty="0" smtClean="0"/>
              <a:t>campo 2.3.10 </a:t>
            </a:r>
            <a:r>
              <a:rPr lang="it-IT" sz="2400" dirty="0"/>
              <a:t>i mesi di </a:t>
            </a:r>
            <a:r>
              <a:rPr lang="it-IT" sz="2400" dirty="0" smtClean="0"/>
              <a:t>erogazione</a:t>
            </a:r>
          </a:p>
          <a:p>
            <a:endParaRPr lang="it-IT" sz="2400" dirty="0" smtClean="0"/>
          </a:p>
          <a:p>
            <a:r>
              <a:rPr lang="it-IT" sz="2400" dirty="0" smtClean="0"/>
              <a:t>campo</a:t>
            </a:r>
            <a:r>
              <a:rPr lang="it-IT" sz="2400" dirty="0"/>
              <a:t> </a:t>
            </a:r>
            <a:r>
              <a:rPr lang="it-IT" sz="2400" dirty="0" smtClean="0"/>
              <a:t>2.3.11 </a:t>
            </a:r>
            <a:r>
              <a:rPr lang="it-IT" sz="2400" dirty="0"/>
              <a:t>l'importo mensile erogato (importo totale/mesi totali di erogazione). </a:t>
            </a:r>
            <a:endParaRPr lang="it-IT" sz="2400" dirty="0" smtClean="0"/>
          </a:p>
          <a:p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2" y="115483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                             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0200" y="609600"/>
            <a:ext cx="114520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 la prestazione sociale agevolata o non agevolata non </a:t>
            </a:r>
            <a:r>
              <a:rPr lang="it-IT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è</a:t>
            </a:r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</a:t>
            </a:r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ompresa nella TABELLA 1          inserire  come «ALTRO» specificandone la denominazione  e segnalare al MLPS alla casella di p.e.  </a:t>
            </a:r>
            <a:r>
              <a:rPr lang="it-IT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</a:t>
            </a:r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edicata </a:t>
            </a:r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2"/>
              </a:rPr>
              <a:t>SISS@lavoro.gov.it</a:t>
            </a:r>
            <a:r>
              <a:rPr lang="it-IT" sz="28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endParaRPr lang="it-IT" dirty="0" smtClean="0"/>
          </a:p>
          <a:p>
            <a:r>
              <a:rPr lang="it-IT" sz="2800" dirty="0" smtClean="0"/>
              <a:t>Se il beneficiario della prestazione sociale agevolata o non agevolata è un minore e la domanda è stata presentata da un genitore</a:t>
            </a:r>
            <a:r>
              <a:rPr lang="it-IT" sz="2800" dirty="0"/>
              <a:t> </a:t>
            </a:r>
            <a:r>
              <a:rPr lang="it-IT" sz="2800" dirty="0" smtClean="0"/>
              <a:t>inserire 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Sempre il destinatario              il minore </a:t>
            </a:r>
          </a:p>
          <a:p>
            <a:endParaRPr lang="it-IT" sz="2800" b="1" dirty="0" smtClean="0">
              <a:solidFill>
                <a:schemeClr val="accent5"/>
              </a:solidFill>
            </a:endParaRPr>
          </a:p>
          <a:p>
            <a:r>
              <a:rPr lang="it-IT" sz="2800" dirty="0" smtClean="0"/>
              <a:t>L’ ente che trasmette i dati nel Casellario dell’assistenza è </a:t>
            </a:r>
          </a:p>
          <a:p>
            <a:r>
              <a:rPr lang="it-IT" sz="2800" b="1" dirty="0">
                <a:solidFill>
                  <a:schemeClr val="accent5"/>
                </a:solidFill>
              </a:rPr>
              <a:t>c</a:t>
            </a:r>
            <a:r>
              <a:rPr lang="it-IT" sz="2800" b="1" dirty="0" smtClean="0">
                <a:solidFill>
                  <a:schemeClr val="accent5"/>
                </a:solidFill>
              </a:rPr>
              <a:t>hi eroga la prestazione in qualità di concessionario della stessa </a:t>
            </a:r>
          </a:p>
          <a:p>
            <a:endParaRPr lang="it-IT" sz="2800" b="1" dirty="0" smtClean="0">
              <a:solidFill>
                <a:schemeClr val="accent5"/>
              </a:solidFill>
            </a:endParaRPr>
          </a:p>
          <a:p>
            <a:endParaRPr lang="it-IT" sz="2800" dirty="0">
              <a:solidFill>
                <a:schemeClr val="accent5"/>
              </a:solidFill>
            </a:endParaRP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242" y="0"/>
            <a:ext cx="1108426" cy="1330338"/>
          </a:xfrm>
          <a:prstGeom prst="rect">
            <a:avLst/>
          </a:prstGeom>
        </p:spPr>
      </p:pic>
      <p:sp>
        <p:nvSpPr>
          <p:cNvPr id="3" name="Freccia a destra 2"/>
          <p:cNvSpPr/>
          <p:nvPr/>
        </p:nvSpPr>
        <p:spPr>
          <a:xfrm>
            <a:off x="2026510" y="1217031"/>
            <a:ext cx="642551" cy="226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892380" y="3256362"/>
            <a:ext cx="642551" cy="226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3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                             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3611" y="665169"/>
            <a:ext cx="114520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 smtClean="0">
              <a:solidFill>
                <a:schemeClr val="accent5"/>
              </a:solidFill>
            </a:endParaRPr>
          </a:p>
          <a:p>
            <a:endParaRPr lang="it-IT" sz="2800" dirty="0">
              <a:solidFill>
                <a:schemeClr val="accent5"/>
              </a:solidFill>
            </a:endParaRP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42" y="0"/>
            <a:ext cx="1108426" cy="133033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63611" y="922638"/>
            <a:ext cx="111615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Nel Sistema Informativo ISEE si inserisce la prestazione per cui viene richiesta la condizione economica ma è necessario ritrasmettere i sati su </a:t>
            </a:r>
            <a:r>
              <a:rPr lang="it-IT" sz="2800" dirty="0" err="1" smtClean="0"/>
              <a:t>siuss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chemeClr val="accent5"/>
                </a:solidFill>
              </a:rPr>
              <a:t>perché sull’ISEE </a:t>
            </a:r>
            <a:r>
              <a:rPr lang="it-IT" sz="2800" b="1" dirty="0">
                <a:solidFill>
                  <a:schemeClr val="accent5"/>
                </a:solidFill>
              </a:rPr>
              <a:t>si vanno ad inserire tutti i dati che costituiscono il reddito disponibile riferito al nucleo familiare</a:t>
            </a:r>
            <a:r>
              <a:rPr lang="it-IT" sz="2800" b="1" dirty="0" smtClean="0">
                <a:solidFill>
                  <a:schemeClr val="accent5"/>
                </a:solidFill>
              </a:rPr>
              <a:t>;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 </a:t>
            </a:r>
            <a:r>
              <a:rPr lang="it-IT" sz="2800" b="1" dirty="0">
                <a:solidFill>
                  <a:schemeClr val="accent5"/>
                </a:solidFill>
              </a:rPr>
              <a:t>nella BDPSA invece quello che rileva è la prestazione sociale agevolata e il beneficiario della stessa, quindi la singola persona e i dettagli della prestazione che non sono presenti nella DSU </a:t>
            </a:r>
          </a:p>
        </p:txBody>
      </p:sp>
    </p:spTree>
    <p:extLst>
      <p:ext uri="{BB962C8B-B14F-4D97-AF65-F5344CB8AC3E}">
        <p14:creationId xmlns:p14="http://schemas.microsoft.com/office/powerpoint/2010/main" val="26801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54000" y="177800"/>
            <a:ext cx="1153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  <a:p>
            <a:r>
              <a:rPr lang="it-IT" sz="2800" dirty="0" smtClean="0"/>
              <a:t>Chiavi </a:t>
            </a:r>
            <a:r>
              <a:rPr lang="it-IT" sz="2800" dirty="0"/>
              <a:t>di ricerca per la consultazione dei </a:t>
            </a:r>
            <a:r>
              <a:rPr lang="it-IT" sz="2800" dirty="0" smtClean="0"/>
              <a:t>dati sono per ora</a:t>
            </a:r>
            <a:endParaRPr lang="it-IT" sz="2800" dirty="0"/>
          </a:p>
          <a:p>
            <a:r>
              <a:rPr lang="it-IT" sz="2800" b="1" dirty="0">
                <a:solidFill>
                  <a:schemeClr val="accent5"/>
                </a:solidFill>
              </a:rPr>
              <a:t>Le chiavi di ricerca per la generazione di report statistici sono per il momento: </a:t>
            </a:r>
            <a:endParaRPr lang="it-IT" sz="2800" b="1" dirty="0" smtClean="0">
              <a:solidFill>
                <a:schemeClr val="accent5"/>
              </a:solidFill>
            </a:endParaRPr>
          </a:p>
          <a:p>
            <a:r>
              <a:rPr lang="it-IT" sz="2800" b="1" dirty="0" smtClean="0">
                <a:solidFill>
                  <a:schemeClr val="accent5"/>
                </a:solidFill>
              </a:rPr>
              <a:t>ricerca </a:t>
            </a:r>
            <a:r>
              <a:rPr lang="it-IT" sz="2800" b="1" dirty="0">
                <a:solidFill>
                  <a:schemeClr val="accent5"/>
                </a:solidFill>
              </a:rPr>
              <a:t>per Ambito territoriale (Nazionale/regionale/comunale), </a:t>
            </a:r>
            <a:endParaRPr lang="it-IT" sz="2800" b="1" dirty="0" smtClean="0">
              <a:solidFill>
                <a:schemeClr val="accent5"/>
              </a:solidFill>
            </a:endParaRPr>
          </a:p>
          <a:p>
            <a:r>
              <a:rPr lang="it-IT" sz="2800" b="1" dirty="0" smtClean="0">
                <a:solidFill>
                  <a:schemeClr val="accent5"/>
                </a:solidFill>
              </a:rPr>
              <a:t>per </a:t>
            </a:r>
            <a:r>
              <a:rPr lang="it-IT" sz="2800" b="1" dirty="0">
                <a:solidFill>
                  <a:schemeClr val="accent5"/>
                </a:solidFill>
              </a:rPr>
              <a:t>Codice di prestazione (distribuzione della prestazione su base territoriale</a:t>
            </a:r>
            <a:r>
              <a:rPr lang="it-IT" sz="2800" b="1" dirty="0" smtClean="0">
                <a:solidFill>
                  <a:schemeClr val="accent5"/>
                </a:solidFill>
              </a:rPr>
              <a:t>), 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per </a:t>
            </a:r>
            <a:r>
              <a:rPr lang="it-IT" sz="2800" b="1" dirty="0">
                <a:solidFill>
                  <a:schemeClr val="accent5"/>
                </a:solidFill>
              </a:rPr>
              <a:t>Periodo di erogazione (distribuzione delle prestazioni nel periodo indicato). </a:t>
            </a:r>
            <a:endParaRPr lang="it-IT" sz="2800" b="1" dirty="0" smtClean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9900" y="292100"/>
            <a:ext cx="11391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 smtClean="0"/>
              <a:t>Modalità inserimento dati – casi particolari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durata delle prestazioni indefinita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Aggiornamento  con cadenza periodica(es. ogni trimestre)</a:t>
            </a: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servizi  non sono tariffati</a:t>
            </a:r>
          </a:p>
          <a:p>
            <a:r>
              <a:rPr lang="it-IT" sz="2800" b="1" smtClean="0">
                <a:solidFill>
                  <a:schemeClr val="accent5"/>
                </a:solidFill>
              </a:rPr>
              <a:t>    	inserire </a:t>
            </a:r>
            <a:r>
              <a:rPr lang="it-IT" sz="2800" b="1" dirty="0" smtClean="0">
                <a:solidFill>
                  <a:schemeClr val="accent5"/>
                </a:solidFill>
              </a:rPr>
              <a:t>il costo della prestazione sostenuto dal Comune nella </a:t>
            </a:r>
            <a:r>
              <a:rPr lang="it-IT" sz="2800" b="1" smtClean="0">
                <a:solidFill>
                  <a:schemeClr val="accent5"/>
                </a:solidFill>
              </a:rPr>
              <a:t>voce       	«</a:t>
            </a:r>
            <a:r>
              <a:rPr lang="it-IT" sz="2800" b="1" dirty="0" smtClean="0">
                <a:solidFill>
                  <a:schemeClr val="accent5"/>
                </a:solidFill>
              </a:rPr>
              <a:t>quota a carico ente», mentre nella «quota utente» andrà inserito </a:t>
            </a:r>
            <a:r>
              <a:rPr lang="it-IT" sz="2800" b="1" smtClean="0">
                <a:solidFill>
                  <a:schemeClr val="accent5"/>
                </a:solidFill>
              </a:rPr>
              <a:t>il 	valore </a:t>
            </a:r>
            <a:r>
              <a:rPr lang="it-IT" sz="2800" b="1" dirty="0" smtClean="0">
                <a:solidFill>
                  <a:schemeClr val="accent5"/>
                </a:solidFill>
              </a:rPr>
              <a:t>0, poiché il servizio è fornito gratuitamente al beneficiario</a:t>
            </a: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Prestazioni non definibili esattamente nell’importo (es. rimborsi di spese mediche o di trasporto)</a:t>
            </a:r>
          </a:p>
          <a:p>
            <a:r>
              <a:rPr lang="it-IT" sz="2800" dirty="0"/>
              <a:t> </a:t>
            </a:r>
            <a:r>
              <a:rPr lang="it-IT" sz="2800" dirty="0" smtClean="0"/>
              <a:t>    </a:t>
            </a:r>
            <a:r>
              <a:rPr lang="it-IT" sz="2800" b="1" dirty="0" smtClean="0">
                <a:solidFill>
                  <a:schemeClr val="accent5"/>
                </a:solidFill>
              </a:rPr>
              <a:t>Vanno inserite a consuntivo</a:t>
            </a: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26042" t="11358" r="40486" b="4444"/>
          <a:stretch/>
        </p:blipFill>
        <p:spPr>
          <a:xfrm>
            <a:off x="1248260" y="0"/>
            <a:ext cx="4080933" cy="577426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710" y="166998"/>
            <a:ext cx="890696" cy="10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9900" y="292100"/>
            <a:ext cx="113919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 smtClean="0"/>
              <a:t>Modalità inserimento dati – casi particolari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importi </a:t>
            </a:r>
            <a:r>
              <a:rPr lang="it-IT" sz="2800" dirty="0"/>
              <a:t>riferiti alla </a:t>
            </a:r>
            <a:r>
              <a:rPr lang="it-IT" sz="2800" dirty="0" smtClean="0"/>
              <a:t>PSA\PS </a:t>
            </a:r>
            <a:endParaRPr lang="it-IT" sz="2800" dirty="0"/>
          </a:p>
          <a:p>
            <a:r>
              <a:rPr lang="it-IT" sz="2800" b="1" dirty="0" smtClean="0">
                <a:solidFill>
                  <a:schemeClr val="accent5"/>
                </a:solidFill>
              </a:rPr>
              <a:t>Inserire l’importo </a:t>
            </a:r>
            <a:r>
              <a:rPr lang="it-IT" sz="2800" b="1" dirty="0">
                <a:solidFill>
                  <a:schemeClr val="accent5"/>
                </a:solidFill>
              </a:rPr>
              <a:t>effettivamente erogato. </a:t>
            </a:r>
            <a:r>
              <a:rPr lang="it-IT" sz="2800" b="1" dirty="0" smtClean="0">
                <a:solidFill>
                  <a:schemeClr val="accent5"/>
                </a:solidFill>
              </a:rPr>
              <a:t>Se non possibile </a:t>
            </a:r>
            <a:r>
              <a:rPr lang="it-IT" sz="2800" b="1" dirty="0">
                <a:solidFill>
                  <a:schemeClr val="accent5"/>
                </a:solidFill>
              </a:rPr>
              <a:t>(perché ad es. la prestazione è periodica su più annualità e/o gli importi erogati variano nel tempo), </a:t>
            </a:r>
            <a:r>
              <a:rPr lang="it-IT" sz="2800" b="1" dirty="0" smtClean="0">
                <a:solidFill>
                  <a:schemeClr val="accent5"/>
                </a:solidFill>
              </a:rPr>
              <a:t>inserimento </a:t>
            </a:r>
            <a:r>
              <a:rPr lang="it-IT" sz="2800" b="1" dirty="0">
                <a:solidFill>
                  <a:schemeClr val="accent5"/>
                </a:solidFill>
              </a:rPr>
              <a:t>cumulativo periodico (es. trimestrale) </a:t>
            </a:r>
            <a:r>
              <a:rPr lang="it-IT" sz="2800" b="1" dirty="0" smtClean="0">
                <a:solidFill>
                  <a:schemeClr val="accent5"/>
                </a:solidFill>
              </a:rPr>
              <a:t>e se necessario </a:t>
            </a:r>
            <a:r>
              <a:rPr lang="it-IT" sz="2800" b="1" dirty="0">
                <a:solidFill>
                  <a:schemeClr val="accent5"/>
                </a:solidFill>
              </a:rPr>
              <a:t>calcolare la media dell’importo erogato mensilmente</a:t>
            </a:r>
            <a:r>
              <a:rPr lang="it-IT" sz="2800" dirty="0">
                <a:solidFill>
                  <a:schemeClr val="accent5"/>
                </a:solidFill>
              </a:rPr>
              <a:t>. </a:t>
            </a:r>
          </a:p>
          <a:p>
            <a:endParaRPr lang="it-IT" sz="2800" dirty="0">
              <a:solidFill>
                <a:schemeClr val="accent5"/>
              </a:solidFill>
            </a:endParaRP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Cambio residenza  del beneficiario dopo la concessione</a:t>
            </a:r>
            <a:endParaRPr lang="it-IT" sz="2800" dirty="0"/>
          </a:p>
          <a:p>
            <a:r>
              <a:rPr lang="it-IT" sz="2800" b="1" dirty="0" smtClean="0">
                <a:solidFill>
                  <a:schemeClr val="accent5"/>
                </a:solidFill>
              </a:rPr>
              <a:t>Inserire la </a:t>
            </a:r>
            <a:r>
              <a:rPr lang="it-IT" sz="2800" b="1" dirty="0">
                <a:solidFill>
                  <a:schemeClr val="accent5"/>
                </a:solidFill>
              </a:rPr>
              <a:t>residenza del beneficiario al momento dell’erogazione della prestazione.</a:t>
            </a: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9900" y="292100"/>
            <a:ext cx="11391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 smtClean="0"/>
              <a:t>Modalità inserimento dati – casi particolari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prestazioni </a:t>
            </a:r>
            <a:r>
              <a:rPr lang="it-IT" sz="2800" dirty="0"/>
              <a:t>per le quali si utilizzano contributi riferiti all’anno precedente rispetto all’anno di </a:t>
            </a:r>
            <a:r>
              <a:rPr lang="it-IT" sz="2800" dirty="0" smtClean="0"/>
              <a:t>erogazione</a:t>
            </a:r>
            <a:endParaRPr lang="it-IT" sz="2800" dirty="0"/>
          </a:p>
          <a:p>
            <a:r>
              <a:rPr lang="it-IT" sz="2800" b="1" dirty="0">
                <a:solidFill>
                  <a:schemeClr val="accent5"/>
                </a:solidFill>
              </a:rPr>
              <a:t>Inserire nel campo “data evento” (data dell’evento che dà diritto alla prestazione) l’anno finanziario di riferimento (es. 2016) e nel campo “data della prestazione” la data di effettiva erogazione della PSA\PS (es. 2017). </a:t>
            </a:r>
          </a:p>
          <a:p>
            <a:endParaRPr lang="it-IT" sz="2800" b="1" dirty="0" smtClean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prestazioni </a:t>
            </a:r>
            <a:r>
              <a:rPr lang="it-IT" sz="2800" dirty="0"/>
              <a:t>erogate dai comuni ma pagate dall’INPS (es. assegno nucleo familiare, assegno di maternità, carta acquisti, SIA) </a:t>
            </a:r>
            <a:endParaRPr lang="it-IT" sz="2800" dirty="0" smtClean="0"/>
          </a:p>
          <a:p>
            <a:r>
              <a:rPr lang="it-IT" sz="2800" b="1" dirty="0" smtClean="0">
                <a:solidFill>
                  <a:schemeClr val="accent5"/>
                </a:solidFill>
              </a:rPr>
              <a:t>Non </a:t>
            </a:r>
            <a:r>
              <a:rPr lang="it-IT" sz="2800" b="1" dirty="0">
                <a:solidFill>
                  <a:schemeClr val="accent5"/>
                </a:solidFill>
              </a:rPr>
              <a:t>devono essere </a:t>
            </a:r>
            <a:r>
              <a:rPr lang="it-IT" sz="2800" b="1" dirty="0" smtClean="0">
                <a:solidFill>
                  <a:schemeClr val="accent5"/>
                </a:solidFill>
              </a:rPr>
              <a:t>inserite</a:t>
            </a:r>
            <a:endParaRPr lang="it-IT" sz="28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dirty="0"/>
          </a:p>
          <a:p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37" y="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39700" y="266699"/>
            <a:ext cx="1160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/>
              <a:t>Modalità inserimento dati – casi particolari</a:t>
            </a:r>
          </a:p>
          <a:p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gestione </a:t>
            </a:r>
            <a:r>
              <a:rPr lang="it-IT" sz="2800" dirty="0"/>
              <a:t>di bonus e </a:t>
            </a:r>
            <a:r>
              <a:rPr lang="it-IT" sz="2800" dirty="0" smtClean="0"/>
              <a:t>erogazione </a:t>
            </a:r>
            <a:r>
              <a:rPr lang="it-IT" sz="2800" dirty="0"/>
              <a:t>di agevolazioni da parte di enti diversi dai </a:t>
            </a:r>
            <a:r>
              <a:rPr lang="it-IT" sz="2800" dirty="0" smtClean="0"/>
              <a:t>comuni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     se l’ente </a:t>
            </a:r>
            <a:r>
              <a:rPr lang="it-IT" sz="2800" b="1" dirty="0">
                <a:solidFill>
                  <a:schemeClr val="accent5"/>
                </a:solidFill>
              </a:rPr>
              <a:t>che ha titolarità della prestazione </a:t>
            </a:r>
            <a:r>
              <a:rPr lang="it-IT" sz="2800" b="1" dirty="0" smtClean="0">
                <a:solidFill>
                  <a:schemeClr val="accent5"/>
                </a:solidFill>
              </a:rPr>
              <a:t>perché </a:t>
            </a:r>
            <a:r>
              <a:rPr lang="it-IT" sz="2800" b="1" dirty="0">
                <a:solidFill>
                  <a:schemeClr val="accent5"/>
                </a:solidFill>
              </a:rPr>
              <a:t>ne detiene la potestà </a:t>
            </a:r>
            <a:r>
              <a:rPr lang="it-IT" sz="2800" b="1" dirty="0" smtClean="0">
                <a:solidFill>
                  <a:schemeClr val="accent5"/>
                </a:solidFill>
              </a:rPr>
              <a:t>      concessoria diventa ente </a:t>
            </a:r>
            <a:r>
              <a:rPr lang="it-IT" sz="2800" b="1" dirty="0">
                <a:solidFill>
                  <a:schemeClr val="accent5"/>
                </a:solidFill>
              </a:rPr>
              <a:t>erogatore e </a:t>
            </a:r>
            <a:r>
              <a:rPr lang="it-IT" sz="2800" b="1" dirty="0" smtClean="0">
                <a:solidFill>
                  <a:schemeClr val="accent5"/>
                </a:solidFill>
              </a:rPr>
              <a:t>quindi immette i dati </a:t>
            </a:r>
            <a:endParaRPr lang="it-IT" sz="2800" dirty="0"/>
          </a:p>
          <a:p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Servizio idrico </a:t>
            </a:r>
            <a:endParaRPr lang="it-IT" sz="2800" dirty="0" smtClean="0"/>
          </a:p>
          <a:p>
            <a:r>
              <a:rPr lang="it-IT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t-IT" sz="2800" b="1" dirty="0" smtClean="0">
                <a:solidFill>
                  <a:schemeClr val="accent1">
                    <a:lumMod val="75000"/>
                  </a:schemeClr>
                </a:solidFill>
              </a:rPr>
              <a:t>inserire nella tabella A.2.05 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Agevolazioni per i servizi di pubblica utilità (telefono, luce,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gas)</a:t>
            </a:r>
          </a:p>
          <a:p>
            <a:endParaRPr lang="it-IT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6400" y="254000"/>
            <a:ext cx="114300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 smtClean="0"/>
          </a:p>
          <a:p>
            <a:r>
              <a:rPr lang="it-IT" sz="2800" b="1" dirty="0"/>
              <a:t>Modalità inserimento dati – casi particolari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Progetti </a:t>
            </a:r>
            <a:r>
              <a:rPr lang="it-IT" sz="2800" dirty="0"/>
              <a:t>di Pubblica Utilità attraverso l’utilizzo di lavoratori sprovvisti di ammortizzatori sociali e i Progetti Voucher per lavoro accessorio </a:t>
            </a:r>
            <a:endParaRPr lang="it-IT" sz="2800" dirty="0" smtClean="0"/>
          </a:p>
          <a:p>
            <a:r>
              <a:rPr lang="it-IT" sz="2800" b="1" dirty="0" smtClean="0">
                <a:solidFill>
                  <a:schemeClr val="accent5"/>
                </a:solidFill>
              </a:rPr>
              <a:t>Vanno </a:t>
            </a:r>
            <a:r>
              <a:rPr lang="it-IT" sz="2800" b="1" dirty="0">
                <a:solidFill>
                  <a:schemeClr val="accent5"/>
                </a:solidFill>
              </a:rPr>
              <a:t>inseriti in A.1.18 - </a:t>
            </a:r>
            <a:r>
              <a:rPr lang="it-IT" sz="2800" b="1" i="1" dirty="0">
                <a:solidFill>
                  <a:schemeClr val="accent5"/>
                </a:solidFill>
              </a:rPr>
              <a:t>Contributi economici per l’inserimento lavorativo</a:t>
            </a:r>
            <a:r>
              <a:rPr lang="it-IT" sz="2800" b="1" dirty="0">
                <a:solidFill>
                  <a:schemeClr val="accent5"/>
                </a:solidFill>
              </a:rPr>
              <a:t>, sempre se condizionati ad ISEE</a:t>
            </a:r>
            <a:r>
              <a:rPr lang="it-IT" sz="2800" b="1" dirty="0" smtClean="0">
                <a:solidFill>
                  <a:schemeClr val="accent5"/>
                </a:solidFill>
              </a:rPr>
              <a:t>.</a:t>
            </a: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Prestazioni erogate dall’ASL (es. prestazioni odontoiatriche), se sono assoggettate ad ISEE per alcune specifiche categorie di </a:t>
            </a:r>
            <a:r>
              <a:rPr lang="it-IT" sz="2800" dirty="0" smtClean="0"/>
              <a:t>utenti</a:t>
            </a:r>
          </a:p>
          <a:p>
            <a:r>
              <a:rPr lang="it-IT" sz="2800" b="1" dirty="0" smtClean="0">
                <a:solidFill>
                  <a:schemeClr val="accent5"/>
                </a:solidFill>
              </a:rPr>
              <a:t> Non inserire a meno che siano finanziate  </a:t>
            </a:r>
            <a:r>
              <a:rPr lang="it-IT" sz="2800" b="1" dirty="0">
                <a:solidFill>
                  <a:schemeClr val="accent5"/>
                </a:solidFill>
              </a:rPr>
              <a:t>con fondi diversi da quelli sanitari </a:t>
            </a:r>
            <a:r>
              <a:rPr lang="it-IT" sz="2800" b="1" dirty="0" smtClean="0">
                <a:solidFill>
                  <a:schemeClr val="accent5"/>
                </a:solidFill>
              </a:rPr>
              <a:t>(allora al </a:t>
            </a:r>
            <a:r>
              <a:rPr lang="it-IT" sz="2800" b="1" dirty="0">
                <a:solidFill>
                  <a:schemeClr val="accent5"/>
                </a:solidFill>
              </a:rPr>
              <a:t>punto A.1.10 - </a:t>
            </a:r>
            <a:r>
              <a:rPr lang="it-IT" sz="2800" b="1" i="1" dirty="0">
                <a:solidFill>
                  <a:schemeClr val="accent5"/>
                </a:solidFill>
              </a:rPr>
              <a:t>Contributi economici per cure o prestazioni sociali a rilevanza </a:t>
            </a:r>
            <a:r>
              <a:rPr lang="it-IT" sz="2800" b="1" i="1" dirty="0" smtClean="0">
                <a:solidFill>
                  <a:schemeClr val="accent5"/>
                </a:solidFill>
              </a:rPr>
              <a:t>sanitaria)</a:t>
            </a:r>
            <a:endParaRPr lang="it-IT" sz="28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endParaRPr lang="it-IT" sz="2800" dirty="0"/>
          </a:p>
          <a:p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b="1" dirty="0" smtClean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  <a:p>
            <a:endParaRPr lang="it-IT" sz="2800" b="1" dirty="0" smtClean="0">
              <a:solidFill>
                <a:schemeClr val="accent5"/>
              </a:solidFill>
            </a:endParaRPr>
          </a:p>
          <a:p>
            <a:endParaRPr lang="it-IT" sz="2800" b="1" dirty="0">
              <a:solidFill>
                <a:schemeClr val="accent5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 idx="4294967295"/>
          </p:nvPr>
        </p:nvSpPr>
        <p:spPr>
          <a:xfrm>
            <a:off x="1395663" y="1147012"/>
            <a:ext cx="9111916" cy="487621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GRAZIE</a:t>
            </a:r>
            <a:br>
              <a:rPr lang="it-IT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it-IT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593552" y="57120"/>
            <a:ext cx="50048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5400" b="1" dirty="0">
                <a:latin typeface="Optane"/>
              </a:rPr>
              <a:t>Casellario dell’assistenza</a:t>
            </a:r>
          </a:p>
        </p:txBody>
      </p:sp>
      <p:pic>
        <p:nvPicPr>
          <p:cNvPr id="7" name="Immagin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70" y="1572126"/>
            <a:ext cx="4948989" cy="2582779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                                                           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TABELLA 1 del DM 206/2014</a:t>
            </a:r>
          </a:p>
          <a:p>
            <a:endParaRPr lang="it-IT" b="1" dirty="0" smtClean="0"/>
          </a:p>
          <a:p>
            <a:r>
              <a:rPr lang="it-IT" b="1" dirty="0"/>
              <a:t>A1 - CONTRIBUTI </a:t>
            </a:r>
            <a:r>
              <a:rPr lang="it-IT" b="1" dirty="0" smtClean="0"/>
              <a:t>ECONOMICI</a:t>
            </a:r>
          </a:p>
          <a:p>
            <a:r>
              <a:rPr lang="it-IT" b="1" dirty="0"/>
              <a:t>A2 – INTERVENTI E </a:t>
            </a:r>
            <a:r>
              <a:rPr lang="it-IT" b="1" dirty="0" smtClean="0"/>
              <a:t>SERVIZI;</a:t>
            </a:r>
            <a:r>
              <a:rPr lang="it-IT" dirty="0"/>
              <a:t> Gli interventi e i servizi, di cui alla sezione</a:t>
            </a:r>
          </a:p>
          <a:p>
            <a:pPr marL="0" indent="0">
              <a:buNone/>
            </a:pPr>
            <a:r>
              <a:rPr lang="it-IT" dirty="0" smtClean="0"/>
              <a:t>	A2</a:t>
            </a:r>
            <a:r>
              <a:rPr lang="it-IT" dirty="0"/>
              <a:t>, classificati con codice da A2.16 a A2.29, costituiscono </a:t>
            </a:r>
            <a:r>
              <a:rPr lang="it-IT" dirty="0" smtClean="0"/>
              <a:t>    informazioni da </a:t>
            </a:r>
            <a:r>
              <a:rPr lang="it-IT" dirty="0"/>
              <a:t>inserire nel Casellario </a:t>
            </a:r>
            <a:r>
              <a:rPr lang="it-IT" dirty="0" smtClean="0"/>
              <a:t>solo in </a:t>
            </a:r>
            <a:r>
              <a:rPr lang="it-IT" dirty="0"/>
              <a:t>caso di presa in carico da parte del </a:t>
            </a:r>
            <a:r>
              <a:rPr lang="it-IT" dirty="0" smtClean="0"/>
              <a:t>servizio </a:t>
            </a:r>
            <a:r>
              <a:rPr lang="it-IT" dirty="0"/>
              <a:t>sociale professionale</a:t>
            </a:r>
            <a:endParaRPr lang="it-IT" b="1" dirty="0" smtClean="0"/>
          </a:p>
          <a:p>
            <a:r>
              <a:rPr lang="it-IT" b="1" dirty="0"/>
              <a:t>A3 – SERVIZI </a:t>
            </a:r>
            <a:r>
              <a:rPr lang="it-IT" b="1" dirty="0" smtClean="0"/>
              <a:t>EROGATI </a:t>
            </a:r>
            <a:r>
              <a:rPr lang="it-IT" b="1" dirty="0"/>
              <a:t>ATTRAVERSO </a:t>
            </a:r>
            <a:r>
              <a:rPr lang="it-IT" b="1" dirty="0" smtClean="0"/>
              <a:t>STRUTTURE</a:t>
            </a:r>
          </a:p>
          <a:p>
            <a:r>
              <a:rPr lang="it-IT" b="1" dirty="0"/>
              <a:t>A4 – PRESTAZIONI INPS (INCLUSE LE PRESTAZIONI DI NATURA PREVIDENZIALE RILEVANTI PER </a:t>
            </a:r>
            <a:r>
              <a:rPr lang="it-IT" b="1" dirty="0" smtClean="0"/>
              <a:t>IL SISS)</a:t>
            </a:r>
          </a:p>
          <a:p>
            <a:r>
              <a:rPr lang="it-IT" b="1" dirty="0"/>
              <a:t>A5 – AGEVOLAZIONI TRIBUTARIE RILEVANTI PER IL </a:t>
            </a:r>
            <a:r>
              <a:rPr lang="it-IT" b="1" dirty="0" smtClean="0"/>
              <a:t>SISS</a:t>
            </a:r>
          </a:p>
          <a:p>
            <a:r>
              <a:rPr lang="it-IT" b="1" dirty="0" smtClean="0"/>
              <a:t>A9 – NUOVE CATEGORIE DI PRESTAZIONI 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979802"/>
            <a:ext cx="10546239" cy="1501629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TRATTAMENTI </a:t>
            </a:r>
            <a:r>
              <a:rPr lang="it-IT" b="1" dirty="0"/>
              <a:t>RILEVANTI AI FINI REI 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sz="3200" b="1" dirty="0" smtClean="0"/>
              <a:t>DA SEZ. A1.01 A SEZIONE </a:t>
            </a:r>
            <a:r>
              <a:rPr lang="it-IT" sz="3200" b="1" dirty="0" smtClean="0">
                <a:solidFill>
                  <a:srgbClr val="FF0000"/>
                </a:solidFill>
              </a:rPr>
              <a:t>A1.04 </a:t>
            </a:r>
            <a:r>
              <a:rPr lang="it-IT" sz="2000" b="1" dirty="0" smtClean="0">
                <a:solidFill>
                  <a:srgbClr val="FF0000"/>
                </a:solidFill>
              </a:rPr>
              <a:t>(SOLO SE NON AGGIUNTIVI AL BENEFICIO  REI)</a:t>
            </a:r>
            <a:r>
              <a:rPr lang="it-IT" sz="3200" b="1" dirty="0" smtClean="0">
                <a:solidFill>
                  <a:srgbClr val="FF0000"/>
                </a:solidFill>
              </a:rPr>
              <a:t/>
            </a:r>
            <a:br>
              <a:rPr lang="it-IT" sz="3200" b="1" dirty="0" smtClean="0">
                <a:solidFill>
                  <a:srgbClr val="FF0000"/>
                </a:solidFill>
              </a:rPr>
            </a:br>
            <a:r>
              <a:rPr lang="it-IT" b="1" dirty="0" smtClean="0"/>
              <a:t> </a:t>
            </a:r>
            <a:br>
              <a:rPr lang="it-IT" b="1" dirty="0" smtClean="0"/>
            </a:b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13135" y="3063031"/>
            <a:ext cx="995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A1.01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Assegno per il nucleo familiare erogato dai Comuni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Prestazione richiesta al Comune, rivalutata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annualmente, ed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erogata dall’INPS a favore di cittadini italiani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o comunitari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residenti nel territorio dello Stato, a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nuclei familiari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con almeno 3 figli minori e nuclei familiari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con risorse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reddituali e patrimoniali non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superiori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quelle previste dall’ISE</a:t>
            </a: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A1.02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Assegno Maternità erogato dai Comuni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Assegno destinato alle nuove mamme che non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hanno ricevuto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altre prestazioni di maternità dall’INPS o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dal datore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di lavoro e in possesso di determinate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situazioni reddituali</a:t>
            </a: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A1.03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>
                <a:ea typeface="Verdana" panose="020B0604030504040204" pitchFamily="34" charset="0"/>
                <a:cs typeface="Verdana" panose="020B0604030504040204" pitchFamily="34" charset="0"/>
              </a:rPr>
              <a:t>Carta acquisti</a:t>
            </a:r>
          </a:p>
          <a:p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Sostegno economico a favore di persone e famiglie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in condizione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di povertà per l’acquisto di generi alimentari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e il </a:t>
            </a:r>
            <a:r>
              <a:rPr lang="it-IT" dirty="0">
                <a:ea typeface="Verdana" panose="020B0604030504040204" pitchFamily="34" charset="0"/>
                <a:cs typeface="Verdana" panose="020B0604030504040204" pitchFamily="34" charset="0"/>
              </a:rPr>
              <a:t>pagamento delle </a:t>
            </a:r>
            <a:r>
              <a:rPr lang="it-IT" dirty="0" smtClean="0">
                <a:ea typeface="Verdana" panose="020B0604030504040204" pitchFamily="34" charset="0"/>
                <a:cs typeface="Verdana" panose="020B0604030504040204" pitchFamily="34" charset="0"/>
              </a:rPr>
              <a:t>bollette</a:t>
            </a:r>
          </a:p>
          <a:p>
            <a:endParaRPr lang="it-IT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23900" y="476694"/>
            <a:ext cx="10965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A1.04</a:t>
            </a:r>
            <a:r>
              <a:rPr lang="it-IT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800" b="1" dirty="0">
                <a:ea typeface="Verdana" panose="020B0604030504040204" pitchFamily="34" charset="0"/>
                <a:cs typeface="Verdana" panose="020B0604030504040204" pitchFamily="34" charset="0"/>
              </a:rPr>
              <a:t>Contributi economici a integrazione del reddito familiare</a:t>
            </a:r>
          </a:p>
          <a:p>
            <a:r>
              <a:rPr lang="it-IT" sz="2800" dirty="0">
                <a:ea typeface="Verdana" panose="020B0604030504040204" pitchFamily="34" charset="0"/>
                <a:cs typeface="Verdana" panose="020B0604030504040204" pitchFamily="34" charset="0"/>
              </a:rPr>
              <a:t>Sussidi economici, anche una tantum, ad integrazione del reddito di persone bisognose. </a:t>
            </a:r>
          </a:p>
          <a:p>
            <a:pPr algn="just"/>
            <a:r>
              <a:rPr lang="it-IT" sz="2800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 rientrano nel progetto personalizzato  </a:t>
            </a:r>
            <a:r>
              <a:rPr lang="it-IT" sz="280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SIA </a:t>
            </a:r>
            <a:r>
              <a:rPr lang="it-IT" sz="2800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it-IT" sz="2800" dirty="0" err="1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ReI</a:t>
            </a:r>
            <a:r>
              <a:rPr lang="it-IT" sz="2800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non più A1.04 ma:</a:t>
            </a:r>
            <a:endParaRPr lang="it-IT" sz="2800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25811"/>
              </p:ext>
            </p:extLst>
          </p:nvPr>
        </p:nvGraphicFramePr>
        <p:xfrm>
          <a:off x="1459683" y="3154350"/>
          <a:ext cx="8113086" cy="272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62"/>
                <a:gridCol w="2704362"/>
                <a:gridCol w="2704362"/>
              </a:tblGrid>
              <a:tr h="293722"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CODICE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DENOMINAZIONE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DESCRIZIONE</a:t>
                      </a:r>
                      <a:endParaRPr lang="it-IT" sz="2000" dirty="0"/>
                    </a:p>
                  </a:txBody>
                  <a:tcPr/>
                </a:tc>
              </a:tr>
              <a:tr h="2327187">
                <a:tc>
                  <a:txBody>
                    <a:bodyPr/>
                    <a:lstStyle/>
                    <a:p>
                      <a:r>
                        <a:rPr lang="it-IT" sz="2000" b="1" dirty="0" smtClean="0">
                          <a:solidFill>
                            <a:srgbClr val="FF0000"/>
                          </a:solidFill>
                        </a:rPr>
                        <a:t>A9.03.01</a:t>
                      </a:r>
                    </a:p>
                    <a:p>
                      <a:endParaRPr lang="it-IT" sz="2000" dirty="0" smtClean="0"/>
                    </a:p>
                    <a:p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« Contributi economici</a:t>
                      </a:r>
                      <a:r>
                        <a:rPr lang="it-IT" sz="2000" baseline="0" dirty="0" smtClean="0"/>
                        <a:t> e integrazioni del reddito familiare stabiliti nell’ambito dei progetti personalizzati SIA/ReI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Misure di sostegno al reddito aggiuntive al beneficio economico del SIA o del ReI individuate nell’ambito del progetto personalizzato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TRATTAMENTI NON RILEVANTI AI FINI REI</a:t>
            </a:r>
            <a:br>
              <a:rPr lang="it-IT" b="1" dirty="0" smtClean="0"/>
            </a:br>
            <a:r>
              <a:rPr lang="it-IT" b="1" dirty="0"/>
              <a:t/>
            </a:r>
            <a:br>
              <a:rPr lang="it-IT" b="1" dirty="0"/>
            </a:br>
            <a:r>
              <a:rPr lang="it-IT" b="1" dirty="0" smtClean="0"/>
              <a:t>SEZ</a:t>
            </a:r>
            <a:r>
              <a:rPr lang="it-IT" b="1" dirty="0"/>
              <a:t>. A1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z="3200" i="1" dirty="0"/>
              <a:t>a) le erogazioni riferite al pagamento di arretrati;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/>
            </a:r>
            <a:br>
              <a:rPr lang="it-IT" sz="3200" dirty="0"/>
            </a:br>
            <a:r>
              <a:rPr lang="it-IT" sz="3200" i="1" dirty="0"/>
              <a:t>b) le indennità per i tirocini finalizzati all’inclusione sociale, all’autonomia delle persone e alla riabilitazione, di cui all’accordo del 22 gennaio 2015 in sede di Conferenza permanente per i rapporti tra lo Stato, le regioni e le province autonome di Trento e Bolzano;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/>
            </a:r>
            <a:br>
              <a:rPr lang="it-IT" sz="3200" dirty="0"/>
            </a:br>
            <a:r>
              <a:rPr lang="it-IT" sz="3200" i="1" dirty="0"/>
              <a:t>c) le specifiche misure di sostegno economico, aggiuntive al beneficio economico del ReI, individuate nell’ambito del progetto personalizzato di cui all’articolo 6 a valere su risorse del comune o dell’ambito territoriale;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/>
            </a:r>
            <a:br>
              <a:rPr lang="it-IT" sz="3200" dirty="0"/>
            </a:br>
            <a:r>
              <a:rPr lang="it-IT" sz="3200" i="1" dirty="0"/>
              <a:t>d) le riduzioni nella compartecipazione al costo dei servizi, nonché eventuali esenzioni e agevolazioni per il pagamento di tributi;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/>
            </a:r>
            <a:br>
              <a:rPr lang="it-IT" sz="3200" dirty="0"/>
            </a:br>
            <a:r>
              <a:rPr lang="it-IT" sz="3200" i="1" dirty="0"/>
              <a:t>e) le erogazioni a fronte di rendicontazione di spese sostenute ovvero le erogazioni in forma di buoni servizio o altri titoli che svolgono la funzione di sostituzione di servizi</a:t>
            </a:r>
            <a:r>
              <a:rPr lang="it-IT" sz="3200" dirty="0"/>
              <a:t>”.</a:t>
            </a:r>
            <a:endParaRPr lang="it-IT" sz="3200" u="sng" dirty="0"/>
          </a:p>
          <a:p>
            <a:endParaRPr lang="it-IT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4" y="154120"/>
            <a:ext cx="1108426" cy="13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5872</TotalTime>
  <Words>4644</Words>
  <Application>Microsoft Office PowerPoint</Application>
  <PresentationFormat>Widescreen</PresentationFormat>
  <Paragraphs>687</Paragraphs>
  <Slides>54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MV Boli</vt:lpstr>
      <vt:lpstr>Optane</vt:lpstr>
      <vt:lpstr>Verdana</vt:lpstr>
      <vt:lpstr>Tema di Office</vt:lpstr>
      <vt:lpstr>Dal Casellario dell’Assistenza al SIUSS Incontro formativo con i comuni della provincia di  Perugia Perugia, 13 MARZO 2018  a cura di Viviana Lucia Secco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TRATTAMENTI RILEVANTI AI FINI REI   DA SEZ. A1.01 A SEZIONE A1.04 (SOLO SE NON AGGIUNTIVI AL BENEFICIO  REI)   </vt:lpstr>
      <vt:lpstr>Presentazione standard di PowerPoint</vt:lpstr>
      <vt:lpstr>TRATTAMENTI NON RILEVANTI AI FINI REI  SEZ. A1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FONTI</vt:lpstr>
      <vt:lpstr>Comunicazioni agli Enti erogatori</vt:lpstr>
      <vt:lpstr>La documentazione tecnica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GRAZIE </vt:lpstr>
    </vt:vector>
  </TitlesOfParts>
  <Company>I.N.P.S.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 Casellario dell’assistenza al SIUSS</dc:title>
  <dc:creator>Calabrese Maria Valeria</dc:creator>
  <cp:lastModifiedBy>Gagliardi Luigina</cp:lastModifiedBy>
  <cp:revision>289</cp:revision>
  <cp:lastPrinted>2018-03-12T09:45:05Z</cp:lastPrinted>
  <dcterms:created xsi:type="dcterms:W3CDTF">2017-11-06T08:59:04Z</dcterms:created>
  <dcterms:modified xsi:type="dcterms:W3CDTF">2018-03-12T17:22:55Z</dcterms:modified>
</cp:coreProperties>
</file>