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48" r:id="rId3"/>
  </p:sldMasterIdLst>
  <p:notesMasterIdLst>
    <p:notesMasterId r:id="rId21"/>
  </p:notesMasterIdLst>
  <p:sldIdLst>
    <p:sldId id="386" r:id="rId4"/>
    <p:sldId id="384" r:id="rId5"/>
    <p:sldId id="344" r:id="rId6"/>
    <p:sldId id="306" r:id="rId7"/>
    <p:sldId id="369" r:id="rId8"/>
    <p:sldId id="350" r:id="rId9"/>
    <p:sldId id="299" r:id="rId10"/>
    <p:sldId id="380" r:id="rId11"/>
    <p:sldId id="377" r:id="rId12"/>
    <p:sldId id="378" r:id="rId13"/>
    <p:sldId id="373" r:id="rId14"/>
    <p:sldId id="392" r:id="rId15"/>
    <p:sldId id="393" r:id="rId16"/>
    <p:sldId id="394" r:id="rId17"/>
    <p:sldId id="395" r:id="rId18"/>
    <p:sldId id="396" r:id="rId19"/>
    <p:sldId id="397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Claudio Russo" initials="CR" lastIdx="5" clrIdx="1">
    <p:extLst>
      <p:ext uri="{19B8F6BF-5375-455C-9EA6-DF929625EA0E}">
        <p15:presenceInfo xmlns:p15="http://schemas.microsoft.com/office/powerpoint/2012/main" userId="Claudio Rus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284A"/>
    <a:srgbClr val="C0504D"/>
    <a:srgbClr val="3FAE29"/>
    <a:srgbClr val="F0F4EB"/>
    <a:srgbClr val="1B294E"/>
    <a:srgbClr val="14284B"/>
    <a:srgbClr val="41464C"/>
    <a:srgbClr val="DD0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1" autoAdjust="0"/>
    <p:restoredTop sz="94610" autoAdjust="0"/>
  </p:normalViewPr>
  <p:slideViewPr>
    <p:cSldViewPr>
      <p:cViewPr varScale="1">
        <p:scale>
          <a:sx n="73" d="100"/>
          <a:sy n="73" d="100"/>
        </p:scale>
        <p:origin x="528" y="7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70C9-B852-B34F-B573-E9ACAC9936FD}" type="doc">
      <dgm:prSet loTypeId="urn:microsoft.com/office/officeart/2005/8/layout/hierarchy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it-IT"/>
        </a:p>
      </dgm:t>
    </dgm:pt>
    <dgm:pt modelId="{29F472B3-8982-944F-BFAD-618172E7E632}">
      <dgm:prSet phldrT="[Testo]"/>
      <dgm:spPr/>
      <dgm:t>
        <a:bodyPr/>
        <a:lstStyle/>
        <a:p>
          <a:r>
            <a:rPr lang="it-IT" dirty="0"/>
            <a:t>Beneficiario</a:t>
          </a:r>
        </a:p>
      </dgm:t>
    </dgm:pt>
    <dgm:pt modelId="{CA452635-1D35-FF42-9EBB-220CDDD1969B}" type="parTrans" cxnId="{B09C940F-2A6D-6849-A271-736CBBB320CE}">
      <dgm:prSet/>
      <dgm:spPr/>
      <dgm:t>
        <a:bodyPr/>
        <a:lstStyle/>
        <a:p>
          <a:endParaRPr lang="it-IT"/>
        </a:p>
      </dgm:t>
    </dgm:pt>
    <dgm:pt modelId="{6D81A2A4-FF11-074E-9BAE-F8F9ABBC57F3}" type="sibTrans" cxnId="{B09C940F-2A6D-6849-A271-736CBBB320CE}">
      <dgm:prSet/>
      <dgm:spPr/>
      <dgm:t>
        <a:bodyPr/>
        <a:lstStyle/>
        <a:p>
          <a:endParaRPr lang="it-IT"/>
        </a:p>
      </dgm:t>
    </dgm:pt>
    <dgm:pt modelId="{5061AD80-443B-B44A-A6F0-9DE19B821C1F}">
      <dgm:prSet phldrT="[Testo]"/>
      <dgm:spPr/>
      <dgm:t>
        <a:bodyPr/>
        <a:lstStyle/>
        <a:p>
          <a:r>
            <a:rPr lang="it-IT" dirty="0"/>
            <a:t>Comitato Coordinamento</a:t>
          </a:r>
        </a:p>
      </dgm:t>
    </dgm:pt>
    <dgm:pt modelId="{41F22D60-6C01-204B-AAE8-73B11D1619A5}" type="parTrans" cxnId="{8610D5BE-D541-2240-833E-185ED52358D8}">
      <dgm:prSet/>
      <dgm:spPr/>
      <dgm:t>
        <a:bodyPr/>
        <a:lstStyle/>
        <a:p>
          <a:endParaRPr lang="it-IT"/>
        </a:p>
      </dgm:t>
    </dgm:pt>
    <dgm:pt modelId="{F6BBB4EA-3367-6E40-A68C-204744E29556}" type="sibTrans" cxnId="{8610D5BE-D541-2240-833E-185ED52358D8}">
      <dgm:prSet/>
      <dgm:spPr/>
      <dgm:t>
        <a:bodyPr/>
        <a:lstStyle/>
        <a:p>
          <a:endParaRPr lang="it-IT"/>
        </a:p>
      </dgm:t>
    </dgm:pt>
    <dgm:pt modelId="{E8676609-4D07-5740-A339-1A35B980B8D8}">
      <dgm:prSet/>
      <dgm:spPr/>
      <dgm:t>
        <a:bodyPr/>
        <a:lstStyle/>
        <a:p>
          <a:r>
            <a:rPr lang="it-IT" dirty="0"/>
            <a:t>Gruppo Lavoro </a:t>
          </a:r>
          <a:r>
            <a:rPr lang="it-IT" dirty="0" err="1"/>
            <a:t>n</a:t>
          </a:r>
          <a:endParaRPr lang="it-IT" dirty="0"/>
        </a:p>
      </dgm:t>
    </dgm:pt>
    <dgm:pt modelId="{FAF26F12-A19D-C84E-AAF6-8FACBECF57ED}" type="parTrans" cxnId="{45D1769F-8BA0-534E-A44B-810F0C75CE97}">
      <dgm:prSet/>
      <dgm:spPr/>
      <dgm:t>
        <a:bodyPr/>
        <a:lstStyle/>
        <a:p>
          <a:endParaRPr lang="it-IT"/>
        </a:p>
      </dgm:t>
    </dgm:pt>
    <dgm:pt modelId="{56D19024-9D11-4F44-9232-0835C8D0720E}" type="sibTrans" cxnId="{45D1769F-8BA0-534E-A44B-810F0C75CE97}">
      <dgm:prSet/>
      <dgm:spPr/>
      <dgm:t>
        <a:bodyPr/>
        <a:lstStyle/>
        <a:p>
          <a:endParaRPr lang="it-IT"/>
        </a:p>
      </dgm:t>
    </dgm:pt>
    <dgm:pt modelId="{C96A4264-995E-854C-962A-7A896F756244}">
      <dgm:prSet/>
      <dgm:spPr/>
      <dgm:t>
        <a:bodyPr/>
        <a:lstStyle/>
        <a:p>
          <a:r>
            <a:rPr lang="it-IT" dirty="0"/>
            <a:t>Gruppo Lavoro 1 </a:t>
          </a:r>
        </a:p>
      </dgm:t>
    </dgm:pt>
    <dgm:pt modelId="{946954B4-6E29-A343-A0D7-CD7188B29C3D}" type="parTrans" cxnId="{2EC5ADD6-4391-2349-AA73-4D48CD3953BD}">
      <dgm:prSet/>
      <dgm:spPr/>
      <dgm:t>
        <a:bodyPr/>
        <a:lstStyle/>
        <a:p>
          <a:endParaRPr lang="it-IT"/>
        </a:p>
      </dgm:t>
    </dgm:pt>
    <dgm:pt modelId="{93BEAEAA-20E0-B548-8E3A-2299EE4C779C}" type="sibTrans" cxnId="{2EC5ADD6-4391-2349-AA73-4D48CD3953BD}">
      <dgm:prSet/>
      <dgm:spPr/>
      <dgm:t>
        <a:bodyPr/>
        <a:lstStyle/>
        <a:p>
          <a:endParaRPr lang="it-IT"/>
        </a:p>
      </dgm:t>
    </dgm:pt>
    <dgm:pt modelId="{154E1823-70E1-1C40-9A2C-247527342F93}">
      <dgm:prSet/>
      <dgm:spPr/>
      <dgm:t>
        <a:bodyPr/>
        <a:lstStyle/>
        <a:p>
          <a:r>
            <a:rPr lang="it-IT" dirty="0"/>
            <a:t>Gruppo Lavoro 2</a:t>
          </a:r>
        </a:p>
      </dgm:t>
    </dgm:pt>
    <dgm:pt modelId="{4A3201C7-9E87-9C4A-9624-3676C0865EFC}" type="parTrans" cxnId="{450593CB-3694-CB46-B448-178544EE0B18}">
      <dgm:prSet/>
      <dgm:spPr/>
      <dgm:t>
        <a:bodyPr/>
        <a:lstStyle/>
        <a:p>
          <a:endParaRPr lang="it-IT"/>
        </a:p>
      </dgm:t>
    </dgm:pt>
    <dgm:pt modelId="{AD72D113-DDF7-DE4A-AF4E-4D3EDFA6F9CD}" type="sibTrans" cxnId="{450593CB-3694-CB46-B448-178544EE0B18}">
      <dgm:prSet/>
      <dgm:spPr/>
      <dgm:t>
        <a:bodyPr/>
        <a:lstStyle/>
        <a:p>
          <a:endParaRPr lang="it-IT"/>
        </a:p>
      </dgm:t>
    </dgm:pt>
    <dgm:pt modelId="{BEEC4D41-7307-C249-8118-DBC13A7AF1D9}">
      <dgm:prSet phldrT="[Testo]"/>
      <dgm:spPr/>
      <dgm:t>
        <a:bodyPr/>
        <a:lstStyle/>
        <a:p>
          <a:r>
            <a:rPr lang="it-IT" dirty="0"/>
            <a:t>Comitato Pilotaggio</a:t>
          </a:r>
        </a:p>
      </dgm:t>
    </dgm:pt>
    <dgm:pt modelId="{E48AC55E-BA6C-B34E-AE7B-A5E42BE69D93}" type="parTrans" cxnId="{D8D6EB24-F11A-024A-A9D0-FCD869DBDD6B}">
      <dgm:prSet/>
      <dgm:spPr/>
      <dgm:t>
        <a:bodyPr/>
        <a:lstStyle/>
        <a:p>
          <a:endParaRPr lang="it-IT"/>
        </a:p>
      </dgm:t>
    </dgm:pt>
    <dgm:pt modelId="{45FD2D65-C744-D04D-BF89-A4A9ADC2BDB8}" type="sibTrans" cxnId="{D8D6EB24-F11A-024A-A9D0-FCD869DBDD6B}">
      <dgm:prSet/>
      <dgm:spPr/>
      <dgm:t>
        <a:bodyPr/>
        <a:lstStyle/>
        <a:p>
          <a:endParaRPr lang="it-IT"/>
        </a:p>
      </dgm:t>
    </dgm:pt>
    <dgm:pt modelId="{3DF9FB96-828A-F341-93F7-E1DC3E6A4D1E}" type="pres">
      <dgm:prSet presAssocID="{4C1F70C9-B852-B34F-B573-E9ACAC9936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E3EFDB4-E326-614F-B3E9-7B91CDC6E9BB}" type="pres">
      <dgm:prSet presAssocID="{29F472B3-8982-944F-BFAD-618172E7E632}" presName="hierRoot1" presStyleCnt="0"/>
      <dgm:spPr/>
    </dgm:pt>
    <dgm:pt modelId="{86B6854E-D0E6-2241-A5C7-112A8CD5FA5C}" type="pres">
      <dgm:prSet presAssocID="{29F472B3-8982-944F-BFAD-618172E7E632}" presName="composite" presStyleCnt="0"/>
      <dgm:spPr/>
    </dgm:pt>
    <dgm:pt modelId="{A65D9226-F7FE-C94F-9B02-190FEF2C308C}" type="pres">
      <dgm:prSet presAssocID="{29F472B3-8982-944F-BFAD-618172E7E632}" presName="background" presStyleLbl="node0" presStyleIdx="0" presStyleCnt="1"/>
      <dgm:spPr/>
    </dgm:pt>
    <dgm:pt modelId="{EF22E040-798B-E748-8B0A-1DB4136B76AF}" type="pres">
      <dgm:prSet presAssocID="{29F472B3-8982-944F-BFAD-618172E7E63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B07AF42-74A3-DA4D-8F5E-7318807BB549}" type="pres">
      <dgm:prSet presAssocID="{29F472B3-8982-944F-BFAD-618172E7E632}" presName="hierChild2" presStyleCnt="0"/>
      <dgm:spPr/>
    </dgm:pt>
    <dgm:pt modelId="{9E018929-B8B6-FA44-9452-8C38FD788CD8}" type="pres">
      <dgm:prSet presAssocID="{E48AC55E-BA6C-B34E-AE7B-A5E42BE69D93}" presName="Name10" presStyleLbl="parChTrans1D2" presStyleIdx="0" presStyleCnt="1"/>
      <dgm:spPr/>
      <dgm:t>
        <a:bodyPr/>
        <a:lstStyle/>
        <a:p>
          <a:endParaRPr lang="it-IT"/>
        </a:p>
      </dgm:t>
    </dgm:pt>
    <dgm:pt modelId="{C9AD4C04-5AE0-6F4D-AF45-2FF8135FEF0A}" type="pres">
      <dgm:prSet presAssocID="{BEEC4D41-7307-C249-8118-DBC13A7AF1D9}" presName="hierRoot2" presStyleCnt="0"/>
      <dgm:spPr/>
    </dgm:pt>
    <dgm:pt modelId="{A08501CD-E835-8542-A683-D2FCF516D2A9}" type="pres">
      <dgm:prSet presAssocID="{BEEC4D41-7307-C249-8118-DBC13A7AF1D9}" presName="composite2" presStyleCnt="0"/>
      <dgm:spPr/>
    </dgm:pt>
    <dgm:pt modelId="{57918866-C48C-FE47-930B-B05099C00AFB}" type="pres">
      <dgm:prSet presAssocID="{BEEC4D41-7307-C249-8118-DBC13A7AF1D9}" presName="background2" presStyleLbl="node2" presStyleIdx="0" presStyleCnt="1"/>
      <dgm:spPr/>
    </dgm:pt>
    <dgm:pt modelId="{F26A49A2-FF1D-1240-93C0-B837D7F172B0}" type="pres">
      <dgm:prSet presAssocID="{BEEC4D41-7307-C249-8118-DBC13A7AF1D9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2E6EFDF-34EB-E646-9F64-67619FDEE5BA}" type="pres">
      <dgm:prSet presAssocID="{BEEC4D41-7307-C249-8118-DBC13A7AF1D9}" presName="hierChild3" presStyleCnt="0"/>
      <dgm:spPr/>
    </dgm:pt>
    <dgm:pt modelId="{F46257F2-D0BB-F448-B621-67C11FA83A08}" type="pres">
      <dgm:prSet presAssocID="{41F22D60-6C01-204B-AAE8-73B11D1619A5}" presName="Name17" presStyleLbl="parChTrans1D3" presStyleIdx="0" presStyleCnt="1"/>
      <dgm:spPr/>
      <dgm:t>
        <a:bodyPr/>
        <a:lstStyle/>
        <a:p>
          <a:endParaRPr lang="it-IT"/>
        </a:p>
      </dgm:t>
    </dgm:pt>
    <dgm:pt modelId="{BCD61EED-A138-6C4B-884C-B28184D7B2A6}" type="pres">
      <dgm:prSet presAssocID="{5061AD80-443B-B44A-A6F0-9DE19B821C1F}" presName="hierRoot3" presStyleCnt="0"/>
      <dgm:spPr/>
    </dgm:pt>
    <dgm:pt modelId="{01DB1B95-A2C1-9248-A044-A26EFDF96C45}" type="pres">
      <dgm:prSet presAssocID="{5061AD80-443B-B44A-A6F0-9DE19B821C1F}" presName="composite3" presStyleCnt="0"/>
      <dgm:spPr/>
    </dgm:pt>
    <dgm:pt modelId="{1821F2CA-1B5B-B84D-9153-37718ECAAE9C}" type="pres">
      <dgm:prSet presAssocID="{5061AD80-443B-B44A-A6F0-9DE19B821C1F}" presName="background3" presStyleLbl="node3" presStyleIdx="0" presStyleCnt="1"/>
      <dgm:spPr/>
    </dgm:pt>
    <dgm:pt modelId="{E3BE3558-AD24-1740-AAD2-056E1D535C60}" type="pres">
      <dgm:prSet presAssocID="{5061AD80-443B-B44A-A6F0-9DE19B821C1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0E1C0F4-2856-984A-A426-92FFC11D99E7}" type="pres">
      <dgm:prSet presAssocID="{5061AD80-443B-B44A-A6F0-9DE19B821C1F}" presName="hierChild4" presStyleCnt="0"/>
      <dgm:spPr/>
    </dgm:pt>
    <dgm:pt modelId="{81841D3F-AB0E-FC47-BE94-E3C148B9DB3A}" type="pres">
      <dgm:prSet presAssocID="{946954B4-6E29-A343-A0D7-CD7188B29C3D}" presName="Name23" presStyleLbl="parChTrans1D4" presStyleIdx="0" presStyleCnt="3"/>
      <dgm:spPr/>
      <dgm:t>
        <a:bodyPr/>
        <a:lstStyle/>
        <a:p>
          <a:endParaRPr lang="it-IT"/>
        </a:p>
      </dgm:t>
    </dgm:pt>
    <dgm:pt modelId="{E48F805F-FD0E-3541-863C-AFCAC28D9D9F}" type="pres">
      <dgm:prSet presAssocID="{C96A4264-995E-854C-962A-7A896F756244}" presName="hierRoot4" presStyleCnt="0"/>
      <dgm:spPr/>
    </dgm:pt>
    <dgm:pt modelId="{5D7A3C8D-BA1E-9349-8CEC-3EDF5514929E}" type="pres">
      <dgm:prSet presAssocID="{C96A4264-995E-854C-962A-7A896F756244}" presName="composite4" presStyleCnt="0"/>
      <dgm:spPr/>
    </dgm:pt>
    <dgm:pt modelId="{9FFE592C-3CFA-BA41-BA69-23CEF98B0708}" type="pres">
      <dgm:prSet presAssocID="{C96A4264-995E-854C-962A-7A896F756244}" presName="background4" presStyleLbl="node4" presStyleIdx="0" presStyleCnt="3"/>
      <dgm:spPr/>
    </dgm:pt>
    <dgm:pt modelId="{E8D1F23B-D4DF-CD41-9F06-0699D7D82760}" type="pres">
      <dgm:prSet presAssocID="{C96A4264-995E-854C-962A-7A896F756244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3B592CB-B239-E542-BCC5-C57C042A54B3}" type="pres">
      <dgm:prSet presAssocID="{C96A4264-995E-854C-962A-7A896F756244}" presName="hierChild5" presStyleCnt="0"/>
      <dgm:spPr/>
    </dgm:pt>
    <dgm:pt modelId="{7A1073C2-2768-854B-87DC-343D92E862C4}" type="pres">
      <dgm:prSet presAssocID="{4A3201C7-9E87-9C4A-9624-3676C0865EFC}" presName="Name23" presStyleLbl="parChTrans1D4" presStyleIdx="1" presStyleCnt="3"/>
      <dgm:spPr/>
      <dgm:t>
        <a:bodyPr/>
        <a:lstStyle/>
        <a:p>
          <a:endParaRPr lang="it-IT"/>
        </a:p>
      </dgm:t>
    </dgm:pt>
    <dgm:pt modelId="{59F99D56-C2BC-9149-8499-161226D9B9C9}" type="pres">
      <dgm:prSet presAssocID="{154E1823-70E1-1C40-9A2C-247527342F93}" presName="hierRoot4" presStyleCnt="0"/>
      <dgm:spPr/>
    </dgm:pt>
    <dgm:pt modelId="{55DFC8CB-CC6F-3D43-8A1D-4A5DE0A6B7CF}" type="pres">
      <dgm:prSet presAssocID="{154E1823-70E1-1C40-9A2C-247527342F93}" presName="composite4" presStyleCnt="0"/>
      <dgm:spPr/>
    </dgm:pt>
    <dgm:pt modelId="{A496FAAC-751C-2945-B7A0-54B56E9F8EB6}" type="pres">
      <dgm:prSet presAssocID="{154E1823-70E1-1C40-9A2C-247527342F93}" presName="background4" presStyleLbl="node4" presStyleIdx="1" presStyleCnt="3"/>
      <dgm:spPr/>
    </dgm:pt>
    <dgm:pt modelId="{6BDFDCC5-9383-664B-9E0B-DFECE2060E11}" type="pres">
      <dgm:prSet presAssocID="{154E1823-70E1-1C40-9A2C-247527342F93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98B99B8-9859-8C4E-8CEF-EE87B7BC746F}" type="pres">
      <dgm:prSet presAssocID="{154E1823-70E1-1C40-9A2C-247527342F93}" presName="hierChild5" presStyleCnt="0"/>
      <dgm:spPr/>
    </dgm:pt>
    <dgm:pt modelId="{56395539-2951-684E-A656-873E3EAA6636}" type="pres">
      <dgm:prSet presAssocID="{FAF26F12-A19D-C84E-AAF6-8FACBECF57ED}" presName="Name23" presStyleLbl="parChTrans1D4" presStyleIdx="2" presStyleCnt="3"/>
      <dgm:spPr/>
      <dgm:t>
        <a:bodyPr/>
        <a:lstStyle/>
        <a:p>
          <a:endParaRPr lang="it-IT"/>
        </a:p>
      </dgm:t>
    </dgm:pt>
    <dgm:pt modelId="{C7336958-F9AE-6F4B-8519-4626A45A8568}" type="pres">
      <dgm:prSet presAssocID="{E8676609-4D07-5740-A339-1A35B980B8D8}" presName="hierRoot4" presStyleCnt="0"/>
      <dgm:spPr/>
    </dgm:pt>
    <dgm:pt modelId="{3B61C5B7-210D-604A-97D2-0847B096EA5B}" type="pres">
      <dgm:prSet presAssocID="{E8676609-4D07-5740-A339-1A35B980B8D8}" presName="composite4" presStyleCnt="0"/>
      <dgm:spPr/>
    </dgm:pt>
    <dgm:pt modelId="{B8D8C9A9-0346-2E4F-A026-620BCA1CE805}" type="pres">
      <dgm:prSet presAssocID="{E8676609-4D07-5740-A339-1A35B980B8D8}" presName="background4" presStyleLbl="node4" presStyleIdx="2" presStyleCnt="3"/>
      <dgm:spPr/>
    </dgm:pt>
    <dgm:pt modelId="{448DCA57-63D1-0F4E-BEF9-F6324A9E4816}" type="pres">
      <dgm:prSet presAssocID="{E8676609-4D07-5740-A339-1A35B980B8D8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68AECF1-7ED5-644E-9B1E-0C316B49AC0E}" type="pres">
      <dgm:prSet presAssocID="{E8676609-4D07-5740-A339-1A35B980B8D8}" presName="hierChild5" presStyleCnt="0"/>
      <dgm:spPr/>
    </dgm:pt>
  </dgm:ptLst>
  <dgm:cxnLst>
    <dgm:cxn modelId="{4F543DDD-D2FE-B24B-9798-0BB4CECBDDC0}" type="presOf" srcId="{5061AD80-443B-B44A-A6F0-9DE19B821C1F}" destId="{E3BE3558-AD24-1740-AAD2-056E1D535C60}" srcOrd="0" destOrd="0" presId="urn:microsoft.com/office/officeart/2005/8/layout/hierarchy1"/>
    <dgm:cxn modelId="{B09C940F-2A6D-6849-A271-736CBBB320CE}" srcId="{4C1F70C9-B852-B34F-B573-E9ACAC9936FD}" destId="{29F472B3-8982-944F-BFAD-618172E7E632}" srcOrd="0" destOrd="0" parTransId="{CA452635-1D35-FF42-9EBB-220CDDD1969B}" sibTransId="{6D81A2A4-FF11-074E-9BAE-F8F9ABBC57F3}"/>
    <dgm:cxn modelId="{19317FC9-9E43-F44C-81CF-40DE0E96C876}" type="presOf" srcId="{E48AC55E-BA6C-B34E-AE7B-A5E42BE69D93}" destId="{9E018929-B8B6-FA44-9452-8C38FD788CD8}" srcOrd="0" destOrd="0" presId="urn:microsoft.com/office/officeart/2005/8/layout/hierarchy1"/>
    <dgm:cxn modelId="{D8D6EB24-F11A-024A-A9D0-FCD869DBDD6B}" srcId="{29F472B3-8982-944F-BFAD-618172E7E632}" destId="{BEEC4D41-7307-C249-8118-DBC13A7AF1D9}" srcOrd="0" destOrd="0" parTransId="{E48AC55E-BA6C-B34E-AE7B-A5E42BE69D93}" sibTransId="{45FD2D65-C744-D04D-BF89-A4A9ADC2BDB8}"/>
    <dgm:cxn modelId="{778DBF6D-0304-A74B-BF39-A0FB40F58403}" type="presOf" srcId="{4A3201C7-9E87-9C4A-9624-3676C0865EFC}" destId="{7A1073C2-2768-854B-87DC-343D92E862C4}" srcOrd="0" destOrd="0" presId="urn:microsoft.com/office/officeart/2005/8/layout/hierarchy1"/>
    <dgm:cxn modelId="{450593CB-3694-CB46-B448-178544EE0B18}" srcId="{5061AD80-443B-B44A-A6F0-9DE19B821C1F}" destId="{154E1823-70E1-1C40-9A2C-247527342F93}" srcOrd="1" destOrd="0" parTransId="{4A3201C7-9E87-9C4A-9624-3676C0865EFC}" sibTransId="{AD72D113-DDF7-DE4A-AF4E-4D3EDFA6F9CD}"/>
    <dgm:cxn modelId="{EF9EB89A-C3DE-8A49-97EB-164BB0131E2E}" type="presOf" srcId="{154E1823-70E1-1C40-9A2C-247527342F93}" destId="{6BDFDCC5-9383-664B-9E0B-DFECE2060E11}" srcOrd="0" destOrd="0" presId="urn:microsoft.com/office/officeart/2005/8/layout/hierarchy1"/>
    <dgm:cxn modelId="{B0567630-5C4F-9745-B586-8D57142E110B}" type="presOf" srcId="{FAF26F12-A19D-C84E-AAF6-8FACBECF57ED}" destId="{56395539-2951-684E-A656-873E3EAA6636}" srcOrd="0" destOrd="0" presId="urn:microsoft.com/office/officeart/2005/8/layout/hierarchy1"/>
    <dgm:cxn modelId="{DF0A7481-DC05-8947-AA78-8F0A837E6BC8}" type="presOf" srcId="{E8676609-4D07-5740-A339-1A35B980B8D8}" destId="{448DCA57-63D1-0F4E-BEF9-F6324A9E4816}" srcOrd="0" destOrd="0" presId="urn:microsoft.com/office/officeart/2005/8/layout/hierarchy1"/>
    <dgm:cxn modelId="{2EC5ADD6-4391-2349-AA73-4D48CD3953BD}" srcId="{5061AD80-443B-B44A-A6F0-9DE19B821C1F}" destId="{C96A4264-995E-854C-962A-7A896F756244}" srcOrd="0" destOrd="0" parTransId="{946954B4-6E29-A343-A0D7-CD7188B29C3D}" sibTransId="{93BEAEAA-20E0-B548-8E3A-2299EE4C779C}"/>
    <dgm:cxn modelId="{4EC1E749-B427-7042-B9CE-DA3A2972A9AD}" type="presOf" srcId="{BEEC4D41-7307-C249-8118-DBC13A7AF1D9}" destId="{F26A49A2-FF1D-1240-93C0-B837D7F172B0}" srcOrd="0" destOrd="0" presId="urn:microsoft.com/office/officeart/2005/8/layout/hierarchy1"/>
    <dgm:cxn modelId="{39DF59CF-9C2E-EF4B-8DCF-B8EB941C7769}" type="presOf" srcId="{C96A4264-995E-854C-962A-7A896F756244}" destId="{E8D1F23B-D4DF-CD41-9F06-0699D7D82760}" srcOrd="0" destOrd="0" presId="urn:microsoft.com/office/officeart/2005/8/layout/hierarchy1"/>
    <dgm:cxn modelId="{8610D5BE-D541-2240-833E-185ED52358D8}" srcId="{BEEC4D41-7307-C249-8118-DBC13A7AF1D9}" destId="{5061AD80-443B-B44A-A6F0-9DE19B821C1F}" srcOrd="0" destOrd="0" parTransId="{41F22D60-6C01-204B-AAE8-73B11D1619A5}" sibTransId="{F6BBB4EA-3367-6E40-A68C-204744E29556}"/>
    <dgm:cxn modelId="{765EE0CA-5FE5-1B43-BF99-D07E387D37E8}" type="presOf" srcId="{4C1F70C9-B852-B34F-B573-E9ACAC9936FD}" destId="{3DF9FB96-828A-F341-93F7-E1DC3E6A4D1E}" srcOrd="0" destOrd="0" presId="urn:microsoft.com/office/officeart/2005/8/layout/hierarchy1"/>
    <dgm:cxn modelId="{45D1769F-8BA0-534E-A44B-810F0C75CE97}" srcId="{5061AD80-443B-B44A-A6F0-9DE19B821C1F}" destId="{E8676609-4D07-5740-A339-1A35B980B8D8}" srcOrd="2" destOrd="0" parTransId="{FAF26F12-A19D-C84E-AAF6-8FACBECF57ED}" sibTransId="{56D19024-9D11-4F44-9232-0835C8D0720E}"/>
    <dgm:cxn modelId="{271AFE96-9649-CF43-AA02-C619185BCB3E}" type="presOf" srcId="{41F22D60-6C01-204B-AAE8-73B11D1619A5}" destId="{F46257F2-D0BB-F448-B621-67C11FA83A08}" srcOrd="0" destOrd="0" presId="urn:microsoft.com/office/officeart/2005/8/layout/hierarchy1"/>
    <dgm:cxn modelId="{4EA130A6-8793-0749-A76E-A76B6FE8FCA4}" type="presOf" srcId="{29F472B3-8982-944F-BFAD-618172E7E632}" destId="{EF22E040-798B-E748-8B0A-1DB4136B76AF}" srcOrd="0" destOrd="0" presId="urn:microsoft.com/office/officeart/2005/8/layout/hierarchy1"/>
    <dgm:cxn modelId="{15C8B10C-0077-984F-AB7D-8A8F2885B241}" type="presOf" srcId="{946954B4-6E29-A343-A0D7-CD7188B29C3D}" destId="{81841D3F-AB0E-FC47-BE94-E3C148B9DB3A}" srcOrd="0" destOrd="0" presId="urn:microsoft.com/office/officeart/2005/8/layout/hierarchy1"/>
    <dgm:cxn modelId="{17EC3C21-383B-D143-B2BD-CF37C42EE6D7}" type="presParOf" srcId="{3DF9FB96-828A-F341-93F7-E1DC3E6A4D1E}" destId="{6E3EFDB4-E326-614F-B3E9-7B91CDC6E9BB}" srcOrd="0" destOrd="0" presId="urn:microsoft.com/office/officeart/2005/8/layout/hierarchy1"/>
    <dgm:cxn modelId="{62298258-BF89-DA40-B50E-3EB22DC4B5A6}" type="presParOf" srcId="{6E3EFDB4-E326-614F-B3E9-7B91CDC6E9BB}" destId="{86B6854E-D0E6-2241-A5C7-112A8CD5FA5C}" srcOrd="0" destOrd="0" presId="urn:microsoft.com/office/officeart/2005/8/layout/hierarchy1"/>
    <dgm:cxn modelId="{0468E39B-1DDD-D945-A827-7B10CFC4542F}" type="presParOf" srcId="{86B6854E-D0E6-2241-A5C7-112A8CD5FA5C}" destId="{A65D9226-F7FE-C94F-9B02-190FEF2C308C}" srcOrd="0" destOrd="0" presId="urn:microsoft.com/office/officeart/2005/8/layout/hierarchy1"/>
    <dgm:cxn modelId="{89E3F451-F0AA-D84C-B843-171E6031DE95}" type="presParOf" srcId="{86B6854E-D0E6-2241-A5C7-112A8CD5FA5C}" destId="{EF22E040-798B-E748-8B0A-1DB4136B76AF}" srcOrd="1" destOrd="0" presId="urn:microsoft.com/office/officeart/2005/8/layout/hierarchy1"/>
    <dgm:cxn modelId="{B00A419E-BE18-5A4E-B8B8-19364772FC49}" type="presParOf" srcId="{6E3EFDB4-E326-614F-B3E9-7B91CDC6E9BB}" destId="{6B07AF42-74A3-DA4D-8F5E-7318807BB549}" srcOrd="1" destOrd="0" presId="urn:microsoft.com/office/officeart/2005/8/layout/hierarchy1"/>
    <dgm:cxn modelId="{1BC43D53-E386-8447-B301-D9416D1A490D}" type="presParOf" srcId="{6B07AF42-74A3-DA4D-8F5E-7318807BB549}" destId="{9E018929-B8B6-FA44-9452-8C38FD788CD8}" srcOrd="0" destOrd="0" presId="urn:microsoft.com/office/officeart/2005/8/layout/hierarchy1"/>
    <dgm:cxn modelId="{B420ED4F-4241-4045-BA88-899A6ACF4514}" type="presParOf" srcId="{6B07AF42-74A3-DA4D-8F5E-7318807BB549}" destId="{C9AD4C04-5AE0-6F4D-AF45-2FF8135FEF0A}" srcOrd="1" destOrd="0" presId="urn:microsoft.com/office/officeart/2005/8/layout/hierarchy1"/>
    <dgm:cxn modelId="{4D0245D1-93CB-A944-B03C-A9B414AB029B}" type="presParOf" srcId="{C9AD4C04-5AE0-6F4D-AF45-2FF8135FEF0A}" destId="{A08501CD-E835-8542-A683-D2FCF516D2A9}" srcOrd="0" destOrd="0" presId="urn:microsoft.com/office/officeart/2005/8/layout/hierarchy1"/>
    <dgm:cxn modelId="{559F388E-5B3A-2440-B7E5-5D55B7F73728}" type="presParOf" srcId="{A08501CD-E835-8542-A683-D2FCF516D2A9}" destId="{57918866-C48C-FE47-930B-B05099C00AFB}" srcOrd="0" destOrd="0" presId="urn:microsoft.com/office/officeart/2005/8/layout/hierarchy1"/>
    <dgm:cxn modelId="{ADCF9092-7104-2D49-BC21-1A73ED1F7576}" type="presParOf" srcId="{A08501CD-E835-8542-A683-D2FCF516D2A9}" destId="{F26A49A2-FF1D-1240-93C0-B837D7F172B0}" srcOrd="1" destOrd="0" presId="urn:microsoft.com/office/officeart/2005/8/layout/hierarchy1"/>
    <dgm:cxn modelId="{9DAD681E-73D0-F042-BE8A-E87D0424089D}" type="presParOf" srcId="{C9AD4C04-5AE0-6F4D-AF45-2FF8135FEF0A}" destId="{E2E6EFDF-34EB-E646-9F64-67619FDEE5BA}" srcOrd="1" destOrd="0" presId="urn:microsoft.com/office/officeart/2005/8/layout/hierarchy1"/>
    <dgm:cxn modelId="{7AD26C80-B627-2648-BC4F-8986CF6CD44D}" type="presParOf" srcId="{E2E6EFDF-34EB-E646-9F64-67619FDEE5BA}" destId="{F46257F2-D0BB-F448-B621-67C11FA83A08}" srcOrd="0" destOrd="0" presId="urn:microsoft.com/office/officeart/2005/8/layout/hierarchy1"/>
    <dgm:cxn modelId="{74FDECF1-F379-9E47-8E4C-C5AFC4AD5069}" type="presParOf" srcId="{E2E6EFDF-34EB-E646-9F64-67619FDEE5BA}" destId="{BCD61EED-A138-6C4B-884C-B28184D7B2A6}" srcOrd="1" destOrd="0" presId="urn:microsoft.com/office/officeart/2005/8/layout/hierarchy1"/>
    <dgm:cxn modelId="{959A8FC7-6890-9247-91E7-0F5466A52909}" type="presParOf" srcId="{BCD61EED-A138-6C4B-884C-B28184D7B2A6}" destId="{01DB1B95-A2C1-9248-A044-A26EFDF96C45}" srcOrd="0" destOrd="0" presId="urn:microsoft.com/office/officeart/2005/8/layout/hierarchy1"/>
    <dgm:cxn modelId="{1FDF21AA-7F57-2B42-9966-9F4E4B5E41DE}" type="presParOf" srcId="{01DB1B95-A2C1-9248-A044-A26EFDF96C45}" destId="{1821F2CA-1B5B-B84D-9153-37718ECAAE9C}" srcOrd="0" destOrd="0" presId="urn:microsoft.com/office/officeart/2005/8/layout/hierarchy1"/>
    <dgm:cxn modelId="{1F6B950C-FD59-794F-A8BC-738F9582D003}" type="presParOf" srcId="{01DB1B95-A2C1-9248-A044-A26EFDF96C45}" destId="{E3BE3558-AD24-1740-AAD2-056E1D535C60}" srcOrd="1" destOrd="0" presId="urn:microsoft.com/office/officeart/2005/8/layout/hierarchy1"/>
    <dgm:cxn modelId="{EA5A0716-CA65-914C-B476-12B151828153}" type="presParOf" srcId="{BCD61EED-A138-6C4B-884C-B28184D7B2A6}" destId="{40E1C0F4-2856-984A-A426-92FFC11D99E7}" srcOrd="1" destOrd="0" presId="urn:microsoft.com/office/officeart/2005/8/layout/hierarchy1"/>
    <dgm:cxn modelId="{899B7E8E-676F-A744-9D4D-678376E7EC5C}" type="presParOf" srcId="{40E1C0F4-2856-984A-A426-92FFC11D99E7}" destId="{81841D3F-AB0E-FC47-BE94-E3C148B9DB3A}" srcOrd="0" destOrd="0" presId="urn:microsoft.com/office/officeart/2005/8/layout/hierarchy1"/>
    <dgm:cxn modelId="{2D279FB1-F3D8-D447-A5AC-6B735C22ABA3}" type="presParOf" srcId="{40E1C0F4-2856-984A-A426-92FFC11D99E7}" destId="{E48F805F-FD0E-3541-863C-AFCAC28D9D9F}" srcOrd="1" destOrd="0" presId="urn:microsoft.com/office/officeart/2005/8/layout/hierarchy1"/>
    <dgm:cxn modelId="{04A407D9-FCC4-5C4F-B32D-CF88C65C55FF}" type="presParOf" srcId="{E48F805F-FD0E-3541-863C-AFCAC28D9D9F}" destId="{5D7A3C8D-BA1E-9349-8CEC-3EDF5514929E}" srcOrd="0" destOrd="0" presId="urn:microsoft.com/office/officeart/2005/8/layout/hierarchy1"/>
    <dgm:cxn modelId="{A1A21CDC-73E7-8B43-AF39-0AA1580D6B02}" type="presParOf" srcId="{5D7A3C8D-BA1E-9349-8CEC-3EDF5514929E}" destId="{9FFE592C-3CFA-BA41-BA69-23CEF98B0708}" srcOrd="0" destOrd="0" presId="urn:microsoft.com/office/officeart/2005/8/layout/hierarchy1"/>
    <dgm:cxn modelId="{0B112B43-F8ED-0646-868A-2D1201AA93AB}" type="presParOf" srcId="{5D7A3C8D-BA1E-9349-8CEC-3EDF5514929E}" destId="{E8D1F23B-D4DF-CD41-9F06-0699D7D82760}" srcOrd="1" destOrd="0" presId="urn:microsoft.com/office/officeart/2005/8/layout/hierarchy1"/>
    <dgm:cxn modelId="{41747376-5BED-E942-B790-06BB3471C096}" type="presParOf" srcId="{E48F805F-FD0E-3541-863C-AFCAC28D9D9F}" destId="{13B592CB-B239-E542-BCC5-C57C042A54B3}" srcOrd="1" destOrd="0" presId="urn:microsoft.com/office/officeart/2005/8/layout/hierarchy1"/>
    <dgm:cxn modelId="{BABCE25B-7AC3-F743-A7B9-EBFA24BB922E}" type="presParOf" srcId="{40E1C0F4-2856-984A-A426-92FFC11D99E7}" destId="{7A1073C2-2768-854B-87DC-343D92E862C4}" srcOrd="2" destOrd="0" presId="urn:microsoft.com/office/officeart/2005/8/layout/hierarchy1"/>
    <dgm:cxn modelId="{33E2A960-9455-FA40-BFC9-B4E32962FF40}" type="presParOf" srcId="{40E1C0F4-2856-984A-A426-92FFC11D99E7}" destId="{59F99D56-C2BC-9149-8499-161226D9B9C9}" srcOrd="3" destOrd="0" presId="urn:microsoft.com/office/officeart/2005/8/layout/hierarchy1"/>
    <dgm:cxn modelId="{AD2D9C6B-FFBA-524A-99FD-20D5A29528E8}" type="presParOf" srcId="{59F99D56-C2BC-9149-8499-161226D9B9C9}" destId="{55DFC8CB-CC6F-3D43-8A1D-4A5DE0A6B7CF}" srcOrd="0" destOrd="0" presId="urn:microsoft.com/office/officeart/2005/8/layout/hierarchy1"/>
    <dgm:cxn modelId="{505A51B9-BC4C-664B-81E2-E618A9743DB1}" type="presParOf" srcId="{55DFC8CB-CC6F-3D43-8A1D-4A5DE0A6B7CF}" destId="{A496FAAC-751C-2945-B7A0-54B56E9F8EB6}" srcOrd="0" destOrd="0" presId="urn:microsoft.com/office/officeart/2005/8/layout/hierarchy1"/>
    <dgm:cxn modelId="{BD7D3BCD-B592-2F42-B0F3-49EBF79521EB}" type="presParOf" srcId="{55DFC8CB-CC6F-3D43-8A1D-4A5DE0A6B7CF}" destId="{6BDFDCC5-9383-664B-9E0B-DFECE2060E11}" srcOrd="1" destOrd="0" presId="urn:microsoft.com/office/officeart/2005/8/layout/hierarchy1"/>
    <dgm:cxn modelId="{66ABC6B9-D691-4D4B-9103-157C1ED427DC}" type="presParOf" srcId="{59F99D56-C2BC-9149-8499-161226D9B9C9}" destId="{898B99B8-9859-8C4E-8CEF-EE87B7BC746F}" srcOrd="1" destOrd="0" presId="urn:microsoft.com/office/officeart/2005/8/layout/hierarchy1"/>
    <dgm:cxn modelId="{495CDE61-334E-4E46-9592-BC6636F6567E}" type="presParOf" srcId="{40E1C0F4-2856-984A-A426-92FFC11D99E7}" destId="{56395539-2951-684E-A656-873E3EAA6636}" srcOrd="4" destOrd="0" presId="urn:microsoft.com/office/officeart/2005/8/layout/hierarchy1"/>
    <dgm:cxn modelId="{C2B3D687-F720-4249-9984-BA6AE015D361}" type="presParOf" srcId="{40E1C0F4-2856-984A-A426-92FFC11D99E7}" destId="{C7336958-F9AE-6F4B-8519-4626A45A8568}" srcOrd="5" destOrd="0" presId="urn:microsoft.com/office/officeart/2005/8/layout/hierarchy1"/>
    <dgm:cxn modelId="{E1B2B7A7-4202-A34C-A6CF-84654F694E7F}" type="presParOf" srcId="{C7336958-F9AE-6F4B-8519-4626A45A8568}" destId="{3B61C5B7-210D-604A-97D2-0847B096EA5B}" srcOrd="0" destOrd="0" presId="urn:microsoft.com/office/officeart/2005/8/layout/hierarchy1"/>
    <dgm:cxn modelId="{7451B964-503B-1D4C-B471-C482ACDBE857}" type="presParOf" srcId="{3B61C5B7-210D-604A-97D2-0847B096EA5B}" destId="{B8D8C9A9-0346-2E4F-A026-620BCA1CE805}" srcOrd="0" destOrd="0" presId="urn:microsoft.com/office/officeart/2005/8/layout/hierarchy1"/>
    <dgm:cxn modelId="{781C861E-E6F1-174B-8E14-14443BCACD9F}" type="presParOf" srcId="{3B61C5B7-210D-604A-97D2-0847B096EA5B}" destId="{448DCA57-63D1-0F4E-BEF9-F6324A9E4816}" srcOrd="1" destOrd="0" presId="urn:microsoft.com/office/officeart/2005/8/layout/hierarchy1"/>
    <dgm:cxn modelId="{5F2F7970-57E9-4F4C-8F55-D01F1C54150B}" type="presParOf" srcId="{C7336958-F9AE-6F4B-8519-4626A45A8568}" destId="{268AECF1-7ED5-644E-9B1E-0C316B49AC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 anchor="ctr"/>
        <a:lstStyle/>
        <a:p>
          <a:pPr algn="l"/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 anchor="ctr"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2100" dirty="0"/>
            <a:t>Acquisizione di beni e servizi da parte dell’Ente capofila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 anchor="ctr"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2100" dirty="0"/>
            <a:t>Rendicontazione dell’intervento finanziato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2100" dirty="0"/>
            <a:t>Progettazione preliminare ed esecutiva</a:t>
          </a:r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51294" custScaleY="66539" custLinFactNeighborX="-27240" custLinFactNeighborY="-1436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120689" custScaleY="26422" custLinFactNeighborX="1790" custLinFactNeighborY="-510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117190" custScaleY="71592" custLinFactNeighborX="11506" custLinFactNeighborY="4771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48756" custScaleY="24314" custLinFactNeighborX="31985" custLinFactNeighborY="-211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174658" custScaleY="63906" custLinFactY="5405" custLinFactNeighborX="-1412" custLinFactNeighborY="10000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38346" custScaleY="30474" custLinFactNeighborX="-27922" custLinFactNeighborY="14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 anchor="ctr"/>
        <a:lstStyle/>
        <a:p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2100" dirty="0"/>
            <a:t>Modellazione dell’esperienza passata degli Enti Cedenti di dispiegamento della buona pratica </a:t>
          </a:r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2100" dirty="0"/>
            <a:t>Progettazione di dettaglio, concertata con tutto il partenariato, del “kit del riuso”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2100" dirty="0"/>
            <a:t>Sperimentazione e rilascio del Kit del Riuso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27371" custScaleY="68666" custLinFactNeighborX="-10055" custLinFactNeighborY="-35341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149139" custScaleY="36371" custLinFactNeighborX="35280" custLinFactNeighborY="-571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40901" custScaleY="63214" custLinFactNeighborX="-36658" custLinFactNeighborY="5805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24558" custScaleY="36322" custLinFactNeighborX="-51326" custLinFactNeighborY="-88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133782" custScaleY="65219" custLinFactY="9604" custLinFactNeighborX="751" custLinFactNeighborY="10000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04186" custScaleY="26510" custLinFactNeighborX="-17369" custLinFactNeighborY="147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/>
        <a:lstStyle/>
        <a:p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2100" dirty="0"/>
            <a:t>Analisi per la standardizzazione dei processi di back end e l’integrazione delle banche dati esistenti</a:t>
          </a:r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2100" dirty="0"/>
            <a:t>Erogazione delle sessioni di Formazione agli utilizzatori del sistema e agli amministratori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2100" dirty="0"/>
            <a:t>Attivazione delle piattaforme in ambiente di produzione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43102" custScaleY="67110" custLinFactNeighborX="-8547" custLinFactNeighborY="-3317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118569" custScaleY="46840" custLinFactNeighborX="74166" custLinFactNeighborY="-498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77292" custScaleY="67201" custLinFactNeighborX="-27139" custLinFactNeighborY="67551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23731" custScaleY="37893" custLinFactNeighborX="-23529" custLinFactNeighborY="-1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51032" custScaleY="63891" custLinFactNeighborX="32018" custLinFactNeighborY="9267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13912" custScaleY="28059" custLinFactNeighborX="13309" custLinFactNeighborY="59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/>
        <a:lstStyle/>
        <a:p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1800" dirty="0"/>
            <a:t>Analisi dei bisogni specifici degli Enti riusanti che comportano la necessità di miglioramento della piattaforma e dei micro-servizi </a:t>
          </a:r>
          <a:r>
            <a:rPr lang="it-IT" sz="1800" dirty="0" smtClean="0"/>
            <a:t>disponibili</a:t>
          </a:r>
          <a:endParaRPr lang="it-IT" sz="1800" dirty="0"/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1800" dirty="0"/>
            <a:t>Rilevazione delle potenzialità di integrazione con sistemi applicativi locali e valutazione degli investimenti necessari per l’attuazione degli interventi evolutivi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1800" dirty="0"/>
            <a:t>Rilascio delle modifiche alla nuova piattaforma e ai micro-servizi individuati in forma sperimentale. 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23237" custScaleY="64244" custLinFactNeighborX="2981" custLinFactNeighborY="-307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145080" custScaleY="39722" custLinFactNeighborX="72202" custLinFactNeighborY="-527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34152" custScaleY="65839" custLinFactNeighborX="-18233" custLinFactNeighborY="4721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42621" custScaleY="40291" custLinFactNeighborX="-26621" custLinFactNeighborY="-119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51928" custScaleY="63041" custLinFactY="12569" custLinFactNeighborX="-7424" custLinFactNeighborY="10000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17449" custScaleY="33260" custLinFactNeighborX="-37708" custLinFactNeighborY="177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/>
        <a:lstStyle/>
        <a:p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1800" dirty="0"/>
            <a:t>Organizzazione di un evento di lancio del progetto, in occasione del kick-off meeting, da parte degli Enti riusanti e cedenti</a:t>
          </a:r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1800" dirty="0"/>
            <a:t>Attività di comunicazione interna e agli stakeholder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1800" dirty="0"/>
            <a:t>Realizzazione del convegno di chiusura del progetto, in cui verranno presentate la community permanente e il nuovo ecosistema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22014" custScaleY="64588" custLinFactNeighborX="-26627" custLinFactNeighborY="-307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95459" custScaleY="51772" custLinFactNeighborX="-1323" custLinFactNeighborY="-481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114059" custScaleY="62922" custLinFactNeighborX="5929" custLinFactNeighborY="44998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33746" custScaleY="22143" custLinFactNeighborX="15052" custLinFactNeighborY="-222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50578" custScaleY="68310" custLinFactNeighborX="48064" custLinFactNeighborY="9577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17449" custScaleY="39439" custLinFactNeighborX="31026" custLinFactNeighborY="124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95539-2951-684E-A656-873E3EAA6636}">
      <dsp:nvSpPr>
        <dsp:cNvPr id="0" name=""/>
        <dsp:cNvSpPr/>
      </dsp:nvSpPr>
      <dsp:spPr>
        <a:xfrm>
          <a:off x="2299987" y="3194774"/>
          <a:ext cx="1569141" cy="373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0"/>
              </a:lnTo>
              <a:lnTo>
                <a:pt x="1569141" y="254450"/>
              </a:lnTo>
              <a:lnTo>
                <a:pt x="1569141" y="373384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073C2-2768-854B-87DC-343D92E862C4}">
      <dsp:nvSpPr>
        <dsp:cNvPr id="0" name=""/>
        <dsp:cNvSpPr/>
      </dsp:nvSpPr>
      <dsp:spPr>
        <a:xfrm>
          <a:off x="2254267" y="3194774"/>
          <a:ext cx="91440" cy="373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84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41D3F-AB0E-FC47-BE94-E3C148B9DB3A}">
      <dsp:nvSpPr>
        <dsp:cNvPr id="0" name=""/>
        <dsp:cNvSpPr/>
      </dsp:nvSpPr>
      <dsp:spPr>
        <a:xfrm>
          <a:off x="730845" y="3194774"/>
          <a:ext cx="1569141" cy="373384"/>
        </a:xfrm>
        <a:custGeom>
          <a:avLst/>
          <a:gdLst/>
          <a:ahLst/>
          <a:cxnLst/>
          <a:rect l="0" t="0" r="0" b="0"/>
          <a:pathLst>
            <a:path>
              <a:moveTo>
                <a:pt x="1569141" y="0"/>
              </a:moveTo>
              <a:lnTo>
                <a:pt x="1569141" y="254450"/>
              </a:lnTo>
              <a:lnTo>
                <a:pt x="0" y="254450"/>
              </a:lnTo>
              <a:lnTo>
                <a:pt x="0" y="373384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257F2-D0BB-F448-B621-67C11FA83A08}">
      <dsp:nvSpPr>
        <dsp:cNvPr id="0" name=""/>
        <dsp:cNvSpPr/>
      </dsp:nvSpPr>
      <dsp:spPr>
        <a:xfrm>
          <a:off x="2254267" y="2006149"/>
          <a:ext cx="91440" cy="373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84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18929-B8B6-FA44-9452-8C38FD788CD8}">
      <dsp:nvSpPr>
        <dsp:cNvPr id="0" name=""/>
        <dsp:cNvSpPr/>
      </dsp:nvSpPr>
      <dsp:spPr>
        <a:xfrm>
          <a:off x="2254267" y="817524"/>
          <a:ext cx="91440" cy="373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84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D9226-F7FE-C94F-9B02-190FEF2C308C}">
      <dsp:nvSpPr>
        <dsp:cNvPr id="0" name=""/>
        <dsp:cNvSpPr/>
      </dsp:nvSpPr>
      <dsp:spPr>
        <a:xfrm>
          <a:off x="1658065" y="2284"/>
          <a:ext cx="1283843" cy="81524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2E040-798B-E748-8B0A-1DB4136B76AF}">
      <dsp:nvSpPr>
        <dsp:cNvPr id="0" name=""/>
        <dsp:cNvSpPr/>
      </dsp:nvSpPr>
      <dsp:spPr>
        <a:xfrm>
          <a:off x="1800715" y="137801"/>
          <a:ext cx="1283843" cy="81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/>
            <a:t>Beneficiario</a:t>
          </a:r>
        </a:p>
      </dsp:txBody>
      <dsp:txXfrm>
        <a:off x="1824593" y="161679"/>
        <a:ext cx="1236087" cy="767484"/>
      </dsp:txXfrm>
    </dsp:sp>
    <dsp:sp modelId="{57918866-C48C-FE47-930B-B05099C00AFB}">
      <dsp:nvSpPr>
        <dsp:cNvPr id="0" name=""/>
        <dsp:cNvSpPr/>
      </dsp:nvSpPr>
      <dsp:spPr>
        <a:xfrm>
          <a:off x="1658065" y="1190909"/>
          <a:ext cx="1283843" cy="81524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A49A2-FF1D-1240-93C0-B837D7F172B0}">
      <dsp:nvSpPr>
        <dsp:cNvPr id="0" name=""/>
        <dsp:cNvSpPr/>
      </dsp:nvSpPr>
      <dsp:spPr>
        <a:xfrm>
          <a:off x="1800715" y="1326425"/>
          <a:ext cx="1283843" cy="81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/>
            <a:t>Comitato Pilotaggio</a:t>
          </a:r>
        </a:p>
      </dsp:txBody>
      <dsp:txXfrm>
        <a:off x="1824593" y="1350303"/>
        <a:ext cx="1236087" cy="767484"/>
      </dsp:txXfrm>
    </dsp:sp>
    <dsp:sp modelId="{1821F2CA-1B5B-B84D-9153-37718ECAAE9C}">
      <dsp:nvSpPr>
        <dsp:cNvPr id="0" name=""/>
        <dsp:cNvSpPr/>
      </dsp:nvSpPr>
      <dsp:spPr>
        <a:xfrm>
          <a:off x="1658065" y="2379533"/>
          <a:ext cx="1283843" cy="81524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E3558-AD24-1740-AAD2-056E1D535C60}">
      <dsp:nvSpPr>
        <dsp:cNvPr id="0" name=""/>
        <dsp:cNvSpPr/>
      </dsp:nvSpPr>
      <dsp:spPr>
        <a:xfrm>
          <a:off x="1800715" y="2515050"/>
          <a:ext cx="1283843" cy="81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/>
            <a:t>Comitato Coordinamento</a:t>
          </a:r>
        </a:p>
      </dsp:txBody>
      <dsp:txXfrm>
        <a:off x="1824593" y="2538928"/>
        <a:ext cx="1236087" cy="767484"/>
      </dsp:txXfrm>
    </dsp:sp>
    <dsp:sp modelId="{9FFE592C-3CFA-BA41-BA69-23CEF98B0708}">
      <dsp:nvSpPr>
        <dsp:cNvPr id="0" name=""/>
        <dsp:cNvSpPr/>
      </dsp:nvSpPr>
      <dsp:spPr>
        <a:xfrm>
          <a:off x="88924" y="3568158"/>
          <a:ext cx="1283843" cy="81524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1F23B-D4DF-CD41-9F06-0699D7D82760}">
      <dsp:nvSpPr>
        <dsp:cNvPr id="0" name=""/>
        <dsp:cNvSpPr/>
      </dsp:nvSpPr>
      <dsp:spPr>
        <a:xfrm>
          <a:off x="231573" y="3703675"/>
          <a:ext cx="1283843" cy="81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/>
            <a:t>Gruppo Lavoro 1 </a:t>
          </a:r>
        </a:p>
      </dsp:txBody>
      <dsp:txXfrm>
        <a:off x="255451" y="3727553"/>
        <a:ext cx="1236087" cy="767484"/>
      </dsp:txXfrm>
    </dsp:sp>
    <dsp:sp modelId="{A496FAAC-751C-2945-B7A0-54B56E9F8EB6}">
      <dsp:nvSpPr>
        <dsp:cNvPr id="0" name=""/>
        <dsp:cNvSpPr/>
      </dsp:nvSpPr>
      <dsp:spPr>
        <a:xfrm>
          <a:off x="1658065" y="3568158"/>
          <a:ext cx="1283843" cy="81524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DCC5-9383-664B-9E0B-DFECE2060E11}">
      <dsp:nvSpPr>
        <dsp:cNvPr id="0" name=""/>
        <dsp:cNvSpPr/>
      </dsp:nvSpPr>
      <dsp:spPr>
        <a:xfrm>
          <a:off x="1800715" y="3703675"/>
          <a:ext cx="1283843" cy="81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/>
            <a:t>Gruppo Lavoro 2</a:t>
          </a:r>
        </a:p>
      </dsp:txBody>
      <dsp:txXfrm>
        <a:off x="1824593" y="3727553"/>
        <a:ext cx="1236087" cy="767484"/>
      </dsp:txXfrm>
    </dsp:sp>
    <dsp:sp modelId="{B8D8C9A9-0346-2E4F-A026-620BCA1CE805}">
      <dsp:nvSpPr>
        <dsp:cNvPr id="0" name=""/>
        <dsp:cNvSpPr/>
      </dsp:nvSpPr>
      <dsp:spPr>
        <a:xfrm>
          <a:off x="3227207" y="3568158"/>
          <a:ext cx="1283843" cy="81524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DCA57-63D1-0F4E-BEF9-F6324A9E4816}">
      <dsp:nvSpPr>
        <dsp:cNvPr id="0" name=""/>
        <dsp:cNvSpPr/>
      </dsp:nvSpPr>
      <dsp:spPr>
        <a:xfrm>
          <a:off x="3369856" y="3703675"/>
          <a:ext cx="1283843" cy="81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/>
            <a:t>Gruppo Lavoro </a:t>
          </a:r>
          <a:r>
            <a:rPr lang="it-IT" sz="1400" kern="1200" dirty="0" err="1"/>
            <a:t>n</a:t>
          </a:r>
          <a:endParaRPr lang="it-IT" sz="1400" kern="1200" dirty="0"/>
        </a:p>
      </dsp:txBody>
      <dsp:txXfrm>
        <a:off x="3393734" y="3727553"/>
        <a:ext cx="1236087" cy="767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15" y="379402"/>
          <a:ext cx="4812303" cy="90915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6908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15" y="606691"/>
        <a:ext cx="4585015" cy="454577"/>
      </dsp:txXfrm>
    </dsp:sp>
    <dsp:sp modelId="{511DD652-0054-46C0-B2F0-3B90AB9A7478}">
      <dsp:nvSpPr>
        <dsp:cNvPr id="0" name=""/>
        <dsp:cNvSpPr/>
      </dsp:nvSpPr>
      <dsp:spPr>
        <a:xfrm>
          <a:off x="23678" y="1025449"/>
          <a:ext cx="3487424" cy="695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Progettazione preliminare ed esecutiva</a:t>
          </a:r>
        </a:p>
      </dsp:txBody>
      <dsp:txXfrm>
        <a:off x="23678" y="1025449"/>
        <a:ext cx="3487424" cy="695450"/>
      </dsp:txXfrm>
    </dsp:sp>
    <dsp:sp modelId="{36E0652D-FF6E-4D85-9446-FCEBFAD0DADD}">
      <dsp:nvSpPr>
        <dsp:cNvPr id="0" name=""/>
        <dsp:cNvSpPr/>
      </dsp:nvSpPr>
      <dsp:spPr>
        <a:xfrm>
          <a:off x="3349453" y="1648588"/>
          <a:ext cx="7608220" cy="97819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6908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3349453" y="1893137"/>
        <a:ext cx="7363671" cy="489098"/>
      </dsp:txXfrm>
    </dsp:sp>
    <dsp:sp modelId="{BBDB876E-8E49-449F-85A1-7F363621D4B5}">
      <dsp:nvSpPr>
        <dsp:cNvPr id="0" name=""/>
        <dsp:cNvSpPr/>
      </dsp:nvSpPr>
      <dsp:spPr>
        <a:xfrm>
          <a:off x="3380276" y="2296662"/>
          <a:ext cx="4298447" cy="639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Acquisizione di beni e servizi da parte dell’Ente capofila</a:t>
          </a:r>
        </a:p>
      </dsp:txBody>
      <dsp:txXfrm>
        <a:off x="3380276" y="2296662"/>
        <a:ext cx="4298447" cy="639966"/>
      </dsp:txXfrm>
    </dsp:sp>
    <dsp:sp modelId="{C4A73B15-39A5-4713-946B-AD2C1E8C683F}">
      <dsp:nvSpPr>
        <dsp:cNvPr id="0" name=""/>
        <dsp:cNvSpPr/>
      </dsp:nvSpPr>
      <dsp:spPr>
        <a:xfrm>
          <a:off x="4654372" y="2944738"/>
          <a:ext cx="6292252" cy="87317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6908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4654372" y="3163033"/>
        <a:ext cx="6073958" cy="436589"/>
      </dsp:txXfrm>
    </dsp:sp>
    <dsp:sp modelId="{8401EBA3-C862-4AA1-AFC2-3E304A64FB9F}">
      <dsp:nvSpPr>
        <dsp:cNvPr id="0" name=""/>
        <dsp:cNvSpPr/>
      </dsp:nvSpPr>
      <dsp:spPr>
        <a:xfrm>
          <a:off x="4689205" y="3592802"/>
          <a:ext cx="3997641" cy="7903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Rendicontazione dell’intervento finanziato</a:t>
          </a:r>
        </a:p>
      </dsp:txBody>
      <dsp:txXfrm>
        <a:off x="4689205" y="3592802"/>
        <a:ext cx="3997641" cy="790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3239442" y="113431"/>
          <a:ext cx="2619252" cy="95698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3239442" y="352676"/>
        <a:ext cx="2380007" cy="478491"/>
      </dsp:txXfrm>
    </dsp:sp>
    <dsp:sp modelId="{511DD652-0054-46C0-B2F0-3B90AB9A7478}">
      <dsp:nvSpPr>
        <dsp:cNvPr id="0" name=""/>
        <dsp:cNvSpPr/>
      </dsp:nvSpPr>
      <dsp:spPr>
        <a:xfrm>
          <a:off x="1042234" y="782372"/>
          <a:ext cx="4395706" cy="976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Modellazione dell’esperienza passata degli Enti Cedenti di dispiegamento della buona pratica </a:t>
          </a:r>
        </a:p>
      </dsp:txBody>
      <dsp:txXfrm>
        <a:off x="1042234" y="782372"/>
        <a:ext cx="4395706" cy="976464"/>
      </dsp:txXfrm>
    </dsp:sp>
    <dsp:sp modelId="{36E0652D-FF6E-4D85-9446-FCEBFAD0DADD}">
      <dsp:nvSpPr>
        <dsp:cNvPr id="0" name=""/>
        <dsp:cNvSpPr/>
      </dsp:nvSpPr>
      <dsp:spPr>
        <a:xfrm>
          <a:off x="3203214" y="1917605"/>
          <a:ext cx="2708487" cy="88099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3203214" y="2137855"/>
        <a:ext cx="2488238" cy="440499"/>
      </dsp:txXfrm>
    </dsp:sp>
    <dsp:sp modelId="{BBDB876E-8E49-449F-85A1-7F363621D4B5}">
      <dsp:nvSpPr>
        <dsp:cNvPr id="0" name=""/>
        <dsp:cNvSpPr/>
      </dsp:nvSpPr>
      <dsp:spPr>
        <a:xfrm>
          <a:off x="1799256" y="2543536"/>
          <a:ext cx="3671209" cy="975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Progettazione di dettaglio, concertata con tutto il partenariato, del “kit del riuso”</a:t>
          </a:r>
        </a:p>
      </dsp:txBody>
      <dsp:txXfrm>
        <a:off x="1799256" y="2543536"/>
        <a:ext cx="3671209" cy="975148"/>
      </dsp:txXfrm>
    </dsp:sp>
    <dsp:sp modelId="{C4A73B15-39A5-4713-946B-AD2C1E8C683F}">
      <dsp:nvSpPr>
        <dsp:cNvPr id="0" name=""/>
        <dsp:cNvSpPr/>
      </dsp:nvSpPr>
      <dsp:spPr>
        <a:xfrm>
          <a:off x="6003039" y="3086632"/>
          <a:ext cx="4916043" cy="90894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6003039" y="3313867"/>
        <a:ext cx="4688808" cy="454471"/>
      </dsp:txXfrm>
    </dsp:sp>
    <dsp:sp modelId="{8401EBA3-C862-4AA1-AFC2-3E304A64FB9F}">
      <dsp:nvSpPr>
        <dsp:cNvPr id="0" name=""/>
        <dsp:cNvSpPr/>
      </dsp:nvSpPr>
      <dsp:spPr>
        <a:xfrm>
          <a:off x="6047711" y="3753471"/>
          <a:ext cx="3070766" cy="701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Sperimentazione e rilascio del Kit del Riuso</a:t>
          </a:r>
        </a:p>
      </dsp:txBody>
      <dsp:txXfrm>
        <a:off x="6047711" y="3753471"/>
        <a:ext cx="3070766" cy="701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2977283" y="138739"/>
          <a:ext cx="4124622" cy="93529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2977283" y="372563"/>
        <a:ext cx="3890798" cy="467647"/>
      </dsp:txXfrm>
    </dsp:sp>
    <dsp:sp modelId="{511DD652-0054-46C0-B2F0-3B90AB9A7478}">
      <dsp:nvSpPr>
        <dsp:cNvPr id="0" name=""/>
        <dsp:cNvSpPr/>
      </dsp:nvSpPr>
      <dsp:spPr>
        <a:xfrm>
          <a:off x="2985082" y="821005"/>
          <a:ext cx="3494689" cy="12575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Analisi per la standardizzazione dei processi di back end e l’integrazione delle banche dati esistenti</a:t>
          </a:r>
        </a:p>
      </dsp:txBody>
      <dsp:txXfrm>
        <a:off x="2985082" y="821005"/>
        <a:ext cx="3494689" cy="1257528"/>
      </dsp:txXfrm>
    </dsp:sp>
    <dsp:sp modelId="{36E0652D-FF6E-4D85-9446-FCEBFAD0DADD}">
      <dsp:nvSpPr>
        <dsp:cNvPr id="0" name=""/>
        <dsp:cNvSpPr/>
      </dsp:nvSpPr>
      <dsp:spPr>
        <a:xfrm>
          <a:off x="2974870" y="2006513"/>
          <a:ext cx="5118319" cy="93656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2974870" y="2240654"/>
        <a:ext cx="4884178" cy="468282"/>
      </dsp:txXfrm>
    </dsp:sp>
    <dsp:sp modelId="{BBDB876E-8E49-449F-85A1-7F363621D4B5}">
      <dsp:nvSpPr>
        <dsp:cNvPr id="0" name=""/>
        <dsp:cNvSpPr/>
      </dsp:nvSpPr>
      <dsp:spPr>
        <a:xfrm>
          <a:off x="2976948" y="2717372"/>
          <a:ext cx="3646834" cy="10173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Erogazione delle sessioni di Formazione agli utilizzatori del sistema e agli amministratori</a:t>
          </a:r>
        </a:p>
      </dsp:txBody>
      <dsp:txXfrm>
        <a:off x="2976948" y="2717372"/>
        <a:ext cx="3646834" cy="1017325"/>
      </dsp:txXfrm>
    </dsp:sp>
    <dsp:sp modelId="{C4A73B15-39A5-4713-946B-AD2C1E8C683F}">
      <dsp:nvSpPr>
        <dsp:cNvPr id="0" name=""/>
        <dsp:cNvSpPr/>
      </dsp:nvSpPr>
      <dsp:spPr>
        <a:xfrm>
          <a:off x="9043811" y="2844270"/>
          <a:ext cx="1875256" cy="890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9043811" y="3066878"/>
        <a:ext cx="1652648" cy="445217"/>
      </dsp:txXfrm>
    </dsp:sp>
    <dsp:sp modelId="{8401EBA3-C862-4AA1-AFC2-3E304A64FB9F}">
      <dsp:nvSpPr>
        <dsp:cNvPr id="0" name=""/>
        <dsp:cNvSpPr/>
      </dsp:nvSpPr>
      <dsp:spPr>
        <a:xfrm>
          <a:off x="7154798" y="3484729"/>
          <a:ext cx="3357430" cy="742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Attivazione delle piattaforme in ambiente di produzione</a:t>
          </a:r>
        </a:p>
      </dsp:txBody>
      <dsp:txXfrm>
        <a:off x="7154798" y="3484729"/>
        <a:ext cx="3357430" cy="74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5196219" y="151044"/>
          <a:ext cx="2257933" cy="90915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5196219" y="378333"/>
        <a:ext cx="2030644" cy="454578"/>
      </dsp:txXfrm>
    </dsp:sp>
    <dsp:sp modelId="{511DD652-0054-46C0-B2F0-3B90AB9A7478}">
      <dsp:nvSpPr>
        <dsp:cNvPr id="0" name=""/>
        <dsp:cNvSpPr/>
      </dsp:nvSpPr>
      <dsp:spPr>
        <a:xfrm>
          <a:off x="2663334" y="808114"/>
          <a:ext cx="4341994" cy="1082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Analisi dei bisogni specifici degli Enti riusanti che comportano la necessità di miglioramento della piattaforma e dei micro-servizi </a:t>
          </a:r>
          <a:r>
            <a:rPr lang="it-IT" sz="1800" kern="1200" dirty="0" smtClean="0"/>
            <a:t>disponibili</a:t>
          </a:r>
          <a:endParaRPr lang="it-IT" sz="1800" kern="1200" dirty="0"/>
        </a:p>
      </dsp:txBody>
      <dsp:txXfrm>
        <a:off x="2663334" y="808114"/>
        <a:ext cx="4341994" cy="1082870"/>
      </dsp:txXfrm>
    </dsp:sp>
    <dsp:sp modelId="{36E0652D-FF6E-4D85-9446-FCEBFAD0DADD}">
      <dsp:nvSpPr>
        <dsp:cNvPr id="0" name=""/>
        <dsp:cNvSpPr/>
      </dsp:nvSpPr>
      <dsp:spPr>
        <a:xfrm>
          <a:off x="5157708" y="1714230"/>
          <a:ext cx="2296430" cy="93172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5157708" y="1947162"/>
        <a:ext cx="2063498" cy="465864"/>
      </dsp:txXfrm>
    </dsp:sp>
    <dsp:sp modelId="{BBDB876E-8E49-449F-85A1-7F363621D4B5}">
      <dsp:nvSpPr>
        <dsp:cNvPr id="0" name=""/>
        <dsp:cNvSpPr/>
      </dsp:nvSpPr>
      <dsp:spPr>
        <a:xfrm>
          <a:off x="2735357" y="2384282"/>
          <a:ext cx="4268401" cy="1098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Rilevazione delle potenzialità di integrazione con sistemi applicativi locali e valutazione degli investimenti necessari per l’attuazione degli interventi evolutivi</a:t>
          </a:r>
        </a:p>
      </dsp:txBody>
      <dsp:txXfrm>
        <a:off x="2735357" y="2384282"/>
        <a:ext cx="4268401" cy="1098381"/>
      </dsp:txXfrm>
    </dsp:sp>
    <dsp:sp modelId="{C4A73B15-39A5-4713-946B-AD2C1E8C683F}">
      <dsp:nvSpPr>
        <dsp:cNvPr id="0" name=""/>
        <dsp:cNvSpPr/>
      </dsp:nvSpPr>
      <dsp:spPr>
        <a:xfrm>
          <a:off x="7782539" y="3130613"/>
          <a:ext cx="1937598" cy="89213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7782539" y="3353646"/>
        <a:ext cx="1714565" cy="446066"/>
      </dsp:txXfrm>
    </dsp:sp>
    <dsp:sp modelId="{8401EBA3-C862-4AA1-AFC2-3E304A64FB9F}">
      <dsp:nvSpPr>
        <dsp:cNvPr id="0" name=""/>
        <dsp:cNvSpPr/>
      </dsp:nvSpPr>
      <dsp:spPr>
        <a:xfrm>
          <a:off x="5773047" y="3741363"/>
          <a:ext cx="3515046" cy="8934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Rilascio delle modifiche alla nuova piattaforma e ai micro-servizi individuati in forma sperimentale. </a:t>
          </a:r>
        </a:p>
      </dsp:txBody>
      <dsp:txXfrm>
        <a:off x="5773047" y="3741363"/>
        <a:ext cx="3515046" cy="893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1532342" y="108332"/>
          <a:ext cx="2139094" cy="91402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1532342" y="336838"/>
        <a:ext cx="1910588" cy="457012"/>
      </dsp:txXfrm>
    </dsp:sp>
    <dsp:sp modelId="{511DD652-0054-46C0-B2F0-3B90AB9A7478}">
      <dsp:nvSpPr>
        <dsp:cNvPr id="0" name=""/>
        <dsp:cNvSpPr/>
      </dsp:nvSpPr>
      <dsp:spPr>
        <a:xfrm>
          <a:off x="359098" y="727107"/>
          <a:ext cx="2856923" cy="1411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Organizzazione di un evento di lancio del progetto, in occasione del kick-off meeting, da parte degli Enti riusanti e cedenti</a:t>
          </a:r>
        </a:p>
      </dsp:txBody>
      <dsp:txXfrm>
        <a:off x="359098" y="727107"/>
        <a:ext cx="2856923" cy="1411368"/>
      </dsp:txXfrm>
    </dsp:sp>
    <dsp:sp modelId="{36E0652D-FF6E-4D85-9446-FCEBFAD0DADD}">
      <dsp:nvSpPr>
        <dsp:cNvPr id="0" name=""/>
        <dsp:cNvSpPr/>
      </dsp:nvSpPr>
      <dsp:spPr>
        <a:xfrm>
          <a:off x="3249570" y="1663217"/>
          <a:ext cx="7669493" cy="89044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3249570" y="1885829"/>
        <a:ext cx="7446881" cy="445224"/>
      </dsp:txXfrm>
    </dsp:sp>
    <dsp:sp modelId="{BBDB876E-8E49-449F-85A1-7F363621D4B5}">
      <dsp:nvSpPr>
        <dsp:cNvPr id="0" name=""/>
        <dsp:cNvSpPr/>
      </dsp:nvSpPr>
      <dsp:spPr>
        <a:xfrm>
          <a:off x="3269070" y="2311290"/>
          <a:ext cx="4002787" cy="6036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Attività di comunicazione interna e agli stakeholder</a:t>
          </a:r>
        </a:p>
      </dsp:txBody>
      <dsp:txXfrm>
        <a:off x="3269070" y="2311290"/>
        <a:ext cx="4002787" cy="603645"/>
      </dsp:txXfrm>
    </dsp:sp>
    <dsp:sp modelId="{C4A73B15-39A5-4713-946B-AD2C1E8C683F}">
      <dsp:nvSpPr>
        <dsp:cNvPr id="0" name=""/>
        <dsp:cNvSpPr/>
      </dsp:nvSpPr>
      <dsp:spPr>
        <a:xfrm>
          <a:off x="9031856" y="2815347"/>
          <a:ext cx="1887226" cy="96669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9031856" y="3057021"/>
        <a:ext cx="1645552" cy="483348"/>
      </dsp:txXfrm>
    </dsp:sp>
    <dsp:sp modelId="{8401EBA3-C862-4AA1-AFC2-3E304A64FB9F}">
      <dsp:nvSpPr>
        <dsp:cNvPr id="0" name=""/>
        <dsp:cNvSpPr/>
      </dsp:nvSpPr>
      <dsp:spPr>
        <a:xfrm>
          <a:off x="6983843" y="3475267"/>
          <a:ext cx="3515046" cy="1059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Realizzazione del convegno di chiusura del progetto, in cui verranno presentate la community permanente e il nuovo ecosistema</a:t>
          </a:r>
        </a:p>
      </dsp:txBody>
      <dsp:txXfrm>
        <a:off x="6983843" y="3475267"/>
        <a:ext cx="3515046" cy="105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358E6C-67B0-5647-ACF5-182B290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608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374B29-E2C8-244A-9520-0AD473134C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74" y="4973113"/>
            <a:ext cx="4330530" cy="21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B35792E-F58A-384A-B8A3-D8130C7D40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5407507"/>
            <a:ext cx="1789374" cy="4679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22FB1D7-C2AF-A34A-A24D-93891EE58C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382743"/>
            <a:ext cx="1247824" cy="5080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C991BAF-F2DB-5745-A3BA-D9345886AC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659818"/>
            <a:ext cx="1570740" cy="542620"/>
          </a:xfrm>
          <a:prstGeom prst="rect">
            <a:avLst/>
          </a:prstGeom>
        </p:spPr>
      </p:pic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9E7E2C08-F189-6243-84DD-4C22C2A25B7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74" y="5382743"/>
            <a:ext cx="19204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44521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969450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56" r:id="rId3"/>
    <p:sldLayoutId id="2147483672" r:id="rId4"/>
    <p:sldLayoutId id="2147483673" r:id="rId5"/>
    <p:sldLayoutId id="2147483674" r:id="rId6"/>
    <p:sldLayoutId id="2147483677" r:id="rId7"/>
    <p:sldLayoutId id="2147483678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emf"/><Relationship Id="rId9" Type="http://schemas.openxmlformats.org/officeDocument/2006/relationships/image" Target="../media/image18.jpeg"/><Relationship Id="rId1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159896" y="1916832"/>
            <a:ext cx="6552728" cy="1887824"/>
          </a:xfrm>
        </p:spPr>
        <p:txBody>
          <a:bodyPr>
            <a:normAutofit/>
          </a:bodyPr>
          <a:lstStyle/>
          <a:p>
            <a:r>
              <a:rPr lang="it-IT" sz="4400" b="0" dirty="0"/>
              <a:t>Progetto </a:t>
            </a:r>
            <a:r>
              <a:rPr lang="it-IT" sz="4400" dirty="0" err="1"/>
              <a:t>ComunWeb</a:t>
            </a:r>
            <a:r>
              <a:rPr lang="it-IT" sz="4400" b="0" dirty="0"/>
              <a:t/>
            </a:r>
            <a:br>
              <a:rPr lang="it-IT" sz="4400" b="0" dirty="0"/>
            </a:br>
            <a:r>
              <a:rPr lang="it-IT" sz="4400" b="0" dirty="0"/>
              <a:t>Riunione </a:t>
            </a:r>
            <a:r>
              <a:rPr lang="it-IT" sz="4400" dirty="0"/>
              <a:t>Kick-Off</a:t>
            </a:r>
            <a:br>
              <a:rPr lang="it-IT" sz="4400" dirty="0"/>
            </a:br>
            <a:r>
              <a:rPr lang="it-IT" sz="2700" dirty="0"/>
              <a:t>08/11/2018</a:t>
            </a:r>
            <a:endParaRPr lang="it-IT" sz="4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3" y="4452728"/>
            <a:ext cx="6362817" cy="1600200"/>
          </a:xfrm>
          <a:prstGeom prst="rect">
            <a:avLst/>
          </a:prstGeom>
        </p:spPr>
      </p:pic>
      <p:pic>
        <p:nvPicPr>
          <p:cNvPr id="16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6101419" y="930419"/>
            <a:ext cx="2068523" cy="82359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7970" y="890018"/>
            <a:ext cx="1399508" cy="706648"/>
          </a:xfrm>
          <a:prstGeom prst="rect">
            <a:avLst/>
          </a:prstGeom>
        </p:spPr>
      </p:pic>
      <p:pic>
        <p:nvPicPr>
          <p:cNvPr id="102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329270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governo italiano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93" y="4320721"/>
            <a:ext cx="657022" cy="7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consorzio dei comuni trenti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03" y="4349613"/>
            <a:ext cx="1938724" cy="7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comune di saci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455" y="4273511"/>
            <a:ext cx="768646" cy="7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Comune di Triest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478" y="4195402"/>
            <a:ext cx="871762" cy="8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Comune di Feltre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4247794"/>
            <a:ext cx="597191" cy="81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Comune di santa giustina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66" y="4205998"/>
            <a:ext cx="914525" cy="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Comune di Lozzo di cadore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50" y="5483277"/>
            <a:ext cx="619044" cy="9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isultati immagini per Comune di Livorno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26" y="5562318"/>
            <a:ext cx="561286" cy="85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isultati immagini per Comune di roccaraso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5492867"/>
            <a:ext cx="704520" cy="9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isultati immagini per Comune castel sangro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5487577"/>
            <a:ext cx="632512" cy="9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isultati immagini per Comune scontrone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5465118"/>
            <a:ext cx="723632" cy="9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isultati immagini per comune vallo della lucania logo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530" y="5511134"/>
            <a:ext cx="742876" cy="9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isultati immagini per Comune Novi Velia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690" y="5511134"/>
            <a:ext cx="688751" cy="90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isultati immagini per Comune di san giovanni in fiore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3" y="5504178"/>
            <a:ext cx="677662" cy="9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03" y="868599"/>
            <a:ext cx="2168767" cy="7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28B067F-D1C8-428D-82B0-B6C0259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La Governance di progetto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CB36CBD-7990-4AB6-AA68-96F385E2F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Responsabilità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705737F-9888-4A97-A1F1-320E4A0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13284A"/>
                </a:solidFill>
              </a:rPr>
              <a:t>Comitato Coordinamento: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Predispone documentazione tecnica e amministrativa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Coordina progetto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Tiene rapporti con fornitori 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Individua e nomina i gruppi lavoro in raccordo con Enti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Gestisce i rapporti e lo scambio di informazioni con gruppi lavoro, interessati allo sviluppo delle soluzioni individuate nel Progetto; 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Interviene operativamente in azioni di comunicazione </a:t>
            </a:r>
          </a:p>
          <a:p>
            <a:pPr lvl="1"/>
            <a:endParaRPr lang="it-IT" dirty="0"/>
          </a:p>
          <a:p>
            <a:r>
              <a:rPr lang="it-IT" b="1" dirty="0">
                <a:solidFill>
                  <a:srgbClr val="13284A"/>
                </a:solidFill>
              </a:rPr>
              <a:t>Gruppo Lavoro: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Svolge attività di progetto </a:t>
            </a:r>
          </a:p>
          <a:p>
            <a:endParaRPr lang="it-IT" dirty="0"/>
          </a:p>
        </p:txBody>
      </p:sp>
      <p:pic>
        <p:nvPicPr>
          <p:cNvPr id="5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3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E5F2FC0-8573-B541-BF31-A738F4A1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Piano delle Attività</a:t>
            </a:r>
          </a:p>
        </p:txBody>
      </p:sp>
    </p:spTree>
    <p:extLst>
      <p:ext uri="{BB962C8B-B14F-4D97-AF65-F5344CB8AC3E}">
        <p14:creationId xmlns:p14="http://schemas.microsoft.com/office/powerpoint/2010/main" val="419223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28B067F-D1C8-428D-82B0-B6C0259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cronoprogramma delle linee d’azione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2B5B7C-43A5-419C-A7BE-89DB3723B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41663"/>
              </p:ext>
            </p:extLst>
          </p:nvPr>
        </p:nvGraphicFramePr>
        <p:xfrm>
          <a:off x="527148" y="1844824"/>
          <a:ext cx="11371292" cy="40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136">
                  <a:extLst>
                    <a:ext uri="{9D8B030D-6E8A-4147-A177-3AD203B41FA5}">
                      <a16:colId xmlns:a16="http://schemas.microsoft.com/office/drawing/2014/main" val="2669392441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1359724873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392073250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423364848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1563929332"/>
                    </a:ext>
                  </a:extLst>
                </a:gridCol>
                <a:gridCol w="529336">
                  <a:extLst>
                    <a:ext uri="{9D8B030D-6E8A-4147-A177-3AD203B41FA5}">
                      <a16:colId xmlns:a16="http://schemas.microsoft.com/office/drawing/2014/main" val="4199448808"/>
                    </a:ext>
                  </a:extLst>
                </a:gridCol>
                <a:gridCol w="535242">
                  <a:extLst>
                    <a:ext uri="{9D8B030D-6E8A-4147-A177-3AD203B41FA5}">
                      <a16:colId xmlns:a16="http://schemas.microsoft.com/office/drawing/2014/main" val="887870646"/>
                    </a:ext>
                  </a:extLst>
                </a:gridCol>
                <a:gridCol w="605727">
                  <a:extLst>
                    <a:ext uri="{9D8B030D-6E8A-4147-A177-3AD203B41FA5}">
                      <a16:colId xmlns:a16="http://schemas.microsoft.com/office/drawing/2014/main" val="2543721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0994475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967330029"/>
                    </a:ext>
                  </a:extLst>
                </a:gridCol>
                <a:gridCol w="571627">
                  <a:extLst>
                    <a:ext uri="{9D8B030D-6E8A-4147-A177-3AD203B41FA5}">
                      <a16:colId xmlns:a16="http://schemas.microsoft.com/office/drawing/2014/main" val="1398895422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62350704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788397"/>
                    </a:ext>
                  </a:extLst>
                </a:gridCol>
                <a:gridCol w="609732">
                  <a:extLst>
                    <a:ext uri="{9D8B030D-6E8A-4147-A177-3AD203B41FA5}">
                      <a16:colId xmlns:a16="http://schemas.microsoft.com/office/drawing/2014/main" val="182469466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1141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Giu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Lug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Ott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27360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A1 – Progettazione</a:t>
                      </a:r>
                      <a:r>
                        <a:rPr lang="it-IT" baseline="0" dirty="0"/>
                        <a:t>, direzione e monitoraggio dell’intervento finanziato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1393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A2 – Individuazione delle componenti del Kit del riuso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4514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  <a:r>
                        <a:rPr lang="it-IT" baseline="0" dirty="0"/>
                        <a:t> – Trasferimento della buona pratica tra Cedenti e Riusanti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27004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A4 – Evoluzione  della buona pratica oggetto di</a:t>
                      </a:r>
                      <a:r>
                        <a:rPr lang="it-IT" baseline="0" dirty="0"/>
                        <a:t> trasferimento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48793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A5 – Promozione, comunicazione e disseminazione dell’intervento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19628"/>
                  </a:ext>
                </a:extLst>
              </a:tr>
            </a:tbl>
          </a:graphicData>
        </a:graphic>
      </p:graphicFrame>
      <p:pic>
        <p:nvPicPr>
          <p:cNvPr id="2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0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A1 – Progettazione, direzione, coordinamento e monitoraggio 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 dirty="0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614141212"/>
              </p:ext>
            </p:extLst>
          </p:nvPr>
        </p:nvGraphicFramePr>
        <p:xfrm>
          <a:off x="577515" y="1708402"/>
          <a:ext cx="10969449" cy="457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15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0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A2 – Individuazione delle componenti del KIT del riuso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22572852"/>
              </p:ext>
            </p:extLst>
          </p:nvPr>
        </p:nvGraphicFramePr>
        <p:xfrm>
          <a:off x="552332" y="1854534"/>
          <a:ext cx="10919083" cy="467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23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A3 – Trasferimento della buona pratica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2388032280"/>
              </p:ext>
            </p:extLst>
          </p:nvPr>
        </p:nvGraphicFramePr>
        <p:xfrm>
          <a:off x="552332" y="1854534"/>
          <a:ext cx="10919083" cy="467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23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36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A4 – Evoluzione della buona pratica oggetto di trasferimento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100620719"/>
              </p:ext>
            </p:extLst>
          </p:nvPr>
        </p:nvGraphicFramePr>
        <p:xfrm>
          <a:off x="552332" y="1854534"/>
          <a:ext cx="10919083" cy="474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23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5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A5 – Promozione, comunicazione e disseminazione dell’intervento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82479380"/>
              </p:ext>
            </p:extLst>
          </p:nvPr>
        </p:nvGraphicFramePr>
        <p:xfrm>
          <a:off x="552332" y="1854534"/>
          <a:ext cx="10919083" cy="474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23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36" y="6180111"/>
            <a:ext cx="875298" cy="63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68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C10402-F03F-418D-A4C4-4B01AE0D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Agenda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1877120-E03A-4536-B24E-E671D9D07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2DDD05B-8535-4D08-B0C7-62A79D20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Presentazione del progetto </a:t>
            </a:r>
          </a:p>
          <a:p>
            <a:pPr marL="742938" lvl="1" indent="-285750">
              <a:buFont typeface="Courier New" panose="02070309020205020404" pitchFamily="49" charset="0"/>
              <a:buChar char="o"/>
            </a:pPr>
            <a:r>
              <a:rPr lang="it-IT" dirty="0"/>
              <a:t>Gli obiettivi del progetto</a:t>
            </a:r>
          </a:p>
          <a:p>
            <a:pPr marL="742938" lvl="1" indent="-285750">
              <a:buFont typeface="Courier New" panose="02070309020205020404" pitchFamily="49" charset="0"/>
              <a:buChar char="o"/>
            </a:pPr>
            <a:r>
              <a:rPr lang="it-IT" dirty="0"/>
              <a:t>Il partenariato </a:t>
            </a:r>
          </a:p>
          <a:p>
            <a:pPr marL="742938" lvl="1" indent="-285750">
              <a:buFont typeface="Courier New" panose="02070309020205020404" pitchFamily="49" charset="0"/>
              <a:buChar char="o"/>
            </a:pPr>
            <a:r>
              <a:rPr lang="it-IT" dirty="0"/>
              <a:t>Il Piano delle Azioni</a:t>
            </a:r>
          </a:p>
          <a:p>
            <a:pPr marL="742938" lvl="1" indent="-285750">
              <a:buFont typeface="Courier New" panose="02070309020205020404" pitchFamily="49" charset="0"/>
              <a:buChar char="o"/>
            </a:pPr>
            <a:r>
              <a:rPr lang="it-IT" dirty="0"/>
              <a:t>Il Budget di Progetto</a:t>
            </a:r>
          </a:p>
          <a:p>
            <a:pPr marL="742938" lvl="1" indent="-285750">
              <a:buFont typeface="Courier New" panose="02070309020205020404" pitchFamily="49" charset="0"/>
              <a:buChar char="o"/>
            </a:pPr>
            <a:r>
              <a:rPr lang="it-IT" dirty="0"/>
              <a:t>La struttura di Governance</a:t>
            </a:r>
          </a:p>
          <a:p>
            <a:pPr marL="742938" lvl="1" indent="-285750">
              <a:buFont typeface="Courier New" panose="02070309020205020404" pitchFamily="49" charset="0"/>
              <a:buChar char="o"/>
            </a:pPr>
            <a:r>
              <a:rPr lang="it-IT" dirty="0"/>
              <a:t>La Governance del 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Piano delle attività</a:t>
            </a:r>
          </a:p>
          <a:p>
            <a:pPr marL="800088" lvl="1" indent="-342900">
              <a:buFont typeface="Courier New" panose="02070309020205020404" pitchFamily="49" charset="0"/>
              <a:buChar char="o"/>
            </a:pPr>
            <a:r>
              <a:rPr lang="it-IT" dirty="0"/>
              <a:t>Il cronoprogramma delle linee d’azione</a:t>
            </a:r>
          </a:p>
          <a:p>
            <a:pPr marL="800088" lvl="1" indent="-342900">
              <a:buFont typeface="Courier New" panose="02070309020205020404" pitchFamily="49" charset="0"/>
              <a:buChar char="o"/>
            </a:pPr>
            <a:r>
              <a:rPr lang="it-IT" dirty="0"/>
              <a:t>A1 – Progettazione, direzione, coordinamento e monitoraggio</a:t>
            </a:r>
          </a:p>
          <a:p>
            <a:pPr marL="800088" lvl="1" indent="-342900">
              <a:buFont typeface="Courier New" panose="02070309020205020404" pitchFamily="49" charset="0"/>
              <a:buChar char="o"/>
            </a:pPr>
            <a:r>
              <a:rPr lang="it-IT" dirty="0"/>
              <a:t>A2 – Individuazione delle componenti del Kit del riuso</a:t>
            </a:r>
          </a:p>
          <a:p>
            <a:pPr marL="800088" lvl="1" indent="-342900">
              <a:buFont typeface="Courier New" panose="02070309020205020404" pitchFamily="49" charset="0"/>
              <a:buChar char="o"/>
            </a:pPr>
            <a:r>
              <a:rPr lang="it-IT" dirty="0"/>
              <a:t>A3 – Trasferimento della buona pratica</a:t>
            </a:r>
          </a:p>
          <a:p>
            <a:pPr marL="800088" lvl="1" indent="-342900">
              <a:buFont typeface="Courier New" panose="02070309020205020404" pitchFamily="49" charset="0"/>
              <a:buChar char="o"/>
            </a:pPr>
            <a:r>
              <a:rPr lang="it-IT" dirty="0"/>
              <a:t>A4 – Evoluzione della buona pratica</a:t>
            </a:r>
          </a:p>
          <a:p>
            <a:pPr marL="800088" lvl="1" indent="-342900">
              <a:buFont typeface="Courier New" panose="02070309020205020404" pitchFamily="49" charset="0"/>
              <a:buChar char="o"/>
            </a:pPr>
            <a:r>
              <a:rPr lang="it-IT" dirty="0"/>
              <a:t>A5 – Promozione, comunicazione e disseminazione dell’intervento</a:t>
            </a:r>
          </a:p>
          <a:p>
            <a:endParaRPr lang="it-IT" dirty="0"/>
          </a:p>
        </p:txBody>
      </p:sp>
      <p:pic>
        <p:nvPicPr>
          <p:cNvPr id="5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5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Gli obiettivi del progetto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E3F1A4-9B6A-494A-803A-D0FFEA01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b="1" dirty="0">
                <a:solidFill>
                  <a:schemeClr val="tx1"/>
                </a:solidFill>
              </a:rPr>
              <a:t>progetto </a:t>
            </a:r>
            <a:r>
              <a:rPr lang="it-IT" b="1" dirty="0" err="1">
                <a:solidFill>
                  <a:schemeClr val="tx1"/>
                </a:solidFill>
              </a:rPr>
              <a:t>ComunWeb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prevede la </a:t>
            </a:r>
            <a:r>
              <a:rPr lang="it-IT" b="1" dirty="0">
                <a:solidFill>
                  <a:schemeClr val="tx1"/>
                </a:solidFill>
              </a:rPr>
              <a:t>codifica</a:t>
            </a:r>
            <a:r>
              <a:rPr lang="it-IT" dirty="0">
                <a:solidFill>
                  <a:schemeClr val="tx1"/>
                </a:solidFill>
              </a:rPr>
              <a:t>, il </a:t>
            </a:r>
            <a:r>
              <a:rPr lang="it-IT" b="1" dirty="0">
                <a:solidFill>
                  <a:schemeClr val="tx1"/>
                </a:solidFill>
              </a:rPr>
              <a:t>trasferimento</a:t>
            </a:r>
            <a:r>
              <a:rPr lang="it-IT" dirty="0">
                <a:solidFill>
                  <a:schemeClr val="tx1"/>
                </a:solidFill>
              </a:rPr>
              <a:t> e l’</a:t>
            </a:r>
            <a:r>
              <a:rPr lang="it-IT" b="1" dirty="0">
                <a:solidFill>
                  <a:schemeClr val="tx1"/>
                </a:solidFill>
              </a:rPr>
              <a:t>evoluzione</a:t>
            </a:r>
            <a:r>
              <a:rPr lang="it-IT" dirty="0">
                <a:solidFill>
                  <a:schemeClr val="tx1"/>
                </a:solidFill>
              </a:rPr>
              <a:t> della buona pratica all’interno del partenariato. </a:t>
            </a:r>
          </a:p>
          <a:p>
            <a:r>
              <a:rPr lang="it-IT" dirty="0">
                <a:solidFill>
                  <a:schemeClr val="tx1"/>
                </a:solidFill>
              </a:rPr>
              <a:t>La buona pratica </a:t>
            </a:r>
            <a:r>
              <a:rPr lang="it-IT" dirty="0" err="1">
                <a:solidFill>
                  <a:schemeClr val="tx1"/>
                </a:solidFill>
              </a:rPr>
              <a:t>ComunWeb</a:t>
            </a:r>
            <a:r>
              <a:rPr lang="it-IT" dirty="0">
                <a:solidFill>
                  <a:schemeClr val="tx1"/>
                </a:solidFill>
              </a:rPr>
              <a:t> rappresenta un insieme di strumenti, metodologie, applicazioni e prodotti in grado di favorire il dialogo tra Enti e cittadini, in ottemperanza agli obblighi normativi in merito a </a:t>
            </a:r>
            <a:r>
              <a:rPr lang="it-IT" b="1" dirty="0">
                <a:solidFill>
                  <a:schemeClr val="tx1"/>
                </a:solidFill>
              </a:rPr>
              <a:t>trasparenza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b="1" dirty="0">
                <a:solidFill>
                  <a:schemeClr val="tx1"/>
                </a:solidFill>
              </a:rPr>
              <a:t>partecipazione</a:t>
            </a:r>
            <a:r>
              <a:rPr lang="it-IT" dirty="0">
                <a:solidFill>
                  <a:schemeClr val="tx1"/>
                </a:solidFill>
              </a:rPr>
              <a:t> e rispondendo in modo efficace alle sfide poste dall’</a:t>
            </a:r>
            <a:r>
              <a:rPr lang="it-IT" b="1" dirty="0">
                <a:solidFill>
                  <a:schemeClr val="tx1"/>
                </a:solidFill>
              </a:rPr>
              <a:t>Open </a:t>
            </a:r>
            <a:r>
              <a:rPr lang="it-IT" b="1" dirty="0" err="1">
                <a:solidFill>
                  <a:schemeClr val="tx1"/>
                </a:solidFill>
              </a:rPr>
              <a:t>Government</a:t>
            </a:r>
            <a:r>
              <a:rPr lang="it-IT" dirty="0">
                <a:solidFill>
                  <a:schemeClr val="tx1"/>
                </a:solidFill>
              </a:rPr>
              <a:t>. </a:t>
            </a:r>
          </a:p>
          <a:p>
            <a:r>
              <a:rPr lang="it-IT" dirty="0">
                <a:solidFill>
                  <a:schemeClr val="tx1"/>
                </a:solidFill>
              </a:rPr>
              <a:t>La riusabilità della soluzione è assicurata dalla trasversalità delle componenti, che possono essere facilmente declinate in contesti eterogenei, e dall’esistenza di un metodo già consolidato per il trasferimento della buona pratica, il quale ha già dato vita ad un ecosistema di 200 enti locali.</a:t>
            </a:r>
          </a:p>
        </p:txBody>
      </p:sp>
      <p:pic>
        <p:nvPicPr>
          <p:cNvPr id="5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0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DF7A6-CA24-4D99-99E7-313032BC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partenariato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42283CA-1C55-894C-94B8-075BB56A7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A2D1D724-081A-45A5-8A3C-CBDCD2940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683"/>
              </p:ext>
            </p:extLst>
          </p:nvPr>
        </p:nvGraphicFramePr>
        <p:xfrm>
          <a:off x="527051" y="1341438"/>
          <a:ext cx="10321478" cy="5111898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2103175">
                  <a:extLst>
                    <a:ext uri="{9D8B030D-6E8A-4147-A177-3AD203B41FA5}">
                      <a16:colId xmlns:a16="http://schemas.microsoft.com/office/drawing/2014/main" val="3977905645"/>
                    </a:ext>
                  </a:extLst>
                </a:gridCol>
                <a:gridCol w="4616940">
                  <a:extLst>
                    <a:ext uri="{9D8B030D-6E8A-4147-A177-3AD203B41FA5}">
                      <a16:colId xmlns:a16="http://schemas.microsoft.com/office/drawing/2014/main" val="3639175543"/>
                    </a:ext>
                  </a:extLst>
                </a:gridCol>
                <a:gridCol w="3601363">
                  <a:extLst>
                    <a:ext uri="{9D8B030D-6E8A-4147-A177-3AD203B41FA5}">
                      <a16:colId xmlns:a16="http://schemas.microsoft.com/office/drawing/2014/main" val="3903227026"/>
                    </a:ext>
                  </a:extLst>
                </a:gridCol>
              </a:tblGrid>
              <a:tr h="630573">
                <a:tc>
                  <a:txBody>
                    <a:bodyPr/>
                    <a:lstStyle/>
                    <a:p>
                      <a:r>
                        <a:rPr lang="it-IT" sz="1800" dirty="0"/>
                        <a:t>Ente capofila</a:t>
                      </a:r>
                    </a:p>
                  </a:txBody>
                  <a:tcPr marL="190256" marR="190256" marT="144000" marB="144000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EC. UTI delle Valli e</a:t>
                      </a:r>
                      <a:r>
                        <a:rPr lang="it-IT" sz="1800" baseline="0" dirty="0"/>
                        <a:t> delle Dolomiti Friulane</a:t>
                      </a:r>
                      <a:endParaRPr lang="it-IT" sz="1800" dirty="0"/>
                    </a:p>
                  </a:txBody>
                  <a:tcPr marL="190256" marR="190256" marT="144000" marB="144000" anchor="ctr"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Unione di Comuni</a:t>
                      </a:r>
                    </a:p>
                  </a:txBody>
                  <a:tcPr marL="190256" marR="190256" marT="144000" marB="144000" anchor="ctr"/>
                </a:tc>
                <a:extLst>
                  <a:ext uri="{0D108BD9-81ED-4DB2-BD59-A6C34878D82A}">
                    <a16:rowId xmlns:a16="http://schemas.microsoft.com/office/drawing/2014/main" val="4230470380"/>
                  </a:ext>
                </a:extLst>
              </a:tr>
              <a:tr h="898921">
                <a:tc>
                  <a:txBody>
                    <a:bodyPr/>
                    <a:lstStyle/>
                    <a:p>
                      <a:r>
                        <a:rPr lang="it-IT" sz="1800" dirty="0"/>
                        <a:t>Enti Cedenti</a:t>
                      </a:r>
                    </a:p>
                  </a:txBody>
                  <a:tcPr marL="190256" marR="190256" marT="144000" marB="144000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P13. DARA</a:t>
                      </a:r>
                    </a:p>
                    <a:p>
                      <a:r>
                        <a:rPr lang="it-IT" sz="1800" dirty="0"/>
                        <a:t>P14. Consorzio dei Comuni Trentini</a:t>
                      </a:r>
                    </a:p>
                  </a:txBody>
                  <a:tcPr marL="190256" marR="190256" marT="144000" marB="14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Amministrazione Centrale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Consorzio di Comuni</a:t>
                      </a:r>
                    </a:p>
                  </a:txBody>
                  <a:tcPr marL="190256" marR="190256" marT="144000" marB="144000" anchor="ctr"/>
                </a:tc>
                <a:extLst>
                  <a:ext uri="{0D108BD9-81ED-4DB2-BD59-A6C34878D82A}">
                    <a16:rowId xmlns:a16="http://schemas.microsoft.com/office/drawing/2014/main" val="4119036317"/>
                  </a:ext>
                </a:extLst>
              </a:tr>
              <a:tr h="3582404">
                <a:tc>
                  <a:txBody>
                    <a:bodyPr/>
                    <a:lstStyle/>
                    <a:p>
                      <a:r>
                        <a:rPr lang="it-IT" sz="1800" dirty="0"/>
                        <a:t>Enti</a:t>
                      </a:r>
                      <a:r>
                        <a:rPr lang="it-IT" sz="1800" baseline="0" dirty="0"/>
                        <a:t> riusanti</a:t>
                      </a:r>
                      <a:endParaRPr lang="it-IT" sz="1800" dirty="0"/>
                    </a:p>
                  </a:txBody>
                  <a:tcPr marL="190256" marR="190256" marT="144000" marB="144000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P1. Comune di Sacile</a:t>
                      </a:r>
                    </a:p>
                    <a:p>
                      <a:r>
                        <a:rPr lang="it-IT" sz="1800" dirty="0"/>
                        <a:t>P2. Comune di Trieste</a:t>
                      </a:r>
                    </a:p>
                    <a:p>
                      <a:r>
                        <a:rPr lang="it-IT" sz="1800" baseline="0" dirty="0"/>
                        <a:t>P3. Comune di Feltre</a:t>
                      </a:r>
                    </a:p>
                    <a:p>
                      <a:r>
                        <a:rPr lang="it-IT" sz="1800" baseline="0" dirty="0"/>
                        <a:t>P4. Comune di Santa Giustina</a:t>
                      </a:r>
                    </a:p>
                    <a:p>
                      <a:r>
                        <a:rPr lang="it-IT" sz="1800" baseline="0" dirty="0"/>
                        <a:t>P5. Comune di Lozzo di Cadore</a:t>
                      </a:r>
                    </a:p>
                    <a:p>
                      <a:r>
                        <a:rPr lang="it-IT" sz="1800" baseline="0" dirty="0"/>
                        <a:t>P6. Comune di Livorno</a:t>
                      </a:r>
                    </a:p>
                    <a:p>
                      <a:r>
                        <a:rPr lang="it-IT" sz="1800" baseline="0" dirty="0"/>
                        <a:t>P7. Comune di San Giovanni in Fiore</a:t>
                      </a:r>
                    </a:p>
                    <a:p>
                      <a:r>
                        <a:rPr lang="it-IT" sz="1800" baseline="0" dirty="0"/>
                        <a:t>P8. Comune di Roccaraso</a:t>
                      </a:r>
                    </a:p>
                    <a:p>
                      <a:r>
                        <a:rPr lang="it-IT" sz="1800" baseline="0" dirty="0"/>
                        <a:t>P9. Comune di Castel di Sangro</a:t>
                      </a:r>
                    </a:p>
                    <a:p>
                      <a:r>
                        <a:rPr lang="it-IT" sz="1800" baseline="0" dirty="0"/>
                        <a:t>P10. Comune di Scontrone</a:t>
                      </a:r>
                    </a:p>
                    <a:p>
                      <a:r>
                        <a:rPr lang="it-IT" sz="1800" baseline="0" dirty="0"/>
                        <a:t>P11. Comune di Vallo della Lucania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P12. Comune di Novi Velia</a:t>
                      </a:r>
                    </a:p>
                  </a:txBody>
                  <a:tcPr marL="190256" marR="190256" marT="144000" marB="144000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Comune (19.800</a:t>
                      </a:r>
                      <a:r>
                        <a:rPr lang="it-IT" sz="1800" baseline="0" dirty="0"/>
                        <a:t> ab.)</a:t>
                      </a:r>
                      <a:endParaRPr lang="it-IT" sz="1800" dirty="0"/>
                    </a:p>
                    <a:p>
                      <a:r>
                        <a:rPr lang="it-IT" sz="1800" baseline="0" dirty="0"/>
                        <a:t>Comune (204.000 ab.)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Comune (20.000 ab.)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Comune (6.800 ab.)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Comune (1.300 ab.)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Comune (158.000 ab.)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Comune (17.000 ab.)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Comune (1.600 ab.)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Comune (6.600 ab.)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Comune (580 ab.)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Comune (9.000 ab.)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Comune (2.300</a:t>
                      </a:r>
                      <a:r>
                        <a:rPr lang="it-IT" sz="1800" baseline="0" dirty="0"/>
                        <a:t> ab.)</a:t>
                      </a:r>
                    </a:p>
                  </a:txBody>
                  <a:tcPr marL="190256" marR="190256" marT="144000" marB="144000" anchor="ctr"/>
                </a:tc>
                <a:extLst>
                  <a:ext uri="{0D108BD9-81ED-4DB2-BD59-A6C34878D82A}">
                    <a16:rowId xmlns:a16="http://schemas.microsoft.com/office/drawing/2014/main" val="3192047985"/>
                  </a:ext>
                </a:extLst>
              </a:tr>
            </a:tbl>
          </a:graphicData>
        </a:graphic>
      </p:graphicFrame>
      <p:pic>
        <p:nvPicPr>
          <p:cNvPr id="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14ECC44-7FAC-9C4B-9B2A-50345BED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Piano delle Azioni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71B6AA90-BA6E-054B-BCE2-AAD464879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B61DBBF-7C33-CD47-8535-A79B6F51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Il Piano delle Azioni si articola come segue: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Progettazione, direzione, coordinamento e monitoraggio dell’intervento finanziato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Individuazione di tutte le componenti del «kit del riuso» della buona pratica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Trasferimento della buona pratica tra Enti Cedenti ed Enti Riusanti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Evoluzione della buona pratica oggetto di trasferimento attraverso il modello OCPA 2020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Promozione, comunicazione e disseminazione dell’intervento</a:t>
            </a:r>
          </a:p>
          <a:p>
            <a:endParaRPr lang="it-IT" dirty="0"/>
          </a:p>
          <a:p>
            <a:r>
              <a:rPr lang="it-IT" dirty="0"/>
              <a:t>Per ciascuna Azione sono state identificate attività specifiche (inserite in calce).</a:t>
            </a:r>
          </a:p>
          <a:p>
            <a:endParaRPr lang="it-IT" dirty="0"/>
          </a:p>
          <a:p>
            <a:r>
              <a:rPr lang="it-IT" dirty="0"/>
              <a:t>	</a:t>
            </a:r>
            <a:r>
              <a:rPr lang="it-IT" dirty="0" smtClean="0"/>
              <a:t>Data inizio progetto: 02/05/2018  Data fine progetto: 01/05/2018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7C6523-95FE-A44C-892B-C6FE82797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9" y="5517232"/>
            <a:ext cx="647700" cy="647700"/>
          </a:xfrm>
          <a:prstGeom prst="rect">
            <a:avLst/>
          </a:prstGeom>
        </p:spPr>
      </p:pic>
      <p:pic>
        <p:nvPicPr>
          <p:cNvPr id="9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7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A1FE7-1442-421B-AED5-ABBB1A51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Budget di Progetto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99F509-8532-47BA-95EC-F20F12A14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Azioni e Tipologia di spesa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092E1F-F045-5C4D-A16F-649AF090F88C}"/>
              </a:ext>
            </a:extLst>
          </p:cNvPr>
          <p:cNvSpPr txBox="1"/>
          <p:nvPr/>
        </p:nvSpPr>
        <p:spPr>
          <a:xfrm>
            <a:off x="8040216" y="6136615"/>
            <a:ext cx="280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/>
              <a:t>*Gli importi sono IVA inclusa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40A7E9-D95F-F745-A476-51A1EF48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93610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Il bando di finanziamento ha previsto dei vincoli di allocazione del budget per Azione e per tipologia di </a:t>
            </a:r>
            <a:r>
              <a:rPr lang="it-IT" dirty="0" smtClean="0"/>
              <a:t>spesa, modificabili solo entro determinati margini e con l’approvazione dell’ACT.</a:t>
            </a:r>
            <a:endParaRPr lang="it-IT" dirty="0"/>
          </a:p>
        </p:txBody>
      </p:sp>
      <p:graphicFrame>
        <p:nvGraphicFramePr>
          <p:cNvPr id="7" name="Segnaposto contenuto 4">
            <a:extLst>
              <a:ext uri="{FF2B5EF4-FFF2-40B4-BE49-F238E27FC236}">
                <a16:creationId xmlns:a16="http://schemas.microsoft.com/office/drawing/2014/main" id="{EFEB99ED-C50A-084E-BE46-A5F0A396F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400669"/>
              </p:ext>
            </p:extLst>
          </p:nvPr>
        </p:nvGraphicFramePr>
        <p:xfrm>
          <a:off x="527050" y="2276872"/>
          <a:ext cx="10969381" cy="3806247"/>
        </p:xfrm>
        <a:graphic>
          <a:graphicData uri="http://schemas.openxmlformats.org/drawingml/2006/table">
            <a:tbl>
              <a:tblPr firstRow="1" lastRow="1" lastCol="1" bandRow="1">
                <a:tableStyleId>{3B4B98B0-60AC-42C2-AFA5-B58CD77FA1E5}</a:tableStyleId>
              </a:tblPr>
              <a:tblGrid>
                <a:gridCol w="3120678">
                  <a:extLst>
                    <a:ext uri="{9D8B030D-6E8A-4147-A177-3AD203B41FA5}">
                      <a16:colId xmlns:a16="http://schemas.microsoft.com/office/drawing/2014/main" val="389456211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73008118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7847346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49264669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72669447"/>
                    </a:ext>
                  </a:extLst>
                </a:gridCol>
                <a:gridCol w="1511999">
                  <a:extLst>
                    <a:ext uri="{9D8B030D-6E8A-4147-A177-3AD203B41FA5}">
                      <a16:colId xmlns:a16="http://schemas.microsoft.com/office/drawing/2014/main" val="338966098"/>
                    </a:ext>
                  </a:extLst>
                </a:gridCol>
              </a:tblGrid>
              <a:tr h="47630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Azione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Personale interno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Personale esterno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Spese generali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Acquisizione di beni e servizi*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Budget  complessivo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extLst>
                  <a:ext uri="{0D108BD9-81ED-4DB2-BD59-A6C34878D82A}">
                    <a16:rowId xmlns:a16="http://schemas.microsoft.com/office/drawing/2014/main" val="4146480913"/>
                  </a:ext>
                </a:extLst>
              </a:tr>
              <a:tr h="47630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A1 - Progettazione e coordinamento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68.750</a:t>
                      </a: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€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extLst>
                  <a:ext uri="{0D108BD9-81ED-4DB2-BD59-A6C34878D82A}">
                    <a16:rowId xmlns:a16="http://schemas.microsoft.com/office/drawing/2014/main" val="3017635598"/>
                  </a:ext>
                </a:extLst>
              </a:tr>
              <a:tr h="47630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A2 - Individuazione “kit del riuso”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7.050 €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82.050</a:t>
                      </a: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€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extLst>
                  <a:ext uri="{0D108BD9-81ED-4DB2-BD59-A6C34878D82A}">
                    <a16:rowId xmlns:a16="http://schemas.microsoft.com/office/drawing/2014/main" val="2129860524"/>
                  </a:ext>
                </a:extLst>
              </a:tr>
              <a:tr h="47630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A3 - Trasferimento della buona pratica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307.000</a:t>
                      </a: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€ 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extLst>
                  <a:ext uri="{0D108BD9-81ED-4DB2-BD59-A6C34878D82A}">
                    <a16:rowId xmlns:a16="http://schemas.microsoft.com/office/drawing/2014/main" val="3566093549"/>
                  </a:ext>
                </a:extLst>
              </a:tr>
              <a:tr h="47630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A4 - Evoluzione della buona pratica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198.000</a:t>
                      </a: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€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extLst>
                  <a:ext uri="{0D108BD9-81ED-4DB2-BD59-A6C34878D82A}">
                    <a16:rowId xmlns:a16="http://schemas.microsoft.com/office/drawing/2014/main" val="3819276422"/>
                  </a:ext>
                </a:extLst>
              </a:tr>
              <a:tr h="47630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A5 - Promozione e comunicazione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43.750</a:t>
                      </a: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€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extLst>
                  <a:ext uri="{0D108BD9-81ED-4DB2-BD59-A6C34878D82A}">
                    <a16:rowId xmlns:a16="http://schemas.microsoft.com/office/drawing/2014/main" val="3455516882"/>
                  </a:ext>
                </a:extLst>
              </a:tr>
              <a:tr h="47630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TOTALE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397.000 €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59.550 €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699.550</a:t>
                      </a:r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€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extLst>
                  <a:ext uri="{0D108BD9-81ED-4DB2-BD59-A6C34878D82A}">
                    <a16:rowId xmlns:a16="http://schemas.microsoft.com/office/drawing/2014/main" val="3330985154"/>
                  </a:ext>
                </a:extLst>
              </a:tr>
            </a:tbl>
          </a:graphicData>
        </a:graphic>
      </p:graphicFrame>
      <p:pic>
        <p:nvPicPr>
          <p:cNvPr id="8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2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EBC71-F55F-40DD-9E23-C9D25E69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Budget di Progetto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6B207A-F5C1-410D-8AA3-ED8AC601B3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Budget a copertura delle attività dei partner</a:t>
            </a:r>
          </a:p>
          <a:p>
            <a:endParaRPr lang="it-IT" dirty="0"/>
          </a:p>
        </p:txBody>
      </p:sp>
      <p:graphicFrame>
        <p:nvGraphicFramePr>
          <p:cNvPr id="9" name="Segnaposto contenuto 4">
            <a:extLst>
              <a:ext uri="{FF2B5EF4-FFF2-40B4-BE49-F238E27FC236}">
                <a16:creationId xmlns:a16="http://schemas.microsoft.com/office/drawing/2014/main" id="{96315DF3-BCF0-8844-BB99-BB8FBC31F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44824"/>
              </p:ext>
            </p:extLst>
          </p:nvPr>
        </p:nvGraphicFramePr>
        <p:xfrm>
          <a:off x="527050" y="1341438"/>
          <a:ext cx="10471945" cy="5096510"/>
        </p:xfrm>
        <a:graphic>
          <a:graphicData uri="http://schemas.openxmlformats.org/drawingml/2006/table">
            <a:tbl>
              <a:tblPr firstRow="1" lastRow="1" lastCol="1" bandRow="1">
                <a:tableStyleId>{3B4B98B0-60AC-42C2-AFA5-B58CD77FA1E5}</a:tableStyleId>
              </a:tblPr>
              <a:tblGrid>
                <a:gridCol w="4056782">
                  <a:extLst>
                    <a:ext uri="{9D8B030D-6E8A-4147-A177-3AD203B41FA5}">
                      <a16:colId xmlns:a16="http://schemas.microsoft.com/office/drawing/2014/main" val="3894562117"/>
                    </a:ext>
                  </a:extLst>
                </a:gridCol>
                <a:gridCol w="1448879">
                  <a:extLst>
                    <a:ext uri="{9D8B030D-6E8A-4147-A177-3AD203B41FA5}">
                      <a16:colId xmlns:a16="http://schemas.microsoft.com/office/drawing/2014/main" val="3730081184"/>
                    </a:ext>
                  </a:extLst>
                </a:gridCol>
                <a:gridCol w="1427574">
                  <a:extLst>
                    <a:ext uri="{9D8B030D-6E8A-4147-A177-3AD203B41FA5}">
                      <a16:colId xmlns:a16="http://schemas.microsoft.com/office/drawing/2014/main" val="2492646699"/>
                    </a:ext>
                  </a:extLst>
                </a:gridCol>
                <a:gridCol w="1769355">
                  <a:extLst>
                    <a:ext uri="{9D8B030D-6E8A-4147-A177-3AD203B41FA5}">
                      <a16:colId xmlns:a16="http://schemas.microsoft.com/office/drawing/2014/main" val="1211286669"/>
                    </a:ext>
                  </a:extLst>
                </a:gridCol>
                <a:gridCol w="1769355">
                  <a:extLst>
                    <a:ext uri="{9D8B030D-6E8A-4147-A177-3AD203B41FA5}">
                      <a16:colId xmlns:a16="http://schemas.microsoft.com/office/drawing/2014/main" val="338966098"/>
                    </a:ext>
                  </a:extLst>
                </a:gridCol>
              </a:tblGrid>
              <a:tr h="29812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Personale interno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Spese generali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Acquisizione di beni e servizi*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Budget  complessivo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extLst>
                  <a:ext uri="{0D108BD9-81ED-4DB2-BD59-A6C34878D82A}">
                    <a16:rowId xmlns:a16="http://schemas.microsoft.com/office/drawing/2014/main" val="4146480913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EC. UTI delle Valli e</a:t>
                      </a:r>
                      <a:r>
                        <a:rPr lang="it-IT" sz="1800" baseline="0" dirty="0"/>
                        <a:t> delle Dolomiti Friulane</a:t>
                      </a:r>
                      <a:endParaRPr lang="it-IT" sz="1800" dirty="0"/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283.825 €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7635598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dirty="0"/>
                        <a:t>P1. Comune di Sacile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2.625 €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20.125 €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9860524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dirty="0"/>
                        <a:t>P2. Comune di Trieste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67.275 €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6093549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baseline="0" dirty="0"/>
                        <a:t>P3. Comune di Feltre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2.625 €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20.125 €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276422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baseline="0" dirty="0"/>
                        <a:t>P4. Comune di Santa Giustina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5516882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baseline="0" dirty="0"/>
                        <a:t>P5. Comune di Lozzo di Cadore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562559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baseline="0" dirty="0"/>
                        <a:t>P6. Comune di Livorno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67.275 €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151009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baseline="0" dirty="0"/>
                        <a:t>P7. Comune di San Giovanni in Fiore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18.975 €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073842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baseline="0" dirty="0"/>
                        <a:t>P8. Comune di Roccaraso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783223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baseline="0" dirty="0"/>
                        <a:t>P9. Comune di Castel di Sangro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8133361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baseline="0" dirty="0"/>
                        <a:t>P10. Comune di Scontrone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8636955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baseline="0" dirty="0"/>
                        <a:t>P11. Comune di Vallo della Lucania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4244017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/>
                        <a:t>P12. Comune di Novi Velia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129835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it-IT" sz="1800" dirty="0"/>
                        <a:t>P13. DARA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1.425 €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10.925 €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180870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P14. Consorzio dei Comuni Trentini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82.000 €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12.300 €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284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lang="it-IT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94.300 €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5588827"/>
                  </a:ext>
                </a:extLst>
              </a:tr>
              <a:tr h="8663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 TOTALE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397.000 €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59.550 €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243.000 €</a:t>
                      </a:r>
                    </a:p>
                  </a:txBody>
                  <a:tcPr marL="8715" marR="8715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699.550 € </a:t>
                      </a:r>
                    </a:p>
                  </a:txBody>
                  <a:tcPr marL="8715" marR="8715" marT="6350" marB="0" anchor="ctr"/>
                </a:tc>
                <a:extLst>
                  <a:ext uri="{0D108BD9-81ED-4DB2-BD59-A6C34878D82A}">
                    <a16:rowId xmlns:a16="http://schemas.microsoft.com/office/drawing/2014/main" val="333098515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66E2DB-566C-0241-BF42-2C9F1C132D59}"/>
              </a:ext>
            </a:extLst>
          </p:cNvPr>
          <p:cNvSpPr txBox="1"/>
          <p:nvPr/>
        </p:nvSpPr>
        <p:spPr>
          <a:xfrm>
            <a:off x="7088314" y="6407086"/>
            <a:ext cx="2808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*Gli importi sono IVA inclusa</a:t>
            </a:r>
          </a:p>
        </p:txBody>
      </p:sp>
      <p:pic>
        <p:nvPicPr>
          <p:cNvPr id="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8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9FD6B98-02C4-4DD1-95CA-1A373518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La struttura di Governance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863258F-D8CC-4126-B420-C529DE826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Modello e composizione</a:t>
            </a:r>
          </a:p>
        </p:txBody>
      </p:sp>
      <p:graphicFrame>
        <p:nvGraphicFramePr>
          <p:cNvPr id="9" name="Segnaposto contenuto 3">
            <a:extLst>
              <a:ext uri="{FF2B5EF4-FFF2-40B4-BE49-F238E27FC236}">
                <a16:creationId xmlns:a16="http://schemas.microsoft.com/office/drawing/2014/main" id="{C3687C05-2E07-42FB-93FF-B6BF147A26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651423"/>
              </p:ext>
            </p:extLst>
          </p:nvPr>
        </p:nvGraphicFramePr>
        <p:xfrm>
          <a:off x="521461" y="1428069"/>
          <a:ext cx="4742624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D8BEFD5-91C5-40EE-854A-92F59A36D180}"/>
              </a:ext>
            </a:extLst>
          </p:cNvPr>
          <p:cNvCxnSpPr/>
          <p:nvPr/>
        </p:nvCxnSpPr>
        <p:spPr>
          <a:xfrm>
            <a:off x="156000" y="2492896"/>
            <a:ext cx="11880000" cy="0"/>
          </a:xfrm>
          <a:prstGeom prst="line">
            <a:avLst/>
          </a:prstGeom>
          <a:ln>
            <a:solidFill>
              <a:srgbClr val="8E00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869EB60-DB9D-48A9-89B9-ED5E0CEC84E1}"/>
              </a:ext>
            </a:extLst>
          </p:cNvPr>
          <p:cNvCxnSpPr/>
          <p:nvPr/>
        </p:nvCxnSpPr>
        <p:spPr>
          <a:xfrm>
            <a:off x="156000" y="3645024"/>
            <a:ext cx="11880000" cy="0"/>
          </a:xfrm>
          <a:prstGeom prst="line">
            <a:avLst/>
          </a:prstGeom>
          <a:ln>
            <a:solidFill>
              <a:srgbClr val="8E00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FAC31DF-555F-415C-9A57-4A53C9339DAB}"/>
              </a:ext>
            </a:extLst>
          </p:cNvPr>
          <p:cNvCxnSpPr/>
          <p:nvPr/>
        </p:nvCxnSpPr>
        <p:spPr>
          <a:xfrm>
            <a:off x="156000" y="4797152"/>
            <a:ext cx="11880000" cy="0"/>
          </a:xfrm>
          <a:prstGeom prst="line">
            <a:avLst/>
          </a:prstGeom>
          <a:ln>
            <a:solidFill>
              <a:srgbClr val="8E00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4">
            <a:extLst>
              <a:ext uri="{FF2B5EF4-FFF2-40B4-BE49-F238E27FC236}">
                <a16:creationId xmlns:a16="http://schemas.microsoft.com/office/drawing/2014/main" id="{8C710A99-EBFA-4A53-BC9A-5E315A2754B0}"/>
              </a:ext>
            </a:extLst>
          </p:cNvPr>
          <p:cNvSpPr txBox="1">
            <a:spLocks/>
          </p:cNvSpPr>
          <p:nvPr/>
        </p:nvSpPr>
        <p:spPr>
          <a:xfrm>
            <a:off x="5397318" y="1556792"/>
            <a:ext cx="6503881" cy="30799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>
                <a:latin typeface="Hind Light"/>
              </a:rPr>
              <a:t>Delegato alla gestione di progetto dell’UTI delle Valli e delle Dolomiti Friulane</a:t>
            </a:r>
          </a:p>
          <a:p>
            <a:pPr marL="0" indent="0">
              <a:buNone/>
            </a:pPr>
            <a:endParaRPr lang="it-IT" sz="1600" dirty="0">
              <a:latin typeface="Hind Light"/>
            </a:endParaRPr>
          </a:p>
          <a:p>
            <a:pPr marL="0" indent="0">
              <a:buNone/>
            </a:pPr>
            <a:endParaRPr lang="it-IT" sz="1600" dirty="0">
              <a:latin typeface="Hind Light"/>
            </a:endParaRPr>
          </a:p>
          <a:p>
            <a:pPr marL="0" indent="0">
              <a:buNone/>
            </a:pPr>
            <a:r>
              <a:rPr lang="it-IT" sz="1600" dirty="0">
                <a:latin typeface="Hind Light"/>
              </a:rPr>
              <a:t>Responsabile di progetto di ciascun Ente partecipante, presieduto dall’UTI</a:t>
            </a:r>
          </a:p>
        </p:txBody>
      </p:sp>
      <p:sp>
        <p:nvSpPr>
          <p:cNvPr id="15" name="Segnaposto contenuto 4">
            <a:extLst>
              <a:ext uri="{FF2B5EF4-FFF2-40B4-BE49-F238E27FC236}">
                <a16:creationId xmlns:a16="http://schemas.microsoft.com/office/drawing/2014/main" id="{4543244A-3062-42A1-BE94-E63CECFA8B04}"/>
              </a:ext>
            </a:extLst>
          </p:cNvPr>
          <p:cNvSpPr txBox="1">
            <a:spLocks/>
          </p:cNvSpPr>
          <p:nvPr/>
        </p:nvSpPr>
        <p:spPr>
          <a:xfrm>
            <a:off x="5397318" y="3646634"/>
            <a:ext cx="6839164" cy="28833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>
                <a:latin typeface="Hind Light"/>
              </a:rPr>
              <a:t>Responsabile di progetto dei seguenti Enti:</a:t>
            </a:r>
          </a:p>
          <a:p>
            <a:pPr lvl="1">
              <a:buFontTx/>
              <a:buChar char="-"/>
            </a:pPr>
            <a:r>
              <a:rPr lang="it-IT" sz="1600" dirty="0">
                <a:highlight>
                  <a:srgbClr val="FFFFFF"/>
                </a:highlight>
                <a:latin typeface="Hind Light"/>
              </a:rPr>
              <a:t>UTI, in qualità di Beneficiario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it-IT" sz="1600" dirty="0">
                <a:highlight>
                  <a:srgbClr val="FFFFFF"/>
                </a:highlight>
                <a:latin typeface="Hind Light"/>
              </a:rPr>
              <a:t>Consorzio Comuni Trentini, in qualità e rappresentanza degli Enti Cedenti </a:t>
            </a:r>
          </a:p>
          <a:p>
            <a:pPr marL="0" indent="0">
              <a:buNone/>
            </a:pPr>
            <a:r>
              <a:rPr lang="it-IT" sz="1600" dirty="0">
                <a:latin typeface="Hind Light"/>
              </a:rPr>
              <a:t>Referenti degli Enti partecipanti organizzati per funzione (proposte):</a:t>
            </a:r>
          </a:p>
          <a:p>
            <a:pPr lvl="1">
              <a:buFontTx/>
              <a:buChar char="-"/>
            </a:pPr>
            <a:r>
              <a:rPr lang="it-IT" sz="1600" dirty="0">
                <a:highlight>
                  <a:srgbClr val="FFFFFF"/>
                </a:highlight>
                <a:latin typeface="Hind Light"/>
              </a:rPr>
              <a:t>Tecnologie </a:t>
            </a:r>
          </a:p>
          <a:p>
            <a:pPr lvl="1">
              <a:buFontTx/>
              <a:buChar char="-"/>
            </a:pPr>
            <a:r>
              <a:rPr lang="it-IT" sz="1600" dirty="0">
                <a:highlight>
                  <a:srgbClr val="FFFFFF"/>
                </a:highlight>
                <a:latin typeface="Hind Light"/>
              </a:rPr>
              <a:t>Processi di lavoro </a:t>
            </a:r>
          </a:p>
          <a:p>
            <a:pPr lvl="1">
              <a:buFontTx/>
              <a:buChar char="-"/>
            </a:pPr>
            <a:r>
              <a:rPr lang="it-IT" sz="1600" dirty="0">
                <a:highlight>
                  <a:srgbClr val="FFFFFF"/>
                </a:highlight>
                <a:latin typeface="Hind Light"/>
              </a:rPr>
              <a:t>Amministrazione </a:t>
            </a:r>
          </a:p>
          <a:p>
            <a:pPr>
              <a:buFontTx/>
              <a:buChar char="-"/>
            </a:pPr>
            <a:endParaRPr lang="it-IT" sz="1800" dirty="0"/>
          </a:p>
          <a:p>
            <a:pPr>
              <a:buFontTx/>
              <a:buChar char="-"/>
            </a:pPr>
            <a:endParaRPr lang="it-IT" sz="1800" dirty="0"/>
          </a:p>
        </p:txBody>
      </p:sp>
      <p:pic>
        <p:nvPicPr>
          <p:cNvPr id="14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58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28B067F-D1C8-428D-82B0-B6C0259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La </a:t>
            </a:r>
            <a:r>
              <a:rPr lang="it-IT" dirty="0" err="1"/>
              <a:t>Governance</a:t>
            </a:r>
            <a:r>
              <a:rPr lang="it-IT" dirty="0"/>
              <a:t> di progetto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CB36CBD-7990-4AB6-AA68-96F385E2F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Responsabilità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705737F-9888-4A97-A1F1-320E4A0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13284A"/>
                </a:solidFill>
              </a:rPr>
              <a:t>Beneficiario: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Supervisiona la realizzazione del Progetto nel rispetto degli obiettivi, dei contenuti, dei tempi, dell’articolazione, delle </a:t>
            </a:r>
            <a:r>
              <a:rPr lang="it-IT" dirty="0" smtClean="0"/>
              <a:t>modalità̀ </a:t>
            </a:r>
            <a:r>
              <a:rPr lang="it-IT" dirty="0"/>
              <a:t>organizzative ed esecutive di svolgimento e dei costi specificati nel Piano Esecutivo; 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Svolge attività di monitoraggio in collaborazione fra le parti e in rapporto con l’ACT; 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Supporta la realizzazione del Progetto anche in riferimento agli indirizzi tecnici definiti, a livello nazionale, da </a:t>
            </a:r>
            <a:r>
              <a:rPr lang="it-IT" dirty="0" err="1"/>
              <a:t>AgID</a:t>
            </a:r>
            <a:r>
              <a:rPr lang="it-IT" dirty="0"/>
              <a:t>; 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Garantisce la pubblicità del Progetto e delle soluzioni al fine di una loro estensione e diffusione. </a:t>
            </a:r>
          </a:p>
          <a:p>
            <a:pPr lvl="1"/>
            <a:endParaRPr lang="it-IT" dirty="0"/>
          </a:p>
          <a:p>
            <a:r>
              <a:rPr lang="it-IT" b="1" dirty="0">
                <a:solidFill>
                  <a:srgbClr val="13284A"/>
                </a:solidFill>
              </a:rPr>
              <a:t>Comitato Pilotaggio: </a:t>
            </a:r>
          </a:p>
          <a:p>
            <a:pPr marL="742938" lvl="1" indent="-285750">
              <a:buFont typeface="Arial" panose="020B0604020202020204" pitchFamily="34" charset="0"/>
              <a:buChar char="•"/>
            </a:pPr>
            <a:r>
              <a:rPr lang="it-IT" dirty="0"/>
              <a:t>Assume e approva gli atti e i documenti di progetto al fine di garantire rappresentanza di tutto il partenariato</a:t>
            </a:r>
          </a:p>
          <a:p>
            <a:endParaRPr lang="it-IT" dirty="0"/>
          </a:p>
        </p:txBody>
      </p:sp>
      <p:pic>
        <p:nvPicPr>
          <p:cNvPr id="5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8175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12379</TotalTime>
  <Words>1422</Words>
  <Application>Microsoft Office PowerPoint</Application>
  <PresentationFormat>Widescreen</PresentationFormat>
  <Paragraphs>327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Hind Light</vt:lpstr>
      <vt:lpstr>Hind Medium</vt:lpstr>
      <vt:lpstr>Oswald Regular</vt:lpstr>
      <vt:lpstr>Struttura personalizzata</vt:lpstr>
      <vt:lpstr>1_Struttura personalizzata</vt:lpstr>
      <vt:lpstr>Kantoorthema</vt:lpstr>
      <vt:lpstr>Progetto ComunWeb Riunione Kick-Off 08/11/2018</vt:lpstr>
      <vt:lpstr>Agenda</vt:lpstr>
      <vt:lpstr>Gli obiettivi del progetto</vt:lpstr>
      <vt:lpstr>Il partenariato</vt:lpstr>
      <vt:lpstr>Il Piano delle Azioni</vt:lpstr>
      <vt:lpstr>Il Budget di Progetto</vt:lpstr>
      <vt:lpstr>Il Budget di Progetto</vt:lpstr>
      <vt:lpstr>La struttura di Governance</vt:lpstr>
      <vt:lpstr>La Governance di progetto</vt:lpstr>
      <vt:lpstr>La Governance di progetto</vt:lpstr>
      <vt:lpstr>Piano delle Attività</vt:lpstr>
      <vt:lpstr>Il cronoprogramma delle linee d’azione</vt:lpstr>
      <vt:lpstr>A1 – Progettazione, direzione, coordinamento e monitoraggio </vt:lpstr>
      <vt:lpstr>A2 – Individuazione delle componenti del KIT del riuso</vt:lpstr>
      <vt:lpstr>A3 – Trasferimento della buona pratica</vt:lpstr>
      <vt:lpstr>A4 – Evoluzione della buona pratica oggetto di trasferimento</vt:lpstr>
      <vt:lpstr>A5 – Promozione, comunicazione e disseminazione dell’intervento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Marco Albertini</cp:lastModifiedBy>
  <cp:revision>258</cp:revision>
  <cp:lastPrinted>2018-05-16T18:02:55Z</cp:lastPrinted>
  <dcterms:created xsi:type="dcterms:W3CDTF">2015-05-22T08:18:03Z</dcterms:created>
  <dcterms:modified xsi:type="dcterms:W3CDTF">2018-11-06T15:56:15Z</dcterms:modified>
  <cp:category/>
</cp:coreProperties>
</file>