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48" r:id="rId3"/>
    <p:sldMasterId id="2147483680" r:id="rId4"/>
  </p:sldMasterIdLst>
  <p:notesMasterIdLst>
    <p:notesMasterId r:id="rId12"/>
  </p:notesMasterIdLst>
  <p:sldIdLst>
    <p:sldId id="257" r:id="rId5"/>
    <p:sldId id="447" r:id="rId6"/>
    <p:sldId id="448" r:id="rId7"/>
    <p:sldId id="449" r:id="rId8"/>
    <p:sldId id="450" r:id="rId9"/>
    <p:sldId id="451" r:id="rId10"/>
    <p:sldId id="27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zione" id="{CC8E4E47-4A0D-44B2-B9B5-2A3A76F7D464}">
          <p14:sldIdLst>
            <p14:sldId id="257"/>
            <p14:sldId id="447"/>
            <p14:sldId id="448"/>
            <p14:sldId id="449"/>
            <p14:sldId id="450"/>
            <p14:sldId id="451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xmlns="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xmlns="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2F52"/>
    <a:srgbClr val="3DAF29"/>
    <a:srgbClr val="2C2C2C"/>
    <a:srgbClr val="000000"/>
    <a:srgbClr val="808080"/>
    <a:srgbClr val="8F8F8F"/>
    <a:srgbClr val="3FAE29"/>
    <a:srgbClr val="D5D5D5"/>
    <a:srgbClr val="949494"/>
    <a:srgbClr val="6B6B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4" autoAdjust="0"/>
    <p:restoredTop sz="95194" autoAdjust="0"/>
  </p:normalViewPr>
  <p:slideViewPr>
    <p:cSldViewPr>
      <p:cViewPr varScale="1">
        <p:scale>
          <a:sx n="73" d="100"/>
          <a:sy n="73" d="100"/>
        </p:scale>
        <p:origin x="-960" y="-102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9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768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6982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4976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023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42116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A1358E6C-67B0-5647-ACF5-182B290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97" y="5085184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565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xmlns="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ACCD9BA7-EA41-4B73-9406-B68F06D9EA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09750" y="6501095"/>
            <a:ext cx="886841" cy="273600"/>
          </a:xfrm>
          <a:prstGeom prst="rect">
            <a:avLst/>
          </a:prstGeom>
        </p:spPr>
      </p:pic>
      <p:grpSp>
        <p:nvGrpSpPr>
          <p:cNvPr id="26" name="Gruppo 25">
            <a:extLst>
              <a:ext uri="{FF2B5EF4-FFF2-40B4-BE49-F238E27FC236}">
                <a16:creationId xmlns:a16="http://schemas.microsoft.com/office/drawing/2014/main" xmlns="" id="{DB30F33F-F52B-40CA-964C-1CE1707F02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46371" y="6501095"/>
            <a:ext cx="1848148" cy="288000"/>
            <a:chOff x="6240016" y="260648"/>
            <a:chExt cx="5544434" cy="864000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xmlns="" id="{1584DF36-5C52-4093-9A2D-AFAB5F26A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76320" y="260648"/>
              <a:ext cx="1227436" cy="864000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xmlns="" id="{F96B9CAC-523E-46B7-A487-4A385A45E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44472" y="260648"/>
              <a:ext cx="634176" cy="864000"/>
            </a:xfrm>
            <a:prstGeom prst="rect">
              <a:avLst/>
            </a:prstGeom>
          </p:spPr>
        </p:pic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xmlns="" id="{33E2804F-22E9-4B23-A6DA-2A21B4938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40016" y="260648"/>
              <a:ext cx="864000" cy="864000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xmlns="" id="{81349FE0-29C8-4603-BA10-3C3F2732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150274" y="260648"/>
              <a:ext cx="634176" cy="86400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xmlns="" id="{62EB959B-1385-407D-B2F4-759F6D77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38545" y="260648"/>
              <a:ext cx="648000" cy="86400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xmlns="" id="{F827DCDF-DC14-4A11-ABA5-0A2F6827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21074" y="260648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0235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easygov_contatt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337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FBC034-0573-47E5-BEF5-876028A64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52FF03B-5921-4C80-A434-EE0679BD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6A902086-F035-40A8-AB06-FC6F9035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DE51D05-D03E-42F9-8C8D-302D3306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5152DB1-AE64-4C94-8441-92A1B078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7039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D62224C-4D5C-46E4-A1DB-8CDC79BB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5D9E75A-147B-4E52-9108-499FABA55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F0004A0-AF1D-4478-A7F0-198588C8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05D9848-9244-4F88-8B4D-4EEBB19E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2C24A33-CE4C-448E-A65D-B79475F9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6247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1D053C-4E3E-4AB2-B63C-771E3F2A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8DAA6512-0E0A-4653-A296-346BCBD8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1E15FDC-ED42-407F-96B1-031A80C9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DF33F5A-031D-49E2-BCE8-ACD75BBB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1F05145-BA16-4D98-A34B-2F5EF45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8515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B43ED70-3743-47C0-861E-548BA76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18289B2-FDB6-482A-8770-337423EA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5630CA62-5E8C-42A5-A406-68D013BF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EA6587E-80B9-4B5D-A250-F0DD3CE0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166DA50-E962-4355-8C57-AF7D463F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595A246-8537-44A3-A224-A4AAF1F3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0967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DF1722-4475-4831-AEDD-A1D3830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268674F-6242-4039-B3C9-3CB43BB9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0950C31-3AE9-42C5-AFC0-2113A02A6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1B5AB440-6AA7-46EF-9634-EB8D6EC55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B35487A7-998E-43A9-A9B0-3672397B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8E0496BD-9163-4DD0-A292-9DFBF647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F1D73829-E935-4202-AA7A-8513C834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A6C6139B-8F79-4501-B49A-75EF95D3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84011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33EABD9-1DB8-482C-883A-E480705D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82526EA-F279-4024-BEBD-5A22F838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ADA7058-FE94-4656-BB3D-65C20588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15E87A6-3553-4DB4-87BA-BC88D4BF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38785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51588A15-CD93-43AC-9418-CCB980F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2F25E8F9-2A97-4824-BCC8-3E0A9DF8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1A14B757-0A69-4526-AE93-D2E5EE16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305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0007B15-0F36-4452-8BD1-33AF23C8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0881AD5-CF87-457B-9D4A-65155A3F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E82765BE-8271-44FC-8507-3A36F0F34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99D9D049-E116-4B47-AD6D-C9DDB586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4DE7C178-75D5-49FB-BBD9-662FF31B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B9A942D-D775-45FA-8825-2C340084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49276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3AFDF6C-A5A3-4D72-8456-F3CBB5BE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8965C72D-D67D-427C-AA4B-6AA8A4F32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2D5FCD11-D9D5-4AA7-BC12-775672056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229114A-BD19-4B25-A910-91D789FB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E2286B4C-56C0-4B1A-9026-B6C7DC8C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4B02379-F281-47C7-91D3-C41B96E6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6613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EC790A3-E1AB-4247-A15F-9FB1E76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D411C68-AF0B-41AA-8B66-CB7FFD20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90BB951-DCC2-4D5D-8C08-D04D1E18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210CF75-E1EF-4AA6-83C7-2BDB8D0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8DDDCEA-5B7D-416E-8F02-251A0A00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842501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EC66B42-2D7A-4729-BFE1-B0F270EA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8BFFAE5F-7655-466D-A7A2-EE11F7CE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7E96CAB-7A1C-4850-9280-7DAEC7E4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9578116-405F-45CC-A047-43D846F1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0C02D62-26E8-4581-8AD8-48564CC4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143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xmlns="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xmlns="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xmlns="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B0191B80-A513-FF42-95A7-B91FBF94727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85" y="0"/>
            <a:ext cx="8784976" cy="7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5313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300545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3101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25017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22423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xmlns="" val="372240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xmlns="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xmlns="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64DDCBF2-37E2-784F-9E97-B92DFFFB115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119"/>
            <a:ext cx="8784976" cy="7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info@easygov.it | www.easygov.it</a:t>
            </a: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pPr algn="r"/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xmlns="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418EA140-E916-A645-8C4E-192F82F4E7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577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56" r:id="rId3"/>
    <p:sldLayoutId id="2147483672" r:id="rId4"/>
    <p:sldLayoutId id="2147483673" r:id="rId5"/>
    <p:sldLayoutId id="2147483674" r:id="rId6"/>
    <p:sldLayoutId id="2147483677" r:id="rId7"/>
    <p:sldLayoutId id="2147483679" r:id="rId8"/>
    <p:sldLayoutId id="2147483692" r:id="rId9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1C5954D-87AC-4197-B406-9859E6B5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5BC130B-E844-4236-A7AD-E6617F8D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DED75E5-8EF2-4047-9461-232576238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A83C-836D-4E3E-B394-079CD6410AFA}" type="datetimeFigureOut">
              <a:rPr lang="it-IT" smtClean="0"/>
              <a:pPr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F15A394-3E85-4A37-9F9A-E7E7AF4C5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79651A4-7A5D-4021-A202-30B5FBFB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CB46-A8CE-41B8-8E8B-FF510B90652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226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jpeg"/><Relationship Id="rId19" Type="http://schemas.openxmlformats.org/officeDocument/2006/relationships/image" Target="../media/image32.emf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4">
            <a:extLst>
              <a:ext uri="{FF2B5EF4-FFF2-40B4-BE49-F238E27FC236}">
                <a16:creationId xmlns:a16="http://schemas.microsoft.com/office/drawing/2014/main" xmlns="" id="{15878856-AC69-4EA1-93C6-F620D20A0F0A}"/>
              </a:ext>
            </a:extLst>
          </p:cNvPr>
          <p:cNvSpPr txBox="1">
            <a:spLocks/>
          </p:cNvSpPr>
          <p:nvPr/>
        </p:nvSpPr>
        <p:spPr>
          <a:xfrm>
            <a:off x="4112393" y="1782066"/>
            <a:ext cx="7536161" cy="223224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r>
              <a:rPr lang="it-IT" sz="4400" dirty="0"/>
              <a:t>Progetto</a:t>
            </a:r>
          </a:p>
          <a:p>
            <a:r>
              <a:rPr lang="it-IT" sz="4400" dirty="0" err="1"/>
              <a:t>ComunWeb</a:t>
            </a:r>
            <a:endParaRPr lang="it-IT" sz="4400" dirty="0"/>
          </a:p>
          <a:p>
            <a:r>
              <a:rPr lang="it-IT" sz="1800" b="0" dirty="0"/>
              <a:t>Indicatori di Output e Risultato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ACE8F83B-0C38-4828-8C11-F9DAE32572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5377" y="4482383"/>
            <a:ext cx="6362817" cy="1600200"/>
          </a:xfrm>
          <a:prstGeom prst="rect">
            <a:avLst/>
          </a:prstGeom>
        </p:spPr>
      </p:pic>
      <p:pic>
        <p:nvPicPr>
          <p:cNvPr id="13" name="Picture 2" descr="Risultati immagini per uti delle valli e delle dolomiti friulane damiani logo">
            <a:extLst>
              <a:ext uri="{FF2B5EF4-FFF2-40B4-BE49-F238E27FC236}">
                <a16:creationId xmlns:a16="http://schemas.microsoft.com/office/drawing/2014/main" xmlns="" id="{8C21923D-4BEF-4651-BC4C-A3467F25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9986" y="4358925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isultati immagini per governo italiano logo">
            <a:extLst>
              <a:ext uri="{FF2B5EF4-FFF2-40B4-BE49-F238E27FC236}">
                <a16:creationId xmlns:a16="http://schemas.microsoft.com/office/drawing/2014/main" xmlns="" id="{8B99E6E3-1F51-493C-9194-4511B1F1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7387" y="4350376"/>
            <a:ext cx="657022" cy="7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isultati immagini per consorzio dei comuni trentini logo">
            <a:extLst>
              <a:ext uri="{FF2B5EF4-FFF2-40B4-BE49-F238E27FC236}">
                <a16:creationId xmlns:a16="http://schemas.microsoft.com/office/drawing/2014/main" xmlns="" id="{DC77FBBF-4DF5-4377-BE0F-3F4F96394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3097" y="4379268"/>
            <a:ext cx="1938724" cy="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isultati immagini per comune di sacile logo">
            <a:extLst>
              <a:ext uri="{FF2B5EF4-FFF2-40B4-BE49-F238E27FC236}">
                <a16:creationId xmlns:a16="http://schemas.microsoft.com/office/drawing/2014/main" xmlns="" id="{CA5BC193-9EC2-4EB4-8A82-63717249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8649" y="4303166"/>
            <a:ext cx="768646" cy="7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Risultati immagini per Comune di Trieste logo">
            <a:extLst>
              <a:ext uri="{FF2B5EF4-FFF2-40B4-BE49-F238E27FC236}">
                <a16:creationId xmlns:a16="http://schemas.microsoft.com/office/drawing/2014/main" xmlns="" id="{A26C8C9D-3E20-47DA-A01B-E6CAC1F5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8672" y="4225057"/>
            <a:ext cx="871762" cy="8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Risultati immagini per Comune di Feltre logo">
            <a:extLst>
              <a:ext uri="{FF2B5EF4-FFF2-40B4-BE49-F238E27FC236}">
                <a16:creationId xmlns:a16="http://schemas.microsoft.com/office/drawing/2014/main" xmlns="" id="{16C93460-F062-4057-A485-5F4DBCE6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0626" y="4277449"/>
            <a:ext cx="597191" cy="8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Risultati immagini per Comune di santa giustina logo">
            <a:extLst>
              <a:ext uri="{FF2B5EF4-FFF2-40B4-BE49-F238E27FC236}">
                <a16:creationId xmlns:a16="http://schemas.microsoft.com/office/drawing/2014/main" xmlns="" id="{6241B1F0-6444-4D63-B1C6-A112D4C1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47760" y="4235653"/>
            <a:ext cx="914525" cy="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Risultati immagini per Comune di Lozzo di cadore logo">
            <a:extLst>
              <a:ext uri="{FF2B5EF4-FFF2-40B4-BE49-F238E27FC236}">
                <a16:creationId xmlns:a16="http://schemas.microsoft.com/office/drawing/2014/main" xmlns="" id="{D6954B24-2B1D-4FB3-B2F1-EED87E0C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1744" y="5512932"/>
            <a:ext cx="619044" cy="9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Risultati immagini per Comune di Livorno logo">
            <a:extLst>
              <a:ext uri="{FF2B5EF4-FFF2-40B4-BE49-F238E27FC236}">
                <a16:creationId xmlns:a16="http://schemas.microsoft.com/office/drawing/2014/main" xmlns="" id="{41A08756-F7AD-4F49-B8CF-99E93198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820" y="5591973"/>
            <a:ext cx="561286" cy="85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isultati immagini per Comune di roccaraso logo">
            <a:extLst>
              <a:ext uri="{FF2B5EF4-FFF2-40B4-BE49-F238E27FC236}">
                <a16:creationId xmlns:a16="http://schemas.microsoft.com/office/drawing/2014/main" xmlns="" id="{7F6A0974-460C-4998-BEC6-182DDB1A5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0266" y="5522522"/>
            <a:ext cx="704520" cy="9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Risultati immagini per Comune castel sangro logo">
            <a:extLst>
              <a:ext uri="{FF2B5EF4-FFF2-40B4-BE49-F238E27FC236}">
                <a16:creationId xmlns:a16="http://schemas.microsoft.com/office/drawing/2014/main" xmlns="" id="{D6BF6FB8-4F95-42B1-9C77-B5963FFA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0386" y="5517232"/>
            <a:ext cx="632512" cy="9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Risultati immagini per Comune scontrone logo">
            <a:extLst>
              <a:ext uri="{FF2B5EF4-FFF2-40B4-BE49-F238E27FC236}">
                <a16:creationId xmlns:a16="http://schemas.microsoft.com/office/drawing/2014/main" xmlns="" id="{CB1DC0E5-2527-47E4-8619-7B3B60BF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88498" y="5494773"/>
            <a:ext cx="723632" cy="9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Risultati immagini per comune vallo della lucania logo">
            <a:extLst>
              <a:ext uri="{FF2B5EF4-FFF2-40B4-BE49-F238E27FC236}">
                <a16:creationId xmlns:a16="http://schemas.microsoft.com/office/drawing/2014/main" xmlns="" id="{11883055-9628-453B-8304-52AEAA5F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09724" y="5540789"/>
            <a:ext cx="742876" cy="9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Risultati immagini per Comune Novi Velia logo">
            <a:extLst>
              <a:ext uri="{FF2B5EF4-FFF2-40B4-BE49-F238E27FC236}">
                <a16:creationId xmlns:a16="http://schemas.microsoft.com/office/drawing/2014/main" xmlns="" id="{7C9B0441-4B4F-426F-BDFE-01DD9757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0884" y="5540789"/>
            <a:ext cx="688751" cy="90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2" descr="Risultati immagini per Comune di san giovanni in fiore logo">
            <a:extLst>
              <a:ext uri="{FF2B5EF4-FFF2-40B4-BE49-F238E27FC236}">
                <a16:creationId xmlns:a16="http://schemas.microsoft.com/office/drawing/2014/main" xmlns="" id="{2A769602-9BD8-4C1B-BF3D-CF449E6F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2917" y="5533833"/>
            <a:ext cx="677662" cy="9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Segnaposto contenuto 5">
            <a:extLst>
              <a:ext uri="{FF2B5EF4-FFF2-40B4-BE49-F238E27FC236}">
                <a16:creationId xmlns:a16="http://schemas.microsoft.com/office/drawing/2014/main" xmlns="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048"/>
          <a:stretch/>
        </p:blipFill>
        <p:spPr>
          <a:xfrm>
            <a:off x="6451209" y="634200"/>
            <a:ext cx="2068523" cy="823598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xmlns="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47760" y="593799"/>
            <a:ext cx="1399508" cy="706648"/>
          </a:xfrm>
          <a:prstGeom prst="rect">
            <a:avLst/>
          </a:prstGeom>
        </p:spPr>
      </p:pic>
      <p:pic>
        <p:nvPicPr>
          <p:cNvPr id="34" name="Picture 2" descr="Risultati immagini per Agenzia per la coesione territoriale logo">
            <a:extLst>
              <a:ext uri="{FF2B5EF4-FFF2-40B4-BE49-F238E27FC236}">
                <a16:creationId xmlns:a16="http://schemas.microsoft.com/office/drawing/2014/main" xmlns="" id="{63DDB457-5EBB-43E4-90B1-8AC6942C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8993" y="572380"/>
            <a:ext cx="2168767" cy="7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31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36">
            <a:extLst>
              <a:ext uri="{FF2B5EF4-FFF2-40B4-BE49-F238E27FC236}">
                <a16:creationId xmlns:a16="http://schemas.microsoft.com/office/drawing/2014/main" xmlns="" id="{28A6BED6-1684-4E25-B9CE-C8ADB93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di candidatura, sezione 5: indicatori di output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203EB02B-6321-4DDC-B3CE-D05717B8921A}"/>
              </a:ext>
            </a:extLst>
          </p:cNvPr>
          <p:cNvSpPr/>
          <p:nvPr/>
        </p:nvSpPr>
        <p:spPr>
          <a:xfrm>
            <a:off x="512492" y="1537941"/>
            <a:ext cx="819128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FASE</a:t>
            </a: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xmlns="" id="{75EE387B-7E1D-4557-B9D8-48D6F6AE3B5E}"/>
              </a:ext>
            </a:extLst>
          </p:cNvPr>
          <p:cNvSpPr/>
          <p:nvPr/>
        </p:nvSpPr>
        <p:spPr>
          <a:xfrm>
            <a:off x="1418890" y="1537941"/>
            <a:ext cx="7209219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INDICATORE</a:t>
            </a: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xmlns="" id="{1A029F6C-CCA9-4B5D-90FA-9F4176144681}"/>
              </a:ext>
            </a:extLst>
          </p:cNvPr>
          <p:cNvSpPr/>
          <p:nvPr/>
        </p:nvSpPr>
        <p:spPr>
          <a:xfrm>
            <a:off x="8715379" y="1528675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UNITÀ DI MISURA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xmlns="" id="{598AAAA0-12C7-49BE-B6D0-5E8E334009AD}"/>
              </a:ext>
            </a:extLst>
          </p:cNvPr>
          <p:cNvSpPr/>
          <p:nvPr/>
        </p:nvSpPr>
        <p:spPr>
          <a:xfrm>
            <a:off x="10191542" y="1537941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VALORE TARGET</a:t>
            </a:r>
          </a:p>
        </p:txBody>
      </p:sp>
      <p:sp>
        <p:nvSpPr>
          <p:cNvPr id="262" name="Rettangolo 261">
            <a:extLst>
              <a:ext uri="{FF2B5EF4-FFF2-40B4-BE49-F238E27FC236}">
                <a16:creationId xmlns:a16="http://schemas.microsoft.com/office/drawing/2014/main" xmlns="" id="{1A0D59AF-6357-4C65-BBB8-139A50F57106}"/>
              </a:ext>
            </a:extLst>
          </p:cNvPr>
          <p:cNvSpPr/>
          <p:nvPr/>
        </p:nvSpPr>
        <p:spPr>
          <a:xfrm>
            <a:off x="504000" y="2126874"/>
            <a:ext cx="819128" cy="317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A1</a:t>
            </a: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xmlns="" id="{E8360EE8-B102-492C-8A34-27A2B1F2F959}"/>
              </a:ext>
            </a:extLst>
          </p:cNvPr>
          <p:cNvSpPr/>
          <p:nvPr/>
        </p:nvSpPr>
        <p:spPr>
          <a:xfrm>
            <a:off x="8715379" y="2123335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Pubblicato/Non Pubblicato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xmlns="" id="{27447CF5-9C13-4961-87CA-E808387BFF37}"/>
              </a:ext>
            </a:extLst>
          </p:cNvPr>
          <p:cNvSpPr/>
          <p:nvPr/>
        </p:nvSpPr>
        <p:spPr>
          <a:xfrm>
            <a:off x="1403626" y="3804407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5. Report di analisi delle passate esperienze di riuso degli Enti Cedenti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xmlns="" id="{B6289136-B583-4198-B34A-7E8B98D58F76}"/>
              </a:ext>
            </a:extLst>
          </p:cNvPr>
          <p:cNvSpPr/>
          <p:nvPr/>
        </p:nvSpPr>
        <p:spPr>
          <a:xfrm>
            <a:off x="10206806" y="213260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Pubblicato</a:t>
            </a:r>
          </a:p>
        </p:txBody>
      </p:sp>
      <p:sp>
        <p:nvSpPr>
          <p:cNvPr id="30" name="Titolo 36">
            <a:extLst>
              <a:ext uri="{FF2B5EF4-FFF2-40B4-BE49-F238E27FC236}">
                <a16:creationId xmlns:a16="http://schemas.microsoft.com/office/drawing/2014/main" xmlns="" id="{FE3964BD-2F65-4FFB-A482-F63E3863A9E7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Indicatori di output/1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499517E-F6D0-492E-B904-E431DD0BC9D9}"/>
              </a:ext>
            </a:extLst>
          </p:cNvPr>
          <p:cNvSpPr/>
          <p:nvPr/>
        </p:nvSpPr>
        <p:spPr>
          <a:xfrm>
            <a:off x="8715379" y="2526671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A827726A-996B-4C15-A1CD-60FB9B924D36}"/>
              </a:ext>
            </a:extLst>
          </p:cNvPr>
          <p:cNvSpPr/>
          <p:nvPr/>
        </p:nvSpPr>
        <p:spPr>
          <a:xfrm>
            <a:off x="1418890" y="2132856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1. Pubblicazione del piano esecutivo del progetto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7B501F1-2CD4-4876-81DF-36847A358399}"/>
              </a:ext>
            </a:extLst>
          </p:cNvPr>
          <p:cNvSpPr/>
          <p:nvPr/>
        </p:nvSpPr>
        <p:spPr>
          <a:xfrm>
            <a:off x="10206806" y="2535937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564083EE-D97B-473B-98F9-0CAC6CAFEC6F}"/>
              </a:ext>
            </a:extLst>
          </p:cNvPr>
          <p:cNvSpPr/>
          <p:nvPr/>
        </p:nvSpPr>
        <p:spPr>
          <a:xfrm>
            <a:off x="8715379" y="2950344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5F999184-1BD0-43E7-A4CE-77D6A7FE3C6F}"/>
              </a:ext>
            </a:extLst>
          </p:cNvPr>
          <p:cNvSpPr/>
          <p:nvPr/>
        </p:nvSpPr>
        <p:spPr>
          <a:xfrm>
            <a:off x="1418890" y="2556529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2. Stipula del protocollo di intesa tra partner e della convenzione con l’Agenzia per la Coesione 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xmlns="" id="{8F5C83D1-1EBD-4FF3-9CDA-0F9187FCB9F0}"/>
              </a:ext>
            </a:extLst>
          </p:cNvPr>
          <p:cNvSpPr/>
          <p:nvPr/>
        </p:nvSpPr>
        <p:spPr>
          <a:xfrm>
            <a:off x="10206806" y="295961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4B872BAC-31F8-4CFC-9520-C97331EDC7CE}"/>
              </a:ext>
            </a:extLst>
          </p:cNvPr>
          <p:cNvSpPr/>
          <p:nvPr/>
        </p:nvSpPr>
        <p:spPr>
          <a:xfrm>
            <a:off x="8715379" y="337769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xmlns="" id="{C3084C7C-9313-4F6C-8817-A7FD13078FB8}"/>
              </a:ext>
            </a:extLst>
          </p:cNvPr>
          <p:cNvSpPr/>
          <p:nvPr/>
        </p:nvSpPr>
        <p:spPr>
          <a:xfrm>
            <a:off x="1418890" y="2983884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3. Avvio della piattaforma web per la gestione del progetto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A0452019-700A-4EFA-9C67-EC24DF93ADDA}"/>
              </a:ext>
            </a:extLst>
          </p:cNvPr>
          <p:cNvSpPr/>
          <p:nvPr/>
        </p:nvSpPr>
        <p:spPr>
          <a:xfrm>
            <a:off x="10206806" y="3386965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1CFBA9FF-8874-4F40-B0FA-EA59BC4709A1}"/>
              </a:ext>
            </a:extLst>
          </p:cNvPr>
          <p:cNvSpPr/>
          <p:nvPr/>
        </p:nvSpPr>
        <p:spPr>
          <a:xfrm>
            <a:off x="8715379" y="3795142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8C7EBE14-3A6E-4407-9C83-3F96668D4029}"/>
              </a:ext>
            </a:extLst>
          </p:cNvPr>
          <p:cNvSpPr/>
          <p:nvPr/>
        </p:nvSpPr>
        <p:spPr>
          <a:xfrm>
            <a:off x="1418890" y="3401327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4. Realizzazione del kick-off meeting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D372B089-DD57-4702-AA4E-05C14C31426C}"/>
              </a:ext>
            </a:extLst>
          </p:cNvPr>
          <p:cNvSpPr/>
          <p:nvPr/>
        </p:nvSpPr>
        <p:spPr>
          <a:xfrm>
            <a:off x="10206806" y="3804408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573C5156-7D47-4826-9A9F-84A7691FBAF8}"/>
              </a:ext>
            </a:extLst>
          </p:cNvPr>
          <p:cNvSpPr/>
          <p:nvPr/>
        </p:nvSpPr>
        <p:spPr>
          <a:xfrm>
            <a:off x="8715379" y="4222497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Approvato/Non Approvato</a:t>
            </a:r>
          </a:p>
          <a:p>
            <a:pPr algn="ctr"/>
            <a:endParaRPr lang="it-IT" sz="12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xmlns="" id="{83CBE78A-767F-4892-BFCE-3B53961293A0}"/>
              </a:ext>
            </a:extLst>
          </p:cNvPr>
          <p:cNvSpPr/>
          <p:nvPr/>
        </p:nvSpPr>
        <p:spPr>
          <a:xfrm>
            <a:off x="1418890" y="4222497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6. Condivisone e approvazione degli strumenti individuati per ogni ambito del “kit del riuso” per ogni ambito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D1E87E5B-A8EA-44B2-85E6-D65DB1BBFD47}"/>
              </a:ext>
            </a:extLst>
          </p:cNvPr>
          <p:cNvSpPr/>
          <p:nvPr/>
        </p:nvSpPr>
        <p:spPr>
          <a:xfrm>
            <a:off x="10206806" y="4231763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Approvato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xmlns="" id="{89B30601-AB68-4A92-B8C8-C454B3FFFB74}"/>
              </a:ext>
            </a:extLst>
          </p:cNvPr>
          <p:cNvSpPr/>
          <p:nvPr/>
        </p:nvSpPr>
        <p:spPr>
          <a:xfrm>
            <a:off x="504000" y="5905689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A3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xmlns="" id="{2128B19A-4525-4924-95E1-AEFA2A6A5978}"/>
              </a:ext>
            </a:extLst>
          </p:cNvPr>
          <p:cNvSpPr/>
          <p:nvPr/>
        </p:nvSpPr>
        <p:spPr>
          <a:xfrm>
            <a:off x="8715379" y="464617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3AD5976C-A1C1-431B-8736-129474F06004}"/>
              </a:ext>
            </a:extLst>
          </p:cNvPr>
          <p:cNvSpPr/>
          <p:nvPr/>
        </p:nvSpPr>
        <p:spPr>
          <a:xfrm>
            <a:off x="1418890" y="4646170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7. Documento di analisi della fase di sperimentazione degli strumenti del kit del riuso individuati nell’ambito degli enti del partenariato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xmlns="" id="{DAF6A0A3-3E69-4072-88AC-08D92F015CEA}"/>
              </a:ext>
            </a:extLst>
          </p:cNvPr>
          <p:cNvSpPr/>
          <p:nvPr/>
        </p:nvSpPr>
        <p:spPr>
          <a:xfrm>
            <a:off x="10206806" y="4655436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xmlns="" id="{55443697-9A98-4B8A-BE0F-4780C52227A4}"/>
              </a:ext>
            </a:extLst>
          </p:cNvPr>
          <p:cNvSpPr/>
          <p:nvPr/>
        </p:nvSpPr>
        <p:spPr>
          <a:xfrm>
            <a:off x="8715379" y="5073525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Pubblicato/Non Pubblicato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37078939-D5E5-4B23-BA8E-C4FFE459941B}"/>
              </a:ext>
            </a:extLst>
          </p:cNvPr>
          <p:cNvSpPr/>
          <p:nvPr/>
        </p:nvSpPr>
        <p:spPr>
          <a:xfrm>
            <a:off x="1418890" y="5073525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8. Pubblicazione delle linee guida (FAQ) con principali criticità emerse nel progetto e soluzioni individuate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xmlns="" id="{23C478B8-E46A-4AA2-8D9D-0AD7B8B4649D}"/>
              </a:ext>
            </a:extLst>
          </p:cNvPr>
          <p:cNvSpPr/>
          <p:nvPr/>
        </p:nvSpPr>
        <p:spPr>
          <a:xfrm>
            <a:off x="10206806" y="5082791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Pubblicato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xmlns="" id="{567379C9-31FA-417D-B9C5-FD24D31AAC1E}"/>
              </a:ext>
            </a:extLst>
          </p:cNvPr>
          <p:cNvSpPr/>
          <p:nvPr/>
        </p:nvSpPr>
        <p:spPr>
          <a:xfrm>
            <a:off x="8728778" y="5484974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xmlns="" id="{117BF605-43A0-450B-B521-925BA8A49E74}"/>
              </a:ext>
            </a:extLst>
          </p:cNvPr>
          <p:cNvSpPr/>
          <p:nvPr/>
        </p:nvSpPr>
        <p:spPr>
          <a:xfrm>
            <a:off x="1432289" y="5484974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9. Rilascio del kit del riuso completo e aggiornato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xmlns="" id="{A12FA1AC-AE93-4112-984D-7F6E29F8EE22}"/>
              </a:ext>
            </a:extLst>
          </p:cNvPr>
          <p:cNvSpPr/>
          <p:nvPr/>
        </p:nvSpPr>
        <p:spPr>
          <a:xfrm>
            <a:off x="10220205" y="549424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xmlns="" id="{965CB48E-9928-4130-8DB8-F4F6834FE7DF}"/>
              </a:ext>
            </a:extLst>
          </p:cNvPr>
          <p:cNvSpPr/>
          <p:nvPr/>
        </p:nvSpPr>
        <p:spPr>
          <a:xfrm>
            <a:off x="8728778" y="591232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xmlns="" id="{6ECE97E5-2BBC-455B-8B1B-B2C9E8136FE8}"/>
              </a:ext>
            </a:extLst>
          </p:cNvPr>
          <p:cNvSpPr/>
          <p:nvPr/>
        </p:nvSpPr>
        <p:spPr>
          <a:xfrm>
            <a:off x="1432289" y="5912329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10. Documenti di analisi dei contesti normativi ed organizzativi dei partner riusanti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xmlns="" id="{0BFACFB2-0F0A-446F-838D-4FAA85DBCEED}"/>
              </a:ext>
            </a:extLst>
          </p:cNvPr>
          <p:cNvSpPr/>
          <p:nvPr/>
        </p:nvSpPr>
        <p:spPr>
          <a:xfrm>
            <a:off x="10220205" y="590568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= </a:t>
            </a:r>
            <a:r>
              <a:rPr lang="it-IT" sz="1200" dirty="0" err="1"/>
              <a:t>num.partner</a:t>
            </a:r>
            <a:r>
              <a:rPr lang="it-IT" sz="1200" dirty="0"/>
              <a:t> riusanti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xmlns="" id="{B4965DDB-E2BD-4DE5-AF20-040A2EAF6F7F}"/>
              </a:ext>
            </a:extLst>
          </p:cNvPr>
          <p:cNvSpPr/>
          <p:nvPr/>
        </p:nvSpPr>
        <p:spPr>
          <a:xfrm>
            <a:off x="504000" y="5478333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A2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xmlns="" id="{769DE2F1-BF98-4275-9BC9-C7A0E0BCF7D2}"/>
              </a:ext>
            </a:extLst>
          </p:cNvPr>
          <p:cNvSpPr/>
          <p:nvPr/>
        </p:nvSpPr>
        <p:spPr>
          <a:xfrm>
            <a:off x="504000" y="2548140"/>
            <a:ext cx="819128" cy="31790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A1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xmlns="" id="{BD6E1C4F-9BB0-4E53-A06D-DD208F3C7351}"/>
              </a:ext>
            </a:extLst>
          </p:cNvPr>
          <p:cNvSpPr/>
          <p:nvPr/>
        </p:nvSpPr>
        <p:spPr>
          <a:xfrm>
            <a:off x="504000" y="2983600"/>
            <a:ext cx="819128" cy="317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A1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xmlns="" id="{8BDB3E4D-E7F0-43AA-83D9-153CBE240FD4}"/>
              </a:ext>
            </a:extLst>
          </p:cNvPr>
          <p:cNvSpPr/>
          <p:nvPr/>
        </p:nvSpPr>
        <p:spPr>
          <a:xfrm>
            <a:off x="504000" y="3404866"/>
            <a:ext cx="819128" cy="31790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A1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xmlns="" id="{EC86060D-4FBA-4A34-97C7-C28A61A64765}"/>
              </a:ext>
            </a:extLst>
          </p:cNvPr>
          <p:cNvSpPr/>
          <p:nvPr/>
        </p:nvSpPr>
        <p:spPr>
          <a:xfrm>
            <a:off x="504000" y="5084115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A2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xmlns="" id="{DA25DE88-1A9E-46D8-A687-5A012BFA9225}"/>
              </a:ext>
            </a:extLst>
          </p:cNvPr>
          <p:cNvSpPr/>
          <p:nvPr/>
        </p:nvSpPr>
        <p:spPr>
          <a:xfrm>
            <a:off x="504000" y="4212353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A2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xmlns="" id="{6E08C4A2-0010-40FC-B5EB-9D751A82B746}"/>
              </a:ext>
            </a:extLst>
          </p:cNvPr>
          <p:cNvSpPr/>
          <p:nvPr/>
        </p:nvSpPr>
        <p:spPr>
          <a:xfrm>
            <a:off x="504000" y="3818135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A2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C5F0FCF8-DB15-48BE-9A58-151B878DE10D}"/>
              </a:ext>
            </a:extLst>
          </p:cNvPr>
          <p:cNvSpPr/>
          <p:nvPr/>
        </p:nvSpPr>
        <p:spPr>
          <a:xfrm>
            <a:off x="504000" y="4639530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xmlns="" val="46612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36">
            <a:extLst>
              <a:ext uri="{FF2B5EF4-FFF2-40B4-BE49-F238E27FC236}">
                <a16:creationId xmlns:a16="http://schemas.microsoft.com/office/drawing/2014/main" xmlns="" id="{28A6BED6-1684-4E25-B9CE-C8ADB93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di candidatura, sezione 5: indicatori di output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203EB02B-6321-4DDC-B3CE-D05717B8921A}"/>
              </a:ext>
            </a:extLst>
          </p:cNvPr>
          <p:cNvSpPr/>
          <p:nvPr/>
        </p:nvSpPr>
        <p:spPr>
          <a:xfrm>
            <a:off x="512492" y="1537941"/>
            <a:ext cx="819128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FASE</a:t>
            </a: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xmlns="" id="{75EE387B-7E1D-4557-B9D8-48D6F6AE3B5E}"/>
              </a:ext>
            </a:extLst>
          </p:cNvPr>
          <p:cNvSpPr/>
          <p:nvPr/>
        </p:nvSpPr>
        <p:spPr>
          <a:xfrm>
            <a:off x="1418890" y="1537941"/>
            <a:ext cx="7209219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INDICATORE</a:t>
            </a: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xmlns="" id="{1A029F6C-CCA9-4B5D-90FA-9F4176144681}"/>
              </a:ext>
            </a:extLst>
          </p:cNvPr>
          <p:cNvSpPr/>
          <p:nvPr/>
        </p:nvSpPr>
        <p:spPr>
          <a:xfrm>
            <a:off x="8715379" y="1528675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UNITÀ DI MISURA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xmlns="" id="{598AAAA0-12C7-49BE-B6D0-5E8E334009AD}"/>
              </a:ext>
            </a:extLst>
          </p:cNvPr>
          <p:cNvSpPr/>
          <p:nvPr/>
        </p:nvSpPr>
        <p:spPr>
          <a:xfrm>
            <a:off x="10191542" y="1537941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VALORE TARGET</a:t>
            </a: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xmlns="" id="{E8360EE8-B102-492C-8A34-27A2B1F2F959}"/>
              </a:ext>
            </a:extLst>
          </p:cNvPr>
          <p:cNvSpPr/>
          <p:nvPr/>
        </p:nvSpPr>
        <p:spPr>
          <a:xfrm>
            <a:off x="8715379" y="2123335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xmlns="" id="{27447CF5-9C13-4961-87CA-E808387BFF37}"/>
              </a:ext>
            </a:extLst>
          </p:cNvPr>
          <p:cNvSpPr/>
          <p:nvPr/>
        </p:nvSpPr>
        <p:spPr>
          <a:xfrm>
            <a:off x="1403626" y="3804407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15. Numero di seminari formativi realizzati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xmlns="" id="{B6289136-B583-4198-B34A-7E8B98D58F76}"/>
              </a:ext>
            </a:extLst>
          </p:cNvPr>
          <p:cNvSpPr/>
          <p:nvPr/>
        </p:nvSpPr>
        <p:spPr>
          <a:xfrm>
            <a:off x="10206806" y="213260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= </a:t>
            </a:r>
            <a:r>
              <a:rPr lang="it-IT" sz="1200" dirty="0" err="1"/>
              <a:t>num.partner</a:t>
            </a:r>
            <a:r>
              <a:rPr lang="it-IT" sz="1200" dirty="0"/>
              <a:t> riusanti</a:t>
            </a:r>
          </a:p>
        </p:txBody>
      </p:sp>
      <p:sp>
        <p:nvSpPr>
          <p:cNvPr id="30" name="Titolo 36">
            <a:extLst>
              <a:ext uri="{FF2B5EF4-FFF2-40B4-BE49-F238E27FC236}">
                <a16:creationId xmlns:a16="http://schemas.microsoft.com/office/drawing/2014/main" xmlns="" id="{FE3964BD-2F65-4FFB-A482-F63E3863A9E7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Indicatori di output/2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499517E-F6D0-492E-B904-E431DD0BC9D9}"/>
              </a:ext>
            </a:extLst>
          </p:cNvPr>
          <p:cNvSpPr/>
          <p:nvPr/>
        </p:nvSpPr>
        <p:spPr>
          <a:xfrm>
            <a:off x="8715379" y="2526671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A827726A-996B-4C15-A1CD-60FB9B924D36}"/>
              </a:ext>
            </a:extLst>
          </p:cNvPr>
          <p:cNvSpPr/>
          <p:nvPr/>
        </p:nvSpPr>
        <p:spPr>
          <a:xfrm>
            <a:off x="1418890" y="2132856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11. Documenti di sintesi sui sistemi applicativi in uso nei contesti di riferimento dei partner riusanti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7B501F1-2CD4-4876-81DF-36847A358399}"/>
              </a:ext>
            </a:extLst>
          </p:cNvPr>
          <p:cNvSpPr/>
          <p:nvPr/>
        </p:nvSpPr>
        <p:spPr>
          <a:xfrm>
            <a:off x="10206806" y="2535937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564083EE-D97B-473B-98F9-0CAC6CAFEC6F}"/>
              </a:ext>
            </a:extLst>
          </p:cNvPr>
          <p:cNvSpPr/>
          <p:nvPr/>
        </p:nvSpPr>
        <p:spPr>
          <a:xfrm>
            <a:off x="8715379" y="2950344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5F999184-1BD0-43E7-A4CE-77D6A7FE3C6F}"/>
              </a:ext>
            </a:extLst>
          </p:cNvPr>
          <p:cNvSpPr/>
          <p:nvPr/>
        </p:nvSpPr>
        <p:spPr>
          <a:xfrm>
            <a:off x="1418890" y="2556529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12. Formalizzazione dei gruppi di lavoro all’interno della community di progetto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xmlns="" id="{8F5C83D1-1EBD-4FF3-9CDA-0F9187FCB9F0}"/>
              </a:ext>
            </a:extLst>
          </p:cNvPr>
          <p:cNvSpPr/>
          <p:nvPr/>
        </p:nvSpPr>
        <p:spPr>
          <a:xfrm>
            <a:off x="10206806" y="295961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= </a:t>
            </a:r>
            <a:r>
              <a:rPr lang="it-IT" sz="1200" dirty="0" err="1"/>
              <a:t>num.partner</a:t>
            </a:r>
            <a:r>
              <a:rPr lang="it-IT" sz="1200" dirty="0"/>
              <a:t> riusanti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4B872BAC-31F8-4CFC-9520-C97331EDC7CE}"/>
              </a:ext>
            </a:extLst>
          </p:cNvPr>
          <p:cNvSpPr/>
          <p:nvPr/>
        </p:nvSpPr>
        <p:spPr>
          <a:xfrm>
            <a:off x="8715379" y="337769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xmlns="" id="{C3084C7C-9313-4F6C-8817-A7FD13078FB8}"/>
              </a:ext>
            </a:extLst>
          </p:cNvPr>
          <p:cNvSpPr/>
          <p:nvPr/>
        </p:nvSpPr>
        <p:spPr>
          <a:xfrm>
            <a:off x="1418890" y="2983884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13. Studi sui micro-servizi più adatti al contesto del singolo ente riusante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A0452019-700A-4EFA-9C67-EC24DF93ADDA}"/>
              </a:ext>
            </a:extLst>
          </p:cNvPr>
          <p:cNvSpPr/>
          <p:nvPr/>
        </p:nvSpPr>
        <p:spPr>
          <a:xfrm>
            <a:off x="10206806" y="3386965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15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1CFBA9FF-8874-4F40-B0FA-EA59BC4709A1}"/>
              </a:ext>
            </a:extLst>
          </p:cNvPr>
          <p:cNvSpPr/>
          <p:nvPr/>
        </p:nvSpPr>
        <p:spPr>
          <a:xfrm>
            <a:off x="8715379" y="3795142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8C7EBE14-3A6E-4407-9C83-3F96668D4029}"/>
              </a:ext>
            </a:extLst>
          </p:cNvPr>
          <p:cNvSpPr/>
          <p:nvPr/>
        </p:nvSpPr>
        <p:spPr>
          <a:xfrm>
            <a:off x="1418890" y="3401327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14. </a:t>
            </a:r>
            <a:r>
              <a:rPr lang="it-IT" sz="1200" dirty="0" err="1"/>
              <a:t>Webinar</a:t>
            </a:r>
            <a:r>
              <a:rPr lang="it-IT" sz="1200" dirty="0"/>
              <a:t> sulle funzionalità del sistema realizzati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D372B089-DD57-4702-AA4E-05C14C31426C}"/>
              </a:ext>
            </a:extLst>
          </p:cNvPr>
          <p:cNvSpPr/>
          <p:nvPr/>
        </p:nvSpPr>
        <p:spPr>
          <a:xfrm>
            <a:off x="10206806" y="3804408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5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573C5156-7D47-4826-9A9F-84A7691FBAF8}"/>
              </a:ext>
            </a:extLst>
          </p:cNvPr>
          <p:cNvSpPr/>
          <p:nvPr/>
        </p:nvSpPr>
        <p:spPr>
          <a:xfrm>
            <a:off x="8715379" y="4222497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xmlns="" id="{83CBE78A-767F-4892-BFCE-3B53961293A0}"/>
              </a:ext>
            </a:extLst>
          </p:cNvPr>
          <p:cNvSpPr/>
          <p:nvPr/>
        </p:nvSpPr>
        <p:spPr>
          <a:xfrm>
            <a:off x="1418890" y="4222497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16. Report di analisi dei bisogni specifici degli enti riusanti per la progettazione e realizzazione di nuovi micro-servizi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D1E87E5B-A8EA-44B2-85E6-D65DB1BBFD47}"/>
              </a:ext>
            </a:extLst>
          </p:cNvPr>
          <p:cNvSpPr/>
          <p:nvPr/>
        </p:nvSpPr>
        <p:spPr>
          <a:xfrm>
            <a:off x="10206806" y="4231763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= </a:t>
            </a:r>
            <a:r>
              <a:rPr lang="it-IT" sz="1200" dirty="0" err="1"/>
              <a:t>num.partner</a:t>
            </a:r>
            <a:r>
              <a:rPr lang="it-IT" sz="1200" dirty="0"/>
              <a:t> riusanti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xmlns="" id="{2128B19A-4525-4924-95E1-AEFA2A6A5978}"/>
              </a:ext>
            </a:extLst>
          </p:cNvPr>
          <p:cNvSpPr/>
          <p:nvPr/>
        </p:nvSpPr>
        <p:spPr>
          <a:xfrm>
            <a:off x="8715379" y="464617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3AD5976C-A1C1-431B-8736-129474F06004}"/>
              </a:ext>
            </a:extLst>
          </p:cNvPr>
          <p:cNvSpPr/>
          <p:nvPr/>
        </p:nvSpPr>
        <p:spPr>
          <a:xfrm>
            <a:off x="1418890" y="4646170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17. Pubblicazione del piano evolutivo del progetto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xmlns="" id="{DAF6A0A3-3E69-4072-88AC-08D92F015CEA}"/>
              </a:ext>
            </a:extLst>
          </p:cNvPr>
          <p:cNvSpPr/>
          <p:nvPr/>
        </p:nvSpPr>
        <p:spPr>
          <a:xfrm>
            <a:off x="10206806" y="4655436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xmlns="" id="{55443697-9A98-4B8A-BE0F-4780C52227A4}"/>
              </a:ext>
            </a:extLst>
          </p:cNvPr>
          <p:cNvSpPr/>
          <p:nvPr/>
        </p:nvSpPr>
        <p:spPr>
          <a:xfrm>
            <a:off x="8715379" y="5073525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37078939-D5E5-4B23-BA8E-C4FFE459941B}"/>
              </a:ext>
            </a:extLst>
          </p:cNvPr>
          <p:cNvSpPr/>
          <p:nvPr/>
        </p:nvSpPr>
        <p:spPr>
          <a:xfrm>
            <a:off x="1418890" y="5073525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18. Pubblicazione del piano degli investimenti per gli interventi evolutivi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xmlns="" id="{23C478B8-E46A-4AA2-8D9D-0AD7B8B4649D}"/>
              </a:ext>
            </a:extLst>
          </p:cNvPr>
          <p:cNvSpPr/>
          <p:nvPr/>
        </p:nvSpPr>
        <p:spPr>
          <a:xfrm>
            <a:off x="10206806" y="5082791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xmlns="" id="{567379C9-31FA-417D-B9C5-FD24D31AAC1E}"/>
              </a:ext>
            </a:extLst>
          </p:cNvPr>
          <p:cNvSpPr/>
          <p:nvPr/>
        </p:nvSpPr>
        <p:spPr>
          <a:xfrm>
            <a:off x="8728778" y="5484974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xmlns="" id="{117BF605-43A0-450B-B521-925BA8A49E74}"/>
              </a:ext>
            </a:extLst>
          </p:cNvPr>
          <p:cNvSpPr/>
          <p:nvPr/>
        </p:nvSpPr>
        <p:spPr>
          <a:xfrm>
            <a:off x="1432289" y="5484974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19. Numero di micro servizi potenziati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xmlns="" id="{A12FA1AC-AE93-4112-984D-7F6E29F8EE22}"/>
              </a:ext>
            </a:extLst>
          </p:cNvPr>
          <p:cNvSpPr/>
          <p:nvPr/>
        </p:nvSpPr>
        <p:spPr>
          <a:xfrm>
            <a:off x="10220205" y="549424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10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xmlns="" id="{965CB48E-9928-4130-8DB8-F4F6834FE7DF}"/>
              </a:ext>
            </a:extLst>
          </p:cNvPr>
          <p:cNvSpPr/>
          <p:nvPr/>
        </p:nvSpPr>
        <p:spPr>
          <a:xfrm>
            <a:off x="8728778" y="591232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xmlns="" id="{6ECE97E5-2BBC-455B-8B1B-B2C9E8136FE8}"/>
              </a:ext>
            </a:extLst>
          </p:cNvPr>
          <p:cNvSpPr/>
          <p:nvPr/>
        </p:nvSpPr>
        <p:spPr>
          <a:xfrm>
            <a:off x="1432289" y="5912329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20. Numero di nuovi micro servizi realizzati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xmlns="" id="{0BFACFB2-0F0A-446F-838D-4FAA85DBCEED}"/>
              </a:ext>
            </a:extLst>
          </p:cNvPr>
          <p:cNvSpPr/>
          <p:nvPr/>
        </p:nvSpPr>
        <p:spPr>
          <a:xfrm>
            <a:off x="10220205" y="590568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xmlns="" id="{0CA4C644-B159-4FB1-8DCE-82CA1CE06EA5}"/>
              </a:ext>
            </a:extLst>
          </p:cNvPr>
          <p:cNvSpPr/>
          <p:nvPr/>
        </p:nvSpPr>
        <p:spPr>
          <a:xfrm>
            <a:off x="504000" y="2126874"/>
            <a:ext cx="819128" cy="317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A3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00E2AC2A-73D6-4B29-B47B-56E0101A88A6}"/>
              </a:ext>
            </a:extLst>
          </p:cNvPr>
          <p:cNvSpPr/>
          <p:nvPr/>
        </p:nvSpPr>
        <p:spPr>
          <a:xfrm>
            <a:off x="504000" y="5905689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D12FB732-6991-406D-97DA-3AB7B55ACABB}"/>
              </a:ext>
            </a:extLst>
          </p:cNvPr>
          <p:cNvSpPr/>
          <p:nvPr/>
        </p:nvSpPr>
        <p:spPr>
          <a:xfrm>
            <a:off x="504000" y="5478333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xmlns="" id="{653204E9-E46E-400F-96E0-3A94F08B5A95}"/>
              </a:ext>
            </a:extLst>
          </p:cNvPr>
          <p:cNvSpPr/>
          <p:nvPr/>
        </p:nvSpPr>
        <p:spPr>
          <a:xfrm>
            <a:off x="504000" y="2548140"/>
            <a:ext cx="819128" cy="31790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A3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xmlns="" id="{66E6D3BC-7C6F-420A-BF07-1E8D1932BD58}"/>
              </a:ext>
            </a:extLst>
          </p:cNvPr>
          <p:cNvSpPr/>
          <p:nvPr/>
        </p:nvSpPr>
        <p:spPr>
          <a:xfrm>
            <a:off x="504000" y="2983600"/>
            <a:ext cx="819128" cy="317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A3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xmlns="" id="{1DA97C45-1464-4283-AB2E-10C4D76FF527}"/>
              </a:ext>
            </a:extLst>
          </p:cNvPr>
          <p:cNvSpPr/>
          <p:nvPr/>
        </p:nvSpPr>
        <p:spPr>
          <a:xfrm>
            <a:off x="504000" y="3404866"/>
            <a:ext cx="819128" cy="31790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A3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xmlns="" id="{BC269B1C-1D45-4258-A2A9-DABCCDA2907D}"/>
              </a:ext>
            </a:extLst>
          </p:cNvPr>
          <p:cNvSpPr/>
          <p:nvPr/>
        </p:nvSpPr>
        <p:spPr>
          <a:xfrm>
            <a:off x="504000" y="5084115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xmlns="" id="{336B1B9F-A9B1-4342-9952-B419B08C741C}"/>
              </a:ext>
            </a:extLst>
          </p:cNvPr>
          <p:cNvSpPr/>
          <p:nvPr/>
        </p:nvSpPr>
        <p:spPr>
          <a:xfrm>
            <a:off x="504000" y="4212353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xmlns="" id="{DC059140-30A0-4E43-B74B-F82212209927}"/>
              </a:ext>
            </a:extLst>
          </p:cNvPr>
          <p:cNvSpPr/>
          <p:nvPr/>
        </p:nvSpPr>
        <p:spPr>
          <a:xfrm>
            <a:off x="504000" y="3818135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A3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xmlns="" id="{A6D2F41F-3AD7-4A05-80D7-FA4403D781A0}"/>
              </a:ext>
            </a:extLst>
          </p:cNvPr>
          <p:cNvSpPr/>
          <p:nvPr/>
        </p:nvSpPr>
        <p:spPr>
          <a:xfrm>
            <a:off x="504000" y="4639530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xmlns="" val="333921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36">
            <a:extLst>
              <a:ext uri="{FF2B5EF4-FFF2-40B4-BE49-F238E27FC236}">
                <a16:creationId xmlns:a16="http://schemas.microsoft.com/office/drawing/2014/main" xmlns="" id="{28A6BED6-1684-4E25-B9CE-C8ADB93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di candidatura, sezione 5: indicatori di output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203EB02B-6321-4DDC-B3CE-D05717B8921A}"/>
              </a:ext>
            </a:extLst>
          </p:cNvPr>
          <p:cNvSpPr/>
          <p:nvPr/>
        </p:nvSpPr>
        <p:spPr>
          <a:xfrm>
            <a:off x="512492" y="1537941"/>
            <a:ext cx="819128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FASE</a:t>
            </a: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xmlns="" id="{75EE387B-7E1D-4557-B9D8-48D6F6AE3B5E}"/>
              </a:ext>
            </a:extLst>
          </p:cNvPr>
          <p:cNvSpPr/>
          <p:nvPr/>
        </p:nvSpPr>
        <p:spPr>
          <a:xfrm>
            <a:off x="1418890" y="1537941"/>
            <a:ext cx="7209219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INDICATORE</a:t>
            </a: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xmlns="" id="{1A029F6C-CCA9-4B5D-90FA-9F4176144681}"/>
              </a:ext>
            </a:extLst>
          </p:cNvPr>
          <p:cNvSpPr/>
          <p:nvPr/>
        </p:nvSpPr>
        <p:spPr>
          <a:xfrm>
            <a:off x="8715379" y="1528675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UNITÀ DI MISURA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xmlns="" id="{598AAAA0-12C7-49BE-B6D0-5E8E334009AD}"/>
              </a:ext>
            </a:extLst>
          </p:cNvPr>
          <p:cNvSpPr/>
          <p:nvPr/>
        </p:nvSpPr>
        <p:spPr>
          <a:xfrm>
            <a:off x="10191542" y="1537941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VALORE TARGET</a:t>
            </a: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xmlns="" id="{E8360EE8-B102-492C-8A34-27A2B1F2F959}"/>
              </a:ext>
            </a:extLst>
          </p:cNvPr>
          <p:cNvSpPr/>
          <p:nvPr/>
        </p:nvSpPr>
        <p:spPr>
          <a:xfrm>
            <a:off x="8715379" y="2123335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xmlns="" id="{27447CF5-9C13-4961-87CA-E808387BFF37}"/>
              </a:ext>
            </a:extLst>
          </p:cNvPr>
          <p:cNvSpPr/>
          <p:nvPr/>
        </p:nvSpPr>
        <p:spPr>
          <a:xfrm>
            <a:off x="1403626" y="3804407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25. Avvio sito web di progetto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xmlns="" id="{B6289136-B583-4198-B34A-7E8B98D58F76}"/>
              </a:ext>
            </a:extLst>
          </p:cNvPr>
          <p:cNvSpPr/>
          <p:nvPr/>
        </p:nvSpPr>
        <p:spPr>
          <a:xfrm>
            <a:off x="10206806" y="213260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60%</a:t>
            </a:r>
          </a:p>
        </p:txBody>
      </p:sp>
      <p:sp>
        <p:nvSpPr>
          <p:cNvPr id="30" name="Titolo 36">
            <a:extLst>
              <a:ext uri="{FF2B5EF4-FFF2-40B4-BE49-F238E27FC236}">
                <a16:creationId xmlns:a16="http://schemas.microsoft.com/office/drawing/2014/main" xmlns="" id="{FE3964BD-2F65-4FFB-A482-F63E3863A9E7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Indicatori di output/3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499517E-F6D0-492E-B904-E431DD0BC9D9}"/>
              </a:ext>
            </a:extLst>
          </p:cNvPr>
          <p:cNvSpPr/>
          <p:nvPr/>
        </p:nvSpPr>
        <p:spPr>
          <a:xfrm>
            <a:off x="8715379" y="2526671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A827726A-996B-4C15-A1CD-60FB9B924D36}"/>
              </a:ext>
            </a:extLst>
          </p:cNvPr>
          <p:cNvSpPr/>
          <p:nvPr/>
        </p:nvSpPr>
        <p:spPr>
          <a:xfrm>
            <a:off x="1418890" y="2132856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21. Percentuale di attivazione dei nuovi  micro servizi realizzati presso gli enti riusanti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7B501F1-2CD4-4876-81DF-36847A358399}"/>
              </a:ext>
            </a:extLst>
          </p:cNvPr>
          <p:cNvSpPr/>
          <p:nvPr/>
        </p:nvSpPr>
        <p:spPr>
          <a:xfrm>
            <a:off x="10206806" y="2535937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564083EE-D97B-473B-98F9-0CAC6CAFEC6F}"/>
              </a:ext>
            </a:extLst>
          </p:cNvPr>
          <p:cNvSpPr/>
          <p:nvPr/>
        </p:nvSpPr>
        <p:spPr>
          <a:xfrm>
            <a:off x="8715379" y="2950344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Pubblicato/Non pubblicato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5F999184-1BD0-43E7-A4CE-77D6A7FE3C6F}"/>
              </a:ext>
            </a:extLst>
          </p:cNvPr>
          <p:cNvSpPr/>
          <p:nvPr/>
        </p:nvSpPr>
        <p:spPr>
          <a:xfrm>
            <a:off x="1418890" y="2556529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22. Rilascio kit del riuso aggiornato a seguito delle evoluzioni realizzate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xmlns="" id="{8F5C83D1-1EBD-4FF3-9CDA-0F9187FCB9F0}"/>
              </a:ext>
            </a:extLst>
          </p:cNvPr>
          <p:cNvSpPr/>
          <p:nvPr/>
        </p:nvSpPr>
        <p:spPr>
          <a:xfrm>
            <a:off x="10206806" y="295961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Pubblicato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4B872BAC-31F8-4CFC-9520-C97331EDC7CE}"/>
              </a:ext>
            </a:extLst>
          </p:cNvPr>
          <p:cNvSpPr/>
          <p:nvPr/>
        </p:nvSpPr>
        <p:spPr>
          <a:xfrm>
            <a:off x="8715379" y="337769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xmlns="" id="{C3084C7C-9313-4F6C-8817-A7FD13078FB8}"/>
              </a:ext>
            </a:extLst>
          </p:cNvPr>
          <p:cNvSpPr/>
          <p:nvPr/>
        </p:nvSpPr>
        <p:spPr>
          <a:xfrm>
            <a:off x="1418890" y="2983884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23. Pubblicazione del Piano di promozione, comunicazione e disseminazione del progetto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A0452019-700A-4EFA-9C67-EC24DF93ADDA}"/>
              </a:ext>
            </a:extLst>
          </p:cNvPr>
          <p:cNvSpPr/>
          <p:nvPr/>
        </p:nvSpPr>
        <p:spPr>
          <a:xfrm>
            <a:off x="10206806" y="3386965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1CFBA9FF-8874-4F40-B0FA-EA59BC4709A1}"/>
              </a:ext>
            </a:extLst>
          </p:cNvPr>
          <p:cNvSpPr/>
          <p:nvPr/>
        </p:nvSpPr>
        <p:spPr>
          <a:xfrm>
            <a:off x="8715379" y="3795142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8C7EBE14-3A6E-4407-9C83-3F96668D4029}"/>
              </a:ext>
            </a:extLst>
          </p:cNvPr>
          <p:cNvSpPr/>
          <p:nvPr/>
        </p:nvSpPr>
        <p:spPr>
          <a:xfrm>
            <a:off x="1418890" y="3401327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24. Realizzazione del convegno di lancio del progetto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D372B089-DD57-4702-AA4E-05C14C31426C}"/>
              </a:ext>
            </a:extLst>
          </p:cNvPr>
          <p:cNvSpPr/>
          <p:nvPr/>
        </p:nvSpPr>
        <p:spPr>
          <a:xfrm>
            <a:off x="10206806" y="3804408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573C5156-7D47-4826-9A9F-84A7691FBAF8}"/>
              </a:ext>
            </a:extLst>
          </p:cNvPr>
          <p:cNvSpPr/>
          <p:nvPr/>
        </p:nvSpPr>
        <p:spPr>
          <a:xfrm>
            <a:off x="8715379" y="4222497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xmlns="" id="{83CBE78A-767F-4892-BFCE-3B53961293A0}"/>
              </a:ext>
            </a:extLst>
          </p:cNvPr>
          <p:cNvSpPr/>
          <p:nvPr/>
        </p:nvSpPr>
        <p:spPr>
          <a:xfrm>
            <a:off x="1418890" y="4222497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26. Video promozionali sui micro-servizi e video interviste realizzate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D1E87E5B-A8EA-44B2-85E6-D65DB1BBFD47}"/>
              </a:ext>
            </a:extLst>
          </p:cNvPr>
          <p:cNvSpPr/>
          <p:nvPr/>
        </p:nvSpPr>
        <p:spPr>
          <a:xfrm>
            <a:off x="10206806" y="4231763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15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xmlns="" id="{2128B19A-4525-4924-95E1-AEFA2A6A5978}"/>
              </a:ext>
            </a:extLst>
          </p:cNvPr>
          <p:cNvSpPr/>
          <p:nvPr/>
        </p:nvSpPr>
        <p:spPr>
          <a:xfrm>
            <a:off x="8715379" y="464617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3AD5976C-A1C1-431B-8736-129474F06004}"/>
              </a:ext>
            </a:extLst>
          </p:cNvPr>
          <p:cNvSpPr/>
          <p:nvPr/>
        </p:nvSpPr>
        <p:spPr>
          <a:xfrm>
            <a:off x="1418890" y="4646170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27. Incontri territoriali rivolti agli stakeholder degli enti riusanti realizzati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xmlns="" id="{DAF6A0A3-3E69-4072-88AC-08D92F015CEA}"/>
              </a:ext>
            </a:extLst>
          </p:cNvPr>
          <p:cNvSpPr/>
          <p:nvPr/>
        </p:nvSpPr>
        <p:spPr>
          <a:xfrm>
            <a:off x="10206806" y="4655436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26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xmlns="" id="{55443697-9A98-4B8A-BE0F-4780C52227A4}"/>
              </a:ext>
            </a:extLst>
          </p:cNvPr>
          <p:cNvSpPr/>
          <p:nvPr/>
        </p:nvSpPr>
        <p:spPr>
          <a:xfrm>
            <a:off x="8715379" y="5073525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37078939-D5E5-4B23-BA8E-C4FFE459941B}"/>
              </a:ext>
            </a:extLst>
          </p:cNvPr>
          <p:cNvSpPr/>
          <p:nvPr/>
        </p:nvSpPr>
        <p:spPr>
          <a:xfrm>
            <a:off x="1418890" y="5073525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28. Incontri di disseminazione a favore di Enti analoghi a quelli partner di progetto realizzati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xmlns="" id="{23C478B8-E46A-4AA2-8D9D-0AD7B8B4649D}"/>
              </a:ext>
            </a:extLst>
          </p:cNvPr>
          <p:cNvSpPr/>
          <p:nvPr/>
        </p:nvSpPr>
        <p:spPr>
          <a:xfrm>
            <a:off x="10206806" y="5082791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15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xmlns="" id="{567379C9-31FA-417D-B9C5-FD24D31AAC1E}"/>
              </a:ext>
            </a:extLst>
          </p:cNvPr>
          <p:cNvSpPr/>
          <p:nvPr/>
        </p:nvSpPr>
        <p:spPr>
          <a:xfrm>
            <a:off x="8728778" y="5484974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xmlns="" id="{117BF605-43A0-450B-B521-925BA8A49E74}"/>
              </a:ext>
            </a:extLst>
          </p:cNvPr>
          <p:cNvSpPr/>
          <p:nvPr/>
        </p:nvSpPr>
        <p:spPr>
          <a:xfrm>
            <a:off x="1432289" y="5484974"/>
            <a:ext cx="720921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29. Numero di incontri di alfabetizzazione digitali rivolti alla cittadinanza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xmlns="" id="{A12FA1AC-AE93-4112-984D-7F6E29F8EE22}"/>
              </a:ext>
            </a:extLst>
          </p:cNvPr>
          <p:cNvSpPr/>
          <p:nvPr/>
        </p:nvSpPr>
        <p:spPr>
          <a:xfrm>
            <a:off x="10220205" y="5494240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xmlns="" id="{965CB48E-9928-4130-8DB8-F4F6834FE7DF}"/>
              </a:ext>
            </a:extLst>
          </p:cNvPr>
          <p:cNvSpPr/>
          <p:nvPr/>
        </p:nvSpPr>
        <p:spPr>
          <a:xfrm>
            <a:off x="8728778" y="591232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Sì/No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xmlns="" id="{6ECE97E5-2BBC-455B-8B1B-B2C9E8136FE8}"/>
              </a:ext>
            </a:extLst>
          </p:cNvPr>
          <p:cNvSpPr/>
          <p:nvPr/>
        </p:nvSpPr>
        <p:spPr>
          <a:xfrm>
            <a:off x="1432289" y="5912329"/>
            <a:ext cx="720921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30. Convegno di chiusura del progetto svolto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xmlns="" id="{0BFACFB2-0F0A-446F-838D-4FAA85DBCEED}"/>
              </a:ext>
            </a:extLst>
          </p:cNvPr>
          <p:cNvSpPr/>
          <p:nvPr/>
        </p:nvSpPr>
        <p:spPr>
          <a:xfrm>
            <a:off x="10220205" y="5905689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Sì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xmlns="" id="{0CA4C644-B159-4FB1-8DCE-82CA1CE06EA5}"/>
              </a:ext>
            </a:extLst>
          </p:cNvPr>
          <p:cNvSpPr/>
          <p:nvPr/>
        </p:nvSpPr>
        <p:spPr>
          <a:xfrm>
            <a:off x="504000" y="2126874"/>
            <a:ext cx="819128" cy="317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00E2AC2A-73D6-4B29-B47B-56E0101A88A6}"/>
              </a:ext>
            </a:extLst>
          </p:cNvPr>
          <p:cNvSpPr/>
          <p:nvPr/>
        </p:nvSpPr>
        <p:spPr>
          <a:xfrm>
            <a:off x="504000" y="5905689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D12FB732-6991-406D-97DA-3AB7B55ACABB}"/>
              </a:ext>
            </a:extLst>
          </p:cNvPr>
          <p:cNvSpPr/>
          <p:nvPr/>
        </p:nvSpPr>
        <p:spPr>
          <a:xfrm>
            <a:off x="504000" y="5478333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xmlns="" id="{653204E9-E46E-400F-96E0-3A94F08B5A95}"/>
              </a:ext>
            </a:extLst>
          </p:cNvPr>
          <p:cNvSpPr/>
          <p:nvPr/>
        </p:nvSpPr>
        <p:spPr>
          <a:xfrm>
            <a:off x="504000" y="2548140"/>
            <a:ext cx="819128" cy="31790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xmlns="" id="{66E6D3BC-7C6F-420A-BF07-1E8D1932BD58}"/>
              </a:ext>
            </a:extLst>
          </p:cNvPr>
          <p:cNvSpPr/>
          <p:nvPr/>
        </p:nvSpPr>
        <p:spPr>
          <a:xfrm>
            <a:off x="504000" y="2983600"/>
            <a:ext cx="819128" cy="317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xmlns="" id="{1DA97C45-1464-4283-AB2E-10C4D76FF527}"/>
              </a:ext>
            </a:extLst>
          </p:cNvPr>
          <p:cNvSpPr/>
          <p:nvPr/>
        </p:nvSpPr>
        <p:spPr>
          <a:xfrm>
            <a:off x="504000" y="3404866"/>
            <a:ext cx="819128" cy="31790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xmlns="" id="{BC269B1C-1D45-4258-A2A9-DABCCDA2907D}"/>
              </a:ext>
            </a:extLst>
          </p:cNvPr>
          <p:cNvSpPr/>
          <p:nvPr/>
        </p:nvSpPr>
        <p:spPr>
          <a:xfrm>
            <a:off x="504000" y="5084115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xmlns="" id="{336B1B9F-A9B1-4342-9952-B419B08C741C}"/>
              </a:ext>
            </a:extLst>
          </p:cNvPr>
          <p:cNvSpPr/>
          <p:nvPr/>
        </p:nvSpPr>
        <p:spPr>
          <a:xfrm>
            <a:off x="504000" y="4212353"/>
            <a:ext cx="819128" cy="32808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xmlns="" id="{DC059140-30A0-4E43-B74B-F82212209927}"/>
              </a:ext>
            </a:extLst>
          </p:cNvPr>
          <p:cNvSpPr/>
          <p:nvPr/>
        </p:nvSpPr>
        <p:spPr>
          <a:xfrm>
            <a:off x="504000" y="3818135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xmlns="" id="{A6D2F41F-3AD7-4A05-80D7-FA4403D781A0}"/>
              </a:ext>
            </a:extLst>
          </p:cNvPr>
          <p:cNvSpPr/>
          <p:nvPr/>
        </p:nvSpPr>
        <p:spPr>
          <a:xfrm>
            <a:off x="504000" y="4639530"/>
            <a:ext cx="819128" cy="328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xmlns="" val="331208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36">
            <a:extLst>
              <a:ext uri="{FF2B5EF4-FFF2-40B4-BE49-F238E27FC236}">
                <a16:creationId xmlns:a16="http://schemas.microsoft.com/office/drawing/2014/main" xmlns="" id="{28A6BED6-1684-4E25-B9CE-C8ADB93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di candidatura, sezione 5: indicatori di risultato</a:t>
            </a: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xmlns="" id="{75EE387B-7E1D-4557-B9D8-48D6F6AE3B5E}"/>
              </a:ext>
            </a:extLst>
          </p:cNvPr>
          <p:cNvSpPr/>
          <p:nvPr/>
        </p:nvSpPr>
        <p:spPr>
          <a:xfrm>
            <a:off x="504000" y="1782082"/>
            <a:ext cx="8100729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INDICATORE</a:t>
            </a: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xmlns="" id="{1A029F6C-CCA9-4B5D-90FA-9F4176144681}"/>
              </a:ext>
            </a:extLst>
          </p:cNvPr>
          <p:cNvSpPr/>
          <p:nvPr/>
        </p:nvSpPr>
        <p:spPr>
          <a:xfrm>
            <a:off x="8715379" y="1772816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UNITÀ DI MISURA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xmlns="" id="{598AAAA0-12C7-49BE-B6D0-5E8E334009AD}"/>
              </a:ext>
            </a:extLst>
          </p:cNvPr>
          <p:cNvSpPr/>
          <p:nvPr/>
        </p:nvSpPr>
        <p:spPr>
          <a:xfrm>
            <a:off x="10191542" y="1782082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VALORE TARGET</a:t>
            </a: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xmlns="" id="{E8360EE8-B102-492C-8A34-27A2B1F2F959}"/>
              </a:ext>
            </a:extLst>
          </p:cNvPr>
          <p:cNvSpPr/>
          <p:nvPr/>
        </p:nvSpPr>
        <p:spPr>
          <a:xfrm>
            <a:off x="8715379" y="2367476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gg solari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xmlns="" id="{27447CF5-9C13-4961-87CA-E808387BFF37}"/>
              </a:ext>
            </a:extLst>
          </p:cNvPr>
          <p:cNvSpPr/>
          <p:nvPr/>
        </p:nvSpPr>
        <p:spPr>
          <a:xfrm>
            <a:off x="504000" y="4048548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5. % di coerenza del kit del riuso realizzato con le linee guida definite dall’Agenzia per la Coesione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xmlns="" id="{B6289136-B583-4198-B34A-7E8B98D58F76}"/>
              </a:ext>
            </a:extLst>
          </p:cNvPr>
          <p:cNvSpPr/>
          <p:nvPr/>
        </p:nvSpPr>
        <p:spPr>
          <a:xfrm>
            <a:off x="10206806" y="2376742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Valore da piano esecutivo</a:t>
            </a:r>
          </a:p>
        </p:txBody>
      </p:sp>
      <p:sp>
        <p:nvSpPr>
          <p:cNvPr id="30" name="Titolo 36">
            <a:extLst>
              <a:ext uri="{FF2B5EF4-FFF2-40B4-BE49-F238E27FC236}">
                <a16:creationId xmlns:a16="http://schemas.microsoft.com/office/drawing/2014/main" xmlns="" id="{FE3964BD-2F65-4FFB-A482-F63E3863A9E7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Indicatori di risultato/1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499517E-F6D0-492E-B904-E431DD0BC9D9}"/>
              </a:ext>
            </a:extLst>
          </p:cNvPr>
          <p:cNvSpPr/>
          <p:nvPr/>
        </p:nvSpPr>
        <p:spPr>
          <a:xfrm>
            <a:off x="8715379" y="2770812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€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A827726A-996B-4C15-A1CD-60FB9B924D36}"/>
              </a:ext>
            </a:extLst>
          </p:cNvPr>
          <p:cNvSpPr/>
          <p:nvPr/>
        </p:nvSpPr>
        <p:spPr>
          <a:xfrm>
            <a:off x="504000" y="2376997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1. Aderenza dei tempi effettivi di realizzazione del progetto rispetto ai tempi pianificati nel piano esecutivo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7B501F1-2CD4-4876-81DF-36847A358399}"/>
              </a:ext>
            </a:extLst>
          </p:cNvPr>
          <p:cNvSpPr/>
          <p:nvPr/>
        </p:nvSpPr>
        <p:spPr>
          <a:xfrm>
            <a:off x="10206806" y="2780078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Valore da budget di progetto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564083EE-D97B-473B-98F9-0CAC6CAFEC6F}"/>
              </a:ext>
            </a:extLst>
          </p:cNvPr>
          <p:cNvSpPr/>
          <p:nvPr/>
        </p:nvSpPr>
        <p:spPr>
          <a:xfrm>
            <a:off x="8715379" y="3194485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n. giorni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5F999184-1BD0-43E7-A4CE-77D6A7FE3C6F}"/>
              </a:ext>
            </a:extLst>
          </p:cNvPr>
          <p:cNvSpPr/>
          <p:nvPr/>
        </p:nvSpPr>
        <p:spPr>
          <a:xfrm>
            <a:off x="504000" y="2800670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2. Aderenza dei costi effettivi rispetto ai costi preventivati nel budget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xmlns="" id="{8F5C83D1-1EBD-4FF3-9CDA-0F9187FCB9F0}"/>
              </a:ext>
            </a:extLst>
          </p:cNvPr>
          <p:cNvSpPr/>
          <p:nvPr/>
        </p:nvSpPr>
        <p:spPr>
          <a:xfrm>
            <a:off x="10206806" y="320375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&gt;=15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4B872BAC-31F8-4CFC-9520-C97331EDC7CE}"/>
              </a:ext>
            </a:extLst>
          </p:cNvPr>
          <p:cNvSpPr/>
          <p:nvPr/>
        </p:nvSpPr>
        <p:spPr>
          <a:xfrm>
            <a:off x="8715379" y="3621840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xmlns="" id="{C3084C7C-9313-4F6C-8817-A7FD13078FB8}"/>
              </a:ext>
            </a:extLst>
          </p:cNvPr>
          <p:cNvSpPr/>
          <p:nvPr/>
        </p:nvSpPr>
        <p:spPr>
          <a:xfrm>
            <a:off x="504000" y="3228025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3. Tempi di approvazione fasi di rendicontazione del progetto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A0452019-700A-4EFA-9C67-EC24DF93ADDA}"/>
              </a:ext>
            </a:extLst>
          </p:cNvPr>
          <p:cNvSpPr/>
          <p:nvPr/>
        </p:nvSpPr>
        <p:spPr>
          <a:xfrm>
            <a:off x="10206806" y="3631106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80%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1CFBA9FF-8874-4F40-B0FA-EA59BC4709A1}"/>
              </a:ext>
            </a:extLst>
          </p:cNvPr>
          <p:cNvSpPr/>
          <p:nvPr/>
        </p:nvSpPr>
        <p:spPr>
          <a:xfrm>
            <a:off x="8715379" y="4039283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8C7EBE14-3A6E-4407-9C83-3F96668D4029}"/>
              </a:ext>
            </a:extLst>
          </p:cNvPr>
          <p:cNvSpPr/>
          <p:nvPr/>
        </p:nvSpPr>
        <p:spPr>
          <a:xfrm>
            <a:off x="504000" y="3645468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4. % di componenti del “kit di riuso” applicabili per ciascun Ente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D372B089-DD57-4702-AA4E-05C14C31426C}"/>
              </a:ext>
            </a:extLst>
          </p:cNvPr>
          <p:cNvSpPr/>
          <p:nvPr/>
        </p:nvSpPr>
        <p:spPr>
          <a:xfrm>
            <a:off x="10206806" y="4048549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80%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573C5156-7D47-4826-9A9F-84A7691FBAF8}"/>
              </a:ext>
            </a:extLst>
          </p:cNvPr>
          <p:cNvSpPr/>
          <p:nvPr/>
        </p:nvSpPr>
        <p:spPr>
          <a:xfrm>
            <a:off x="8715379" y="4466638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xmlns="" id="{83CBE78A-767F-4892-BFCE-3B53961293A0}"/>
              </a:ext>
            </a:extLst>
          </p:cNvPr>
          <p:cNvSpPr/>
          <p:nvPr/>
        </p:nvSpPr>
        <p:spPr>
          <a:xfrm>
            <a:off x="504000" y="4466638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6. Percentuale di amministrazioni del partenariato che hanno attivato modalità di interazione multicanale con l’utenza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D1E87E5B-A8EA-44B2-85E6-D65DB1BBFD47}"/>
              </a:ext>
            </a:extLst>
          </p:cNvPr>
          <p:cNvSpPr/>
          <p:nvPr/>
        </p:nvSpPr>
        <p:spPr>
          <a:xfrm>
            <a:off x="10206806" y="4475904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50%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xmlns="" id="{2128B19A-4525-4924-95E1-AEFA2A6A5978}"/>
              </a:ext>
            </a:extLst>
          </p:cNvPr>
          <p:cNvSpPr/>
          <p:nvPr/>
        </p:nvSpPr>
        <p:spPr>
          <a:xfrm>
            <a:off x="8715379" y="489031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3AD5976C-A1C1-431B-8736-129474F06004}"/>
              </a:ext>
            </a:extLst>
          </p:cNvPr>
          <p:cNvSpPr/>
          <p:nvPr/>
        </p:nvSpPr>
        <p:spPr>
          <a:xfrm>
            <a:off x="504000" y="4890311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7. Percentuale enti del partenariato che hanno realizzato interventi di digitalizzazione dei servizi offerti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xmlns="" id="{DAF6A0A3-3E69-4072-88AC-08D92F015CEA}"/>
              </a:ext>
            </a:extLst>
          </p:cNvPr>
          <p:cNvSpPr/>
          <p:nvPr/>
        </p:nvSpPr>
        <p:spPr>
          <a:xfrm>
            <a:off x="10206806" y="4899577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80%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xmlns="" id="{55443697-9A98-4B8A-BE0F-4780C52227A4}"/>
              </a:ext>
            </a:extLst>
          </p:cNvPr>
          <p:cNvSpPr/>
          <p:nvPr/>
        </p:nvSpPr>
        <p:spPr>
          <a:xfrm>
            <a:off x="8715379" y="5317666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37078939-D5E5-4B23-BA8E-C4FFE459941B}"/>
              </a:ext>
            </a:extLst>
          </p:cNvPr>
          <p:cNvSpPr/>
          <p:nvPr/>
        </p:nvSpPr>
        <p:spPr>
          <a:xfrm>
            <a:off x="504000" y="5317666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8. Incremento del grado di soddisfazione verso i servizi offerti dall'Ente da parte della cittadinanza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xmlns="" id="{23C478B8-E46A-4AA2-8D9D-0AD7B8B4649D}"/>
              </a:ext>
            </a:extLst>
          </p:cNvPr>
          <p:cNvSpPr/>
          <p:nvPr/>
        </p:nvSpPr>
        <p:spPr>
          <a:xfrm>
            <a:off x="10206806" y="5326932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xmlns="" val="13493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36">
            <a:extLst>
              <a:ext uri="{FF2B5EF4-FFF2-40B4-BE49-F238E27FC236}">
                <a16:creationId xmlns:a16="http://schemas.microsoft.com/office/drawing/2014/main" xmlns="" id="{28A6BED6-1684-4E25-B9CE-C8ADB93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Documento di candidatura, sezione 5: indicatori di risultato</a:t>
            </a: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xmlns="" id="{75EE387B-7E1D-4557-B9D8-48D6F6AE3B5E}"/>
              </a:ext>
            </a:extLst>
          </p:cNvPr>
          <p:cNvSpPr/>
          <p:nvPr/>
        </p:nvSpPr>
        <p:spPr>
          <a:xfrm>
            <a:off x="504000" y="1782082"/>
            <a:ext cx="8100729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INDICATORE</a:t>
            </a: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xmlns="" id="{1A029F6C-CCA9-4B5D-90FA-9F4176144681}"/>
              </a:ext>
            </a:extLst>
          </p:cNvPr>
          <p:cNvSpPr/>
          <p:nvPr/>
        </p:nvSpPr>
        <p:spPr>
          <a:xfrm>
            <a:off x="8715379" y="1772816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UNITÀ DI MISURA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xmlns="" id="{598AAAA0-12C7-49BE-B6D0-5E8E334009AD}"/>
              </a:ext>
            </a:extLst>
          </p:cNvPr>
          <p:cNvSpPr/>
          <p:nvPr/>
        </p:nvSpPr>
        <p:spPr>
          <a:xfrm>
            <a:off x="10191542" y="1782082"/>
            <a:ext cx="1388893" cy="513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gency FB" panose="020B0503020202020204" pitchFamily="34" charset="0"/>
              </a:rPr>
              <a:t>VALORE TARGET</a:t>
            </a: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xmlns="" id="{E8360EE8-B102-492C-8A34-27A2B1F2F959}"/>
              </a:ext>
            </a:extLst>
          </p:cNvPr>
          <p:cNvSpPr/>
          <p:nvPr/>
        </p:nvSpPr>
        <p:spPr>
          <a:xfrm>
            <a:off x="8715379" y="2367476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xmlns="" id="{27447CF5-9C13-4961-87CA-E808387BFF37}"/>
              </a:ext>
            </a:extLst>
          </p:cNvPr>
          <p:cNvSpPr/>
          <p:nvPr/>
        </p:nvSpPr>
        <p:spPr>
          <a:xfrm>
            <a:off x="504000" y="4048548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13. Numero di visite del sito web di progetto durante la durata del progetto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xmlns="" id="{B6289136-B583-4198-B34A-7E8B98D58F76}"/>
              </a:ext>
            </a:extLst>
          </p:cNvPr>
          <p:cNvSpPr/>
          <p:nvPr/>
        </p:nvSpPr>
        <p:spPr>
          <a:xfrm>
            <a:off x="10206806" y="2376742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85%</a:t>
            </a:r>
          </a:p>
        </p:txBody>
      </p:sp>
      <p:sp>
        <p:nvSpPr>
          <p:cNvPr id="30" name="Titolo 36">
            <a:extLst>
              <a:ext uri="{FF2B5EF4-FFF2-40B4-BE49-F238E27FC236}">
                <a16:creationId xmlns:a16="http://schemas.microsoft.com/office/drawing/2014/main" xmlns="" id="{FE3964BD-2F65-4FFB-A482-F63E3863A9E7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Indicatori di risultato/2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499517E-F6D0-492E-B904-E431DD0BC9D9}"/>
              </a:ext>
            </a:extLst>
          </p:cNvPr>
          <p:cNvSpPr/>
          <p:nvPr/>
        </p:nvSpPr>
        <p:spPr>
          <a:xfrm>
            <a:off x="8715379" y="2770812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A827726A-996B-4C15-A1CD-60FB9B924D36}"/>
              </a:ext>
            </a:extLst>
          </p:cNvPr>
          <p:cNvSpPr/>
          <p:nvPr/>
        </p:nvSpPr>
        <p:spPr>
          <a:xfrm>
            <a:off x="504000" y="2376997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9. Amministrazioni del partenariato con collegamenti e scambi dati con altre Pubbliche Amministrazioni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7B501F1-2CD4-4876-81DF-36847A358399}"/>
              </a:ext>
            </a:extLst>
          </p:cNvPr>
          <p:cNvSpPr/>
          <p:nvPr/>
        </p:nvSpPr>
        <p:spPr>
          <a:xfrm>
            <a:off x="10206806" y="2780078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=</a:t>
            </a:r>
            <a:r>
              <a:rPr lang="it-IT" sz="1200" dirty="0" err="1"/>
              <a:t>num.enti</a:t>
            </a:r>
            <a:r>
              <a:rPr lang="it-IT" sz="1200" dirty="0"/>
              <a:t> riusanti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564083EE-D97B-473B-98F9-0CAC6CAFEC6F}"/>
              </a:ext>
            </a:extLst>
          </p:cNvPr>
          <p:cNvSpPr/>
          <p:nvPr/>
        </p:nvSpPr>
        <p:spPr>
          <a:xfrm>
            <a:off x="8715379" y="3194485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5F999184-1BD0-43E7-A4CE-77D6A7FE3C6F}"/>
              </a:ext>
            </a:extLst>
          </p:cNvPr>
          <p:cNvSpPr/>
          <p:nvPr/>
        </p:nvSpPr>
        <p:spPr>
          <a:xfrm>
            <a:off x="504000" y="2800670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10. Numero di piattaforme attivate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xmlns="" id="{8F5C83D1-1EBD-4FF3-9CDA-0F9187FCB9F0}"/>
              </a:ext>
            </a:extLst>
          </p:cNvPr>
          <p:cNvSpPr/>
          <p:nvPr/>
        </p:nvSpPr>
        <p:spPr>
          <a:xfrm>
            <a:off x="10206806" y="320375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90%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4B872BAC-31F8-4CFC-9520-C97331EDC7CE}"/>
              </a:ext>
            </a:extLst>
          </p:cNvPr>
          <p:cNvSpPr/>
          <p:nvPr/>
        </p:nvSpPr>
        <p:spPr>
          <a:xfrm>
            <a:off x="8715379" y="3621840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%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xmlns="" id="{C3084C7C-9313-4F6C-8817-A7FD13078FB8}"/>
              </a:ext>
            </a:extLst>
          </p:cNvPr>
          <p:cNvSpPr/>
          <p:nvPr/>
        </p:nvSpPr>
        <p:spPr>
          <a:xfrm>
            <a:off x="504000" y="3228025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11. %  di interventi evolutivi previsti in azione 4 realizzati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A0452019-700A-4EFA-9C67-EC24DF93ADDA}"/>
              </a:ext>
            </a:extLst>
          </p:cNvPr>
          <p:cNvSpPr/>
          <p:nvPr/>
        </p:nvSpPr>
        <p:spPr>
          <a:xfrm>
            <a:off x="10206806" y="3631106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100%</a:t>
            </a:r>
            <a:endParaRPr lang="it-IT" sz="1200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1CFBA9FF-8874-4F40-B0FA-EA59BC4709A1}"/>
              </a:ext>
            </a:extLst>
          </p:cNvPr>
          <p:cNvSpPr/>
          <p:nvPr/>
        </p:nvSpPr>
        <p:spPr>
          <a:xfrm>
            <a:off x="8715379" y="4039283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%</a:t>
            </a:r>
            <a:endParaRPr lang="it-IT" sz="12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8C7EBE14-3A6E-4407-9C83-3F96668D4029}"/>
              </a:ext>
            </a:extLst>
          </p:cNvPr>
          <p:cNvSpPr/>
          <p:nvPr/>
        </p:nvSpPr>
        <p:spPr>
          <a:xfrm>
            <a:off x="504000" y="3645468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12. % di attivazione dei micro-servizi migliorati presso gli enti riusanti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D372B089-DD57-4702-AA4E-05C14C31426C}"/>
              </a:ext>
            </a:extLst>
          </p:cNvPr>
          <p:cNvSpPr/>
          <p:nvPr/>
        </p:nvSpPr>
        <p:spPr>
          <a:xfrm>
            <a:off x="10206806" y="4048549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300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573C5156-7D47-4826-9A9F-84A7691FBAF8}"/>
              </a:ext>
            </a:extLst>
          </p:cNvPr>
          <p:cNvSpPr/>
          <p:nvPr/>
        </p:nvSpPr>
        <p:spPr>
          <a:xfrm>
            <a:off x="8715379" y="4466638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#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xmlns="" id="{83CBE78A-767F-4892-BFCE-3B53961293A0}"/>
              </a:ext>
            </a:extLst>
          </p:cNvPr>
          <p:cNvSpPr/>
          <p:nvPr/>
        </p:nvSpPr>
        <p:spPr>
          <a:xfrm>
            <a:off x="504000" y="4466638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14. Numero di amministrazioni raggiunte tramite attività di promozione, comunicazione e disseminazione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D1E87E5B-A8EA-44B2-85E6-D65DB1BBFD47}"/>
              </a:ext>
            </a:extLst>
          </p:cNvPr>
          <p:cNvSpPr/>
          <p:nvPr/>
        </p:nvSpPr>
        <p:spPr>
          <a:xfrm>
            <a:off x="10206806" y="4475904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3000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xmlns="" id="{2128B19A-4525-4924-95E1-AEFA2A6A5978}"/>
              </a:ext>
            </a:extLst>
          </p:cNvPr>
          <p:cNvSpPr/>
          <p:nvPr/>
        </p:nvSpPr>
        <p:spPr>
          <a:xfrm>
            <a:off x="8715379" y="4890311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3AD5976C-A1C1-431B-8736-129474F06004}"/>
              </a:ext>
            </a:extLst>
          </p:cNvPr>
          <p:cNvSpPr/>
          <p:nvPr/>
        </p:nvSpPr>
        <p:spPr>
          <a:xfrm>
            <a:off x="504000" y="4890311"/>
            <a:ext cx="8100729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15. Numero di stakeholder privati raggiunti tramite attività di promozione, comunicazione e disseminazione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xmlns="" id="{DAF6A0A3-3E69-4072-88AC-08D92F015CEA}"/>
              </a:ext>
            </a:extLst>
          </p:cNvPr>
          <p:cNvSpPr/>
          <p:nvPr/>
        </p:nvSpPr>
        <p:spPr>
          <a:xfrm>
            <a:off x="10206806" y="4899577"/>
            <a:ext cx="1388893" cy="321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45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xmlns="" id="{55443697-9A98-4B8A-BE0F-4780C52227A4}"/>
              </a:ext>
            </a:extLst>
          </p:cNvPr>
          <p:cNvSpPr/>
          <p:nvPr/>
        </p:nvSpPr>
        <p:spPr>
          <a:xfrm>
            <a:off x="8715379" y="5317666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#</a:t>
            </a:r>
            <a:endParaRPr lang="it-IT" sz="12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37078939-D5E5-4B23-BA8E-C4FFE459941B}"/>
              </a:ext>
            </a:extLst>
          </p:cNvPr>
          <p:cNvSpPr/>
          <p:nvPr/>
        </p:nvSpPr>
        <p:spPr>
          <a:xfrm>
            <a:off x="504000" y="5317666"/>
            <a:ext cx="8100729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16. Numero di enti locali, società partecipate ed imprese private che hanno preso parte alla Community ad un anno dall’avvio del progetto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xmlns="" id="{23C478B8-E46A-4AA2-8D9D-0AD7B8B4649D}"/>
              </a:ext>
            </a:extLst>
          </p:cNvPr>
          <p:cNvSpPr/>
          <p:nvPr/>
        </p:nvSpPr>
        <p:spPr>
          <a:xfrm>
            <a:off x="10206806" y="5326932"/>
            <a:ext cx="1388893" cy="321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xmlns="" val="5245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79376" y="4437112"/>
            <a:ext cx="518457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4284B"/>
                </a:solidFill>
                <a:latin typeface="Oswald Regular"/>
                <a:cs typeface="Oswald Regular"/>
              </a:rPr>
              <a:t>EASYGOV SOLUTIONS S.R.L.</a:t>
            </a:r>
          </a:p>
          <a:p>
            <a:r>
              <a:rPr lang="it-IT" sz="1600" dirty="0">
                <a:solidFill>
                  <a:srgbClr val="14284B"/>
                </a:solidFill>
                <a:latin typeface="Hind Light"/>
                <a:cs typeface="Hind Light"/>
              </a:rPr>
              <a:t>Tel.: (+39) 0362 27511</a:t>
            </a:r>
          </a:p>
          <a:p>
            <a:r>
              <a:rPr lang="it-IT" sz="1600" dirty="0">
                <a:solidFill>
                  <a:srgbClr val="14284B"/>
                </a:solidFill>
                <a:latin typeface="Hind Light"/>
                <a:cs typeface="Hind Light"/>
              </a:rPr>
              <a:t>Fax: (+39) 0362 275151</a:t>
            </a:r>
          </a:p>
          <a:p>
            <a:r>
              <a:rPr lang="it-IT" sz="1600" dirty="0">
                <a:solidFill>
                  <a:srgbClr val="14284B"/>
                </a:solidFill>
                <a:latin typeface="Hind Light"/>
                <a:cs typeface="Hind Light"/>
              </a:rPr>
              <a:t>Posta Elettronica: </a:t>
            </a:r>
            <a:r>
              <a:rPr lang="it-IT" sz="1600" dirty="0" err="1">
                <a:solidFill>
                  <a:srgbClr val="3FAE29"/>
                </a:solidFill>
                <a:latin typeface="Hind Light"/>
                <a:cs typeface="Hind Light"/>
              </a:rPr>
              <a:t>info@easygov.it</a:t>
            </a:r>
            <a:endParaRPr lang="it-IT" sz="1600" dirty="0">
              <a:solidFill>
                <a:srgbClr val="3FAE29"/>
              </a:solidFill>
              <a:latin typeface="Hind Light"/>
              <a:cs typeface="Hind Light"/>
            </a:endParaRPr>
          </a:p>
          <a:p>
            <a:r>
              <a:rPr lang="it-IT" sz="1600" dirty="0">
                <a:solidFill>
                  <a:srgbClr val="14284B"/>
                </a:solidFill>
                <a:latin typeface="Hind Light"/>
                <a:cs typeface="Hind Light"/>
              </a:rPr>
              <a:t>Posta Elettronica Certificata: </a:t>
            </a:r>
            <a:r>
              <a:rPr lang="it-IT" sz="1600" dirty="0" err="1">
                <a:solidFill>
                  <a:srgbClr val="3FAE29"/>
                </a:solidFill>
                <a:latin typeface="Hind Light"/>
                <a:cs typeface="Hind Light"/>
              </a:rPr>
              <a:t>direzione@pec.easygov.it</a:t>
            </a:r>
            <a:endParaRPr lang="it-IT" sz="1600" dirty="0">
              <a:solidFill>
                <a:srgbClr val="3FAE29"/>
              </a:solidFill>
              <a:latin typeface="Hind Light"/>
              <a:cs typeface="Hind Light"/>
            </a:endParaRPr>
          </a:p>
          <a:p>
            <a:endParaRPr lang="it-IT" dirty="0">
              <a:solidFill>
                <a:srgbClr val="14284B"/>
              </a:solidFill>
              <a:latin typeface="Hind Light"/>
              <a:cs typeface="Hind Light"/>
            </a:endParaRPr>
          </a:p>
          <a:p>
            <a:r>
              <a:rPr lang="it-IT" sz="1100" dirty="0">
                <a:solidFill>
                  <a:srgbClr val="14284B"/>
                </a:solidFill>
                <a:latin typeface="Hind Light"/>
                <a:cs typeface="Hind Light"/>
              </a:rPr>
              <a:t>SEDE LEGALE: Via Comina, 39 – 20831 Seregno (MB)</a:t>
            </a:r>
          </a:p>
          <a:p>
            <a:r>
              <a:rPr lang="it-IT" sz="1100" dirty="0">
                <a:solidFill>
                  <a:srgbClr val="14284B"/>
                </a:solidFill>
                <a:latin typeface="Hind Light"/>
                <a:cs typeface="Hind Light"/>
              </a:rPr>
              <a:t>ISCRIZIONE REGISTRO IMPRESE: n. 03111770131 Como</a:t>
            </a:r>
          </a:p>
          <a:p>
            <a:r>
              <a:rPr lang="it-IT" sz="1100" dirty="0">
                <a:solidFill>
                  <a:srgbClr val="14284B"/>
                </a:solidFill>
                <a:latin typeface="Hind Light"/>
                <a:cs typeface="Hind Light"/>
              </a:rPr>
              <a:t>CODICE FISCALE – P.IVA: n. 03111770131</a:t>
            </a:r>
          </a:p>
        </p:txBody>
      </p:sp>
      <p:cxnSp>
        <p:nvCxnSpPr>
          <p:cNvPr id="6" name="Connettore 1 5"/>
          <p:cNvCxnSpPr>
            <a:cxnSpLocks/>
          </p:cNvCxnSpPr>
          <p:nvPr/>
        </p:nvCxnSpPr>
        <p:spPr>
          <a:xfrm>
            <a:off x="578176" y="5877272"/>
            <a:ext cx="45360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8456467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912</Words>
  <Application>Microsoft Office PowerPoint</Application>
  <PresentationFormat>Personalizzato</PresentationFormat>
  <Paragraphs>213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Struttura personalizzata</vt:lpstr>
      <vt:lpstr>1_Struttura personalizzata</vt:lpstr>
      <vt:lpstr>Kantoorthema</vt:lpstr>
      <vt:lpstr>Personalizza struttura</vt:lpstr>
      <vt:lpstr>Diapositiva 1</vt:lpstr>
      <vt:lpstr>Documento di candidatura, sezione 5: indicatori di output</vt:lpstr>
      <vt:lpstr>Documento di candidatura, sezione 5: indicatori di output</vt:lpstr>
      <vt:lpstr>Documento di candidatura, sezione 5: indicatori di output</vt:lpstr>
      <vt:lpstr>Documento di candidatura, sezione 5: indicatori di risultato</vt:lpstr>
      <vt:lpstr>Documento di candidatura, sezione 5: indicatori di risultato</vt:lpstr>
      <vt:lpstr>Diapositiva 7</vt:lpstr>
    </vt:vector>
  </TitlesOfParts>
  <Company>Easygov Solutions S.r.l.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Giulia</dc:creator>
  <cp:lastModifiedBy>Anna Zingarello</cp:lastModifiedBy>
  <cp:revision>528</cp:revision>
  <dcterms:created xsi:type="dcterms:W3CDTF">2015-05-22T08:18:03Z</dcterms:created>
  <dcterms:modified xsi:type="dcterms:W3CDTF">2021-10-13T13:26:53Z</dcterms:modified>
</cp:coreProperties>
</file>