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  <a:srgbClr val="CCFFFF"/>
    <a:srgbClr val="99FF99"/>
    <a:srgbClr val="E5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249A2-E777-480A-993D-4D551EAB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0927F1-00C9-42FB-8743-A6890DD7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AEAAF-7970-45CA-B5F0-63B529C9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E7C918-752A-47DF-A180-F2AC02A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613B6D-5FBC-4288-94B9-E471964D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4CC69-4886-4BE1-BD96-028C440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4C0F50-58F7-458F-A737-F04BCEDB1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A04CF-5BB1-4047-91A4-A1C0C016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FE5322-5893-4DDD-8B73-A19EDC6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C776D-04F6-4604-86FA-19772EF4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5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88AD34-FE6C-41FF-8957-13B74C43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3CD734-680D-4B89-92D1-A69CAB36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5D465-E2CC-4BE8-9511-C6AFACB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FC5FD-DC4C-4899-AA72-9B2BEBF1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56B1E-A1EE-40EA-9420-E22971F6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34B87-7EC8-42B7-9ABE-C2FE4A0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0F18D-268F-455D-B63A-B60D7874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346BC0-B305-4A07-AE18-E0D81D7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4B2B51-C536-4409-B2E5-ED281FD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F09B66-2DEF-472D-83BB-3D4284F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A755C-BE33-41AC-9272-4FDF5193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6DE32-0AB5-4193-B951-8E0A8AFF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82C19-D7D5-4907-905D-0350818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F069E0-F196-46B9-BFCE-363A48E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401809-8B05-4ADC-B5D8-78A0F90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9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28423-0A1C-4299-A391-BA7B25A8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CF9F3-352A-4B05-91FC-CFFDFAEDB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87E97E-48AE-4B4A-B2EF-7FAFBFDC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765441-A514-4BC9-B24A-01C344F3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60133-3660-4B06-B7C9-5A3E243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769AC8-DEF1-4A81-BFEA-C018C773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EEEAD-6FC8-4D2D-8250-3579387A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9C30A5-973B-445D-8533-DD2F669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7D52C6-1C37-4C9C-8FDF-78803904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440619-E9A1-4D6C-BF83-F9DFE9879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2338-DE58-4F27-871A-2D527F66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755662-5674-4EC2-8D59-85C17E4B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48720D-25DD-4034-B6DF-57F0A09C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3310D2-C634-412E-B70C-BB50F75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B279F-D909-48E3-99F9-7EE53AD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C022DD-47D9-43DF-9DBA-B8044A19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F3F0FE-6559-4C1B-AE5D-7DD66D28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6FE209-3BD8-4F4C-9C51-970AD62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9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392B1-1AEC-45B4-908F-87D1521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02A6E1-3160-409C-9976-E4BD2DD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1FD1E1-887B-4D66-84AE-EE163D21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50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1685-C691-41AB-ACA9-39254AE5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29EC-294A-4606-A825-E42BAC3E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93490-F319-4E52-944C-FA9187F7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BCE64-2043-4967-8993-A4B4EC90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919059-A322-4755-8CDF-D875E2E8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3C3137-4782-46B7-946F-2FFF88B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3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8DF7-AB07-4D5C-AD13-5837559E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35D83D-6D4D-45C0-9142-6DA4E3DF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D96DFC-9722-4608-8496-02821D74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D51DF3-D62E-4B44-BA28-27AE5303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C635A2-84FB-43A8-B084-C70357D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4C01F0-BDBB-4BA4-A6AE-44EAC55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9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B75E38-BD8B-4329-B97F-47B4244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6AA01-683A-4A5B-BF4F-299E3423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5D3833-0204-4524-951C-1C90AFCD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E432-C05E-4C5E-98EB-B3E3E0D3E665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B1897-1F39-4E85-9D62-EBFDAD0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7C18B3-7196-4A35-8205-26F6626B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9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723900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</a:t>
            </a:r>
            <a:r>
              <a:rPr lang="it-IT" sz="1600" b="1">
                <a:latin typeface="Arial" panose="020B0604020202020204" pitchFamily="34" charset="0"/>
                <a:cs typeface="Arial" panose="020B0604020202020204" pitchFamily="34" charset="0"/>
              </a:rPr>
              <a:t>Progetto  «</a:t>
            </a:r>
            <a:r>
              <a:rPr lang="it-IT" b="1"/>
              <a:t>ComunWeb</a:t>
            </a:r>
            <a:r>
              <a:rPr lang="it-IT" sz="1600" b="1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| Azione 2: Kit del riuso | I processi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Istruzioni operative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1571623"/>
            <a:ext cx="11658600" cy="50482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strumento consente di fornire una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descrizione di massima dei processi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consentiranno </a:t>
            </a:r>
            <a:r>
              <a:rPr lang="it-IT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alll’Ente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riusante una corretta gestione della buona pratica, evidenziando tramite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diagrammi di flusso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evidenziare anche graficamente il flusso consequenziale e logico delle attività che compongono i processi. Il diagramma permetterà di rappresentare: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coinvolti nel processo, a ciascuno dei quali è dedicata una riga </a:t>
            </a:r>
            <a:r>
              <a:rPr lang="it-IT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diagramma </a:t>
            </a: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devono essere svolte. A ciascuna attività è dedicato un apposito box                       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eventualmente assunte durante il processo, indicate da appositi rombi       da cui originano opzioni alternative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processo, rappresentate da un simbolo circolare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flusso logico,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appositi connettori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Nella pagina che segue è fornito un modello di diagramma di flusso, da replicare per ciascuno dei processi coinvolti nella buona pratica.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tal fine è sufficiente copiare la slide selezionando il comando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 diapositiva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nell’elenco posto a sinistra dello schermo.</a:t>
            </a: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All’interno di ciascun processo: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il box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il rombo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tante volte quante risulta necessario per descrivere l’intero processo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connettori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modo che tutte le attività e i momenti decisionali siano connessi tra loro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cura di posizionare l’inizio e la fine dei connettori in corrispondenza dei punti «verdi» di ciascuna figura (box o rombo)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possibile aggiungere o rimuovere soggetti: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Duplicando o cancellando le intestazioni di riga e le righe orizzontali poste come divisori tra i soggetti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Modificando di conseguenza la dimensione della superficie interessata dal processo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FC0CE0-146D-4808-837D-E537C7494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5935" y="109537"/>
            <a:ext cx="6120130" cy="485775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893EDD6C-90A7-4189-9547-DCE0D815E77F}"/>
              </a:ext>
            </a:extLst>
          </p:cNvPr>
          <p:cNvGrpSpPr/>
          <p:nvPr/>
        </p:nvGrpSpPr>
        <p:grpSpPr>
          <a:xfrm>
            <a:off x="1276350" y="3427199"/>
            <a:ext cx="792000" cy="511061"/>
            <a:chOff x="1276350" y="3427199"/>
            <a:chExt cx="792000" cy="511061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F8F2188-8424-40C8-B3E3-D001FFF7FF63}"/>
                </a:ext>
              </a:extLst>
            </p:cNvPr>
            <p:cNvSpPr/>
            <p:nvPr/>
          </p:nvSpPr>
          <p:spPr>
            <a:xfrm>
              <a:off x="1276350" y="3722260"/>
              <a:ext cx="792000" cy="21600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Es. Attività 1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3233ADB-A000-47BD-BBCE-018EBB63C18E}"/>
                </a:ext>
              </a:extLst>
            </p:cNvPr>
            <p:cNvSpPr txBox="1"/>
            <p:nvPr/>
          </p:nvSpPr>
          <p:spPr>
            <a:xfrm>
              <a:off x="1368421" y="342719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Attività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F142FFC-DF71-4E73-91BE-E70151B89EDD}"/>
              </a:ext>
            </a:extLst>
          </p:cNvPr>
          <p:cNvGrpSpPr/>
          <p:nvPr/>
        </p:nvGrpSpPr>
        <p:grpSpPr>
          <a:xfrm>
            <a:off x="2343994" y="3427199"/>
            <a:ext cx="806631" cy="493061"/>
            <a:chOff x="2270311" y="3427199"/>
            <a:chExt cx="806631" cy="493061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1B93984D-34F4-42C2-94EE-C994EBE5E134}"/>
                </a:ext>
              </a:extLst>
            </p:cNvPr>
            <p:cNvSpPr/>
            <p:nvPr/>
          </p:nvSpPr>
          <p:spPr>
            <a:xfrm>
              <a:off x="2583626" y="3740260"/>
              <a:ext cx="180000" cy="180000"/>
            </a:xfrm>
            <a:prstGeom prst="diamond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FD238EB-B82F-45E1-BA1B-F52E55870179}"/>
                </a:ext>
              </a:extLst>
            </p:cNvPr>
            <p:cNvSpPr txBox="1"/>
            <p:nvPr/>
          </p:nvSpPr>
          <p:spPr>
            <a:xfrm>
              <a:off x="2270311" y="342719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Decisione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BFF75744-7708-45F9-B0E3-C4E38FB2271D}"/>
              </a:ext>
            </a:extLst>
          </p:cNvPr>
          <p:cNvGrpSpPr/>
          <p:nvPr/>
        </p:nvGrpSpPr>
        <p:grpSpPr>
          <a:xfrm>
            <a:off x="3426269" y="3427199"/>
            <a:ext cx="514885" cy="483536"/>
            <a:chOff x="2848202" y="3427199"/>
            <a:chExt cx="514885" cy="483536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EB8355B-9E1D-4310-BCB2-91D8A78C5194}"/>
                </a:ext>
              </a:extLst>
            </p:cNvPr>
            <p:cNvSpPr/>
            <p:nvPr/>
          </p:nvSpPr>
          <p:spPr>
            <a:xfrm>
              <a:off x="3033644" y="3766735"/>
              <a:ext cx="144000" cy="144000"/>
            </a:xfrm>
            <a:prstGeom prst="ellipse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E99B54-DA15-499E-B2E2-E098E067DE16}"/>
                </a:ext>
              </a:extLst>
            </p:cNvPr>
            <p:cNvSpPr txBox="1"/>
            <p:nvPr/>
          </p:nvSpPr>
          <p:spPr>
            <a:xfrm>
              <a:off x="2848202" y="3427199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Inizio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637345F-FF5E-4A53-8123-27BCE2F2A188}"/>
              </a:ext>
            </a:extLst>
          </p:cNvPr>
          <p:cNvGrpSpPr/>
          <p:nvPr/>
        </p:nvGrpSpPr>
        <p:grpSpPr>
          <a:xfrm>
            <a:off x="4216798" y="3427199"/>
            <a:ext cx="460382" cy="493061"/>
            <a:chOff x="3408093" y="3427199"/>
            <a:chExt cx="460382" cy="49306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BCD1F18-B1A7-4286-871D-43A9AC002A57}"/>
                </a:ext>
              </a:extLst>
            </p:cNvPr>
            <p:cNvSpPr/>
            <p:nvPr/>
          </p:nvSpPr>
          <p:spPr>
            <a:xfrm>
              <a:off x="3566284" y="3776260"/>
              <a:ext cx="144000" cy="144000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B0DA964-5EE5-40FA-971F-E12BFCF3F252}"/>
                </a:ext>
              </a:extLst>
            </p:cNvPr>
            <p:cNvSpPr txBox="1"/>
            <p:nvPr/>
          </p:nvSpPr>
          <p:spPr>
            <a:xfrm>
              <a:off x="3408093" y="342719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1753DC3-E688-487B-981D-6D8F85E17A9E}"/>
              </a:ext>
            </a:extLst>
          </p:cNvPr>
          <p:cNvGrpSpPr/>
          <p:nvPr/>
        </p:nvGrpSpPr>
        <p:grpSpPr>
          <a:xfrm>
            <a:off x="4952822" y="3427199"/>
            <a:ext cx="881973" cy="498546"/>
            <a:chOff x="4609922" y="3427199"/>
            <a:chExt cx="881973" cy="498546"/>
          </a:xfrm>
        </p:grpSpPr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47256C04-9703-4B2B-93CC-3845B5B9C0D9}"/>
                </a:ext>
              </a:extLst>
            </p:cNvPr>
            <p:cNvCxnSpPr>
              <a:cxnSpLocks/>
            </p:cNvCxnSpPr>
            <p:nvPr/>
          </p:nvCxnSpPr>
          <p:spPr>
            <a:xfrm>
              <a:off x="4684196" y="3697146"/>
              <a:ext cx="733425" cy="2285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7A05D4F-703F-4E77-858C-82F7B3DD67CE}"/>
                </a:ext>
              </a:extLst>
            </p:cNvPr>
            <p:cNvSpPr txBox="1"/>
            <p:nvPr/>
          </p:nvSpPr>
          <p:spPr>
            <a:xfrm>
              <a:off x="4609922" y="3427199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Connettore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8282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Progetto  «</a:t>
            </a:r>
            <a:r>
              <a:rPr lang="it-IT" b="1" dirty="0"/>
              <a:t>ComunWeb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» | Strumento B2 del kit di riuso  | I processi TO BE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Inserire titolo del processo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749988"/>
            <a:ext cx="11658600" cy="7810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0BE3E9-C6F6-4104-9CA7-D3EA8E10C1EA}"/>
              </a:ext>
            </a:extLst>
          </p:cNvPr>
          <p:cNvSpPr/>
          <p:nvPr/>
        </p:nvSpPr>
        <p:spPr>
          <a:xfrm>
            <a:off x="266700" y="1951792"/>
            <a:ext cx="11658600" cy="4190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F5C7D54-FA79-4A5E-BA95-AAB18734A6DF}"/>
              </a:ext>
            </a:extLst>
          </p:cNvPr>
          <p:cNvSpPr/>
          <p:nvPr/>
        </p:nvSpPr>
        <p:spPr>
          <a:xfrm rot="16200000">
            <a:off x="-189860" y="5257605"/>
            <a:ext cx="1360800" cy="409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D7B188E-32B9-4173-AD9F-01E176D39911}"/>
              </a:ext>
            </a:extLst>
          </p:cNvPr>
          <p:cNvCxnSpPr/>
          <p:nvPr/>
        </p:nvCxnSpPr>
        <p:spPr>
          <a:xfrm flipV="1">
            <a:off x="266699" y="4755247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B78DD94-AD29-442D-A5F8-813531D6F3A5}"/>
              </a:ext>
            </a:extLst>
          </p:cNvPr>
          <p:cNvCxnSpPr/>
          <p:nvPr/>
        </p:nvCxnSpPr>
        <p:spPr>
          <a:xfrm flipV="1">
            <a:off x="266699" y="3350779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CCD325-6831-4EFB-B644-CCC28BA4ACFA}"/>
              </a:ext>
            </a:extLst>
          </p:cNvPr>
          <p:cNvSpPr/>
          <p:nvPr/>
        </p:nvSpPr>
        <p:spPr>
          <a:xfrm>
            <a:off x="266699" y="1951795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C16A4EE-74F4-412D-94EB-23250B99341D}"/>
              </a:ext>
            </a:extLst>
          </p:cNvPr>
          <p:cNvSpPr/>
          <p:nvPr/>
        </p:nvSpPr>
        <p:spPr>
          <a:xfrm>
            <a:off x="266699" y="3356263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CF151C4-9C0B-423F-8189-A2D5D1D8DF8C}"/>
              </a:ext>
            </a:extLst>
          </p:cNvPr>
          <p:cNvSpPr/>
          <p:nvPr/>
        </p:nvSpPr>
        <p:spPr>
          <a:xfrm>
            <a:off x="266699" y="4760730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F87D8AB-25F2-4DBE-B3B6-8ECE4A914828}"/>
              </a:ext>
            </a:extLst>
          </p:cNvPr>
          <p:cNvSpPr/>
          <p:nvPr/>
        </p:nvSpPr>
        <p:spPr>
          <a:xfrm>
            <a:off x="833925" y="2323084"/>
            <a:ext cx="252000" cy="252000"/>
          </a:xfrm>
          <a:prstGeom prst="ellipse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80252DF-9920-4710-B0C3-71FDE2C35799}"/>
              </a:ext>
            </a:extLst>
          </p:cNvPr>
          <p:cNvSpPr/>
          <p:nvPr/>
        </p:nvSpPr>
        <p:spPr>
          <a:xfrm>
            <a:off x="2066925" y="2149804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1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96AFFD9-AE51-4628-B6E4-93EE4F30961B}"/>
              </a:ext>
            </a:extLst>
          </p:cNvPr>
          <p:cNvSpPr/>
          <p:nvPr/>
        </p:nvSpPr>
        <p:spPr>
          <a:xfrm>
            <a:off x="2066925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C81065A-4D61-4845-9552-737D6BD7762E}"/>
              </a:ext>
            </a:extLst>
          </p:cNvPr>
          <p:cNvSpPr/>
          <p:nvPr/>
        </p:nvSpPr>
        <p:spPr>
          <a:xfrm>
            <a:off x="3676650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3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879C695D-260F-471E-BD96-DA83301499E0}"/>
              </a:ext>
            </a:extLst>
          </p:cNvPr>
          <p:cNvSpPr/>
          <p:nvPr/>
        </p:nvSpPr>
        <p:spPr>
          <a:xfrm>
            <a:off x="4095750" y="5035478"/>
            <a:ext cx="288000" cy="288000"/>
          </a:xfrm>
          <a:prstGeom prst="diamond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FDB2B50-42EA-42F8-97A6-1A0B4CBD9EA1}"/>
              </a:ext>
            </a:extLst>
          </p:cNvPr>
          <p:cNvSpPr/>
          <p:nvPr/>
        </p:nvSpPr>
        <p:spPr>
          <a:xfrm>
            <a:off x="5534025" y="5403279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4.b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1BFC25F-8AB2-47E3-BE8C-391BD75CC0EA}"/>
              </a:ext>
            </a:extLst>
          </p:cNvPr>
          <p:cNvSpPr/>
          <p:nvPr/>
        </p:nvSpPr>
        <p:spPr>
          <a:xfrm>
            <a:off x="6988837" y="4873262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4.a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11DCCCC-CA59-4F70-AE6C-FC7797809550}"/>
              </a:ext>
            </a:extLst>
          </p:cNvPr>
          <p:cNvSpPr/>
          <p:nvPr/>
        </p:nvSpPr>
        <p:spPr>
          <a:xfrm>
            <a:off x="7960387" y="3717140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5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9E44BA-A4CF-4D47-AF45-B4DC5D85F67D}"/>
              </a:ext>
            </a:extLst>
          </p:cNvPr>
          <p:cNvSpPr/>
          <p:nvPr/>
        </p:nvSpPr>
        <p:spPr>
          <a:xfrm>
            <a:off x="8967787" y="2251073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6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7AAD6BB-3E11-4AF3-BBA8-DCB053DC2600}"/>
              </a:ext>
            </a:extLst>
          </p:cNvPr>
          <p:cNvSpPr/>
          <p:nvPr/>
        </p:nvSpPr>
        <p:spPr>
          <a:xfrm>
            <a:off x="8620537" y="5597784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D125A239-D356-4612-BB09-871662A9FD47}"/>
              </a:ext>
            </a:extLst>
          </p:cNvPr>
          <p:cNvCxnSpPr>
            <a:endCxn id="28" idx="0"/>
          </p:cNvCxnSpPr>
          <p:nvPr/>
        </p:nvCxnSpPr>
        <p:spPr>
          <a:xfrm rot="5400000">
            <a:off x="2163649" y="3239755"/>
            <a:ext cx="943203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8CE858F-BBA6-4A9C-97A2-4B63F77C61D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190875" y="4011007"/>
            <a:ext cx="485775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B4820823-B780-447B-ABAD-80ED1BF5FDB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3879952" y="4675679"/>
            <a:ext cx="718471" cy="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23593A2E-245A-496F-851E-A27B132C416B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4693987" y="4869240"/>
            <a:ext cx="385801" cy="1294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0108110-33B6-4FF8-B81A-93233BD24FA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383750" y="5179262"/>
            <a:ext cx="2605087" cy="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D75C4F3-A6BB-44A6-9B97-1FE360A5C0AE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1085925" y="2449084"/>
            <a:ext cx="981000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612A2768-4382-48AD-A7AC-C1D9E058D618}"/>
              </a:ext>
            </a:extLst>
          </p:cNvPr>
          <p:cNvSpPr/>
          <p:nvPr/>
        </p:nvSpPr>
        <p:spPr>
          <a:xfrm>
            <a:off x="10832849" y="2427059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14E7C14-EDBB-48B9-8BF0-726FFCC501D2}"/>
              </a:ext>
            </a:extLst>
          </p:cNvPr>
          <p:cNvCxnSpPr>
            <a:cxnSpLocks/>
            <a:stCxn id="34" idx="0"/>
            <a:endCxn id="35" idx="1"/>
          </p:cNvCxnSpPr>
          <p:nvPr/>
        </p:nvCxnSpPr>
        <p:spPr>
          <a:xfrm rot="5400000" flipH="1" flipV="1">
            <a:off x="7330538" y="4243414"/>
            <a:ext cx="850122" cy="409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E9496CE5-C829-4175-9A35-187D46186E27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 rot="5400000" flipH="1" flipV="1">
            <a:off x="8165041" y="2914395"/>
            <a:ext cx="1160067" cy="445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15C07597-8D8F-44F5-92FF-FC71709795D4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>
          <a:xfrm flipV="1">
            <a:off x="10091737" y="2553059"/>
            <a:ext cx="741112" cy="0"/>
          </a:xfrm>
          <a:prstGeom prst="bentConnector3">
            <a:avLst>
              <a:gd name="adj1" fmla="val 53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485AB265-7013-4274-8E43-66D241E50FA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657975" y="5709279"/>
            <a:ext cx="1962562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5F196AE-C678-4A38-9927-4D10E07859A2}"/>
              </a:ext>
            </a:extLst>
          </p:cNvPr>
          <p:cNvSpPr txBox="1"/>
          <p:nvPr/>
        </p:nvSpPr>
        <p:spPr>
          <a:xfrm>
            <a:off x="746901" y="257797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5E7739E-000C-432E-92DB-D8B94670AE7C}"/>
              </a:ext>
            </a:extLst>
          </p:cNvPr>
          <p:cNvSpPr txBox="1"/>
          <p:nvPr/>
        </p:nvSpPr>
        <p:spPr>
          <a:xfrm>
            <a:off x="3410640" y="503220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Decisione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813D16E-EEF7-4C3B-8CAB-B756A5834EEA}"/>
              </a:ext>
            </a:extLst>
          </p:cNvPr>
          <p:cNvSpPr txBox="1"/>
          <p:nvPr/>
        </p:nvSpPr>
        <p:spPr>
          <a:xfrm>
            <a:off x="4221165" y="542548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89AE07A6-7EB2-4A8D-ADD6-1392FA8A5416}"/>
              </a:ext>
            </a:extLst>
          </p:cNvPr>
          <p:cNvSpPr txBox="1"/>
          <p:nvPr/>
        </p:nvSpPr>
        <p:spPr>
          <a:xfrm>
            <a:off x="4525065" y="4954147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a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7FE3B0E0-8A44-4985-ACAA-9CEEBE3D4E54}"/>
              </a:ext>
            </a:extLst>
          </p:cNvPr>
          <p:cNvSpPr txBox="1"/>
          <p:nvPr/>
        </p:nvSpPr>
        <p:spPr>
          <a:xfrm>
            <a:off x="11045781" y="270021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EC169484-BC8C-4DF5-ACE4-C7BFAE64049A}"/>
              </a:ext>
            </a:extLst>
          </p:cNvPr>
          <p:cNvSpPr txBox="1"/>
          <p:nvPr/>
        </p:nvSpPr>
        <p:spPr>
          <a:xfrm>
            <a:off x="8804847" y="571974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224896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Staff Easygov</dc:creator>
  <cp:lastModifiedBy>Matteo Villettaz</cp:lastModifiedBy>
  <cp:revision>14</cp:revision>
  <dcterms:created xsi:type="dcterms:W3CDTF">2018-12-13T08:19:21Z</dcterms:created>
  <dcterms:modified xsi:type="dcterms:W3CDTF">2020-01-30T09:20:39Z</dcterms:modified>
</cp:coreProperties>
</file>