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1" r:id="rId3"/>
    <p:sldId id="265" r:id="rId4"/>
    <p:sldId id="263" r:id="rId5"/>
    <p:sldId id="264" r:id="rId6"/>
    <p:sldId id="268" r:id="rId7"/>
    <p:sldId id="266" r:id="rId8"/>
    <p:sldId id="267" r:id="rId9"/>
    <p:sldId id="269" r:id="rId10"/>
    <p:sldId id="270" r:id="rId11"/>
    <p:sldId id="271" r:id="rId12"/>
    <p:sldId id="272" r:id="rId13"/>
    <p:sldId id="273" r:id="rId14"/>
    <p:sldId id="274"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1E648-B0A6-4572-8BBD-D546CCA3163B}"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it-IT"/>
        </a:p>
      </dgm:t>
    </dgm:pt>
    <dgm:pt modelId="{3E935A00-2E78-471B-B84D-C7CAA8A04BE0}">
      <dgm:prSet/>
      <dgm:spPr>
        <a:solidFill>
          <a:srgbClr val="C00000"/>
        </a:solidFill>
      </dgm:spPr>
      <dgm:t>
        <a:bodyPr/>
        <a:lstStyle/>
        <a:p>
          <a:r>
            <a:rPr lang="it-IT" b="0" i="0" u="none" dirty="0" smtClean="0"/>
            <a:t>*** Città metropolitana di Reggio Calabria</a:t>
          </a:r>
          <a:endParaRPr lang="it-IT" dirty="0"/>
        </a:p>
      </dgm:t>
    </dgm:pt>
    <dgm:pt modelId="{C6AF5985-EB48-43D5-A753-42375F82F604}" type="parTrans" cxnId="{3DBDE39D-E200-4B15-BDD3-7972914CCADA}">
      <dgm:prSet/>
      <dgm:spPr/>
      <dgm:t>
        <a:bodyPr/>
        <a:lstStyle/>
        <a:p>
          <a:endParaRPr lang="it-IT"/>
        </a:p>
      </dgm:t>
    </dgm:pt>
    <dgm:pt modelId="{78002EA3-AD60-41F3-A211-1D15062D65DC}" type="sibTrans" cxnId="{3DBDE39D-E200-4B15-BDD3-7972914CCADA}">
      <dgm:prSet/>
      <dgm:spPr/>
      <dgm:t>
        <a:bodyPr/>
        <a:lstStyle/>
        <a:p>
          <a:endParaRPr lang="it-IT"/>
        </a:p>
      </dgm:t>
    </dgm:pt>
    <dgm:pt modelId="{4BFBAFD5-7B99-486B-9C88-6867E699970B}">
      <dgm:prSet/>
      <dgm:spPr/>
      <dgm:t>
        <a:bodyPr/>
        <a:lstStyle/>
        <a:p>
          <a:r>
            <a:rPr lang="it-IT" b="0" i="0" u="none" dirty="0" smtClean="0"/>
            <a:t>Comune di Vibo Valentia</a:t>
          </a:r>
          <a:endParaRPr lang="it-IT" dirty="0"/>
        </a:p>
      </dgm:t>
    </dgm:pt>
    <dgm:pt modelId="{F30EEFB4-8CD0-4662-9A6E-B638C2883DFD}" type="parTrans" cxnId="{C6DDF92D-819F-4114-8AB6-0A39E3D5D219}">
      <dgm:prSet/>
      <dgm:spPr/>
      <dgm:t>
        <a:bodyPr/>
        <a:lstStyle/>
        <a:p>
          <a:endParaRPr lang="it-IT"/>
        </a:p>
      </dgm:t>
    </dgm:pt>
    <dgm:pt modelId="{F3506683-3723-4A5C-B843-C6EB95C832FF}" type="sibTrans" cxnId="{C6DDF92D-819F-4114-8AB6-0A39E3D5D219}">
      <dgm:prSet/>
      <dgm:spPr/>
      <dgm:t>
        <a:bodyPr/>
        <a:lstStyle/>
        <a:p>
          <a:endParaRPr lang="it-IT"/>
        </a:p>
      </dgm:t>
    </dgm:pt>
    <dgm:pt modelId="{C6460C09-B25D-4204-B5EA-6E7740E10C4F}">
      <dgm:prSet/>
      <dgm:spPr/>
      <dgm:t>
        <a:bodyPr/>
        <a:lstStyle/>
        <a:p>
          <a:r>
            <a:rPr lang="it-IT" b="0" i="0" u="none" dirty="0" smtClean="0"/>
            <a:t>Città metropolitana di Catania</a:t>
          </a:r>
          <a:endParaRPr lang="it-IT" dirty="0"/>
        </a:p>
      </dgm:t>
    </dgm:pt>
    <dgm:pt modelId="{A51D2CC8-DFA0-4839-9838-165452312415}" type="parTrans" cxnId="{3073C68E-34F5-438C-98C3-A93718D45BA1}">
      <dgm:prSet/>
      <dgm:spPr/>
      <dgm:t>
        <a:bodyPr/>
        <a:lstStyle/>
        <a:p>
          <a:endParaRPr lang="it-IT"/>
        </a:p>
      </dgm:t>
    </dgm:pt>
    <dgm:pt modelId="{B1BC8903-62E2-4606-B0FA-59D9A61083B5}" type="sibTrans" cxnId="{3073C68E-34F5-438C-98C3-A93718D45BA1}">
      <dgm:prSet/>
      <dgm:spPr/>
      <dgm:t>
        <a:bodyPr/>
        <a:lstStyle/>
        <a:p>
          <a:endParaRPr lang="it-IT"/>
        </a:p>
      </dgm:t>
    </dgm:pt>
    <dgm:pt modelId="{BB98BF6D-1371-4F08-B9A0-F97CCA9CA7CE}">
      <dgm:prSet/>
      <dgm:spPr/>
      <dgm:t>
        <a:bodyPr/>
        <a:lstStyle/>
        <a:p>
          <a:r>
            <a:rPr lang="it-IT" b="0" i="0" u="none" dirty="0" smtClean="0"/>
            <a:t>Comune di Pizzo Calabro</a:t>
          </a:r>
          <a:endParaRPr lang="it-IT" dirty="0"/>
        </a:p>
      </dgm:t>
    </dgm:pt>
    <dgm:pt modelId="{B2F811CE-21C7-44E4-BC8D-F8BB360AF4C2}" type="parTrans" cxnId="{41974C75-D997-4AD6-9B2F-3D93D74C376F}">
      <dgm:prSet/>
      <dgm:spPr/>
      <dgm:t>
        <a:bodyPr/>
        <a:lstStyle/>
        <a:p>
          <a:endParaRPr lang="it-IT"/>
        </a:p>
      </dgm:t>
    </dgm:pt>
    <dgm:pt modelId="{DE320179-DF43-4B5F-9025-AE4905FFE4E2}" type="sibTrans" cxnId="{41974C75-D997-4AD6-9B2F-3D93D74C376F}">
      <dgm:prSet/>
      <dgm:spPr/>
      <dgm:t>
        <a:bodyPr/>
        <a:lstStyle/>
        <a:p>
          <a:endParaRPr lang="it-IT"/>
        </a:p>
      </dgm:t>
    </dgm:pt>
    <dgm:pt modelId="{74A23FD8-3CC2-477A-847D-DF89A1B462CE}">
      <dgm:prSet/>
      <dgm:spPr/>
      <dgm:t>
        <a:bodyPr/>
        <a:lstStyle/>
        <a:p>
          <a:r>
            <a:rPr lang="it-IT" b="0" i="0" u="none" smtClean="0"/>
            <a:t>Comune di Catania</a:t>
          </a:r>
          <a:endParaRPr lang="it-IT" dirty="0"/>
        </a:p>
      </dgm:t>
    </dgm:pt>
    <dgm:pt modelId="{DF750C36-AB9A-4BF4-8AFE-3C4A255DA357}" type="parTrans" cxnId="{12235DAE-5274-4BE7-9C81-9685C7891FD0}">
      <dgm:prSet/>
      <dgm:spPr/>
      <dgm:t>
        <a:bodyPr/>
        <a:lstStyle/>
        <a:p>
          <a:endParaRPr lang="it-IT"/>
        </a:p>
      </dgm:t>
    </dgm:pt>
    <dgm:pt modelId="{8E17C3E7-0EE3-49ED-978B-01968B383E45}" type="sibTrans" cxnId="{12235DAE-5274-4BE7-9C81-9685C7891FD0}">
      <dgm:prSet/>
      <dgm:spPr/>
      <dgm:t>
        <a:bodyPr/>
        <a:lstStyle/>
        <a:p>
          <a:endParaRPr lang="it-IT"/>
        </a:p>
      </dgm:t>
    </dgm:pt>
    <dgm:pt modelId="{8844EF1D-DC79-4315-BFA6-9B7E896E3C81}">
      <dgm:prSet/>
      <dgm:spPr/>
      <dgm:t>
        <a:bodyPr/>
        <a:lstStyle/>
        <a:p>
          <a:r>
            <a:rPr lang="it-IT" b="0" i="0" u="none" smtClean="0"/>
            <a:t>Comune di Reggio Calabria</a:t>
          </a:r>
          <a:endParaRPr lang="it-IT" dirty="0"/>
        </a:p>
      </dgm:t>
    </dgm:pt>
    <dgm:pt modelId="{C2E26599-3B94-4B73-A64A-EEACEF48C156}" type="parTrans" cxnId="{3F17B99D-82D6-4EB4-886E-30CCF5BE0720}">
      <dgm:prSet/>
      <dgm:spPr/>
      <dgm:t>
        <a:bodyPr/>
        <a:lstStyle/>
        <a:p>
          <a:endParaRPr lang="it-IT"/>
        </a:p>
      </dgm:t>
    </dgm:pt>
    <dgm:pt modelId="{F34DA1B3-7F6B-4F59-8D15-E17FCAA37AC0}" type="sibTrans" cxnId="{3F17B99D-82D6-4EB4-886E-30CCF5BE0720}">
      <dgm:prSet/>
      <dgm:spPr/>
      <dgm:t>
        <a:bodyPr/>
        <a:lstStyle/>
        <a:p>
          <a:endParaRPr lang="it-IT"/>
        </a:p>
      </dgm:t>
    </dgm:pt>
    <dgm:pt modelId="{EBA0CE25-410E-484E-8788-9773C42571B0}" type="pres">
      <dgm:prSet presAssocID="{4F51E648-B0A6-4572-8BBD-D546CCA3163B}" presName="diagram" presStyleCnt="0">
        <dgm:presLayoutVars>
          <dgm:dir/>
          <dgm:resizeHandles val="exact"/>
        </dgm:presLayoutVars>
      </dgm:prSet>
      <dgm:spPr/>
      <dgm:t>
        <a:bodyPr/>
        <a:lstStyle/>
        <a:p>
          <a:endParaRPr lang="it-IT"/>
        </a:p>
      </dgm:t>
    </dgm:pt>
    <dgm:pt modelId="{37DA3025-9552-4A65-A54F-8B17AD0CC599}" type="pres">
      <dgm:prSet presAssocID="{3E935A00-2E78-471B-B84D-C7CAA8A04BE0}" presName="node" presStyleLbl="node1" presStyleIdx="0" presStyleCnt="6">
        <dgm:presLayoutVars>
          <dgm:bulletEnabled val="1"/>
        </dgm:presLayoutVars>
      </dgm:prSet>
      <dgm:spPr/>
      <dgm:t>
        <a:bodyPr/>
        <a:lstStyle/>
        <a:p>
          <a:endParaRPr lang="it-IT"/>
        </a:p>
      </dgm:t>
    </dgm:pt>
    <dgm:pt modelId="{2A962011-39DC-4A3B-B621-157A065FB87C}" type="pres">
      <dgm:prSet presAssocID="{78002EA3-AD60-41F3-A211-1D15062D65DC}" presName="sibTrans" presStyleCnt="0"/>
      <dgm:spPr/>
    </dgm:pt>
    <dgm:pt modelId="{3D23F430-BE75-41A5-B96C-746C48483961}" type="pres">
      <dgm:prSet presAssocID="{8844EF1D-DC79-4315-BFA6-9B7E896E3C81}" presName="node" presStyleLbl="node1" presStyleIdx="1" presStyleCnt="6">
        <dgm:presLayoutVars>
          <dgm:bulletEnabled val="1"/>
        </dgm:presLayoutVars>
      </dgm:prSet>
      <dgm:spPr/>
      <dgm:t>
        <a:bodyPr/>
        <a:lstStyle/>
        <a:p>
          <a:endParaRPr lang="it-IT"/>
        </a:p>
      </dgm:t>
    </dgm:pt>
    <dgm:pt modelId="{0453C67E-39C1-4FDC-889C-9F2DFCD24FE5}" type="pres">
      <dgm:prSet presAssocID="{F34DA1B3-7F6B-4F59-8D15-E17FCAA37AC0}" presName="sibTrans" presStyleCnt="0"/>
      <dgm:spPr/>
    </dgm:pt>
    <dgm:pt modelId="{F6BE7E94-34F6-4EE5-B5D5-9E170DC20C1E}" type="pres">
      <dgm:prSet presAssocID="{74A23FD8-3CC2-477A-847D-DF89A1B462CE}" presName="node" presStyleLbl="node1" presStyleIdx="2" presStyleCnt="6">
        <dgm:presLayoutVars>
          <dgm:bulletEnabled val="1"/>
        </dgm:presLayoutVars>
      </dgm:prSet>
      <dgm:spPr/>
      <dgm:t>
        <a:bodyPr/>
        <a:lstStyle/>
        <a:p>
          <a:endParaRPr lang="it-IT"/>
        </a:p>
      </dgm:t>
    </dgm:pt>
    <dgm:pt modelId="{5BE65A49-0117-4D26-A183-AEE240EB79C6}" type="pres">
      <dgm:prSet presAssocID="{8E17C3E7-0EE3-49ED-978B-01968B383E45}" presName="sibTrans" presStyleCnt="0"/>
      <dgm:spPr/>
    </dgm:pt>
    <dgm:pt modelId="{54B2712C-E2A6-4989-A25E-E8D4D86E56BC}" type="pres">
      <dgm:prSet presAssocID="{C6460C09-B25D-4204-B5EA-6E7740E10C4F}" presName="node" presStyleLbl="node1" presStyleIdx="3" presStyleCnt="6">
        <dgm:presLayoutVars>
          <dgm:bulletEnabled val="1"/>
        </dgm:presLayoutVars>
      </dgm:prSet>
      <dgm:spPr/>
      <dgm:t>
        <a:bodyPr/>
        <a:lstStyle/>
        <a:p>
          <a:endParaRPr lang="it-IT"/>
        </a:p>
      </dgm:t>
    </dgm:pt>
    <dgm:pt modelId="{E4739108-3185-4192-9A71-1039F50EC68E}" type="pres">
      <dgm:prSet presAssocID="{B1BC8903-62E2-4606-B0FA-59D9A61083B5}" presName="sibTrans" presStyleCnt="0"/>
      <dgm:spPr/>
    </dgm:pt>
    <dgm:pt modelId="{69DB2E47-FB3B-4277-8EEC-3077D1BC45B4}" type="pres">
      <dgm:prSet presAssocID="{BB98BF6D-1371-4F08-B9A0-F97CCA9CA7CE}" presName="node" presStyleLbl="node1" presStyleIdx="4" presStyleCnt="6">
        <dgm:presLayoutVars>
          <dgm:bulletEnabled val="1"/>
        </dgm:presLayoutVars>
      </dgm:prSet>
      <dgm:spPr/>
      <dgm:t>
        <a:bodyPr/>
        <a:lstStyle/>
        <a:p>
          <a:endParaRPr lang="it-IT"/>
        </a:p>
      </dgm:t>
    </dgm:pt>
    <dgm:pt modelId="{BFF168A9-42D4-4B20-B04A-302940F64E8A}" type="pres">
      <dgm:prSet presAssocID="{DE320179-DF43-4B5F-9025-AE4905FFE4E2}" presName="sibTrans" presStyleCnt="0"/>
      <dgm:spPr/>
    </dgm:pt>
    <dgm:pt modelId="{935A6FDF-E067-4081-A4AE-C0210FDBB1B5}" type="pres">
      <dgm:prSet presAssocID="{4BFBAFD5-7B99-486B-9C88-6867E699970B}" presName="node" presStyleLbl="node1" presStyleIdx="5" presStyleCnt="6">
        <dgm:presLayoutVars>
          <dgm:bulletEnabled val="1"/>
        </dgm:presLayoutVars>
      </dgm:prSet>
      <dgm:spPr/>
      <dgm:t>
        <a:bodyPr/>
        <a:lstStyle/>
        <a:p>
          <a:endParaRPr lang="it-IT"/>
        </a:p>
      </dgm:t>
    </dgm:pt>
  </dgm:ptLst>
  <dgm:cxnLst>
    <dgm:cxn modelId="{41974C75-D997-4AD6-9B2F-3D93D74C376F}" srcId="{4F51E648-B0A6-4572-8BBD-D546CCA3163B}" destId="{BB98BF6D-1371-4F08-B9A0-F97CCA9CA7CE}" srcOrd="4" destOrd="0" parTransId="{B2F811CE-21C7-44E4-BC8D-F8BB360AF4C2}" sibTransId="{DE320179-DF43-4B5F-9025-AE4905FFE4E2}"/>
    <dgm:cxn modelId="{94A5E3D3-F569-46BA-8512-0AB88C1973A7}" type="presOf" srcId="{4BFBAFD5-7B99-486B-9C88-6867E699970B}" destId="{935A6FDF-E067-4081-A4AE-C0210FDBB1B5}" srcOrd="0" destOrd="0" presId="urn:microsoft.com/office/officeart/2005/8/layout/default"/>
    <dgm:cxn modelId="{C6DDF92D-819F-4114-8AB6-0A39E3D5D219}" srcId="{4F51E648-B0A6-4572-8BBD-D546CCA3163B}" destId="{4BFBAFD5-7B99-486B-9C88-6867E699970B}" srcOrd="5" destOrd="0" parTransId="{F30EEFB4-8CD0-4662-9A6E-B638C2883DFD}" sibTransId="{F3506683-3723-4A5C-B843-C6EB95C832FF}"/>
    <dgm:cxn modelId="{4B4F5C5C-82CB-4137-8CEA-50187584F0B6}" type="presOf" srcId="{BB98BF6D-1371-4F08-B9A0-F97CCA9CA7CE}" destId="{69DB2E47-FB3B-4277-8EEC-3077D1BC45B4}" srcOrd="0" destOrd="0" presId="urn:microsoft.com/office/officeart/2005/8/layout/default"/>
    <dgm:cxn modelId="{B3E30F07-EFEA-4005-A1A8-8E9EE11EA621}" type="presOf" srcId="{C6460C09-B25D-4204-B5EA-6E7740E10C4F}" destId="{54B2712C-E2A6-4989-A25E-E8D4D86E56BC}" srcOrd="0" destOrd="0" presId="urn:microsoft.com/office/officeart/2005/8/layout/default"/>
    <dgm:cxn modelId="{3DBDE39D-E200-4B15-BDD3-7972914CCADA}" srcId="{4F51E648-B0A6-4572-8BBD-D546CCA3163B}" destId="{3E935A00-2E78-471B-B84D-C7CAA8A04BE0}" srcOrd="0" destOrd="0" parTransId="{C6AF5985-EB48-43D5-A753-42375F82F604}" sibTransId="{78002EA3-AD60-41F3-A211-1D15062D65DC}"/>
    <dgm:cxn modelId="{A4EE56A0-EE6D-471C-9E80-4A5845974187}" type="presOf" srcId="{4F51E648-B0A6-4572-8BBD-D546CCA3163B}" destId="{EBA0CE25-410E-484E-8788-9773C42571B0}" srcOrd="0" destOrd="0" presId="urn:microsoft.com/office/officeart/2005/8/layout/default"/>
    <dgm:cxn modelId="{51905352-A741-42E2-9DEA-0B11F82B2453}" type="presOf" srcId="{8844EF1D-DC79-4315-BFA6-9B7E896E3C81}" destId="{3D23F430-BE75-41A5-B96C-746C48483961}" srcOrd="0" destOrd="0" presId="urn:microsoft.com/office/officeart/2005/8/layout/default"/>
    <dgm:cxn modelId="{3F17B99D-82D6-4EB4-886E-30CCF5BE0720}" srcId="{4F51E648-B0A6-4572-8BBD-D546CCA3163B}" destId="{8844EF1D-DC79-4315-BFA6-9B7E896E3C81}" srcOrd="1" destOrd="0" parTransId="{C2E26599-3B94-4B73-A64A-EEACEF48C156}" sibTransId="{F34DA1B3-7F6B-4F59-8D15-E17FCAA37AC0}"/>
    <dgm:cxn modelId="{12235DAE-5274-4BE7-9C81-9685C7891FD0}" srcId="{4F51E648-B0A6-4572-8BBD-D546CCA3163B}" destId="{74A23FD8-3CC2-477A-847D-DF89A1B462CE}" srcOrd="2" destOrd="0" parTransId="{DF750C36-AB9A-4BF4-8AFE-3C4A255DA357}" sibTransId="{8E17C3E7-0EE3-49ED-978B-01968B383E45}"/>
    <dgm:cxn modelId="{EF21C48C-1F84-4958-B24C-B14907F173F1}" type="presOf" srcId="{3E935A00-2E78-471B-B84D-C7CAA8A04BE0}" destId="{37DA3025-9552-4A65-A54F-8B17AD0CC599}" srcOrd="0" destOrd="0" presId="urn:microsoft.com/office/officeart/2005/8/layout/default"/>
    <dgm:cxn modelId="{3073C68E-34F5-438C-98C3-A93718D45BA1}" srcId="{4F51E648-B0A6-4572-8BBD-D546CCA3163B}" destId="{C6460C09-B25D-4204-B5EA-6E7740E10C4F}" srcOrd="3" destOrd="0" parTransId="{A51D2CC8-DFA0-4839-9838-165452312415}" sibTransId="{B1BC8903-62E2-4606-B0FA-59D9A61083B5}"/>
    <dgm:cxn modelId="{7E75CE01-DA96-4E33-8B69-5F3012AE5311}" type="presOf" srcId="{74A23FD8-3CC2-477A-847D-DF89A1B462CE}" destId="{F6BE7E94-34F6-4EE5-B5D5-9E170DC20C1E}" srcOrd="0" destOrd="0" presId="urn:microsoft.com/office/officeart/2005/8/layout/default"/>
    <dgm:cxn modelId="{F5E5796C-8CD4-412E-A5F9-0FDEF299384B}" type="presParOf" srcId="{EBA0CE25-410E-484E-8788-9773C42571B0}" destId="{37DA3025-9552-4A65-A54F-8B17AD0CC599}" srcOrd="0" destOrd="0" presId="urn:microsoft.com/office/officeart/2005/8/layout/default"/>
    <dgm:cxn modelId="{D7AF7BB3-10EC-46AF-912E-EA5B6341F089}" type="presParOf" srcId="{EBA0CE25-410E-484E-8788-9773C42571B0}" destId="{2A962011-39DC-4A3B-B621-157A065FB87C}" srcOrd="1" destOrd="0" presId="urn:microsoft.com/office/officeart/2005/8/layout/default"/>
    <dgm:cxn modelId="{61CB8BDB-9618-4F75-B89D-6706C8428023}" type="presParOf" srcId="{EBA0CE25-410E-484E-8788-9773C42571B0}" destId="{3D23F430-BE75-41A5-B96C-746C48483961}" srcOrd="2" destOrd="0" presId="urn:microsoft.com/office/officeart/2005/8/layout/default"/>
    <dgm:cxn modelId="{B19D0C39-E7FA-476A-B763-535C6E5DEFE1}" type="presParOf" srcId="{EBA0CE25-410E-484E-8788-9773C42571B0}" destId="{0453C67E-39C1-4FDC-889C-9F2DFCD24FE5}" srcOrd="3" destOrd="0" presId="urn:microsoft.com/office/officeart/2005/8/layout/default"/>
    <dgm:cxn modelId="{955357A6-E6D6-4076-9D30-6701004EB2AE}" type="presParOf" srcId="{EBA0CE25-410E-484E-8788-9773C42571B0}" destId="{F6BE7E94-34F6-4EE5-B5D5-9E170DC20C1E}" srcOrd="4" destOrd="0" presId="urn:microsoft.com/office/officeart/2005/8/layout/default"/>
    <dgm:cxn modelId="{16F83760-F390-4825-9207-101FE1B0BC9A}" type="presParOf" srcId="{EBA0CE25-410E-484E-8788-9773C42571B0}" destId="{5BE65A49-0117-4D26-A183-AEE240EB79C6}" srcOrd="5" destOrd="0" presId="urn:microsoft.com/office/officeart/2005/8/layout/default"/>
    <dgm:cxn modelId="{9AC7C314-6B0F-47C6-B76B-6A73F60D1B5D}" type="presParOf" srcId="{EBA0CE25-410E-484E-8788-9773C42571B0}" destId="{54B2712C-E2A6-4989-A25E-E8D4D86E56BC}" srcOrd="6" destOrd="0" presId="urn:microsoft.com/office/officeart/2005/8/layout/default"/>
    <dgm:cxn modelId="{EBA43DF9-A71E-40A3-ACFC-45772576AC71}" type="presParOf" srcId="{EBA0CE25-410E-484E-8788-9773C42571B0}" destId="{E4739108-3185-4192-9A71-1039F50EC68E}" srcOrd="7" destOrd="0" presId="urn:microsoft.com/office/officeart/2005/8/layout/default"/>
    <dgm:cxn modelId="{972F861E-D5F2-44F5-AD43-89E277D66E0F}" type="presParOf" srcId="{EBA0CE25-410E-484E-8788-9773C42571B0}" destId="{69DB2E47-FB3B-4277-8EEC-3077D1BC45B4}" srcOrd="8" destOrd="0" presId="urn:microsoft.com/office/officeart/2005/8/layout/default"/>
    <dgm:cxn modelId="{8880A3F6-68D9-4D35-A5C6-6C45032BA836}" type="presParOf" srcId="{EBA0CE25-410E-484E-8788-9773C42571B0}" destId="{BFF168A9-42D4-4B20-B04A-302940F64E8A}" srcOrd="9" destOrd="0" presId="urn:microsoft.com/office/officeart/2005/8/layout/default"/>
    <dgm:cxn modelId="{9B79DC04-D326-463C-A1F8-08FD642CF568}" type="presParOf" srcId="{EBA0CE25-410E-484E-8788-9773C42571B0}" destId="{935A6FDF-E067-4081-A4AE-C0210FDBB1B5}" srcOrd="10" destOrd="0" presId="urn:microsoft.com/office/officeart/2005/8/layout/default"/>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1E648-B0A6-4572-8BBD-D546CCA31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it-IT"/>
        </a:p>
      </dgm:t>
    </dgm:pt>
    <dgm:pt modelId="{DF2EF1A9-77C0-42A5-9B2D-1420D0577C90}">
      <dgm:prSet/>
      <dgm:spPr/>
      <dgm:t>
        <a:bodyPr/>
        <a:lstStyle/>
        <a:p>
          <a:r>
            <a:rPr lang="it-IT" b="0" i="0" u="none" dirty="0" smtClean="0">
              <a:solidFill>
                <a:schemeClr val="tx1"/>
              </a:solidFill>
            </a:rPr>
            <a:t>Comune di Varese</a:t>
          </a:r>
          <a:endParaRPr lang="it-IT" dirty="0">
            <a:solidFill>
              <a:schemeClr val="tx1"/>
            </a:solidFill>
          </a:endParaRPr>
        </a:p>
      </dgm:t>
    </dgm:pt>
    <dgm:pt modelId="{0211ECEF-84C7-409A-BEBB-E4C22514DC5B}" type="parTrans" cxnId="{88E7140A-A4E3-48D2-AB00-14914B0FE056}">
      <dgm:prSet/>
      <dgm:spPr/>
      <dgm:t>
        <a:bodyPr/>
        <a:lstStyle/>
        <a:p>
          <a:endParaRPr lang="it-IT">
            <a:solidFill>
              <a:schemeClr val="tx1"/>
            </a:solidFill>
          </a:endParaRPr>
        </a:p>
      </dgm:t>
    </dgm:pt>
    <dgm:pt modelId="{7E7644CF-1D40-4E73-B79E-869089F15FD5}" type="sibTrans" cxnId="{88E7140A-A4E3-48D2-AB00-14914B0FE056}">
      <dgm:prSet/>
      <dgm:spPr/>
      <dgm:t>
        <a:bodyPr/>
        <a:lstStyle/>
        <a:p>
          <a:endParaRPr lang="it-IT">
            <a:solidFill>
              <a:schemeClr val="tx1"/>
            </a:solidFill>
          </a:endParaRPr>
        </a:p>
      </dgm:t>
    </dgm:pt>
    <dgm:pt modelId="{317CFF94-2854-4D27-8EC2-E92A3938426D}">
      <dgm:prSet/>
      <dgm:spPr/>
      <dgm:t>
        <a:bodyPr/>
        <a:lstStyle/>
        <a:p>
          <a:r>
            <a:rPr lang="it-IT" b="0" i="0" u="none" dirty="0" smtClean="0">
              <a:solidFill>
                <a:schemeClr val="tx1"/>
              </a:solidFill>
            </a:rPr>
            <a:t>Comune di Vedano </a:t>
          </a:r>
          <a:r>
            <a:rPr lang="it-IT" b="0" i="0" u="none" dirty="0" smtClean="0">
              <a:solidFill>
                <a:schemeClr val="tx1"/>
              </a:solidFill>
            </a:rPr>
            <a:t>Al Lambro</a:t>
          </a:r>
          <a:endParaRPr lang="it-IT" dirty="0">
            <a:solidFill>
              <a:schemeClr val="tx1"/>
            </a:solidFill>
          </a:endParaRPr>
        </a:p>
      </dgm:t>
    </dgm:pt>
    <dgm:pt modelId="{8678D831-17DB-4B0F-8648-3F0A3972A889}" type="parTrans" cxnId="{A7A6023A-7382-400C-9A2F-20EC3AD427A0}">
      <dgm:prSet/>
      <dgm:spPr/>
      <dgm:t>
        <a:bodyPr/>
        <a:lstStyle/>
        <a:p>
          <a:endParaRPr lang="it-IT">
            <a:solidFill>
              <a:schemeClr val="tx1"/>
            </a:solidFill>
          </a:endParaRPr>
        </a:p>
      </dgm:t>
    </dgm:pt>
    <dgm:pt modelId="{B2534220-2263-4016-A471-525CAD2BB89A}" type="sibTrans" cxnId="{A7A6023A-7382-400C-9A2F-20EC3AD427A0}">
      <dgm:prSet/>
      <dgm:spPr/>
      <dgm:t>
        <a:bodyPr/>
        <a:lstStyle/>
        <a:p>
          <a:endParaRPr lang="it-IT">
            <a:solidFill>
              <a:schemeClr val="tx1"/>
            </a:solidFill>
          </a:endParaRPr>
        </a:p>
      </dgm:t>
    </dgm:pt>
    <dgm:pt modelId="{C6072954-C7A4-4FF5-B689-0D75E8F294D6}">
      <dgm:prSet/>
      <dgm:spPr/>
      <dgm:t>
        <a:bodyPr/>
        <a:lstStyle/>
        <a:p>
          <a:r>
            <a:rPr lang="it-IT" b="0" i="0" u="none" smtClean="0">
              <a:solidFill>
                <a:schemeClr val="tx1"/>
              </a:solidFill>
            </a:rPr>
            <a:t>Anci</a:t>
          </a:r>
          <a:endParaRPr lang="it-IT">
            <a:solidFill>
              <a:schemeClr val="tx1"/>
            </a:solidFill>
          </a:endParaRPr>
        </a:p>
      </dgm:t>
    </dgm:pt>
    <dgm:pt modelId="{6070B21D-0BDB-4DDC-8E4F-B0E4ACF7E200}" type="parTrans" cxnId="{ABD75ADD-C20D-404B-A68E-1D475E6B7BEE}">
      <dgm:prSet/>
      <dgm:spPr/>
      <dgm:t>
        <a:bodyPr/>
        <a:lstStyle/>
        <a:p>
          <a:endParaRPr lang="it-IT">
            <a:solidFill>
              <a:schemeClr val="tx1"/>
            </a:solidFill>
          </a:endParaRPr>
        </a:p>
      </dgm:t>
    </dgm:pt>
    <dgm:pt modelId="{8C8FCBA0-030D-40AE-9A31-5D727EC75E4B}" type="sibTrans" cxnId="{ABD75ADD-C20D-404B-A68E-1D475E6B7BEE}">
      <dgm:prSet/>
      <dgm:spPr/>
      <dgm:t>
        <a:bodyPr/>
        <a:lstStyle/>
        <a:p>
          <a:endParaRPr lang="it-IT">
            <a:solidFill>
              <a:schemeClr val="tx1"/>
            </a:solidFill>
          </a:endParaRPr>
        </a:p>
      </dgm:t>
    </dgm:pt>
    <dgm:pt modelId="{4A13A084-AA80-438C-8F5F-BA10341C2327}">
      <dgm:prSet/>
      <dgm:spPr/>
      <dgm:t>
        <a:bodyPr/>
        <a:lstStyle/>
        <a:p>
          <a:r>
            <a:rPr lang="it-IT" b="0" i="0" u="none" dirty="0" err="1" smtClean="0">
              <a:solidFill>
                <a:schemeClr val="tx1"/>
              </a:solidFill>
            </a:rPr>
            <a:t>AnciLab</a:t>
          </a:r>
          <a:endParaRPr lang="it-IT" dirty="0">
            <a:solidFill>
              <a:schemeClr val="tx1"/>
            </a:solidFill>
          </a:endParaRPr>
        </a:p>
      </dgm:t>
    </dgm:pt>
    <dgm:pt modelId="{5D391EAC-2338-4CC4-B3AD-FBA20721796A}" type="parTrans" cxnId="{31A5E79C-5F51-4D5C-BBB1-088CE1690CE2}">
      <dgm:prSet/>
      <dgm:spPr/>
      <dgm:t>
        <a:bodyPr/>
        <a:lstStyle/>
        <a:p>
          <a:endParaRPr lang="it-IT">
            <a:solidFill>
              <a:schemeClr val="tx1"/>
            </a:solidFill>
          </a:endParaRPr>
        </a:p>
      </dgm:t>
    </dgm:pt>
    <dgm:pt modelId="{34DE82E0-3771-4AFC-8826-F833E4DAC7FE}" type="sibTrans" cxnId="{31A5E79C-5F51-4D5C-BBB1-088CE1690CE2}">
      <dgm:prSet/>
      <dgm:spPr/>
      <dgm:t>
        <a:bodyPr/>
        <a:lstStyle/>
        <a:p>
          <a:endParaRPr lang="it-IT">
            <a:solidFill>
              <a:schemeClr val="tx1"/>
            </a:solidFill>
          </a:endParaRPr>
        </a:p>
      </dgm:t>
    </dgm:pt>
    <dgm:pt modelId="{EBA0CE25-410E-484E-8788-9773C42571B0}" type="pres">
      <dgm:prSet presAssocID="{4F51E648-B0A6-4572-8BBD-D546CCA3163B}" presName="diagram" presStyleCnt="0">
        <dgm:presLayoutVars>
          <dgm:dir/>
          <dgm:resizeHandles val="exact"/>
        </dgm:presLayoutVars>
      </dgm:prSet>
      <dgm:spPr/>
      <dgm:t>
        <a:bodyPr/>
        <a:lstStyle/>
        <a:p>
          <a:endParaRPr lang="it-IT"/>
        </a:p>
      </dgm:t>
    </dgm:pt>
    <dgm:pt modelId="{59BFD242-CB81-4A36-85FB-7A4647A9AB64}" type="pres">
      <dgm:prSet presAssocID="{DF2EF1A9-77C0-42A5-9B2D-1420D0577C90}" presName="node" presStyleLbl="node1" presStyleIdx="0" presStyleCnt="4">
        <dgm:presLayoutVars>
          <dgm:bulletEnabled val="1"/>
        </dgm:presLayoutVars>
      </dgm:prSet>
      <dgm:spPr/>
      <dgm:t>
        <a:bodyPr/>
        <a:lstStyle/>
        <a:p>
          <a:endParaRPr lang="it-IT"/>
        </a:p>
      </dgm:t>
    </dgm:pt>
    <dgm:pt modelId="{10C957A4-3795-4869-B007-D0A3323A2A41}" type="pres">
      <dgm:prSet presAssocID="{7E7644CF-1D40-4E73-B79E-869089F15FD5}" presName="sibTrans" presStyleCnt="0"/>
      <dgm:spPr/>
    </dgm:pt>
    <dgm:pt modelId="{BF514992-27E4-479A-927D-3412DB100AAD}" type="pres">
      <dgm:prSet presAssocID="{317CFF94-2854-4D27-8EC2-E92A3938426D}" presName="node" presStyleLbl="node1" presStyleIdx="1" presStyleCnt="4">
        <dgm:presLayoutVars>
          <dgm:bulletEnabled val="1"/>
        </dgm:presLayoutVars>
      </dgm:prSet>
      <dgm:spPr/>
      <dgm:t>
        <a:bodyPr/>
        <a:lstStyle/>
        <a:p>
          <a:endParaRPr lang="it-IT"/>
        </a:p>
      </dgm:t>
    </dgm:pt>
    <dgm:pt modelId="{1E9A332C-19E8-49DC-8EB7-39F8A51F3D42}" type="pres">
      <dgm:prSet presAssocID="{B2534220-2263-4016-A471-525CAD2BB89A}" presName="sibTrans" presStyleCnt="0"/>
      <dgm:spPr/>
    </dgm:pt>
    <dgm:pt modelId="{6BA64222-559E-488D-AB60-0B7B5961458A}" type="pres">
      <dgm:prSet presAssocID="{C6072954-C7A4-4FF5-B689-0D75E8F294D6}" presName="node" presStyleLbl="node1" presStyleIdx="2" presStyleCnt="4">
        <dgm:presLayoutVars>
          <dgm:bulletEnabled val="1"/>
        </dgm:presLayoutVars>
      </dgm:prSet>
      <dgm:spPr/>
      <dgm:t>
        <a:bodyPr/>
        <a:lstStyle/>
        <a:p>
          <a:endParaRPr lang="it-IT"/>
        </a:p>
      </dgm:t>
    </dgm:pt>
    <dgm:pt modelId="{5C9927A9-A2A5-4A8D-BCD6-1D576DEF8E43}" type="pres">
      <dgm:prSet presAssocID="{8C8FCBA0-030D-40AE-9A31-5D727EC75E4B}" presName="sibTrans" presStyleCnt="0"/>
      <dgm:spPr/>
    </dgm:pt>
    <dgm:pt modelId="{34B3F3BA-9F21-4C40-AEED-A0E226C75BB8}" type="pres">
      <dgm:prSet presAssocID="{4A13A084-AA80-438C-8F5F-BA10341C2327}" presName="node" presStyleLbl="node1" presStyleIdx="3" presStyleCnt="4">
        <dgm:presLayoutVars>
          <dgm:bulletEnabled val="1"/>
        </dgm:presLayoutVars>
      </dgm:prSet>
      <dgm:spPr/>
      <dgm:t>
        <a:bodyPr/>
        <a:lstStyle/>
        <a:p>
          <a:endParaRPr lang="it-IT"/>
        </a:p>
      </dgm:t>
    </dgm:pt>
  </dgm:ptLst>
  <dgm:cxnLst>
    <dgm:cxn modelId="{010DF611-E4C9-4305-8F77-774731D669A8}" type="presOf" srcId="{C6072954-C7A4-4FF5-B689-0D75E8F294D6}" destId="{6BA64222-559E-488D-AB60-0B7B5961458A}" srcOrd="0" destOrd="0" presId="urn:microsoft.com/office/officeart/2005/8/layout/default"/>
    <dgm:cxn modelId="{D1BDC6B8-CBD0-411F-97B3-82CDF712AEBC}" type="presOf" srcId="{4A13A084-AA80-438C-8F5F-BA10341C2327}" destId="{34B3F3BA-9F21-4C40-AEED-A0E226C75BB8}" srcOrd="0" destOrd="0" presId="urn:microsoft.com/office/officeart/2005/8/layout/default"/>
    <dgm:cxn modelId="{ABD75ADD-C20D-404B-A68E-1D475E6B7BEE}" srcId="{4F51E648-B0A6-4572-8BBD-D546CCA3163B}" destId="{C6072954-C7A4-4FF5-B689-0D75E8F294D6}" srcOrd="2" destOrd="0" parTransId="{6070B21D-0BDB-4DDC-8E4F-B0E4ACF7E200}" sibTransId="{8C8FCBA0-030D-40AE-9A31-5D727EC75E4B}"/>
    <dgm:cxn modelId="{349DCAEA-B34A-45C1-AF4C-144A903F0757}" type="presOf" srcId="{317CFF94-2854-4D27-8EC2-E92A3938426D}" destId="{BF514992-27E4-479A-927D-3412DB100AAD}" srcOrd="0" destOrd="0" presId="urn:microsoft.com/office/officeart/2005/8/layout/default"/>
    <dgm:cxn modelId="{31A5E79C-5F51-4D5C-BBB1-088CE1690CE2}" srcId="{4F51E648-B0A6-4572-8BBD-D546CCA3163B}" destId="{4A13A084-AA80-438C-8F5F-BA10341C2327}" srcOrd="3" destOrd="0" parTransId="{5D391EAC-2338-4CC4-B3AD-FBA20721796A}" sibTransId="{34DE82E0-3771-4AFC-8826-F833E4DAC7FE}"/>
    <dgm:cxn modelId="{88198B9A-C559-4ACF-8B40-2DB4FBBACCFE}" type="presOf" srcId="{4F51E648-B0A6-4572-8BBD-D546CCA3163B}" destId="{EBA0CE25-410E-484E-8788-9773C42571B0}" srcOrd="0" destOrd="0" presId="urn:microsoft.com/office/officeart/2005/8/layout/default"/>
    <dgm:cxn modelId="{88E7140A-A4E3-48D2-AB00-14914B0FE056}" srcId="{4F51E648-B0A6-4572-8BBD-D546CCA3163B}" destId="{DF2EF1A9-77C0-42A5-9B2D-1420D0577C90}" srcOrd="0" destOrd="0" parTransId="{0211ECEF-84C7-409A-BEBB-E4C22514DC5B}" sibTransId="{7E7644CF-1D40-4E73-B79E-869089F15FD5}"/>
    <dgm:cxn modelId="{BB6D803A-31CA-444C-AE64-64966907FCDA}" type="presOf" srcId="{DF2EF1A9-77C0-42A5-9B2D-1420D0577C90}" destId="{59BFD242-CB81-4A36-85FB-7A4647A9AB64}" srcOrd="0" destOrd="0" presId="urn:microsoft.com/office/officeart/2005/8/layout/default"/>
    <dgm:cxn modelId="{A7A6023A-7382-400C-9A2F-20EC3AD427A0}" srcId="{4F51E648-B0A6-4572-8BBD-D546CCA3163B}" destId="{317CFF94-2854-4D27-8EC2-E92A3938426D}" srcOrd="1" destOrd="0" parTransId="{8678D831-17DB-4B0F-8648-3F0A3972A889}" sibTransId="{B2534220-2263-4016-A471-525CAD2BB89A}"/>
    <dgm:cxn modelId="{C8BFE28C-7FA4-4A80-AA9F-B6062B8059C2}" type="presParOf" srcId="{EBA0CE25-410E-484E-8788-9773C42571B0}" destId="{59BFD242-CB81-4A36-85FB-7A4647A9AB64}" srcOrd="0" destOrd="0" presId="urn:microsoft.com/office/officeart/2005/8/layout/default"/>
    <dgm:cxn modelId="{CD90BA0F-52A5-4D80-A4FF-69D779DEDB6B}" type="presParOf" srcId="{EBA0CE25-410E-484E-8788-9773C42571B0}" destId="{10C957A4-3795-4869-B007-D0A3323A2A41}" srcOrd="1" destOrd="0" presId="urn:microsoft.com/office/officeart/2005/8/layout/default"/>
    <dgm:cxn modelId="{2D43020F-8127-437E-9C8F-34D05D4CC538}" type="presParOf" srcId="{EBA0CE25-410E-484E-8788-9773C42571B0}" destId="{BF514992-27E4-479A-927D-3412DB100AAD}" srcOrd="2" destOrd="0" presId="urn:microsoft.com/office/officeart/2005/8/layout/default"/>
    <dgm:cxn modelId="{7A3A91B7-EFD9-411F-A281-AF583FA5D51D}" type="presParOf" srcId="{EBA0CE25-410E-484E-8788-9773C42571B0}" destId="{1E9A332C-19E8-49DC-8EB7-39F8A51F3D42}" srcOrd="3" destOrd="0" presId="urn:microsoft.com/office/officeart/2005/8/layout/default"/>
    <dgm:cxn modelId="{8776B05B-DFEC-40A2-BA00-97D23B2DB18A}" type="presParOf" srcId="{EBA0CE25-410E-484E-8788-9773C42571B0}" destId="{6BA64222-559E-488D-AB60-0B7B5961458A}" srcOrd="4" destOrd="0" presId="urn:microsoft.com/office/officeart/2005/8/layout/default"/>
    <dgm:cxn modelId="{A6D6CED8-7026-4FEF-8941-E1E659909AE2}" type="presParOf" srcId="{EBA0CE25-410E-484E-8788-9773C42571B0}" destId="{5C9927A9-A2A5-4A8D-BCD6-1D576DEF8E43}" srcOrd="5" destOrd="0" presId="urn:microsoft.com/office/officeart/2005/8/layout/default"/>
    <dgm:cxn modelId="{E6D6881D-4B93-470A-90E8-51F43150FB8E}" type="presParOf" srcId="{EBA0CE25-410E-484E-8788-9773C42571B0}" destId="{34B3F3BA-9F21-4C40-AEED-A0E226C75BB8}" srcOrd="6" destOrd="0" presId="urn:microsoft.com/office/officeart/2005/8/layout/default"/>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A3025-9552-4A65-A54F-8B17AD0CC599}">
      <dsp:nvSpPr>
        <dsp:cNvPr id="0" name=""/>
        <dsp:cNvSpPr/>
      </dsp:nvSpPr>
      <dsp:spPr>
        <a:xfrm>
          <a:off x="808330" y="877"/>
          <a:ext cx="1981963" cy="1189178"/>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b="0" i="0" u="none" kern="1200" dirty="0" smtClean="0"/>
            <a:t>*** Città metropolitana di Reggio Calabria</a:t>
          </a:r>
          <a:endParaRPr lang="it-IT" sz="2000" kern="1200" dirty="0"/>
        </a:p>
      </dsp:txBody>
      <dsp:txXfrm>
        <a:off x="808330" y="877"/>
        <a:ext cx="1981963" cy="1189178"/>
      </dsp:txXfrm>
    </dsp:sp>
    <dsp:sp modelId="{3D23F430-BE75-41A5-B96C-746C48483961}">
      <dsp:nvSpPr>
        <dsp:cNvPr id="0" name=""/>
        <dsp:cNvSpPr/>
      </dsp:nvSpPr>
      <dsp:spPr>
        <a:xfrm>
          <a:off x="2988490" y="877"/>
          <a:ext cx="1981963" cy="11891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b="0" i="0" u="none" kern="1200" smtClean="0"/>
            <a:t>Comune di Reggio Calabria</a:t>
          </a:r>
          <a:endParaRPr lang="it-IT" sz="2000" kern="1200" dirty="0"/>
        </a:p>
      </dsp:txBody>
      <dsp:txXfrm>
        <a:off x="2988490" y="877"/>
        <a:ext cx="1981963" cy="1189178"/>
      </dsp:txXfrm>
    </dsp:sp>
    <dsp:sp modelId="{F6BE7E94-34F6-4EE5-B5D5-9E170DC20C1E}">
      <dsp:nvSpPr>
        <dsp:cNvPr id="0" name=""/>
        <dsp:cNvSpPr/>
      </dsp:nvSpPr>
      <dsp:spPr>
        <a:xfrm>
          <a:off x="5168650" y="877"/>
          <a:ext cx="1981963" cy="11891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b="0" i="0" u="none" kern="1200" smtClean="0"/>
            <a:t>Comune di Catania</a:t>
          </a:r>
          <a:endParaRPr lang="it-IT" sz="2000" kern="1200" dirty="0"/>
        </a:p>
      </dsp:txBody>
      <dsp:txXfrm>
        <a:off x="5168650" y="877"/>
        <a:ext cx="1981963" cy="1189178"/>
      </dsp:txXfrm>
    </dsp:sp>
    <dsp:sp modelId="{54B2712C-E2A6-4989-A25E-E8D4D86E56BC}">
      <dsp:nvSpPr>
        <dsp:cNvPr id="0" name=""/>
        <dsp:cNvSpPr/>
      </dsp:nvSpPr>
      <dsp:spPr>
        <a:xfrm>
          <a:off x="808330" y="1388251"/>
          <a:ext cx="1981963" cy="11891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b="0" i="0" u="none" kern="1200" dirty="0" smtClean="0"/>
            <a:t>Città metropolitana di Catania</a:t>
          </a:r>
          <a:endParaRPr lang="it-IT" sz="2000" kern="1200" dirty="0"/>
        </a:p>
      </dsp:txBody>
      <dsp:txXfrm>
        <a:off x="808330" y="1388251"/>
        <a:ext cx="1981963" cy="1189178"/>
      </dsp:txXfrm>
    </dsp:sp>
    <dsp:sp modelId="{69DB2E47-FB3B-4277-8EEC-3077D1BC45B4}">
      <dsp:nvSpPr>
        <dsp:cNvPr id="0" name=""/>
        <dsp:cNvSpPr/>
      </dsp:nvSpPr>
      <dsp:spPr>
        <a:xfrm>
          <a:off x="2988490" y="1388251"/>
          <a:ext cx="1981963" cy="11891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b="0" i="0" u="none" kern="1200" dirty="0" smtClean="0"/>
            <a:t>Comune di Pizzo Calabro</a:t>
          </a:r>
          <a:endParaRPr lang="it-IT" sz="2000" kern="1200" dirty="0"/>
        </a:p>
      </dsp:txBody>
      <dsp:txXfrm>
        <a:off x="2988490" y="1388251"/>
        <a:ext cx="1981963" cy="1189178"/>
      </dsp:txXfrm>
    </dsp:sp>
    <dsp:sp modelId="{935A6FDF-E067-4081-A4AE-C0210FDBB1B5}">
      <dsp:nvSpPr>
        <dsp:cNvPr id="0" name=""/>
        <dsp:cNvSpPr/>
      </dsp:nvSpPr>
      <dsp:spPr>
        <a:xfrm>
          <a:off x="5168650" y="1388251"/>
          <a:ext cx="1981963" cy="11891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b="0" i="0" u="none" kern="1200" dirty="0" smtClean="0"/>
            <a:t>Comune di Vibo Valentia</a:t>
          </a:r>
          <a:endParaRPr lang="it-IT" sz="2000" kern="1200" dirty="0"/>
        </a:p>
      </dsp:txBody>
      <dsp:txXfrm>
        <a:off x="5168650" y="1388251"/>
        <a:ext cx="1981963" cy="118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FD242-CB81-4A36-85FB-7A4647A9AB64}">
      <dsp:nvSpPr>
        <dsp:cNvPr id="0" name=""/>
        <dsp:cNvSpPr/>
      </dsp:nvSpPr>
      <dsp:spPr>
        <a:xfrm>
          <a:off x="2089" y="340486"/>
          <a:ext cx="1657823" cy="994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it-IT" sz="2100" b="0" i="0" u="none" kern="1200" dirty="0" smtClean="0">
              <a:solidFill>
                <a:schemeClr val="tx1"/>
              </a:solidFill>
            </a:rPr>
            <a:t>Comune di Varese</a:t>
          </a:r>
          <a:endParaRPr lang="it-IT" sz="2100" kern="1200" dirty="0">
            <a:solidFill>
              <a:schemeClr val="tx1"/>
            </a:solidFill>
          </a:endParaRPr>
        </a:p>
      </dsp:txBody>
      <dsp:txXfrm>
        <a:off x="2089" y="340486"/>
        <a:ext cx="1657823" cy="994693"/>
      </dsp:txXfrm>
    </dsp:sp>
    <dsp:sp modelId="{BF514992-27E4-479A-927D-3412DB100AAD}">
      <dsp:nvSpPr>
        <dsp:cNvPr id="0" name=""/>
        <dsp:cNvSpPr/>
      </dsp:nvSpPr>
      <dsp:spPr>
        <a:xfrm>
          <a:off x="1825695" y="340486"/>
          <a:ext cx="1657823" cy="994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it-IT" sz="2100" b="0" i="0" u="none" kern="1200" dirty="0" smtClean="0">
              <a:solidFill>
                <a:schemeClr val="tx1"/>
              </a:solidFill>
            </a:rPr>
            <a:t>Comune di Vedano </a:t>
          </a:r>
          <a:r>
            <a:rPr lang="it-IT" sz="2100" b="0" i="0" u="none" kern="1200" dirty="0" smtClean="0">
              <a:solidFill>
                <a:schemeClr val="tx1"/>
              </a:solidFill>
            </a:rPr>
            <a:t>Al Lambro</a:t>
          </a:r>
          <a:endParaRPr lang="it-IT" sz="2100" kern="1200" dirty="0">
            <a:solidFill>
              <a:schemeClr val="tx1"/>
            </a:solidFill>
          </a:endParaRPr>
        </a:p>
      </dsp:txBody>
      <dsp:txXfrm>
        <a:off x="1825695" y="340486"/>
        <a:ext cx="1657823" cy="994693"/>
      </dsp:txXfrm>
    </dsp:sp>
    <dsp:sp modelId="{6BA64222-559E-488D-AB60-0B7B5961458A}">
      <dsp:nvSpPr>
        <dsp:cNvPr id="0" name=""/>
        <dsp:cNvSpPr/>
      </dsp:nvSpPr>
      <dsp:spPr>
        <a:xfrm>
          <a:off x="3649300" y="340486"/>
          <a:ext cx="1657823" cy="994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it-IT" sz="2100" b="0" i="0" u="none" kern="1200" smtClean="0">
              <a:solidFill>
                <a:schemeClr val="tx1"/>
              </a:solidFill>
            </a:rPr>
            <a:t>Anci</a:t>
          </a:r>
          <a:endParaRPr lang="it-IT" sz="2100" kern="1200">
            <a:solidFill>
              <a:schemeClr val="tx1"/>
            </a:solidFill>
          </a:endParaRPr>
        </a:p>
      </dsp:txBody>
      <dsp:txXfrm>
        <a:off x="3649300" y="340486"/>
        <a:ext cx="1657823" cy="994693"/>
      </dsp:txXfrm>
    </dsp:sp>
    <dsp:sp modelId="{34B3F3BA-9F21-4C40-AEED-A0E226C75BB8}">
      <dsp:nvSpPr>
        <dsp:cNvPr id="0" name=""/>
        <dsp:cNvSpPr/>
      </dsp:nvSpPr>
      <dsp:spPr>
        <a:xfrm>
          <a:off x="5472906" y="340486"/>
          <a:ext cx="1657823" cy="994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it-IT" sz="2100" b="0" i="0" u="none" kern="1200" dirty="0" err="1" smtClean="0">
              <a:solidFill>
                <a:schemeClr val="tx1"/>
              </a:solidFill>
            </a:rPr>
            <a:t>AnciLab</a:t>
          </a:r>
          <a:endParaRPr lang="it-IT" sz="2100" kern="1200" dirty="0">
            <a:solidFill>
              <a:schemeClr val="tx1"/>
            </a:solidFill>
          </a:endParaRPr>
        </a:p>
      </dsp:txBody>
      <dsp:txXfrm>
        <a:off x="5472906" y="340486"/>
        <a:ext cx="1657823" cy="99469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stuf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0"/>
          <p:cNvSpPr>
            <a:spLocks noChangeArrowheads="1"/>
          </p:cNvSpPr>
          <p:nvPr userDrawn="1"/>
        </p:nvSpPr>
        <p:spPr bwMode="auto">
          <a:xfrm>
            <a:off x="0" y="6613526"/>
            <a:ext cx="12192000" cy="244475"/>
          </a:xfrm>
          <a:prstGeom prst="rect">
            <a:avLst/>
          </a:prstGeom>
          <a:solidFill>
            <a:srgbClr val="0033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fontAlgn="base">
              <a:spcBef>
                <a:spcPct val="0"/>
              </a:spcBef>
              <a:spcAft>
                <a:spcPct val="0"/>
              </a:spcAft>
            </a:pPr>
            <a:r>
              <a:rPr lang="en-US" altLang="en-US" sz="1000">
                <a:solidFill>
                  <a:srgbClr val="FFFFFF"/>
                </a:solidFill>
              </a:rPr>
              <a:t>www.company.com</a:t>
            </a:r>
            <a:endParaRPr lang="fr-FR" altLang="en-US" sz="1000">
              <a:solidFill>
                <a:srgbClr val="FFFFFF"/>
              </a:solidFill>
            </a:endParaRPr>
          </a:p>
        </p:txBody>
      </p:sp>
      <p:sp>
        <p:nvSpPr>
          <p:cNvPr id="8198" name="Rectangle 6"/>
          <p:cNvSpPr>
            <a:spLocks noGrp="1" noChangeArrowheads="1"/>
          </p:cNvSpPr>
          <p:nvPr>
            <p:ph type="subTitle" idx="1"/>
          </p:nvPr>
        </p:nvSpPr>
        <p:spPr>
          <a:xfrm>
            <a:off x="4572000" y="5029200"/>
            <a:ext cx="7620000" cy="609600"/>
          </a:xfrm>
          <a:extLst>
            <a:ext uri="{909E8E84-426E-40DD-AFC4-6F175D3DCCD1}">
              <a14:hiddenFill xmlns:a14="http://schemas.microsoft.com/office/drawing/2010/main">
                <a:solidFill>
                  <a:schemeClr val="accent1"/>
                </a:solidFill>
              </a14:hiddenFill>
            </a:ext>
          </a:extLst>
        </p:spPr>
        <p:txBody>
          <a:bodyPr/>
          <a:lstStyle>
            <a:lvl1pPr marL="0" indent="0" algn="ctr">
              <a:buFontTx/>
              <a:buNone/>
              <a:defRPr sz="2000">
                <a:solidFill>
                  <a:schemeClr val="bg1"/>
                </a:solidFill>
              </a:defRPr>
            </a:lvl1pPr>
          </a:lstStyle>
          <a:p>
            <a:pPr lvl="0"/>
            <a:r>
              <a:rPr lang="en-US" altLang="en-US" noProof="0"/>
              <a:t>Click to edit Master subtitle style</a:t>
            </a:r>
          </a:p>
        </p:txBody>
      </p:sp>
      <p:sp>
        <p:nvSpPr>
          <p:cNvPr id="8197" name="Rectangle 5"/>
          <p:cNvSpPr>
            <a:spLocks noGrp="1" noChangeArrowheads="1"/>
          </p:cNvSpPr>
          <p:nvPr>
            <p:ph type="ctrTitle"/>
          </p:nvPr>
        </p:nvSpPr>
        <p:spPr>
          <a:xfrm>
            <a:off x="4572000" y="3581401"/>
            <a:ext cx="7620000" cy="1470025"/>
          </a:xfrm>
          <a:solidFill>
            <a:schemeClr val="bg1"/>
          </a:solidFill>
          <a:extLst>
            <a:ext uri="{91240B29-F687-4F45-9708-019B960494DF}">
              <a14:hiddenLine xmlns:a14="http://schemas.microsoft.com/office/drawing/2010/main" w="9525" algn="ctr">
                <a:solidFill>
                  <a:schemeClr val="tx1"/>
                </a:solidFill>
                <a:miter lim="800000"/>
                <a:headEnd/>
                <a:tailEnd/>
              </a14:hiddenLine>
            </a:ext>
          </a:extLst>
        </p:spPr>
        <p:txBody>
          <a:bodyPr lIns="91440" anchor="t"/>
          <a:lstStyle>
            <a:lvl1pPr algn="ctr">
              <a:spcBef>
                <a:spcPct val="20000"/>
              </a:spcBef>
              <a:defRPr sz="4000" b="1">
                <a:solidFill>
                  <a:srgbClr val="FCAB1A"/>
                </a:solidFill>
                <a:latin typeface="Verdana" panose="020B0604030504040204" pitchFamily="34" charset="0"/>
              </a:defRPr>
            </a:lvl1pPr>
          </a:lstStyle>
          <a:p>
            <a:pPr lvl="0"/>
            <a:r>
              <a:rPr lang="en-US" altLang="en-US" noProof="0"/>
              <a:t>Click to edit Master title style</a:t>
            </a:r>
          </a:p>
        </p:txBody>
      </p:sp>
    </p:spTree>
    <p:extLst>
      <p:ext uri="{BB962C8B-B14F-4D97-AF65-F5344CB8AC3E}">
        <p14:creationId xmlns:p14="http://schemas.microsoft.com/office/powerpoint/2010/main" val="303609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670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1400176"/>
            <a:ext cx="2438400" cy="47720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438400" y="1400176"/>
            <a:ext cx="7112000" cy="477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4859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438400" y="1400176"/>
            <a:ext cx="9753600" cy="581025"/>
          </a:xfrm>
        </p:spPr>
        <p:txBody>
          <a:bodyPr/>
          <a:lstStyle/>
          <a:p>
            <a:r>
              <a:rPr lang="en-US"/>
              <a:t>Click to edit Master title style</a:t>
            </a:r>
            <a:endParaRPr lang="en-GB"/>
          </a:p>
        </p:txBody>
      </p:sp>
      <p:sp>
        <p:nvSpPr>
          <p:cNvPr id="3" name="Chart Placeholder 2"/>
          <p:cNvSpPr>
            <a:spLocks noGrp="1"/>
          </p:cNvSpPr>
          <p:nvPr>
            <p:ph type="chart" idx="1"/>
          </p:nvPr>
        </p:nvSpPr>
        <p:spPr>
          <a:xfrm>
            <a:off x="2438400" y="2133600"/>
            <a:ext cx="9550400" cy="4038600"/>
          </a:xfrm>
        </p:spPr>
        <p:txBody>
          <a:bodyPr/>
          <a:lstStyle/>
          <a:p>
            <a:pPr lvl="0"/>
            <a:endParaRPr lang="en-GB" noProof="0"/>
          </a:p>
        </p:txBody>
      </p:sp>
    </p:spTree>
    <p:extLst>
      <p:ext uri="{BB962C8B-B14F-4D97-AF65-F5344CB8AC3E}">
        <p14:creationId xmlns:p14="http://schemas.microsoft.com/office/powerpoint/2010/main" val="29075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1400176"/>
            <a:ext cx="9753600" cy="5810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2438400" y="2133600"/>
            <a:ext cx="4673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315200" y="2133600"/>
            <a:ext cx="4673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8437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4" descr="Risultati immagini per ancilab"/>
          <p:cNvPicPr>
            <a:picLocks noChangeAspect="1" noChangeArrowheads="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37333" b="37123"/>
          <a:stretch/>
        </p:blipFill>
        <p:spPr bwMode="auto">
          <a:xfrm>
            <a:off x="9522129" y="-24063"/>
            <a:ext cx="2562924" cy="49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68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47725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438400" y="2133600"/>
            <a:ext cx="4673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315200" y="2133600"/>
            <a:ext cx="4673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249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2819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6393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63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3801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6040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0" descr="stuff"/>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
            <a:ext cx="9229032" cy="388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ttangolo 1"/>
          <p:cNvSpPr/>
          <p:nvPr userDrawn="1"/>
        </p:nvSpPr>
        <p:spPr bwMode="auto">
          <a:xfrm>
            <a:off x="1256714" y="1322364"/>
            <a:ext cx="10935287" cy="2166425"/>
          </a:xfrm>
          <a:prstGeom prst="rect">
            <a:avLst/>
          </a:prstGeom>
          <a:solidFill>
            <a:schemeClr val="bg1"/>
          </a:solidFill>
          <a:ln>
            <a:solidFill>
              <a:schemeClr val="bg1"/>
            </a:solidFill>
          </a:ln>
          <a:effectLst/>
          <a:extLst/>
        </p:spPr>
        <p:txBody>
          <a:bodyPr vert="horz" wrap="square" lIns="91440" tIns="45720" rIns="91440" bIns="45720" numCol="1" rtlCol="0" anchor="t" anchorCtr="0" compatLnSpc="1">
            <a:prstTxWarp prst="textNoShape">
              <a:avLst/>
            </a:prstTxWarp>
          </a:bodyPr>
          <a:lstStyle/>
          <a:p>
            <a:pPr algn="r" fontAlgn="base">
              <a:spcBef>
                <a:spcPct val="0"/>
              </a:spcBef>
              <a:spcAft>
                <a:spcPct val="0"/>
              </a:spcAft>
            </a:pPr>
            <a:endParaRPr lang="it-IT" sz="1000" b="1">
              <a:solidFill>
                <a:srgbClr val="FFFFFF"/>
              </a:solidFill>
            </a:endParaRPr>
          </a:p>
        </p:txBody>
      </p:sp>
      <p:sp>
        <p:nvSpPr>
          <p:cNvPr id="1027" name="Rectangle 33"/>
          <p:cNvSpPr>
            <a:spLocks noChangeArrowheads="1"/>
          </p:cNvSpPr>
          <p:nvPr userDrawn="1"/>
        </p:nvSpPr>
        <p:spPr bwMode="auto">
          <a:xfrm>
            <a:off x="1727200" y="1752600"/>
            <a:ext cx="10464800" cy="3505200"/>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fontAlgn="base">
              <a:spcBef>
                <a:spcPct val="0"/>
              </a:spcBef>
              <a:spcAft>
                <a:spcPct val="0"/>
              </a:spcAft>
            </a:pPr>
            <a:endParaRPr lang="en-GB" altLang="en-US" sz="1000">
              <a:solidFill>
                <a:srgbClr val="FFFFFF"/>
              </a:solidFill>
            </a:endParaRPr>
          </a:p>
        </p:txBody>
      </p:sp>
      <p:sp>
        <p:nvSpPr>
          <p:cNvPr id="1028" name="Rectangle 2"/>
          <p:cNvSpPr>
            <a:spLocks noGrp="1" noChangeArrowheads="1"/>
          </p:cNvSpPr>
          <p:nvPr>
            <p:ph type="title"/>
          </p:nvPr>
        </p:nvSpPr>
        <p:spPr bwMode="auto">
          <a:xfrm>
            <a:off x="2419643" y="491003"/>
            <a:ext cx="9772357" cy="929835"/>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8000" tIns="45720" rIns="91440" bIns="45720" numCol="1" anchor="ctr" anchorCtr="0" compatLnSpc="1">
            <a:prstTxWarp prst="textNoShape">
              <a:avLst/>
            </a:prstTxWarp>
          </a:bodyPr>
          <a:lstStyle/>
          <a:p>
            <a:pPr lvl="0"/>
            <a:r>
              <a:rPr lang="fr-FR" altLang="en-US" dirty="0"/>
              <a:t>Click to </a:t>
            </a:r>
            <a:r>
              <a:rPr lang="fr-FR" altLang="en-US" dirty="0" err="1"/>
              <a:t>edit</a:t>
            </a:r>
            <a:r>
              <a:rPr lang="fr-FR" altLang="en-US" dirty="0"/>
              <a:t> Master </a:t>
            </a:r>
            <a:r>
              <a:rPr lang="fr-FR" altLang="en-US" dirty="0" err="1"/>
              <a:t>title</a:t>
            </a:r>
            <a:r>
              <a:rPr lang="fr-FR" altLang="en-US" dirty="0"/>
              <a:t> style</a:t>
            </a:r>
          </a:p>
        </p:txBody>
      </p:sp>
      <p:sp>
        <p:nvSpPr>
          <p:cNvPr id="1029" name="Rectangle 3"/>
          <p:cNvSpPr>
            <a:spLocks noGrp="1" noChangeArrowheads="1"/>
          </p:cNvSpPr>
          <p:nvPr>
            <p:ph type="body" idx="1"/>
          </p:nvPr>
        </p:nvSpPr>
        <p:spPr bwMode="auto">
          <a:xfrm>
            <a:off x="881576" y="1752599"/>
            <a:ext cx="11107225" cy="47044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en-US" dirty="0"/>
              <a:t>Click to </a:t>
            </a:r>
            <a:r>
              <a:rPr lang="fr-FR" altLang="en-US" dirty="0" err="1"/>
              <a:t>edit</a:t>
            </a:r>
            <a:r>
              <a:rPr lang="fr-FR" altLang="en-US" dirty="0"/>
              <a:t> Master </a:t>
            </a:r>
            <a:r>
              <a:rPr lang="fr-FR" altLang="en-US" dirty="0" err="1"/>
              <a:t>text</a:t>
            </a:r>
            <a:r>
              <a:rPr lang="fr-FR" altLang="en-US" dirty="0"/>
              <a:t> styles</a:t>
            </a:r>
          </a:p>
          <a:p>
            <a:pPr lvl="1"/>
            <a:r>
              <a:rPr lang="fr-FR" altLang="en-US" dirty="0"/>
              <a:t>Second </a:t>
            </a:r>
            <a:r>
              <a:rPr lang="fr-FR" altLang="en-US" dirty="0" err="1"/>
              <a:t>level</a:t>
            </a:r>
            <a:endParaRPr lang="fr-FR" altLang="en-US" dirty="0"/>
          </a:p>
          <a:p>
            <a:pPr lvl="2"/>
            <a:r>
              <a:rPr lang="fr-FR" altLang="en-US" dirty="0" err="1"/>
              <a:t>Third</a:t>
            </a:r>
            <a:r>
              <a:rPr lang="fr-FR" altLang="en-US" dirty="0"/>
              <a:t> </a:t>
            </a:r>
            <a:r>
              <a:rPr lang="fr-FR" altLang="en-US" dirty="0" err="1"/>
              <a:t>level</a:t>
            </a:r>
            <a:endParaRPr lang="fr-FR" altLang="en-US" dirty="0"/>
          </a:p>
          <a:p>
            <a:pPr lvl="3"/>
            <a:r>
              <a:rPr lang="fr-FR" altLang="en-US" dirty="0" err="1"/>
              <a:t>Fourth</a:t>
            </a:r>
            <a:r>
              <a:rPr lang="fr-FR" altLang="en-US" dirty="0"/>
              <a:t> </a:t>
            </a:r>
            <a:r>
              <a:rPr lang="fr-FR" altLang="en-US" dirty="0" err="1"/>
              <a:t>level</a:t>
            </a:r>
            <a:endParaRPr lang="fr-FR" altLang="en-US" dirty="0"/>
          </a:p>
          <a:p>
            <a:pPr lvl="4"/>
            <a:r>
              <a:rPr lang="fr-FR" altLang="en-US" dirty="0" err="1"/>
              <a:t>Fifth</a:t>
            </a:r>
            <a:r>
              <a:rPr lang="fr-FR" altLang="en-US" dirty="0"/>
              <a:t> </a:t>
            </a:r>
            <a:r>
              <a:rPr lang="fr-FR" altLang="en-US" dirty="0" err="1"/>
              <a:t>level</a:t>
            </a:r>
            <a:endParaRPr lang="fr-FR" altLang="en-US" dirty="0"/>
          </a:p>
        </p:txBody>
      </p:sp>
      <p:sp>
        <p:nvSpPr>
          <p:cNvPr id="1030" name="Rectangle 19"/>
          <p:cNvSpPr>
            <a:spLocks noChangeArrowheads="1"/>
          </p:cNvSpPr>
          <p:nvPr userDrawn="1"/>
        </p:nvSpPr>
        <p:spPr bwMode="auto">
          <a:xfrm>
            <a:off x="0" y="6613526"/>
            <a:ext cx="12192000" cy="244475"/>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ctr" fontAlgn="base">
              <a:spcBef>
                <a:spcPct val="0"/>
              </a:spcBef>
              <a:spcAft>
                <a:spcPct val="0"/>
              </a:spcAft>
            </a:pPr>
            <a:endParaRPr lang="fr-FR" altLang="en-US" sz="1000" dirty="0">
              <a:solidFill>
                <a:srgbClr val="FFFFFF"/>
              </a:solidFill>
            </a:endParaRPr>
          </a:p>
        </p:txBody>
      </p:sp>
      <p:sp>
        <p:nvSpPr>
          <p:cNvPr id="4" name="Rettangolo 3"/>
          <p:cNvSpPr/>
          <p:nvPr userDrawn="1"/>
        </p:nvSpPr>
        <p:spPr>
          <a:xfrm>
            <a:off x="11686615" y="6613016"/>
            <a:ext cx="364202" cy="246221"/>
          </a:xfrm>
          <a:prstGeom prst="rect">
            <a:avLst/>
          </a:prstGeom>
        </p:spPr>
        <p:txBody>
          <a:bodyPr wrap="none">
            <a:spAutoFit/>
          </a:bodyPr>
          <a:lstStyle/>
          <a:p>
            <a:pPr eaLnBrk="0" fontAlgn="base" hangingPunct="0">
              <a:spcBef>
                <a:spcPct val="0"/>
              </a:spcBef>
              <a:spcAft>
                <a:spcPct val="0"/>
              </a:spcAft>
            </a:pPr>
            <a:fld id="{5B87BE1F-F2E8-4A9F-B4B6-AC4341EE9E48}" type="slidenum">
              <a:rPr lang="en-US" altLang="en-US" sz="1000" b="1">
                <a:solidFill>
                  <a:srgbClr val="FFFFFF"/>
                </a:solidFill>
              </a:rPr>
              <a:pPr eaLnBrk="0" fontAlgn="base" hangingPunct="0">
                <a:spcBef>
                  <a:spcPct val="0"/>
                </a:spcBef>
                <a:spcAft>
                  <a:spcPct val="0"/>
                </a:spcAft>
              </a:pPr>
              <a:t>‹N›</a:t>
            </a:fld>
            <a:endParaRPr lang="it-IT" sz="1000" b="1" dirty="0">
              <a:solidFill>
                <a:srgbClr val="FFFFFF"/>
              </a:solidFill>
            </a:endParaRPr>
          </a:p>
        </p:txBody>
      </p:sp>
    </p:spTree>
    <p:extLst>
      <p:ext uri="{BB962C8B-B14F-4D97-AF65-F5344CB8AC3E}">
        <p14:creationId xmlns:p14="http://schemas.microsoft.com/office/powerpoint/2010/main" val="2367210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3000" kern="12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panose="020B0604020202020204" pitchFamily="34" charset="0"/>
        </a:defRPr>
      </a:lvl2pPr>
      <a:lvl3pPr algn="l" rtl="0" eaLnBrk="0" fontAlgn="base" hangingPunct="0">
        <a:spcBef>
          <a:spcPct val="0"/>
        </a:spcBef>
        <a:spcAft>
          <a:spcPct val="0"/>
        </a:spcAft>
        <a:defRPr sz="3600">
          <a:solidFill>
            <a:schemeClr val="bg1"/>
          </a:solidFill>
          <a:latin typeface="Arial" panose="020B0604020202020204" pitchFamily="34" charset="0"/>
        </a:defRPr>
      </a:lvl3pPr>
      <a:lvl4pPr algn="l" rtl="0" eaLnBrk="0" fontAlgn="base" hangingPunct="0">
        <a:spcBef>
          <a:spcPct val="0"/>
        </a:spcBef>
        <a:spcAft>
          <a:spcPct val="0"/>
        </a:spcAft>
        <a:defRPr sz="3600">
          <a:solidFill>
            <a:schemeClr val="bg1"/>
          </a:solidFill>
          <a:latin typeface="Arial" panose="020B0604020202020204" pitchFamily="34" charset="0"/>
        </a:defRPr>
      </a:lvl4pPr>
      <a:lvl5pPr algn="l" rtl="0" eaLnBrk="0" fontAlgn="base" hangingPunct="0">
        <a:spcBef>
          <a:spcPct val="0"/>
        </a:spcBef>
        <a:spcAft>
          <a:spcPct val="0"/>
        </a:spcAft>
        <a:defRPr sz="3600">
          <a:solidFill>
            <a:schemeClr val="bg1"/>
          </a:solidFill>
          <a:latin typeface="Arial" panose="020B0604020202020204" pitchFamily="34" charset="0"/>
        </a:defRPr>
      </a:lvl5pPr>
      <a:lvl6pPr marL="457200" algn="l" rtl="0" fontAlgn="base">
        <a:spcBef>
          <a:spcPct val="0"/>
        </a:spcBef>
        <a:spcAft>
          <a:spcPct val="0"/>
        </a:spcAft>
        <a:defRPr sz="3600">
          <a:solidFill>
            <a:schemeClr val="bg1"/>
          </a:solidFill>
          <a:latin typeface="Arial" panose="020B0604020202020204" pitchFamily="34" charset="0"/>
        </a:defRPr>
      </a:lvl6pPr>
      <a:lvl7pPr marL="914400" algn="l" rtl="0" fontAlgn="base">
        <a:spcBef>
          <a:spcPct val="0"/>
        </a:spcBef>
        <a:spcAft>
          <a:spcPct val="0"/>
        </a:spcAft>
        <a:defRPr sz="3600">
          <a:solidFill>
            <a:schemeClr val="bg1"/>
          </a:solidFill>
          <a:latin typeface="Arial" panose="020B0604020202020204" pitchFamily="34" charset="0"/>
        </a:defRPr>
      </a:lvl7pPr>
      <a:lvl8pPr marL="1371600" algn="l" rtl="0" fontAlgn="base">
        <a:spcBef>
          <a:spcPct val="0"/>
        </a:spcBef>
        <a:spcAft>
          <a:spcPct val="0"/>
        </a:spcAft>
        <a:defRPr sz="3600">
          <a:solidFill>
            <a:schemeClr val="bg1"/>
          </a:solidFill>
          <a:latin typeface="Arial" panose="020B0604020202020204" pitchFamily="34" charset="0"/>
        </a:defRPr>
      </a:lvl8pPr>
      <a:lvl9pPr marL="1828800" algn="l" rtl="0" fontAlgn="base">
        <a:spcBef>
          <a:spcPct val="0"/>
        </a:spcBef>
        <a:spcAft>
          <a:spcPct val="0"/>
        </a:spcAft>
        <a:defRPr sz="36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B4CCE2"/>
        </a:buClr>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B4CCE2"/>
        </a:buClr>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B4CCE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B4CCE2"/>
        </a:buClr>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B4CCE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Progetto</a:t>
            </a:r>
            <a:br>
              <a:rPr lang="it-IT" dirty="0" smtClean="0"/>
            </a:br>
            <a:r>
              <a:rPr lang="it-IT" dirty="0" smtClean="0"/>
              <a:t>Gas </a:t>
            </a:r>
            <a:r>
              <a:rPr lang="it-IT" dirty="0" err="1" smtClean="0"/>
              <a:t>PlaNet</a:t>
            </a:r>
            <a:endParaRPr lang="it-IT" dirty="0"/>
          </a:p>
        </p:txBody>
      </p:sp>
    </p:spTree>
    <p:extLst>
      <p:ext uri="{BB962C8B-B14F-4D97-AF65-F5344CB8AC3E}">
        <p14:creationId xmlns:p14="http://schemas.microsoft.com/office/powerpoint/2010/main" val="367081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37817" y="568276"/>
            <a:ext cx="9772357" cy="929835"/>
          </a:xfrm>
        </p:spPr>
        <p:txBody>
          <a:bodyPr/>
          <a:lstStyle/>
          <a:p>
            <a:r>
              <a:rPr lang="it-IT" dirty="0" smtClean="0">
                <a:latin typeface="Calibri" panose="020F0502020204030204" pitchFamily="34" charset="0"/>
              </a:rPr>
              <a:t>Azione 1: </a:t>
            </a:r>
            <a:r>
              <a:rPr lang="it-IT" sz="2400" dirty="0" smtClean="0">
                <a:latin typeface="Calibri" panose="020F0502020204030204" pitchFamily="34" charset="0"/>
              </a:rPr>
              <a:t>progettazione, direzione, coordinamento e monitoraggio dell’intervento finanziato</a:t>
            </a:r>
            <a:endParaRPr lang="it-IT" sz="2400" dirty="0">
              <a:latin typeface="Calibri" panose="020F0502020204030204" pitchFamily="34" charset="0"/>
            </a:endParaRPr>
          </a:p>
        </p:txBody>
      </p:sp>
      <p:sp>
        <p:nvSpPr>
          <p:cNvPr id="3" name="Segnaposto contenuto 2"/>
          <p:cNvSpPr>
            <a:spLocks noGrp="1"/>
          </p:cNvSpPr>
          <p:nvPr>
            <p:ph idx="1"/>
          </p:nvPr>
        </p:nvSpPr>
        <p:spPr/>
        <p:txBody>
          <a:bodyPr/>
          <a:lstStyle/>
          <a:p>
            <a:pPr marL="0" indent="0">
              <a:buNone/>
            </a:pPr>
            <a:r>
              <a:rPr lang="it-IT" dirty="0" smtClean="0">
                <a:latin typeface="Calibri" panose="020F0502020204030204" pitchFamily="34" charset="0"/>
              </a:rPr>
              <a:t>Ente responsabile del coordinamento dell’Azione: </a:t>
            </a:r>
            <a:r>
              <a:rPr lang="it-IT" b="1" dirty="0" smtClean="0">
                <a:latin typeface="Calibri" panose="020F0502020204030204" pitchFamily="34" charset="0"/>
              </a:rPr>
              <a:t>Città Metropolitana di Reggio Calabria</a:t>
            </a:r>
          </a:p>
          <a:p>
            <a:pPr marL="0" indent="0">
              <a:buNone/>
            </a:pPr>
            <a:endParaRPr lang="it-IT" b="1" dirty="0">
              <a:latin typeface="Calibri" panose="020F0502020204030204" pitchFamily="34" charset="0"/>
            </a:endParaRPr>
          </a:p>
        </p:txBody>
      </p:sp>
      <p:graphicFrame>
        <p:nvGraphicFramePr>
          <p:cNvPr id="4" name="Tabella 3"/>
          <p:cNvGraphicFramePr>
            <a:graphicFrameLocks noGrp="1"/>
          </p:cNvGraphicFramePr>
          <p:nvPr>
            <p:extLst>
              <p:ext uri="{D42A27DB-BD31-4B8C-83A1-F6EECF244321}">
                <p14:modId xmlns:p14="http://schemas.microsoft.com/office/powerpoint/2010/main" val="638907915"/>
              </p:ext>
            </p:extLst>
          </p:nvPr>
        </p:nvGraphicFramePr>
        <p:xfrm>
          <a:off x="1506828" y="2942429"/>
          <a:ext cx="8706117" cy="3265187"/>
        </p:xfrm>
        <a:graphic>
          <a:graphicData uri="http://schemas.openxmlformats.org/drawingml/2006/table">
            <a:tbl>
              <a:tblPr firstRow="1" firstCol="1" lastRow="1" lastCol="1" bandRow="1" bandCol="1">
                <a:tableStyleId>{5C22544A-7EE6-4342-B048-85BDC9FD1C3A}</a:tableStyleId>
              </a:tblPr>
              <a:tblGrid>
                <a:gridCol w="8706117"/>
              </a:tblGrid>
              <a:tr h="465194">
                <a:tc>
                  <a:txBody>
                    <a:bodyPr/>
                    <a:lstStyle/>
                    <a:p>
                      <a:pPr marL="64770">
                        <a:lnSpc>
                          <a:spcPts val="1215"/>
                        </a:lnSpc>
                        <a:spcAft>
                          <a:spcPts val="0"/>
                        </a:spcAft>
                      </a:pPr>
                      <a:r>
                        <a:rPr lang="it-IT" sz="1000" dirty="0" smtClean="0">
                          <a:effectLst/>
                        </a:rPr>
                        <a:t>Progettazione preliminare ed esecutiva, gestione richieste di</a:t>
                      </a:r>
                      <a:endParaRPr lang="it-IT" sz="1100" dirty="0" smtClean="0">
                        <a:effectLst/>
                      </a:endParaRPr>
                    </a:p>
                    <a:p>
                      <a:pPr marL="64770">
                        <a:lnSpc>
                          <a:spcPts val="1115"/>
                        </a:lnSpc>
                        <a:spcAft>
                          <a:spcPts val="0"/>
                        </a:spcAft>
                      </a:pPr>
                      <a:r>
                        <a:rPr lang="it-IT" sz="1000" dirty="0" smtClean="0">
                          <a:effectLst/>
                        </a:rPr>
                        <a:t>informazioni/integrazioni</a:t>
                      </a:r>
                      <a:r>
                        <a:rPr lang="it-IT" sz="1000" dirty="0">
                          <a:effectLst/>
                        </a:rPr>
                        <a:t>, stipula convenzioni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934216">
                <a:tc>
                  <a:txBody>
                    <a:bodyPr/>
                    <a:lstStyle/>
                    <a:p>
                      <a:pPr marL="64770">
                        <a:lnSpc>
                          <a:spcPts val="1215"/>
                        </a:lnSpc>
                        <a:spcAft>
                          <a:spcPts val="0"/>
                        </a:spcAft>
                      </a:pPr>
                      <a:r>
                        <a:rPr lang="it-IT" sz="1000" dirty="0">
                          <a:effectLst/>
                        </a:rPr>
                        <a:t>Project management ed esecuzione dell'intervento finanziato: pianificazione e controllo del progetto (in termini di tempi, costi e qualità); pianificazione della gestione e monitoraggio del rischio;</a:t>
                      </a:r>
                      <a:endParaRPr lang="it-IT" sz="1100" dirty="0">
                        <a:effectLst/>
                      </a:endParaRPr>
                    </a:p>
                    <a:p>
                      <a:pPr marL="64770">
                        <a:lnSpc>
                          <a:spcPts val="1115"/>
                        </a:lnSpc>
                        <a:spcBef>
                          <a:spcPts val="5"/>
                        </a:spcBef>
                        <a:spcAft>
                          <a:spcPts val="0"/>
                        </a:spcAft>
                      </a:pPr>
                      <a:r>
                        <a:rPr lang="it-IT" sz="1000" dirty="0">
                          <a:effectLst/>
                        </a:rPr>
                        <a:t>controllo e gestione dell’avanzamento fisico del progetto</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33553">
                <a:tc>
                  <a:txBody>
                    <a:bodyPr/>
                    <a:lstStyle/>
                    <a:p>
                      <a:pPr marL="64770">
                        <a:lnSpc>
                          <a:spcPts val="1120"/>
                        </a:lnSpc>
                        <a:spcAft>
                          <a:spcPts val="0"/>
                        </a:spcAft>
                      </a:pPr>
                      <a:r>
                        <a:rPr lang="it-IT" sz="1000" dirty="0">
                          <a:effectLst/>
                        </a:rPr>
                        <a:t>Supporto nelle procedure di acquisizione</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702577">
                <a:tc>
                  <a:txBody>
                    <a:bodyPr/>
                    <a:lstStyle/>
                    <a:p>
                      <a:pPr marL="64770">
                        <a:lnSpc>
                          <a:spcPts val="1215"/>
                        </a:lnSpc>
                        <a:spcAft>
                          <a:spcPts val="0"/>
                        </a:spcAft>
                      </a:pPr>
                      <a:r>
                        <a:rPr lang="it-IT" sz="1000" dirty="0">
                          <a:effectLst/>
                        </a:rPr>
                        <a:t>Gestione delle attività di segreteria amministrativa del progetto (convocazione tavoli, realizzazione del materiale supporto, stesura</a:t>
                      </a:r>
                      <a:endParaRPr lang="it-IT" sz="1100" dirty="0">
                        <a:effectLst/>
                      </a:endParaRPr>
                    </a:p>
                    <a:p>
                      <a:pPr marL="64770">
                        <a:lnSpc>
                          <a:spcPts val="1125"/>
                        </a:lnSpc>
                        <a:spcAft>
                          <a:spcPts val="0"/>
                        </a:spcAft>
                      </a:pPr>
                      <a:r>
                        <a:rPr lang="it-IT" sz="1000" dirty="0">
                          <a:effectLst/>
                        </a:rPr>
                        <a:t>verbali…)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696094">
                <a:tc>
                  <a:txBody>
                    <a:bodyPr/>
                    <a:lstStyle/>
                    <a:p>
                      <a:pPr marL="64770">
                        <a:lnSpc>
                          <a:spcPts val="1215"/>
                        </a:lnSpc>
                        <a:spcAft>
                          <a:spcPts val="0"/>
                        </a:spcAft>
                      </a:pPr>
                      <a:r>
                        <a:rPr lang="it-IT" sz="1000" dirty="0">
                          <a:effectLst/>
                        </a:rPr>
                        <a:t>Rendicontazione del progetto finanziato (definizione delle procedure di rendicontazione; predisposizione degli strumenti di supporto; raccolta ed elaborazione dati; predisposizione di SAL formali;</a:t>
                      </a:r>
                      <a:endParaRPr lang="it-IT" sz="1100" dirty="0">
                        <a:effectLst/>
                      </a:endParaRPr>
                    </a:p>
                    <a:p>
                      <a:pPr marL="64770">
                        <a:lnSpc>
                          <a:spcPts val="1125"/>
                        </a:lnSpc>
                        <a:spcAft>
                          <a:spcPts val="0"/>
                        </a:spcAft>
                      </a:pPr>
                      <a:r>
                        <a:rPr lang="it-IT" sz="1000" dirty="0">
                          <a:effectLst/>
                        </a:rPr>
                        <a:t>caricamento dati sui sistemi previsti dall’Autorità di Gestione)</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33553">
                <a:tc>
                  <a:txBody>
                    <a:bodyPr/>
                    <a:lstStyle/>
                    <a:p>
                      <a:pPr marL="64770">
                        <a:lnSpc>
                          <a:spcPts val="1125"/>
                        </a:lnSpc>
                        <a:spcAft>
                          <a:spcPts val="0"/>
                        </a:spcAft>
                      </a:pPr>
                      <a:r>
                        <a:rPr lang="it-IT" sz="1000" dirty="0">
                          <a:effectLst/>
                        </a:rPr>
                        <a:t>Supporto alla gestione dei rapporti con l’Autorità di Gestione</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bl>
          </a:graphicData>
        </a:graphic>
      </p:graphicFrame>
      <p:sp>
        <p:nvSpPr>
          <p:cNvPr id="6" name="CasellaDiTesto 5"/>
          <p:cNvSpPr txBox="1"/>
          <p:nvPr/>
        </p:nvSpPr>
        <p:spPr>
          <a:xfrm>
            <a:off x="1545461" y="2503275"/>
            <a:ext cx="8667483" cy="369332"/>
          </a:xfrm>
          <a:prstGeom prst="rect">
            <a:avLst/>
          </a:prstGeom>
          <a:noFill/>
        </p:spPr>
        <p:txBody>
          <a:bodyPr wrap="square" rtlCol="0">
            <a:spAutoFit/>
          </a:bodyPr>
          <a:lstStyle/>
          <a:p>
            <a:r>
              <a:rPr lang="it-IT" dirty="0" smtClean="0"/>
              <a:t>Attività previste:</a:t>
            </a:r>
            <a:endParaRPr lang="it-IT" dirty="0"/>
          </a:p>
        </p:txBody>
      </p:sp>
    </p:spTree>
    <p:extLst>
      <p:ext uri="{BB962C8B-B14F-4D97-AF65-F5344CB8AC3E}">
        <p14:creationId xmlns:p14="http://schemas.microsoft.com/office/powerpoint/2010/main" val="121133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49009" y="503882"/>
            <a:ext cx="9772357" cy="929835"/>
          </a:xfrm>
        </p:spPr>
        <p:txBody>
          <a:bodyPr/>
          <a:lstStyle/>
          <a:p>
            <a:r>
              <a:rPr lang="it-IT" dirty="0">
                <a:latin typeface="Calibri" panose="020F0502020204030204" pitchFamily="34" charset="0"/>
              </a:rPr>
              <a:t>Azione </a:t>
            </a:r>
            <a:r>
              <a:rPr lang="it-IT" dirty="0" smtClean="0">
                <a:latin typeface="Calibri" panose="020F0502020204030204" pitchFamily="34" charset="0"/>
              </a:rPr>
              <a:t>2: </a:t>
            </a:r>
            <a:r>
              <a:rPr lang="it-IT" sz="3200" dirty="0">
                <a:latin typeface="Calibri" panose="020F0502020204030204" pitchFamily="34" charset="0"/>
              </a:rPr>
              <a:t>progettazione, direzione, coordinamento e monitoraggio dell’intervento finanziato</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646909312"/>
              </p:ext>
            </p:extLst>
          </p:nvPr>
        </p:nvGraphicFramePr>
        <p:xfrm>
          <a:off x="2009104" y="2570545"/>
          <a:ext cx="8075053" cy="3557270"/>
        </p:xfrm>
        <a:graphic>
          <a:graphicData uri="http://schemas.openxmlformats.org/drawingml/2006/table">
            <a:tbl>
              <a:tblPr firstRow="1" firstCol="1" lastRow="1" lastCol="1" bandRow="1" bandCol="1">
                <a:tableStyleId>{5C22544A-7EE6-4342-B048-85BDC9FD1C3A}</a:tableStyleId>
              </a:tblPr>
              <a:tblGrid>
                <a:gridCol w="8075053"/>
              </a:tblGrid>
              <a:tr h="154940">
                <a:tc>
                  <a:txBody>
                    <a:bodyPr/>
                    <a:lstStyle/>
                    <a:p>
                      <a:pPr marL="67945">
                        <a:lnSpc>
                          <a:spcPts val="1125"/>
                        </a:lnSpc>
                        <a:spcAft>
                          <a:spcPts val="0"/>
                        </a:spcAft>
                      </a:pPr>
                      <a:r>
                        <a:rPr lang="it-IT" sz="1000" dirty="0">
                          <a:effectLst/>
                        </a:rPr>
                        <a:t>Descrizione</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464185">
                <a:tc>
                  <a:txBody>
                    <a:bodyPr/>
                    <a:lstStyle/>
                    <a:p>
                      <a:pPr marL="64770" marR="111125">
                        <a:lnSpc>
                          <a:spcPts val="1215"/>
                        </a:lnSpc>
                        <a:spcAft>
                          <a:spcPts val="0"/>
                        </a:spcAft>
                      </a:pPr>
                      <a:r>
                        <a:rPr lang="it-IT" sz="1000" dirty="0">
                          <a:effectLst/>
                        </a:rPr>
                        <a:t>Predisposizione degli strumenti gestionali, organizzativi, amministrativi e informativi per il trasferimento della buona pratica</a:t>
                      </a:r>
                      <a:endParaRPr lang="it-IT" sz="1100" dirty="0">
                        <a:effectLst/>
                      </a:endParaRPr>
                    </a:p>
                    <a:p>
                      <a:pPr marL="64770">
                        <a:lnSpc>
                          <a:spcPts val="1120"/>
                        </a:lnSpc>
                        <a:spcAft>
                          <a:spcPts val="0"/>
                        </a:spcAft>
                      </a:pPr>
                      <a:r>
                        <a:rPr lang="it-IT" sz="1000" dirty="0">
                          <a:effectLst/>
                        </a:rPr>
                        <a:t>presso gli Enti Riusanti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310515">
                <a:tc>
                  <a:txBody>
                    <a:bodyPr/>
                    <a:lstStyle/>
                    <a:p>
                      <a:pPr marL="64770">
                        <a:lnSpc>
                          <a:spcPts val="1215"/>
                        </a:lnSpc>
                        <a:spcAft>
                          <a:spcPts val="0"/>
                        </a:spcAft>
                      </a:pPr>
                      <a:r>
                        <a:rPr lang="it-IT" sz="1000" dirty="0">
                          <a:effectLst/>
                        </a:rPr>
                        <a:t>Predisposizione degli strumenti tecnologici per il trasferimento della</a:t>
                      </a:r>
                      <a:endParaRPr lang="it-IT" sz="1100" dirty="0">
                        <a:effectLst/>
                      </a:endParaRPr>
                    </a:p>
                    <a:p>
                      <a:pPr marL="64770">
                        <a:lnSpc>
                          <a:spcPts val="1125"/>
                        </a:lnSpc>
                        <a:spcAft>
                          <a:spcPts val="0"/>
                        </a:spcAft>
                      </a:pPr>
                      <a:r>
                        <a:rPr lang="it-IT" sz="1000" dirty="0">
                          <a:effectLst/>
                        </a:rPr>
                        <a:t>buona pratica presso gli Enti Riusanti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464820">
                <a:tc>
                  <a:txBody>
                    <a:bodyPr/>
                    <a:lstStyle/>
                    <a:p>
                      <a:pPr marL="64770">
                        <a:lnSpc>
                          <a:spcPts val="1215"/>
                        </a:lnSpc>
                        <a:spcAft>
                          <a:spcPts val="0"/>
                        </a:spcAft>
                      </a:pPr>
                      <a:r>
                        <a:rPr lang="it-IT" sz="1000" dirty="0">
                          <a:effectLst/>
                        </a:rPr>
                        <a:t>Sperimentazione, durante la fase di “trasferimento della buona pratica” degli strumenti gestionali, organizzativi, amministrativi e</a:t>
                      </a:r>
                      <a:endParaRPr lang="it-IT" sz="1100" dirty="0">
                        <a:effectLst/>
                      </a:endParaRPr>
                    </a:p>
                    <a:p>
                      <a:pPr marL="64770">
                        <a:lnSpc>
                          <a:spcPts val="1125"/>
                        </a:lnSpc>
                        <a:spcAft>
                          <a:spcPts val="0"/>
                        </a:spcAft>
                      </a:pPr>
                      <a:r>
                        <a:rPr lang="it-IT" sz="1000" dirty="0">
                          <a:effectLst/>
                        </a:rPr>
                        <a:t>informativi predisposti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307975">
                <a:tc>
                  <a:txBody>
                    <a:bodyPr/>
                    <a:lstStyle/>
                    <a:p>
                      <a:pPr marL="64770">
                        <a:lnSpc>
                          <a:spcPts val="1215"/>
                        </a:lnSpc>
                        <a:spcAft>
                          <a:spcPts val="0"/>
                        </a:spcAft>
                      </a:pPr>
                      <a:r>
                        <a:rPr lang="it-IT" sz="1000" dirty="0">
                          <a:effectLst/>
                        </a:rPr>
                        <a:t>Sperimentazione, durante la fase di “trasferimento della buona</a:t>
                      </a:r>
                      <a:endParaRPr lang="it-IT" sz="1100" dirty="0">
                        <a:effectLst/>
                      </a:endParaRPr>
                    </a:p>
                    <a:p>
                      <a:pPr marL="64770">
                        <a:lnSpc>
                          <a:spcPts val="1110"/>
                        </a:lnSpc>
                        <a:spcAft>
                          <a:spcPts val="0"/>
                        </a:spcAft>
                      </a:pPr>
                      <a:r>
                        <a:rPr lang="it-IT" sz="1000" dirty="0">
                          <a:effectLst/>
                        </a:rPr>
                        <a:t>pratica” degli strumenti tecnologici predisposti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463550">
                <a:tc>
                  <a:txBody>
                    <a:bodyPr/>
                    <a:lstStyle/>
                    <a:p>
                      <a:pPr marL="64770" marR="111125">
                        <a:lnSpc>
                          <a:spcPct val="98000"/>
                        </a:lnSpc>
                        <a:spcAft>
                          <a:spcPts val="0"/>
                        </a:spcAft>
                      </a:pPr>
                      <a:r>
                        <a:rPr lang="it-IT" sz="1000" dirty="0">
                          <a:effectLst/>
                        </a:rPr>
                        <a:t>Adeguamento degli strumenti gestionali, organizzativi, amministrativi e informativi predisposti, sulla base delle evidenze</a:t>
                      </a:r>
                      <a:endParaRPr lang="it-IT" sz="1100" dirty="0">
                        <a:effectLst/>
                      </a:endParaRPr>
                    </a:p>
                    <a:p>
                      <a:pPr marL="64770">
                        <a:lnSpc>
                          <a:spcPts val="1125"/>
                        </a:lnSpc>
                        <a:spcBef>
                          <a:spcPts val="5"/>
                        </a:spcBef>
                        <a:spcAft>
                          <a:spcPts val="0"/>
                        </a:spcAft>
                      </a:pPr>
                      <a:r>
                        <a:rPr lang="it-IT" sz="1000" dirty="0">
                          <a:effectLst/>
                        </a:rPr>
                        <a:t>emerse dalla sperimentazione degli stessi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307975">
                <a:tc>
                  <a:txBody>
                    <a:bodyPr/>
                    <a:lstStyle/>
                    <a:p>
                      <a:pPr marL="64770">
                        <a:lnSpc>
                          <a:spcPts val="1215"/>
                        </a:lnSpc>
                        <a:spcAft>
                          <a:spcPts val="0"/>
                        </a:spcAft>
                      </a:pPr>
                      <a:r>
                        <a:rPr lang="it-IT" sz="1000" dirty="0">
                          <a:effectLst/>
                        </a:rPr>
                        <a:t>Adeguamento degli strumenti tecnologici predisposti, sulla base</a:t>
                      </a:r>
                      <a:endParaRPr lang="it-IT" sz="1100" dirty="0">
                        <a:effectLst/>
                      </a:endParaRPr>
                    </a:p>
                    <a:p>
                      <a:pPr marL="64770">
                        <a:lnSpc>
                          <a:spcPts val="1110"/>
                        </a:lnSpc>
                        <a:spcAft>
                          <a:spcPts val="0"/>
                        </a:spcAft>
                      </a:pPr>
                      <a:r>
                        <a:rPr lang="it-IT" sz="1000" dirty="0">
                          <a:effectLst/>
                        </a:rPr>
                        <a:t>delle evidenze emerse dalla sperimentazione degli stessi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772795">
                <a:tc>
                  <a:txBody>
                    <a:bodyPr/>
                    <a:lstStyle/>
                    <a:p>
                      <a:pPr marL="64770" marR="163195">
                        <a:lnSpc>
                          <a:spcPts val="1215"/>
                        </a:lnSpc>
                        <a:spcAft>
                          <a:spcPts val="0"/>
                        </a:spcAft>
                      </a:pPr>
                      <a:r>
                        <a:rPr lang="it-IT" sz="1000" dirty="0">
                          <a:effectLst/>
                        </a:rPr>
                        <a:t>Eventuale predisposizione di nuovi strumenti gestionali, organizzativi, amministrativi e informativi per il trasferimento della buona pratica presso gli Enti Riusanti</a:t>
                      </a:r>
                      <a:endParaRPr lang="it-IT" sz="1100" dirty="0">
                        <a:effectLst/>
                      </a:endParaRPr>
                    </a:p>
                    <a:p>
                      <a:pPr marL="64770">
                        <a:lnSpc>
                          <a:spcPts val="1220"/>
                        </a:lnSpc>
                        <a:spcAft>
                          <a:spcPts val="0"/>
                        </a:spcAft>
                      </a:pPr>
                      <a:r>
                        <a:rPr lang="it-IT" sz="1000" dirty="0">
                          <a:effectLst/>
                        </a:rPr>
                        <a:t>Eventuale predisposizione di nuovi strumenti tecnologici per il</a:t>
                      </a:r>
                      <a:endParaRPr lang="it-IT" sz="1100" dirty="0">
                        <a:effectLst/>
                      </a:endParaRPr>
                    </a:p>
                    <a:p>
                      <a:pPr marL="64770">
                        <a:lnSpc>
                          <a:spcPts val="1115"/>
                        </a:lnSpc>
                        <a:spcAft>
                          <a:spcPts val="0"/>
                        </a:spcAft>
                      </a:pPr>
                      <a:r>
                        <a:rPr lang="it-IT" sz="1000" dirty="0">
                          <a:effectLst/>
                        </a:rPr>
                        <a:t>trasferimento della buona pratica presso gli Enti Riusanti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310515">
                <a:tc>
                  <a:txBody>
                    <a:bodyPr/>
                    <a:lstStyle/>
                    <a:p>
                      <a:pPr marL="64770">
                        <a:lnSpc>
                          <a:spcPts val="1220"/>
                        </a:lnSpc>
                        <a:spcAft>
                          <a:spcPts val="0"/>
                        </a:spcAft>
                      </a:pPr>
                      <a:r>
                        <a:rPr lang="it-IT" sz="1000" dirty="0">
                          <a:effectLst/>
                        </a:rPr>
                        <a:t>Eventuale predisposizione di nuovi strumenti tecnologici per il</a:t>
                      </a:r>
                      <a:endParaRPr lang="it-IT" sz="1100" dirty="0">
                        <a:effectLst/>
                      </a:endParaRPr>
                    </a:p>
                    <a:p>
                      <a:pPr marL="64770">
                        <a:lnSpc>
                          <a:spcPts val="1130"/>
                        </a:lnSpc>
                        <a:spcAft>
                          <a:spcPts val="0"/>
                        </a:spcAft>
                      </a:pPr>
                      <a:r>
                        <a:rPr lang="it-IT" sz="1000" dirty="0">
                          <a:effectLst/>
                        </a:rPr>
                        <a:t>trasferimento della buona pratica presso gli Enti Riusanti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bl>
          </a:graphicData>
        </a:graphic>
      </p:graphicFrame>
      <p:sp>
        <p:nvSpPr>
          <p:cNvPr id="5" name="Rettangolo 4"/>
          <p:cNvSpPr/>
          <p:nvPr/>
        </p:nvSpPr>
        <p:spPr>
          <a:xfrm>
            <a:off x="1322231" y="1586128"/>
            <a:ext cx="7525555" cy="369332"/>
          </a:xfrm>
          <a:prstGeom prst="rect">
            <a:avLst/>
          </a:prstGeom>
        </p:spPr>
        <p:txBody>
          <a:bodyPr wrap="square">
            <a:spAutoFit/>
          </a:bodyPr>
          <a:lstStyle/>
          <a:p>
            <a:r>
              <a:rPr lang="it-IT" dirty="0" smtClean="0">
                <a:latin typeface="Calibri" panose="020F0502020204030204" pitchFamily="34" charset="0"/>
              </a:rPr>
              <a:t>Ente responsabile del coordinamento dell’Azione: </a:t>
            </a:r>
            <a:r>
              <a:rPr lang="it-IT" b="1" dirty="0" smtClean="0">
                <a:latin typeface="Calibri" panose="020F0502020204030204" pitchFamily="34" charset="0"/>
              </a:rPr>
              <a:t>Anci Lombardia</a:t>
            </a:r>
            <a:endParaRPr lang="it-IT" b="1" dirty="0" smtClean="0">
              <a:latin typeface="Calibri" panose="020F0502020204030204" pitchFamily="34" charset="0"/>
            </a:endParaRPr>
          </a:p>
        </p:txBody>
      </p:sp>
      <p:sp>
        <p:nvSpPr>
          <p:cNvPr id="6" name="CasellaDiTesto 5"/>
          <p:cNvSpPr txBox="1"/>
          <p:nvPr/>
        </p:nvSpPr>
        <p:spPr>
          <a:xfrm>
            <a:off x="1712888" y="2201213"/>
            <a:ext cx="8667483" cy="369332"/>
          </a:xfrm>
          <a:prstGeom prst="rect">
            <a:avLst/>
          </a:prstGeom>
          <a:noFill/>
        </p:spPr>
        <p:txBody>
          <a:bodyPr wrap="square" rtlCol="0">
            <a:spAutoFit/>
          </a:bodyPr>
          <a:lstStyle/>
          <a:p>
            <a:r>
              <a:rPr lang="it-IT" dirty="0" smtClean="0"/>
              <a:t>Attività previste:</a:t>
            </a:r>
            <a:endParaRPr lang="it-IT" dirty="0"/>
          </a:p>
        </p:txBody>
      </p:sp>
    </p:spTree>
    <p:extLst>
      <p:ext uri="{BB962C8B-B14F-4D97-AF65-F5344CB8AC3E}">
        <p14:creationId xmlns:p14="http://schemas.microsoft.com/office/powerpoint/2010/main" val="348091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96150" y="503882"/>
            <a:ext cx="9772357" cy="929835"/>
          </a:xfrm>
        </p:spPr>
        <p:txBody>
          <a:bodyPr/>
          <a:lstStyle/>
          <a:p>
            <a:r>
              <a:rPr lang="it-IT" dirty="0">
                <a:latin typeface="Calibri" panose="020F0502020204030204" pitchFamily="34" charset="0"/>
              </a:rPr>
              <a:t>Azione </a:t>
            </a:r>
            <a:r>
              <a:rPr lang="it-IT" dirty="0" smtClean="0">
                <a:latin typeface="Calibri" panose="020F0502020204030204" pitchFamily="34" charset="0"/>
              </a:rPr>
              <a:t>3: </a:t>
            </a:r>
            <a:r>
              <a:rPr lang="it-IT" sz="2800" dirty="0" smtClean="0">
                <a:latin typeface="Calibri" panose="020F0502020204030204" pitchFamily="34" charset="0"/>
              </a:rPr>
              <a:t>trasferimento della buona pratica tra Enti </a:t>
            </a:r>
            <a:r>
              <a:rPr lang="it-IT" sz="2800" dirty="0" err="1" smtClean="0">
                <a:latin typeface="Calibri" panose="020F0502020204030204" pitchFamily="34" charset="0"/>
              </a:rPr>
              <a:t>cendenti</a:t>
            </a:r>
            <a:r>
              <a:rPr lang="it-IT" sz="2800" dirty="0" smtClean="0">
                <a:latin typeface="Calibri" panose="020F0502020204030204" pitchFamily="34" charset="0"/>
              </a:rPr>
              <a:t> ed Enti Riusanti</a:t>
            </a:r>
            <a:endParaRPr lang="it-IT" dirty="0"/>
          </a:p>
        </p:txBody>
      </p:sp>
      <p:sp>
        <p:nvSpPr>
          <p:cNvPr id="4" name="Rettangolo 3"/>
          <p:cNvSpPr/>
          <p:nvPr/>
        </p:nvSpPr>
        <p:spPr>
          <a:xfrm>
            <a:off x="1322231" y="1586128"/>
            <a:ext cx="7525555" cy="369332"/>
          </a:xfrm>
          <a:prstGeom prst="rect">
            <a:avLst/>
          </a:prstGeom>
        </p:spPr>
        <p:txBody>
          <a:bodyPr wrap="square">
            <a:spAutoFit/>
          </a:bodyPr>
          <a:lstStyle/>
          <a:p>
            <a:r>
              <a:rPr lang="it-IT" dirty="0" smtClean="0">
                <a:latin typeface="Calibri" panose="020F0502020204030204" pitchFamily="34" charset="0"/>
              </a:rPr>
              <a:t>Ente responsabile del coordinamento dell’Azione: </a:t>
            </a:r>
            <a:r>
              <a:rPr lang="it-IT" b="1" dirty="0" smtClean="0">
                <a:latin typeface="Calibri" panose="020F0502020204030204" pitchFamily="34" charset="0"/>
              </a:rPr>
              <a:t>Anci Lombardia</a:t>
            </a:r>
            <a:endParaRPr lang="it-IT" b="1" dirty="0" smtClean="0">
              <a:latin typeface="Calibri" panose="020F0502020204030204" pitchFamily="34" charset="0"/>
            </a:endParaRPr>
          </a:p>
        </p:txBody>
      </p:sp>
      <p:sp>
        <p:nvSpPr>
          <p:cNvPr id="5" name="CasellaDiTesto 4"/>
          <p:cNvSpPr txBox="1"/>
          <p:nvPr/>
        </p:nvSpPr>
        <p:spPr>
          <a:xfrm>
            <a:off x="1712888" y="2201213"/>
            <a:ext cx="8667483" cy="369332"/>
          </a:xfrm>
          <a:prstGeom prst="rect">
            <a:avLst/>
          </a:prstGeom>
          <a:noFill/>
        </p:spPr>
        <p:txBody>
          <a:bodyPr wrap="square" rtlCol="0">
            <a:spAutoFit/>
          </a:bodyPr>
          <a:lstStyle/>
          <a:p>
            <a:r>
              <a:rPr lang="it-IT" dirty="0" smtClean="0"/>
              <a:t>Attività previste:</a:t>
            </a:r>
            <a:endParaRPr lang="it-IT" dirty="0"/>
          </a:p>
        </p:txBody>
      </p:sp>
      <p:graphicFrame>
        <p:nvGraphicFramePr>
          <p:cNvPr id="6" name="Tabella 5"/>
          <p:cNvGraphicFramePr>
            <a:graphicFrameLocks noGrp="1"/>
          </p:cNvGraphicFramePr>
          <p:nvPr>
            <p:extLst>
              <p:ext uri="{D42A27DB-BD31-4B8C-83A1-F6EECF244321}">
                <p14:modId xmlns:p14="http://schemas.microsoft.com/office/powerpoint/2010/main" val="293506980"/>
              </p:ext>
            </p:extLst>
          </p:nvPr>
        </p:nvGraphicFramePr>
        <p:xfrm>
          <a:off x="1661371" y="2722956"/>
          <a:ext cx="8654603" cy="3680567"/>
        </p:xfrm>
        <a:graphic>
          <a:graphicData uri="http://schemas.openxmlformats.org/drawingml/2006/table">
            <a:tbl>
              <a:tblPr firstRow="1" firstCol="1" lastRow="1" lastCol="1" bandRow="1" bandCol="1">
                <a:tableStyleId>{5C22544A-7EE6-4342-B048-85BDC9FD1C3A}</a:tableStyleId>
              </a:tblPr>
              <a:tblGrid>
                <a:gridCol w="8654603"/>
              </a:tblGrid>
              <a:tr h="104568">
                <a:tc>
                  <a:txBody>
                    <a:bodyPr/>
                    <a:lstStyle/>
                    <a:p>
                      <a:pPr marL="67945">
                        <a:lnSpc>
                          <a:spcPts val="1125"/>
                        </a:lnSpc>
                        <a:spcAft>
                          <a:spcPts val="0"/>
                        </a:spcAft>
                      </a:pPr>
                      <a:r>
                        <a:rPr lang="it-IT" sz="900" dirty="0">
                          <a:effectLst/>
                        </a:rPr>
                        <a:t>Descrizione</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332717">
                <a:tc>
                  <a:txBody>
                    <a:bodyPr/>
                    <a:lstStyle/>
                    <a:p>
                      <a:pPr marL="64770" marR="64135">
                        <a:lnSpc>
                          <a:spcPts val="1215"/>
                        </a:lnSpc>
                        <a:spcAft>
                          <a:spcPts val="0"/>
                        </a:spcAft>
                      </a:pPr>
                      <a:r>
                        <a:rPr lang="it-IT" sz="900" dirty="0">
                          <a:effectLst/>
                        </a:rPr>
                        <a:t>Analisi delle specificità territoriali determinate dalle caratteristiche geografiche degli ATEM e dalle caratteristiche della rete di distribuzione in riferimento a particolari condizioni di sviluppo legate</a:t>
                      </a:r>
                      <a:endParaRPr lang="it-IT" sz="1000" dirty="0">
                        <a:effectLst/>
                      </a:endParaRPr>
                    </a:p>
                    <a:p>
                      <a:pPr marL="64770">
                        <a:lnSpc>
                          <a:spcPts val="1125"/>
                        </a:lnSpc>
                        <a:spcAft>
                          <a:spcPts val="0"/>
                        </a:spcAft>
                      </a:pPr>
                      <a:r>
                        <a:rPr lang="it-IT" sz="900" dirty="0">
                          <a:effectLst/>
                        </a:rPr>
                        <a:t>al contesto (storico/socio-economico)</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79300">
                <a:tc>
                  <a:txBody>
                    <a:bodyPr/>
                    <a:lstStyle/>
                    <a:p>
                      <a:pPr marL="64770" marR="284480">
                        <a:lnSpc>
                          <a:spcPts val="1215"/>
                        </a:lnSpc>
                        <a:spcAft>
                          <a:spcPts val="0"/>
                        </a:spcAft>
                      </a:pPr>
                      <a:r>
                        <a:rPr lang="it-IT" sz="900" dirty="0">
                          <a:effectLst/>
                        </a:rPr>
                        <a:t>Analisi dell'organizzazione degli Enti di maggiore dimensione per l'individuazione dei gruppi di lavoro interni in relazione alle</a:t>
                      </a:r>
                      <a:endParaRPr lang="it-IT" sz="1000" dirty="0">
                        <a:effectLst/>
                      </a:endParaRPr>
                    </a:p>
                    <a:p>
                      <a:pPr marL="64770">
                        <a:lnSpc>
                          <a:spcPts val="1115"/>
                        </a:lnSpc>
                        <a:spcAft>
                          <a:spcPts val="0"/>
                        </a:spcAft>
                      </a:pPr>
                      <a:r>
                        <a:rPr lang="it-IT" sz="900" dirty="0">
                          <a:effectLst/>
                        </a:rPr>
                        <a:t>differenti competenze che ciascun ente metterà in campo</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394971">
                <a:tc>
                  <a:txBody>
                    <a:bodyPr/>
                    <a:lstStyle/>
                    <a:p>
                      <a:pPr marL="64770" marR="62865">
                        <a:lnSpc>
                          <a:spcPts val="1215"/>
                        </a:lnSpc>
                        <a:spcAft>
                          <a:spcPts val="0"/>
                        </a:spcAft>
                      </a:pPr>
                      <a:r>
                        <a:rPr lang="it-IT" sz="900" dirty="0">
                          <a:effectLst/>
                        </a:rPr>
                        <a:t>Analisi delle relazioni tra Enti e definizione di un modello di relazione all'interno di ciascun ATEM e tra gli ATEM: rapporti tra stazione</a:t>
                      </a:r>
                      <a:endParaRPr lang="it-IT" sz="1000" dirty="0">
                        <a:effectLst/>
                      </a:endParaRPr>
                    </a:p>
                    <a:p>
                      <a:pPr marL="64770" marR="335280">
                        <a:lnSpc>
                          <a:spcPts val="1200"/>
                        </a:lnSpc>
                        <a:spcBef>
                          <a:spcPts val="5"/>
                        </a:spcBef>
                        <a:spcAft>
                          <a:spcPts val="0"/>
                        </a:spcAft>
                      </a:pPr>
                      <a:r>
                        <a:rPr lang="it-IT" sz="900" dirty="0">
                          <a:effectLst/>
                        </a:rPr>
                        <a:t>appaltante e comuni, funzioni tipiche della stazione appaltante, funzioni tipiche dei comuni, livelli di delega</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332717">
                <a:tc>
                  <a:txBody>
                    <a:bodyPr/>
                    <a:lstStyle/>
                    <a:p>
                      <a:pPr marL="64770" marR="161925">
                        <a:lnSpc>
                          <a:spcPts val="1215"/>
                        </a:lnSpc>
                        <a:spcAft>
                          <a:spcPts val="0"/>
                        </a:spcAft>
                      </a:pPr>
                      <a:r>
                        <a:rPr lang="it-IT" sz="900" dirty="0">
                          <a:effectLst/>
                        </a:rPr>
                        <a:t>Studio delle criticità legate all'applicazione della norma nazionale a contesti locali: criticità legate al trasferimento del personale, specificità relative al regime proprietario delle reti, gestione dei</a:t>
                      </a:r>
                      <a:endParaRPr lang="it-IT" sz="1000" dirty="0">
                        <a:effectLst/>
                      </a:endParaRPr>
                    </a:p>
                    <a:p>
                      <a:pPr marL="64770">
                        <a:lnSpc>
                          <a:spcPts val="1105"/>
                        </a:lnSpc>
                        <a:spcAft>
                          <a:spcPts val="0"/>
                        </a:spcAft>
                      </a:pPr>
                      <a:r>
                        <a:rPr lang="it-IT" sz="900" dirty="0">
                          <a:effectLst/>
                        </a:rPr>
                        <a:t>canoni in presenza di concessioni scadute</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52337">
                <a:tc>
                  <a:txBody>
                    <a:bodyPr/>
                    <a:lstStyle/>
                    <a:p>
                      <a:pPr marL="64770">
                        <a:lnSpc>
                          <a:spcPts val="1205"/>
                        </a:lnSpc>
                        <a:spcAft>
                          <a:spcPts val="0"/>
                        </a:spcAft>
                      </a:pPr>
                      <a:r>
                        <a:rPr lang="it-IT" sz="900" dirty="0">
                          <a:effectLst/>
                        </a:rPr>
                        <a:t>Adeguamento dello strumento (SW) per le valutazioni ai contesti</a:t>
                      </a:r>
                      <a:endParaRPr lang="it-IT" sz="1000" dirty="0">
                        <a:effectLst/>
                      </a:endParaRPr>
                    </a:p>
                    <a:p>
                      <a:pPr marL="64770">
                        <a:lnSpc>
                          <a:spcPts val="1125"/>
                        </a:lnSpc>
                        <a:spcAft>
                          <a:spcPts val="0"/>
                        </a:spcAft>
                      </a:pPr>
                      <a:r>
                        <a:rPr lang="it-IT" sz="900" dirty="0">
                          <a:effectLst/>
                        </a:rPr>
                        <a:t>provinciali e regionali (ad esempio prezziari regionali/provinciali)</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57876">
                <a:tc>
                  <a:txBody>
                    <a:bodyPr/>
                    <a:lstStyle/>
                    <a:p>
                      <a:pPr marL="64770" marR="111125">
                        <a:lnSpc>
                          <a:spcPts val="1215"/>
                        </a:lnSpc>
                        <a:spcAft>
                          <a:spcPts val="0"/>
                        </a:spcAft>
                      </a:pPr>
                      <a:r>
                        <a:rPr lang="it-IT" sz="900" dirty="0">
                          <a:effectLst/>
                        </a:rPr>
                        <a:t>Formazione/accompagnamento agli Enti che svolgeranno la funzione di stazione appaltante della gara d'ambito</a:t>
                      </a:r>
                      <a:endParaRPr lang="it-IT" sz="1000" dirty="0">
                        <a:effectLst/>
                      </a:endParaRPr>
                    </a:p>
                    <a:p>
                      <a:pPr marL="64770">
                        <a:lnSpc>
                          <a:spcPts val="1110"/>
                        </a:lnSpc>
                        <a:spcAft>
                          <a:spcPts val="0"/>
                        </a:spcAft>
                      </a:pPr>
                      <a:r>
                        <a:rPr lang="it-IT" sz="900" dirty="0">
                          <a:effectLst/>
                        </a:rPr>
                        <a:t>e agli enti facenti parte dell'ATEM</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18643">
                <a:tc>
                  <a:txBody>
                    <a:bodyPr/>
                    <a:lstStyle/>
                    <a:p>
                      <a:pPr marL="64770">
                        <a:lnSpc>
                          <a:spcPts val="1205"/>
                        </a:lnSpc>
                        <a:spcAft>
                          <a:spcPts val="0"/>
                        </a:spcAft>
                      </a:pPr>
                      <a:r>
                        <a:rPr lang="it-IT" sz="900" dirty="0">
                          <a:effectLst/>
                        </a:rPr>
                        <a:t>Coinvolgimento degli stakeholder presenti sul territorio (gestori</a:t>
                      </a:r>
                      <a:endParaRPr lang="it-IT" sz="1000" dirty="0">
                        <a:effectLst/>
                      </a:endParaRPr>
                    </a:p>
                    <a:p>
                      <a:pPr marL="64770">
                        <a:lnSpc>
                          <a:spcPts val="1125"/>
                        </a:lnSpc>
                        <a:spcAft>
                          <a:spcPts val="0"/>
                        </a:spcAft>
                      </a:pPr>
                      <a:r>
                        <a:rPr lang="it-IT" sz="900" dirty="0">
                          <a:effectLst/>
                        </a:rPr>
                        <a:t>pubblici e privati, periti locali)</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656696">
                <a:tc>
                  <a:txBody>
                    <a:bodyPr/>
                    <a:lstStyle/>
                    <a:p>
                      <a:pPr marL="64770">
                        <a:lnSpc>
                          <a:spcPts val="1215"/>
                        </a:lnSpc>
                        <a:spcAft>
                          <a:spcPts val="0"/>
                        </a:spcAft>
                      </a:pPr>
                      <a:r>
                        <a:rPr lang="it-IT" sz="900" dirty="0">
                          <a:effectLst/>
                        </a:rPr>
                        <a:t>Adeguamento dei modelli tipo della best </a:t>
                      </a:r>
                      <a:r>
                        <a:rPr lang="it-IT" sz="900" dirty="0" err="1">
                          <a:effectLst/>
                        </a:rPr>
                        <a:t>practice</a:t>
                      </a:r>
                      <a:r>
                        <a:rPr lang="it-IT" sz="900" dirty="0">
                          <a:effectLst/>
                        </a:rPr>
                        <a:t>: indicazioni sulla personalizzazione del bando e del disciplinare tipo in linea con caratteristiche proprie della stazione appaltante, indicazioni sulla personalizzazione del contratto tipo, personalizzazione della Convezione d'ATEM, definizione delle regole specifiche del Comitato Tecnico per ciascun ATEM, analisi dei regolamenti comunali TOSAP/COSAP presenti ed eventuale proposta di regolamento</a:t>
                      </a:r>
                      <a:endParaRPr lang="it-IT" sz="1000" dirty="0">
                        <a:effectLst/>
                      </a:endParaRPr>
                    </a:p>
                    <a:p>
                      <a:pPr marL="64770">
                        <a:lnSpc>
                          <a:spcPts val="1125"/>
                        </a:lnSpc>
                        <a:spcAft>
                          <a:spcPts val="0"/>
                        </a:spcAft>
                      </a:pPr>
                      <a:r>
                        <a:rPr lang="it-IT" sz="900" dirty="0">
                          <a:effectLst/>
                        </a:rPr>
                        <a:t>TOSAP/COSAP ove non presente all'interno dell'Ente.</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79300">
                <a:tc>
                  <a:txBody>
                    <a:bodyPr/>
                    <a:lstStyle/>
                    <a:p>
                      <a:pPr marL="64770">
                        <a:lnSpc>
                          <a:spcPts val="1215"/>
                        </a:lnSpc>
                        <a:spcAft>
                          <a:spcPts val="0"/>
                        </a:spcAft>
                      </a:pPr>
                      <a:r>
                        <a:rPr lang="it-IT" sz="900" dirty="0">
                          <a:effectLst/>
                        </a:rPr>
                        <a:t>Adeguamento della metodologia per la valutazione delle reti di proprietà degli enti locali, criteri per la salvaguardia degli interessi</a:t>
                      </a:r>
                      <a:endParaRPr lang="it-IT" sz="1000" dirty="0">
                        <a:effectLst/>
                      </a:endParaRPr>
                    </a:p>
                    <a:p>
                      <a:pPr marL="64770">
                        <a:lnSpc>
                          <a:spcPts val="1110"/>
                        </a:lnSpc>
                        <a:spcAft>
                          <a:spcPts val="0"/>
                        </a:spcAft>
                      </a:pPr>
                      <a:r>
                        <a:rPr lang="it-IT" sz="900" dirty="0">
                          <a:effectLst/>
                        </a:rPr>
                        <a:t>pubblici tra VIR e RAB</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104568">
                <a:tc>
                  <a:txBody>
                    <a:bodyPr/>
                    <a:lstStyle/>
                    <a:p>
                      <a:pPr marL="64770">
                        <a:lnSpc>
                          <a:spcPts val="1105"/>
                        </a:lnSpc>
                        <a:spcAft>
                          <a:spcPts val="0"/>
                        </a:spcAft>
                      </a:pPr>
                      <a:r>
                        <a:rPr lang="it-IT" sz="900" dirty="0">
                          <a:effectLst/>
                        </a:rPr>
                        <a:t>Definizione piano a finire</a:t>
                      </a:r>
                      <a:endParaRPr lang="it-IT" sz="10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bl>
          </a:graphicData>
        </a:graphic>
      </p:graphicFrame>
    </p:spTree>
    <p:extLst>
      <p:ext uri="{BB962C8B-B14F-4D97-AF65-F5344CB8AC3E}">
        <p14:creationId xmlns:p14="http://schemas.microsoft.com/office/powerpoint/2010/main" val="2211800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76519" y="491003"/>
            <a:ext cx="11715482" cy="929835"/>
          </a:xfrm>
        </p:spPr>
        <p:txBody>
          <a:bodyPr/>
          <a:lstStyle/>
          <a:p>
            <a:r>
              <a:rPr lang="it-IT" dirty="0">
                <a:latin typeface="Calibri" panose="020F0502020204030204" pitchFamily="34" charset="0"/>
              </a:rPr>
              <a:t>Azione </a:t>
            </a:r>
            <a:r>
              <a:rPr lang="it-IT" dirty="0" smtClean="0">
                <a:latin typeface="Calibri" panose="020F0502020204030204" pitchFamily="34" charset="0"/>
              </a:rPr>
              <a:t>4</a:t>
            </a:r>
            <a:r>
              <a:rPr lang="it-IT" sz="2800" dirty="0" smtClean="0">
                <a:latin typeface="Calibri" panose="020F0502020204030204" pitchFamily="34" charset="0"/>
              </a:rPr>
              <a:t>: evoluzione della buona pratica oggetto di trasferimento attraverso il modello Open Community PA 2020</a:t>
            </a:r>
            <a:endParaRPr lang="it-IT" sz="2800" dirty="0"/>
          </a:p>
        </p:txBody>
      </p:sp>
      <p:sp>
        <p:nvSpPr>
          <p:cNvPr id="4" name="Rettangolo 3"/>
          <p:cNvSpPr/>
          <p:nvPr/>
        </p:nvSpPr>
        <p:spPr>
          <a:xfrm>
            <a:off x="807076" y="1663401"/>
            <a:ext cx="7525555" cy="369332"/>
          </a:xfrm>
          <a:prstGeom prst="rect">
            <a:avLst/>
          </a:prstGeom>
        </p:spPr>
        <p:txBody>
          <a:bodyPr wrap="square">
            <a:spAutoFit/>
          </a:bodyPr>
          <a:lstStyle/>
          <a:p>
            <a:r>
              <a:rPr lang="it-IT" dirty="0" smtClean="0">
                <a:latin typeface="Calibri" panose="020F0502020204030204" pitchFamily="34" charset="0"/>
              </a:rPr>
              <a:t>Ente responsabile del coordinamento dell’Azione: </a:t>
            </a:r>
            <a:r>
              <a:rPr lang="it-IT" b="1" dirty="0" smtClean="0">
                <a:latin typeface="Calibri" panose="020F0502020204030204" pitchFamily="34" charset="0"/>
              </a:rPr>
              <a:t>Anci Lombardia</a:t>
            </a:r>
            <a:endParaRPr lang="it-IT" b="1" dirty="0" smtClean="0">
              <a:latin typeface="Calibri" panose="020F0502020204030204" pitchFamily="34" charset="0"/>
            </a:endParaRPr>
          </a:p>
        </p:txBody>
      </p:sp>
      <p:sp>
        <p:nvSpPr>
          <p:cNvPr id="5" name="CasellaDiTesto 4"/>
          <p:cNvSpPr txBox="1"/>
          <p:nvPr/>
        </p:nvSpPr>
        <p:spPr>
          <a:xfrm>
            <a:off x="1197733" y="2278486"/>
            <a:ext cx="8667483" cy="369332"/>
          </a:xfrm>
          <a:prstGeom prst="rect">
            <a:avLst/>
          </a:prstGeom>
          <a:noFill/>
        </p:spPr>
        <p:txBody>
          <a:bodyPr wrap="square" rtlCol="0">
            <a:spAutoFit/>
          </a:bodyPr>
          <a:lstStyle/>
          <a:p>
            <a:r>
              <a:rPr lang="it-IT" dirty="0" smtClean="0"/>
              <a:t>Attività previste:</a:t>
            </a:r>
            <a:endParaRPr lang="it-IT" dirty="0"/>
          </a:p>
        </p:txBody>
      </p:sp>
      <p:graphicFrame>
        <p:nvGraphicFramePr>
          <p:cNvPr id="6" name="Tabella 5"/>
          <p:cNvGraphicFramePr>
            <a:graphicFrameLocks noGrp="1"/>
          </p:cNvGraphicFramePr>
          <p:nvPr>
            <p:extLst>
              <p:ext uri="{D42A27DB-BD31-4B8C-83A1-F6EECF244321}">
                <p14:modId xmlns:p14="http://schemas.microsoft.com/office/powerpoint/2010/main" val="479182771"/>
              </p:ext>
            </p:extLst>
          </p:nvPr>
        </p:nvGraphicFramePr>
        <p:xfrm>
          <a:off x="1983268" y="2647818"/>
          <a:ext cx="7456946" cy="3782332"/>
        </p:xfrm>
        <a:graphic>
          <a:graphicData uri="http://schemas.openxmlformats.org/drawingml/2006/table">
            <a:tbl>
              <a:tblPr firstRow="1" firstCol="1" lastRow="1" lastCol="1" bandRow="1" bandCol="1">
                <a:tableStyleId>{5C22544A-7EE6-4342-B048-85BDC9FD1C3A}</a:tableStyleId>
              </a:tblPr>
              <a:tblGrid>
                <a:gridCol w="7456946"/>
              </a:tblGrid>
              <a:tr h="132018">
                <a:tc>
                  <a:txBody>
                    <a:bodyPr/>
                    <a:lstStyle/>
                    <a:p>
                      <a:pPr marL="67945">
                        <a:lnSpc>
                          <a:spcPts val="1110"/>
                        </a:lnSpc>
                        <a:spcAft>
                          <a:spcPts val="0"/>
                        </a:spcAft>
                      </a:pPr>
                      <a:r>
                        <a:rPr lang="it-IT" sz="1000">
                          <a:effectLst/>
                        </a:rPr>
                        <a:t>Descrizione</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432059">
                <a:tc>
                  <a:txBody>
                    <a:bodyPr/>
                    <a:lstStyle/>
                    <a:p>
                      <a:pPr marL="64770">
                        <a:lnSpc>
                          <a:spcPts val="1215"/>
                        </a:lnSpc>
                        <a:spcAft>
                          <a:spcPts val="0"/>
                        </a:spcAft>
                      </a:pPr>
                      <a:r>
                        <a:rPr lang="it-IT" sz="1000">
                          <a:effectLst/>
                        </a:rPr>
                        <a:t>Realizzazione di un manuale per l'individuazione dei fornitori tecnici</a:t>
                      </a:r>
                      <a:endParaRPr lang="it-IT" sz="1100">
                        <a:effectLst/>
                      </a:endParaRPr>
                    </a:p>
                    <a:p>
                      <a:pPr marL="64770" marR="593725">
                        <a:lnSpc>
                          <a:spcPts val="1200"/>
                        </a:lnSpc>
                        <a:spcAft>
                          <a:spcPts val="0"/>
                        </a:spcAft>
                      </a:pPr>
                      <a:r>
                        <a:rPr lang="it-IT" sz="1000">
                          <a:effectLst/>
                        </a:rPr>
                        <a:t>e legali in supporto alle attività dell'ATEM: indicazioni sulla procedura e sulle competenze/requisiti necessari</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420057">
                <a:tc>
                  <a:txBody>
                    <a:bodyPr/>
                    <a:lstStyle/>
                    <a:p>
                      <a:pPr marL="64770" marR="239395">
                        <a:lnSpc>
                          <a:spcPts val="1215"/>
                        </a:lnSpc>
                        <a:spcAft>
                          <a:spcPts val="0"/>
                        </a:spcAft>
                      </a:pPr>
                      <a:r>
                        <a:rPr lang="it-IT" sz="1000">
                          <a:effectLst/>
                        </a:rPr>
                        <a:t>Digitalizzazione della procedura di raccolta della documentazione finalizzata allo studio del singolo ente (ad esempio repository per</a:t>
                      </a:r>
                      <a:endParaRPr lang="it-IT" sz="1100">
                        <a:effectLst/>
                      </a:endParaRPr>
                    </a:p>
                    <a:p>
                      <a:pPr marL="64770">
                        <a:lnSpc>
                          <a:spcPts val="1110"/>
                        </a:lnSpc>
                        <a:spcAft>
                          <a:spcPts val="0"/>
                        </a:spcAft>
                      </a:pPr>
                      <a:r>
                        <a:rPr lang="it-IT" sz="1000">
                          <a:effectLst/>
                        </a:rPr>
                        <a:t>condivisione documenti)</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76038">
                <a:tc>
                  <a:txBody>
                    <a:bodyPr/>
                    <a:lstStyle/>
                    <a:p>
                      <a:pPr marL="64770">
                        <a:lnSpc>
                          <a:spcPts val="1205"/>
                        </a:lnSpc>
                        <a:spcAft>
                          <a:spcPts val="0"/>
                        </a:spcAft>
                      </a:pPr>
                      <a:r>
                        <a:rPr lang="it-IT" sz="1000">
                          <a:effectLst/>
                        </a:rPr>
                        <a:t>Codifica del processo di gestione della fase preparatoria al bando</a:t>
                      </a:r>
                      <a:endParaRPr lang="it-IT" sz="1100">
                        <a:effectLst/>
                      </a:endParaRPr>
                    </a:p>
                    <a:p>
                      <a:pPr marL="64770">
                        <a:lnSpc>
                          <a:spcPts val="1125"/>
                        </a:lnSpc>
                        <a:spcAft>
                          <a:spcPts val="0"/>
                        </a:spcAft>
                      </a:pPr>
                      <a:r>
                        <a:rPr lang="it-IT" sz="1000">
                          <a:effectLst/>
                        </a:rPr>
                        <a:t>(ottimizzazione del modello della best practice)</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76038">
                <a:tc>
                  <a:txBody>
                    <a:bodyPr/>
                    <a:lstStyle/>
                    <a:p>
                      <a:pPr marL="64770">
                        <a:lnSpc>
                          <a:spcPts val="1210"/>
                        </a:lnSpc>
                        <a:spcAft>
                          <a:spcPts val="0"/>
                        </a:spcAft>
                      </a:pPr>
                      <a:r>
                        <a:rPr lang="it-IT" sz="1000">
                          <a:effectLst/>
                        </a:rPr>
                        <a:t>Sviluppo del software per la gestione delle valutazioni e delle altre</a:t>
                      </a:r>
                      <a:endParaRPr lang="it-IT" sz="1100">
                        <a:effectLst/>
                      </a:endParaRPr>
                    </a:p>
                    <a:p>
                      <a:pPr marL="64770">
                        <a:lnSpc>
                          <a:spcPts val="1125"/>
                        </a:lnSpc>
                        <a:spcAft>
                          <a:spcPts val="0"/>
                        </a:spcAft>
                      </a:pPr>
                      <a:r>
                        <a:rPr lang="it-IT" sz="1000">
                          <a:effectLst/>
                        </a:rPr>
                        <a:t>componenti tecniche facenti parte della buona pratica</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76038">
                <a:tc>
                  <a:txBody>
                    <a:bodyPr/>
                    <a:lstStyle/>
                    <a:p>
                      <a:pPr marL="64770">
                        <a:lnSpc>
                          <a:spcPts val="1215"/>
                        </a:lnSpc>
                        <a:spcAft>
                          <a:spcPts val="0"/>
                        </a:spcAft>
                      </a:pPr>
                      <a:r>
                        <a:rPr lang="it-IT" sz="1000">
                          <a:effectLst/>
                        </a:rPr>
                        <a:t>Realizzazione di una banca dati contenente i quesiti posti in fase di</a:t>
                      </a:r>
                      <a:endParaRPr lang="it-IT" sz="1100">
                        <a:effectLst/>
                      </a:endParaRPr>
                    </a:p>
                    <a:p>
                      <a:pPr marL="64770">
                        <a:lnSpc>
                          <a:spcPts val="1125"/>
                        </a:lnSpc>
                        <a:spcAft>
                          <a:spcPts val="0"/>
                        </a:spcAft>
                      </a:pPr>
                      <a:r>
                        <a:rPr lang="it-IT" sz="1000">
                          <a:effectLst/>
                        </a:rPr>
                        <a:t>pubblicazione del bando</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76038">
                <a:tc>
                  <a:txBody>
                    <a:bodyPr/>
                    <a:lstStyle/>
                    <a:p>
                      <a:pPr marL="64770">
                        <a:lnSpc>
                          <a:spcPts val="1215"/>
                        </a:lnSpc>
                        <a:spcAft>
                          <a:spcPts val="0"/>
                        </a:spcAft>
                      </a:pPr>
                      <a:r>
                        <a:rPr lang="it-IT" sz="1000">
                          <a:effectLst/>
                        </a:rPr>
                        <a:t>Definizione metodologia per gestione fase post assegnazione gara</a:t>
                      </a:r>
                      <a:endParaRPr lang="it-IT" sz="1100">
                        <a:effectLst/>
                      </a:endParaRPr>
                    </a:p>
                    <a:p>
                      <a:pPr marL="64770">
                        <a:lnSpc>
                          <a:spcPts val="1110"/>
                        </a:lnSpc>
                        <a:spcAft>
                          <a:spcPts val="0"/>
                        </a:spcAft>
                      </a:pPr>
                      <a:r>
                        <a:rPr lang="it-IT" sz="1000">
                          <a:effectLst/>
                        </a:rPr>
                        <a:t>fino al subentro del nuovo gestore</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564077">
                <a:tc>
                  <a:txBody>
                    <a:bodyPr/>
                    <a:lstStyle/>
                    <a:p>
                      <a:pPr marL="64770" marR="179705">
                        <a:lnSpc>
                          <a:spcPts val="1215"/>
                        </a:lnSpc>
                        <a:spcAft>
                          <a:spcPts val="0"/>
                        </a:spcAft>
                      </a:pPr>
                      <a:r>
                        <a:rPr lang="it-IT" sz="1000">
                          <a:effectLst/>
                        </a:rPr>
                        <a:t>Definizione della metodologia per il controllo e la vigilanza sugli obblighi contrattuali del concessionario, che supporterà le Stazioni appaltanti e i comitati di monitoraggio per garantire il corretto</a:t>
                      </a:r>
                      <a:endParaRPr lang="it-IT" sz="1100">
                        <a:effectLst/>
                      </a:endParaRPr>
                    </a:p>
                    <a:p>
                      <a:pPr marL="64770">
                        <a:lnSpc>
                          <a:spcPts val="1125"/>
                        </a:lnSpc>
                        <a:spcAft>
                          <a:spcPts val="0"/>
                        </a:spcAft>
                      </a:pPr>
                      <a:r>
                        <a:rPr lang="it-IT" sz="1000">
                          <a:effectLst/>
                        </a:rPr>
                        <a:t>svolgimento del servizio per tutti i Comuni dell’ATeM.</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420057">
                <a:tc>
                  <a:txBody>
                    <a:bodyPr/>
                    <a:lstStyle/>
                    <a:p>
                      <a:pPr marL="64770">
                        <a:lnSpc>
                          <a:spcPts val="1215"/>
                        </a:lnSpc>
                        <a:spcAft>
                          <a:spcPts val="0"/>
                        </a:spcAft>
                      </a:pPr>
                      <a:r>
                        <a:rPr lang="it-IT" sz="1000" dirty="0">
                          <a:effectLst/>
                        </a:rPr>
                        <a:t>Definizione di un regolamento di organizzazione e funzionamento "tipo" per i comitati di monitoraggio (previsti ai sensi dell'art.2</a:t>
                      </a:r>
                      <a:endParaRPr lang="it-IT" sz="1100" dirty="0">
                        <a:effectLst/>
                      </a:endParaRPr>
                    </a:p>
                    <a:p>
                      <a:pPr marL="64770">
                        <a:lnSpc>
                          <a:spcPts val="1125"/>
                        </a:lnSpc>
                        <a:spcAft>
                          <a:spcPts val="0"/>
                        </a:spcAft>
                      </a:pPr>
                      <a:r>
                        <a:rPr lang="it-IT" sz="1000" dirty="0">
                          <a:effectLst/>
                        </a:rPr>
                        <a:t>comma 6 del DM 266/2011);</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144596">
                <a:tc>
                  <a:txBody>
                    <a:bodyPr/>
                    <a:lstStyle/>
                    <a:p>
                      <a:pPr marL="64770">
                        <a:lnSpc>
                          <a:spcPts val="1120"/>
                        </a:lnSpc>
                        <a:spcAft>
                          <a:spcPts val="0"/>
                        </a:spcAft>
                      </a:pPr>
                      <a:r>
                        <a:rPr lang="it-IT" sz="1000">
                          <a:effectLst/>
                        </a:rPr>
                        <a:t>Produzione del manuale/guida per la gestione delle gare d'ambito</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420057">
                <a:tc>
                  <a:txBody>
                    <a:bodyPr/>
                    <a:lstStyle/>
                    <a:p>
                      <a:pPr marL="64770">
                        <a:lnSpc>
                          <a:spcPts val="1215"/>
                        </a:lnSpc>
                        <a:spcAft>
                          <a:spcPts val="0"/>
                        </a:spcAft>
                      </a:pPr>
                      <a:r>
                        <a:rPr lang="it-IT" sz="1000" dirty="0">
                          <a:effectLst/>
                        </a:rPr>
                        <a:t>Definizione di linee guida per la valutazione degli interventi di efficienza energetica (addizionali rispetto agli obblighi di legge) che il</a:t>
                      </a:r>
                      <a:endParaRPr lang="it-IT" sz="1100" dirty="0">
                        <a:effectLst/>
                      </a:endParaRPr>
                    </a:p>
                    <a:p>
                      <a:pPr marL="64770">
                        <a:lnSpc>
                          <a:spcPts val="1125"/>
                        </a:lnSpc>
                        <a:spcAft>
                          <a:spcPts val="0"/>
                        </a:spcAft>
                      </a:pPr>
                      <a:r>
                        <a:rPr lang="it-IT" sz="1000" dirty="0">
                          <a:effectLst/>
                        </a:rPr>
                        <a:t>gestore è tenuto ad effettuare.</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bl>
          </a:graphicData>
        </a:graphic>
      </p:graphicFrame>
    </p:spTree>
    <p:extLst>
      <p:ext uri="{BB962C8B-B14F-4D97-AF65-F5344CB8AC3E}">
        <p14:creationId xmlns:p14="http://schemas.microsoft.com/office/powerpoint/2010/main" val="3527354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46976" y="529640"/>
            <a:ext cx="10999394" cy="929835"/>
          </a:xfrm>
        </p:spPr>
        <p:txBody>
          <a:bodyPr/>
          <a:lstStyle/>
          <a:p>
            <a:r>
              <a:rPr lang="it-IT" dirty="0">
                <a:latin typeface="Calibri" panose="020F0502020204030204" pitchFamily="34" charset="0"/>
              </a:rPr>
              <a:t>Azione </a:t>
            </a:r>
            <a:r>
              <a:rPr lang="it-IT" dirty="0" smtClean="0">
                <a:latin typeface="Calibri" panose="020F0502020204030204" pitchFamily="34" charset="0"/>
              </a:rPr>
              <a:t>5</a:t>
            </a:r>
            <a:r>
              <a:rPr lang="it-IT" sz="3200" dirty="0" smtClean="0">
                <a:latin typeface="Calibri" panose="020F0502020204030204" pitchFamily="34" charset="0"/>
              </a:rPr>
              <a:t>: Promozione, comunicazione e disseminazione dell’intervento</a:t>
            </a:r>
            <a:endParaRPr lang="it-IT" dirty="0"/>
          </a:p>
        </p:txBody>
      </p:sp>
      <p:sp>
        <p:nvSpPr>
          <p:cNvPr id="4" name="Rettangolo 3"/>
          <p:cNvSpPr/>
          <p:nvPr/>
        </p:nvSpPr>
        <p:spPr>
          <a:xfrm>
            <a:off x="974501" y="1805069"/>
            <a:ext cx="6096000" cy="646331"/>
          </a:xfrm>
          <a:prstGeom prst="rect">
            <a:avLst/>
          </a:prstGeom>
        </p:spPr>
        <p:txBody>
          <a:bodyPr>
            <a:spAutoFit/>
          </a:bodyPr>
          <a:lstStyle/>
          <a:p>
            <a:r>
              <a:rPr lang="it-IT" dirty="0" smtClean="0">
                <a:latin typeface="Calibri" panose="020F0502020204030204" pitchFamily="34" charset="0"/>
              </a:rPr>
              <a:t>Ente responsabile del coordinamento dell’Azione: </a:t>
            </a:r>
            <a:r>
              <a:rPr lang="it-IT" b="1" dirty="0" smtClean="0">
                <a:latin typeface="Calibri" panose="020F0502020204030204" pitchFamily="34" charset="0"/>
              </a:rPr>
              <a:t>Città Metropolitana di Reggio Calabria</a:t>
            </a:r>
            <a:endParaRPr lang="it-IT" b="1" dirty="0" smtClean="0">
              <a:latin typeface="Calibri" panose="020F0502020204030204" pitchFamily="34" charset="0"/>
            </a:endParaRPr>
          </a:p>
        </p:txBody>
      </p:sp>
      <p:sp>
        <p:nvSpPr>
          <p:cNvPr id="5" name="CasellaDiTesto 4"/>
          <p:cNvSpPr txBox="1"/>
          <p:nvPr/>
        </p:nvSpPr>
        <p:spPr>
          <a:xfrm>
            <a:off x="1764404" y="2451400"/>
            <a:ext cx="8667483" cy="369332"/>
          </a:xfrm>
          <a:prstGeom prst="rect">
            <a:avLst/>
          </a:prstGeom>
          <a:noFill/>
        </p:spPr>
        <p:txBody>
          <a:bodyPr wrap="square" rtlCol="0">
            <a:spAutoFit/>
          </a:bodyPr>
          <a:lstStyle/>
          <a:p>
            <a:r>
              <a:rPr lang="it-IT" dirty="0" smtClean="0"/>
              <a:t>Attività previste:</a:t>
            </a:r>
            <a:endParaRPr lang="it-IT" dirty="0"/>
          </a:p>
        </p:txBody>
      </p:sp>
      <p:graphicFrame>
        <p:nvGraphicFramePr>
          <p:cNvPr id="6" name="Tabella 5"/>
          <p:cNvGraphicFramePr>
            <a:graphicFrameLocks noGrp="1"/>
          </p:cNvGraphicFramePr>
          <p:nvPr>
            <p:extLst>
              <p:ext uri="{D42A27DB-BD31-4B8C-83A1-F6EECF244321}">
                <p14:modId xmlns:p14="http://schemas.microsoft.com/office/powerpoint/2010/main" val="4200891211"/>
              </p:ext>
            </p:extLst>
          </p:nvPr>
        </p:nvGraphicFramePr>
        <p:xfrm>
          <a:off x="2318197" y="3097729"/>
          <a:ext cx="6323527" cy="2298517"/>
        </p:xfrm>
        <a:graphic>
          <a:graphicData uri="http://schemas.openxmlformats.org/drawingml/2006/table">
            <a:tbl>
              <a:tblPr firstRow="1" firstCol="1" lastRow="1" lastCol="1" bandRow="1" bandCol="1">
                <a:tableStyleId>{5C22544A-7EE6-4342-B048-85BDC9FD1C3A}</a:tableStyleId>
              </a:tblPr>
              <a:tblGrid>
                <a:gridCol w="6323527"/>
              </a:tblGrid>
              <a:tr h="262442">
                <a:tc>
                  <a:txBody>
                    <a:bodyPr/>
                    <a:lstStyle/>
                    <a:p>
                      <a:pPr marL="67945">
                        <a:lnSpc>
                          <a:spcPts val="1125"/>
                        </a:lnSpc>
                        <a:spcAft>
                          <a:spcPts val="0"/>
                        </a:spcAft>
                      </a:pPr>
                      <a:r>
                        <a:rPr lang="it-IT" sz="1000" dirty="0">
                          <a:effectLst/>
                        </a:rPr>
                        <a:t>Descrizione</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731396">
                <a:tc>
                  <a:txBody>
                    <a:bodyPr/>
                    <a:lstStyle/>
                    <a:p>
                      <a:pPr marL="64770">
                        <a:lnSpc>
                          <a:spcPts val="1215"/>
                        </a:lnSpc>
                        <a:spcAft>
                          <a:spcPts val="0"/>
                        </a:spcAft>
                      </a:pPr>
                      <a:r>
                        <a:rPr lang="it-IT" sz="1000">
                          <a:effectLst/>
                        </a:rPr>
                        <a:t>Progettazione di un piano di comunicazione del progetto e</a:t>
                      </a:r>
                      <a:endParaRPr lang="it-IT" sz="1100">
                        <a:effectLst/>
                      </a:endParaRPr>
                    </a:p>
                    <a:p>
                      <a:pPr marL="64770">
                        <a:lnSpc>
                          <a:spcPts val="1125"/>
                        </a:lnSpc>
                        <a:spcAft>
                          <a:spcPts val="0"/>
                        </a:spcAft>
                      </a:pPr>
                      <a:r>
                        <a:rPr lang="it-IT" sz="1000">
                          <a:effectLst/>
                        </a:rPr>
                        <a:t>individuazione delle risorse necessarie all'attuazione dello stesso</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62442">
                <a:tc>
                  <a:txBody>
                    <a:bodyPr/>
                    <a:lstStyle/>
                    <a:p>
                      <a:pPr marL="64770">
                        <a:lnSpc>
                          <a:spcPts val="1120"/>
                        </a:lnSpc>
                        <a:spcAft>
                          <a:spcPts val="0"/>
                        </a:spcAft>
                      </a:pPr>
                      <a:r>
                        <a:rPr lang="it-IT" sz="1000" dirty="0">
                          <a:effectLst/>
                        </a:rPr>
                        <a:t>Progettazione e realizzazione di un sito di progetto</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62442">
                <a:tc>
                  <a:txBody>
                    <a:bodyPr/>
                    <a:lstStyle/>
                    <a:p>
                      <a:pPr marL="64770">
                        <a:lnSpc>
                          <a:spcPts val="1120"/>
                        </a:lnSpc>
                        <a:spcAft>
                          <a:spcPts val="0"/>
                        </a:spcAft>
                      </a:pPr>
                      <a:r>
                        <a:rPr lang="it-IT" sz="1000">
                          <a:effectLst/>
                        </a:rPr>
                        <a:t>Convegno di lancio del progetto</a:t>
                      </a:r>
                      <a:endParaRPr lang="it-IT" sz="11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258139">
                <a:tc>
                  <a:txBody>
                    <a:bodyPr/>
                    <a:lstStyle/>
                    <a:p>
                      <a:pPr marL="64770">
                        <a:lnSpc>
                          <a:spcPts val="1105"/>
                        </a:lnSpc>
                        <a:spcAft>
                          <a:spcPts val="0"/>
                        </a:spcAft>
                      </a:pPr>
                      <a:r>
                        <a:rPr lang="it-IT" sz="1000" dirty="0">
                          <a:effectLst/>
                        </a:rPr>
                        <a:t>Realizzazione di Incontri territoriali</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r h="521656">
                <a:tc>
                  <a:txBody>
                    <a:bodyPr/>
                    <a:lstStyle/>
                    <a:p>
                      <a:pPr marL="64770">
                        <a:lnSpc>
                          <a:spcPts val="1205"/>
                        </a:lnSpc>
                        <a:spcAft>
                          <a:spcPts val="0"/>
                        </a:spcAft>
                      </a:pPr>
                      <a:r>
                        <a:rPr lang="it-IT" sz="1000" dirty="0">
                          <a:effectLst/>
                        </a:rPr>
                        <a:t>Produzione di materiale di promozione, comunicazione e</a:t>
                      </a:r>
                      <a:endParaRPr lang="it-IT" sz="1100" dirty="0">
                        <a:effectLst/>
                      </a:endParaRPr>
                    </a:p>
                    <a:p>
                      <a:pPr marL="64770">
                        <a:lnSpc>
                          <a:spcPts val="1125"/>
                        </a:lnSpc>
                        <a:spcAft>
                          <a:spcPts val="0"/>
                        </a:spcAft>
                      </a:pPr>
                      <a:r>
                        <a:rPr lang="it-IT" sz="1000" dirty="0">
                          <a:effectLst/>
                        </a:rPr>
                        <a:t>disseminazione</a:t>
                      </a:r>
                      <a:endParaRPr lang="it-IT" sz="11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1">
                        <a:lumMod val="50000"/>
                      </a:schemeClr>
                    </a:solidFill>
                  </a:tcPr>
                </a:tc>
              </a:tr>
            </a:tbl>
          </a:graphicData>
        </a:graphic>
      </p:graphicFrame>
    </p:spTree>
    <p:extLst>
      <p:ext uri="{BB962C8B-B14F-4D97-AF65-F5344CB8AC3E}">
        <p14:creationId xmlns:p14="http://schemas.microsoft.com/office/powerpoint/2010/main" val="301157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latin typeface="Calibri" panose="020F0502020204030204" pitchFamily="34" charset="0"/>
              </a:rPr>
              <a:t>Che cos’è La </a:t>
            </a:r>
            <a:r>
              <a:rPr lang="it-IT" b="1" dirty="0" smtClean="0">
                <a:latin typeface="Calibri" panose="020F0502020204030204" pitchFamily="34" charset="0"/>
              </a:rPr>
              <a:t>buona pratica</a:t>
            </a:r>
            <a:endParaRPr lang="it-IT" b="1" dirty="0">
              <a:latin typeface="Calibri" panose="020F0502020204030204" pitchFamily="34" charset="0"/>
            </a:endParaRPr>
          </a:p>
        </p:txBody>
      </p:sp>
      <p:sp>
        <p:nvSpPr>
          <p:cNvPr id="3" name="Segnaposto contenuto 2"/>
          <p:cNvSpPr>
            <a:spLocks noGrp="1"/>
          </p:cNvSpPr>
          <p:nvPr>
            <p:ph idx="1"/>
          </p:nvPr>
        </p:nvSpPr>
        <p:spPr/>
        <p:txBody>
          <a:bodyPr/>
          <a:lstStyle/>
          <a:p>
            <a:pPr marL="0" indent="0">
              <a:buNone/>
            </a:pPr>
            <a:r>
              <a:rPr lang="it-IT" dirty="0">
                <a:latin typeface="Calibri" panose="020F0502020204030204" pitchFamily="34" charset="0"/>
              </a:rPr>
              <a:t>La buona pratica deve:</a:t>
            </a:r>
          </a:p>
          <a:p>
            <a:pPr lvl="1"/>
            <a:r>
              <a:rPr lang="it-IT" dirty="0">
                <a:latin typeface="Calibri" panose="020F0502020204030204" pitchFamily="34" charset="0"/>
              </a:rPr>
              <a:t>essere </a:t>
            </a:r>
            <a:r>
              <a:rPr lang="it-IT" b="1" u="sng" dirty="0" smtClean="0">
                <a:latin typeface="Calibri" panose="020F0502020204030204" pitchFamily="34" charset="0"/>
              </a:rPr>
              <a:t>una </a:t>
            </a:r>
            <a:r>
              <a:rPr lang="it-IT" b="1" u="sng" dirty="0">
                <a:latin typeface="Calibri" panose="020F0502020204030204" pitchFamily="34" charset="0"/>
              </a:rPr>
              <a:t>metodologia, un sistema organizzativo e </a:t>
            </a:r>
            <a:r>
              <a:rPr lang="it-IT" b="1" u="sng" dirty="0" smtClean="0">
                <a:latin typeface="Calibri" panose="020F0502020204030204" pitchFamily="34" charset="0"/>
              </a:rPr>
              <a:t>gestionale, eventualmente </a:t>
            </a:r>
            <a:r>
              <a:rPr lang="it-IT" b="1" u="sng" dirty="0">
                <a:latin typeface="Calibri" panose="020F0502020204030204" pitchFamily="34" charset="0"/>
              </a:rPr>
              <a:t>supportati da sistemi tecnologici</a:t>
            </a:r>
            <a:r>
              <a:rPr lang="it-IT" dirty="0">
                <a:latin typeface="Calibri" panose="020F0502020204030204" pitchFamily="34" charset="0"/>
              </a:rPr>
              <a:t>, realizzati da un Ente per risolvere una determinata criticità;</a:t>
            </a:r>
          </a:p>
          <a:p>
            <a:pPr lvl="1"/>
            <a:r>
              <a:rPr lang="it-IT" dirty="0">
                <a:latin typeface="Calibri" panose="020F0502020204030204" pitchFamily="34" charset="0"/>
              </a:rPr>
              <a:t>caratterizzarsi effettivamente come caso di eccellenza, originale e innovativo, </a:t>
            </a:r>
            <a:r>
              <a:rPr lang="it-IT" b="1" u="sng" dirty="0">
                <a:latin typeface="Calibri" panose="020F0502020204030204" pitchFamily="34" charset="0"/>
              </a:rPr>
              <a:t>in grado di produrre risultati effettivi e/o risolvere criticità </a:t>
            </a:r>
            <a:r>
              <a:rPr lang="it-IT" b="1" u="sng" dirty="0" smtClean="0">
                <a:latin typeface="Calibri" panose="020F0502020204030204" pitchFamily="34" charset="0"/>
              </a:rPr>
              <a:t>reali</a:t>
            </a:r>
            <a:r>
              <a:rPr lang="it-IT" dirty="0" smtClean="0">
                <a:latin typeface="Calibri" panose="020F0502020204030204" pitchFamily="34" charset="0"/>
              </a:rPr>
              <a:t>;</a:t>
            </a:r>
          </a:p>
          <a:p>
            <a:pPr lvl="1"/>
            <a:r>
              <a:rPr lang="it-IT" dirty="0">
                <a:latin typeface="Calibri" panose="020F0502020204030204" pitchFamily="34" charset="0"/>
              </a:rPr>
              <a:t>essere coerente con almeno uno dei seguenti Obiettivi Tematici:</a:t>
            </a:r>
          </a:p>
          <a:p>
            <a:pPr lvl="2"/>
            <a:r>
              <a:rPr lang="it-IT" dirty="0">
                <a:latin typeface="Calibri" panose="020F0502020204030204" pitchFamily="34" charset="0"/>
              </a:rPr>
              <a:t>OT 1 – Rafforzare la ricerca, lo sviluppo tecnologico e l'innovazione</a:t>
            </a:r>
          </a:p>
          <a:p>
            <a:pPr lvl="2"/>
            <a:r>
              <a:rPr lang="it-IT" dirty="0">
                <a:latin typeface="Calibri" panose="020F0502020204030204" pitchFamily="34" charset="0"/>
              </a:rPr>
              <a:t>OT 2 – Migliorare l’accesso alle tecnologie dell’informazione e della comunicazione, nonché la qualità delle medesime</a:t>
            </a:r>
          </a:p>
          <a:p>
            <a:pPr lvl="2"/>
            <a:r>
              <a:rPr lang="it-IT" dirty="0">
                <a:latin typeface="Calibri" panose="020F0502020204030204" pitchFamily="34" charset="0"/>
              </a:rPr>
              <a:t>OT 3 – Promuovere la competitività delle piccole e medie imprese, del settore agricolo e del settore della pesca e </a:t>
            </a:r>
            <a:r>
              <a:rPr lang="it-IT" dirty="0" smtClean="0">
                <a:latin typeface="Calibri" panose="020F0502020204030204" pitchFamily="34" charset="0"/>
              </a:rPr>
              <a:t>dell’acquacoltura</a:t>
            </a:r>
            <a:endParaRPr lang="it-IT" dirty="0">
              <a:latin typeface="Calibri" panose="020F0502020204030204" pitchFamily="34" charset="0"/>
            </a:endParaRPr>
          </a:p>
        </p:txBody>
      </p:sp>
    </p:spTree>
    <p:extLst>
      <p:ext uri="{BB962C8B-B14F-4D97-AF65-F5344CB8AC3E}">
        <p14:creationId xmlns:p14="http://schemas.microsoft.com/office/powerpoint/2010/main" val="32106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latin typeface="Calibri" panose="020F0502020204030204" pitchFamily="34" charset="0"/>
              </a:rPr>
              <a:t>Ambiti di riferimento del progetto</a:t>
            </a:r>
            <a:endParaRPr lang="it-IT" b="1" dirty="0">
              <a:latin typeface="Calibri" panose="020F0502020204030204" pitchFamily="34" charset="0"/>
            </a:endParaRPr>
          </a:p>
        </p:txBody>
      </p:sp>
      <p:sp>
        <p:nvSpPr>
          <p:cNvPr id="3" name="Segnaposto contenuto 2"/>
          <p:cNvSpPr>
            <a:spLocks noGrp="1"/>
          </p:cNvSpPr>
          <p:nvPr>
            <p:ph idx="1"/>
          </p:nvPr>
        </p:nvSpPr>
        <p:spPr>
          <a:xfrm>
            <a:off x="881577" y="1752600"/>
            <a:ext cx="10863956" cy="3218646"/>
          </a:xfrm>
        </p:spPr>
        <p:txBody>
          <a:bodyPr/>
          <a:lstStyle/>
          <a:p>
            <a:pPr lvl="0"/>
            <a:r>
              <a:rPr lang="it-IT" dirty="0">
                <a:latin typeface="Calibri" panose="020F0502020204030204" pitchFamily="34" charset="0"/>
              </a:rPr>
              <a:t>Standardizzazione </a:t>
            </a:r>
            <a:r>
              <a:rPr lang="it-IT" dirty="0">
                <a:latin typeface="Calibri" panose="020F0502020204030204" pitchFamily="34" charset="0"/>
              </a:rPr>
              <a:t>e semplificazione di bandi, atti e modulistica</a:t>
            </a:r>
          </a:p>
          <a:p>
            <a:pPr lvl="0"/>
            <a:r>
              <a:rPr lang="it-IT" dirty="0">
                <a:latin typeface="Calibri" panose="020F0502020204030204" pitchFamily="34" charset="0"/>
              </a:rPr>
              <a:t>Miglioramento dell’efficacia e aumento dell’efficienza delle procedure a tutti i livelli dell’organizzazione amministrativa</a:t>
            </a:r>
          </a:p>
          <a:p>
            <a:pPr lvl="0"/>
            <a:r>
              <a:rPr lang="it-IT" dirty="0">
                <a:latin typeface="Calibri" panose="020F0502020204030204" pitchFamily="34" charset="0"/>
              </a:rPr>
              <a:t>Miglioramento della trasparenza, partecipazione e comunicazione a sostegno dell’azione </a:t>
            </a:r>
            <a:r>
              <a:rPr lang="it-IT" dirty="0">
                <a:latin typeface="Calibri" panose="020F0502020204030204" pitchFamily="34" charset="0"/>
              </a:rPr>
              <a:t>amministrativa</a:t>
            </a:r>
          </a:p>
          <a:p>
            <a:pPr lvl="0"/>
            <a:r>
              <a:rPr lang="it-IT" dirty="0">
                <a:latin typeface="Calibri" panose="020F0502020204030204" pitchFamily="34" charset="0"/>
              </a:rPr>
              <a:t>Miglioramento di modelli e strumenti di controllo di gestione delle Amministrazioni </a:t>
            </a:r>
          </a:p>
          <a:p>
            <a:endParaRPr lang="it-IT" dirty="0"/>
          </a:p>
        </p:txBody>
      </p:sp>
    </p:spTree>
    <p:extLst>
      <p:ext uri="{BB962C8B-B14F-4D97-AF65-F5344CB8AC3E}">
        <p14:creationId xmlns:p14="http://schemas.microsoft.com/office/powerpoint/2010/main" val="116037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latin typeface="Calibri" panose="020F0502020204030204" pitchFamily="34" charset="0"/>
              </a:rPr>
              <a:t>La buona pratica oggetto di </a:t>
            </a:r>
            <a:r>
              <a:rPr lang="it-IT" b="1" dirty="0" smtClean="0">
                <a:latin typeface="Calibri" panose="020F0502020204030204" pitchFamily="34" charset="0"/>
              </a:rPr>
              <a:t>riuso: </a:t>
            </a:r>
            <a:r>
              <a:rPr lang="it-IT" dirty="0">
                <a:latin typeface="Calibri" panose="020F0502020204030204" pitchFamily="34" charset="0"/>
              </a:rPr>
              <a:t> </a:t>
            </a:r>
            <a:r>
              <a:rPr lang="it-IT" dirty="0" smtClean="0">
                <a:latin typeface="Calibri" panose="020F0502020204030204" pitchFamily="34" charset="0"/>
              </a:rPr>
              <a:t>il progetto </a:t>
            </a:r>
            <a:r>
              <a:rPr lang="it-IT" b="1" dirty="0" smtClean="0">
                <a:latin typeface="Calibri" panose="020F0502020204030204" pitchFamily="34" charset="0"/>
              </a:rPr>
              <a:t>Gas </a:t>
            </a:r>
            <a:r>
              <a:rPr lang="it-IT" b="1" dirty="0" err="1">
                <a:latin typeface="Calibri" panose="020F0502020204030204" pitchFamily="34" charset="0"/>
              </a:rPr>
              <a:t>PlaNet</a:t>
            </a:r>
            <a:r>
              <a:rPr lang="it-IT" b="1" dirty="0">
                <a:latin typeface="Calibri" panose="020F0502020204030204" pitchFamily="34" charset="0"/>
              </a:rPr>
              <a:t> </a:t>
            </a:r>
            <a:endParaRPr lang="it-IT" b="1" dirty="0">
              <a:latin typeface="Calibri" panose="020F0502020204030204" pitchFamily="34" charset="0"/>
            </a:endParaRPr>
          </a:p>
        </p:txBody>
      </p:sp>
      <p:sp>
        <p:nvSpPr>
          <p:cNvPr id="3" name="Segnaposto contenuto 2"/>
          <p:cNvSpPr>
            <a:spLocks noGrp="1"/>
          </p:cNvSpPr>
          <p:nvPr>
            <p:ph idx="1"/>
          </p:nvPr>
        </p:nvSpPr>
        <p:spPr>
          <a:xfrm>
            <a:off x="953037" y="1765479"/>
            <a:ext cx="10985678" cy="3424707"/>
          </a:xfrm>
        </p:spPr>
        <p:txBody>
          <a:bodyPr/>
          <a:lstStyle/>
          <a:p>
            <a:pPr marL="914400" lvl="2" indent="0">
              <a:buNone/>
            </a:pPr>
            <a:r>
              <a:rPr lang="it-IT" dirty="0">
                <a:latin typeface="Calibri" panose="020F0502020204030204" pitchFamily="34" charset="0"/>
              </a:rPr>
              <a:t>Il progetto Gas </a:t>
            </a:r>
            <a:r>
              <a:rPr lang="it-IT" dirty="0" err="1">
                <a:latin typeface="Calibri" panose="020F0502020204030204" pitchFamily="34" charset="0"/>
              </a:rPr>
              <a:t>PlaNet</a:t>
            </a:r>
            <a:r>
              <a:rPr lang="it-IT" dirty="0">
                <a:latin typeface="Calibri" panose="020F0502020204030204" pitchFamily="34" charset="0"/>
              </a:rPr>
              <a:t> nasce da un’esperienza già realizzata nel territorio lombardo, che ha visto ANCI Lombardia impegnata nell’affiancamento all’attività prodromica alla pubblicazione della gara di 7 </a:t>
            </a:r>
            <a:r>
              <a:rPr lang="it-IT" dirty="0" err="1">
                <a:latin typeface="Calibri" panose="020F0502020204030204" pitchFamily="34" charset="0"/>
              </a:rPr>
              <a:t>ATeM</a:t>
            </a:r>
            <a:r>
              <a:rPr lang="it-IT" dirty="0">
                <a:latin typeface="Calibri" panose="020F0502020204030204" pitchFamily="34" charset="0"/>
              </a:rPr>
              <a:t>, comprendenti 230 Comuni e una popolazione di 3.322.395 abitanti. Tale attività è culminata nella modellizzazione di una procedura per la gestione delle attività strumentali alla predisposizione della gara d’ambito: dall’avvio alla gestione del post gara</a:t>
            </a:r>
            <a:r>
              <a:rPr lang="it-IT" dirty="0">
                <a:latin typeface="Calibri" panose="020F0502020204030204" pitchFamily="34" charset="0"/>
              </a:rPr>
              <a:t>. </a:t>
            </a:r>
          </a:p>
          <a:p>
            <a:pPr lvl="2"/>
            <a:endParaRPr lang="it-IT" dirty="0">
              <a:latin typeface="Calibri" panose="020F0502020204030204" pitchFamily="34" charset="0"/>
            </a:endParaRPr>
          </a:p>
          <a:p>
            <a:pPr marL="914400" lvl="2" indent="0">
              <a:buNone/>
            </a:pPr>
            <a:r>
              <a:rPr lang="it-IT" dirty="0">
                <a:latin typeface="Calibri" panose="020F0502020204030204" pitchFamily="34" charset="0"/>
              </a:rPr>
              <a:t>Gli enti cedenti intendono trasferire il modello agli enti del partenariato, affinché anche altre amministrazioni affrontino il tema con un approccio metodologico strutturato, giungendo alla messa a gara del servizio e garantendo ai Comuni gli interventi di estensione e ammodernamento della rete oltre che le entrate economiche derivanti dalla concessione.</a:t>
            </a:r>
          </a:p>
        </p:txBody>
      </p:sp>
    </p:spTree>
    <p:extLst>
      <p:ext uri="{BB962C8B-B14F-4D97-AF65-F5344CB8AC3E}">
        <p14:creationId xmlns:p14="http://schemas.microsoft.com/office/powerpoint/2010/main" val="236983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arrotondato 9"/>
          <p:cNvSpPr/>
          <p:nvPr/>
        </p:nvSpPr>
        <p:spPr bwMode="auto">
          <a:xfrm>
            <a:off x="1703882" y="4963134"/>
            <a:ext cx="8829144" cy="1386007"/>
          </a:xfrm>
          <a:prstGeom prst="roundRect">
            <a:avLst/>
          </a:prstGeom>
          <a:solidFill>
            <a:srgbClr val="00B050">
              <a:alpha val="40000"/>
            </a:srgbClr>
          </a:solidFill>
          <a:ln>
            <a:noFill/>
          </a:ln>
          <a:effectLst/>
          <a:extLst/>
        </p:spPr>
        <p:txBody>
          <a:bodyPr vert="horz" wrap="square" lIns="91440" tIns="45720" rIns="91440" bIns="45720" numCol="1" rtlCol="0" anchor="t" anchorCtr="0" compatLnSpc="1">
            <a:prstTxWarp prst="textNoShape">
              <a:avLst/>
            </a:prstTxWarp>
          </a:bodyPr>
          <a:lstStyle/>
          <a:p>
            <a:pPr algn="r" fontAlgn="base">
              <a:spcBef>
                <a:spcPct val="0"/>
              </a:spcBef>
              <a:spcAft>
                <a:spcPct val="0"/>
              </a:spcAft>
            </a:pPr>
            <a:endParaRPr lang="it-IT" sz="1000" b="1">
              <a:solidFill>
                <a:srgbClr val="FFFFFF"/>
              </a:solidFill>
            </a:endParaRPr>
          </a:p>
        </p:txBody>
      </p:sp>
      <p:sp>
        <p:nvSpPr>
          <p:cNvPr id="8" name="Rettangolo arrotondato 7"/>
          <p:cNvSpPr/>
          <p:nvPr/>
        </p:nvSpPr>
        <p:spPr bwMode="auto">
          <a:xfrm>
            <a:off x="2573311" y="1618938"/>
            <a:ext cx="7959715" cy="3001264"/>
          </a:xfrm>
          <a:prstGeom prst="roundRect">
            <a:avLst/>
          </a:prstGeom>
          <a:solidFill>
            <a:srgbClr val="C00000">
              <a:alpha val="40000"/>
            </a:srgbClr>
          </a:solidFill>
          <a:ln>
            <a:noFill/>
          </a:ln>
          <a:effectLst/>
          <a:extLst/>
        </p:spPr>
        <p:txBody>
          <a:bodyPr vert="horz" wrap="square" lIns="91440" tIns="45720" rIns="91440" bIns="45720" numCol="1" rtlCol="0" anchor="t" anchorCtr="0" compatLnSpc="1">
            <a:prstTxWarp prst="textNoShape">
              <a:avLst/>
            </a:prstTxWarp>
          </a:bodyPr>
          <a:lstStyle/>
          <a:p>
            <a:pPr algn="r" fontAlgn="base">
              <a:spcBef>
                <a:spcPct val="0"/>
              </a:spcBef>
              <a:spcAft>
                <a:spcPct val="0"/>
              </a:spcAft>
            </a:pPr>
            <a:endParaRPr lang="it-IT" sz="1000" b="1">
              <a:solidFill>
                <a:srgbClr val="FFFFFF"/>
              </a:solidFill>
            </a:endParaRPr>
          </a:p>
        </p:txBody>
      </p:sp>
      <p:sp>
        <p:nvSpPr>
          <p:cNvPr id="2" name="Titolo 1"/>
          <p:cNvSpPr>
            <a:spLocks noGrp="1"/>
          </p:cNvSpPr>
          <p:nvPr>
            <p:ph type="title"/>
          </p:nvPr>
        </p:nvSpPr>
        <p:spPr/>
        <p:txBody>
          <a:bodyPr/>
          <a:lstStyle/>
          <a:p>
            <a:r>
              <a:rPr lang="it-IT" b="1" dirty="0" smtClean="0">
                <a:latin typeface="Calibri" panose="020F0502020204030204" pitchFamily="34" charset="0"/>
              </a:rPr>
              <a:t>Il partenariato</a:t>
            </a:r>
            <a:endParaRPr lang="it-IT" b="1" dirty="0">
              <a:latin typeface="Calibri" panose="020F0502020204030204" pitchFamily="34" charset="0"/>
            </a:endParaRPr>
          </a:p>
        </p:txBody>
      </p:sp>
      <p:graphicFrame>
        <p:nvGraphicFramePr>
          <p:cNvPr id="6" name="Segnaposto contenuto 5"/>
          <p:cNvGraphicFramePr>
            <a:graphicFrameLocks noGrp="1"/>
          </p:cNvGraphicFramePr>
          <p:nvPr>
            <p:ph idx="1"/>
            <p:extLst/>
          </p:nvPr>
        </p:nvGraphicFramePr>
        <p:xfrm>
          <a:off x="2019510" y="1830418"/>
          <a:ext cx="7958945" cy="2578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Segnaposto contenuto 5"/>
          <p:cNvGraphicFramePr>
            <a:graphicFrameLocks/>
          </p:cNvGraphicFramePr>
          <p:nvPr>
            <p:extLst>
              <p:ext uri="{D42A27DB-BD31-4B8C-83A1-F6EECF244321}">
                <p14:modId xmlns:p14="http://schemas.microsoft.com/office/powerpoint/2010/main" val="2371841866"/>
              </p:ext>
            </p:extLst>
          </p:nvPr>
        </p:nvGraphicFramePr>
        <p:xfrm>
          <a:off x="1961215" y="4818304"/>
          <a:ext cx="7132819" cy="1675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CasellaDiTesto 8"/>
          <p:cNvSpPr txBox="1"/>
          <p:nvPr/>
        </p:nvSpPr>
        <p:spPr>
          <a:xfrm>
            <a:off x="9316439" y="2827184"/>
            <a:ext cx="994183" cy="584775"/>
          </a:xfrm>
          <a:prstGeom prst="rect">
            <a:avLst/>
          </a:prstGeom>
          <a:noFill/>
        </p:spPr>
        <p:txBody>
          <a:bodyPr wrap="none" rtlCol="0">
            <a:spAutoFit/>
          </a:bodyPr>
          <a:lstStyle/>
          <a:p>
            <a:pPr eaLnBrk="0" fontAlgn="base" hangingPunct="0">
              <a:spcBef>
                <a:spcPct val="0"/>
              </a:spcBef>
              <a:spcAft>
                <a:spcPct val="0"/>
              </a:spcAft>
            </a:pPr>
            <a:r>
              <a:rPr lang="it-IT" sz="1600" b="1" dirty="0">
                <a:solidFill>
                  <a:srgbClr val="C00000"/>
                </a:solidFill>
              </a:rPr>
              <a:t>Enti</a:t>
            </a:r>
          </a:p>
          <a:p>
            <a:pPr eaLnBrk="0" fontAlgn="base" hangingPunct="0">
              <a:spcBef>
                <a:spcPct val="0"/>
              </a:spcBef>
              <a:spcAft>
                <a:spcPct val="0"/>
              </a:spcAft>
            </a:pPr>
            <a:r>
              <a:rPr lang="it-IT" sz="1600" b="1" dirty="0">
                <a:solidFill>
                  <a:srgbClr val="C00000"/>
                </a:solidFill>
              </a:rPr>
              <a:t>Riusanti</a:t>
            </a:r>
            <a:endParaRPr lang="it-IT" sz="1600" b="1" dirty="0">
              <a:solidFill>
                <a:srgbClr val="C00000"/>
              </a:solidFill>
            </a:endParaRPr>
          </a:p>
        </p:txBody>
      </p:sp>
      <p:sp>
        <p:nvSpPr>
          <p:cNvPr id="11" name="CasellaDiTesto 10"/>
          <p:cNvSpPr txBox="1"/>
          <p:nvPr/>
        </p:nvSpPr>
        <p:spPr>
          <a:xfrm>
            <a:off x="9316439" y="5363750"/>
            <a:ext cx="936475" cy="584775"/>
          </a:xfrm>
          <a:prstGeom prst="rect">
            <a:avLst/>
          </a:prstGeom>
          <a:noFill/>
        </p:spPr>
        <p:txBody>
          <a:bodyPr wrap="none" rtlCol="0">
            <a:spAutoFit/>
          </a:bodyPr>
          <a:lstStyle/>
          <a:p>
            <a:pPr eaLnBrk="0" fontAlgn="base" hangingPunct="0">
              <a:spcBef>
                <a:spcPct val="0"/>
              </a:spcBef>
              <a:spcAft>
                <a:spcPct val="0"/>
              </a:spcAft>
            </a:pPr>
            <a:r>
              <a:rPr lang="it-IT" sz="1600" b="1" dirty="0">
                <a:solidFill>
                  <a:srgbClr val="C00000"/>
                </a:solidFill>
              </a:rPr>
              <a:t>Enti</a:t>
            </a:r>
          </a:p>
          <a:p>
            <a:pPr eaLnBrk="0" fontAlgn="base" hangingPunct="0">
              <a:spcBef>
                <a:spcPct val="0"/>
              </a:spcBef>
              <a:spcAft>
                <a:spcPct val="0"/>
              </a:spcAft>
            </a:pPr>
            <a:r>
              <a:rPr lang="it-IT" sz="1600" b="1" dirty="0">
                <a:solidFill>
                  <a:srgbClr val="C00000"/>
                </a:solidFill>
              </a:rPr>
              <a:t>Cedenti</a:t>
            </a:r>
            <a:endParaRPr lang="it-IT" sz="1600" b="1" dirty="0">
              <a:solidFill>
                <a:srgbClr val="C00000"/>
              </a:solidFill>
            </a:endParaRPr>
          </a:p>
        </p:txBody>
      </p:sp>
    </p:spTree>
    <p:extLst>
      <p:ext uri="{BB962C8B-B14F-4D97-AF65-F5344CB8AC3E}">
        <p14:creationId xmlns:p14="http://schemas.microsoft.com/office/powerpoint/2010/main" val="2854591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Caratteristiche del Partenariato</a:t>
            </a:r>
            <a:endParaRPr lang="it-IT" dirty="0"/>
          </a:p>
        </p:txBody>
      </p:sp>
      <p:sp>
        <p:nvSpPr>
          <p:cNvPr id="3" name="Segnaposto contenuto 2"/>
          <p:cNvSpPr>
            <a:spLocks noGrp="1"/>
          </p:cNvSpPr>
          <p:nvPr>
            <p:ph idx="1"/>
          </p:nvPr>
        </p:nvSpPr>
        <p:spPr>
          <a:xfrm>
            <a:off x="881576" y="1752599"/>
            <a:ext cx="11134413" cy="3347435"/>
          </a:xfrm>
        </p:spPr>
        <p:txBody>
          <a:bodyPr/>
          <a:lstStyle/>
          <a:p>
            <a:pPr marL="0" indent="0">
              <a:buNone/>
            </a:pPr>
            <a:r>
              <a:rPr lang="it-IT" sz="2000" dirty="0">
                <a:latin typeface="Calibri" panose="020F0502020204030204" pitchFamily="34" charset="0"/>
              </a:rPr>
              <a:t>Gli enti cedenti hanno costituito una struttura che ha operato in collaborazione con i Comuni lombardi in tutte le fasi prodromiche alla gara e che opera unicamente a favore delle pubbliche amministrazioni garantendo terzietà e indipendenza dai fortissimi interessi in gioco. Tra gli enti cedenti il Comune di Varese ha contribuito allo sviluppo della buona prassi in quanto stazione appaltante dell’</a:t>
            </a:r>
            <a:r>
              <a:rPr lang="it-IT" sz="2000" dirty="0" err="1">
                <a:latin typeface="Calibri" panose="020F0502020204030204" pitchFamily="34" charset="0"/>
              </a:rPr>
              <a:t>ATeM</a:t>
            </a:r>
            <a:r>
              <a:rPr lang="it-IT" sz="2000" dirty="0">
                <a:latin typeface="Calibri" panose="020F0502020204030204" pitchFamily="34" charset="0"/>
              </a:rPr>
              <a:t> Varese 2, Il Comune di Vedano al Lambro ha contribuito allo sviluppo della buona prassi in quanto comune singolo facente parte dell’</a:t>
            </a:r>
            <a:r>
              <a:rPr lang="it-IT" sz="2000" dirty="0" err="1">
                <a:latin typeface="Calibri" panose="020F0502020204030204" pitchFamily="34" charset="0"/>
              </a:rPr>
              <a:t>ATeM</a:t>
            </a:r>
            <a:r>
              <a:rPr lang="it-IT" sz="2000" dirty="0">
                <a:latin typeface="Calibri" panose="020F0502020204030204" pitchFamily="34" charset="0"/>
              </a:rPr>
              <a:t> Monza Brianza 2 infine ANCI Lombardia ha analizzato il fabbisogno degli enti locali e ha indirizzato lo sviluppo della buona prassi. Gli enti riusanti sono enti strutturati e con esperienza in progetti di cambiamento organizzativo e tecnologico, in particolare, la Città Metropolitana di Reggio Calabria, ha già percorso con successo esperienze di riuso in particolare nello sviluppo del Portale Gare Telematiche acquisito in riuso dalla Provincia di Napoli.</a:t>
            </a:r>
          </a:p>
          <a:p>
            <a:endParaRPr lang="it-IT" dirty="0"/>
          </a:p>
        </p:txBody>
      </p:sp>
    </p:spTree>
    <p:extLst>
      <p:ext uri="{BB962C8B-B14F-4D97-AF65-F5344CB8AC3E}">
        <p14:creationId xmlns:p14="http://schemas.microsoft.com/office/powerpoint/2010/main" val="34274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Le fasi previste dalla Buona pratica</a:t>
            </a:r>
            <a:endParaRPr lang="it-IT" dirty="0"/>
          </a:p>
        </p:txBody>
      </p:sp>
      <p:sp>
        <p:nvSpPr>
          <p:cNvPr id="3" name="Segnaposto contenuto 2"/>
          <p:cNvSpPr>
            <a:spLocks noGrp="1"/>
          </p:cNvSpPr>
          <p:nvPr>
            <p:ph idx="1"/>
          </p:nvPr>
        </p:nvSpPr>
        <p:spPr>
          <a:xfrm>
            <a:off x="907335" y="1450758"/>
            <a:ext cx="11095776" cy="5021688"/>
          </a:xfrm>
        </p:spPr>
        <p:txBody>
          <a:bodyPr/>
          <a:lstStyle/>
          <a:p>
            <a:pPr lvl="0"/>
            <a:r>
              <a:rPr lang="it-IT" sz="1300" b="1" i="1" dirty="0"/>
              <a:t>Avvio e regolamentazione</a:t>
            </a:r>
            <a:endParaRPr lang="it-IT" sz="1300" b="1" dirty="0"/>
          </a:p>
          <a:p>
            <a:pPr lvl="1"/>
            <a:r>
              <a:rPr lang="it-IT" sz="1300" dirty="0"/>
              <a:t>Costituzione e definizione delle regole di funzionamento dell’</a:t>
            </a:r>
            <a:r>
              <a:rPr lang="it-IT" sz="1300" dirty="0" err="1"/>
              <a:t>ATeM</a:t>
            </a:r>
            <a:endParaRPr lang="it-IT" sz="1300" dirty="0"/>
          </a:p>
          <a:p>
            <a:pPr lvl="1"/>
            <a:r>
              <a:rPr lang="it-IT" sz="1300" dirty="0"/>
              <a:t>Individuazione della Stazione Appaltante</a:t>
            </a:r>
          </a:p>
          <a:p>
            <a:pPr lvl="1"/>
            <a:r>
              <a:rPr lang="it-IT" sz="1300" dirty="0"/>
              <a:t>Nomina del comitato </a:t>
            </a:r>
            <a:r>
              <a:rPr lang="it-IT" sz="1300" dirty="0" smtClean="0"/>
              <a:t>ristretto</a:t>
            </a:r>
            <a:endParaRPr lang="it-IT" sz="1300" dirty="0"/>
          </a:p>
          <a:p>
            <a:pPr lvl="0"/>
            <a:r>
              <a:rPr lang="it-IT" sz="1300" b="1" i="1" dirty="0"/>
              <a:t>Valutazione Impianti e definizione di un piano di sviluppo della rete del gas</a:t>
            </a:r>
            <a:endParaRPr lang="it-IT" sz="1300" b="1" dirty="0"/>
          </a:p>
          <a:p>
            <a:pPr lvl="1"/>
            <a:r>
              <a:rPr lang="it-IT" sz="1300" dirty="0"/>
              <a:t>Valutazione degli impianti</a:t>
            </a:r>
          </a:p>
          <a:p>
            <a:pPr lvl="1"/>
            <a:r>
              <a:rPr lang="it-IT" sz="1300" dirty="0"/>
              <a:t>Verifica da parte della stazione appaltante dell’adeguatezza delle valutazioni degli impianti</a:t>
            </a:r>
          </a:p>
          <a:p>
            <a:pPr lvl="1"/>
            <a:r>
              <a:rPr lang="it-IT" sz="1300" dirty="0"/>
              <a:t>Sottoscrizione dei verbali di accordo o disaccordo sul valore degli impianti</a:t>
            </a:r>
          </a:p>
          <a:p>
            <a:pPr lvl="1"/>
            <a:r>
              <a:rPr lang="it-IT" sz="1300" dirty="0"/>
              <a:t>Redazione del piano di sviluppo della rete del </a:t>
            </a:r>
            <a:r>
              <a:rPr lang="it-IT" sz="1300" dirty="0" smtClean="0"/>
              <a:t>gas</a:t>
            </a:r>
            <a:r>
              <a:rPr lang="it-IT" sz="1300" dirty="0"/>
              <a:t> </a:t>
            </a:r>
          </a:p>
          <a:p>
            <a:pPr lvl="0"/>
            <a:r>
              <a:rPr lang="it-IT" sz="1300" b="1" i="1" dirty="0"/>
              <a:t>Predisposizione atti di gara e allegati tecnici</a:t>
            </a:r>
            <a:endParaRPr lang="it-IT" sz="1300" b="1" dirty="0"/>
          </a:p>
          <a:p>
            <a:pPr lvl="1"/>
            <a:r>
              <a:rPr lang="it-IT" sz="1300" dirty="0"/>
              <a:t>Redazione degli atti di gara e degli allegati tecnici</a:t>
            </a:r>
          </a:p>
          <a:p>
            <a:pPr lvl="1"/>
            <a:r>
              <a:rPr lang="it-IT" sz="1300" dirty="0"/>
              <a:t>Interlocuzione con l’AAGESI per il nulla osta alla </a:t>
            </a:r>
            <a:r>
              <a:rPr lang="it-IT" sz="1300" dirty="0" smtClean="0"/>
              <a:t>pubblicazione</a:t>
            </a:r>
            <a:endParaRPr lang="it-IT" sz="1300" dirty="0"/>
          </a:p>
          <a:p>
            <a:pPr lvl="0"/>
            <a:r>
              <a:rPr lang="it-IT" sz="1300" b="1" i="1" dirty="0"/>
              <a:t>Pubblicazione della gara</a:t>
            </a:r>
            <a:endParaRPr lang="it-IT" sz="1300" b="1" dirty="0"/>
          </a:p>
          <a:p>
            <a:pPr lvl="1"/>
            <a:r>
              <a:rPr lang="it-IT" sz="1300" dirty="0"/>
              <a:t>Pubblicazione della gara</a:t>
            </a:r>
          </a:p>
          <a:p>
            <a:pPr lvl="1"/>
            <a:r>
              <a:rPr lang="it-IT" sz="1300" dirty="0"/>
              <a:t>Risposta ai quesiti dei potenziali partecipanti alla gara</a:t>
            </a:r>
          </a:p>
          <a:p>
            <a:pPr lvl="1"/>
            <a:r>
              <a:rPr lang="it-IT" sz="1300" dirty="0"/>
              <a:t>Nomina della commissione di valutazione</a:t>
            </a:r>
          </a:p>
          <a:p>
            <a:pPr lvl="1"/>
            <a:r>
              <a:rPr lang="it-IT" sz="1300" dirty="0"/>
              <a:t>Attività di gestione della gara</a:t>
            </a:r>
          </a:p>
          <a:p>
            <a:pPr lvl="0"/>
            <a:r>
              <a:rPr lang="it-IT" sz="1300" b="1" i="1" dirty="0" smtClean="0"/>
              <a:t>Gestione </a:t>
            </a:r>
            <a:r>
              <a:rPr lang="it-IT" sz="1300" b="1" i="1" dirty="0"/>
              <a:t>fase Post gara</a:t>
            </a:r>
            <a:endParaRPr lang="it-IT" sz="1300" b="1" dirty="0"/>
          </a:p>
          <a:p>
            <a:pPr lvl="1"/>
            <a:r>
              <a:rPr lang="it-IT" sz="1300" dirty="0"/>
              <a:t>Gestione del subentro del nuovo concessionario</a:t>
            </a:r>
          </a:p>
          <a:p>
            <a:pPr lvl="1"/>
            <a:r>
              <a:rPr lang="it-IT" sz="1300" dirty="0"/>
              <a:t>Attività di verifica sull’applicazione delle condizioni previste dal nuovo contratto</a:t>
            </a:r>
          </a:p>
          <a:p>
            <a:endParaRPr lang="it-IT" sz="1100" dirty="0"/>
          </a:p>
        </p:txBody>
      </p:sp>
    </p:spTree>
    <p:extLst>
      <p:ext uri="{BB962C8B-B14F-4D97-AF65-F5344CB8AC3E}">
        <p14:creationId xmlns:p14="http://schemas.microsoft.com/office/powerpoint/2010/main" val="119998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Riutilizzabilità della Buona Pratica</a:t>
            </a:r>
            <a:endParaRPr lang="it-IT" dirty="0"/>
          </a:p>
        </p:txBody>
      </p:sp>
      <p:sp>
        <p:nvSpPr>
          <p:cNvPr id="3" name="Segnaposto contenuto 2"/>
          <p:cNvSpPr>
            <a:spLocks noGrp="1"/>
          </p:cNvSpPr>
          <p:nvPr>
            <p:ph idx="1"/>
          </p:nvPr>
        </p:nvSpPr>
        <p:spPr>
          <a:xfrm>
            <a:off x="881576" y="1752600"/>
            <a:ext cx="10876835" cy="2690612"/>
          </a:xfrm>
        </p:spPr>
        <p:txBody>
          <a:bodyPr/>
          <a:lstStyle/>
          <a:p>
            <a:pPr marL="0" indent="0">
              <a:buNone/>
            </a:pPr>
            <a:r>
              <a:rPr lang="it-IT" dirty="0">
                <a:latin typeface="Calibri" panose="020F0502020204030204" pitchFamily="34" charset="0"/>
              </a:rPr>
              <a:t>In Lombardia la buona pratica è adottata da 9 stazioni appaltanti (comuni capofila d’</a:t>
            </a:r>
            <a:r>
              <a:rPr lang="it-IT" dirty="0" err="1">
                <a:latin typeface="Calibri" panose="020F0502020204030204" pitchFamily="34" charset="0"/>
              </a:rPr>
              <a:t>ATeM</a:t>
            </a:r>
            <a:r>
              <a:rPr lang="it-IT" dirty="0">
                <a:latin typeface="Calibri" panose="020F0502020204030204" pitchFamily="34" charset="0"/>
              </a:rPr>
              <a:t>) e 280 comuni. Sono potenzialmente interessati al riuso tutti i comuni italiani raggruppati in 177 ambiti (con le relative 177 stazioni appaltanti), ad esclusione dei Comuni della Sardegna.</a:t>
            </a:r>
          </a:p>
          <a:p>
            <a:pPr marL="0" indent="0">
              <a:buNone/>
            </a:pPr>
            <a:r>
              <a:rPr lang="it-IT" dirty="0">
                <a:latin typeface="Calibri" panose="020F0502020204030204" pitchFamily="34" charset="0"/>
              </a:rPr>
              <a:t>Nell’ambito del presente progetto sono interessati al riuso: 209 comuni e 3 stazioni appaltanti</a:t>
            </a:r>
            <a:endParaRPr lang="it-IT" dirty="0">
              <a:latin typeface="Calibri" panose="020F0502020204030204" pitchFamily="34" charset="0"/>
            </a:endParaRPr>
          </a:p>
        </p:txBody>
      </p:sp>
    </p:spTree>
    <p:extLst>
      <p:ext uri="{BB962C8B-B14F-4D97-AF65-F5344CB8AC3E}">
        <p14:creationId xmlns:p14="http://schemas.microsoft.com/office/powerpoint/2010/main" val="212390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Evoluzione Buona Pratica</a:t>
            </a:r>
            <a:endParaRPr lang="it-IT" dirty="0"/>
          </a:p>
        </p:txBody>
      </p:sp>
      <p:sp>
        <p:nvSpPr>
          <p:cNvPr id="3" name="Segnaposto contenuto 2"/>
          <p:cNvSpPr>
            <a:spLocks noGrp="1"/>
          </p:cNvSpPr>
          <p:nvPr>
            <p:ph idx="1"/>
          </p:nvPr>
        </p:nvSpPr>
        <p:spPr/>
        <p:txBody>
          <a:bodyPr/>
          <a:lstStyle/>
          <a:p>
            <a:pPr marL="0" indent="0">
              <a:buNone/>
            </a:pPr>
            <a:r>
              <a:rPr lang="it-IT" sz="2000" dirty="0">
                <a:latin typeface="Calibri" panose="020F0502020204030204" pitchFamily="34" charset="0"/>
              </a:rPr>
              <a:t>Il dispiegamento della buona pratica prevede intensa attività di co-progettazione tra Comuni e Stazione Appaltante, per garantire efficacia alle funzioni di coordinamento e raccolta dei dati dei gestori uscenti, gestione delle valutazioni degli impianti e delle reti di tutti i Comuni dell’ATEM, predisposizione e gestione della gara e del successivo contratto.</a:t>
            </a:r>
          </a:p>
          <a:p>
            <a:pPr marL="0" indent="0">
              <a:buNone/>
            </a:pPr>
            <a:r>
              <a:rPr lang="it-IT" sz="2000" dirty="0">
                <a:latin typeface="Calibri" panose="020F0502020204030204" pitchFamily="34" charset="0"/>
              </a:rPr>
              <a:t>Il progetto prevede la costituzione di tre centri di competenza in grado di cooperare in modo sistematico ed integrato:</a:t>
            </a:r>
          </a:p>
          <a:p>
            <a:r>
              <a:rPr lang="it-IT" sz="2000" dirty="0">
                <a:latin typeface="Calibri" panose="020F0502020204030204" pitchFamily="34" charset="0"/>
              </a:rPr>
              <a:t>Team organizzativo e gestionale: management del progetto;</a:t>
            </a:r>
          </a:p>
          <a:p>
            <a:r>
              <a:rPr lang="it-IT" sz="2000" dirty="0">
                <a:latin typeface="Calibri" panose="020F0502020204030204" pitchFamily="34" charset="0"/>
              </a:rPr>
              <a:t>Team legale e tecnico: aspetti connessi ai contratti di concessione tra gestori uscenti e Enti; attività di valutazione delle reti; trattative con il gestore uscente sul valore degli impianti; interpretazione normativa; schemi personalizzati dei documenti di gara;</a:t>
            </a:r>
          </a:p>
          <a:p>
            <a:r>
              <a:rPr lang="it-IT" sz="2000" dirty="0">
                <a:latin typeface="Calibri" panose="020F0502020204030204" pitchFamily="34" charset="0"/>
              </a:rPr>
              <a:t>Team economico finanziario: redazione del piano economico finanziario da inserire negli atti di gara; proiezioni economiche degli oneri per gli Enti locali; rendicontazione delle attività.</a:t>
            </a:r>
          </a:p>
          <a:p>
            <a:endParaRPr lang="it-IT" dirty="0"/>
          </a:p>
        </p:txBody>
      </p:sp>
    </p:spTree>
    <p:extLst>
      <p:ext uri="{BB962C8B-B14F-4D97-AF65-F5344CB8AC3E}">
        <p14:creationId xmlns:p14="http://schemas.microsoft.com/office/powerpoint/2010/main" val="3967236773"/>
      </p:ext>
    </p:extLst>
  </p:cSld>
  <p:clrMapOvr>
    <a:masterClrMapping/>
  </p:clrMapOvr>
</p:sld>
</file>

<file path=ppt/theme/theme1.xml><?xml version="1.0" encoding="utf-8"?>
<a:theme xmlns:a="http://schemas.openxmlformats.org/drawingml/2006/main" name="Default Design">
  <a:themeElements>
    <a:clrScheme name="">
      <a:dk1>
        <a:srgbClr val="183883"/>
      </a:dk1>
      <a:lt1>
        <a:srgbClr val="FFFFFF"/>
      </a:lt1>
      <a:dk2>
        <a:srgbClr val="183883"/>
      </a:dk2>
      <a:lt2>
        <a:srgbClr val="808080"/>
      </a:lt2>
      <a:accent1>
        <a:srgbClr val="D4E3F7"/>
      </a:accent1>
      <a:accent2>
        <a:srgbClr val="0067AF"/>
      </a:accent2>
      <a:accent3>
        <a:srgbClr val="FFFFFF"/>
      </a:accent3>
      <a:accent4>
        <a:srgbClr val="132E6F"/>
      </a:accent4>
      <a:accent5>
        <a:srgbClr val="E6EFFA"/>
      </a:accent5>
      <a:accent6>
        <a:srgbClr val="005D9E"/>
      </a:accent6>
      <a:hlink>
        <a:srgbClr val="365B91"/>
      </a:hlink>
      <a:folHlink>
        <a:srgbClr val="0099A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fr-FR" altLang="en-US" sz="1000" b="1"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fr-FR" altLang="en-US" sz="1000" b="1"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183883"/>
        </a:dk1>
        <a:lt1>
          <a:srgbClr val="FFFFFF"/>
        </a:lt1>
        <a:dk2>
          <a:srgbClr val="000000"/>
        </a:dk2>
        <a:lt2>
          <a:srgbClr val="808080"/>
        </a:lt2>
        <a:accent1>
          <a:srgbClr val="BBE0E3"/>
        </a:accent1>
        <a:accent2>
          <a:srgbClr val="333399"/>
        </a:accent2>
        <a:accent3>
          <a:srgbClr val="FFFFFF"/>
        </a:accent3>
        <a:accent4>
          <a:srgbClr val="132E6F"/>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183883"/>
        </a:dk1>
        <a:lt1>
          <a:srgbClr val="FFFFFF"/>
        </a:lt1>
        <a:dk2>
          <a:srgbClr val="000000"/>
        </a:dk2>
        <a:lt2>
          <a:srgbClr val="808080"/>
        </a:lt2>
        <a:accent1>
          <a:srgbClr val="D4E3F7"/>
        </a:accent1>
        <a:accent2>
          <a:srgbClr val="333399"/>
        </a:accent2>
        <a:accent3>
          <a:srgbClr val="FFFFFF"/>
        </a:accent3>
        <a:accent4>
          <a:srgbClr val="132E6F"/>
        </a:accent4>
        <a:accent5>
          <a:srgbClr val="E6EFF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183883"/>
        </a:dk1>
        <a:lt1>
          <a:srgbClr val="FFFFFF"/>
        </a:lt1>
        <a:dk2>
          <a:srgbClr val="183883"/>
        </a:dk2>
        <a:lt2>
          <a:srgbClr val="808080"/>
        </a:lt2>
        <a:accent1>
          <a:srgbClr val="D4E3F7"/>
        </a:accent1>
        <a:accent2>
          <a:srgbClr val="333399"/>
        </a:accent2>
        <a:accent3>
          <a:srgbClr val="FFFFFF"/>
        </a:accent3>
        <a:accent4>
          <a:srgbClr val="132E6F"/>
        </a:accent4>
        <a:accent5>
          <a:srgbClr val="E6EFF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183883"/>
        </a:dk1>
        <a:lt1>
          <a:srgbClr val="FFFFFF"/>
        </a:lt1>
        <a:dk2>
          <a:srgbClr val="183883"/>
        </a:dk2>
        <a:lt2>
          <a:srgbClr val="808080"/>
        </a:lt2>
        <a:accent1>
          <a:srgbClr val="D4E3F7"/>
        </a:accent1>
        <a:accent2>
          <a:srgbClr val="0067AF"/>
        </a:accent2>
        <a:accent3>
          <a:srgbClr val="FFFFFF"/>
        </a:accent3>
        <a:accent4>
          <a:srgbClr val="132E6F"/>
        </a:accent4>
        <a:accent5>
          <a:srgbClr val="E6EFFA"/>
        </a:accent5>
        <a:accent6>
          <a:srgbClr val="005D9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1746</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Arial</vt:lpstr>
      <vt:lpstr>Calibri</vt:lpstr>
      <vt:lpstr>Verdana</vt:lpstr>
      <vt:lpstr>Default Design</vt:lpstr>
      <vt:lpstr>Progetto Gas PlaNet</vt:lpstr>
      <vt:lpstr>Che cos’è La buona pratica</vt:lpstr>
      <vt:lpstr>Ambiti di riferimento del progetto</vt:lpstr>
      <vt:lpstr>La buona pratica oggetto di riuso:  il progetto Gas PlaNet </vt:lpstr>
      <vt:lpstr>Il partenariato</vt:lpstr>
      <vt:lpstr>Caratteristiche del Partenariato</vt:lpstr>
      <vt:lpstr>Le fasi previste dalla Buona pratica</vt:lpstr>
      <vt:lpstr>Riutilizzabilità della Buona Pratica</vt:lpstr>
      <vt:lpstr>Evoluzione Buona Pratica</vt:lpstr>
      <vt:lpstr>Azione 1: progettazione, direzione, coordinamento e monitoraggio dell’intervento finanziato</vt:lpstr>
      <vt:lpstr>Azione 2: progettazione, direzione, coordinamento e monitoraggio dell’intervento finanziato</vt:lpstr>
      <vt:lpstr>Azione 3: trasferimento della buona pratica tra Enti cendenti ed Enti Riusanti</vt:lpstr>
      <vt:lpstr>Azione 4: evoluzione della buona pratica oggetto di trasferimento attraverso il modello Open Community PA 2020</vt:lpstr>
      <vt:lpstr>Azione 5: Promozione, comunicazione e disseminazione dell’intervento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Gara Gas</dc:title>
  <dc:creator>Elisabetta Martino</dc:creator>
  <cp:lastModifiedBy>Elisabetta Martino</cp:lastModifiedBy>
  <cp:revision>13</cp:revision>
  <dcterms:created xsi:type="dcterms:W3CDTF">2018-04-03T13:08:06Z</dcterms:created>
  <dcterms:modified xsi:type="dcterms:W3CDTF">2018-04-03T15:36:22Z</dcterms:modified>
</cp:coreProperties>
</file>