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73" r:id="rId6"/>
    <p:sldId id="274" r:id="rId7"/>
    <p:sldId id="259" r:id="rId8"/>
    <p:sldId id="272" r:id="rId9"/>
  </p:sldIdLst>
  <p:sldSz cx="9144000" cy="5143500" type="screen16x9"/>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1"/>
  </p:normalViewPr>
  <p:slideViewPr>
    <p:cSldViewPr snapToGrid="0" snapToObjects="1">
      <p:cViewPr varScale="1">
        <p:scale>
          <a:sx n="122" d="100"/>
          <a:sy n="122" d="100"/>
        </p:scale>
        <p:origin x="670"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27" name="PlaceHolder 2"/>
          <p:cNvSpPr>
            <a:spLocks noGrp="1"/>
          </p:cNvSpPr>
          <p:nvPr>
            <p:ph type="body"/>
          </p:nvPr>
        </p:nvSpPr>
        <p:spPr>
          <a:xfrm>
            <a:off x="457200" y="1200240"/>
            <a:ext cx="822924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28" name="PlaceHolder 3"/>
          <p:cNvSpPr>
            <a:spLocks noGrp="1"/>
          </p:cNvSpPr>
          <p:nvPr>
            <p:ph type="body"/>
          </p:nvPr>
        </p:nvSpPr>
        <p:spPr>
          <a:xfrm>
            <a:off x="457200" y="2973240"/>
            <a:ext cx="8229240" cy="161892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30" name="PlaceHolder 2"/>
          <p:cNvSpPr>
            <a:spLocks noGrp="1"/>
          </p:cNvSpPr>
          <p:nvPr>
            <p:ph type="body"/>
          </p:nvPr>
        </p:nvSpPr>
        <p:spPr>
          <a:xfrm>
            <a:off x="457200" y="1200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31" name="PlaceHolder 3"/>
          <p:cNvSpPr>
            <a:spLocks noGrp="1"/>
          </p:cNvSpPr>
          <p:nvPr>
            <p:ph type="body"/>
          </p:nvPr>
        </p:nvSpPr>
        <p:spPr>
          <a:xfrm>
            <a:off x="4674240" y="1200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32" name="PlaceHolder 4"/>
          <p:cNvSpPr>
            <a:spLocks noGrp="1"/>
          </p:cNvSpPr>
          <p:nvPr>
            <p:ph type="body"/>
          </p:nvPr>
        </p:nvSpPr>
        <p:spPr>
          <a:xfrm>
            <a:off x="4674240" y="2973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33" name="PlaceHolder 5"/>
          <p:cNvSpPr>
            <a:spLocks noGrp="1"/>
          </p:cNvSpPr>
          <p:nvPr>
            <p:ph type="body"/>
          </p:nvPr>
        </p:nvSpPr>
        <p:spPr>
          <a:xfrm>
            <a:off x="457200" y="2973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35" name="PlaceHolder 2"/>
          <p:cNvSpPr>
            <a:spLocks noGrp="1"/>
          </p:cNvSpPr>
          <p:nvPr>
            <p:ph type="body"/>
          </p:nvPr>
        </p:nvSpPr>
        <p:spPr>
          <a:xfrm>
            <a:off x="457200" y="1200240"/>
            <a:ext cx="26496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36" name="PlaceHolder 3"/>
          <p:cNvSpPr>
            <a:spLocks noGrp="1"/>
          </p:cNvSpPr>
          <p:nvPr>
            <p:ph type="body"/>
          </p:nvPr>
        </p:nvSpPr>
        <p:spPr>
          <a:xfrm>
            <a:off x="3239640" y="1200240"/>
            <a:ext cx="26496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37" name="PlaceHolder 4"/>
          <p:cNvSpPr>
            <a:spLocks noGrp="1"/>
          </p:cNvSpPr>
          <p:nvPr>
            <p:ph type="body"/>
          </p:nvPr>
        </p:nvSpPr>
        <p:spPr>
          <a:xfrm>
            <a:off x="6022080" y="1200240"/>
            <a:ext cx="26496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38" name="PlaceHolder 5"/>
          <p:cNvSpPr>
            <a:spLocks noGrp="1"/>
          </p:cNvSpPr>
          <p:nvPr>
            <p:ph type="body"/>
          </p:nvPr>
        </p:nvSpPr>
        <p:spPr>
          <a:xfrm>
            <a:off x="6022080" y="2973240"/>
            <a:ext cx="26496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39" name="PlaceHolder 6"/>
          <p:cNvSpPr>
            <a:spLocks noGrp="1"/>
          </p:cNvSpPr>
          <p:nvPr>
            <p:ph type="body"/>
          </p:nvPr>
        </p:nvSpPr>
        <p:spPr>
          <a:xfrm>
            <a:off x="3239640" y="2973240"/>
            <a:ext cx="26496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40" name="PlaceHolder 7"/>
          <p:cNvSpPr>
            <a:spLocks noGrp="1"/>
          </p:cNvSpPr>
          <p:nvPr>
            <p:ph type="body"/>
          </p:nvPr>
        </p:nvSpPr>
        <p:spPr>
          <a:xfrm>
            <a:off x="457200" y="2973240"/>
            <a:ext cx="26496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47" name="PlaceHolder 2"/>
          <p:cNvSpPr>
            <a:spLocks noGrp="1"/>
          </p:cNvSpPr>
          <p:nvPr>
            <p:ph type="subTitle"/>
          </p:nvPr>
        </p:nvSpPr>
        <p:spPr>
          <a:xfrm>
            <a:off x="457200" y="1200240"/>
            <a:ext cx="8229240" cy="3394080"/>
          </a:xfrm>
          <a:prstGeom prst="rect">
            <a:avLst/>
          </a:prstGeom>
        </p:spPr>
        <p:txBody>
          <a:bodyPr lIns="0" tIns="0" rIns="0" bIns="0" anchor="ctr"/>
          <a:lstStyle/>
          <a:p>
            <a:pPr algn="ct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49" name="PlaceHolder 2"/>
          <p:cNvSpPr>
            <a:spLocks noGrp="1"/>
          </p:cNvSpPr>
          <p:nvPr>
            <p:ph type="body"/>
          </p:nvPr>
        </p:nvSpPr>
        <p:spPr>
          <a:xfrm>
            <a:off x="457200" y="1200240"/>
            <a:ext cx="8229240" cy="339408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51" name="PlaceHolder 2"/>
          <p:cNvSpPr>
            <a:spLocks noGrp="1"/>
          </p:cNvSpPr>
          <p:nvPr>
            <p:ph type="body"/>
          </p:nvPr>
        </p:nvSpPr>
        <p:spPr>
          <a:xfrm>
            <a:off x="457200" y="1200240"/>
            <a:ext cx="4015800" cy="339408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52" name="PlaceHolder 3"/>
          <p:cNvSpPr>
            <a:spLocks noGrp="1"/>
          </p:cNvSpPr>
          <p:nvPr>
            <p:ph type="body"/>
          </p:nvPr>
        </p:nvSpPr>
        <p:spPr>
          <a:xfrm>
            <a:off x="4674240" y="1200240"/>
            <a:ext cx="4015800" cy="339408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920"/>
            <a:ext cx="8229240" cy="3972960"/>
          </a:xfrm>
          <a:prstGeom prst="rect">
            <a:avLst/>
          </a:prstGeom>
        </p:spPr>
        <p:txBody>
          <a:bodyPr lIns="0" tIns="0" rIns="0" bIns="0" anchor="ctr"/>
          <a:lstStyle/>
          <a:p>
            <a:pPr algn="ct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56" name="PlaceHolder 2"/>
          <p:cNvSpPr>
            <a:spLocks noGrp="1"/>
          </p:cNvSpPr>
          <p:nvPr>
            <p:ph type="body"/>
          </p:nvPr>
        </p:nvSpPr>
        <p:spPr>
          <a:xfrm>
            <a:off x="457200" y="1200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57" name="PlaceHolder 3"/>
          <p:cNvSpPr>
            <a:spLocks noGrp="1"/>
          </p:cNvSpPr>
          <p:nvPr>
            <p:ph type="body"/>
          </p:nvPr>
        </p:nvSpPr>
        <p:spPr>
          <a:xfrm>
            <a:off x="457200" y="2973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58" name="PlaceHolder 4"/>
          <p:cNvSpPr>
            <a:spLocks noGrp="1"/>
          </p:cNvSpPr>
          <p:nvPr>
            <p:ph type="body"/>
          </p:nvPr>
        </p:nvSpPr>
        <p:spPr>
          <a:xfrm>
            <a:off x="4674240" y="1200240"/>
            <a:ext cx="4015800" cy="339408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6" name="PlaceHolder 2"/>
          <p:cNvSpPr>
            <a:spLocks noGrp="1"/>
          </p:cNvSpPr>
          <p:nvPr>
            <p:ph type="subTitle"/>
          </p:nvPr>
        </p:nvSpPr>
        <p:spPr>
          <a:xfrm>
            <a:off x="457200" y="1200240"/>
            <a:ext cx="8229240" cy="3394080"/>
          </a:xfrm>
          <a:prstGeom prst="rect">
            <a:avLst/>
          </a:prstGeom>
        </p:spPr>
        <p:txBody>
          <a:bodyPr lIns="0" tIns="0" rIns="0" bIns="0" anchor="ctr"/>
          <a:lstStyle/>
          <a:p>
            <a:pPr algn="ct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60" name="PlaceHolder 2"/>
          <p:cNvSpPr>
            <a:spLocks noGrp="1"/>
          </p:cNvSpPr>
          <p:nvPr>
            <p:ph type="body"/>
          </p:nvPr>
        </p:nvSpPr>
        <p:spPr>
          <a:xfrm>
            <a:off x="457200" y="1200240"/>
            <a:ext cx="4015800" cy="339408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61" name="PlaceHolder 3"/>
          <p:cNvSpPr>
            <a:spLocks noGrp="1"/>
          </p:cNvSpPr>
          <p:nvPr>
            <p:ph type="body"/>
          </p:nvPr>
        </p:nvSpPr>
        <p:spPr>
          <a:xfrm>
            <a:off x="4674240" y="1200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62" name="PlaceHolder 4"/>
          <p:cNvSpPr>
            <a:spLocks noGrp="1"/>
          </p:cNvSpPr>
          <p:nvPr>
            <p:ph type="body"/>
          </p:nvPr>
        </p:nvSpPr>
        <p:spPr>
          <a:xfrm>
            <a:off x="4674240" y="2973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64" name="PlaceHolder 2"/>
          <p:cNvSpPr>
            <a:spLocks noGrp="1"/>
          </p:cNvSpPr>
          <p:nvPr>
            <p:ph type="body"/>
          </p:nvPr>
        </p:nvSpPr>
        <p:spPr>
          <a:xfrm>
            <a:off x="457200" y="1200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65" name="PlaceHolder 3"/>
          <p:cNvSpPr>
            <a:spLocks noGrp="1"/>
          </p:cNvSpPr>
          <p:nvPr>
            <p:ph type="body"/>
          </p:nvPr>
        </p:nvSpPr>
        <p:spPr>
          <a:xfrm>
            <a:off x="4674240" y="1200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66" name="PlaceHolder 4"/>
          <p:cNvSpPr>
            <a:spLocks noGrp="1"/>
          </p:cNvSpPr>
          <p:nvPr>
            <p:ph type="body"/>
          </p:nvPr>
        </p:nvSpPr>
        <p:spPr>
          <a:xfrm>
            <a:off x="457200" y="2973240"/>
            <a:ext cx="8229240" cy="161892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68" name="PlaceHolder 2"/>
          <p:cNvSpPr>
            <a:spLocks noGrp="1"/>
          </p:cNvSpPr>
          <p:nvPr>
            <p:ph type="body"/>
          </p:nvPr>
        </p:nvSpPr>
        <p:spPr>
          <a:xfrm>
            <a:off x="457200" y="1200240"/>
            <a:ext cx="822924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69" name="PlaceHolder 3"/>
          <p:cNvSpPr>
            <a:spLocks noGrp="1"/>
          </p:cNvSpPr>
          <p:nvPr>
            <p:ph type="body"/>
          </p:nvPr>
        </p:nvSpPr>
        <p:spPr>
          <a:xfrm>
            <a:off x="457200" y="2973240"/>
            <a:ext cx="8229240" cy="161892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71" name="PlaceHolder 2"/>
          <p:cNvSpPr>
            <a:spLocks noGrp="1"/>
          </p:cNvSpPr>
          <p:nvPr>
            <p:ph type="body"/>
          </p:nvPr>
        </p:nvSpPr>
        <p:spPr>
          <a:xfrm>
            <a:off x="457200" y="1200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72" name="PlaceHolder 3"/>
          <p:cNvSpPr>
            <a:spLocks noGrp="1"/>
          </p:cNvSpPr>
          <p:nvPr>
            <p:ph type="body"/>
          </p:nvPr>
        </p:nvSpPr>
        <p:spPr>
          <a:xfrm>
            <a:off x="4674240" y="1200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73" name="PlaceHolder 4"/>
          <p:cNvSpPr>
            <a:spLocks noGrp="1"/>
          </p:cNvSpPr>
          <p:nvPr>
            <p:ph type="body"/>
          </p:nvPr>
        </p:nvSpPr>
        <p:spPr>
          <a:xfrm>
            <a:off x="4674240" y="2973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74" name="PlaceHolder 5"/>
          <p:cNvSpPr>
            <a:spLocks noGrp="1"/>
          </p:cNvSpPr>
          <p:nvPr>
            <p:ph type="body"/>
          </p:nvPr>
        </p:nvSpPr>
        <p:spPr>
          <a:xfrm>
            <a:off x="457200" y="2973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76" name="PlaceHolder 2"/>
          <p:cNvSpPr>
            <a:spLocks noGrp="1"/>
          </p:cNvSpPr>
          <p:nvPr>
            <p:ph type="body"/>
          </p:nvPr>
        </p:nvSpPr>
        <p:spPr>
          <a:xfrm>
            <a:off x="457200" y="1200240"/>
            <a:ext cx="26496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77" name="PlaceHolder 3"/>
          <p:cNvSpPr>
            <a:spLocks noGrp="1"/>
          </p:cNvSpPr>
          <p:nvPr>
            <p:ph type="body"/>
          </p:nvPr>
        </p:nvSpPr>
        <p:spPr>
          <a:xfrm>
            <a:off x="3239640" y="1200240"/>
            <a:ext cx="26496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78" name="PlaceHolder 4"/>
          <p:cNvSpPr>
            <a:spLocks noGrp="1"/>
          </p:cNvSpPr>
          <p:nvPr>
            <p:ph type="body"/>
          </p:nvPr>
        </p:nvSpPr>
        <p:spPr>
          <a:xfrm>
            <a:off x="6022080" y="1200240"/>
            <a:ext cx="26496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79" name="PlaceHolder 5"/>
          <p:cNvSpPr>
            <a:spLocks noGrp="1"/>
          </p:cNvSpPr>
          <p:nvPr>
            <p:ph type="body"/>
          </p:nvPr>
        </p:nvSpPr>
        <p:spPr>
          <a:xfrm>
            <a:off x="6022080" y="2973240"/>
            <a:ext cx="26496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80" name="PlaceHolder 6"/>
          <p:cNvSpPr>
            <a:spLocks noGrp="1"/>
          </p:cNvSpPr>
          <p:nvPr>
            <p:ph type="body"/>
          </p:nvPr>
        </p:nvSpPr>
        <p:spPr>
          <a:xfrm>
            <a:off x="3239640" y="2973240"/>
            <a:ext cx="26496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81" name="PlaceHolder 7"/>
          <p:cNvSpPr>
            <a:spLocks noGrp="1"/>
          </p:cNvSpPr>
          <p:nvPr>
            <p:ph type="body"/>
          </p:nvPr>
        </p:nvSpPr>
        <p:spPr>
          <a:xfrm>
            <a:off x="457200" y="2973240"/>
            <a:ext cx="26496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8" name="PlaceHolder 2"/>
          <p:cNvSpPr>
            <a:spLocks noGrp="1"/>
          </p:cNvSpPr>
          <p:nvPr>
            <p:ph type="body"/>
          </p:nvPr>
        </p:nvSpPr>
        <p:spPr>
          <a:xfrm>
            <a:off x="457200" y="1200240"/>
            <a:ext cx="8229240" cy="339408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10" name="PlaceHolder 2"/>
          <p:cNvSpPr>
            <a:spLocks noGrp="1"/>
          </p:cNvSpPr>
          <p:nvPr>
            <p:ph type="body"/>
          </p:nvPr>
        </p:nvSpPr>
        <p:spPr>
          <a:xfrm>
            <a:off x="457200" y="1200240"/>
            <a:ext cx="4015800" cy="339408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11" name="PlaceHolder 3"/>
          <p:cNvSpPr>
            <a:spLocks noGrp="1"/>
          </p:cNvSpPr>
          <p:nvPr>
            <p:ph type="body"/>
          </p:nvPr>
        </p:nvSpPr>
        <p:spPr>
          <a:xfrm>
            <a:off x="4674240" y="1200240"/>
            <a:ext cx="4015800" cy="339408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920"/>
            <a:ext cx="8229240" cy="3972960"/>
          </a:xfrm>
          <a:prstGeom prst="rect">
            <a:avLst/>
          </a:prstGeom>
        </p:spPr>
        <p:txBody>
          <a:bodyPr lIns="0" tIns="0" rIns="0" bIns="0" anchor="ctr"/>
          <a:lstStyle/>
          <a:p>
            <a:pPr algn="ct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15" name="PlaceHolder 2"/>
          <p:cNvSpPr>
            <a:spLocks noGrp="1"/>
          </p:cNvSpPr>
          <p:nvPr>
            <p:ph type="body"/>
          </p:nvPr>
        </p:nvSpPr>
        <p:spPr>
          <a:xfrm>
            <a:off x="457200" y="1200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16" name="PlaceHolder 3"/>
          <p:cNvSpPr>
            <a:spLocks noGrp="1"/>
          </p:cNvSpPr>
          <p:nvPr>
            <p:ph type="body"/>
          </p:nvPr>
        </p:nvSpPr>
        <p:spPr>
          <a:xfrm>
            <a:off x="457200" y="2973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17" name="PlaceHolder 4"/>
          <p:cNvSpPr>
            <a:spLocks noGrp="1"/>
          </p:cNvSpPr>
          <p:nvPr>
            <p:ph type="body"/>
          </p:nvPr>
        </p:nvSpPr>
        <p:spPr>
          <a:xfrm>
            <a:off x="4674240" y="1200240"/>
            <a:ext cx="4015800" cy="339408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19" name="PlaceHolder 2"/>
          <p:cNvSpPr>
            <a:spLocks noGrp="1"/>
          </p:cNvSpPr>
          <p:nvPr>
            <p:ph type="body"/>
          </p:nvPr>
        </p:nvSpPr>
        <p:spPr>
          <a:xfrm>
            <a:off x="457200" y="1200240"/>
            <a:ext cx="4015800" cy="339408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20" name="PlaceHolder 3"/>
          <p:cNvSpPr>
            <a:spLocks noGrp="1"/>
          </p:cNvSpPr>
          <p:nvPr>
            <p:ph type="body"/>
          </p:nvPr>
        </p:nvSpPr>
        <p:spPr>
          <a:xfrm>
            <a:off x="4674240" y="1200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21" name="PlaceHolder 4"/>
          <p:cNvSpPr>
            <a:spLocks noGrp="1"/>
          </p:cNvSpPr>
          <p:nvPr>
            <p:ph type="body"/>
          </p:nvPr>
        </p:nvSpPr>
        <p:spPr>
          <a:xfrm>
            <a:off x="4674240" y="2973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920"/>
            <a:ext cx="8229240" cy="856800"/>
          </a:xfrm>
          <a:prstGeom prst="rect">
            <a:avLst/>
          </a:prstGeom>
        </p:spPr>
        <p:txBody>
          <a:bodyPr lIns="0" tIns="0" rIns="0" bIns="0" anchor="ctr"/>
          <a:lstStyle/>
          <a:p>
            <a:endParaRPr lang="it-IT" sz="1800" b="0" strike="noStrike" spc="-1">
              <a:solidFill>
                <a:srgbClr val="000000"/>
              </a:solidFill>
              <a:latin typeface="Calibri"/>
            </a:endParaRPr>
          </a:p>
        </p:txBody>
      </p:sp>
      <p:sp>
        <p:nvSpPr>
          <p:cNvPr id="23" name="PlaceHolder 2"/>
          <p:cNvSpPr>
            <a:spLocks noGrp="1"/>
          </p:cNvSpPr>
          <p:nvPr>
            <p:ph type="body"/>
          </p:nvPr>
        </p:nvSpPr>
        <p:spPr>
          <a:xfrm>
            <a:off x="457200" y="1200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24" name="PlaceHolder 3"/>
          <p:cNvSpPr>
            <a:spLocks noGrp="1"/>
          </p:cNvSpPr>
          <p:nvPr>
            <p:ph type="body"/>
          </p:nvPr>
        </p:nvSpPr>
        <p:spPr>
          <a:xfrm>
            <a:off x="4674240" y="1200240"/>
            <a:ext cx="4015800" cy="1618920"/>
          </a:xfrm>
          <a:prstGeom prst="rect">
            <a:avLst/>
          </a:prstGeom>
        </p:spPr>
        <p:txBody>
          <a:bodyPr lIns="0" tIns="0" rIns="0" bIns="0">
            <a:normAutofit/>
          </a:bodyPr>
          <a:lstStyle/>
          <a:p>
            <a:endParaRPr lang="it-IT" sz="3200" b="0" strike="noStrike" spc="-1">
              <a:solidFill>
                <a:srgbClr val="000000"/>
              </a:solidFill>
              <a:latin typeface="Calibri"/>
            </a:endParaRPr>
          </a:p>
        </p:txBody>
      </p:sp>
      <p:sp>
        <p:nvSpPr>
          <p:cNvPr id="25" name="PlaceHolder 4"/>
          <p:cNvSpPr>
            <a:spLocks noGrp="1"/>
          </p:cNvSpPr>
          <p:nvPr>
            <p:ph type="body"/>
          </p:nvPr>
        </p:nvSpPr>
        <p:spPr>
          <a:xfrm>
            <a:off x="457200" y="2973240"/>
            <a:ext cx="8229240" cy="1618920"/>
          </a:xfrm>
          <a:prstGeom prst="rect">
            <a:avLst/>
          </a:prstGeom>
        </p:spPr>
        <p:txBody>
          <a:bodyPr lIns="0" tIns="0" rIns="0" bIns="0">
            <a:normAutofit/>
          </a:bodyPr>
          <a:lstStyle/>
          <a:p>
            <a:endParaRPr lang="it-IT"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597680"/>
            <a:ext cx="7772040" cy="1102320"/>
          </a:xfrm>
          <a:prstGeom prst="rect">
            <a:avLst/>
          </a:prstGeom>
        </p:spPr>
        <p:txBody>
          <a:bodyPr anchor="ctr"/>
          <a:lstStyle/>
          <a:p>
            <a:pPr algn="ctr">
              <a:lnSpc>
                <a:spcPct val="100000"/>
              </a:lnSpc>
            </a:pPr>
            <a:r>
              <a:rPr lang="it-IT" sz="4400" b="0" strike="noStrike" spc="-1">
                <a:solidFill>
                  <a:srgbClr val="000000"/>
                </a:solidFill>
                <a:latin typeface="Calibri"/>
              </a:rPr>
              <a:t>Fare clic per modificare stile</a:t>
            </a:r>
          </a:p>
        </p:txBody>
      </p:sp>
      <p:sp>
        <p:nvSpPr>
          <p:cNvPr id="6" name="PlaceHolder 2"/>
          <p:cNvSpPr>
            <a:spLocks noGrp="1"/>
          </p:cNvSpPr>
          <p:nvPr>
            <p:ph type="dt"/>
          </p:nvPr>
        </p:nvSpPr>
        <p:spPr>
          <a:xfrm>
            <a:off x="457200" y="4767120"/>
            <a:ext cx="2133360" cy="273600"/>
          </a:xfrm>
          <a:prstGeom prst="rect">
            <a:avLst/>
          </a:prstGeom>
        </p:spPr>
        <p:txBody>
          <a:bodyPr anchor="ctr"/>
          <a:lstStyle/>
          <a:p>
            <a:pPr>
              <a:lnSpc>
                <a:spcPct val="100000"/>
              </a:lnSpc>
            </a:pPr>
            <a:fld id="{148DDC5F-9F20-41A0-9722-1B6AACF0F7D8}" type="datetime1">
              <a:rPr lang="it-IT" sz="1200" b="0" strike="noStrike" spc="-1">
                <a:solidFill>
                  <a:srgbClr val="8B8B8B"/>
                </a:solidFill>
                <a:latin typeface="Calibri"/>
              </a:rPr>
              <a:t>16/03/2020</a:t>
            </a:fld>
            <a:endParaRPr lang="it-IT" sz="1200" b="0" strike="noStrike" spc="-1">
              <a:latin typeface="Times New Roman"/>
            </a:endParaRPr>
          </a:p>
        </p:txBody>
      </p:sp>
      <p:sp>
        <p:nvSpPr>
          <p:cNvPr id="2" name="PlaceHolder 3"/>
          <p:cNvSpPr>
            <a:spLocks noGrp="1"/>
          </p:cNvSpPr>
          <p:nvPr>
            <p:ph type="ftr"/>
          </p:nvPr>
        </p:nvSpPr>
        <p:spPr>
          <a:xfrm>
            <a:off x="3124080" y="4767120"/>
            <a:ext cx="2895120" cy="273600"/>
          </a:xfrm>
          <a:prstGeom prst="rect">
            <a:avLst/>
          </a:prstGeom>
        </p:spPr>
        <p:txBody>
          <a:bodyPr anchor="ctr"/>
          <a:lstStyle/>
          <a:p>
            <a:endParaRPr lang="it-IT" sz="2400" b="0" strike="noStrike" spc="-1">
              <a:latin typeface="Times New Roman"/>
            </a:endParaRPr>
          </a:p>
        </p:txBody>
      </p:sp>
      <p:sp>
        <p:nvSpPr>
          <p:cNvPr id="3" name="PlaceHolder 4"/>
          <p:cNvSpPr>
            <a:spLocks noGrp="1"/>
          </p:cNvSpPr>
          <p:nvPr>
            <p:ph type="sldNum"/>
          </p:nvPr>
        </p:nvSpPr>
        <p:spPr>
          <a:xfrm>
            <a:off x="6553080" y="4767120"/>
            <a:ext cx="2133360" cy="273600"/>
          </a:xfrm>
          <a:prstGeom prst="rect">
            <a:avLst/>
          </a:prstGeom>
        </p:spPr>
        <p:txBody>
          <a:bodyPr anchor="ctr"/>
          <a:lstStyle/>
          <a:p>
            <a:pPr algn="r">
              <a:lnSpc>
                <a:spcPct val="100000"/>
              </a:lnSpc>
            </a:pPr>
            <a:fld id="{C965C5A5-6495-4F2B-BC38-23A8AB0CD4A6}" type="slidenum">
              <a:rPr lang="it-IT" sz="1200" b="0" strike="noStrike" spc="-1">
                <a:solidFill>
                  <a:srgbClr val="8B8B8B"/>
                </a:solidFill>
                <a:latin typeface="Calibri"/>
              </a:rPr>
              <a:t>‹N›</a:t>
            </a:fld>
            <a:endParaRPr lang="it-IT" sz="1200" b="0" strike="noStrike" spc="-1">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solidFill>
                  <a:srgbClr val="000000"/>
                </a:solidFill>
                <a:latin typeface="Calibri"/>
              </a:rPr>
              <a:t>Fai clic per modificare il formato del testo della struttura</a:t>
            </a:r>
          </a:p>
          <a:p>
            <a:pPr marL="864000" lvl="1" indent="-324000">
              <a:spcBef>
                <a:spcPts val="1134"/>
              </a:spcBef>
              <a:buClr>
                <a:srgbClr val="000000"/>
              </a:buClr>
              <a:buSzPct val="75000"/>
              <a:buFont typeface="Symbol" charset="2"/>
              <a:buChar char=""/>
            </a:pPr>
            <a:r>
              <a:rPr lang="it-IT" sz="2400" b="0" strike="noStrike" spc="-1">
                <a:solidFill>
                  <a:srgbClr val="000000"/>
                </a:solidFill>
                <a:latin typeface="Calibri"/>
              </a:rPr>
              <a:t>Secondo livello struttura</a:t>
            </a:r>
          </a:p>
          <a:p>
            <a:pPr marL="1296000" lvl="2" indent="-288000">
              <a:spcBef>
                <a:spcPts val="850"/>
              </a:spcBef>
              <a:buClr>
                <a:srgbClr val="000000"/>
              </a:buClr>
              <a:buSzPct val="45000"/>
              <a:buFont typeface="Wingdings" charset="2"/>
              <a:buChar char=""/>
            </a:pPr>
            <a:r>
              <a:rPr lang="it-IT" sz="2000" b="0" strike="noStrike" spc="-1">
                <a:solidFill>
                  <a:srgbClr val="000000"/>
                </a:solidFill>
                <a:latin typeface="Calibri"/>
              </a:rPr>
              <a:t>Terzo livello struttura</a:t>
            </a:r>
          </a:p>
          <a:p>
            <a:pPr marL="1728000" lvl="3" indent="-216000">
              <a:spcBef>
                <a:spcPts val="567"/>
              </a:spcBef>
              <a:buClr>
                <a:srgbClr val="000000"/>
              </a:buClr>
              <a:buSzPct val="75000"/>
              <a:buFont typeface="Symbol" charset="2"/>
              <a:buChar char=""/>
            </a:pPr>
            <a:r>
              <a:rPr lang="it-IT" sz="2000" b="0" strike="noStrike" spc="-1">
                <a:solidFill>
                  <a:srgbClr val="000000"/>
                </a:solidFill>
                <a:latin typeface="Calibri"/>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Calibri"/>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Calibri"/>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Calibri"/>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920"/>
            <a:ext cx="8229240" cy="856800"/>
          </a:xfrm>
          <a:prstGeom prst="rect">
            <a:avLst/>
          </a:prstGeom>
        </p:spPr>
        <p:txBody>
          <a:bodyPr anchor="ctr"/>
          <a:lstStyle/>
          <a:p>
            <a:pPr algn="ctr">
              <a:lnSpc>
                <a:spcPct val="100000"/>
              </a:lnSpc>
            </a:pPr>
            <a:r>
              <a:rPr lang="it-IT" sz="4400" b="0" strike="noStrike" spc="-1">
                <a:solidFill>
                  <a:srgbClr val="000000"/>
                </a:solidFill>
                <a:latin typeface="Calibri"/>
              </a:rPr>
              <a:t>Fare clic per modificare stile</a:t>
            </a:r>
          </a:p>
        </p:txBody>
      </p:sp>
      <p:sp>
        <p:nvSpPr>
          <p:cNvPr id="42" name="PlaceHolder 2"/>
          <p:cNvSpPr>
            <a:spLocks noGrp="1"/>
          </p:cNvSpPr>
          <p:nvPr>
            <p:ph type="body"/>
          </p:nvPr>
        </p:nvSpPr>
        <p:spPr>
          <a:xfrm>
            <a:off x="457200" y="1200240"/>
            <a:ext cx="8229240" cy="3394080"/>
          </a:xfrm>
          <a:prstGeom prst="rect">
            <a:avLst/>
          </a:prstGeom>
        </p:spPr>
        <p:txBody>
          <a:bodyPr/>
          <a:lstStyle/>
          <a:p>
            <a:pPr marL="343080" indent="-342720">
              <a:lnSpc>
                <a:spcPct val="100000"/>
              </a:lnSpc>
              <a:spcBef>
                <a:spcPts val="641"/>
              </a:spcBef>
              <a:buClr>
                <a:srgbClr val="000000"/>
              </a:buClr>
              <a:buFont typeface="Arial"/>
              <a:buChar char="•"/>
            </a:pPr>
            <a:r>
              <a:rPr lang="it-IT" sz="3200" b="0" strike="noStrike" spc="-1">
                <a:solidFill>
                  <a:srgbClr val="000000"/>
                </a:solidFill>
                <a:latin typeface="Calibri"/>
              </a:rPr>
              <a:t>Fare clic per modificare gli stili del testo dello schema</a:t>
            </a:r>
          </a:p>
          <a:p>
            <a:pPr marL="743040" lvl="1" indent="-285480">
              <a:lnSpc>
                <a:spcPct val="100000"/>
              </a:lnSpc>
              <a:spcBef>
                <a:spcPts val="561"/>
              </a:spcBef>
              <a:buClr>
                <a:srgbClr val="000000"/>
              </a:buClr>
              <a:buFont typeface="Arial"/>
              <a:buChar char="–"/>
            </a:pPr>
            <a:r>
              <a:rPr lang="it-IT" sz="2800" b="0" strike="noStrike" spc="-1">
                <a:solidFill>
                  <a:srgbClr val="000000"/>
                </a:solidFill>
                <a:latin typeface="Calibri"/>
              </a:rPr>
              <a:t>Secondo livello</a:t>
            </a:r>
          </a:p>
          <a:p>
            <a:pPr marL="1143000" lvl="2" indent="-228240">
              <a:lnSpc>
                <a:spcPct val="100000"/>
              </a:lnSpc>
              <a:spcBef>
                <a:spcPts val="479"/>
              </a:spcBef>
              <a:buClr>
                <a:srgbClr val="000000"/>
              </a:buClr>
              <a:buFont typeface="Arial"/>
              <a:buChar char="•"/>
            </a:pPr>
            <a:r>
              <a:rPr lang="it-IT" sz="2400" b="0" strike="noStrike" spc="-1">
                <a:solidFill>
                  <a:srgbClr val="000000"/>
                </a:solidFill>
                <a:latin typeface="Calibri"/>
              </a:rPr>
              <a:t>Terzo livello</a:t>
            </a:r>
          </a:p>
          <a:p>
            <a:pPr marL="1600200" lvl="3" indent="-228240">
              <a:lnSpc>
                <a:spcPct val="100000"/>
              </a:lnSpc>
              <a:spcBef>
                <a:spcPts val="400"/>
              </a:spcBef>
              <a:buClr>
                <a:srgbClr val="000000"/>
              </a:buClr>
              <a:buFont typeface="Arial"/>
              <a:buChar char="–"/>
            </a:pPr>
            <a:r>
              <a:rPr lang="it-IT" sz="2000" b="0" strike="noStrike" spc="-1">
                <a:solidFill>
                  <a:srgbClr val="000000"/>
                </a:solidFill>
                <a:latin typeface="Calibri"/>
              </a:rPr>
              <a:t>Quarto livello</a:t>
            </a:r>
          </a:p>
          <a:p>
            <a:pPr marL="2057400" lvl="4" indent="-228240">
              <a:lnSpc>
                <a:spcPct val="100000"/>
              </a:lnSpc>
              <a:spcBef>
                <a:spcPts val="400"/>
              </a:spcBef>
              <a:buClr>
                <a:srgbClr val="000000"/>
              </a:buClr>
              <a:buFont typeface="Arial"/>
              <a:buChar char="»"/>
            </a:pPr>
            <a:r>
              <a:rPr lang="it-IT" sz="2000" b="0" strike="noStrike" spc="-1">
                <a:solidFill>
                  <a:srgbClr val="000000"/>
                </a:solidFill>
                <a:latin typeface="Calibri"/>
              </a:rPr>
              <a:t>Quinto livello</a:t>
            </a:r>
          </a:p>
        </p:txBody>
      </p:sp>
      <p:sp>
        <p:nvSpPr>
          <p:cNvPr id="43" name="PlaceHolder 3"/>
          <p:cNvSpPr>
            <a:spLocks noGrp="1"/>
          </p:cNvSpPr>
          <p:nvPr>
            <p:ph type="dt"/>
          </p:nvPr>
        </p:nvSpPr>
        <p:spPr>
          <a:xfrm>
            <a:off x="457200" y="4767120"/>
            <a:ext cx="2133360" cy="273600"/>
          </a:xfrm>
          <a:prstGeom prst="rect">
            <a:avLst/>
          </a:prstGeom>
        </p:spPr>
        <p:txBody>
          <a:bodyPr anchor="ctr"/>
          <a:lstStyle/>
          <a:p>
            <a:pPr>
              <a:lnSpc>
                <a:spcPct val="100000"/>
              </a:lnSpc>
            </a:pPr>
            <a:fld id="{771FEE37-5152-4503-B457-77544C0727B6}" type="datetime1">
              <a:rPr lang="it-IT" sz="1200" b="0" strike="noStrike" spc="-1">
                <a:solidFill>
                  <a:srgbClr val="8B8B8B"/>
                </a:solidFill>
                <a:latin typeface="Calibri"/>
              </a:rPr>
              <a:t>16/03/2020</a:t>
            </a:fld>
            <a:endParaRPr lang="it-IT" sz="1200" b="0" strike="noStrike" spc="-1">
              <a:latin typeface="Times New Roman"/>
            </a:endParaRPr>
          </a:p>
        </p:txBody>
      </p:sp>
      <p:sp>
        <p:nvSpPr>
          <p:cNvPr id="44" name="PlaceHolder 4"/>
          <p:cNvSpPr>
            <a:spLocks noGrp="1"/>
          </p:cNvSpPr>
          <p:nvPr>
            <p:ph type="ftr"/>
          </p:nvPr>
        </p:nvSpPr>
        <p:spPr>
          <a:xfrm>
            <a:off x="3124080" y="4767120"/>
            <a:ext cx="2895120" cy="273600"/>
          </a:xfrm>
          <a:prstGeom prst="rect">
            <a:avLst/>
          </a:prstGeom>
        </p:spPr>
        <p:txBody>
          <a:bodyPr anchor="ctr"/>
          <a:lstStyle/>
          <a:p>
            <a:endParaRPr lang="it-IT" sz="2400" b="0" strike="noStrike" spc="-1">
              <a:latin typeface="Times New Roman"/>
            </a:endParaRPr>
          </a:p>
        </p:txBody>
      </p:sp>
      <p:sp>
        <p:nvSpPr>
          <p:cNvPr id="45" name="PlaceHolder 5"/>
          <p:cNvSpPr>
            <a:spLocks noGrp="1"/>
          </p:cNvSpPr>
          <p:nvPr>
            <p:ph type="sldNum"/>
          </p:nvPr>
        </p:nvSpPr>
        <p:spPr>
          <a:xfrm>
            <a:off x="6553080" y="4767120"/>
            <a:ext cx="2133360" cy="273600"/>
          </a:xfrm>
          <a:prstGeom prst="rect">
            <a:avLst/>
          </a:prstGeom>
        </p:spPr>
        <p:txBody>
          <a:bodyPr anchor="ctr"/>
          <a:lstStyle/>
          <a:p>
            <a:pPr algn="r">
              <a:lnSpc>
                <a:spcPct val="100000"/>
              </a:lnSpc>
            </a:pPr>
            <a:fld id="{9378B905-DDE7-4476-ABCA-BC54D08EF6F5}" type="slidenum">
              <a:rPr lang="it-IT" sz="1200" b="0" strike="noStrike" spc="-1">
                <a:solidFill>
                  <a:srgbClr val="8B8B8B"/>
                </a:solidFill>
                <a:latin typeface="Calibri"/>
              </a:rPr>
              <a:t>‹N›</a:t>
            </a:fld>
            <a:endParaRPr lang="it-IT"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loud.italia.it/marketplace/supplier/market/index_IaaS.html" TargetMode="External"/><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2" name="CustomShape 1"/>
          <p:cNvSpPr/>
          <p:nvPr/>
        </p:nvSpPr>
        <p:spPr>
          <a:xfrm>
            <a:off x="335880" y="3200399"/>
            <a:ext cx="8471520" cy="1353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it-IT" sz="2800" b="0" strike="noStrike" spc="-1" dirty="0">
                <a:solidFill>
                  <a:srgbClr val="FFFFFF"/>
                </a:solidFill>
                <a:latin typeface="Calibri"/>
              </a:rPr>
              <a:t>Stato Avanzamento Progetto</a:t>
            </a:r>
            <a:endParaRPr lang="it-IT" sz="2800" b="0" strike="noStrike" spc="-1" dirty="0">
              <a:latin typeface="Arial"/>
            </a:endParaRPr>
          </a:p>
          <a:p>
            <a:pPr algn="ctr">
              <a:lnSpc>
                <a:spcPct val="100000"/>
              </a:lnSpc>
            </a:pPr>
            <a:endParaRPr lang="it-IT" sz="2800" b="0" strike="noStrike" spc="-1" dirty="0">
              <a:latin typeface="Arial"/>
            </a:endParaRPr>
          </a:p>
          <a:p>
            <a:pPr algn="ctr">
              <a:lnSpc>
                <a:spcPct val="100000"/>
              </a:lnSpc>
            </a:pPr>
            <a:r>
              <a:rPr lang="it-IT" sz="1800" b="0" strike="noStrike" spc="-1" dirty="0">
                <a:solidFill>
                  <a:srgbClr val="FFFFFF"/>
                </a:solidFill>
                <a:latin typeface="Calibri"/>
              </a:rPr>
              <a:t>Videoconferenza, 17 marzo2020</a:t>
            </a:r>
            <a:endParaRPr lang="it-IT" sz="1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3" name="CustomShape 1"/>
          <p:cNvSpPr/>
          <p:nvPr/>
        </p:nvSpPr>
        <p:spPr>
          <a:xfrm>
            <a:off x="209879" y="178560"/>
            <a:ext cx="4472957"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100" spc="-1" dirty="0">
                <a:solidFill>
                  <a:srgbClr val="0B388F"/>
                </a:solidFill>
                <a:latin typeface="Calibri"/>
              </a:rPr>
              <a:t>Ordine del giorno</a:t>
            </a:r>
          </a:p>
          <a:p>
            <a:pPr>
              <a:lnSpc>
                <a:spcPct val="100000"/>
              </a:lnSpc>
            </a:pPr>
            <a:endParaRPr lang="it-IT" sz="1100" b="0" strike="noStrike" spc="-1" dirty="0">
              <a:latin typeface="Arial"/>
            </a:endParaRPr>
          </a:p>
        </p:txBody>
      </p:sp>
      <p:sp>
        <p:nvSpPr>
          <p:cNvPr id="29" name="Rettangolo 28">
            <a:extLst>
              <a:ext uri="{FF2B5EF4-FFF2-40B4-BE49-F238E27FC236}">
                <a16:creationId xmlns:a16="http://schemas.microsoft.com/office/drawing/2014/main" id="{6CD99702-4D3B-4410-82D6-A3CC20F2D285}"/>
              </a:ext>
            </a:extLst>
          </p:cNvPr>
          <p:cNvSpPr/>
          <p:nvPr/>
        </p:nvSpPr>
        <p:spPr>
          <a:xfrm>
            <a:off x="1094510" y="1152948"/>
            <a:ext cx="5507182" cy="843338"/>
          </a:xfrm>
          <a:prstGeom prst="rect">
            <a:avLst/>
          </a:prstGeom>
          <a:solidFill>
            <a:srgbClr val="549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dirty="0"/>
              <a:t>Saluti introduttivi</a:t>
            </a:r>
          </a:p>
        </p:txBody>
      </p:sp>
      <p:sp>
        <p:nvSpPr>
          <p:cNvPr id="30" name="Rettangolo 29">
            <a:extLst>
              <a:ext uri="{FF2B5EF4-FFF2-40B4-BE49-F238E27FC236}">
                <a16:creationId xmlns:a16="http://schemas.microsoft.com/office/drawing/2014/main" id="{BF745BA9-FA03-4D7C-AB67-93E2A13B0813}"/>
              </a:ext>
            </a:extLst>
          </p:cNvPr>
          <p:cNvSpPr/>
          <p:nvPr/>
        </p:nvSpPr>
        <p:spPr>
          <a:xfrm>
            <a:off x="311487" y="1152948"/>
            <a:ext cx="720678" cy="843338"/>
          </a:xfrm>
          <a:prstGeom prst="rect">
            <a:avLst/>
          </a:prstGeom>
          <a:solidFill>
            <a:srgbClr val="549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t>1</a:t>
            </a:r>
          </a:p>
        </p:txBody>
      </p:sp>
      <p:sp>
        <p:nvSpPr>
          <p:cNvPr id="32" name="Rettangolo 31">
            <a:extLst>
              <a:ext uri="{FF2B5EF4-FFF2-40B4-BE49-F238E27FC236}">
                <a16:creationId xmlns:a16="http://schemas.microsoft.com/office/drawing/2014/main" id="{460BD564-6B0B-4A40-8B03-F45CA8B460E5}"/>
              </a:ext>
            </a:extLst>
          </p:cNvPr>
          <p:cNvSpPr/>
          <p:nvPr/>
        </p:nvSpPr>
        <p:spPr>
          <a:xfrm>
            <a:off x="1094509" y="2209734"/>
            <a:ext cx="2784530" cy="843338"/>
          </a:xfrm>
          <a:prstGeom prst="rect">
            <a:avLst/>
          </a:prstGeom>
          <a:solidFill>
            <a:srgbClr val="3FA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dirty="0"/>
              <a:t>Adempimenti amministrativi</a:t>
            </a:r>
          </a:p>
        </p:txBody>
      </p:sp>
      <p:sp>
        <p:nvSpPr>
          <p:cNvPr id="35" name="Rettangolo 34">
            <a:hlinkClick r:id="rId3"/>
            <a:extLst>
              <a:ext uri="{FF2B5EF4-FFF2-40B4-BE49-F238E27FC236}">
                <a16:creationId xmlns:a16="http://schemas.microsoft.com/office/drawing/2014/main" id="{94A0D149-5353-4A8F-B60D-F925C5F2CCF5}"/>
              </a:ext>
            </a:extLst>
          </p:cNvPr>
          <p:cNvSpPr/>
          <p:nvPr/>
        </p:nvSpPr>
        <p:spPr>
          <a:xfrm>
            <a:off x="1094508" y="3266520"/>
            <a:ext cx="5507183" cy="843338"/>
          </a:xfrm>
          <a:prstGeom prst="rect">
            <a:avLst/>
          </a:prstGeom>
          <a:solidFill>
            <a:srgbClr val="52C0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dirty="0"/>
              <a:t>Presentazione delio stato di avanzamento del kit del riuso</a:t>
            </a:r>
          </a:p>
        </p:txBody>
      </p:sp>
      <p:sp>
        <p:nvSpPr>
          <p:cNvPr id="38" name="Rettangolo 37">
            <a:extLst>
              <a:ext uri="{FF2B5EF4-FFF2-40B4-BE49-F238E27FC236}">
                <a16:creationId xmlns:a16="http://schemas.microsoft.com/office/drawing/2014/main" id="{7EBE3A85-5A52-4D27-9318-2983E5C8F3DF}"/>
              </a:ext>
            </a:extLst>
          </p:cNvPr>
          <p:cNvSpPr/>
          <p:nvPr/>
        </p:nvSpPr>
        <p:spPr>
          <a:xfrm>
            <a:off x="311487" y="2209735"/>
            <a:ext cx="720678" cy="843337"/>
          </a:xfrm>
          <a:prstGeom prst="rect">
            <a:avLst/>
          </a:prstGeom>
          <a:solidFill>
            <a:srgbClr val="3FA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t>2</a:t>
            </a:r>
          </a:p>
        </p:txBody>
      </p:sp>
      <p:sp>
        <p:nvSpPr>
          <p:cNvPr id="53" name="Rettangolo 52">
            <a:hlinkClick r:id="rId3"/>
            <a:extLst>
              <a:ext uri="{FF2B5EF4-FFF2-40B4-BE49-F238E27FC236}">
                <a16:creationId xmlns:a16="http://schemas.microsoft.com/office/drawing/2014/main" id="{E51FB476-BC61-4BC2-8502-EBDCBF8FE280}"/>
              </a:ext>
            </a:extLst>
          </p:cNvPr>
          <p:cNvSpPr/>
          <p:nvPr/>
        </p:nvSpPr>
        <p:spPr>
          <a:xfrm>
            <a:off x="311487" y="3278389"/>
            <a:ext cx="720678" cy="843338"/>
          </a:xfrm>
          <a:prstGeom prst="rect">
            <a:avLst/>
          </a:prstGeom>
          <a:solidFill>
            <a:srgbClr val="52C0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t>3</a:t>
            </a:r>
          </a:p>
        </p:txBody>
      </p:sp>
      <p:sp>
        <p:nvSpPr>
          <p:cNvPr id="54" name="Rettangolo 53">
            <a:extLst>
              <a:ext uri="{FF2B5EF4-FFF2-40B4-BE49-F238E27FC236}">
                <a16:creationId xmlns:a16="http://schemas.microsoft.com/office/drawing/2014/main" id="{7BFEA8C8-669A-41C6-9FD6-F51F29ED6191}"/>
              </a:ext>
            </a:extLst>
          </p:cNvPr>
          <p:cNvSpPr/>
          <p:nvPr/>
        </p:nvSpPr>
        <p:spPr>
          <a:xfrm>
            <a:off x="6663801" y="1152948"/>
            <a:ext cx="1683563" cy="843338"/>
          </a:xfrm>
          <a:prstGeom prst="rect">
            <a:avLst/>
          </a:prstGeom>
          <a:solidFill>
            <a:srgbClr val="549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t>Mazara del Vallo</a:t>
            </a:r>
          </a:p>
        </p:txBody>
      </p:sp>
      <p:sp>
        <p:nvSpPr>
          <p:cNvPr id="55" name="Rettangolo 54">
            <a:extLst>
              <a:ext uri="{FF2B5EF4-FFF2-40B4-BE49-F238E27FC236}">
                <a16:creationId xmlns:a16="http://schemas.microsoft.com/office/drawing/2014/main" id="{1F0B7445-C0D6-4C13-B7E8-CFB5212542AF}"/>
              </a:ext>
            </a:extLst>
          </p:cNvPr>
          <p:cNvSpPr/>
          <p:nvPr/>
        </p:nvSpPr>
        <p:spPr>
          <a:xfrm>
            <a:off x="6663801" y="2209735"/>
            <a:ext cx="1683563" cy="843337"/>
          </a:xfrm>
          <a:prstGeom prst="rect">
            <a:avLst/>
          </a:prstGeom>
          <a:solidFill>
            <a:srgbClr val="3FA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t>EasyGov</a:t>
            </a:r>
          </a:p>
        </p:txBody>
      </p:sp>
      <p:sp>
        <p:nvSpPr>
          <p:cNvPr id="56" name="Rettangolo 55">
            <a:hlinkClick r:id="rId3"/>
            <a:extLst>
              <a:ext uri="{FF2B5EF4-FFF2-40B4-BE49-F238E27FC236}">
                <a16:creationId xmlns:a16="http://schemas.microsoft.com/office/drawing/2014/main" id="{D823EEAA-56EE-414B-86BA-D80037728C30}"/>
              </a:ext>
            </a:extLst>
          </p:cNvPr>
          <p:cNvSpPr/>
          <p:nvPr/>
        </p:nvSpPr>
        <p:spPr>
          <a:xfrm>
            <a:off x="6663801" y="3278389"/>
            <a:ext cx="1683563" cy="843338"/>
          </a:xfrm>
          <a:prstGeom prst="rect">
            <a:avLst/>
          </a:prstGeom>
          <a:solidFill>
            <a:srgbClr val="52C0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t>Comune di Padova</a:t>
            </a:r>
          </a:p>
        </p:txBody>
      </p:sp>
      <p:sp>
        <p:nvSpPr>
          <p:cNvPr id="57" name="Rettangolo 56">
            <a:extLst>
              <a:ext uri="{FF2B5EF4-FFF2-40B4-BE49-F238E27FC236}">
                <a16:creationId xmlns:a16="http://schemas.microsoft.com/office/drawing/2014/main" id="{B4D7E62D-8D01-4ED6-B113-CFD5560A06D1}"/>
              </a:ext>
            </a:extLst>
          </p:cNvPr>
          <p:cNvSpPr/>
          <p:nvPr/>
        </p:nvSpPr>
        <p:spPr>
          <a:xfrm>
            <a:off x="3941618" y="2209735"/>
            <a:ext cx="2660074" cy="413781"/>
          </a:xfrm>
          <a:prstGeom prst="rect">
            <a:avLst/>
          </a:prstGeom>
          <a:solidFill>
            <a:srgbClr val="3FA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dirty="0"/>
              <a:t>Rendicontazione personale interno</a:t>
            </a:r>
          </a:p>
        </p:txBody>
      </p:sp>
      <p:sp>
        <p:nvSpPr>
          <p:cNvPr id="58" name="Rettangolo 57">
            <a:extLst>
              <a:ext uri="{FF2B5EF4-FFF2-40B4-BE49-F238E27FC236}">
                <a16:creationId xmlns:a16="http://schemas.microsoft.com/office/drawing/2014/main" id="{EF3C199B-6FC1-4127-881E-4642CEF37151}"/>
              </a:ext>
            </a:extLst>
          </p:cNvPr>
          <p:cNvSpPr/>
          <p:nvPr/>
        </p:nvSpPr>
        <p:spPr>
          <a:xfrm>
            <a:off x="3934926" y="2645718"/>
            <a:ext cx="2660074" cy="413781"/>
          </a:xfrm>
          <a:prstGeom prst="rect">
            <a:avLst/>
          </a:prstGeom>
          <a:solidFill>
            <a:srgbClr val="3FA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dirty="0"/>
              <a:t>Rendicontazione servizi esterni</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6" name="CustomShape 1"/>
          <p:cNvSpPr/>
          <p:nvPr/>
        </p:nvSpPr>
        <p:spPr>
          <a:xfrm>
            <a:off x="209880" y="178560"/>
            <a:ext cx="557748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100" spc="-1" dirty="0">
                <a:solidFill>
                  <a:srgbClr val="0B388F"/>
                </a:solidFill>
                <a:latin typeface="Calibri"/>
              </a:rPr>
              <a:t>Adempimenti amministrativi – rendicontazione personale interno</a:t>
            </a:r>
            <a:endParaRPr lang="it-IT" sz="1100" spc="-1" dirty="0"/>
          </a:p>
        </p:txBody>
      </p:sp>
      <p:sp>
        <p:nvSpPr>
          <p:cNvPr id="89" name="TextShape 3"/>
          <p:cNvSpPr txBox="1"/>
          <p:nvPr/>
        </p:nvSpPr>
        <p:spPr>
          <a:xfrm>
            <a:off x="6553080" y="4767120"/>
            <a:ext cx="2133360" cy="273600"/>
          </a:xfrm>
          <a:prstGeom prst="rect">
            <a:avLst/>
          </a:prstGeom>
          <a:noFill/>
          <a:ln>
            <a:noFill/>
          </a:ln>
        </p:spPr>
        <p:txBody>
          <a:bodyPr anchor="ctr"/>
          <a:lstStyle/>
          <a:p>
            <a:pPr algn="r">
              <a:lnSpc>
                <a:spcPct val="100000"/>
              </a:lnSpc>
            </a:pPr>
            <a:fld id="{CC7694B4-AD7F-47A1-919C-6ACCAD89B316}" type="slidenum">
              <a:rPr lang="it-IT" sz="1200" b="0" strike="noStrike" spc="-1">
                <a:solidFill>
                  <a:srgbClr val="8B8B8B"/>
                </a:solidFill>
                <a:latin typeface="Calibri"/>
              </a:rPr>
              <a:t>3</a:t>
            </a:fld>
            <a:endParaRPr lang="it-IT" sz="1200" b="0" strike="noStrike" spc="-1">
              <a:latin typeface="Times New Roman"/>
            </a:endParaRPr>
          </a:p>
        </p:txBody>
      </p:sp>
      <p:graphicFrame>
        <p:nvGraphicFramePr>
          <p:cNvPr id="7" name="Table 2">
            <a:extLst>
              <a:ext uri="{FF2B5EF4-FFF2-40B4-BE49-F238E27FC236}">
                <a16:creationId xmlns:a16="http://schemas.microsoft.com/office/drawing/2014/main" id="{07A2F178-A36E-47A9-A36A-65D4A57710ED}"/>
              </a:ext>
            </a:extLst>
          </p:cNvPr>
          <p:cNvGraphicFramePr/>
          <p:nvPr>
            <p:extLst>
              <p:ext uri="{D42A27DB-BD31-4B8C-83A1-F6EECF244321}">
                <p14:modId xmlns:p14="http://schemas.microsoft.com/office/powerpoint/2010/main" val="3846539370"/>
              </p:ext>
            </p:extLst>
          </p:nvPr>
        </p:nvGraphicFramePr>
        <p:xfrm>
          <a:off x="286920" y="557280"/>
          <a:ext cx="8570160" cy="4209840"/>
        </p:xfrm>
        <a:graphic>
          <a:graphicData uri="http://schemas.openxmlformats.org/drawingml/2006/table">
            <a:tbl>
              <a:tblPr/>
              <a:tblGrid>
                <a:gridCol w="2356560">
                  <a:extLst>
                    <a:ext uri="{9D8B030D-6E8A-4147-A177-3AD203B41FA5}">
                      <a16:colId xmlns:a16="http://schemas.microsoft.com/office/drawing/2014/main" val="20000"/>
                    </a:ext>
                  </a:extLst>
                </a:gridCol>
                <a:gridCol w="3381840">
                  <a:extLst>
                    <a:ext uri="{9D8B030D-6E8A-4147-A177-3AD203B41FA5}">
                      <a16:colId xmlns:a16="http://schemas.microsoft.com/office/drawing/2014/main" val="20001"/>
                    </a:ext>
                  </a:extLst>
                </a:gridCol>
                <a:gridCol w="2831760">
                  <a:extLst>
                    <a:ext uri="{9D8B030D-6E8A-4147-A177-3AD203B41FA5}">
                      <a16:colId xmlns:a16="http://schemas.microsoft.com/office/drawing/2014/main" val="20002"/>
                    </a:ext>
                  </a:extLst>
                </a:gridCol>
              </a:tblGrid>
              <a:tr h="366120">
                <a:tc>
                  <a:txBody>
                    <a:bodyPr/>
                    <a:lstStyle/>
                    <a:p>
                      <a:pPr algn="ctr">
                        <a:lnSpc>
                          <a:spcPct val="100000"/>
                        </a:lnSpc>
                      </a:pPr>
                      <a:r>
                        <a:rPr lang="it-IT" sz="1600" b="1" strike="noStrike" spc="-1" dirty="0">
                          <a:solidFill>
                            <a:srgbClr val="FFFFFF"/>
                          </a:solidFill>
                          <a:latin typeface="+mn-lt"/>
                        </a:rPr>
                        <a:t>Ruolo </a:t>
                      </a:r>
                      <a:endParaRPr lang="it-IT" sz="1600" b="0" strike="noStrike" spc="-1" dirty="0">
                        <a:latin typeface="+mn-lt"/>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it-IT" sz="1600" b="1" strike="noStrike" spc="-1" dirty="0">
                          <a:solidFill>
                            <a:srgbClr val="FFFFFF"/>
                          </a:solidFill>
                          <a:latin typeface="+mn-lt"/>
                        </a:rPr>
                        <a:t>Denominazione</a:t>
                      </a:r>
                      <a:endParaRPr lang="it-IT" sz="1600" b="0" strike="noStrike" spc="-1" dirty="0">
                        <a:latin typeface="+mn-lt"/>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it-IT" sz="1600" b="1" strike="noStrike" spc="-1" dirty="0">
                          <a:solidFill>
                            <a:srgbClr val="FFFFFF"/>
                          </a:solidFill>
                          <a:latin typeface="+mn-lt"/>
                        </a:rPr>
                        <a:t>Importo rendicontato</a:t>
                      </a:r>
                      <a:endParaRPr lang="it-IT" sz="1600" b="0" strike="noStrike" spc="-1" dirty="0">
                        <a:latin typeface="+mn-lt"/>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66120">
                <a:tc>
                  <a:txBody>
                    <a:bodyPr/>
                    <a:lstStyle/>
                    <a:p>
                      <a:pPr>
                        <a:lnSpc>
                          <a:spcPct val="100000"/>
                        </a:lnSpc>
                      </a:pPr>
                      <a:r>
                        <a:rPr lang="it-IT" sz="1600" b="0" strike="noStrike" spc="-1">
                          <a:solidFill>
                            <a:srgbClr val="000000"/>
                          </a:solidFill>
                          <a:latin typeface="Calibri"/>
                        </a:rPr>
                        <a:t>Ente Capofila</a:t>
                      </a:r>
                      <a:endParaRPr lang="it-IT" sz="16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it-IT" sz="1600" b="0" strike="noStrike" spc="-1">
                          <a:solidFill>
                            <a:srgbClr val="000000"/>
                          </a:solidFill>
                          <a:latin typeface="Calibri"/>
                        </a:rPr>
                        <a:t>Comune di Mazara del Vallo</a:t>
                      </a:r>
                      <a:endParaRPr lang="it-IT" sz="16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pPr>
                      <a:r>
                        <a:rPr lang="it-IT" sz="1600" b="0" strike="noStrike" spc="-1" dirty="0">
                          <a:solidFill>
                            <a:srgbClr val="000000"/>
                          </a:solidFill>
                          <a:latin typeface="Calibri"/>
                        </a:rPr>
                        <a:t>18.941,74</a:t>
                      </a:r>
                      <a:endParaRPr lang="it-IT" sz="16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66120">
                <a:tc>
                  <a:txBody>
                    <a:bodyPr/>
                    <a:lstStyle/>
                    <a:p>
                      <a:pPr>
                        <a:lnSpc>
                          <a:spcPct val="100000"/>
                        </a:lnSpc>
                      </a:pPr>
                      <a:r>
                        <a:rPr lang="it-IT" sz="1600" b="0" strike="noStrike" spc="-1">
                          <a:solidFill>
                            <a:srgbClr val="000000"/>
                          </a:solidFill>
                          <a:latin typeface="Calibri"/>
                        </a:rPr>
                        <a:t>Ente Cedente</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it-IT" sz="1600" b="0" strike="noStrike" spc="-1">
                          <a:solidFill>
                            <a:srgbClr val="000000"/>
                          </a:solidFill>
                          <a:latin typeface="Calibri"/>
                        </a:rPr>
                        <a:t>Comune di Padova</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it-IT" sz="1600" b="0" strike="noStrike" spc="-1">
                          <a:solidFill>
                            <a:srgbClr val="000000"/>
                          </a:solidFill>
                          <a:latin typeface="Calibri"/>
                        </a:rPr>
                        <a:t>22.383,44</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66120">
                <a:tc>
                  <a:txBody>
                    <a:bodyPr/>
                    <a:lstStyle/>
                    <a:p>
                      <a:pPr>
                        <a:lnSpc>
                          <a:spcPct val="100000"/>
                        </a:lnSpc>
                      </a:pPr>
                      <a:r>
                        <a:rPr lang="it-IT" sz="1600" b="0" strike="noStrike" spc="-1" dirty="0">
                          <a:solidFill>
                            <a:srgbClr val="000000"/>
                          </a:solidFill>
                          <a:latin typeface="Calibri"/>
                        </a:rPr>
                        <a:t>Ente Riusante</a:t>
                      </a:r>
                      <a:endParaRPr lang="it-IT" sz="16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it-IT" sz="1600" b="0" strike="noStrike" spc="-1">
                          <a:solidFill>
                            <a:srgbClr val="000000"/>
                          </a:solidFill>
                          <a:latin typeface="Calibri"/>
                        </a:rPr>
                        <a:t>Comune di Livorno</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it-IT" sz="1600" b="0" strike="noStrike" spc="-1" dirty="0">
                          <a:solidFill>
                            <a:srgbClr val="000000"/>
                          </a:solidFill>
                          <a:latin typeface="Calibri"/>
                        </a:rPr>
                        <a:t>24.239,38</a:t>
                      </a:r>
                      <a:endParaRPr lang="it-IT" sz="16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66120">
                <a:tc>
                  <a:txBody>
                    <a:bodyPr/>
                    <a:lstStyle/>
                    <a:p>
                      <a:pPr>
                        <a:lnSpc>
                          <a:spcPct val="100000"/>
                        </a:lnSpc>
                      </a:pPr>
                      <a:r>
                        <a:rPr lang="it-IT" sz="1600" b="0" strike="noStrike" spc="-1">
                          <a:solidFill>
                            <a:srgbClr val="000000"/>
                          </a:solidFill>
                          <a:latin typeface="Calibri"/>
                        </a:rPr>
                        <a:t>Ente Riusante</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it-IT" sz="1600" b="0" strike="noStrike" spc="-1">
                          <a:solidFill>
                            <a:srgbClr val="000000"/>
                          </a:solidFill>
                          <a:latin typeface="Calibri"/>
                        </a:rPr>
                        <a:t>Comune di Merano</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it-IT" sz="1600" b="0" strike="noStrike" spc="-1">
                          <a:solidFill>
                            <a:srgbClr val="000000"/>
                          </a:solidFill>
                          <a:latin typeface="Calibri"/>
                        </a:rPr>
                        <a:t>12.895,40</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640440">
                <a:tc>
                  <a:txBody>
                    <a:bodyPr/>
                    <a:lstStyle/>
                    <a:p>
                      <a:pPr>
                        <a:lnSpc>
                          <a:spcPct val="100000"/>
                        </a:lnSpc>
                      </a:pPr>
                      <a:r>
                        <a:rPr lang="it-IT" sz="1600" b="0" strike="noStrike" spc="-1">
                          <a:solidFill>
                            <a:srgbClr val="000000"/>
                          </a:solidFill>
                          <a:latin typeface="Calibri"/>
                        </a:rPr>
                        <a:t>Ente Riusante</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it-IT" sz="1600" b="0" strike="noStrike" spc="-1" dirty="0">
                          <a:solidFill>
                            <a:srgbClr val="000000"/>
                          </a:solidFill>
                          <a:latin typeface="Calibri"/>
                        </a:rPr>
                        <a:t>Provincia di Brescia</a:t>
                      </a:r>
                      <a:endParaRPr lang="it-IT" sz="16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it-IT" sz="1600" b="0" strike="noStrike" spc="-1" dirty="0">
                          <a:solidFill>
                            <a:srgbClr val="000000"/>
                          </a:solidFill>
                          <a:latin typeface="Calibri"/>
                        </a:rPr>
                        <a:t>Rendicontazione unica a fine progetto</a:t>
                      </a:r>
                      <a:endParaRPr lang="it-IT" sz="16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66120">
                <a:tc>
                  <a:txBody>
                    <a:bodyPr/>
                    <a:lstStyle/>
                    <a:p>
                      <a:pPr>
                        <a:lnSpc>
                          <a:spcPct val="100000"/>
                        </a:lnSpc>
                      </a:pPr>
                      <a:r>
                        <a:rPr lang="it-IT" sz="1600" b="0" strike="noStrike" spc="-1">
                          <a:solidFill>
                            <a:srgbClr val="000000"/>
                          </a:solidFill>
                          <a:latin typeface="Calibri"/>
                        </a:rPr>
                        <a:t>Ente Riusante</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it-IT" sz="1600" b="0" strike="noStrike" spc="-1">
                          <a:solidFill>
                            <a:srgbClr val="000000"/>
                          </a:solidFill>
                          <a:latin typeface="Calibri"/>
                        </a:rPr>
                        <a:t>Comune di Campobello di Mazara</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it-IT" sz="1600" b="0" strike="noStrike" spc="-1">
                          <a:solidFill>
                            <a:srgbClr val="000000"/>
                          </a:solidFill>
                          <a:latin typeface="Calibri"/>
                        </a:rPr>
                        <a:t>10.244,32</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366120">
                <a:tc>
                  <a:txBody>
                    <a:bodyPr/>
                    <a:lstStyle/>
                    <a:p>
                      <a:pPr>
                        <a:lnSpc>
                          <a:spcPct val="100000"/>
                        </a:lnSpc>
                      </a:pPr>
                      <a:r>
                        <a:rPr lang="it-IT" sz="1600" b="0" strike="noStrike" spc="-1">
                          <a:solidFill>
                            <a:srgbClr val="000000"/>
                          </a:solidFill>
                          <a:latin typeface="Calibri"/>
                        </a:rPr>
                        <a:t>Ente Riusante</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it-IT" sz="1600" b="0" strike="noStrike" spc="-1">
                          <a:solidFill>
                            <a:srgbClr val="000000"/>
                          </a:solidFill>
                          <a:latin typeface="Calibri"/>
                        </a:rPr>
                        <a:t>Comune di Gragnano</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it-IT" sz="1600" b="0" strike="noStrike" spc="-1">
                          <a:solidFill>
                            <a:srgbClr val="000000"/>
                          </a:solidFill>
                          <a:latin typeface="Calibri"/>
                        </a:rPr>
                        <a:t>7.977,60</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7"/>
                  </a:ext>
                </a:extLst>
              </a:tr>
              <a:tr h="366120">
                <a:tc>
                  <a:txBody>
                    <a:bodyPr/>
                    <a:lstStyle/>
                    <a:p>
                      <a:pPr>
                        <a:lnSpc>
                          <a:spcPct val="100000"/>
                        </a:lnSpc>
                      </a:pPr>
                      <a:r>
                        <a:rPr lang="it-IT" sz="1600" b="0" strike="noStrike" spc="-1">
                          <a:solidFill>
                            <a:srgbClr val="000000"/>
                          </a:solidFill>
                          <a:latin typeface="Calibri"/>
                        </a:rPr>
                        <a:t>Ente Riusante</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it-IT" sz="1600" b="0" strike="noStrike" spc="-1">
                          <a:solidFill>
                            <a:srgbClr val="000000"/>
                          </a:solidFill>
                          <a:latin typeface="Calibri"/>
                        </a:rPr>
                        <a:t>Comune di Perugia</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it-IT" sz="1600" b="0" strike="noStrike" spc="-1">
                          <a:solidFill>
                            <a:srgbClr val="000000"/>
                          </a:solidFill>
                          <a:latin typeface="Calibri"/>
                        </a:rPr>
                        <a:t>7.481,74</a:t>
                      </a:r>
                      <a:endParaRPr lang="it-IT" sz="16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8"/>
                  </a:ext>
                </a:extLst>
              </a:tr>
              <a:tr h="640440">
                <a:tc>
                  <a:txBody>
                    <a:bodyPr/>
                    <a:lstStyle/>
                    <a:p>
                      <a:pPr>
                        <a:lnSpc>
                          <a:spcPct val="100000"/>
                        </a:lnSpc>
                      </a:pPr>
                      <a:r>
                        <a:rPr lang="it-IT" sz="1600" b="0" strike="noStrike" spc="-1" dirty="0">
                          <a:solidFill>
                            <a:srgbClr val="000000"/>
                          </a:solidFill>
                          <a:latin typeface="Calibri"/>
                        </a:rPr>
                        <a:t>Ente Riusante</a:t>
                      </a:r>
                      <a:endParaRPr lang="it-IT" sz="16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it-IT" sz="1600" b="0" strike="noStrike" spc="-1" dirty="0">
                          <a:solidFill>
                            <a:srgbClr val="000000"/>
                          </a:solidFill>
                          <a:latin typeface="Calibri"/>
                        </a:rPr>
                        <a:t>Provincia di Lecco</a:t>
                      </a:r>
                      <a:endParaRPr lang="it-IT" sz="16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it-IT" sz="1600" b="0" strike="noStrike" spc="-1" dirty="0">
                          <a:solidFill>
                            <a:srgbClr val="000000"/>
                          </a:solidFill>
                          <a:latin typeface="Calibri"/>
                        </a:rPr>
                        <a:t>Rendicontazione unica a fine progetto</a:t>
                      </a:r>
                      <a:endParaRPr lang="it-IT" sz="16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209880" y="178560"/>
            <a:ext cx="557748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100" spc="-1" dirty="0">
                <a:solidFill>
                  <a:srgbClr val="0B388F"/>
                </a:solidFill>
                <a:latin typeface="Calibri"/>
              </a:rPr>
              <a:t>Adempimenti amministrativi – Prossimi passi</a:t>
            </a:r>
          </a:p>
        </p:txBody>
      </p:sp>
      <p:sp>
        <p:nvSpPr>
          <p:cNvPr id="98" name="TextShape 4"/>
          <p:cNvSpPr txBox="1"/>
          <p:nvPr/>
        </p:nvSpPr>
        <p:spPr>
          <a:xfrm>
            <a:off x="6553080" y="4767120"/>
            <a:ext cx="2133360" cy="273600"/>
          </a:xfrm>
          <a:prstGeom prst="rect">
            <a:avLst/>
          </a:prstGeom>
          <a:noFill/>
          <a:ln>
            <a:noFill/>
          </a:ln>
        </p:spPr>
        <p:txBody>
          <a:bodyPr anchor="ctr"/>
          <a:lstStyle/>
          <a:p>
            <a:pPr algn="r">
              <a:lnSpc>
                <a:spcPct val="100000"/>
              </a:lnSpc>
            </a:pPr>
            <a:fld id="{6777E545-4A5E-4A98-9CBD-693DE5F3151F}" type="slidenum">
              <a:rPr lang="it-IT" sz="1200" b="0" strike="noStrike" spc="-1">
                <a:solidFill>
                  <a:srgbClr val="8B8B8B"/>
                </a:solidFill>
                <a:latin typeface="Calibri"/>
              </a:rPr>
              <a:t>4</a:t>
            </a:fld>
            <a:endParaRPr lang="it-IT" sz="1200" b="0" strike="noStrike" spc="-1">
              <a:latin typeface="Times New Roman"/>
            </a:endParaRPr>
          </a:p>
        </p:txBody>
      </p:sp>
      <p:graphicFrame>
        <p:nvGraphicFramePr>
          <p:cNvPr id="5" name="Table 2">
            <a:extLst>
              <a:ext uri="{FF2B5EF4-FFF2-40B4-BE49-F238E27FC236}">
                <a16:creationId xmlns:a16="http://schemas.microsoft.com/office/drawing/2014/main" id="{65C5D457-B9E8-49AD-A4F2-AD6F8D706A77}"/>
              </a:ext>
            </a:extLst>
          </p:cNvPr>
          <p:cNvGraphicFramePr/>
          <p:nvPr>
            <p:extLst>
              <p:ext uri="{D42A27DB-BD31-4B8C-83A1-F6EECF244321}">
                <p14:modId xmlns:p14="http://schemas.microsoft.com/office/powerpoint/2010/main" val="269910858"/>
              </p:ext>
            </p:extLst>
          </p:nvPr>
        </p:nvGraphicFramePr>
        <p:xfrm>
          <a:off x="286920" y="845902"/>
          <a:ext cx="8570160" cy="3793217"/>
        </p:xfrm>
        <a:graphic>
          <a:graphicData uri="http://schemas.openxmlformats.org/drawingml/2006/table">
            <a:tbl>
              <a:tblPr/>
              <a:tblGrid>
                <a:gridCol w="1481512">
                  <a:extLst>
                    <a:ext uri="{9D8B030D-6E8A-4147-A177-3AD203B41FA5}">
                      <a16:colId xmlns:a16="http://schemas.microsoft.com/office/drawing/2014/main" val="20000"/>
                    </a:ext>
                  </a:extLst>
                </a:gridCol>
                <a:gridCol w="2111234">
                  <a:extLst>
                    <a:ext uri="{9D8B030D-6E8A-4147-A177-3AD203B41FA5}">
                      <a16:colId xmlns:a16="http://schemas.microsoft.com/office/drawing/2014/main" val="20001"/>
                    </a:ext>
                  </a:extLst>
                </a:gridCol>
                <a:gridCol w="2488707">
                  <a:extLst>
                    <a:ext uri="{9D8B030D-6E8A-4147-A177-3AD203B41FA5}">
                      <a16:colId xmlns:a16="http://schemas.microsoft.com/office/drawing/2014/main" val="20002"/>
                    </a:ext>
                  </a:extLst>
                </a:gridCol>
                <a:gridCol w="2488707">
                  <a:extLst>
                    <a:ext uri="{9D8B030D-6E8A-4147-A177-3AD203B41FA5}">
                      <a16:colId xmlns:a16="http://schemas.microsoft.com/office/drawing/2014/main" val="4179305712"/>
                    </a:ext>
                  </a:extLst>
                </a:gridCol>
              </a:tblGrid>
              <a:tr h="345255">
                <a:tc>
                  <a:txBody>
                    <a:bodyPr/>
                    <a:lstStyle/>
                    <a:p>
                      <a:pPr algn="ctr">
                        <a:lnSpc>
                          <a:spcPct val="100000"/>
                        </a:lnSpc>
                      </a:pPr>
                      <a:r>
                        <a:rPr lang="it-IT" sz="1400" b="1" strike="noStrike" spc="-1" dirty="0">
                          <a:solidFill>
                            <a:srgbClr val="FFFFFF"/>
                          </a:solidFill>
                          <a:latin typeface="+mn-lt"/>
                        </a:rPr>
                        <a:t>Ruolo </a:t>
                      </a:r>
                      <a:endParaRPr lang="it-IT" sz="1400" b="0" strike="noStrike" spc="-1" dirty="0">
                        <a:latin typeface="+mn-lt"/>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it-IT" sz="1400" b="1" strike="noStrike" spc="-1" dirty="0">
                          <a:solidFill>
                            <a:srgbClr val="FFFFFF"/>
                          </a:solidFill>
                          <a:latin typeface="+mn-lt"/>
                        </a:rPr>
                        <a:t>Denominazione</a:t>
                      </a:r>
                      <a:endParaRPr lang="it-IT" sz="1400" b="0" strike="noStrike" spc="-1" dirty="0">
                        <a:latin typeface="+mn-lt"/>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gridSpan="2">
                  <a:txBody>
                    <a:bodyPr/>
                    <a:lstStyle/>
                    <a:p>
                      <a:pPr algn="ctr">
                        <a:lnSpc>
                          <a:spcPct val="100000"/>
                        </a:lnSpc>
                      </a:pPr>
                      <a:r>
                        <a:rPr lang="it-IT" sz="1400" b="1" strike="noStrike" spc="-1" dirty="0">
                          <a:solidFill>
                            <a:srgbClr val="FFFFFF"/>
                          </a:solidFill>
                          <a:latin typeface="+mn-lt"/>
                        </a:rPr>
                        <a:t>Da rendicontare</a:t>
                      </a:r>
                      <a:endParaRPr lang="it-IT" sz="1400" b="0" strike="noStrike" spc="-1" dirty="0">
                        <a:latin typeface="+mn-lt"/>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tc hMerge="1">
                  <a:txBody>
                    <a:bodyPr/>
                    <a:lstStyle/>
                    <a:p>
                      <a:pPr algn="ctr">
                        <a:lnSpc>
                          <a:spcPct val="100000"/>
                        </a:lnSpc>
                      </a:pPr>
                      <a:endParaRPr lang="it-IT" sz="1600" b="0" strike="noStrike" spc="-1" dirty="0">
                        <a:latin typeface="+mn-lt"/>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45255">
                <a:tc>
                  <a:txBody>
                    <a:bodyPr/>
                    <a:lstStyle/>
                    <a:p>
                      <a:pPr>
                        <a:lnSpc>
                          <a:spcPct val="100000"/>
                        </a:lnSpc>
                      </a:pPr>
                      <a:r>
                        <a:rPr lang="it-IT" sz="1400" b="0" strike="noStrike" spc="-1">
                          <a:solidFill>
                            <a:srgbClr val="000000"/>
                          </a:solidFill>
                          <a:latin typeface="+mn-lt"/>
                        </a:rPr>
                        <a:t>Ente Capofila</a:t>
                      </a:r>
                      <a:endParaRPr lang="it-IT" sz="1400" b="0" strike="noStrike" spc="-1">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pPr>
                      <a:r>
                        <a:rPr lang="it-IT" sz="1400" b="0" strike="noStrike" spc="-1">
                          <a:solidFill>
                            <a:srgbClr val="000000"/>
                          </a:solidFill>
                          <a:latin typeface="+mn-lt"/>
                        </a:rPr>
                        <a:t>Comune di Mazara del Vallo</a:t>
                      </a:r>
                      <a:endParaRPr lang="it-IT" sz="1400" b="0" strike="noStrike" spc="-1">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pPr>
                      <a:r>
                        <a:rPr lang="it-IT" sz="1400" b="0" strike="noStrike" spc="-1" dirty="0">
                          <a:latin typeface="+mn-lt"/>
                        </a:rPr>
                        <a:t>Gennaio 2019 – Aprile 2020</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pPr>
                      <a:r>
                        <a:rPr lang="it-IT" sz="1400" b="0" strike="noStrike" spc="-1" dirty="0">
                          <a:latin typeface="+mn-lt"/>
                        </a:rPr>
                        <a:t>35.058,26‬ </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8E7"/>
                    </a:solidFill>
                  </a:tcPr>
                </a:tc>
                <a:extLst>
                  <a:ext uri="{0D108BD9-81ED-4DB2-BD59-A6C34878D82A}">
                    <a16:rowId xmlns:a16="http://schemas.microsoft.com/office/drawing/2014/main" val="10001"/>
                  </a:ext>
                </a:extLst>
              </a:tr>
              <a:tr h="345255">
                <a:tc>
                  <a:txBody>
                    <a:bodyPr/>
                    <a:lstStyle/>
                    <a:p>
                      <a:pPr>
                        <a:lnSpc>
                          <a:spcPct val="100000"/>
                        </a:lnSpc>
                      </a:pPr>
                      <a:r>
                        <a:rPr lang="it-IT" sz="1400" b="0" strike="noStrike" spc="-1">
                          <a:solidFill>
                            <a:srgbClr val="000000"/>
                          </a:solidFill>
                          <a:latin typeface="+mn-lt"/>
                        </a:rPr>
                        <a:t>Ente Cedente</a:t>
                      </a:r>
                      <a:endParaRPr lang="it-IT" sz="1400" b="0" strike="noStrike" spc="-1">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it-IT" sz="1400" b="0" strike="noStrike" spc="-1">
                          <a:solidFill>
                            <a:srgbClr val="000000"/>
                          </a:solidFill>
                          <a:latin typeface="+mn-lt"/>
                        </a:rPr>
                        <a:t>Comune di Padova</a:t>
                      </a:r>
                      <a:endParaRPr lang="it-IT" sz="1400" b="0" strike="noStrike" spc="-1">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it-IT" sz="1400" b="0" strike="noStrike" spc="-1" dirty="0">
                          <a:latin typeface="+mn-lt"/>
                        </a:rPr>
                        <a:t>Gennaio 2019 – Aprile 2020</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algn="ctr">
                        <a:lnSpc>
                          <a:spcPct val="100000"/>
                        </a:lnSpc>
                      </a:pPr>
                      <a:r>
                        <a:rPr lang="it-IT" sz="1400" b="0" strike="noStrike" spc="-1" dirty="0">
                          <a:latin typeface="+mn-lt"/>
                        </a:rPr>
                        <a:t>139.116,56‬</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9ECF3"/>
                    </a:solidFill>
                  </a:tcPr>
                </a:tc>
                <a:extLst>
                  <a:ext uri="{0D108BD9-81ED-4DB2-BD59-A6C34878D82A}">
                    <a16:rowId xmlns:a16="http://schemas.microsoft.com/office/drawing/2014/main" val="10002"/>
                  </a:ext>
                </a:extLst>
              </a:tr>
              <a:tr h="345255">
                <a:tc>
                  <a:txBody>
                    <a:bodyPr/>
                    <a:lstStyle/>
                    <a:p>
                      <a:pPr>
                        <a:lnSpc>
                          <a:spcPct val="100000"/>
                        </a:lnSpc>
                      </a:pPr>
                      <a:r>
                        <a:rPr lang="it-IT" sz="1400" b="0" strike="noStrike" spc="-1" dirty="0">
                          <a:solidFill>
                            <a:srgbClr val="000000"/>
                          </a:solidFill>
                          <a:latin typeface="+mn-lt"/>
                        </a:rPr>
                        <a:t>Ente Riusante</a:t>
                      </a:r>
                      <a:endParaRPr lang="it-IT" sz="14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it-IT" sz="1400" b="0" strike="noStrike" spc="-1">
                          <a:solidFill>
                            <a:srgbClr val="000000"/>
                          </a:solidFill>
                          <a:latin typeface="+mn-lt"/>
                        </a:rPr>
                        <a:t>Comune di Livorno</a:t>
                      </a:r>
                      <a:endParaRPr lang="it-IT" sz="1400" b="0" strike="noStrike" spc="-1">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0" strike="noStrike" spc="-1" dirty="0">
                          <a:latin typeface="+mn-lt"/>
                        </a:rPr>
                        <a:t>Gennaio 2019 – Aprile 2020</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0" strike="noStrike" spc="-1" dirty="0">
                          <a:latin typeface="+mn-lt"/>
                        </a:rPr>
                        <a:t>31.760,62‬</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8E7"/>
                    </a:solidFill>
                  </a:tcPr>
                </a:tc>
                <a:extLst>
                  <a:ext uri="{0D108BD9-81ED-4DB2-BD59-A6C34878D82A}">
                    <a16:rowId xmlns:a16="http://schemas.microsoft.com/office/drawing/2014/main" val="10003"/>
                  </a:ext>
                </a:extLst>
              </a:tr>
              <a:tr h="345255">
                <a:tc>
                  <a:txBody>
                    <a:bodyPr/>
                    <a:lstStyle/>
                    <a:p>
                      <a:pPr>
                        <a:lnSpc>
                          <a:spcPct val="100000"/>
                        </a:lnSpc>
                      </a:pPr>
                      <a:r>
                        <a:rPr lang="it-IT" sz="1400" b="0" strike="noStrike" spc="-1" dirty="0">
                          <a:solidFill>
                            <a:srgbClr val="000000"/>
                          </a:solidFill>
                          <a:latin typeface="+mn-lt"/>
                        </a:rPr>
                        <a:t>Ente Riusante</a:t>
                      </a:r>
                      <a:endParaRPr lang="it-IT" sz="14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it-IT" sz="1400" b="0" strike="noStrike" spc="-1" dirty="0">
                          <a:solidFill>
                            <a:srgbClr val="000000"/>
                          </a:solidFill>
                          <a:latin typeface="+mn-lt"/>
                        </a:rPr>
                        <a:t>Comune di Merano</a:t>
                      </a:r>
                      <a:endParaRPr lang="it-IT" sz="14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it-IT" sz="1400" b="0" strike="noStrike" spc="-1" dirty="0">
                          <a:latin typeface="+mn-lt"/>
                        </a:rPr>
                        <a:t>Gennaio 2019 – Aprile 2020</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algn="ctr">
                        <a:lnSpc>
                          <a:spcPct val="100000"/>
                        </a:lnSpc>
                      </a:pPr>
                      <a:r>
                        <a:rPr lang="it-IT" sz="1400" b="0" strike="noStrike" spc="-1" dirty="0">
                          <a:latin typeface="+mn-lt"/>
                        </a:rPr>
                        <a:t>7.104,60</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9ECF3"/>
                    </a:solidFill>
                  </a:tcPr>
                </a:tc>
                <a:extLst>
                  <a:ext uri="{0D108BD9-81ED-4DB2-BD59-A6C34878D82A}">
                    <a16:rowId xmlns:a16="http://schemas.microsoft.com/office/drawing/2014/main" val="10004"/>
                  </a:ext>
                </a:extLst>
              </a:tr>
              <a:tr h="354376">
                <a:tc>
                  <a:txBody>
                    <a:bodyPr/>
                    <a:lstStyle/>
                    <a:p>
                      <a:pPr>
                        <a:lnSpc>
                          <a:spcPct val="100000"/>
                        </a:lnSpc>
                      </a:pPr>
                      <a:r>
                        <a:rPr lang="it-IT" sz="1400" b="0" strike="noStrike" spc="-1" dirty="0">
                          <a:solidFill>
                            <a:srgbClr val="000000"/>
                          </a:solidFill>
                          <a:latin typeface="+mn-lt"/>
                        </a:rPr>
                        <a:t>Ente Riusante</a:t>
                      </a:r>
                      <a:endParaRPr lang="it-IT" sz="14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it-IT" sz="1400" b="0" strike="noStrike" spc="-1">
                          <a:solidFill>
                            <a:srgbClr val="000000"/>
                          </a:solidFill>
                          <a:latin typeface="+mn-lt"/>
                        </a:rPr>
                        <a:t>Provincia di Brescia</a:t>
                      </a:r>
                      <a:endParaRPr lang="it-IT" sz="1400" b="0" strike="noStrike" spc="-1">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it-IT" sz="1400" b="0" strike="noStrike" spc="-1" dirty="0">
                          <a:latin typeface="+mn-lt"/>
                        </a:rPr>
                        <a:t>Maggio 2018 – Aprile 2020</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algn="ctr">
                        <a:lnSpc>
                          <a:spcPct val="100000"/>
                        </a:lnSpc>
                      </a:pPr>
                      <a:r>
                        <a:rPr lang="it-IT" sz="1400" b="0" strike="noStrike" spc="-1" dirty="0">
                          <a:latin typeface="+mn-lt"/>
                        </a:rPr>
                        <a:t>25.000,00</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8E7"/>
                    </a:solidFill>
                  </a:tcPr>
                </a:tc>
                <a:extLst>
                  <a:ext uri="{0D108BD9-81ED-4DB2-BD59-A6C34878D82A}">
                    <a16:rowId xmlns:a16="http://schemas.microsoft.com/office/drawing/2014/main" val="10005"/>
                  </a:ext>
                </a:extLst>
              </a:tr>
              <a:tr h="345255">
                <a:tc>
                  <a:txBody>
                    <a:bodyPr/>
                    <a:lstStyle/>
                    <a:p>
                      <a:pPr>
                        <a:lnSpc>
                          <a:spcPct val="100000"/>
                        </a:lnSpc>
                      </a:pPr>
                      <a:r>
                        <a:rPr lang="it-IT" sz="1400" b="0" strike="noStrike" spc="-1">
                          <a:solidFill>
                            <a:srgbClr val="000000"/>
                          </a:solidFill>
                          <a:latin typeface="+mn-lt"/>
                        </a:rPr>
                        <a:t>Ente Riusante</a:t>
                      </a:r>
                      <a:endParaRPr lang="it-IT" sz="1400" b="0" strike="noStrike" spc="-1">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it-IT" sz="1400" b="0" strike="noStrike" spc="-1">
                          <a:solidFill>
                            <a:srgbClr val="000000"/>
                          </a:solidFill>
                          <a:latin typeface="+mn-lt"/>
                        </a:rPr>
                        <a:t>Comune di Campobello di Mazara</a:t>
                      </a:r>
                      <a:endParaRPr lang="it-IT" sz="1400" b="0" strike="noStrike" spc="-1">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1" normalizeH="0" baseline="0" noProof="0">
                          <a:ln>
                            <a:noFill/>
                          </a:ln>
                          <a:solidFill>
                            <a:prstClr val="black"/>
                          </a:solidFill>
                          <a:effectLst/>
                          <a:uLnTx/>
                          <a:uFillTx/>
                          <a:latin typeface="+mn-lt"/>
                        </a:rPr>
                        <a:t>Gennaio 2019 – Aprile 2020</a:t>
                      </a:r>
                      <a:endParaRPr kumimoji="0" lang="it-IT" sz="1400" b="0" i="0" u="none" strike="noStrike" kern="1200" cap="none" spc="-1" normalizeH="0" baseline="0" noProof="0" dirty="0">
                        <a:ln>
                          <a:noFill/>
                        </a:ln>
                        <a:solidFill>
                          <a:prstClr val="black"/>
                        </a:solidFill>
                        <a:effectLst/>
                        <a:uLnTx/>
                        <a:uFillTx/>
                        <a:latin typeface="+mn-lt"/>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1" normalizeH="0" baseline="0" noProof="0" dirty="0">
                          <a:ln>
                            <a:noFill/>
                          </a:ln>
                          <a:solidFill>
                            <a:prstClr val="black"/>
                          </a:solidFill>
                          <a:effectLst/>
                          <a:uLnTx/>
                          <a:uFillTx/>
                          <a:latin typeface="+mn-lt"/>
                        </a:rPr>
                        <a:t>9.255,69‬</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9ECF3"/>
                    </a:solidFill>
                  </a:tcPr>
                </a:tc>
                <a:extLst>
                  <a:ext uri="{0D108BD9-81ED-4DB2-BD59-A6C34878D82A}">
                    <a16:rowId xmlns:a16="http://schemas.microsoft.com/office/drawing/2014/main" val="10006"/>
                  </a:ext>
                </a:extLst>
              </a:tr>
              <a:tr h="345255">
                <a:tc>
                  <a:txBody>
                    <a:bodyPr/>
                    <a:lstStyle/>
                    <a:p>
                      <a:pPr>
                        <a:lnSpc>
                          <a:spcPct val="100000"/>
                        </a:lnSpc>
                      </a:pPr>
                      <a:r>
                        <a:rPr lang="it-IT" sz="1400" b="0" strike="noStrike" spc="-1">
                          <a:solidFill>
                            <a:srgbClr val="000000"/>
                          </a:solidFill>
                          <a:latin typeface="+mn-lt"/>
                        </a:rPr>
                        <a:t>Ente Riusante</a:t>
                      </a:r>
                      <a:endParaRPr lang="it-IT" sz="1400" b="0" strike="noStrike" spc="-1">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it-IT" sz="1400" b="0" strike="noStrike" spc="-1">
                          <a:solidFill>
                            <a:srgbClr val="000000"/>
                          </a:solidFill>
                          <a:latin typeface="+mn-lt"/>
                        </a:rPr>
                        <a:t>Comune di Gragnano</a:t>
                      </a:r>
                      <a:endParaRPr lang="it-IT" sz="1400" b="0" strike="noStrike" spc="-1">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1" normalizeH="0" baseline="0" noProof="0" dirty="0">
                          <a:ln>
                            <a:noFill/>
                          </a:ln>
                          <a:solidFill>
                            <a:prstClr val="black"/>
                          </a:solidFill>
                          <a:effectLst/>
                          <a:uLnTx/>
                          <a:uFillTx/>
                          <a:latin typeface="+mn-lt"/>
                        </a:rPr>
                        <a:t>Gennaio 2019 – Aprile 2020</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1" normalizeH="0" baseline="0" noProof="0" dirty="0">
                          <a:ln>
                            <a:noFill/>
                          </a:ln>
                          <a:solidFill>
                            <a:prstClr val="black"/>
                          </a:solidFill>
                          <a:effectLst/>
                          <a:uLnTx/>
                          <a:uFillTx/>
                          <a:latin typeface="+mn-lt"/>
                        </a:rPr>
                        <a:t>1.278,09</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8E7"/>
                    </a:solidFill>
                  </a:tcPr>
                </a:tc>
                <a:extLst>
                  <a:ext uri="{0D108BD9-81ED-4DB2-BD59-A6C34878D82A}">
                    <a16:rowId xmlns:a16="http://schemas.microsoft.com/office/drawing/2014/main" val="10007"/>
                  </a:ext>
                </a:extLst>
              </a:tr>
              <a:tr h="345255">
                <a:tc>
                  <a:txBody>
                    <a:bodyPr/>
                    <a:lstStyle/>
                    <a:p>
                      <a:pPr>
                        <a:lnSpc>
                          <a:spcPct val="100000"/>
                        </a:lnSpc>
                      </a:pPr>
                      <a:r>
                        <a:rPr lang="it-IT" sz="1400" b="0" strike="noStrike" spc="-1">
                          <a:solidFill>
                            <a:srgbClr val="000000"/>
                          </a:solidFill>
                          <a:latin typeface="+mn-lt"/>
                        </a:rPr>
                        <a:t>Ente Riusante</a:t>
                      </a:r>
                      <a:endParaRPr lang="it-IT" sz="1400" b="0" strike="noStrike" spc="-1">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it-IT" sz="1400" b="0" strike="noStrike" spc="-1">
                          <a:solidFill>
                            <a:srgbClr val="000000"/>
                          </a:solidFill>
                          <a:latin typeface="+mn-lt"/>
                        </a:rPr>
                        <a:t>Comune di Perugia</a:t>
                      </a:r>
                      <a:endParaRPr lang="it-IT" sz="1400" b="0" strike="noStrike" spc="-1">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it-IT" sz="1400" b="0" strike="noStrike" spc="-1" dirty="0">
                          <a:latin typeface="+mn-lt"/>
                        </a:rPr>
                        <a:t>Gennaio 2019 – Aprile 2020</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algn="ctr">
                        <a:lnSpc>
                          <a:spcPct val="100000"/>
                        </a:lnSpc>
                      </a:pPr>
                      <a:r>
                        <a:rPr lang="it-IT" sz="1400" b="0" strike="noStrike" spc="-1" dirty="0">
                          <a:latin typeface="+mn-lt"/>
                        </a:rPr>
                        <a:t>22.518,26‬</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9ECF3"/>
                    </a:solidFill>
                  </a:tcPr>
                </a:tc>
                <a:extLst>
                  <a:ext uri="{0D108BD9-81ED-4DB2-BD59-A6C34878D82A}">
                    <a16:rowId xmlns:a16="http://schemas.microsoft.com/office/drawing/2014/main" val="10008"/>
                  </a:ext>
                </a:extLst>
              </a:tr>
              <a:tr h="330991">
                <a:tc>
                  <a:txBody>
                    <a:bodyPr/>
                    <a:lstStyle/>
                    <a:p>
                      <a:pPr>
                        <a:lnSpc>
                          <a:spcPct val="100000"/>
                        </a:lnSpc>
                      </a:pPr>
                      <a:r>
                        <a:rPr lang="it-IT" sz="1400" b="0" strike="noStrike" spc="-1" dirty="0">
                          <a:solidFill>
                            <a:srgbClr val="000000"/>
                          </a:solidFill>
                          <a:latin typeface="+mn-lt"/>
                        </a:rPr>
                        <a:t>Ente Riusante</a:t>
                      </a:r>
                      <a:endParaRPr lang="it-IT" sz="14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it-IT" sz="1400" b="0" strike="noStrike" spc="-1" dirty="0">
                          <a:solidFill>
                            <a:srgbClr val="000000"/>
                          </a:solidFill>
                          <a:latin typeface="+mn-lt"/>
                        </a:rPr>
                        <a:t>Provincia di Lecco</a:t>
                      </a:r>
                      <a:endParaRPr lang="it-IT" sz="14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pPr>
                      <a:r>
                        <a:rPr lang="it-IT" sz="1400" b="0" strike="noStrike" spc="-1" dirty="0">
                          <a:latin typeface="+mn-lt"/>
                        </a:rPr>
                        <a:t>Maggio 2018 – Aprile 2020</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algn="ctr">
                        <a:lnSpc>
                          <a:spcPct val="100000"/>
                        </a:lnSpc>
                      </a:pPr>
                      <a:r>
                        <a:rPr lang="it-IT" sz="1400" b="0" strike="noStrike" spc="-1" dirty="0">
                          <a:latin typeface="+mn-lt"/>
                        </a:rPr>
                        <a:t>19.500,00</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888411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209880" y="178560"/>
            <a:ext cx="557748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100" spc="-1" dirty="0">
                <a:solidFill>
                  <a:srgbClr val="0B388F"/>
                </a:solidFill>
                <a:latin typeface="Calibri"/>
              </a:rPr>
              <a:t>Adempimenti amministrativi – Prossimi passi</a:t>
            </a:r>
          </a:p>
        </p:txBody>
      </p:sp>
      <p:sp>
        <p:nvSpPr>
          <p:cNvPr id="6" name="Rettangolo 5">
            <a:extLst>
              <a:ext uri="{FF2B5EF4-FFF2-40B4-BE49-F238E27FC236}">
                <a16:creationId xmlns:a16="http://schemas.microsoft.com/office/drawing/2014/main" id="{96F0DC19-F32F-49E7-819C-B4168EC2C84C}"/>
              </a:ext>
            </a:extLst>
          </p:cNvPr>
          <p:cNvSpPr/>
          <p:nvPr/>
        </p:nvSpPr>
        <p:spPr>
          <a:xfrm>
            <a:off x="466889" y="564130"/>
            <a:ext cx="8047429" cy="592725"/>
          </a:xfrm>
          <a:prstGeom prst="rect">
            <a:avLst/>
          </a:prstGeom>
          <a:solidFill>
            <a:srgbClr val="549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INTEGRAZIONE DOCUMENTAZIONE A COMPROVA DELLA DETERMINAZIONE DEL COSTO ORARIO </a:t>
            </a:r>
          </a:p>
        </p:txBody>
      </p:sp>
      <p:sp>
        <p:nvSpPr>
          <p:cNvPr id="2" name="Rettangolo 1">
            <a:extLst>
              <a:ext uri="{FF2B5EF4-FFF2-40B4-BE49-F238E27FC236}">
                <a16:creationId xmlns:a16="http://schemas.microsoft.com/office/drawing/2014/main" id="{CA09207A-D985-41D1-B9F5-83505314D0AA}"/>
              </a:ext>
            </a:extLst>
          </p:cNvPr>
          <p:cNvSpPr/>
          <p:nvPr/>
        </p:nvSpPr>
        <p:spPr>
          <a:xfrm>
            <a:off x="466889" y="1173830"/>
            <a:ext cx="8047429" cy="3616531"/>
          </a:xfrm>
          <a:prstGeom prst="rect">
            <a:avLst/>
          </a:prstGeom>
          <a:solidFill>
            <a:schemeClr val="bg1">
              <a:lumMod val="85000"/>
            </a:schemeClr>
          </a:solidFill>
        </p:spPr>
        <p:txBody>
          <a:bodyPr wrap="square" lIns="144000" tIns="144000" rIns="144000" bIns="144000">
            <a:spAutoFit/>
          </a:bodyPr>
          <a:lstStyle/>
          <a:p>
            <a:pPr marL="171450" lvl="0" indent="-171450" algn="just">
              <a:spcAft>
                <a:spcPts val="0"/>
              </a:spcAft>
              <a:buFont typeface="Arial" panose="020B0604020202020204" pitchFamily="34" charset="0"/>
              <a:buChar char="•"/>
            </a:pPr>
            <a:r>
              <a:rPr lang="it-IT" sz="1050" dirty="0"/>
              <a:t>Elenco dettagliato delle voci/componenti incluse ed escluse nel conteggio della retribuzione fissa mensile (estratte dal sistema contabile interno all'Ente) ai fini della determinazione del costo annuale lordo del dipendente (numeratore della base di calcolo);</a:t>
            </a:r>
          </a:p>
          <a:p>
            <a:pPr marL="171450" lvl="0" indent="-171450" algn="just">
              <a:spcAft>
                <a:spcPts val="0"/>
              </a:spcAft>
              <a:buFont typeface="Arial" panose="020B0604020202020204" pitchFamily="34" charset="0"/>
              <a:buChar char="•"/>
            </a:pPr>
            <a:endParaRPr lang="it-IT" sz="1050" dirty="0"/>
          </a:p>
          <a:p>
            <a:pPr marL="171450" lvl="0" indent="-171450" algn="just">
              <a:lnSpc>
                <a:spcPct val="105000"/>
              </a:lnSpc>
              <a:spcAft>
                <a:spcPts val="800"/>
              </a:spcAft>
              <a:buFont typeface="Arial" panose="020B0604020202020204" pitchFamily="34" charset="0"/>
              <a:buChar char="•"/>
            </a:pPr>
            <a:r>
              <a:rPr lang="it-IT" sz="1050" dirty="0"/>
              <a:t>I cedolini di tutto il personale </a:t>
            </a:r>
            <a:r>
              <a:rPr lang="it-IT" sz="1050" dirty="0">
                <a:ea typeface="Times New Roman" panose="02020603050405020304" pitchFamily="18" charset="0"/>
              </a:rPr>
              <a:t>coinvolto e relativi alle mensilità utilizzate per il calcolo del costo orario;</a:t>
            </a:r>
            <a:endParaRPr lang="it-IT" sz="1050" dirty="0"/>
          </a:p>
          <a:p>
            <a:pPr marL="171450" lvl="0" indent="-171450" algn="just">
              <a:lnSpc>
                <a:spcPct val="105000"/>
              </a:lnSpc>
              <a:spcAft>
                <a:spcPts val="800"/>
              </a:spcAft>
              <a:buFont typeface="Arial" panose="020B0604020202020204" pitchFamily="34" charset="0"/>
              <a:buChar char="•"/>
            </a:pPr>
            <a:r>
              <a:rPr lang="it-IT" sz="1050" dirty="0">
                <a:ea typeface="Times New Roman" panose="02020603050405020304" pitchFamily="18" charset="0"/>
              </a:rPr>
              <a:t>Un documento attestante il pagamento delle retribuzioni nette mensili a favore dei dipendenti (ad es. mandati di pagamento, assegni, bonifici bancari/CRO). Nel caso di </a:t>
            </a:r>
            <a:r>
              <a:rPr lang="it-IT" sz="1050" b="1" dirty="0">
                <a:ea typeface="Times New Roman" panose="02020603050405020304" pitchFamily="18" charset="0"/>
              </a:rPr>
              <a:t>mandati cumulativi</a:t>
            </a:r>
            <a:r>
              <a:rPr lang="it-IT" sz="1050" dirty="0">
                <a:ea typeface="Times New Roman" panose="02020603050405020304" pitchFamily="18" charset="0"/>
              </a:rPr>
              <a:t> sarà necessario allegare prospetto di dettaglio degli ordinativi di pagamento da cui si evincono i nominativi del personale. Nel caso di mandati cumulativi, per supportarvi nella predisposizione del prospetto abbiamo elaborato l’allegato </a:t>
            </a:r>
            <a:r>
              <a:rPr lang="it-IT" sz="1050" dirty="0" err="1">
                <a:ea typeface="Times New Roman" panose="02020603050405020304" pitchFamily="18" charset="0"/>
              </a:rPr>
              <a:t>excel</a:t>
            </a:r>
            <a:r>
              <a:rPr lang="it-IT" sz="1050" dirty="0">
                <a:ea typeface="Times New Roman" panose="02020603050405020304" pitchFamily="18" charset="0"/>
              </a:rPr>
              <a:t> </a:t>
            </a:r>
            <a:r>
              <a:rPr lang="it-IT" sz="1050" dirty="0" err="1">
                <a:ea typeface="Times New Roman" panose="02020603050405020304" pitchFamily="18" charset="0"/>
              </a:rPr>
              <a:t>Modello_Rilevaz_Ordinat_Pagam_Personale</a:t>
            </a:r>
            <a:r>
              <a:rPr lang="it-IT" sz="1050" dirty="0">
                <a:ea typeface="Times New Roman" panose="02020603050405020304" pitchFamily="18" charset="0"/>
              </a:rPr>
              <a:t>;</a:t>
            </a:r>
            <a:endParaRPr lang="it-IT" sz="1050" dirty="0"/>
          </a:p>
          <a:p>
            <a:pPr marL="171450" lvl="0" indent="-171450" algn="just">
              <a:lnSpc>
                <a:spcPct val="105000"/>
              </a:lnSpc>
              <a:spcAft>
                <a:spcPts val="800"/>
              </a:spcAft>
              <a:buFont typeface="Arial" panose="020B0604020202020204" pitchFamily="34" charset="0"/>
              <a:buChar char="•"/>
            </a:pPr>
            <a:r>
              <a:rPr lang="it-IT" sz="1050" dirty="0">
                <a:ea typeface="Times New Roman" panose="02020603050405020304" pitchFamily="18" charset="0"/>
              </a:rPr>
              <a:t>La documentazione probatoria dell’avvenuto versamento delle ritenute fiscali e degli oneri/contributi previdenziali e assistenziali sia a carico del dipendente che a carico del datore di lavoro (F24 quietanzati). Nel caso di F24 cumulativi, sarà necessaria una dichiarazione sostitutiva di atto notorio firmata dal dirigente responsabile (DSAN) con allegato prospetto di raccordo che evidenzi - nel dettaglio - la quota di competenza (ritenute/oneri e contributi sociali) relativi al personale dedicato al progetto. Trovate in allegato una proposta di modello di DSAN e prospetto da allegare agli F24 cumulativi: </a:t>
            </a:r>
            <a:r>
              <a:rPr lang="it-IT" sz="1050" dirty="0" err="1">
                <a:ea typeface="Times New Roman" panose="02020603050405020304" pitchFamily="18" charset="0"/>
              </a:rPr>
              <a:t>Modello_dichiarazione_sostitutiva_versamenti_personale</a:t>
            </a:r>
            <a:r>
              <a:rPr lang="it-IT" sz="1050" dirty="0">
                <a:ea typeface="Times New Roman" panose="02020603050405020304" pitchFamily="18" charset="0"/>
              </a:rPr>
              <a:t>;</a:t>
            </a:r>
            <a:endParaRPr lang="it-IT" sz="1050" dirty="0"/>
          </a:p>
          <a:p>
            <a:pPr marL="171450" lvl="0" indent="-171450" algn="just">
              <a:lnSpc>
                <a:spcPct val="105000"/>
              </a:lnSpc>
              <a:spcAft>
                <a:spcPts val="800"/>
              </a:spcAft>
              <a:buFont typeface="Arial" panose="020B0604020202020204" pitchFamily="34" charset="0"/>
              <a:buChar char="•"/>
            </a:pPr>
            <a:r>
              <a:rPr lang="it-IT" sz="1050" dirty="0">
                <a:ea typeface="Times New Roman" panose="02020603050405020304" pitchFamily="18" charset="0"/>
              </a:rPr>
              <a:t>Un documento di raccordo tra gli importi riportati nel prospetto di calcolo del costo orario del personale dipendente (Allegato 12 al Manuale di attuazione interventi OCPA) e quelli indicati nei cedolini paga </a:t>
            </a:r>
            <a:r>
              <a:rPr lang="it-IT" sz="1050" b="1" u="sng" dirty="0">
                <a:ea typeface="Times New Roman" panose="02020603050405020304" pitchFamily="18" charset="0"/>
              </a:rPr>
              <a:t>da compilare </a:t>
            </a:r>
            <a:r>
              <a:rPr lang="it-IT" sz="1050" b="1" u="sng" dirty="0" err="1">
                <a:ea typeface="Times New Roman" panose="02020603050405020304" pitchFamily="18" charset="0"/>
              </a:rPr>
              <a:t>soloriportata</a:t>
            </a:r>
            <a:r>
              <a:rPr lang="it-IT" sz="1050" b="1" u="sng" dirty="0">
                <a:ea typeface="Times New Roman" panose="02020603050405020304" pitchFamily="18" charset="0"/>
              </a:rPr>
              <a:t> sotto</a:t>
            </a:r>
            <a:r>
              <a:rPr lang="it-IT" sz="1050" dirty="0">
                <a:ea typeface="Times New Roman" panose="02020603050405020304" pitchFamily="18" charset="0"/>
              </a:rPr>
              <a:t>. A supporto della predisposizione di questo documento trovate il file </a:t>
            </a:r>
            <a:r>
              <a:rPr lang="it-IT" sz="1050" dirty="0" err="1">
                <a:ea typeface="Times New Roman" panose="02020603050405020304" pitchFamily="18" charset="0"/>
              </a:rPr>
              <a:t>excel</a:t>
            </a:r>
            <a:r>
              <a:rPr lang="it-IT" sz="1050" dirty="0">
                <a:ea typeface="Times New Roman" panose="02020603050405020304" pitchFamily="18" charset="0"/>
              </a:rPr>
              <a:t> Modello_documento_di_raccordo_all.12_cedolini. </a:t>
            </a:r>
            <a:r>
              <a:rPr lang="it-IT" sz="1050" b="1" u="sng" dirty="0">
                <a:ea typeface="Times New Roman" panose="02020603050405020304" pitchFamily="18" charset="0"/>
              </a:rPr>
              <a:t> per le risorse di personale interno indicate nella tabella</a:t>
            </a:r>
            <a:endParaRPr lang="it-IT" sz="1050" dirty="0">
              <a:effectLst/>
            </a:endParaRPr>
          </a:p>
        </p:txBody>
      </p:sp>
    </p:spTree>
    <p:extLst>
      <p:ext uri="{BB962C8B-B14F-4D97-AF65-F5344CB8AC3E}">
        <p14:creationId xmlns:p14="http://schemas.microsoft.com/office/powerpoint/2010/main" val="14430576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91" name="CustomShape 1"/>
          <p:cNvSpPr/>
          <p:nvPr/>
        </p:nvSpPr>
        <p:spPr>
          <a:xfrm>
            <a:off x="209880" y="178560"/>
            <a:ext cx="557748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it-IT" sz="1100" spc="-1" dirty="0">
                <a:solidFill>
                  <a:srgbClr val="0B388F"/>
                </a:solidFill>
                <a:latin typeface="Calibri"/>
              </a:rPr>
              <a:t>Adempimenti amministrativi – rendicontazione servizi esterni</a:t>
            </a:r>
            <a:endParaRPr lang="it-IT" sz="1100" spc="-1" dirty="0"/>
          </a:p>
        </p:txBody>
      </p:sp>
      <p:sp>
        <p:nvSpPr>
          <p:cNvPr id="98" name="TextShape 4"/>
          <p:cNvSpPr txBox="1"/>
          <p:nvPr/>
        </p:nvSpPr>
        <p:spPr>
          <a:xfrm>
            <a:off x="6553080" y="4767120"/>
            <a:ext cx="2133360" cy="273600"/>
          </a:xfrm>
          <a:prstGeom prst="rect">
            <a:avLst/>
          </a:prstGeom>
          <a:noFill/>
          <a:ln>
            <a:noFill/>
          </a:ln>
        </p:spPr>
        <p:txBody>
          <a:bodyPr anchor="ctr"/>
          <a:lstStyle/>
          <a:p>
            <a:pPr algn="r">
              <a:lnSpc>
                <a:spcPct val="100000"/>
              </a:lnSpc>
            </a:pPr>
            <a:fld id="{6777E545-4A5E-4A98-9CBD-693DE5F3151F}" type="slidenum">
              <a:rPr lang="it-IT" sz="1200" b="0" strike="noStrike" spc="-1">
                <a:solidFill>
                  <a:srgbClr val="8B8B8B"/>
                </a:solidFill>
                <a:latin typeface="Calibri"/>
              </a:rPr>
              <a:t>6</a:t>
            </a:fld>
            <a:endParaRPr lang="it-IT" sz="1200" b="0" strike="noStrike" spc="-1">
              <a:latin typeface="Times New Roman"/>
            </a:endParaRPr>
          </a:p>
        </p:txBody>
      </p:sp>
      <p:graphicFrame>
        <p:nvGraphicFramePr>
          <p:cNvPr id="11" name="Table 2">
            <a:extLst>
              <a:ext uri="{FF2B5EF4-FFF2-40B4-BE49-F238E27FC236}">
                <a16:creationId xmlns:a16="http://schemas.microsoft.com/office/drawing/2014/main" id="{7E60F2EA-92C3-47AD-B6AB-27E2F3095C83}"/>
              </a:ext>
            </a:extLst>
          </p:cNvPr>
          <p:cNvGraphicFramePr/>
          <p:nvPr>
            <p:extLst>
              <p:ext uri="{D42A27DB-BD31-4B8C-83A1-F6EECF244321}">
                <p14:modId xmlns:p14="http://schemas.microsoft.com/office/powerpoint/2010/main" val="215066904"/>
              </p:ext>
            </p:extLst>
          </p:nvPr>
        </p:nvGraphicFramePr>
        <p:xfrm>
          <a:off x="209880" y="619396"/>
          <a:ext cx="8570160" cy="4053840"/>
        </p:xfrm>
        <a:graphic>
          <a:graphicData uri="http://schemas.openxmlformats.org/drawingml/2006/table">
            <a:tbl>
              <a:tblPr/>
              <a:tblGrid>
                <a:gridCol w="2356560">
                  <a:extLst>
                    <a:ext uri="{9D8B030D-6E8A-4147-A177-3AD203B41FA5}">
                      <a16:colId xmlns:a16="http://schemas.microsoft.com/office/drawing/2014/main" val="20000"/>
                    </a:ext>
                  </a:extLst>
                </a:gridCol>
                <a:gridCol w="4010040">
                  <a:extLst>
                    <a:ext uri="{9D8B030D-6E8A-4147-A177-3AD203B41FA5}">
                      <a16:colId xmlns:a16="http://schemas.microsoft.com/office/drawing/2014/main" val="20001"/>
                    </a:ext>
                  </a:extLst>
                </a:gridCol>
                <a:gridCol w="2203560">
                  <a:extLst>
                    <a:ext uri="{9D8B030D-6E8A-4147-A177-3AD203B41FA5}">
                      <a16:colId xmlns:a16="http://schemas.microsoft.com/office/drawing/2014/main" val="20002"/>
                    </a:ext>
                  </a:extLst>
                </a:gridCol>
              </a:tblGrid>
              <a:tr h="560631">
                <a:tc>
                  <a:txBody>
                    <a:bodyPr/>
                    <a:lstStyle/>
                    <a:p>
                      <a:pPr algn="l">
                        <a:lnSpc>
                          <a:spcPct val="100000"/>
                        </a:lnSpc>
                      </a:pPr>
                      <a:r>
                        <a:rPr lang="it-IT" sz="1600" b="1" strike="noStrike" spc="-1">
                          <a:solidFill>
                            <a:srgbClr val="FFFFFF"/>
                          </a:solidFill>
                          <a:latin typeface="+mn-lt"/>
                        </a:rPr>
                        <a:t>Fornitore</a:t>
                      </a:r>
                      <a:endParaRPr lang="it-IT" sz="1600" b="0" strike="noStrike" spc="-1">
                        <a:latin typeface="+mn-lt"/>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l">
                        <a:lnSpc>
                          <a:spcPct val="100000"/>
                        </a:lnSpc>
                      </a:pPr>
                      <a:r>
                        <a:rPr lang="it-IT" sz="1600" b="1" strike="noStrike" spc="-1">
                          <a:solidFill>
                            <a:srgbClr val="FFFFFF"/>
                          </a:solidFill>
                          <a:latin typeface="+mn-lt"/>
                        </a:rPr>
                        <a:t>Azione</a:t>
                      </a:r>
                      <a:endParaRPr lang="it-IT" sz="1600" b="0" strike="noStrike" spc="-1">
                        <a:latin typeface="+mn-lt"/>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l">
                        <a:lnSpc>
                          <a:spcPct val="100000"/>
                        </a:lnSpc>
                      </a:pPr>
                      <a:r>
                        <a:rPr lang="it-IT" sz="1600" b="1" strike="noStrike" spc="-1">
                          <a:solidFill>
                            <a:srgbClr val="FFFFFF"/>
                          </a:solidFill>
                          <a:latin typeface="+mn-lt"/>
                        </a:rPr>
                        <a:t>Importo rendicontato</a:t>
                      </a:r>
                      <a:endParaRPr lang="it-IT" sz="1600" b="0" strike="noStrike" spc="-1">
                        <a:latin typeface="+mn-lt"/>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560631">
                <a:tc>
                  <a:txBody>
                    <a:bodyPr/>
                    <a:lstStyle/>
                    <a:p>
                      <a:pPr algn="l">
                        <a:lnSpc>
                          <a:spcPct val="100000"/>
                        </a:lnSpc>
                      </a:pPr>
                      <a:r>
                        <a:rPr lang="it-IT" sz="1600" b="0" strike="noStrike" spc="-1">
                          <a:solidFill>
                            <a:srgbClr val="000000"/>
                          </a:solidFill>
                          <a:latin typeface="+mn-lt"/>
                        </a:rPr>
                        <a:t>EeasyGov</a:t>
                      </a:r>
                      <a:endParaRPr lang="it-IT" sz="1600" b="0" strike="noStrike" spc="-1">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l">
                        <a:lnSpc>
                          <a:spcPct val="100000"/>
                        </a:lnSpc>
                      </a:pPr>
                      <a:r>
                        <a:rPr lang="it-IT" sz="1600" b="0" strike="noStrike" spc="-1" dirty="0">
                          <a:solidFill>
                            <a:srgbClr val="000000"/>
                          </a:solidFill>
                          <a:latin typeface="+mn-lt"/>
                        </a:rPr>
                        <a:t>A.1 – Progettazione, direzione, coordinamento e monitoraggio</a:t>
                      </a:r>
                      <a:endParaRPr lang="it-IT" sz="1600" b="0" strike="noStrike" spc="-1" dirty="0">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l">
                        <a:lnSpc>
                          <a:spcPct val="100000"/>
                        </a:lnSpc>
                      </a:pPr>
                      <a:r>
                        <a:rPr lang="it-IT" sz="1600" b="0" strike="noStrike" kern="1200" spc="-1" dirty="0">
                          <a:solidFill>
                            <a:srgbClr val="000000"/>
                          </a:solidFill>
                          <a:latin typeface="+mn-lt"/>
                          <a:ea typeface="+mn-ea"/>
                          <a:cs typeface="+mn-cs"/>
                        </a:rPr>
                        <a:t>47.223,00 €</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560631">
                <a:tc>
                  <a:txBody>
                    <a:bodyPr/>
                    <a:lstStyle/>
                    <a:p>
                      <a:pPr algn="l">
                        <a:lnSpc>
                          <a:spcPct val="100000"/>
                        </a:lnSpc>
                      </a:pPr>
                      <a:r>
                        <a:rPr lang="it-IT" sz="1600" b="0" strike="noStrike" spc="-1" dirty="0">
                          <a:solidFill>
                            <a:srgbClr val="000000"/>
                          </a:solidFill>
                          <a:latin typeface="+mn-lt"/>
                        </a:rPr>
                        <a:t>Fondazione politecnico</a:t>
                      </a:r>
                      <a:endParaRPr lang="it-IT" sz="16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l">
                        <a:lnSpc>
                          <a:spcPct val="100000"/>
                        </a:lnSpc>
                      </a:pPr>
                      <a:r>
                        <a:rPr lang="it-IT" sz="1600" b="0" strike="noStrike" spc="-1" dirty="0">
                          <a:solidFill>
                            <a:srgbClr val="000000"/>
                          </a:solidFill>
                          <a:latin typeface="+mn-lt"/>
                        </a:rPr>
                        <a:t>A.2 – Progettazione, direzione, coordinamento e monitoraggio</a:t>
                      </a:r>
                      <a:endParaRPr lang="it-IT" sz="16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l">
                        <a:lnSpc>
                          <a:spcPct val="100000"/>
                        </a:lnSpc>
                      </a:pPr>
                      <a:r>
                        <a:rPr lang="it-IT" sz="1600" b="0" strike="noStrike" kern="1200" spc="-1" dirty="0">
                          <a:solidFill>
                            <a:srgbClr val="000000"/>
                          </a:solidFill>
                          <a:latin typeface="+mn-lt"/>
                          <a:ea typeface="+mn-ea"/>
                          <a:cs typeface="+mn-cs"/>
                        </a:rPr>
                        <a:t>48.678,00 €</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800901">
                <a:tc>
                  <a:txBody>
                    <a:bodyPr/>
                    <a:lstStyle/>
                    <a:p>
                      <a:pPr algn="l">
                        <a:lnSpc>
                          <a:spcPct val="100000"/>
                        </a:lnSpc>
                      </a:pPr>
                      <a:r>
                        <a:rPr lang="it-IT" sz="1600" b="0" strike="noStrike" spc="-1" dirty="0" err="1">
                          <a:solidFill>
                            <a:srgbClr val="000000"/>
                          </a:solidFill>
                          <a:latin typeface="+mn-lt"/>
                        </a:rPr>
                        <a:t>Contec</a:t>
                      </a:r>
                      <a:endParaRPr lang="it-IT" sz="16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l">
                        <a:lnSpc>
                          <a:spcPct val="100000"/>
                        </a:lnSpc>
                      </a:pPr>
                      <a:r>
                        <a:rPr lang="it-IT" sz="1600" b="0" strike="noStrike" spc="-1" dirty="0">
                          <a:solidFill>
                            <a:srgbClr val="000000"/>
                          </a:solidFill>
                          <a:latin typeface="+mn-lt"/>
                        </a:rPr>
                        <a:t>A.2 – Individuazione del «kit del riuso» della buona pratica </a:t>
                      </a:r>
                      <a:endParaRPr lang="it-IT" sz="1600" b="0" strike="noStrike" spc="-1" dirty="0">
                        <a:latin typeface="+mn-lt"/>
                      </a:endParaRPr>
                    </a:p>
                    <a:p>
                      <a:pPr algn="l">
                        <a:lnSpc>
                          <a:spcPct val="100000"/>
                        </a:lnSpc>
                      </a:pPr>
                      <a:r>
                        <a:rPr lang="it-IT" sz="1600" b="0" strike="noStrike" spc="-1" dirty="0">
                          <a:solidFill>
                            <a:srgbClr val="000000"/>
                          </a:solidFill>
                          <a:latin typeface="+mn-lt"/>
                        </a:rPr>
                        <a:t> A.4 – Evoluzione della buona pratica</a:t>
                      </a:r>
                      <a:endParaRPr lang="it-IT" sz="16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l">
                        <a:lnSpc>
                          <a:spcPct val="100000"/>
                        </a:lnSpc>
                      </a:pPr>
                      <a:r>
                        <a:rPr lang="it-IT" sz="1600" b="0" strike="noStrike" kern="1200" spc="-1" dirty="0">
                          <a:solidFill>
                            <a:srgbClr val="000000"/>
                          </a:solidFill>
                          <a:latin typeface="+mn-lt"/>
                          <a:ea typeface="+mn-ea"/>
                          <a:cs typeface="+mn-cs"/>
                        </a:rPr>
                        <a:t>24.988,17 €</a:t>
                      </a:r>
                    </a:p>
                    <a:p>
                      <a:pPr algn="l">
                        <a:lnSpc>
                          <a:spcPct val="100000"/>
                        </a:lnSpc>
                      </a:pPr>
                      <a:endParaRPr lang="it-IT" sz="1600" b="0" strike="noStrike" kern="1200" spc="-1" dirty="0">
                        <a:solidFill>
                          <a:srgbClr val="000000"/>
                        </a:solidFill>
                        <a:latin typeface="+mn-lt"/>
                        <a:ea typeface="+mn-ea"/>
                        <a:cs typeface="+mn-cs"/>
                      </a:endParaRPr>
                    </a:p>
                    <a:p>
                      <a:pPr algn="l">
                        <a:lnSpc>
                          <a:spcPct val="100000"/>
                        </a:lnSpc>
                      </a:pPr>
                      <a:endParaRPr lang="it-IT" sz="1600" b="0" strike="noStrike" kern="1200" spc="-1" dirty="0">
                        <a:solidFill>
                          <a:srgbClr val="000000"/>
                        </a:solidFill>
                        <a:latin typeface="+mn-lt"/>
                        <a:ea typeface="+mn-ea"/>
                        <a:cs typeface="+mn-cs"/>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20360">
                <a:tc>
                  <a:txBody>
                    <a:bodyPr/>
                    <a:lstStyle/>
                    <a:p>
                      <a:pPr algn="l">
                        <a:lnSpc>
                          <a:spcPct val="100000"/>
                        </a:lnSpc>
                      </a:pPr>
                      <a:r>
                        <a:rPr lang="it-IT" sz="1600" b="0" strike="noStrike" spc="-1" dirty="0">
                          <a:solidFill>
                            <a:srgbClr val="000000"/>
                          </a:solidFill>
                          <a:latin typeface="+mn-lt"/>
                        </a:rPr>
                        <a:t>Delisa</a:t>
                      </a:r>
                      <a:endParaRPr lang="it-IT" sz="16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l">
                        <a:lnSpc>
                          <a:spcPct val="100000"/>
                        </a:lnSpc>
                      </a:pPr>
                      <a:r>
                        <a:rPr lang="it-IT" sz="1600" b="0" strike="noStrike" spc="-1" dirty="0">
                          <a:solidFill>
                            <a:srgbClr val="000000"/>
                          </a:solidFill>
                          <a:latin typeface="+mn-lt"/>
                        </a:rPr>
                        <a:t>A.4 - Evoluzione della buona pratica</a:t>
                      </a:r>
                      <a:endParaRPr lang="it-IT" sz="16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l">
                        <a:lnSpc>
                          <a:spcPct val="100000"/>
                        </a:lnSpc>
                      </a:pPr>
                      <a:r>
                        <a:rPr lang="it-IT" sz="1600" b="0" strike="noStrike" kern="1200" spc="-1" dirty="0">
                          <a:solidFill>
                            <a:srgbClr val="000000"/>
                          </a:solidFill>
                          <a:latin typeface="+mn-lt"/>
                          <a:ea typeface="+mn-ea"/>
                          <a:cs typeface="+mn-cs"/>
                        </a:rPr>
                        <a:t>15.701,40 €</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60631">
                <a:tc>
                  <a:txBody>
                    <a:bodyPr/>
                    <a:lstStyle/>
                    <a:p>
                      <a:pPr algn="l">
                        <a:lnSpc>
                          <a:spcPct val="100000"/>
                        </a:lnSpc>
                      </a:pPr>
                      <a:r>
                        <a:rPr lang="it-IT" sz="1600" b="0" strike="noStrike" spc="-1" dirty="0" err="1">
                          <a:solidFill>
                            <a:srgbClr val="000000"/>
                          </a:solidFill>
                          <a:latin typeface="+mn-lt"/>
                        </a:rPr>
                        <a:t>Bepop</a:t>
                      </a:r>
                      <a:endParaRPr lang="it-IT" sz="1600" b="0" strike="noStrike" spc="-1" dirty="0">
                        <a:latin typeface="+mn-lt"/>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D0D8E7"/>
                    </a:solidFill>
                  </a:tcPr>
                </a:tc>
                <a:tc>
                  <a:txBody>
                    <a:bodyPr/>
                    <a:lstStyle/>
                    <a:p>
                      <a:pPr algn="l">
                        <a:lnSpc>
                          <a:spcPct val="100000"/>
                        </a:lnSpc>
                      </a:pPr>
                      <a:r>
                        <a:rPr lang="it-IT" sz="1600" b="0" strike="noStrike" spc="-1" dirty="0">
                          <a:solidFill>
                            <a:srgbClr val="000000"/>
                          </a:solidFill>
                          <a:latin typeface="+mn-lt"/>
                        </a:rPr>
                        <a:t>A.5 – Promozione, comunicazione e disseminazione</a:t>
                      </a:r>
                      <a:endParaRPr lang="it-IT" sz="1600" b="0" strike="noStrike" spc="-1" dirty="0">
                        <a:latin typeface="+mn-lt"/>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D0D8E7"/>
                    </a:solidFill>
                  </a:tcPr>
                </a:tc>
                <a:tc>
                  <a:txBody>
                    <a:bodyPr/>
                    <a:lstStyle/>
                    <a:p>
                      <a:pPr algn="l">
                        <a:lnSpc>
                          <a:spcPct val="100000"/>
                        </a:lnSpc>
                      </a:pPr>
                      <a:r>
                        <a:rPr lang="it-IT" sz="1600" b="0" strike="noStrike" kern="1200" spc="-1" dirty="0">
                          <a:solidFill>
                            <a:srgbClr val="000000"/>
                          </a:solidFill>
                          <a:latin typeface="+mn-lt"/>
                          <a:ea typeface="+mn-ea"/>
                          <a:cs typeface="+mn-cs"/>
                        </a:rPr>
                        <a:t>17.639,88 €</a:t>
                      </a: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D0D8E7"/>
                    </a:solidFill>
                  </a:tcPr>
                </a:tc>
                <a:extLst>
                  <a:ext uri="{0D108BD9-81ED-4DB2-BD59-A6C34878D82A}">
                    <a16:rowId xmlns:a16="http://schemas.microsoft.com/office/drawing/2014/main" val="10005"/>
                  </a:ext>
                </a:extLst>
              </a:tr>
              <a:tr h="560631">
                <a:tc>
                  <a:txBody>
                    <a:bodyPr/>
                    <a:lstStyle/>
                    <a:p>
                      <a:pPr algn="l">
                        <a:lnSpc>
                          <a:spcPct val="100000"/>
                        </a:lnSpc>
                      </a:pPr>
                      <a:r>
                        <a:rPr lang="it-IT" sz="1600" b="0" strike="noStrike" kern="1200" spc="-1" dirty="0">
                          <a:solidFill>
                            <a:srgbClr val="000000"/>
                          </a:solidFill>
                          <a:latin typeface="+mn-lt"/>
                          <a:ea typeface="+mn-ea"/>
                          <a:cs typeface="+mn-cs"/>
                        </a:rPr>
                        <a:t>Engineering</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algn="l">
                        <a:lnSpc>
                          <a:spcPct val="100000"/>
                        </a:lnSpc>
                      </a:pPr>
                      <a:r>
                        <a:rPr lang="it-IT" sz="1600" b="0" strike="noStrike" kern="1200" spc="-1" dirty="0">
                          <a:solidFill>
                            <a:srgbClr val="000000"/>
                          </a:solidFill>
                          <a:latin typeface="+mn-lt"/>
                          <a:ea typeface="+mn-ea"/>
                          <a:cs typeface="+mn-cs"/>
                        </a:rPr>
                        <a:t>A.3 - Trasferimento della buona pratica</a:t>
                      </a:r>
                    </a:p>
                    <a:p>
                      <a:pPr algn="l">
                        <a:lnSpc>
                          <a:spcPct val="100000"/>
                        </a:lnSpc>
                      </a:pPr>
                      <a:r>
                        <a:rPr lang="it-IT" sz="1600" b="0" strike="noStrike" kern="1200" spc="-1" dirty="0">
                          <a:solidFill>
                            <a:srgbClr val="000000"/>
                          </a:solidFill>
                          <a:latin typeface="+mn-lt"/>
                          <a:ea typeface="+mn-ea"/>
                          <a:cs typeface="+mn-cs"/>
                        </a:rPr>
                        <a:t>A.4 - Evoluzione della buona pratica</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algn="l">
                        <a:lnSpc>
                          <a:spcPct val="100000"/>
                        </a:lnSpc>
                      </a:pPr>
                      <a:r>
                        <a:rPr lang="it-IT" sz="1600" b="0" strike="noStrike" kern="1200" spc="-1" dirty="0">
                          <a:solidFill>
                            <a:srgbClr val="000000"/>
                          </a:solidFill>
                          <a:latin typeface="+mn-lt"/>
                          <a:ea typeface="+mn-ea"/>
                          <a:cs typeface="+mn-cs"/>
                        </a:rPr>
                        <a:t>15.616,00 €</a:t>
                      </a: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223679045"/>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69" name="TextShape 1"/>
          <p:cNvSpPr txBox="1"/>
          <p:nvPr/>
        </p:nvSpPr>
        <p:spPr>
          <a:xfrm>
            <a:off x="6553080" y="4767120"/>
            <a:ext cx="2133360" cy="273600"/>
          </a:xfrm>
          <a:prstGeom prst="rect">
            <a:avLst/>
          </a:prstGeom>
          <a:noFill/>
          <a:ln>
            <a:noFill/>
          </a:ln>
        </p:spPr>
        <p:txBody>
          <a:bodyPr anchor="ctr"/>
          <a:lstStyle/>
          <a:p>
            <a:pPr algn="r">
              <a:lnSpc>
                <a:spcPct val="100000"/>
              </a:lnSpc>
            </a:pPr>
            <a:fld id="{3897F756-0932-4EE6-9E12-FAFD5F8560DE}" type="slidenum">
              <a:rPr lang="it-IT" sz="1200" b="0" strike="noStrike" spc="-1">
                <a:solidFill>
                  <a:srgbClr val="8B8B8B"/>
                </a:solidFill>
                <a:latin typeface="Calibri"/>
              </a:rPr>
              <a:t>7</a:t>
            </a:fld>
            <a:endParaRPr lang="it-IT" sz="1200" b="0" strike="noStrike" spc="-1">
              <a:latin typeface="Times New Roman"/>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4573</TotalTime>
  <Words>677</Words>
  <Application>Microsoft Office PowerPoint</Application>
  <PresentationFormat>Presentazione su schermo (16:9)</PresentationFormat>
  <Paragraphs>122</Paragraphs>
  <Slides>7</Slides>
  <Notes>0</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7</vt:i4>
      </vt:variant>
    </vt:vector>
  </HeadingPairs>
  <TitlesOfParts>
    <vt:vector size="14" baseType="lpstr">
      <vt:lpstr>Arial</vt:lpstr>
      <vt:lpstr>Calibri</vt:lpstr>
      <vt:lpstr>Symbol</vt:lpstr>
      <vt:lpstr>Times New Roman</vt:lpstr>
      <vt:lpstr>Wingdings</vt:lpstr>
      <vt:lpstr>Office Theme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Home</dc:creator>
  <dc:description/>
  <cp:lastModifiedBy>Matteo Villettaz</cp:lastModifiedBy>
  <cp:revision>82</cp:revision>
  <cp:lastPrinted>2019-06-03T16:18:47Z</cp:lastPrinted>
  <dcterms:created xsi:type="dcterms:W3CDTF">2019-05-13T11:49:40Z</dcterms:created>
  <dcterms:modified xsi:type="dcterms:W3CDTF">2020-03-16T15:24:28Z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Presentazione su schermo (16:9)</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