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0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9944100" cy="6805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15" autoAdjust="0"/>
  </p:normalViewPr>
  <p:slideViewPr>
    <p:cSldViewPr>
      <p:cViewPr varScale="1">
        <p:scale>
          <a:sx n="129" d="100"/>
          <a:sy n="129" d="100"/>
        </p:scale>
        <p:origin x="11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110" cy="340281"/>
          </a:xfrm>
          <a:prstGeom prst="rect">
            <a:avLst/>
          </a:prstGeom>
        </p:spPr>
        <p:txBody>
          <a:bodyPr vert="horz" lIns="107195" tIns="53598" rIns="107195" bIns="53598" rtlCol="0"/>
          <a:lstStyle>
            <a:lvl1pPr algn="l">
              <a:defRPr sz="14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33264" y="0"/>
            <a:ext cx="4309110" cy="340281"/>
          </a:xfrm>
          <a:prstGeom prst="rect">
            <a:avLst/>
          </a:prstGeom>
        </p:spPr>
        <p:txBody>
          <a:bodyPr vert="horz" lIns="107195" tIns="53598" rIns="107195" bIns="53598" rtlCol="0"/>
          <a:lstStyle>
            <a:lvl1pPr algn="r">
              <a:defRPr sz="1400"/>
            </a:lvl1pPr>
          </a:lstStyle>
          <a:p>
            <a:fld id="{FE12F75E-BC3B-4260-B25C-4352B8826B67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30525" y="850900"/>
            <a:ext cx="4083050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195" tIns="53598" rIns="107195" bIns="5359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4410" y="3274677"/>
            <a:ext cx="7955280" cy="2680235"/>
          </a:xfrm>
          <a:prstGeom prst="rect">
            <a:avLst/>
          </a:prstGeom>
        </p:spPr>
        <p:txBody>
          <a:bodyPr vert="horz" lIns="107195" tIns="53598" rIns="107195" bIns="53598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65333"/>
            <a:ext cx="4309110" cy="340281"/>
          </a:xfrm>
          <a:prstGeom prst="rect">
            <a:avLst/>
          </a:prstGeom>
        </p:spPr>
        <p:txBody>
          <a:bodyPr vert="horz" lIns="107195" tIns="53598" rIns="107195" bIns="53598" rtlCol="0" anchor="b"/>
          <a:lstStyle>
            <a:lvl1pPr algn="l">
              <a:defRPr sz="14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33264" y="6465333"/>
            <a:ext cx="4309110" cy="340281"/>
          </a:xfrm>
          <a:prstGeom prst="rect">
            <a:avLst/>
          </a:prstGeom>
        </p:spPr>
        <p:txBody>
          <a:bodyPr vert="horz" lIns="107195" tIns="53598" rIns="107195" bIns="53598" rtlCol="0" anchor="b"/>
          <a:lstStyle>
            <a:lvl1pPr algn="r">
              <a:defRPr sz="1400"/>
            </a:lvl1pPr>
          </a:lstStyle>
          <a:p>
            <a:fld id="{7283DB2D-8F53-435A-8EE8-593C0FD927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38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Individuare</a:t>
            </a:r>
            <a:r>
              <a:rPr lang="it-IT" baseline="0" dirty="0" smtClean="0"/>
              <a:t> contenitore di </a:t>
            </a:r>
            <a:r>
              <a:rPr lang="it-IT" baseline="0" dirty="0" err="1" smtClean="0"/>
              <a:t>repository</a:t>
            </a:r>
            <a:r>
              <a:rPr lang="it-IT" baseline="0" dirty="0" smtClean="0"/>
              <a:t> </a:t>
            </a:r>
          </a:p>
          <a:p>
            <a:r>
              <a:rPr lang="it-IT" dirty="0" smtClean="0"/>
              <a:t>Registrano lo spazio es su </a:t>
            </a:r>
            <a:r>
              <a:rPr lang="it-IT" dirty="0" err="1" smtClean="0"/>
              <a:t>github</a:t>
            </a:r>
            <a:r>
              <a:rPr lang="it-IT" dirty="0" smtClean="0"/>
              <a:t> a nome dell’</a:t>
            </a:r>
            <a:r>
              <a:rPr lang="it-IT" dirty="0" err="1" smtClean="0"/>
              <a:t>ammne</a:t>
            </a:r>
            <a:r>
              <a:rPr lang="it-IT" dirty="0" smtClean="0"/>
              <a:t> </a:t>
            </a:r>
          </a:p>
          <a:p>
            <a:r>
              <a:rPr lang="it-IT" dirty="0" smtClean="0"/>
              <a:t>Fanno </a:t>
            </a:r>
            <a:r>
              <a:rPr lang="it-IT" dirty="0" err="1" smtClean="0"/>
              <a:t>onboarding</a:t>
            </a:r>
            <a:r>
              <a:rPr lang="it-IT" dirty="0" smtClean="0"/>
              <a:t> (di cui si occupa AGID)</a:t>
            </a:r>
          </a:p>
          <a:p>
            <a:r>
              <a:rPr lang="it-IT" dirty="0" smtClean="0"/>
              <a:t>Dentro lo spazio cartelle </a:t>
            </a:r>
            <a:r>
              <a:rPr lang="it-IT" dirty="0" err="1" smtClean="0"/>
              <a:t>repository</a:t>
            </a:r>
            <a:r>
              <a:rPr lang="it-IT" baseline="0" dirty="0" smtClean="0"/>
              <a:t> con documenti (public code che viene riconosciuto dal </a:t>
            </a:r>
            <a:r>
              <a:rPr lang="it-IT" baseline="0" dirty="0" err="1" smtClean="0"/>
              <a:t>crowler</a:t>
            </a:r>
            <a:r>
              <a:rPr lang="it-IT" baseline="0" dirty="0" smtClean="0"/>
              <a:t>)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3DB2D-8F53-435A-8EE8-593C0FD927C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5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Software</a:t>
            </a:r>
          </a:p>
          <a:p>
            <a:r>
              <a:rPr lang="it-IT" dirty="0" smtClean="0"/>
              <a:t>Documentazione</a:t>
            </a:r>
          </a:p>
          <a:p>
            <a:r>
              <a:rPr lang="it-IT" dirty="0" smtClean="0"/>
              <a:t>Elementi</a:t>
            </a:r>
            <a:r>
              <a:rPr lang="it-IT" baseline="0" dirty="0" smtClean="0"/>
              <a:t> sulla community</a:t>
            </a:r>
          </a:p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3DB2D-8F53-435A-8EE8-593C0FD927C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87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3DB2D-8F53-435A-8EE8-593C0FD927C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05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67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53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97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29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79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59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367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66720" y="1635911"/>
            <a:ext cx="7810200" cy="1938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66720" y="2728422"/>
            <a:ext cx="78102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7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punti elenco" type="tx">
  <p:cSld name="Titolo e punti elenc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SzPts val="4200"/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SzPts val="4200"/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SzPts val="4200"/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SzPts val="4200"/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SzPts val="4200"/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SzPts val="4200"/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SzPts val="4200"/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SzPts val="4200"/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335"/>
              </a:buClr>
              <a:buSzPts val="4200"/>
              <a:buFont typeface="Titillium Web"/>
              <a:buNone/>
              <a:defRPr sz="4200" b="0" i="0" u="none" strike="noStrike" cap="none">
                <a:solidFill>
                  <a:srgbClr val="01033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33412" y="11255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189" marR="0" lvl="0" indent="-32384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378" marR="0" lvl="1" indent="-32384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566" marR="0" lvl="2" indent="-32384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754" marR="0" lvl="3" indent="-32384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5943" marR="0" lvl="4" indent="-32384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132" marR="0" lvl="5" indent="-32384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320" marR="0" lvl="6" indent="-32384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509" marR="0" lvl="7" indent="-32384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697" marR="0" lvl="8" indent="-32384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tillium Web"/>
              <a:buChar char="•"/>
              <a:defRPr sz="2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390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punti elenco">
  <p:cSld name="1_Titolo e punti elenc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66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66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91455"/>
            <a:ext cx="9144000" cy="352425"/>
          </a:xfrm>
          <a:custGeom>
            <a:avLst/>
            <a:gdLst/>
            <a:ahLst/>
            <a:cxnLst/>
            <a:rect l="l" t="t" r="r" b="b"/>
            <a:pathLst>
              <a:path w="9144000" h="352425">
                <a:moveTo>
                  <a:pt x="0" y="352044"/>
                </a:moveTo>
                <a:lnTo>
                  <a:pt x="9144000" y="352044"/>
                </a:lnTo>
                <a:lnTo>
                  <a:pt x="914400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08976" y="4875276"/>
            <a:ext cx="976883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730" y="0"/>
            <a:ext cx="2362230" cy="1117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64666" y="2150725"/>
            <a:ext cx="5786035" cy="2526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66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00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1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2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9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91455"/>
            <a:ext cx="9144000" cy="352425"/>
          </a:xfrm>
          <a:custGeom>
            <a:avLst/>
            <a:gdLst/>
            <a:ahLst/>
            <a:cxnLst/>
            <a:rect l="l" t="t" r="r" b="b"/>
            <a:pathLst>
              <a:path w="9144000" h="352425">
                <a:moveTo>
                  <a:pt x="0" y="352044"/>
                </a:moveTo>
                <a:lnTo>
                  <a:pt x="9144000" y="352044"/>
                </a:lnTo>
                <a:lnTo>
                  <a:pt x="914400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08976" y="4875276"/>
            <a:ext cx="976883" cy="1386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730" y="0"/>
            <a:ext cx="2362230" cy="1117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775" y="1172359"/>
            <a:ext cx="7842250" cy="575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66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994" y="1906927"/>
            <a:ext cx="8242010" cy="2341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69898" y="4891405"/>
            <a:ext cx="20383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0C7D-9A48-444E-A2CF-A08FEB337064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5D35-B400-4660-97D7-0D4CB7C48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45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prep/standar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ear.php.net/manual/en/standards.php" TargetMode="External"/><Relationship Id="rId5" Type="http://schemas.openxmlformats.org/officeDocument/2006/relationships/hyperlink" Target="http://www.php-fig.org/psr/psr-2/" TargetMode="External"/><Relationship Id="rId4" Type="http://schemas.openxmlformats.org/officeDocument/2006/relationships/hyperlink" Target="http://www.kernel.org/doc/Documentation/process/coding-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pre.developers.italia.i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evelopers.italia.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484200" y="3215880"/>
            <a:ext cx="8175240" cy="638640"/>
            <a:chOff x="484200" y="3215880"/>
            <a:chExt cx="8175240" cy="638640"/>
          </a:xfrm>
        </p:grpSpPr>
        <p:sp>
          <p:nvSpPr>
            <p:cNvPr id="43" name="CustomShape 2"/>
            <p:cNvSpPr/>
            <p:nvPr/>
          </p:nvSpPr>
          <p:spPr>
            <a:xfrm>
              <a:off x="484200" y="3215880"/>
              <a:ext cx="8175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66C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484200" y="3854160"/>
              <a:ext cx="8175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66C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" name="Group 4"/>
          <p:cNvGrpSpPr/>
          <p:nvPr/>
        </p:nvGrpSpPr>
        <p:grpSpPr>
          <a:xfrm>
            <a:off x="-9360" y="4414320"/>
            <a:ext cx="9162720" cy="728280"/>
            <a:chOff x="-9360" y="4414320"/>
            <a:chExt cx="9162720" cy="728280"/>
          </a:xfrm>
        </p:grpSpPr>
        <p:sp>
          <p:nvSpPr>
            <p:cNvPr id="46" name="CustomShape 5"/>
            <p:cNvSpPr/>
            <p:nvPr/>
          </p:nvSpPr>
          <p:spPr>
            <a:xfrm>
              <a:off x="-9360" y="4414320"/>
              <a:ext cx="9162720" cy="72828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7" name="Immagine 1"/>
            <p:cNvPicPr/>
            <p:nvPr/>
          </p:nvPicPr>
          <p:blipFill>
            <a:blip r:embed="rId2"/>
            <a:stretch/>
          </p:blipFill>
          <p:spPr>
            <a:xfrm>
              <a:off x="3562920" y="4659840"/>
              <a:ext cx="2030040" cy="290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8" name="TextShape 6"/>
          <p:cNvSpPr txBox="1"/>
          <p:nvPr/>
        </p:nvSpPr>
        <p:spPr>
          <a:xfrm>
            <a:off x="484200" y="3148316"/>
            <a:ext cx="8175240" cy="688675"/>
          </a:xfrm>
          <a:prstGeom prst="rect">
            <a:avLst/>
          </a:prstGeom>
          <a:noFill/>
          <a:ln>
            <a:noFill/>
          </a:ln>
        </p:spPr>
        <p:txBody>
          <a:bodyPr lIns="24480" tIns="24480" rIns="24480" bIns="24480">
            <a:noAutofit/>
          </a:bodyPr>
          <a:lstStyle/>
          <a:p>
            <a:pPr algn="ctr" defTabSz="685800"/>
            <a:r>
              <a:rPr lang="it-IT" sz="1600" b="1" spc="-1" dirty="0">
                <a:solidFill>
                  <a:srgbClr val="0066CC"/>
                </a:solidFill>
                <a:latin typeface="Calibri"/>
                <a:ea typeface="Open Sans"/>
              </a:rPr>
              <a:t>Laura Aglio</a:t>
            </a:r>
            <a:r>
              <a:rPr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it-IT" sz="1400" spc="-1" dirty="0">
                <a:solidFill>
                  <a:srgbClr val="0066CC"/>
                </a:solidFill>
                <a:latin typeface="Calibri"/>
                <a:ea typeface="Open Sans"/>
              </a:rPr>
              <a:t>Account Manager Territoriale – Ufficio Progettazione Nazionale </a:t>
            </a:r>
          </a:p>
          <a:p>
            <a:pPr algn="ctr" defTabSz="685800"/>
            <a:r>
              <a:rPr lang="it-IT" sz="1400" spc="-1" dirty="0">
                <a:solidFill>
                  <a:srgbClr val="0066CC"/>
                </a:solidFill>
                <a:latin typeface="Calibri"/>
                <a:ea typeface="Open Sans"/>
              </a:rPr>
              <a:t>Area Trasformazione Digitale</a:t>
            </a:r>
            <a:r>
              <a:rPr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dirty="0">
                <a:solidFill>
                  <a:prstClr val="black"/>
                </a:solidFill>
                <a:latin typeface="Calibri" panose="020F0502020204030204"/>
              </a:rPr>
            </a:br>
            <a:endParaRPr lang="it-IT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2924280" y="4106524"/>
            <a:ext cx="33145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 defTabSz="685800"/>
            <a:r>
              <a:rPr lang="it-IT" sz="1400" spc="-1" dirty="0" smtClean="0">
                <a:solidFill>
                  <a:srgbClr val="0066CC"/>
                </a:solidFill>
                <a:latin typeface="Calibri"/>
                <a:ea typeface="Open Sans"/>
              </a:rPr>
              <a:t>23 </a:t>
            </a:r>
            <a:r>
              <a:rPr lang="it-IT" sz="1400" spc="-1" dirty="0">
                <a:solidFill>
                  <a:srgbClr val="0066CC"/>
                </a:solidFill>
                <a:latin typeface="Calibri"/>
                <a:ea typeface="Open Sans"/>
              </a:rPr>
              <a:t>ottobre </a:t>
            </a:r>
            <a:r>
              <a:rPr lang="it-IT" sz="1400" spc="-1" dirty="0">
                <a:solidFill>
                  <a:srgbClr val="0066CC"/>
                </a:solidFill>
                <a:latin typeface="Calibri"/>
                <a:ea typeface="Open Sans"/>
              </a:rPr>
              <a:t>2019</a:t>
            </a:r>
            <a:endParaRPr lang="it-IT" sz="1400" spc="-1" dirty="0">
              <a:solidFill>
                <a:srgbClr val="0066CC"/>
              </a:solidFill>
              <a:latin typeface="Arial"/>
            </a:endParaRPr>
          </a:p>
        </p:txBody>
      </p:sp>
      <p:sp>
        <p:nvSpPr>
          <p:cNvPr id="13" name="CustomShape 9"/>
          <p:cNvSpPr/>
          <p:nvPr/>
        </p:nvSpPr>
        <p:spPr>
          <a:xfrm>
            <a:off x="9540" y="630000"/>
            <a:ext cx="9124560" cy="198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9520" tIns="29520" rIns="29520" bIns="29520">
            <a:noAutofit/>
          </a:bodyPr>
          <a:lstStyle/>
          <a:p>
            <a:pPr algn="ctr" defTabSz="685800"/>
            <a:endParaRPr lang="it-IT" sz="3200" b="1" spc="-1" dirty="0">
              <a:solidFill>
                <a:srgbClr val="024C90"/>
              </a:solidFill>
              <a:latin typeface="Calibri"/>
              <a:ea typeface="Titillium Web"/>
            </a:endParaRPr>
          </a:p>
          <a:p>
            <a:pPr algn="ctr" defTabSz="685800"/>
            <a:r>
              <a:rPr lang="it-IT" sz="3200" b="1" spc="-1" dirty="0" smtClean="0">
                <a:solidFill>
                  <a:srgbClr val="024C90"/>
                </a:solidFill>
                <a:ea typeface="Titillium Web"/>
              </a:rPr>
              <a:t>Il </a:t>
            </a:r>
            <a:r>
              <a:rPr lang="it-IT" sz="3200" b="1" spc="-1" dirty="0">
                <a:solidFill>
                  <a:srgbClr val="024C90"/>
                </a:solidFill>
                <a:ea typeface="Titillium Web"/>
              </a:rPr>
              <a:t>supporto di AGID nei progetti di innovazione </a:t>
            </a:r>
            <a:endParaRPr lang="it-IT" sz="3200" b="1" i="1" spc="-1" dirty="0" smtClean="0">
              <a:solidFill>
                <a:srgbClr val="00A3DB"/>
              </a:solidFill>
              <a:latin typeface="Arial"/>
              <a:ea typeface="Arial"/>
            </a:endParaRPr>
          </a:p>
          <a:p>
            <a:pPr marL="791981" defTabSz="685800">
              <a:lnSpc>
                <a:spcPts val="1100"/>
              </a:lnSpc>
            </a:pPr>
            <a:endParaRPr lang="it-IT" sz="3200" b="1" i="1" spc="-1" dirty="0">
              <a:solidFill>
                <a:srgbClr val="00A3DB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2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2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95265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800" b="1" spc="-5" dirty="0" smtClean="0">
                <a:solidFill>
                  <a:srgbClr val="0066CC"/>
                </a:solidFill>
                <a:cs typeface="Calibri"/>
              </a:rPr>
              <a:t>Prime </a:t>
            </a:r>
            <a:r>
              <a:rPr lang="it-IT" sz="2800" b="1" spc="-5" dirty="0">
                <a:solidFill>
                  <a:srgbClr val="0066CC"/>
                </a:solidFill>
                <a:cs typeface="Calibri"/>
              </a:rPr>
              <a:t>attività </a:t>
            </a:r>
            <a:r>
              <a:rPr lang="it-IT" sz="2800" b="1" dirty="0">
                <a:solidFill>
                  <a:srgbClr val="0066CC"/>
                </a:solidFill>
                <a:cs typeface="Calibri"/>
              </a:rPr>
              <a:t>del </a:t>
            </a:r>
            <a:r>
              <a:rPr lang="it-IT" sz="2800" b="1" spc="-10" dirty="0">
                <a:solidFill>
                  <a:srgbClr val="0066CC"/>
                </a:solidFill>
                <a:cs typeface="Calibri"/>
              </a:rPr>
              <a:t>CCROS </a:t>
            </a:r>
            <a:r>
              <a:rPr lang="it-IT" sz="2800" b="1" dirty="0">
                <a:solidFill>
                  <a:srgbClr val="0066CC"/>
                </a:solidFill>
                <a:cs typeface="Calibri"/>
              </a:rPr>
              <a:t>a supporto </a:t>
            </a:r>
            <a:r>
              <a:rPr lang="it-IT" sz="2800" b="1" spc="-5" dirty="0">
                <a:solidFill>
                  <a:srgbClr val="0066CC"/>
                </a:solidFill>
                <a:cs typeface="Calibri"/>
              </a:rPr>
              <a:t>delle </a:t>
            </a:r>
            <a:r>
              <a:rPr lang="it-IT" sz="2800" b="1" dirty="0">
                <a:solidFill>
                  <a:srgbClr val="0066CC"/>
                </a:solidFill>
                <a:cs typeface="Calibri"/>
              </a:rPr>
              <a:t>PA </a:t>
            </a:r>
            <a:r>
              <a:rPr lang="it-IT" sz="2800" b="1" spc="-5" dirty="0">
                <a:solidFill>
                  <a:srgbClr val="0066CC"/>
                </a:solidFill>
                <a:cs typeface="Calibri"/>
              </a:rPr>
              <a:t>coinvolte </a:t>
            </a:r>
            <a:r>
              <a:rPr lang="it-IT" sz="2800" b="1" dirty="0">
                <a:solidFill>
                  <a:srgbClr val="0066CC"/>
                </a:solidFill>
                <a:cs typeface="Calibri"/>
              </a:rPr>
              <a:t>dai </a:t>
            </a:r>
            <a:r>
              <a:rPr lang="it-IT" sz="2800" b="1" spc="-5" dirty="0">
                <a:solidFill>
                  <a:srgbClr val="0066CC"/>
                </a:solidFill>
                <a:cs typeface="Calibri"/>
              </a:rPr>
              <a:t>Progetti OCPA</a:t>
            </a:r>
            <a:r>
              <a:rPr lang="it-IT" sz="2800" b="1" spc="-65" dirty="0">
                <a:solidFill>
                  <a:srgbClr val="0066CC"/>
                </a:solidFill>
                <a:cs typeface="Calibri"/>
              </a:rPr>
              <a:t> </a:t>
            </a:r>
            <a:r>
              <a:rPr lang="it-IT" sz="2800" b="1" dirty="0">
                <a:solidFill>
                  <a:srgbClr val="0066CC"/>
                </a:solidFill>
                <a:cs typeface="Calibri"/>
              </a:rPr>
              <a:t>2020</a:t>
            </a:r>
            <a:endParaRPr lang="it-IT" sz="2800" dirty="0">
              <a:cs typeface="Calibri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1286256" y="1718682"/>
            <a:ext cx="6124955" cy="2819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vale 8"/>
          <p:cNvSpPr/>
          <p:nvPr/>
        </p:nvSpPr>
        <p:spPr>
          <a:xfrm>
            <a:off x="7315200" y="895350"/>
            <a:ext cx="1600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/>
              <a:t>10/10/2019 </a:t>
            </a:r>
            <a:r>
              <a:rPr lang="it-IT" sz="1500" dirty="0" err="1" smtClean="0"/>
              <a:t>assessment</a:t>
            </a:r>
            <a:r>
              <a:rPr lang="it-IT" sz="1500" dirty="0" smtClean="0"/>
              <a:t> </a:t>
            </a:r>
            <a:r>
              <a:rPr lang="it-IT" sz="1500" dirty="0" smtClean="0"/>
              <a:t>Prodigio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9985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2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800" b="1" spc="-1" dirty="0">
                <a:solidFill>
                  <a:srgbClr val="0066CC"/>
                </a:solidFill>
                <a:latin typeface="Arial"/>
              </a:rPr>
              <a:t>Il riuso del software open source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52550"/>
            <a:ext cx="6643688" cy="25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75679" y="1140419"/>
          <a:ext cx="6743699" cy="3625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1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ESTRATTO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DA</a:t>
                      </a:r>
                      <a:r>
                        <a:rPr sz="1000" b="1" spc="3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CHECKLIST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14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PREDISPOSIZIONE DEL SOFTWARE PER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000" b="1" spc="13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RIUSO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Requisito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Verifica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marL="29845" marR="22860">
                        <a:lnSpc>
                          <a:spcPct val="107000"/>
                        </a:lnSpc>
                        <a:spcBef>
                          <a:spcPts val="114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Riferimenti alle «Linee Guida  su acquisizione e riuso </a:t>
                      </a:r>
                      <a:r>
                        <a:rPr sz="1000" b="1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 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software per le pubbliche  Amministrazioni»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185">
                <a:tc>
                  <a:txBody>
                    <a:bodyPr/>
                    <a:lstStyle/>
                    <a:p>
                      <a:pPr marL="29845" marR="31115">
                        <a:lnSpc>
                          <a:spcPct val="107000"/>
                        </a:lnSpc>
                        <a:spcBef>
                          <a:spcPts val="115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R1: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Caratteristica dei sorgenti e dei  moduli di cui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disponga della  titolarità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marR="38100">
                        <a:lnSpc>
                          <a:spcPct val="107000"/>
                        </a:lnSpc>
                        <a:spcBef>
                          <a:spcPts val="11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Verificare che tutte le componenti software di cui è titolare  l’amministrazione siano rigenerabili da zero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(codice 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sorgente, struttura di database,</a:t>
                      </a:r>
                      <a:r>
                        <a:rPr sz="1000" spc="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librerie…)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Allegato 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Arial"/>
                          <a:cs typeface="Arial"/>
                        </a:rPr>
                        <a:t>§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A.6 -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Rilascio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000" spc="-6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codice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47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R2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Dipendenze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marR="40640">
                        <a:lnSpc>
                          <a:spcPct val="107000"/>
                        </a:lnSpc>
                        <a:spcBef>
                          <a:spcPts val="11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La soluzione può dipendere da software di proprietà di  terzi,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comprese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quelle di componenti dotate di funzionalità  già attive. In questo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caso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è</a:t>
                      </a:r>
                      <a:r>
                        <a:rPr sz="1000" spc="3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necessario: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72745" indent="-343535">
                        <a:lnSpc>
                          <a:spcPct val="100000"/>
                        </a:lnSpc>
                        <a:spcBef>
                          <a:spcPts val="885"/>
                        </a:spcBef>
                        <a:buClr>
                          <a:srgbClr val="000000"/>
                        </a:buClr>
                        <a:buFont typeface="Arial"/>
                        <a:buChar char="●"/>
                        <a:tabLst>
                          <a:tab pos="372745" algn="l"/>
                          <a:tab pos="373380" algn="l"/>
                        </a:tabLst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indicare la</a:t>
                      </a:r>
                      <a:r>
                        <a:rPr sz="1000" spc="-1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licenza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72745" indent="-343535">
                        <a:lnSpc>
                          <a:spcPct val="100000"/>
                        </a:lnSpc>
                        <a:spcBef>
                          <a:spcPts val="85"/>
                        </a:spcBef>
                        <a:buClr>
                          <a:srgbClr val="000000"/>
                        </a:buClr>
                        <a:buFont typeface="Arial"/>
                        <a:buChar char="●"/>
                        <a:tabLst>
                          <a:tab pos="372745" algn="l"/>
                          <a:tab pos="373380" algn="l"/>
                        </a:tabLst>
                      </a:pP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descrivere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2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dipendenza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845" marR="116205">
                        <a:lnSpc>
                          <a:spcPct val="107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caso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 licenza “non-open”, la licenza del software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deve  essere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nella disponibilità della PA riusante.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Allegato 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Arial"/>
                          <a:cs typeface="Arial"/>
                        </a:rPr>
                        <a:t>§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A.4 - Scelta della</a:t>
                      </a:r>
                      <a:r>
                        <a:rPr sz="1000" spc="-6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licenza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5850" y="1104089"/>
          <a:ext cx="7517129" cy="366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188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ESTRATTO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DA</a:t>
                      </a:r>
                      <a:r>
                        <a:rPr sz="1000" b="1" spc="3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CHECKLIST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88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PREDISPOSIZIONE DEL SOFTWARE PER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000" b="1" spc="13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RIUSO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7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Requisito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Verifica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marL="172085" marR="164465" algn="ctr">
                        <a:lnSpc>
                          <a:spcPct val="107000"/>
                        </a:lnSpc>
                        <a:spcBef>
                          <a:spcPts val="85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Riferimenti alle «Linee Guida su  acquisizione e riuso</a:t>
                      </a:r>
                      <a:r>
                        <a:rPr sz="1000" b="1" spc="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36550" marR="328930" algn="ctr">
                        <a:lnSpc>
                          <a:spcPct val="107000"/>
                        </a:lnSpc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software per le</a:t>
                      </a:r>
                      <a:r>
                        <a:rPr sz="1000" b="1" spc="-2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pubbliche  Amministrazioni»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9387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R3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: Licenza Software della</a:t>
                      </a:r>
                      <a:r>
                        <a:rPr sz="1000" spc="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marR="118745">
                        <a:lnSpc>
                          <a:spcPct val="107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In ogni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caso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non può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essere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utilizzata una licenza aperta che non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sia 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tra quelle certificate dall’Open Source Initiative</a:t>
                      </a:r>
                      <a:r>
                        <a:rPr sz="1000" spc="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(OSI).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000" spc="-1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particolare: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68935" marR="41910" indent="-343535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●"/>
                        <a:tabLst>
                          <a:tab pos="368935" algn="l"/>
                          <a:tab pos="369570" algn="l"/>
                        </a:tabLst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Se il rilascio del software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 riferisce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ad una modifica di  software Open Source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esistente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(opera derivata),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utilizza la 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stessa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licenza con la quale è stato originariamente distribuito il  software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69570" marR="22860" indent="-3429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●"/>
                        <a:tabLst>
                          <a:tab pos="368935" algn="l"/>
                          <a:tab pos="370205" algn="l"/>
                        </a:tabLst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Se il rilascio del software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 riferisce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 una nuova produzione,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  usa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la la licenza EUPL 1.2, con l’eccezione del software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via 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cloud per il quale è consigliato di usare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AGPL-3.0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realizzano  librerie e pacchetti per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sviluppo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soluzioni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(SDK)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per i quali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  usa BSD</a:t>
                      </a:r>
                      <a:r>
                        <a:rPr sz="1000" spc="2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69570" marR="218440" indent="-343535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Arial"/>
                        <a:buChar char="●"/>
                        <a:tabLst>
                          <a:tab pos="368935" algn="l"/>
                          <a:tab pos="370205" algn="l"/>
                        </a:tabLst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intende pubblicare documenti di progetto, modelli,  documentazione,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ecc.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è preferibile usare la licenza Creative  Commons CC BY 3.0</a:t>
                      </a:r>
                      <a:r>
                        <a:rPr sz="1000" spc="4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IT.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Allegato 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Arial"/>
                          <a:cs typeface="Arial"/>
                        </a:rPr>
                        <a:t>§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A.4 - Scelta della</a:t>
                      </a:r>
                      <a:r>
                        <a:rPr sz="1000" spc="-5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licenza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52656" y="1159671"/>
          <a:ext cx="7107555" cy="327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440">
                <a:tc gridSpan="3"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ESTRATTO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DA</a:t>
                      </a:r>
                      <a:r>
                        <a:rPr sz="1000" b="1" spc="3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CHECKLIST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40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PREDISPOSIZIONE DEL SOFTWARE PER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000" b="1" spc="13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RIUSO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Requisito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Verifica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marL="115570" marR="110489" algn="ctr">
                        <a:lnSpc>
                          <a:spcPct val="107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Riferimenti alle «Linee Guida su  acquisizione e riuso</a:t>
                      </a:r>
                      <a:r>
                        <a:rPr sz="1000" b="1" spc="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80670" marR="274955" algn="ctr">
                        <a:lnSpc>
                          <a:spcPct val="107000"/>
                        </a:lnSpc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software per le</a:t>
                      </a:r>
                      <a:r>
                        <a:rPr sz="1000" b="1" spc="-2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pubbliche  Amministrazioni»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1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R4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: Coding Style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85725">
                        <a:lnSpc>
                          <a:spcPct val="107000"/>
                        </a:lnSpc>
                        <a:spcBef>
                          <a:spcPts val="150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Verificare che i sorgenti utilizzino una regola di codifica coerente  e pulita.</a:t>
                      </a:r>
                      <a:r>
                        <a:rPr sz="1000" spc="-1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Esempi: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4925" marR="218440">
                        <a:lnSpc>
                          <a:spcPct val="107000"/>
                        </a:lnSpc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https://github.com/google/styleguide  https://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  <a:hlinkClick r:id="rId3"/>
                        </a:rPr>
                        <a:t>www.gnu.org/prep/standards/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https://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  <a:hlinkClick r:id="rId4"/>
                        </a:rPr>
                        <a:t>www.kernel.org/doc/Documentation/process/coding-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style.rst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4925" marR="982344">
                        <a:lnSpc>
                          <a:spcPct val="107000"/>
                        </a:lnSpc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  <a:hlinkClick r:id="rId5"/>
                        </a:rPr>
                        <a:t>http://www.php-fig.org/psr/psr-2/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  <a:hlinkClick r:id="rId6"/>
                        </a:rPr>
                        <a:t>http://pear.php.net/manual/en/standards.php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Allegato 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4925" marR="355600">
                        <a:lnSpc>
                          <a:spcPct val="107000"/>
                        </a:lnSpc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Arial"/>
                          <a:cs typeface="Arial"/>
                        </a:rPr>
                        <a:t>§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A.6 -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Rilascio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del codice e  organizzazione del</a:t>
                      </a:r>
                      <a:r>
                        <a:rPr sz="1000" spc="-4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repository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53377" y="1167099"/>
          <a:ext cx="7024370" cy="3405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332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ESTRATTO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DA</a:t>
                      </a:r>
                      <a:r>
                        <a:rPr sz="1000" b="1" spc="3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CHECKLIST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31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PREDISPOSIZIONE DELLA DOCUMENTAZIONE</a:t>
                      </a:r>
                      <a:r>
                        <a:rPr sz="1000" b="1" spc="9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TECNICA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5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Requisito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Verifica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318135" algn="ctr">
                        <a:lnSpc>
                          <a:spcPct val="107000"/>
                        </a:lnSpc>
                        <a:spcBef>
                          <a:spcPts val="114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Riferimenti alle «Linee Guida su  acquisizione e riuso</a:t>
                      </a:r>
                      <a:r>
                        <a:rPr sz="1000" b="1" spc="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89584" marR="483234" algn="ctr">
                        <a:lnSpc>
                          <a:spcPct val="107000"/>
                        </a:lnSpc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software per le</a:t>
                      </a:r>
                      <a:r>
                        <a:rPr sz="1000" b="1" spc="-2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pubbliche  Amministrazioni»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53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R10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: Documentazione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Tecnica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259715">
                        <a:lnSpc>
                          <a:spcPct val="107000"/>
                        </a:lnSpc>
                        <a:spcBef>
                          <a:spcPts val="114"/>
                        </a:spcBef>
                      </a:pP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Deve essere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realizzata con formati testuali che  garantiscano il versionamento riga per riga,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es: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HTML,  Markdown, RestructuredText,</a:t>
                      </a:r>
                      <a:r>
                        <a:rPr sz="1000" spc="2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LaTex.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Non sono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ammessi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pdf, doc, odt,</a:t>
                      </a:r>
                      <a:r>
                        <a:rPr sz="1000" spc="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...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Allegato 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Arial"/>
                          <a:cs typeface="Arial"/>
                        </a:rPr>
                        <a:t>§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A.8 -</a:t>
                      </a:r>
                      <a:r>
                        <a:rPr sz="1000" spc="-6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Documentazione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248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R11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000" spc="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README.md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115570">
                        <a:lnSpc>
                          <a:spcPct val="107000"/>
                        </a:lnSpc>
                        <a:spcBef>
                          <a:spcPts val="114"/>
                        </a:spcBef>
                      </a:pP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Verifica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presenza file README.md in formato Markdown  che contenga tutte le informazioni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previste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nelle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linee 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guida del riuso. In particolare verificare la correttezza  delle seguenti informazioni</a:t>
                      </a:r>
                      <a:r>
                        <a:rPr sz="100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critiche: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 indent="-67310">
                        <a:lnSpc>
                          <a:spcPct val="100000"/>
                        </a:lnSpc>
                        <a:spcBef>
                          <a:spcPts val="85"/>
                        </a:spcBef>
                        <a:buChar char="-"/>
                        <a:tabLst>
                          <a:tab pos="97790" algn="l"/>
                        </a:tabLst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Licenza software</a:t>
                      </a:r>
                      <a:r>
                        <a:rPr sz="1000" spc="1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applicata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 indent="-67310">
                        <a:lnSpc>
                          <a:spcPct val="100000"/>
                        </a:lnSpc>
                        <a:spcBef>
                          <a:spcPts val="80"/>
                        </a:spcBef>
                        <a:buChar char="-"/>
                        <a:tabLst>
                          <a:tab pos="97790" algn="l"/>
                        </a:tabLst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Detentori del copyright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 indent="-67310">
                        <a:lnSpc>
                          <a:spcPct val="100000"/>
                        </a:lnSpc>
                        <a:spcBef>
                          <a:spcPts val="85"/>
                        </a:spcBef>
                        <a:buChar char="-"/>
                        <a:tabLst>
                          <a:tab pos="97790" algn="l"/>
                        </a:tabLst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Soggetti incaricati del mantenimento del</a:t>
                      </a:r>
                      <a:r>
                        <a:rPr sz="1000" spc="2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progetto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 indent="-67310">
                        <a:lnSpc>
                          <a:spcPct val="100000"/>
                        </a:lnSpc>
                        <a:spcBef>
                          <a:spcPts val="85"/>
                        </a:spcBef>
                        <a:buChar char="-"/>
                        <a:tabLst>
                          <a:tab pos="97790" algn="l"/>
                        </a:tabLst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Indirizzo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e-mail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 cui inviare segnalazioni di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sicurezza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Allegato 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Arial"/>
                          <a:cs typeface="Arial"/>
                        </a:rPr>
                        <a:t>§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A.7 -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000" spc="-6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README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394" y="2839894"/>
            <a:ext cx="75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6CC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4431" y="1145942"/>
          <a:ext cx="6832600" cy="3349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91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ESTRATTO</a:t>
                      </a:r>
                      <a:r>
                        <a:rPr sz="1000" b="1" spc="3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CHECKLIST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91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b="1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PREDISPOSIZIONE DELLA DOCUMENTAZIONE</a:t>
                      </a:r>
                      <a:r>
                        <a:rPr sz="1000" b="1" spc="9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TECNICA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8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Requisito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Verifica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tc>
                  <a:txBody>
                    <a:bodyPr/>
                    <a:lstStyle/>
                    <a:p>
                      <a:pPr marL="292735" marR="286385" algn="ctr">
                        <a:lnSpc>
                          <a:spcPct val="107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Riferimenti alle «Linee Guida su  acquisizione e riuso</a:t>
                      </a:r>
                      <a:r>
                        <a:rPr sz="1000" b="1" spc="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57200" marR="450850" algn="ctr">
                        <a:lnSpc>
                          <a:spcPct val="107000"/>
                        </a:lnSpc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software per le</a:t>
                      </a:r>
                      <a:r>
                        <a:rPr sz="1000" b="1" spc="-2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pubbliche  Amministrazioni»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775">
                <a:tc>
                  <a:txBody>
                    <a:bodyPr/>
                    <a:lstStyle/>
                    <a:p>
                      <a:pPr marL="34925" marR="403860">
                        <a:lnSpc>
                          <a:spcPct val="107000"/>
                        </a:lnSpc>
                        <a:spcBef>
                          <a:spcPts val="150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R12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000" spc="-5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Documentazione  Utente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208279" algn="just">
                        <a:lnSpc>
                          <a:spcPct val="107000"/>
                        </a:lnSpc>
                        <a:spcBef>
                          <a:spcPts val="150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Può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essere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predisposta anche in formati sorgenti che  non garantiscano il versionamento “riga per</a:t>
                      </a:r>
                      <a:r>
                        <a:rPr sz="1000" spc="-2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riga”.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4925" marR="199390" algn="just">
                        <a:lnSpc>
                          <a:spcPct val="107000"/>
                        </a:lnSpc>
                      </a:pP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Devono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comunque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essere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disponibili i file sorgenti di  tutta la documentazione utente (odt, docx, …), Non è 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ammessa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sola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documentazione</a:t>
                      </a:r>
                      <a:r>
                        <a:rPr sz="1000" spc="2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pdf.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Allegato 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Arial"/>
                          <a:cs typeface="Arial"/>
                        </a:rPr>
                        <a:t>§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A.8 -</a:t>
                      </a:r>
                      <a:r>
                        <a:rPr sz="1000" spc="-6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Documentazione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80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b="1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R13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000" spc="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Licenza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78105">
                        <a:lnSpc>
                          <a:spcPct val="107000"/>
                        </a:lnSpc>
                        <a:spcBef>
                          <a:spcPts val="150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Verificare che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tratti di licenza open. La  documentazione di norma ha la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stessa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licenza del  software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ma se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è un documento a </a:t>
                      </a:r>
                      <a:r>
                        <a:rPr sz="1000" spc="-1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sé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stante utilizzare la  licenza Creative Commons CC BY 3.0</a:t>
                      </a:r>
                      <a:r>
                        <a:rPr sz="1000" spc="7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Allegato 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Arial"/>
                          <a:cs typeface="Arial"/>
                        </a:rPr>
                        <a:t>§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A.3 Scelta di una</a:t>
                      </a:r>
                      <a:r>
                        <a:rPr sz="1000" spc="-5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licenza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Allegato C: Guida alle licenze Open</a:t>
                      </a:r>
                      <a:r>
                        <a:rPr sz="1000" spc="-30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1F4E79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91455"/>
            <a:ext cx="9144000" cy="352425"/>
          </a:xfrm>
          <a:custGeom>
            <a:avLst/>
            <a:gdLst/>
            <a:ahLst/>
            <a:cxnLst/>
            <a:rect l="l" t="t" r="r" b="b"/>
            <a:pathLst>
              <a:path w="9144000" h="352425">
                <a:moveTo>
                  <a:pt x="0" y="352044"/>
                </a:moveTo>
                <a:lnTo>
                  <a:pt x="9144000" y="352044"/>
                </a:lnTo>
                <a:lnTo>
                  <a:pt x="9144000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08976" y="4875276"/>
            <a:ext cx="976883" cy="138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1359" y="2231135"/>
            <a:ext cx="2743199" cy="394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0928" y="2951003"/>
            <a:ext cx="19018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010335"/>
                </a:solidFill>
                <a:latin typeface="Calibri"/>
                <a:cs typeface="Calibri"/>
              </a:rPr>
              <a:t>Il </a:t>
            </a:r>
            <a:r>
              <a:rPr sz="1100" i="1" dirty="0">
                <a:solidFill>
                  <a:srgbClr val="010335"/>
                </a:solidFill>
                <a:latin typeface="Calibri"/>
                <a:cs typeface="Calibri"/>
              </a:rPr>
              <a:t>Paese </a:t>
            </a:r>
            <a:r>
              <a:rPr sz="1100" i="1" spc="-5" dirty="0">
                <a:solidFill>
                  <a:srgbClr val="010335"/>
                </a:solidFill>
                <a:latin typeface="Calibri"/>
                <a:cs typeface="Calibri"/>
              </a:rPr>
              <a:t>che cambia passa da</a:t>
            </a:r>
            <a:r>
              <a:rPr sz="1100" i="1" spc="-60" dirty="0">
                <a:solidFill>
                  <a:srgbClr val="010335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010335"/>
                </a:solidFill>
                <a:latin typeface="Calibri"/>
                <a:cs typeface="Calibri"/>
              </a:rPr>
              <a:t>qui.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1760" y="4370514"/>
            <a:ext cx="780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66CC"/>
                </a:solidFill>
                <a:latin typeface="Calibri"/>
                <a:cs typeface="Calibri"/>
              </a:rPr>
              <a:t>ag</a:t>
            </a:r>
            <a:r>
              <a:rPr sz="1400" dirty="0">
                <a:solidFill>
                  <a:srgbClr val="0066CC"/>
                </a:solidFill>
                <a:latin typeface="Calibri"/>
                <a:cs typeface="Calibri"/>
              </a:rPr>
              <a:t>i</a:t>
            </a:r>
            <a:r>
              <a:rPr sz="1400" spc="-10" dirty="0">
                <a:solidFill>
                  <a:srgbClr val="0066CC"/>
                </a:solidFill>
                <a:latin typeface="Calibri"/>
                <a:cs typeface="Calibri"/>
              </a:rPr>
              <a:t>d</a:t>
            </a:r>
            <a:r>
              <a:rPr sz="1400" spc="5" dirty="0">
                <a:solidFill>
                  <a:srgbClr val="0066CC"/>
                </a:solidFill>
                <a:latin typeface="Calibri"/>
                <a:cs typeface="Calibri"/>
              </a:rPr>
              <a:t>.</a:t>
            </a:r>
            <a:r>
              <a:rPr sz="1400" spc="-5" dirty="0">
                <a:solidFill>
                  <a:srgbClr val="0066CC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0066CC"/>
                </a:solidFill>
                <a:latin typeface="Calibri"/>
                <a:cs typeface="Calibri"/>
              </a:rPr>
              <a:t>ov</a:t>
            </a:r>
            <a:r>
              <a:rPr sz="1400" spc="5" dirty="0">
                <a:solidFill>
                  <a:srgbClr val="0066CC"/>
                </a:solidFill>
                <a:latin typeface="Calibri"/>
                <a:cs typeface="Calibri"/>
              </a:rPr>
              <a:t>.</a:t>
            </a:r>
            <a:r>
              <a:rPr sz="1400" dirty="0">
                <a:solidFill>
                  <a:srgbClr val="0066CC"/>
                </a:solidFill>
                <a:latin typeface="Calibri"/>
                <a:cs typeface="Calibri"/>
              </a:rPr>
              <a:t>it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2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800" b="1" spc="-1" dirty="0">
                <a:solidFill>
                  <a:srgbClr val="0066CC"/>
                </a:solidFill>
                <a:latin typeface="Arial"/>
              </a:rPr>
              <a:t>Il riuso del software open source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01896" y="1579677"/>
            <a:ext cx="3531904" cy="25160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it-IT" sz="1875" spc="-1" dirty="0">
                <a:solidFill>
                  <a:srgbClr val="0066CC"/>
                </a:solidFill>
                <a:latin typeface="Arial"/>
              </a:rPr>
              <a:t>artt. 68 e 69 del Codice dell’Amministrazione Digitale (CAD) si focalizzano su: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50" spc="-1" dirty="0">
                <a:solidFill>
                  <a:srgbClr val="0066CC"/>
                </a:solidFill>
                <a:latin typeface="Arial"/>
              </a:rPr>
              <a:t>definizione di criteri per l’analisi comparativa delle soluzioni SW per le PA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50" spc="-1" dirty="0">
                <a:solidFill>
                  <a:srgbClr val="0066CC"/>
                </a:solidFill>
                <a:latin typeface="Arial"/>
              </a:rPr>
              <a:t>riuso delle soluzioni e standard aperti</a:t>
            </a:r>
          </a:p>
          <a:p>
            <a:endParaRPr lang="it-IT" sz="1875" spc="-1" dirty="0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" name="object 3"/>
          <p:cNvSpPr/>
          <p:nvPr/>
        </p:nvSpPr>
        <p:spPr>
          <a:xfrm>
            <a:off x="3844725" y="1548386"/>
            <a:ext cx="4936561" cy="2471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/>
          <p:cNvSpPr txBox="1"/>
          <p:nvPr/>
        </p:nvSpPr>
        <p:spPr>
          <a:xfrm>
            <a:off x="3827014" y="1279146"/>
            <a:ext cx="1612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developers.Italia.it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2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95265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800" b="1" spc="-1" dirty="0" smtClean="0">
                <a:solidFill>
                  <a:srgbClr val="0066CC"/>
                </a:solidFill>
                <a:latin typeface="Arial"/>
              </a:rPr>
              <a:t>Costituzione CCROSS: Centro di Competenza per il RIUSO e l’Open Source</a:t>
            </a:r>
            <a:endParaRPr lang="it-IT" sz="2800" b="1" spc="-1" dirty="0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4" y="1945248"/>
            <a:ext cx="4706091" cy="20193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00600" y="1428750"/>
            <a:ext cx="4114800" cy="261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lvl="5">
              <a:lnSpc>
                <a:spcPct val="150000"/>
              </a:lnSpc>
              <a:buClr>
                <a:srgbClr val="0066CC"/>
              </a:buClr>
              <a:tabLst>
                <a:tab pos="0" algn="l"/>
                <a:tab pos="135000" algn="l"/>
              </a:tabLst>
            </a:pPr>
            <a:endParaRPr lang="it-IT" sz="1350" dirty="0">
              <a:solidFill>
                <a:srgbClr val="0066CC"/>
              </a:solidFill>
            </a:endParaRPr>
          </a:p>
          <a:p>
            <a:pPr marL="361950" lvl="5" indent="-257175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§"/>
              <a:tabLst>
                <a:tab pos="0" algn="l"/>
                <a:tab pos="135000" algn="l"/>
              </a:tabLst>
            </a:pPr>
            <a:r>
              <a:rPr lang="it-IT" sz="1200" spc="-1" dirty="0">
                <a:solidFill>
                  <a:srgbClr val="0066CC"/>
                </a:solidFill>
                <a:latin typeface="Arial"/>
              </a:rPr>
              <a:t>Promuovere la pubblicazione delle soluzioni sul </a:t>
            </a:r>
            <a:r>
              <a:rPr lang="it-IT" sz="1200" b="1" spc="-1" dirty="0">
                <a:solidFill>
                  <a:srgbClr val="0066CC"/>
                </a:solidFill>
                <a:latin typeface="Arial"/>
              </a:rPr>
              <a:t>catalogo nazionale </a:t>
            </a:r>
            <a:r>
              <a:rPr lang="it-IT" sz="12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https://developers.italia.it/</a:t>
            </a:r>
            <a:endParaRPr lang="it-IT" sz="1200" b="1" spc="-1" dirty="0">
              <a:solidFill>
                <a:srgbClr val="0066CC"/>
              </a:solidFill>
              <a:latin typeface="Arial"/>
            </a:endParaRPr>
          </a:p>
          <a:p>
            <a:pPr marL="361950" lvl="5" indent="-257175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§"/>
              <a:tabLst>
                <a:tab pos="0" algn="l"/>
                <a:tab pos="135000" algn="l"/>
              </a:tabLst>
            </a:pPr>
            <a:r>
              <a:rPr lang="it-IT" sz="1200" spc="-1" dirty="0">
                <a:solidFill>
                  <a:srgbClr val="0066CC"/>
                </a:solidFill>
                <a:latin typeface="Arial"/>
              </a:rPr>
              <a:t>Supportare le PA nell’</a:t>
            </a:r>
            <a:r>
              <a:rPr lang="it-IT" sz="1200" b="1" spc="-1" dirty="0">
                <a:solidFill>
                  <a:srgbClr val="0066CC"/>
                </a:solidFill>
                <a:latin typeface="Arial"/>
              </a:rPr>
              <a:t>on </a:t>
            </a:r>
            <a:r>
              <a:rPr lang="it-IT" sz="1200" b="1" spc="-1" dirty="0" err="1">
                <a:solidFill>
                  <a:srgbClr val="0066CC"/>
                </a:solidFill>
                <a:latin typeface="Arial"/>
              </a:rPr>
              <a:t>boarding</a:t>
            </a:r>
            <a:r>
              <a:rPr lang="it-IT" sz="1200" b="1" spc="-1" dirty="0">
                <a:solidFill>
                  <a:srgbClr val="0066CC"/>
                </a:solidFill>
                <a:latin typeface="Arial"/>
              </a:rPr>
              <a:t> delle soluzioni</a:t>
            </a:r>
          </a:p>
          <a:p>
            <a:pPr marL="361950" lvl="5" indent="-257175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§"/>
              <a:tabLst>
                <a:tab pos="0" algn="l"/>
                <a:tab pos="135000" algn="l"/>
              </a:tabLst>
            </a:pPr>
            <a:r>
              <a:rPr lang="it-IT" sz="1200" spc="-1" dirty="0">
                <a:solidFill>
                  <a:srgbClr val="0066CC"/>
                </a:solidFill>
                <a:latin typeface="Arial"/>
              </a:rPr>
              <a:t>Individuare e condividere di </a:t>
            </a:r>
            <a:r>
              <a:rPr lang="it-IT" sz="1200" b="1" spc="-1" dirty="0">
                <a:solidFill>
                  <a:srgbClr val="0066CC"/>
                </a:solidFill>
                <a:latin typeface="Arial"/>
              </a:rPr>
              <a:t>modelli di </a:t>
            </a:r>
            <a:r>
              <a:rPr lang="it-IT" sz="1200" b="1" spc="-1" dirty="0" err="1">
                <a:solidFill>
                  <a:srgbClr val="0066CC"/>
                </a:solidFill>
                <a:latin typeface="Arial"/>
              </a:rPr>
              <a:t>governance</a:t>
            </a:r>
            <a:endParaRPr lang="it-IT" sz="1200" b="1" spc="-1" dirty="0">
              <a:solidFill>
                <a:srgbClr val="0066CC"/>
              </a:solidFill>
              <a:latin typeface="Arial"/>
            </a:endParaRPr>
          </a:p>
          <a:p>
            <a:pPr marL="361950" lvl="5" indent="-257175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§"/>
              <a:tabLst>
                <a:tab pos="0" algn="l"/>
                <a:tab pos="135000" algn="l"/>
              </a:tabLst>
            </a:pPr>
            <a:r>
              <a:rPr lang="it-IT" sz="1200" spc="-1" dirty="0">
                <a:solidFill>
                  <a:srgbClr val="0066CC"/>
                </a:solidFill>
                <a:latin typeface="Arial"/>
              </a:rPr>
              <a:t>Predisporre </a:t>
            </a:r>
            <a:r>
              <a:rPr lang="it-IT" sz="1200" b="1" spc="-1" dirty="0">
                <a:solidFill>
                  <a:srgbClr val="0066CC"/>
                </a:solidFill>
                <a:latin typeface="Arial"/>
              </a:rPr>
              <a:t>modellistica documentale e strumenti</a:t>
            </a:r>
          </a:p>
          <a:p>
            <a:pPr marL="361950" lvl="5" indent="-257175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§"/>
              <a:tabLst>
                <a:tab pos="0" algn="l"/>
                <a:tab pos="135000" algn="l"/>
              </a:tabLst>
            </a:pPr>
            <a:r>
              <a:rPr lang="it-IT" sz="1200" spc="-1" dirty="0">
                <a:solidFill>
                  <a:srgbClr val="0066CC"/>
                </a:solidFill>
                <a:latin typeface="Arial"/>
              </a:rPr>
              <a:t>Fornire supporto tecnico giuridico per la scelta e la </a:t>
            </a:r>
            <a:r>
              <a:rPr lang="it-IT" sz="1200" b="1" spc="-1" dirty="0">
                <a:solidFill>
                  <a:srgbClr val="0066CC"/>
                </a:solidFill>
                <a:latin typeface="Arial"/>
              </a:rPr>
              <a:t>gestione delle licenze</a:t>
            </a:r>
          </a:p>
          <a:p>
            <a:pPr marL="361950" lvl="5" indent="-257175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§"/>
              <a:tabLst>
                <a:tab pos="0" algn="l"/>
                <a:tab pos="135000" algn="l"/>
              </a:tabLst>
            </a:pPr>
            <a:r>
              <a:rPr lang="it-IT" sz="1200" b="1" spc="-1" dirty="0">
                <a:solidFill>
                  <a:srgbClr val="0066CC"/>
                </a:solidFill>
                <a:latin typeface="Arial"/>
              </a:rPr>
              <a:t>Gestire la vetrina </a:t>
            </a:r>
            <a:r>
              <a:rPr lang="it-IT" sz="1200" spc="-1" dirty="0">
                <a:solidFill>
                  <a:srgbClr val="0066CC"/>
                </a:solidFill>
                <a:latin typeface="Arial"/>
              </a:rPr>
              <a:t>delle soluzioni in riuso delle </a:t>
            </a:r>
            <a:r>
              <a:rPr lang="it-IT" sz="1200" spc="-1" dirty="0" smtClean="0">
                <a:solidFill>
                  <a:srgbClr val="0066CC"/>
                </a:solidFill>
                <a:latin typeface="Arial"/>
              </a:rPr>
              <a:t>PA</a:t>
            </a:r>
            <a:r>
              <a:rPr lang="it-IT" sz="1200" dirty="0" smtClean="0">
                <a:hlinkClick r:id="rId4"/>
              </a:rPr>
              <a:t>                                                     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2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95265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800" b="1" spc="-1" dirty="0">
                <a:solidFill>
                  <a:srgbClr val="0066CC"/>
                </a:solidFill>
                <a:latin typeface="Arial"/>
              </a:rPr>
              <a:t>Centro di Competenza per il RIUSO e l’Open Source</a:t>
            </a:r>
            <a:endParaRPr lang="it-IT" sz="2800" b="1" spc="-1" dirty="0">
              <a:solidFill>
                <a:srgbClr val="0066CC"/>
              </a:solidFill>
              <a:latin typeface="Arial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118872" y="1187196"/>
            <a:ext cx="8857487" cy="3622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6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2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800" b="1" spc="-1" dirty="0" smtClean="0">
                <a:solidFill>
                  <a:srgbClr val="0066CC"/>
                </a:solidFill>
                <a:latin typeface="Arial"/>
              </a:rPr>
              <a:t>L’approccio al riuso del software</a:t>
            </a:r>
            <a:endParaRPr lang="it-IT" sz="2800" b="1" spc="-1" dirty="0">
              <a:solidFill>
                <a:srgbClr val="0066CC"/>
              </a:solidFill>
              <a:latin typeface="Arial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76200" y="1200150"/>
            <a:ext cx="7924800" cy="3377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6553200" y="199894"/>
            <a:ext cx="2057400" cy="1686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67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3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800" b="1" spc="-1" dirty="0">
                <a:solidFill>
                  <a:srgbClr val="0066CC"/>
                </a:solidFill>
                <a:latin typeface="Arial"/>
              </a:rPr>
              <a:t>Il riuso del software open source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04801" y="1202597"/>
            <a:ext cx="6705600" cy="3187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0066CC"/>
                </a:solidFill>
                <a:latin typeface="Calibri"/>
                <a:cs typeface="Calibri"/>
              </a:rPr>
              <a:t>Il </a:t>
            </a:r>
            <a:r>
              <a:rPr sz="1800" b="1" spc="-10" dirty="0">
                <a:solidFill>
                  <a:srgbClr val="0066CC"/>
                </a:solidFill>
                <a:latin typeface="Calibri"/>
                <a:cs typeface="Calibri"/>
              </a:rPr>
              <a:t>CCROS </a:t>
            </a:r>
            <a:r>
              <a:rPr sz="1800" b="1" dirty="0">
                <a:solidFill>
                  <a:srgbClr val="0066CC"/>
                </a:solidFill>
                <a:latin typeface="Calibri"/>
                <a:cs typeface="Calibri"/>
              </a:rPr>
              <a:t>ha </a:t>
            </a:r>
            <a:r>
              <a:rPr sz="1800" b="1" spc="-10" dirty="0">
                <a:solidFill>
                  <a:srgbClr val="0066CC"/>
                </a:solidFill>
                <a:latin typeface="Calibri"/>
                <a:cs typeface="Calibri"/>
              </a:rPr>
              <a:t>avviato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un’attività </a:t>
            </a:r>
            <a:r>
              <a:rPr sz="1800" b="1" dirty="0">
                <a:solidFill>
                  <a:srgbClr val="0066CC"/>
                </a:solidFill>
                <a:latin typeface="Calibri"/>
                <a:cs typeface="Calibri"/>
              </a:rPr>
              <a:t>di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scouting </a:t>
            </a:r>
            <a:r>
              <a:rPr sz="1800" b="1" spc="-10" dirty="0" err="1">
                <a:solidFill>
                  <a:srgbClr val="0066CC"/>
                </a:solidFill>
                <a:latin typeface="Calibri"/>
                <a:cs typeface="Calibri"/>
              </a:rPr>
              <a:t>presso</a:t>
            </a:r>
            <a:r>
              <a:rPr sz="1800" b="1" spc="-10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800" b="1" spc="-10" dirty="0" smtClean="0">
                <a:solidFill>
                  <a:srgbClr val="0066CC"/>
                </a:solidFill>
                <a:latin typeface="Calibri"/>
                <a:cs typeface="Calibri"/>
              </a:rPr>
              <a:t>le </a:t>
            </a:r>
            <a:r>
              <a:rPr sz="1800" b="1" dirty="0">
                <a:solidFill>
                  <a:srgbClr val="0066CC"/>
                </a:solidFill>
                <a:latin typeface="Calibri"/>
                <a:cs typeface="Calibri"/>
              </a:rPr>
              <a:t>PA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centrali, </a:t>
            </a:r>
            <a:r>
              <a:rPr sz="1800" b="1" spc="-10" dirty="0">
                <a:solidFill>
                  <a:srgbClr val="0066CC"/>
                </a:solidFill>
                <a:latin typeface="Calibri"/>
                <a:cs typeface="Calibri"/>
              </a:rPr>
              <a:t>le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Regioni, </a:t>
            </a:r>
            <a:r>
              <a:rPr sz="1800" b="1" spc="-10" dirty="0">
                <a:solidFill>
                  <a:srgbClr val="0066CC"/>
                </a:solidFill>
                <a:latin typeface="Calibri"/>
                <a:cs typeface="Calibri"/>
              </a:rPr>
              <a:t>le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Città </a:t>
            </a:r>
            <a:r>
              <a:rPr sz="1800" b="1" spc="-5" dirty="0" err="1">
                <a:solidFill>
                  <a:srgbClr val="0066CC"/>
                </a:solidFill>
                <a:latin typeface="Calibri"/>
                <a:cs typeface="Calibri"/>
              </a:rPr>
              <a:t>Metropolitane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800" b="1" dirty="0" smtClean="0">
                <a:solidFill>
                  <a:srgbClr val="0066CC"/>
                </a:solidFill>
                <a:latin typeface="Calibri"/>
                <a:cs typeface="Calibri"/>
              </a:rPr>
              <a:t>e </a:t>
            </a:r>
            <a:r>
              <a:rPr sz="1800" b="1" dirty="0">
                <a:solidFill>
                  <a:srgbClr val="0066CC"/>
                </a:solidFill>
                <a:latin typeface="Calibri"/>
                <a:cs typeface="Calibri"/>
              </a:rPr>
              <a:t>i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Comuni </a:t>
            </a:r>
            <a:r>
              <a:rPr sz="1800" b="1" spc="-10" dirty="0">
                <a:solidFill>
                  <a:srgbClr val="0066CC"/>
                </a:solidFill>
                <a:latin typeface="Calibri"/>
                <a:cs typeface="Calibri"/>
              </a:rPr>
              <a:t>capoluogo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per </a:t>
            </a:r>
            <a:r>
              <a:rPr sz="1800" b="1" spc="-10" dirty="0">
                <a:solidFill>
                  <a:srgbClr val="0066CC"/>
                </a:solidFill>
                <a:latin typeface="Calibri"/>
                <a:cs typeface="Calibri"/>
              </a:rPr>
              <a:t>individuare </a:t>
            </a:r>
            <a:r>
              <a:rPr sz="1800" b="1" dirty="0">
                <a:solidFill>
                  <a:srgbClr val="0066CC"/>
                </a:solidFill>
                <a:latin typeface="Calibri"/>
                <a:cs typeface="Calibri"/>
              </a:rPr>
              <a:t>le </a:t>
            </a:r>
            <a:r>
              <a:rPr sz="1800" b="1" spc="-10" dirty="0">
                <a:solidFill>
                  <a:srgbClr val="0066CC"/>
                </a:solidFill>
                <a:latin typeface="Calibri"/>
                <a:cs typeface="Calibri"/>
              </a:rPr>
              <a:t>soluzioni 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già esistenti </a:t>
            </a:r>
            <a:r>
              <a:rPr sz="1800" b="1" dirty="0">
                <a:solidFill>
                  <a:srgbClr val="0066CC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800" b="1" dirty="0" err="1" smtClean="0">
                <a:solidFill>
                  <a:srgbClr val="0066CC"/>
                </a:solidFill>
                <a:latin typeface="Calibri"/>
                <a:cs typeface="Calibri"/>
              </a:rPr>
              <a:t>riusabili</a:t>
            </a:r>
            <a:r>
              <a:rPr lang="it-IT" sz="1800" b="1" dirty="0" smtClean="0">
                <a:solidFill>
                  <a:srgbClr val="0066CC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5080" indent="-635" algn="just">
              <a:lnSpc>
                <a:spcPct val="114999"/>
              </a:lnSpc>
            </a:pPr>
            <a:r>
              <a:rPr sz="1800" b="1" dirty="0">
                <a:solidFill>
                  <a:srgbClr val="0066CC"/>
                </a:solidFill>
                <a:latin typeface="Calibri"/>
                <a:cs typeface="Calibri"/>
              </a:rPr>
              <a:t>Gli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Account Manager </a:t>
            </a:r>
            <a:r>
              <a:rPr sz="1800" b="1" spc="-10" dirty="0">
                <a:solidFill>
                  <a:srgbClr val="0066CC"/>
                </a:solidFill>
                <a:latin typeface="Calibri"/>
                <a:cs typeface="Calibri"/>
              </a:rPr>
              <a:t>supportano le </a:t>
            </a:r>
            <a:r>
              <a:rPr lang="it-IT" sz="1800" b="1" dirty="0" smtClean="0">
                <a:solidFill>
                  <a:srgbClr val="0066CC"/>
                </a:solidFill>
                <a:latin typeface="Calibri"/>
                <a:cs typeface="Calibri"/>
              </a:rPr>
              <a:t>amministrazioni</a:t>
            </a:r>
            <a:r>
              <a:rPr sz="1800" b="1" dirty="0" smtClean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800" b="1" spc="-5" dirty="0" err="1">
                <a:solidFill>
                  <a:srgbClr val="0066CC"/>
                </a:solidFill>
                <a:latin typeface="Calibri"/>
                <a:cs typeface="Calibri"/>
              </a:rPr>
              <a:t>nel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800" b="1" spc="-5" dirty="0" err="1" smtClean="0">
                <a:solidFill>
                  <a:srgbClr val="0066CC"/>
                </a:solidFill>
                <a:latin typeface="Calibri"/>
                <a:cs typeface="Calibri"/>
              </a:rPr>
              <a:t>complessivo</a:t>
            </a:r>
            <a:r>
              <a:rPr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66CC"/>
                </a:solidFill>
                <a:latin typeface="Calibri"/>
                <a:cs typeface="Calibri"/>
              </a:rPr>
              <a:t>processo </a:t>
            </a:r>
            <a:r>
              <a:rPr sz="1800" b="1" dirty="0">
                <a:solidFill>
                  <a:srgbClr val="0066CC"/>
                </a:solidFill>
                <a:latin typeface="Calibri"/>
                <a:cs typeface="Calibri"/>
              </a:rPr>
              <a:t>di </a:t>
            </a:r>
            <a:endParaRPr lang="it-IT" sz="1800" b="1" dirty="0" smtClean="0">
              <a:solidFill>
                <a:srgbClr val="0066CC"/>
              </a:solidFill>
              <a:latin typeface="Calibri"/>
              <a:cs typeface="Calibri"/>
            </a:endParaRPr>
          </a:p>
          <a:p>
            <a:pPr marL="297815" marR="5080" indent="-285750" algn="just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sz="1800" b="1" dirty="0" smtClean="0">
                <a:solidFill>
                  <a:srgbClr val="0066CC"/>
                </a:solidFill>
                <a:latin typeface="Calibri"/>
                <a:cs typeface="Calibri"/>
              </a:rPr>
              <a:t>scouting</a:t>
            </a:r>
            <a:r>
              <a:rPr lang="it-IT" b="1" dirty="0" smtClean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lang="it-IT" b="1" dirty="0" smtClean="0">
                <a:solidFill>
                  <a:srgbClr val="0066CC"/>
                </a:solidFill>
                <a:latin typeface="Calibri"/>
                <a:cs typeface="Calibri"/>
              </a:rPr>
              <a:t>e</a:t>
            </a:r>
            <a:r>
              <a:rPr lang="it-IT" sz="1800" b="1" dirty="0" smtClean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lang="it-IT" sz="1800" b="1" dirty="0" err="1" smtClean="0">
                <a:solidFill>
                  <a:srgbClr val="0066CC"/>
                </a:solidFill>
                <a:latin typeface="Calibri"/>
                <a:cs typeface="Calibri"/>
              </a:rPr>
              <a:t>assessment</a:t>
            </a:r>
            <a:r>
              <a:rPr lang="it-IT" sz="1800" b="1" dirty="0" smtClean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per </a:t>
            </a:r>
            <a:r>
              <a:rPr sz="1800" b="1" dirty="0" err="1">
                <a:solidFill>
                  <a:srgbClr val="0066CC"/>
                </a:solidFill>
                <a:latin typeface="Calibri"/>
                <a:cs typeface="Calibri"/>
              </a:rPr>
              <a:t>il</a:t>
            </a:r>
            <a:r>
              <a:rPr sz="1800" b="1" spc="-130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RIUSO</a:t>
            </a:r>
            <a:r>
              <a:rPr lang="it-IT"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, </a:t>
            </a:r>
            <a:endParaRPr lang="it-IT" sz="1800" b="1" spc="-5" dirty="0" smtClean="0">
              <a:solidFill>
                <a:srgbClr val="0066CC"/>
              </a:solidFill>
              <a:latin typeface="Calibri"/>
              <a:cs typeface="Calibri"/>
            </a:endParaRPr>
          </a:p>
          <a:p>
            <a:pPr marL="297815" marR="5080" indent="-285750" algn="just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it-IT" sz="1800" b="1" spc="-5" dirty="0" err="1" smtClean="0">
                <a:solidFill>
                  <a:srgbClr val="0066CC"/>
                </a:solidFill>
                <a:latin typeface="Calibri"/>
                <a:cs typeface="Calibri"/>
              </a:rPr>
              <a:t>onboarding</a:t>
            </a:r>
            <a:r>
              <a:rPr lang="it-IT"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lang="it-IT"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delle PA su </a:t>
            </a:r>
            <a:r>
              <a:rPr lang="it-IT"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developers.italia.it </a:t>
            </a:r>
          </a:p>
          <a:p>
            <a:pPr marL="297815" marR="5080" indent="-285750" algn="just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it-IT"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pubblicazione </a:t>
            </a:r>
            <a:r>
              <a:rPr lang="it-IT"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delle soluzioni sul catalogo nazionale nei </a:t>
            </a:r>
            <a:r>
              <a:rPr lang="it-IT" sz="1800" b="1" spc="-5" dirty="0" err="1" smtClean="0">
                <a:solidFill>
                  <a:srgbClr val="0066CC"/>
                </a:solidFill>
                <a:latin typeface="Calibri"/>
                <a:cs typeface="Calibri"/>
              </a:rPr>
              <a:t>repository</a:t>
            </a:r>
            <a:r>
              <a:rPr lang="it-IT"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 delle </a:t>
            </a:r>
            <a:r>
              <a:rPr lang="it-IT" sz="1800" b="1" spc="-5" dirty="0" smtClean="0">
                <a:solidFill>
                  <a:srgbClr val="0066CC"/>
                </a:solidFill>
                <a:latin typeface="Calibri"/>
                <a:cs typeface="Calibri"/>
              </a:rPr>
              <a:t>PA.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7239000" y="1335435"/>
            <a:ext cx="1610209" cy="1845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3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2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800" b="1" spc="-1" dirty="0">
                <a:solidFill>
                  <a:srgbClr val="0066CC"/>
                </a:solidFill>
                <a:latin typeface="Arial"/>
              </a:rPr>
              <a:t>Il riuso del software open source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09" y="970186"/>
            <a:ext cx="7332512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2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95265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800" b="1" spc="-1" dirty="0" smtClean="0">
                <a:solidFill>
                  <a:srgbClr val="0066CC"/>
                </a:solidFill>
                <a:latin typeface="Arial"/>
              </a:rPr>
              <a:t>L’attività </a:t>
            </a:r>
            <a:r>
              <a:rPr lang="it-IT" sz="2800" b="1" spc="-1" dirty="0">
                <a:solidFill>
                  <a:srgbClr val="0066CC"/>
                </a:solidFill>
                <a:latin typeface="Arial"/>
              </a:rPr>
              <a:t>del CCROS a supporto delle PA coinvolte dai progetti OCPA 2020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620640" y="1733550"/>
            <a:ext cx="745656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Segoe UI Symbol"/>
              <a:buChar char="➢"/>
              <a:tabLst>
                <a:tab pos="299720" algn="l"/>
              </a:tabLst>
            </a:pPr>
            <a:r>
              <a:rPr sz="1600" b="1" spc="-5" dirty="0">
                <a:solidFill>
                  <a:srgbClr val="0066CC"/>
                </a:solidFill>
                <a:latin typeface="Calibri"/>
                <a:cs typeface="Calibri"/>
              </a:rPr>
              <a:t>Costruire competenze </a:t>
            </a:r>
            <a:r>
              <a:rPr sz="1600" b="1" spc="-10" dirty="0">
                <a:solidFill>
                  <a:srgbClr val="0066CC"/>
                </a:solidFill>
                <a:latin typeface="Calibri"/>
                <a:cs typeface="Calibri"/>
              </a:rPr>
              <a:t>diffuse </a:t>
            </a:r>
            <a:r>
              <a:rPr sz="1600" b="1" spc="-5" dirty="0">
                <a:solidFill>
                  <a:srgbClr val="0066CC"/>
                </a:solidFill>
                <a:latin typeface="Calibri"/>
                <a:cs typeface="Calibri"/>
              </a:rPr>
              <a:t>sul territorio per condividere esperienze e soluzioni  esistenti nella PA che devono essere orientate al paradigma open</a:t>
            </a:r>
            <a:r>
              <a:rPr sz="1600" b="1" spc="75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66CC"/>
                </a:solidFill>
                <a:latin typeface="Calibri"/>
                <a:cs typeface="Calibri"/>
              </a:rPr>
              <a:t>source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6CC"/>
              </a:buClr>
              <a:buFont typeface="Segoe UI Symbol"/>
              <a:buChar char="➢"/>
            </a:pPr>
            <a:endParaRPr sz="15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Segoe UI Symbol"/>
              <a:buChar char="➢"/>
              <a:tabLst>
                <a:tab pos="299720" algn="l"/>
              </a:tabLst>
            </a:pPr>
            <a:r>
              <a:rPr sz="1600" b="1" spc="-5" dirty="0">
                <a:solidFill>
                  <a:srgbClr val="0066CC"/>
                </a:solidFill>
                <a:latin typeface="Calibri"/>
                <a:cs typeface="Calibri"/>
              </a:rPr>
              <a:t>Accompagnare le PA nei processi di cessione e riuso delle soluzioni</a:t>
            </a:r>
            <a:r>
              <a:rPr sz="1600" b="1" spc="90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66CC"/>
                </a:solidFill>
                <a:latin typeface="Calibri"/>
                <a:cs typeface="Calibri"/>
              </a:rPr>
              <a:t>ICT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66CC"/>
              </a:buClr>
              <a:buFont typeface="Segoe UI Symbol"/>
              <a:buChar char="➢"/>
            </a:pPr>
            <a:endParaRPr sz="15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Segoe UI Symbol"/>
              <a:buChar char="➢"/>
              <a:tabLst>
                <a:tab pos="299720" algn="l"/>
              </a:tabLst>
            </a:pPr>
            <a:r>
              <a:rPr sz="1600" b="1" spc="-5" dirty="0">
                <a:solidFill>
                  <a:srgbClr val="0066CC"/>
                </a:solidFill>
                <a:latin typeface="Calibri"/>
                <a:cs typeface="Calibri"/>
              </a:rPr>
              <a:t>Facilitare l’on boarding delle soluzioni informatiche su Developers</a:t>
            </a:r>
            <a:r>
              <a:rPr sz="1600" b="1" spc="60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66CC"/>
                </a:solidFill>
                <a:latin typeface="Calibri"/>
                <a:cs typeface="Calibri"/>
              </a:rPr>
              <a:t>Italia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6CC"/>
              </a:buClr>
              <a:buFont typeface="Segoe UI Symbol"/>
              <a:buChar char="➢"/>
            </a:pPr>
            <a:endParaRPr sz="15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Segoe UI Symbol"/>
              <a:buChar char="➢"/>
              <a:tabLst>
                <a:tab pos="299720" algn="l"/>
              </a:tabLst>
            </a:pPr>
            <a:r>
              <a:rPr sz="1600" b="1" spc="-5" dirty="0">
                <a:solidFill>
                  <a:srgbClr val="0066CC"/>
                </a:solidFill>
                <a:latin typeface="Calibri"/>
                <a:cs typeface="Calibri"/>
              </a:rPr>
              <a:t>Favorire la creazione di</a:t>
            </a:r>
            <a:r>
              <a:rPr sz="1600" b="1" spc="25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66CC"/>
                </a:solidFill>
                <a:latin typeface="Calibri"/>
                <a:cs typeface="Calibri"/>
              </a:rPr>
              <a:t>community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9360" y="4781160"/>
            <a:ext cx="9162720" cy="361440"/>
            <a:chOff x="-9360" y="4781160"/>
            <a:chExt cx="9162720" cy="361440"/>
          </a:xfrm>
        </p:grpSpPr>
        <p:sp>
          <p:nvSpPr>
            <p:cNvPr id="61" name="CustomShape 2"/>
            <p:cNvSpPr/>
            <p:nvPr/>
          </p:nvSpPr>
          <p:spPr>
            <a:xfrm>
              <a:off x="-9360" y="4781160"/>
              <a:ext cx="9162720" cy="3614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2" name="Immagine 14"/>
            <p:cNvPicPr/>
            <p:nvPr/>
          </p:nvPicPr>
          <p:blipFill>
            <a:blip r:embed="rId2"/>
            <a:stretch/>
          </p:blipFill>
          <p:spPr>
            <a:xfrm>
              <a:off x="7821720" y="4836240"/>
              <a:ext cx="977400" cy="207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3" name="CustomShape 3"/>
          <p:cNvSpPr/>
          <p:nvPr/>
        </p:nvSpPr>
        <p:spPr>
          <a:xfrm>
            <a:off x="208359" y="4806361"/>
            <a:ext cx="259684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i="1" spc="-1">
                <a:solidFill>
                  <a:srgbClr val="FFFFFF"/>
                </a:solidFill>
                <a:latin typeface="Calibri"/>
              </a:rPr>
              <a:t>Il Paese che cambia passa da qui.</a:t>
            </a:r>
            <a:endParaRPr lang="it-IT" sz="1400" spc="-1"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216785" y="175984"/>
            <a:ext cx="7980671" cy="13835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800" b="1" spc="-1" dirty="0">
                <a:solidFill>
                  <a:srgbClr val="0066CC"/>
                </a:solidFill>
                <a:latin typeface="Arial"/>
              </a:rPr>
              <a:t>Principali evidenze da Relazioni quadrimestrali 2018 – sezione RIUSO SW - Progetti  OCPA 2020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00387"/>
            <a:ext cx="8388823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1089</Words>
  <Application>Microsoft Office PowerPoint</Application>
  <PresentationFormat>Presentazione su schermo (16:9)</PresentationFormat>
  <Paragraphs>141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Segoe UI Symbol</vt:lpstr>
      <vt:lpstr>Times New Roman</vt:lpstr>
      <vt:lpstr>Titillium Web</vt:lpstr>
      <vt:lpstr>Wingdings</vt:lpstr>
      <vt:lpstr>Office Theme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Guido Pera</dc:title>
  <dc:creator>vintra</dc:creator>
  <cp:lastModifiedBy>Aglio Laura</cp:lastModifiedBy>
  <cp:revision>6</cp:revision>
  <cp:lastPrinted>2019-10-22T16:53:14Z</cp:lastPrinted>
  <dcterms:created xsi:type="dcterms:W3CDTF">2019-10-22T15:22:27Z</dcterms:created>
  <dcterms:modified xsi:type="dcterms:W3CDTF">2019-10-22T16:53:22Z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2019-09-09T00:00:00Z</vt:filetime>
  </property>
  <property fmtid="{D5CDD505-2E9C-101B-9397-08002B2CF9AE}" pid="3" name="Creator">
    <vt:lpwstr>Acrobat PDFMaker 19 per PowerPoint</vt:lpwstr>
  </property>
  <property fmtid="{D5CDD505-2E9C-101B-9397-08002B2CF9AE}" pid="4" name="LastSaved">
    <vt:filetime>2019-10-22T00:00:00Z</vt:filetime>
  </property>
</Properties>
</file>