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CCCCFF"/>
    <a:srgbClr val="CCFFFF"/>
    <a:srgbClr val="99FF99"/>
    <a:srgbClr val="E5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6249A2-E777-480A-993D-4D551EAB8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C0927F1-00C9-42FB-8743-A6890DD71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DAEAAF-7970-45CA-B5F0-63B529C9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14/12/2018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E7C918-752A-47DF-A180-F2AC02AD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613B6D-5FBC-4288-94B9-E471964D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98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4CC69-4886-4BE1-BD96-028C4407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74C0F50-58F7-458F-A737-F04BCEDB1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EA04CF-5BB1-4047-91A4-A1C0C016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14/12/2018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FE5322-5893-4DDD-8B73-A19EDC62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8C776D-04F6-4604-86FA-19772EF4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358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B88AD34-FE6C-41FF-8957-13B74C437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3CD734-680D-4B89-92D1-A69CAB36F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75D465-E2CC-4BE8-9511-C6AFACBB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14/12/2018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FC5FD-DC4C-4899-AA72-9B2BEBF1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256B1E-A1EE-40EA-9420-E22971F6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95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34B87-7EC8-42B7-9ABE-C2FE4A0E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60F18D-268F-455D-B63A-B60D78748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346BC0-B305-4A07-AE18-E0D81D79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14/12/2018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4B2B51-C536-4409-B2E5-ED281FD9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F09B66-2DEF-472D-83BB-3D4284F0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065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BA755C-BE33-41AC-9272-4FDF5193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36DE32-0AB5-4193-B951-8E0A8AFFB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F82C19-D7D5-4907-905D-0350818F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14/12/2018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F069E0-F196-46B9-BFCE-363A48E8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401809-8B05-4ADC-B5D8-78A0F90C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997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128423-0A1C-4299-A391-BA7B25A8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3CF9F3-352A-4B05-91FC-CFFDFAEDB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87E97E-48AE-4B4A-B2EF-7FAFBFDCC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765441-A514-4BC9-B24A-01C344F3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14/12/2018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D60133-3660-4B06-B7C9-5A3E243E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769AC8-DEF1-4A81-BFEA-C018C773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187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FEEEAD-6FC8-4D2D-8250-3579387A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9C30A5-973B-445D-8533-DD2F669BC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7D52C6-1C37-4C9C-8FDF-788039048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F440619-E9A1-4D6C-BF83-F9DFE9879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5152338-DE58-4F27-871A-2D527F66E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755662-5674-4EC2-8D59-85C17E4B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14/12/2018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748720D-25DD-4034-B6DF-57F0A09C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F3310D2-C634-412E-B70C-BB50F755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540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EB279F-D909-48E3-99F9-7EE53ADC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C022DD-47D9-43DF-9DBA-B8044A19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14/12/2018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DF3F0FE-6559-4C1B-AE5D-7DD66D28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6FE209-3BD8-4F4C-9C51-970AD62C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94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D2392B1-1AEC-45B4-908F-87D15216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14/12/2018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02A6E1-3160-409C-9976-E4BD2DD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1FD1E1-887B-4D66-84AE-EE163D21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50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B1685-C691-41AB-ACA9-39254AE5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A229EC-294A-4606-A825-E42BAC3E0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F93490-F319-4E52-944C-FA9187F7E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EBCE64-2043-4967-8993-A4B4EC90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14/12/2018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919059-A322-4755-8CDF-D875E2E8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3C3137-4782-46B7-946F-2FFF88B8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436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C38DF7-AB07-4D5C-AD13-5837559E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435D83D-6D4D-45C0-9142-6DA4E3DF3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0D96DFC-9722-4608-8496-02821D74E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D51DF3-D62E-4B44-BA28-27AE5303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E432-C05E-4C5E-98EB-B3E3E0D3E665}" type="datetimeFigureOut">
              <a:rPr lang="it-IT" smtClean="0"/>
              <a:t>14/12/2018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C635A2-84FB-43A8-B084-C70357D1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4C01F0-BDBB-4BA4-A6AE-44EAC55E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796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7B75E38-BD8B-4329-B97F-47B4244E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6AA01-683A-4A5B-BF4F-299E34235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5D3833-0204-4524-951C-1C90AFCD3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2E432-C05E-4C5E-98EB-B3E3E0D3E665}" type="datetimeFigureOut">
              <a:rPr lang="it-IT" smtClean="0"/>
              <a:t>14/12/2018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0B1897-1F39-4E85-9D62-EBFDAD041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7C18B3-7196-4A35-8205-26F6626B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D29C7-DE8E-40DB-80B9-CB90032D5C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793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B66CC5D-0F3C-4526-B83F-89B5143D432B}"/>
              </a:ext>
            </a:extLst>
          </p:cNvPr>
          <p:cNvSpPr/>
          <p:nvPr/>
        </p:nvSpPr>
        <p:spPr>
          <a:xfrm>
            <a:off x="0" y="-1"/>
            <a:ext cx="12192000" cy="685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C1EC96C-2891-4E07-B19E-DCDB599690F1}"/>
              </a:ext>
            </a:extLst>
          </p:cNvPr>
          <p:cNvSpPr/>
          <p:nvPr/>
        </p:nvSpPr>
        <p:spPr>
          <a:xfrm>
            <a:off x="1" y="723900"/>
            <a:ext cx="12192000" cy="68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OCPA | Progetto  «Open Public Libraries» | Azione 2: Kit del riuso | I processi della buona pratica</a:t>
            </a:r>
          </a:p>
          <a:p>
            <a:pPr algn="ctr"/>
            <a:endParaRPr lang="it-IT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Istruzioni operative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959B4B9-9432-4CD4-B2F5-4943E696DA96}"/>
              </a:ext>
            </a:extLst>
          </p:cNvPr>
          <p:cNvSpPr/>
          <p:nvPr/>
        </p:nvSpPr>
        <p:spPr>
          <a:xfrm>
            <a:off x="266700" y="1571623"/>
            <a:ext cx="11658600" cy="504825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 strumento consente di fornire una 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descrizione di massima dei processi 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 consentiranno </a:t>
            </a:r>
            <a:r>
              <a:rPr lang="it-IT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alll’Ente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riusante una corretta gestione della buona pratica, evidenziando tramite 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diagrammi di flusso 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 evidenziare anche graficamente il flusso consequenziale e logico delle attività che compongono i processi. Il diagramma permetterà di rappresentare: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gli 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soggetti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coinvolti nel processo, a ciascuno dei quali è dedicata una riga del diagramma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attività 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 devono essere svolte. A ciascuna attività è dedicato un apposito box                       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decisioni 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eventualmente assunte durante il processo, indicate da appositi rombi       da cui originano opzioni alternative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inizio 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la 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 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processo, rappresentate da un simbolo circolare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flusso logico, 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mediante appositi connettori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it-IT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it-IT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it-IT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Nella pagina che segue è fornito un modello di diagramma di flusso, da replicare per ciascuno dei processi coinvolti nella buona pratica.</a:t>
            </a:r>
          </a:p>
          <a:p>
            <a:pPr>
              <a:lnSpc>
                <a:spcPct val="120000"/>
              </a:lnSpc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tal fine è sufficiente copiare la slide selezionando il comando 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 diapositiva 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nell’elenco posto a sinistra dello schermo.</a:t>
            </a:r>
          </a:p>
          <a:p>
            <a:pPr>
              <a:lnSpc>
                <a:spcPct val="120000"/>
              </a:lnSpc>
            </a:pPr>
            <a:endParaRPr lang="it-IT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All’interno di ciascun processo:</a:t>
            </a:r>
          </a:p>
          <a:p>
            <a:pPr marL="228600" indent="-228600">
              <a:lnSpc>
                <a:spcPct val="120000"/>
              </a:lnSpc>
              <a:buAutoNum type="alphaLcPeriod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Copiare e incollare il box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attività 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il rombo 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decisioni 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tante volte quante risulta necessario per descrivere l’intero processo</a:t>
            </a:r>
          </a:p>
          <a:p>
            <a:pPr marL="228600" indent="-228600">
              <a:lnSpc>
                <a:spcPct val="120000"/>
              </a:lnSpc>
              <a:buAutoNum type="alphaLcPeriod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Copiare e incollare i </a:t>
            </a:r>
            <a:r>
              <a:rPr lang="it-IT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connettori</a:t>
            </a: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modo che tutte le attività e i momenti decisionali siano connessi tra loro</a:t>
            </a:r>
          </a:p>
          <a:p>
            <a:pPr marL="228600" indent="-228600">
              <a:lnSpc>
                <a:spcPct val="120000"/>
              </a:lnSpc>
              <a:buAutoNum type="alphaLcPeriod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Avere cura di posizionare l’inizio e la fine dei connettori in corrispondenza dei punti «verdi» di ciascuna figura (box o rombo)</a:t>
            </a:r>
          </a:p>
          <a:p>
            <a:pPr marL="228600" indent="-228600">
              <a:lnSpc>
                <a:spcPct val="120000"/>
              </a:lnSpc>
              <a:buAutoNum type="alphaLcPeriod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 possibile aggiungere o rimuovere soggetti:</a:t>
            </a:r>
          </a:p>
          <a:p>
            <a:pPr marL="685800" lvl="1" indent="-228600">
              <a:lnSpc>
                <a:spcPct val="120000"/>
              </a:lnSpc>
              <a:buAutoNum type="alphaLcPeriod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Duplicando o cancellando le intestazioni di riga e le righe orizzontali poste come divisori tra i soggetti</a:t>
            </a:r>
          </a:p>
          <a:p>
            <a:pPr marL="685800" lvl="1" indent="-228600">
              <a:lnSpc>
                <a:spcPct val="120000"/>
              </a:lnSpc>
              <a:buAutoNum type="alphaLcPeriod"/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Modificando di conseguenza la dimensione della superficie interessata dal processo</a:t>
            </a:r>
          </a:p>
          <a:p>
            <a:pPr marL="685800" lvl="1" indent="-228600">
              <a:lnSpc>
                <a:spcPct val="120000"/>
              </a:lnSpc>
              <a:buAutoNum type="alphaLcPeriod"/>
            </a:pPr>
            <a:endParaRPr lang="it-IT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20000"/>
              </a:lnSpc>
              <a:buAutoNum type="alphaLcPeriod"/>
            </a:pPr>
            <a:endParaRPr lang="it-IT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it-IT" sz="1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it-IT" sz="1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EFC0CE0-146D-4808-837D-E537C74943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35935" y="109537"/>
            <a:ext cx="6120130" cy="485775"/>
          </a:xfrm>
          <a:prstGeom prst="rect">
            <a:avLst/>
          </a:prstGeom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893EDD6C-90A7-4189-9547-DCE0D815E77F}"/>
              </a:ext>
            </a:extLst>
          </p:cNvPr>
          <p:cNvGrpSpPr/>
          <p:nvPr/>
        </p:nvGrpSpPr>
        <p:grpSpPr>
          <a:xfrm>
            <a:off x="1276350" y="3427199"/>
            <a:ext cx="792000" cy="511061"/>
            <a:chOff x="1276350" y="3427199"/>
            <a:chExt cx="792000" cy="511061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2F8F2188-8424-40C8-B3E3-D001FFF7FF63}"/>
                </a:ext>
              </a:extLst>
            </p:cNvPr>
            <p:cNvSpPr/>
            <p:nvPr/>
          </p:nvSpPr>
          <p:spPr>
            <a:xfrm>
              <a:off x="1276350" y="3722260"/>
              <a:ext cx="792000" cy="21600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Es. Attività 1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53233ADB-A000-47BD-BBCE-018EBB63C18E}"/>
                </a:ext>
              </a:extLst>
            </p:cNvPr>
            <p:cNvSpPr txBox="1"/>
            <p:nvPr/>
          </p:nvSpPr>
          <p:spPr>
            <a:xfrm>
              <a:off x="1368421" y="3427199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Attività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EF142FFC-DF71-4E73-91BE-E70151B89EDD}"/>
              </a:ext>
            </a:extLst>
          </p:cNvPr>
          <p:cNvGrpSpPr/>
          <p:nvPr/>
        </p:nvGrpSpPr>
        <p:grpSpPr>
          <a:xfrm>
            <a:off x="2343994" y="3427199"/>
            <a:ext cx="806631" cy="493061"/>
            <a:chOff x="2270311" y="3427199"/>
            <a:chExt cx="806631" cy="493061"/>
          </a:xfrm>
        </p:grpSpPr>
        <p:sp>
          <p:nvSpPr>
            <p:cNvPr id="9" name="Rombo 8">
              <a:extLst>
                <a:ext uri="{FF2B5EF4-FFF2-40B4-BE49-F238E27FC236}">
                  <a16:creationId xmlns:a16="http://schemas.microsoft.com/office/drawing/2014/main" id="{1B93984D-34F4-42C2-94EE-C994EBE5E134}"/>
                </a:ext>
              </a:extLst>
            </p:cNvPr>
            <p:cNvSpPr/>
            <p:nvPr/>
          </p:nvSpPr>
          <p:spPr>
            <a:xfrm>
              <a:off x="2583626" y="3740260"/>
              <a:ext cx="180000" cy="180000"/>
            </a:xfrm>
            <a:prstGeom prst="diamond">
              <a:avLst/>
            </a:prstGeom>
            <a:solidFill>
              <a:srgbClr val="CC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AFD238EB-B82F-45E1-BA1B-F52E55870179}"/>
                </a:ext>
              </a:extLst>
            </p:cNvPr>
            <p:cNvSpPr txBox="1"/>
            <p:nvPr/>
          </p:nvSpPr>
          <p:spPr>
            <a:xfrm>
              <a:off x="2270311" y="342719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Decisione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BFF75744-7708-45F9-B0E3-C4E38FB2271D}"/>
              </a:ext>
            </a:extLst>
          </p:cNvPr>
          <p:cNvGrpSpPr/>
          <p:nvPr/>
        </p:nvGrpSpPr>
        <p:grpSpPr>
          <a:xfrm>
            <a:off x="3426269" y="3427199"/>
            <a:ext cx="514885" cy="483536"/>
            <a:chOff x="2848202" y="3427199"/>
            <a:chExt cx="514885" cy="483536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6EB8355B-9E1D-4310-BCB2-91D8A78C5194}"/>
                </a:ext>
              </a:extLst>
            </p:cNvPr>
            <p:cNvSpPr/>
            <p:nvPr/>
          </p:nvSpPr>
          <p:spPr>
            <a:xfrm>
              <a:off x="3033644" y="3766735"/>
              <a:ext cx="144000" cy="144000"/>
            </a:xfrm>
            <a:prstGeom prst="ellipse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6E99B54-DA15-499E-B2E2-E098E067DE16}"/>
                </a:ext>
              </a:extLst>
            </p:cNvPr>
            <p:cNvSpPr txBox="1"/>
            <p:nvPr/>
          </p:nvSpPr>
          <p:spPr>
            <a:xfrm>
              <a:off x="2848202" y="3427199"/>
              <a:ext cx="5148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Inizio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2637345F-FF5E-4A53-8123-27BCE2F2A188}"/>
              </a:ext>
            </a:extLst>
          </p:cNvPr>
          <p:cNvGrpSpPr/>
          <p:nvPr/>
        </p:nvGrpSpPr>
        <p:grpSpPr>
          <a:xfrm>
            <a:off x="4216798" y="3427199"/>
            <a:ext cx="460382" cy="493061"/>
            <a:chOff x="3408093" y="3427199"/>
            <a:chExt cx="460382" cy="493061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8BCD1F18-B1A7-4286-871D-43A9AC002A57}"/>
                </a:ext>
              </a:extLst>
            </p:cNvPr>
            <p:cNvSpPr/>
            <p:nvPr/>
          </p:nvSpPr>
          <p:spPr>
            <a:xfrm>
              <a:off x="3566284" y="3776260"/>
              <a:ext cx="144000" cy="144000"/>
            </a:xfrm>
            <a:prstGeom prst="ellipse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BB0DA964-5EE5-40FA-971F-E12BFCF3F252}"/>
                </a:ext>
              </a:extLst>
            </p:cNvPr>
            <p:cNvSpPr txBox="1"/>
            <p:nvPr/>
          </p:nvSpPr>
          <p:spPr>
            <a:xfrm>
              <a:off x="3408093" y="342719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Fine</a:t>
              </a: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F1753DC3-E688-487B-981D-6D8F85E17A9E}"/>
              </a:ext>
            </a:extLst>
          </p:cNvPr>
          <p:cNvGrpSpPr/>
          <p:nvPr/>
        </p:nvGrpSpPr>
        <p:grpSpPr>
          <a:xfrm>
            <a:off x="4952822" y="3427199"/>
            <a:ext cx="881973" cy="498546"/>
            <a:chOff x="4609922" y="3427199"/>
            <a:chExt cx="881973" cy="498546"/>
          </a:xfrm>
        </p:grpSpPr>
        <p:cxnSp>
          <p:nvCxnSpPr>
            <p:cNvPr id="12" name="Connettore a gomito 11">
              <a:extLst>
                <a:ext uri="{FF2B5EF4-FFF2-40B4-BE49-F238E27FC236}">
                  <a16:creationId xmlns:a16="http://schemas.microsoft.com/office/drawing/2014/main" id="{47256C04-9703-4B2B-93CC-3845B5B9C0D9}"/>
                </a:ext>
              </a:extLst>
            </p:cNvPr>
            <p:cNvCxnSpPr>
              <a:cxnSpLocks/>
            </p:cNvCxnSpPr>
            <p:nvPr/>
          </p:nvCxnSpPr>
          <p:spPr>
            <a:xfrm>
              <a:off x="4684196" y="3697146"/>
              <a:ext cx="733425" cy="2285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17A05D4F-703F-4E77-858C-82F7B3DD67CE}"/>
                </a:ext>
              </a:extLst>
            </p:cNvPr>
            <p:cNvSpPr txBox="1"/>
            <p:nvPr/>
          </p:nvSpPr>
          <p:spPr>
            <a:xfrm>
              <a:off x="4609922" y="3427199"/>
              <a:ext cx="8819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>
                  <a:latin typeface="Arial" panose="020B0604020202020204" pitchFamily="34" charset="0"/>
                  <a:cs typeface="Arial" panose="020B0604020202020204" pitchFamily="34" charset="0"/>
                </a:rPr>
                <a:t>Connettore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160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B66CC5D-0F3C-4526-B83F-89B5143D432B}"/>
              </a:ext>
            </a:extLst>
          </p:cNvPr>
          <p:cNvSpPr/>
          <p:nvPr/>
        </p:nvSpPr>
        <p:spPr>
          <a:xfrm>
            <a:off x="0" y="-1"/>
            <a:ext cx="12192000" cy="685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C1EC96C-2891-4E07-B19E-DCDB599690F1}"/>
              </a:ext>
            </a:extLst>
          </p:cNvPr>
          <p:cNvSpPr/>
          <p:nvPr/>
        </p:nvSpPr>
        <p:spPr>
          <a:xfrm>
            <a:off x="1" y="8282"/>
            <a:ext cx="12192000" cy="68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OCPA | Progetto  «……..» | Strumento B2 del kit di riuso  | I processi TO BE della buona pratica</a:t>
            </a:r>
          </a:p>
          <a:p>
            <a:pPr algn="ctr"/>
            <a:endParaRPr lang="it-IT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Inserire titolo del processo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959B4B9-9432-4CD4-B2F5-4943E696DA96}"/>
              </a:ext>
            </a:extLst>
          </p:cNvPr>
          <p:cNvSpPr/>
          <p:nvPr/>
        </p:nvSpPr>
        <p:spPr>
          <a:xfrm>
            <a:off x="266700" y="749988"/>
            <a:ext cx="11658600" cy="78105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Inserire una sintetica descrizione del processo</a:t>
            </a:r>
          </a:p>
          <a:p>
            <a:pPr>
              <a:lnSpc>
                <a:spcPct val="120000"/>
              </a:lnSpc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Inserire una sintetica descrizione del processo</a:t>
            </a:r>
          </a:p>
          <a:p>
            <a:pPr>
              <a:lnSpc>
                <a:spcPct val="120000"/>
              </a:lnSpc>
            </a:pPr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Inserire una sintetica descrizione del processo</a:t>
            </a:r>
          </a:p>
          <a:p>
            <a:pPr>
              <a:lnSpc>
                <a:spcPct val="120000"/>
              </a:lnSpc>
            </a:pPr>
            <a:endParaRPr lang="it-IT" sz="1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it-IT" sz="1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50BE3E9-C6F6-4104-9CA7-D3EA8E10C1EA}"/>
              </a:ext>
            </a:extLst>
          </p:cNvPr>
          <p:cNvSpPr/>
          <p:nvPr/>
        </p:nvSpPr>
        <p:spPr>
          <a:xfrm>
            <a:off x="266700" y="1951792"/>
            <a:ext cx="11658600" cy="419099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endParaRPr lang="it-IT" sz="1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CF5C7D54-FA79-4A5E-BA95-AAB18734A6DF}"/>
              </a:ext>
            </a:extLst>
          </p:cNvPr>
          <p:cNvSpPr/>
          <p:nvPr/>
        </p:nvSpPr>
        <p:spPr>
          <a:xfrm rot="16200000">
            <a:off x="-189860" y="5257605"/>
            <a:ext cx="1360800" cy="4095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Soggetto 3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7D7B188E-32B9-4173-AD9F-01E176D39911}"/>
              </a:ext>
            </a:extLst>
          </p:cNvPr>
          <p:cNvCxnSpPr/>
          <p:nvPr/>
        </p:nvCxnSpPr>
        <p:spPr>
          <a:xfrm flipV="1">
            <a:off x="266699" y="4755247"/>
            <a:ext cx="116604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B78DD94-AD29-442D-A5F8-813531D6F3A5}"/>
              </a:ext>
            </a:extLst>
          </p:cNvPr>
          <p:cNvCxnSpPr/>
          <p:nvPr/>
        </p:nvCxnSpPr>
        <p:spPr>
          <a:xfrm flipV="1">
            <a:off x="266699" y="3350779"/>
            <a:ext cx="116604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4DCCD325-6831-4EFB-B644-CCC28BA4ACFA}"/>
              </a:ext>
            </a:extLst>
          </p:cNvPr>
          <p:cNvSpPr/>
          <p:nvPr/>
        </p:nvSpPr>
        <p:spPr>
          <a:xfrm>
            <a:off x="266699" y="1951795"/>
            <a:ext cx="409576" cy="1393500"/>
          </a:xfrm>
          <a:prstGeom prst="rect">
            <a:avLst/>
          </a:prstGeom>
          <a:solidFill>
            <a:srgbClr val="E5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Soggetto 1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C16A4EE-74F4-412D-94EB-23250B99341D}"/>
              </a:ext>
            </a:extLst>
          </p:cNvPr>
          <p:cNvSpPr/>
          <p:nvPr/>
        </p:nvSpPr>
        <p:spPr>
          <a:xfrm>
            <a:off x="266699" y="3356263"/>
            <a:ext cx="409576" cy="1393500"/>
          </a:xfrm>
          <a:prstGeom prst="rect">
            <a:avLst/>
          </a:prstGeom>
          <a:solidFill>
            <a:srgbClr val="E5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Soggetto 2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5CF151C4-9C0B-423F-8189-A2D5D1D8DF8C}"/>
              </a:ext>
            </a:extLst>
          </p:cNvPr>
          <p:cNvSpPr/>
          <p:nvPr/>
        </p:nvSpPr>
        <p:spPr>
          <a:xfrm>
            <a:off x="266699" y="4760730"/>
            <a:ext cx="409576" cy="1393500"/>
          </a:xfrm>
          <a:prstGeom prst="rect">
            <a:avLst/>
          </a:prstGeom>
          <a:solidFill>
            <a:srgbClr val="E5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Soggetto 3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AF87D8AB-25F2-4DBE-B3B6-8ECE4A914828}"/>
              </a:ext>
            </a:extLst>
          </p:cNvPr>
          <p:cNvSpPr/>
          <p:nvPr/>
        </p:nvSpPr>
        <p:spPr>
          <a:xfrm>
            <a:off x="833925" y="2323084"/>
            <a:ext cx="252000" cy="252000"/>
          </a:xfrm>
          <a:prstGeom prst="ellipse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80252DF-9920-4710-B0C3-71FDE2C35799}"/>
              </a:ext>
            </a:extLst>
          </p:cNvPr>
          <p:cNvSpPr/>
          <p:nvPr/>
        </p:nvSpPr>
        <p:spPr>
          <a:xfrm>
            <a:off x="2066925" y="2149804"/>
            <a:ext cx="1123950" cy="612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Attività 1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A96AFFD9-AE51-4628-B6E4-93EE4F30961B}"/>
              </a:ext>
            </a:extLst>
          </p:cNvPr>
          <p:cNvSpPr/>
          <p:nvPr/>
        </p:nvSpPr>
        <p:spPr>
          <a:xfrm>
            <a:off x="2066925" y="3705007"/>
            <a:ext cx="1123950" cy="612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Attività 2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EC81065A-4D61-4845-9552-737D6BD7762E}"/>
              </a:ext>
            </a:extLst>
          </p:cNvPr>
          <p:cNvSpPr/>
          <p:nvPr/>
        </p:nvSpPr>
        <p:spPr>
          <a:xfrm>
            <a:off x="3676650" y="3705007"/>
            <a:ext cx="1123950" cy="612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Attività 3</a:t>
            </a:r>
          </a:p>
        </p:txBody>
      </p:sp>
      <p:sp>
        <p:nvSpPr>
          <p:cNvPr id="32" name="Rombo 31">
            <a:extLst>
              <a:ext uri="{FF2B5EF4-FFF2-40B4-BE49-F238E27FC236}">
                <a16:creationId xmlns:a16="http://schemas.microsoft.com/office/drawing/2014/main" id="{879C695D-260F-471E-BD96-DA83301499E0}"/>
              </a:ext>
            </a:extLst>
          </p:cNvPr>
          <p:cNvSpPr/>
          <p:nvPr/>
        </p:nvSpPr>
        <p:spPr>
          <a:xfrm>
            <a:off x="4095750" y="5035478"/>
            <a:ext cx="288000" cy="288000"/>
          </a:xfrm>
          <a:prstGeom prst="diamond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8FDB2B50-42EA-42F8-97A6-1A0B4CBD9EA1}"/>
              </a:ext>
            </a:extLst>
          </p:cNvPr>
          <p:cNvSpPr/>
          <p:nvPr/>
        </p:nvSpPr>
        <p:spPr>
          <a:xfrm>
            <a:off x="5534025" y="5403279"/>
            <a:ext cx="1123950" cy="612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Attività 4.b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91BFC25F-8AB2-47E3-BE8C-391BD75CC0EA}"/>
              </a:ext>
            </a:extLst>
          </p:cNvPr>
          <p:cNvSpPr/>
          <p:nvPr/>
        </p:nvSpPr>
        <p:spPr>
          <a:xfrm>
            <a:off x="6988837" y="4873262"/>
            <a:ext cx="1123950" cy="612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Attività 4.a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11DCCCC-CA59-4F70-AE6C-FC7797809550}"/>
              </a:ext>
            </a:extLst>
          </p:cNvPr>
          <p:cNvSpPr/>
          <p:nvPr/>
        </p:nvSpPr>
        <p:spPr>
          <a:xfrm>
            <a:off x="7960387" y="3717140"/>
            <a:ext cx="1123950" cy="612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Attività 5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259E44BA-A4CF-4D47-AF45-B4DC5D85F67D}"/>
              </a:ext>
            </a:extLst>
          </p:cNvPr>
          <p:cNvSpPr/>
          <p:nvPr/>
        </p:nvSpPr>
        <p:spPr>
          <a:xfrm>
            <a:off x="8967787" y="2251073"/>
            <a:ext cx="1123950" cy="6120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Attività 6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E7AAD6BB-3E11-4AF3-BBA8-DCB053DC2600}"/>
              </a:ext>
            </a:extLst>
          </p:cNvPr>
          <p:cNvSpPr/>
          <p:nvPr/>
        </p:nvSpPr>
        <p:spPr>
          <a:xfrm>
            <a:off x="8620537" y="5597784"/>
            <a:ext cx="252000" cy="252000"/>
          </a:xfrm>
          <a:prstGeom prst="ellipse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D125A239-D356-4612-BB09-871662A9FD47}"/>
              </a:ext>
            </a:extLst>
          </p:cNvPr>
          <p:cNvCxnSpPr>
            <a:endCxn id="28" idx="0"/>
          </p:cNvCxnSpPr>
          <p:nvPr/>
        </p:nvCxnSpPr>
        <p:spPr>
          <a:xfrm rot="5400000">
            <a:off x="2163649" y="3239755"/>
            <a:ext cx="943203" cy="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a gomito 39">
            <a:extLst>
              <a:ext uri="{FF2B5EF4-FFF2-40B4-BE49-F238E27FC236}">
                <a16:creationId xmlns:a16="http://schemas.microsoft.com/office/drawing/2014/main" id="{C8CE858F-BBA6-4A9C-97A2-4B63F77C61DE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3190875" y="4011007"/>
            <a:ext cx="485775" cy="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a gomito 42">
            <a:extLst>
              <a:ext uri="{FF2B5EF4-FFF2-40B4-BE49-F238E27FC236}">
                <a16:creationId xmlns:a16="http://schemas.microsoft.com/office/drawing/2014/main" id="{B4820823-B780-447B-ABAD-80ED1BF5FDB8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rot="16200000" flipH="1">
            <a:off x="3879952" y="4675679"/>
            <a:ext cx="718471" cy="11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a gomito 45">
            <a:extLst>
              <a:ext uri="{FF2B5EF4-FFF2-40B4-BE49-F238E27FC236}">
                <a16:creationId xmlns:a16="http://schemas.microsoft.com/office/drawing/2014/main" id="{23593A2E-245A-496F-851E-A27B132C416B}"/>
              </a:ext>
            </a:extLst>
          </p:cNvPr>
          <p:cNvCxnSpPr>
            <a:cxnSpLocks/>
            <a:stCxn id="32" idx="2"/>
            <a:endCxn id="33" idx="1"/>
          </p:cNvCxnSpPr>
          <p:nvPr/>
        </p:nvCxnSpPr>
        <p:spPr>
          <a:xfrm rot="16200000" flipH="1">
            <a:off x="4693987" y="4869240"/>
            <a:ext cx="385801" cy="12942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C0108110-33B6-4FF8-B81A-93233BD24FAD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4383750" y="5179262"/>
            <a:ext cx="2605087" cy="2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a gomito 53">
            <a:extLst>
              <a:ext uri="{FF2B5EF4-FFF2-40B4-BE49-F238E27FC236}">
                <a16:creationId xmlns:a16="http://schemas.microsoft.com/office/drawing/2014/main" id="{1D75C4F3-A6BB-44A6-9B97-1FE360A5C0AE}"/>
              </a:ext>
            </a:extLst>
          </p:cNvPr>
          <p:cNvCxnSpPr>
            <a:cxnSpLocks/>
            <a:stCxn id="25" idx="6"/>
            <a:endCxn id="27" idx="1"/>
          </p:cNvCxnSpPr>
          <p:nvPr/>
        </p:nvCxnSpPr>
        <p:spPr>
          <a:xfrm>
            <a:off x="1085925" y="2449084"/>
            <a:ext cx="981000" cy="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e 57">
            <a:extLst>
              <a:ext uri="{FF2B5EF4-FFF2-40B4-BE49-F238E27FC236}">
                <a16:creationId xmlns:a16="http://schemas.microsoft.com/office/drawing/2014/main" id="{612A2768-4382-48AD-A7AC-C1D9E058D618}"/>
              </a:ext>
            </a:extLst>
          </p:cNvPr>
          <p:cNvSpPr/>
          <p:nvPr/>
        </p:nvSpPr>
        <p:spPr>
          <a:xfrm>
            <a:off x="10832849" y="2427059"/>
            <a:ext cx="252000" cy="252000"/>
          </a:xfrm>
          <a:prstGeom prst="ellipse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9" name="Connettore a gomito 58">
            <a:extLst>
              <a:ext uri="{FF2B5EF4-FFF2-40B4-BE49-F238E27FC236}">
                <a16:creationId xmlns:a16="http://schemas.microsoft.com/office/drawing/2014/main" id="{D14E7C14-EDBB-48B9-8BF0-726FFCC501D2}"/>
              </a:ext>
            </a:extLst>
          </p:cNvPr>
          <p:cNvCxnSpPr>
            <a:cxnSpLocks/>
            <a:stCxn id="34" idx="0"/>
            <a:endCxn id="35" idx="1"/>
          </p:cNvCxnSpPr>
          <p:nvPr/>
        </p:nvCxnSpPr>
        <p:spPr>
          <a:xfrm rot="5400000" flipH="1" flipV="1">
            <a:off x="7330538" y="4243414"/>
            <a:ext cx="850122" cy="4095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E9496CE5-C829-4175-9A35-187D46186E27}"/>
              </a:ext>
            </a:extLst>
          </p:cNvPr>
          <p:cNvCxnSpPr>
            <a:cxnSpLocks/>
            <a:stCxn id="35" idx="0"/>
            <a:endCxn id="36" idx="1"/>
          </p:cNvCxnSpPr>
          <p:nvPr/>
        </p:nvCxnSpPr>
        <p:spPr>
          <a:xfrm rot="5400000" flipH="1" flipV="1">
            <a:off x="8165041" y="2914395"/>
            <a:ext cx="1160067" cy="4454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15C07597-8D8F-44F5-92FF-FC71709795D4}"/>
              </a:ext>
            </a:extLst>
          </p:cNvPr>
          <p:cNvCxnSpPr>
            <a:cxnSpLocks/>
            <a:stCxn id="36" idx="3"/>
            <a:endCxn id="58" idx="2"/>
          </p:cNvCxnSpPr>
          <p:nvPr/>
        </p:nvCxnSpPr>
        <p:spPr>
          <a:xfrm flipV="1">
            <a:off x="10091737" y="2553059"/>
            <a:ext cx="741112" cy="0"/>
          </a:xfrm>
          <a:prstGeom prst="bentConnector3">
            <a:avLst>
              <a:gd name="adj1" fmla="val 538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a gomito 68">
            <a:extLst>
              <a:ext uri="{FF2B5EF4-FFF2-40B4-BE49-F238E27FC236}">
                <a16:creationId xmlns:a16="http://schemas.microsoft.com/office/drawing/2014/main" id="{485AB265-7013-4274-8E43-66D241E50FA7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6657975" y="5709279"/>
            <a:ext cx="1962562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65F196AE-C678-4A38-9927-4D10E07859A2}"/>
              </a:ext>
            </a:extLst>
          </p:cNvPr>
          <p:cNvSpPr txBox="1"/>
          <p:nvPr/>
        </p:nvSpPr>
        <p:spPr>
          <a:xfrm>
            <a:off x="746901" y="2577973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  <a:t>Inizio </a:t>
            </a:r>
            <a:b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D5E7739E-000C-432E-92DB-D8B94670AE7C}"/>
              </a:ext>
            </a:extLst>
          </p:cNvPr>
          <p:cNvSpPr txBox="1"/>
          <p:nvPr/>
        </p:nvSpPr>
        <p:spPr>
          <a:xfrm>
            <a:off x="3410640" y="5032208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  <a:t>Decisione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7813D16E-EEF7-4C3B-8CAB-B756A5834EEA}"/>
              </a:ext>
            </a:extLst>
          </p:cNvPr>
          <p:cNvSpPr txBox="1"/>
          <p:nvPr/>
        </p:nvSpPr>
        <p:spPr>
          <a:xfrm>
            <a:off x="4221165" y="5425483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  <a:t>Opzione b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89AE07A6-7EB2-4A8D-ADD6-1392FA8A5416}"/>
              </a:ext>
            </a:extLst>
          </p:cNvPr>
          <p:cNvSpPr txBox="1"/>
          <p:nvPr/>
        </p:nvSpPr>
        <p:spPr>
          <a:xfrm>
            <a:off x="4525065" y="4954147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  <a:t>Opzione a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7FE3B0E0-8A44-4985-ACAA-9CEEBE3D4E54}"/>
              </a:ext>
            </a:extLst>
          </p:cNvPr>
          <p:cNvSpPr txBox="1"/>
          <p:nvPr/>
        </p:nvSpPr>
        <p:spPr>
          <a:xfrm>
            <a:off x="11045781" y="2700217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  <a:t>Fine </a:t>
            </a:r>
            <a:b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EC169484-BC8C-4DF5-ACE4-C7BFAE64049A}"/>
              </a:ext>
            </a:extLst>
          </p:cNvPr>
          <p:cNvSpPr txBox="1"/>
          <p:nvPr/>
        </p:nvSpPr>
        <p:spPr>
          <a:xfrm>
            <a:off x="8804847" y="5719742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  <a:t>Fine </a:t>
            </a:r>
            <a:b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000" i="1" dirty="0"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</a:p>
        </p:txBody>
      </p:sp>
    </p:spTree>
    <p:extLst>
      <p:ext uri="{BB962C8B-B14F-4D97-AF65-F5344CB8AC3E}">
        <p14:creationId xmlns:p14="http://schemas.microsoft.com/office/powerpoint/2010/main" val="2248964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369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Staff Easygov</dc:creator>
  <cp:lastModifiedBy>Irene</cp:lastModifiedBy>
  <cp:revision>12</cp:revision>
  <dcterms:created xsi:type="dcterms:W3CDTF">2018-12-13T08:19:21Z</dcterms:created>
  <dcterms:modified xsi:type="dcterms:W3CDTF">2018-12-14T08:07:54Z</dcterms:modified>
</cp:coreProperties>
</file>