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  <p:sldMasterId id="2147483861" r:id="rId2"/>
  </p:sldMasterIdLst>
  <p:notesMasterIdLst>
    <p:notesMasterId r:id="rId29"/>
  </p:notesMasterIdLst>
  <p:sldIdLst>
    <p:sldId id="256" r:id="rId3"/>
    <p:sldId id="257" r:id="rId4"/>
    <p:sldId id="292" r:id="rId5"/>
    <p:sldId id="293" r:id="rId6"/>
    <p:sldId id="270" r:id="rId7"/>
    <p:sldId id="271" r:id="rId8"/>
    <p:sldId id="277" r:id="rId9"/>
    <p:sldId id="287" r:id="rId10"/>
    <p:sldId id="278" r:id="rId11"/>
    <p:sldId id="267" r:id="rId12"/>
    <p:sldId id="288" r:id="rId13"/>
    <p:sldId id="268" r:id="rId14"/>
    <p:sldId id="282" r:id="rId15"/>
    <p:sldId id="279" r:id="rId16"/>
    <p:sldId id="280" r:id="rId17"/>
    <p:sldId id="289" r:id="rId18"/>
    <p:sldId id="281" r:id="rId19"/>
    <p:sldId id="290" r:id="rId20"/>
    <p:sldId id="283" r:id="rId21"/>
    <p:sldId id="291" r:id="rId22"/>
    <p:sldId id="284" r:id="rId23"/>
    <p:sldId id="272" r:id="rId24"/>
    <p:sldId id="286" r:id="rId25"/>
    <p:sldId id="274" r:id="rId26"/>
    <p:sldId id="285" r:id="rId27"/>
    <p:sldId id="27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CA3"/>
    <a:srgbClr val="21ACAF"/>
    <a:srgbClr val="FDB813"/>
    <a:srgbClr val="F5FDFD"/>
    <a:srgbClr val="6679BB"/>
    <a:srgbClr val="ACD038"/>
    <a:srgbClr val="E2F9FA"/>
    <a:srgbClr val="98EAEC"/>
    <a:srgbClr val="DCEAFC"/>
    <a:srgbClr val="FED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DE341-AF28-48B6-A297-BB9C5FE7DC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EEABED-3566-442A-9D4F-886A3489E06F}">
      <dgm:prSet phldrT="[Testo]"/>
      <dgm:spPr>
        <a:solidFill>
          <a:srgbClr val="FDB813"/>
        </a:solidFill>
        <a:ln>
          <a:solidFill>
            <a:srgbClr val="FDB813"/>
          </a:solidFill>
        </a:ln>
      </dgm:spPr>
      <dgm:t>
        <a:bodyPr/>
        <a:lstStyle/>
        <a:p>
          <a:r>
            <a:rPr lang="it-IT" b="1" dirty="0" smtClean="0"/>
            <a:t>FASE A</a:t>
          </a:r>
        </a:p>
        <a:p>
          <a:r>
            <a:rPr lang="it-IT" dirty="0" smtClean="0"/>
            <a:t>Trasferimento Fondi</a:t>
          </a:r>
          <a:endParaRPr lang="it-IT" dirty="0"/>
        </a:p>
      </dgm:t>
    </dgm:pt>
    <dgm:pt modelId="{BBD5A54D-8CF2-4335-87A2-946C275330BD}" type="parTrans" cxnId="{AF565205-4D57-4BA6-8E95-F0E1A6A468AD}">
      <dgm:prSet/>
      <dgm:spPr/>
      <dgm:t>
        <a:bodyPr/>
        <a:lstStyle/>
        <a:p>
          <a:endParaRPr lang="it-IT"/>
        </a:p>
      </dgm:t>
    </dgm:pt>
    <dgm:pt modelId="{ED67D564-2F06-4AD5-9FF9-2BEE55C4B2E3}" type="sibTrans" cxnId="{AF565205-4D57-4BA6-8E95-F0E1A6A468AD}">
      <dgm:prSet/>
      <dgm:spPr>
        <a:solidFill>
          <a:srgbClr val="20ABAD"/>
        </a:solidFill>
        <a:ln>
          <a:solidFill>
            <a:srgbClr val="20ABAD"/>
          </a:solidFill>
        </a:ln>
      </dgm:spPr>
      <dgm:t>
        <a:bodyPr/>
        <a:lstStyle/>
        <a:p>
          <a:endParaRPr lang="it-IT"/>
        </a:p>
      </dgm:t>
    </dgm:pt>
    <dgm:pt modelId="{DAD05626-FE3D-4956-89D0-4C60EF6FE457}">
      <dgm:prSet phldrT="[Testo]"/>
      <dgm:spPr>
        <a:solidFill>
          <a:srgbClr val="ACD038"/>
        </a:solidFill>
        <a:ln>
          <a:solidFill>
            <a:srgbClr val="ACD038"/>
          </a:solidFill>
        </a:ln>
      </dgm:spPr>
      <dgm:t>
        <a:bodyPr/>
        <a:lstStyle/>
        <a:p>
          <a:r>
            <a:rPr lang="it-IT" b="1" dirty="0" smtClean="0"/>
            <a:t>FASE B</a:t>
          </a:r>
        </a:p>
        <a:p>
          <a:r>
            <a:rPr lang="it-IT" dirty="0" smtClean="0"/>
            <a:t>Rendicontazione delle spese e predisposizione della domanda di rimborso</a:t>
          </a:r>
          <a:endParaRPr lang="it-IT" dirty="0"/>
        </a:p>
      </dgm:t>
    </dgm:pt>
    <dgm:pt modelId="{4D927985-2C5F-43B9-947D-ACD1398F40D1}" type="parTrans" cxnId="{A3AF6026-0422-4CBE-956E-F3044C8ACF11}">
      <dgm:prSet/>
      <dgm:spPr/>
      <dgm:t>
        <a:bodyPr/>
        <a:lstStyle/>
        <a:p>
          <a:endParaRPr lang="it-IT"/>
        </a:p>
      </dgm:t>
    </dgm:pt>
    <dgm:pt modelId="{20974CED-929D-4EFA-A57A-A85F43FE96E2}" type="sibTrans" cxnId="{A3AF6026-0422-4CBE-956E-F3044C8ACF11}">
      <dgm:prSet/>
      <dgm:spPr/>
      <dgm:t>
        <a:bodyPr/>
        <a:lstStyle/>
        <a:p>
          <a:endParaRPr lang="it-IT"/>
        </a:p>
      </dgm:t>
    </dgm:pt>
    <dgm:pt modelId="{2E2202A5-559A-4598-9BF3-E47609D40F3A}" type="pres">
      <dgm:prSet presAssocID="{10FDE341-AF28-48B6-A297-BB9C5FE7DC17}" presName="Name0" presStyleCnt="0">
        <dgm:presLayoutVars>
          <dgm:dir/>
          <dgm:resizeHandles val="exact"/>
        </dgm:presLayoutVars>
      </dgm:prSet>
      <dgm:spPr/>
    </dgm:pt>
    <dgm:pt modelId="{7DD09E74-95B2-43E9-AE24-09D27EC571DE}" type="pres">
      <dgm:prSet presAssocID="{7AEEABED-3566-442A-9D4F-886A3489E06F}" presName="node" presStyleLbl="node1" presStyleIdx="0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15E60B-04F4-4C7E-B3A2-9B6E15D61D4B}" type="pres">
      <dgm:prSet presAssocID="{ED67D564-2F06-4AD5-9FF9-2BEE55C4B2E3}" presName="sibTrans" presStyleLbl="sibTrans2D1" presStyleIdx="0" presStyleCnt="1"/>
      <dgm:spPr/>
      <dgm:t>
        <a:bodyPr/>
        <a:lstStyle/>
        <a:p>
          <a:endParaRPr lang="it-IT"/>
        </a:p>
      </dgm:t>
    </dgm:pt>
    <dgm:pt modelId="{4B0EBEA7-1F7F-4FFD-A6E8-39BA719818BC}" type="pres">
      <dgm:prSet presAssocID="{ED67D564-2F06-4AD5-9FF9-2BEE55C4B2E3}" presName="connectorText" presStyleLbl="sibTrans2D1" presStyleIdx="0" presStyleCnt="1"/>
      <dgm:spPr/>
      <dgm:t>
        <a:bodyPr/>
        <a:lstStyle/>
        <a:p>
          <a:endParaRPr lang="it-IT"/>
        </a:p>
      </dgm:t>
    </dgm:pt>
    <dgm:pt modelId="{3328893A-AFC1-4AB5-BB2A-2A60FAA31110}" type="pres">
      <dgm:prSet presAssocID="{DAD05626-FE3D-4956-89D0-4C60EF6FE457}" presName="node" presStyleLbl="node1" presStyleIdx="1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3A1CC94-49EB-4154-8BFE-F98B2E4DA254}" type="presOf" srcId="{ED67D564-2F06-4AD5-9FF9-2BEE55C4B2E3}" destId="{4F15E60B-04F4-4C7E-B3A2-9B6E15D61D4B}" srcOrd="0" destOrd="0" presId="urn:microsoft.com/office/officeart/2005/8/layout/process1"/>
    <dgm:cxn modelId="{AF565205-4D57-4BA6-8E95-F0E1A6A468AD}" srcId="{10FDE341-AF28-48B6-A297-BB9C5FE7DC17}" destId="{7AEEABED-3566-442A-9D4F-886A3489E06F}" srcOrd="0" destOrd="0" parTransId="{BBD5A54D-8CF2-4335-87A2-946C275330BD}" sibTransId="{ED67D564-2F06-4AD5-9FF9-2BEE55C4B2E3}"/>
    <dgm:cxn modelId="{D83B7A3E-B93E-42E8-AFCB-736A9AAFF7A0}" type="presOf" srcId="{7AEEABED-3566-442A-9D4F-886A3489E06F}" destId="{7DD09E74-95B2-43E9-AE24-09D27EC571DE}" srcOrd="0" destOrd="0" presId="urn:microsoft.com/office/officeart/2005/8/layout/process1"/>
    <dgm:cxn modelId="{A9231E4E-661A-42FF-90AE-96D3C0631AA5}" type="presOf" srcId="{ED67D564-2F06-4AD5-9FF9-2BEE55C4B2E3}" destId="{4B0EBEA7-1F7F-4FFD-A6E8-39BA719818BC}" srcOrd="1" destOrd="0" presId="urn:microsoft.com/office/officeart/2005/8/layout/process1"/>
    <dgm:cxn modelId="{A3AF6026-0422-4CBE-956E-F3044C8ACF11}" srcId="{10FDE341-AF28-48B6-A297-BB9C5FE7DC17}" destId="{DAD05626-FE3D-4956-89D0-4C60EF6FE457}" srcOrd="1" destOrd="0" parTransId="{4D927985-2C5F-43B9-947D-ACD1398F40D1}" sibTransId="{20974CED-929D-4EFA-A57A-A85F43FE96E2}"/>
    <dgm:cxn modelId="{EE62DDFF-0572-4F05-8040-4D5AC12B7B44}" type="presOf" srcId="{DAD05626-FE3D-4956-89D0-4C60EF6FE457}" destId="{3328893A-AFC1-4AB5-BB2A-2A60FAA31110}" srcOrd="0" destOrd="0" presId="urn:microsoft.com/office/officeart/2005/8/layout/process1"/>
    <dgm:cxn modelId="{F5B4D7DC-C849-4CA7-B051-9C34BE47A964}" type="presOf" srcId="{10FDE341-AF28-48B6-A297-BB9C5FE7DC17}" destId="{2E2202A5-559A-4598-9BF3-E47609D40F3A}" srcOrd="0" destOrd="0" presId="urn:microsoft.com/office/officeart/2005/8/layout/process1"/>
    <dgm:cxn modelId="{6BEE0FD7-4818-4090-B331-911763710494}" type="presParOf" srcId="{2E2202A5-559A-4598-9BF3-E47609D40F3A}" destId="{7DD09E74-95B2-43E9-AE24-09D27EC571DE}" srcOrd="0" destOrd="0" presId="urn:microsoft.com/office/officeart/2005/8/layout/process1"/>
    <dgm:cxn modelId="{36B1BD7B-B795-47EF-9A3D-1FA3F65E8BB8}" type="presParOf" srcId="{2E2202A5-559A-4598-9BF3-E47609D40F3A}" destId="{4F15E60B-04F4-4C7E-B3A2-9B6E15D61D4B}" srcOrd="1" destOrd="0" presId="urn:microsoft.com/office/officeart/2005/8/layout/process1"/>
    <dgm:cxn modelId="{3259C826-F0BC-477F-9930-3DF947171BD8}" type="presParOf" srcId="{4F15E60B-04F4-4C7E-B3A2-9B6E15D61D4B}" destId="{4B0EBEA7-1F7F-4FFD-A6E8-39BA719818BC}" srcOrd="0" destOrd="0" presId="urn:microsoft.com/office/officeart/2005/8/layout/process1"/>
    <dgm:cxn modelId="{89D49791-83F8-47DD-B197-B8D6C5DE8201}" type="presParOf" srcId="{2E2202A5-559A-4598-9BF3-E47609D40F3A}" destId="{3328893A-AFC1-4AB5-BB2A-2A60FAA3111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DE341-AF28-48B6-A297-BB9C5FE7DC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EEABED-3566-442A-9D4F-886A3489E06F}">
      <dgm:prSet phldrT="[Testo]"/>
      <dgm:spPr>
        <a:solidFill>
          <a:srgbClr val="FDB813"/>
        </a:solidFill>
        <a:ln>
          <a:solidFill>
            <a:srgbClr val="FDB813"/>
          </a:solidFill>
        </a:ln>
      </dgm:spPr>
      <dgm:t>
        <a:bodyPr/>
        <a:lstStyle/>
        <a:p>
          <a:r>
            <a:rPr lang="it-IT" b="1" dirty="0" smtClean="0"/>
            <a:t>FASE A</a:t>
          </a:r>
        </a:p>
        <a:p>
          <a:r>
            <a:rPr lang="it-IT" dirty="0" smtClean="0"/>
            <a:t>Trasferimento Fondi</a:t>
          </a:r>
          <a:endParaRPr lang="it-IT" dirty="0"/>
        </a:p>
      </dgm:t>
    </dgm:pt>
    <dgm:pt modelId="{BBD5A54D-8CF2-4335-87A2-946C275330BD}" type="parTrans" cxnId="{AF565205-4D57-4BA6-8E95-F0E1A6A468AD}">
      <dgm:prSet/>
      <dgm:spPr/>
      <dgm:t>
        <a:bodyPr/>
        <a:lstStyle/>
        <a:p>
          <a:endParaRPr lang="it-IT"/>
        </a:p>
      </dgm:t>
    </dgm:pt>
    <dgm:pt modelId="{ED67D564-2F06-4AD5-9FF9-2BEE55C4B2E3}" type="sibTrans" cxnId="{AF565205-4D57-4BA6-8E95-F0E1A6A468AD}">
      <dgm:prSet/>
      <dgm:spPr>
        <a:solidFill>
          <a:srgbClr val="20ABAD"/>
        </a:solidFill>
        <a:ln>
          <a:solidFill>
            <a:srgbClr val="20ABAD"/>
          </a:solidFill>
        </a:ln>
      </dgm:spPr>
      <dgm:t>
        <a:bodyPr/>
        <a:lstStyle/>
        <a:p>
          <a:endParaRPr lang="it-IT"/>
        </a:p>
      </dgm:t>
    </dgm:pt>
    <dgm:pt modelId="{DAD05626-FE3D-4956-89D0-4C60EF6FE457}">
      <dgm:prSet phldrT="[Testo]"/>
      <dgm:spPr>
        <a:solidFill>
          <a:srgbClr val="ACD038"/>
        </a:solidFill>
        <a:ln>
          <a:solidFill>
            <a:srgbClr val="ACD038"/>
          </a:solidFill>
        </a:ln>
      </dgm:spPr>
      <dgm:t>
        <a:bodyPr/>
        <a:lstStyle/>
        <a:p>
          <a:r>
            <a:rPr lang="it-IT" b="1" dirty="0" smtClean="0"/>
            <a:t>FASE B</a:t>
          </a:r>
        </a:p>
        <a:p>
          <a:r>
            <a:rPr lang="it-IT" dirty="0" smtClean="0"/>
            <a:t>Rendicontazione delle spese e predisposizione della domanda di rimborso</a:t>
          </a:r>
          <a:endParaRPr lang="it-IT" dirty="0"/>
        </a:p>
      </dgm:t>
    </dgm:pt>
    <dgm:pt modelId="{4D927985-2C5F-43B9-947D-ACD1398F40D1}" type="parTrans" cxnId="{A3AF6026-0422-4CBE-956E-F3044C8ACF11}">
      <dgm:prSet/>
      <dgm:spPr/>
      <dgm:t>
        <a:bodyPr/>
        <a:lstStyle/>
        <a:p>
          <a:endParaRPr lang="it-IT"/>
        </a:p>
      </dgm:t>
    </dgm:pt>
    <dgm:pt modelId="{20974CED-929D-4EFA-A57A-A85F43FE96E2}" type="sibTrans" cxnId="{A3AF6026-0422-4CBE-956E-F3044C8ACF11}">
      <dgm:prSet/>
      <dgm:spPr/>
      <dgm:t>
        <a:bodyPr/>
        <a:lstStyle/>
        <a:p>
          <a:endParaRPr lang="it-IT"/>
        </a:p>
      </dgm:t>
    </dgm:pt>
    <dgm:pt modelId="{2E2202A5-559A-4598-9BF3-E47609D40F3A}" type="pres">
      <dgm:prSet presAssocID="{10FDE341-AF28-48B6-A297-BB9C5FE7DC17}" presName="Name0" presStyleCnt="0">
        <dgm:presLayoutVars>
          <dgm:dir/>
          <dgm:resizeHandles val="exact"/>
        </dgm:presLayoutVars>
      </dgm:prSet>
      <dgm:spPr/>
    </dgm:pt>
    <dgm:pt modelId="{7DD09E74-95B2-43E9-AE24-09D27EC571DE}" type="pres">
      <dgm:prSet presAssocID="{7AEEABED-3566-442A-9D4F-886A3489E06F}" presName="node" presStyleLbl="node1" presStyleIdx="0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15E60B-04F4-4C7E-B3A2-9B6E15D61D4B}" type="pres">
      <dgm:prSet presAssocID="{ED67D564-2F06-4AD5-9FF9-2BEE55C4B2E3}" presName="sibTrans" presStyleLbl="sibTrans2D1" presStyleIdx="0" presStyleCnt="1"/>
      <dgm:spPr/>
      <dgm:t>
        <a:bodyPr/>
        <a:lstStyle/>
        <a:p>
          <a:endParaRPr lang="it-IT"/>
        </a:p>
      </dgm:t>
    </dgm:pt>
    <dgm:pt modelId="{4B0EBEA7-1F7F-4FFD-A6E8-39BA719818BC}" type="pres">
      <dgm:prSet presAssocID="{ED67D564-2F06-4AD5-9FF9-2BEE55C4B2E3}" presName="connectorText" presStyleLbl="sibTrans2D1" presStyleIdx="0" presStyleCnt="1"/>
      <dgm:spPr/>
      <dgm:t>
        <a:bodyPr/>
        <a:lstStyle/>
        <a:p>
          <a:endParaRPr lang="it-IT"/>
        </a:p>
      </dgm:t>
    </dgm:pt>
    <dgm:pt modelId="{3328893A-AFC1-4AB5-BB2A-2A60FAA31110}" type="pres">
      <dgm:prSet presAssocID="{DAD05626-FE3D-4956-89D0-4C60EF6FE457}" presName="node" presStyleLbl="node1" presStyleIdx="1" presStyleCnt="2" custScaleY="719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AF6026-0422-4CBE-956E-F3044C8ACF11}" srcId="{10FDE341-AF28-48B6-A297-BB9C5FE7DC17}" destId="{DAD05626-FE3D-4956-89D0-4C60EF6FE457}" srcOrd="1" destOrd="0" parTransId="{4D927985-2C5F-43B9-947D-ACD1398F40D1}" sibTransId="{20974CED-929D-4EFA-A57A-A85F43FE96E2}"/>
    <dgm:cxn modelId="{E16A29A7-8E73-439F-97A7-CD108737C891}" type="presOf" srcId="{DAD05626-FE3D-4956-89D0-4C60EF6FE457}" destId="{3328893A-AFC1-4AB5-BB2A-2A60FAA31110}" srcOrd="0" destOrd="0" presId="urn:microsoft.com/office/officeart/2005/8/layout/process1"/>
    <dgm:cxn modelId="{37AC86F5-9434-43FC-96F3-F2BD99D84A4A}" type="presOf" srcId="{ED67D564-2F06-4AD5-9FF9-2BEE55C4B2E3}" destId="{4F15E60B-04F4-4C7E-B3A2-9B6E15D61D4B}" srcOrd="0" destOrd="0" presId="urn:microsoft.com/office/officeart/2005/8/layout/process1"/>
    <dgm:cxn modelId="{EB0F1375-D92B-4FF2-B455-AC26786A4D19}" type="presOf" srcId="{7AEEABED-3566-442A-9D4F-886A3489E06F}" destId="{7DD09E74-95B2-43E9-AE24-09D27EC571DE}" srcOrd="0" destOrd="0" presId="urn:microsoft.com/office/officeart/2005/8/layout/process1"/>
    <dgm:cxn modelId="{9682E4DC-9684-43A5-8D80-8AC848BA802A}" type="presOf" srcId="{10FDE341-AF28-48B6-A297-BB9C5FE7DC17}" destId="{2E2202A5-559A-4598-9BF3-E47609D40F3A}" srcOrd="0" destOrd="0" presId="urn:microsoft.com/office/officeart/2005/8/layout/process1"/>
    <dgm:cxn modelId="{D02FCE61-9A9F-4EA5-B3E4-4BD21FF5E8F3}" type="presOf" srcId="{ED67D564-2F06-4AD5-9FF9-2BEE55C4B2E3}" destId="{4B0EBEA7-1F7F-4FFD-A6E8-39BA719818BC}" srcOrd="1" destOrd="0" presId="urn:microsoft.com/office/officeart/2005/8/layout/process1"/>
    <dgm:cxn modelId="{AF565205-4D57-4BA6-8E95-F0E1A6A468AD}" srcId="{10FDE341-AF28-48B6-A297-BB9C5FE7DC17}" destId="{7AEEABED-3566-442A-9D4F-886A3489E06F}" srcOrd="0" destOrd="0" parTransId="{BBD5A54D-8CF2-4335-87A2-946C275330BD}" sibTransId="{ED67D564-2F06-4AD5-9FF9-2BEE55C4B2E3}"/>
    <dgm:cxn modelId="{A279683C-8C05-47D6-A58C-8458ADFCEFFD}" type="presParOf" srcId="{2E2202A5-559A-4598-9BF3-E47609D40F3A}" destId="{7DD09E74-95B2-43E9-AE24-09D27EC571DE}" srcOrd="0" destOrd="0" presId="urn:microsoft.com/office/officeart/2005/8/layout/process1"/>
    <dgm:cxn modelId="{7A4825B1-9BEC-4A6C-82C8-7CB944FA0A13}" type="presParOf" srcId="{2E2202A5-559A-4598-9BF3-E47609D40F3A}" destId="{4F15E60B-04F4-4C7E-B3A2-9B6E15D61D4B}" srcOrd="1" destOrd="0" presId="urn:microsoft.com/office/officeart/2005/8/layout/process1"/>
    <dgm:cxn modelId="{FF09BF62-63AD-4858-886A-27687302FA20}" type="presParOf" srcId="{4F15E60B-04F4-4C7E-B3A2-9B6E15D61D4B}" destId="{4B0EBEA7-1F7F-4FFD-A6E8-39BA719818BC}" srcOrd="0" destOrd="0" presId="urn:microsoft.com/office/officeart/2005/8/layout/process1"/>
    <dgm:cxn modelId="{E3FB2B0D-839E-44BE-B978-646491CCB6A3}" type="presParOf" srcId="{2E2202A5-559A-4598-9BF3-E47609D40F3A}" destId="{3328893A-AFC1-4AB5-BB2A-2A60FAA3111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9E74-95B2-43E9-AE24-09D27EC571DE}">
      <dsp:nvSpPr>
        <dsp:cNvPr id="0" name=""/>
        <dsp:cNvSpPr/>
      </dsp:nvSpPr>
      <dsp:spPr>
        <a:xfrm>
          <a:off x="7384" y="0"/>
          <a:ext cx="4496064" cy="1370474"/>
        </a:xfrm>
        <a:prstGeom prst="roundRect">
          <a:avLst>
            <a:gd name="adj" fmla="val 10000"/>
          </a:avLst>
        </a:prstGeom>
        <a:solidFill>
          <a:srgbClr val="FDB813"/>
        </a:solidFill>
        <a:ln w="12700" cap="flat" cmpd="sng" algn="ctr">
          <a:solidFill>
            <a:srgbClr val="FDB81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Trasferimento Fondi</a:t>
          </a:r>
          <a:endParaRPr lang="it-IT" sz="1900" kern="1200" dirty="0"/>
        </a:p>
      </dsp:txBody>
      <dsp:txXfrm>
        <a:off x="47524" y="40140"/>
        <a:ext cx="4415784" cy="1290194"/>
      </dsp:txXfrm>
    </dsp:sp>
    <dsp:sp modelId="{4F15E60B-04F4-4C7E-B3A2-9B6E15D61D4B}">
      <dsp:nvSpPr>
        <dsp:cNvPr id="0" name=""/>
        <dsp:cNvSpPr/>
      </dsp:nvSpPr>
      <dsp:spPr>
        <a:xfrm>
          <a:off x="4953055" y="127725"/>
          <a:ext cx="953165" cy="1115023"/>
        </a:xfrm>
        <a:prstGeom prst="rightArrow">
          <a:avLst>
            <a:gd name="adj1" fmla="val 60000"/>
            <a:gd name="adj2" fmla="val 50000"/>
          </a:avLst>
        </a:prstGeom>
        <a:solidFill>
          <a:srgbClr val="20ABAD"/>
        </a:solidFill>
        <a:ln>
          <a:solidFill>
            <a:srgbClr val="20ABA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4953055" y="350730"/>
        <a:ext cx="667216" cy="669013"/>
      </dsp:txXfrm>
    </dsp:sp>
    <dsp:sp modelId="{3328893A-AFC1-4AB5-BB2A-2A60FAA31110}">
      <dsp:nvSpPr>
        <dsp:cNvPr id="0" name=""/>
        <dsp:cNvSpPr/>
      </dsp:nvSpPr>
      <dsp:spPr>
        <a:xfrm>
          <a:off x="6301874" y="0"/>
          <a:ext cx="4496064" cy="1370474"/>
        </a:xfrm>
        <a:prstGeom prst="roundRect">
          <a:avLst>
            <a:gd name="adj" fmla="val 10000"/>
          </a:avLst>
        </a:prstGeom>
        <a:solidFill>
          <a:srgbClr val="ACD038"/>
        </a:solidFill>
        <a:ln w="12700" cap="flat" cmpd="sng" algn="ctr">
          <a:solidFill>
            <a:srgbClr val="ACD03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B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Rendicontazione delle spese e predisposizione della domanda di rimborso</a:t>
          </a:r>
          <a:endParaRPr lang="it-IT" sz="1900" kern="1200" dirty="0"/>
        </a:p>
      </dsp:txBody>
      <dsp:txXfrm>
        <a:off x="6342014" y="40140"/>
        <a:ext cx="4415784" cy="129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9E74-95B2-43E9-AE24-09D27EC571DE}">
      <dsp:nvSpPr>
        <dsp:cNvPr id="0" name=""/>
        <dsp:cNvSpPr/>
      </dsp:nvSpPr>
      <dsp:spPr>
        <a:xfrm>
          <a:off x="7384" y="0"/>
          <a:ext cx="4496064" cy="1370474"/>
        </a:xfrm>
        <a:prstGeom prst="roundRect">
          <a:avLst>
            <a:gd name="adj" fmla="val 10000"/>
          </a:avLst>
        </a:prstGeom>
        <a:solidFill>
          <a:srgbClr val="FDB813"/>
        </a:solidFill>
        <a:ln w="12700" cap="flat" cmpd="sng" algn="ctr">
          <a:solidFill>
            <a:srgbClr val="FDB81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Trasferimento Fondi</a:t>
          </a:r>
          <a:endParaRPr lang="it-IT" sz="1900" kern="1200" dirty="0"/>
        </a:p>
      </dsp:txBody>
      <dsp:txXfrm>
        <a:off x="47524" y="40140"/>
        <a:ext cx="4415784" cy="1290194"/>
      </dsp:txXfrm>
    </dsp:sp>
    <dsp:sp modelId="{4F15E60B-04F4-4C7E-B3A2-9B6E15D61D4B}">
      <dsp:nvSpPr>
        <dsp:cNvPr id="0" name=""/>
        <dsp:cNvSpPr/>
      </dsp:nvSpPr>
      <dsp:spPr>
        <a:xfrm>
          <a:off x="4953055" y="127725"/>
          <a:ext cx="953165" cy="1115023"/>
        </a:xfrm>
        <a:prstGeom prst="rightArrow">
          <a:avLst>
            <a:gd name="adj1" fmla="val 60000"/>
            <a:gd name="adj2" fmla="val 50000"/>
          </a:avLst>
        </a:prstGeom>
        <a:solidFill>
          <a:srgbClr val="20ABAD"/>
        </a:solidFill>
        <a:ln>
          <a:solidFill>
            <a:srgbClr val="20ABA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4953055" y="350730"/>
        <a:ext cx="667216" cy="669013"/>
      </dsp:txXfrm>
    </dsp:sp>
    <dsp:sp modelId="{3328893A-AFC1-4AB5-BB2A-2A60FAA31110}">
      <dsp:nvSpPr>
        <dsp:cNvPr id="0" name=""/>
        <dsp:cNvSpPr/>
      </dsp:nvSpPr>
      <dsp:spPr>
        <a:xfrm>
          <a:off x="6301874" y="0"/>
          <a:ext cx="4496064" cy="1370474"/>
        </a:xfrm>
        <a:prstGeom prst="roundRect">
          <a:avLst>
            <a:gd name="adj" fmla="val 10000"/>
          </a:avLst>
        </a:prstGeom>
        <a:solidFill>
          <a:srgbClr val="ACD038"/>
        </a:solidFill>
        <a:ln w="12700" cap="flat" cmpd="sng" algn="ctr">
          <a:solidFill>
            <a:srgbClr val="ACD03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FASE B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Rendicontazione delle spese e predisposizione della domanda di rimborso</a:t>
          </a:r>
          <a:endParaRPr lang="it-IT" sz="1900" kern="1200" dirty="0"/>
        </a:p>
      </dsp:txBody>
      <dsp:txXfrm>
        <a:off x="6342014" y="40140"/>
        <a:ext cx="4415784" cy="129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8E03-9366-4E8C-823E-9CC65D14C87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9709-DC56-4ABE-BA9C-FC90FE113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3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9709-DC56-4ABE-BA9C-FC90FE1135C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4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17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53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6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00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50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3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53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69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171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37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76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013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17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7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77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05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7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72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925685-EDDA-477B-B725-CAF38A13C944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16F3-ADEA-49D1-98C8-5F7E7FAC2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9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3042000" y="68594"/>
            <a:ext cx="840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>
                <a:solidFill>
                  <a:srgbClr val="034EA2"/>
                </a:solidFill>
              </a:rPr>
              <a:t>ProMa</a:t>
            </a:r>
            <a:r>
              <a:rPr lang="it-IT" sz="4800" b="1" dirty="0" smtClean="0">
                <a:solidFill>
                  <a:srgbClr val="034EA2"/>
                </a:solidFill>
              </a:rPr>
              <a:t> – </a:t>
            </a:r>
            <a:r>
              <a:rPr lang="it-IT" sz="4800" b="1" dirty="0" err="1" smtClean="0">
                <a:solidFill>
                  <a:srgbClr val="034EA2"/>
                </a:solidFill>
              </a:rPr>
              <a:t>Property</a:t>
            </a:r>
            <a:r>
              <a:rPr lang="it-IT" sz="4800" b="1" dirty="0" smtClean="0">
                <a:solidFill>
                  <a:srgbClr val="034EA2"/>
                </a:solidFill>
              </a:rPr>
              <a:t> Management </a:t>
            </a:r>
            <a:endParaRPr lang="it-IT" sz="4800" b="1" dirty="0">
              <a:solidFill>
                <a:srgbClr val="034EA2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62684" y="2450753"/>
            <a:ext cx="1118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i="1" spc="300" dirty="0" smtClean="0">
                <a:solidFill>
                  <a:srgbClr val="03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ADEMPIMENTI AMMINISTRATIVI </a:t>
            </a:r>
            <a:endParaRPr lang="it-IT" sz="3600" b="1" i="1" spc="300" dirty="0">
              <a:solidFill>
                <a:srgbClr val="034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po 5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2" name="CasellaDiTesto 11"/>
          <p:cNvSpPr txBox="1"/>
          <p:nvPr/>
        </p:nvSpPr>
        <p:spPr>
          <a:xfrm>
            <a:off x="2895232" y="3245471"/>
            <a:ext cx="65167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34EA2"/>
                </a:solidFill>
              </a:rPr>
              <a:t>Kick Off Meeting</a:t>
            </a:r>
          </a:p>
          <a:p>
            <a:pPr algn="ctr"/>
            <a:r>
              <a:rPr lang="it-IT" sz="2000" dirty="0" smtClean="0">
                <a:solidFill>
                  <a:srgbClr val="034EA2"/>
                </a:solidFill>
              </a:rPr>
              <a:t>Lunedì 9 </a:t>
            </a:r>
            <a:r>
              <a:rPr lang="it-IT" sz="2000" dirty="0" smtClean="0">
                <a:solidFill>
                  <a:srgbClr val="034EA2"/>
                </a:solidFill>
              </a:rPr>
              <a:t>Luglio 2018</a:t>
            </a:r>
            <a:endParaRPr lang="it-IT" sz="2000" dirty="0" smtClean="0">
              <a:solidFill>
                <a:srgbClr val="034EA2"/>
              </a:solidFill>
            </a:endParaRPr>
          </a:p>
          <a:p>
            <a:pPr algn="ctr"/>
            <a:r>
              <a:rPr lang="it-IT" sz="2800" i="1" dirty="0" smtClean="0">
                <a:solidFill>
                  <a:srgbClr val="034EA2"/>
                </a:solidFill>
              </a:rPr>
              <a:t>Comune di Perugia</a:t>
            </a:r>
            <a:endParaRPr lang="it-IT" sz="2800" i="1" dirty="0">
              <a:solidFill>
                <a:srgbClr val="034EA2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" name="Elaborazione 1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3" name="Elaborazione 12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5" name="Elaborazione 14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6" name="Elaborazione 15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3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①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Documentazione </a:t>
            </a:r>
            <a:r>
              <a:rPr lang="it-IT" sz="1600" b="1" dirty="0">
                <a:solidFill>
                  <a:srgbClr val="21ACAF"/>
                </a:solidFill>
              </a:rPr>
              <a:t>relativa alla procedura di selezione del collaboratore </a:t>
            </a:r>
            <a:r>
              <a:rPr lang="it-IT" sz="1600" i="1" dirty="0"/>
              <a:t>(Es. Fabbisogno con individuazione profili e competenze </a:t>
            </a:r>
            <a:r>
              <a:rPr lang="it-IT" sz="1600" i="1" dirty="0" smtClean="0"/>
              <a:t>richieste, </a:t>
            </a:r>
            <a:r>
              <a:rPr lang="it-IT" sz="1600" i="1" dirty="0"/>
              <a:t>ricognizione interna preventiva, disciplinare dell’amministrazione per incarichi esterni, Bando/Avviso selezione, allegati al bando - domanda di partecipazione, format cv in formato europeo ecc. -, domanda di partecipazione protocollata ed eventuale registro domande pervenute, nomina Commissione di valutazione, verbali Commissione di valutazione, decreto di approvazione graduatoria definitiva</a:t>
            </a:r>
            <a:r>
              <a:rPr lang="it-IT" sz="1600" i="1" dirty="0" smtClean="0"/>
              <a:t>)</a:t>
            </a:r>
          </a:p>
          <a:p>
            <a:endParaRPr lang="it-IT" sz="1600" dirty="0" smtClean="0"/>
          </a:p>
          <a:p>
            <a:r>
              <a:rPr lang="it-IT" sz="1600" b="1" dirty="0"/>
              <a:t>②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Curriculum vitae</a:t>
            </a:r>
            <a:r>
              <a:rPr lang="it-IT" sz="1600" i="1" dirty="0" smtClean="0"/>
              <a:t> </a:t>
            </a:r>
            <a:r>
              <a:rPr lang="it-IT" sz="1600" dirty="0" smtClean="0"/>
              <a:t>sottoscritto da cui risulti la competenza professionale relativa alle prestazioni </a:t>
            </a:r>
            <a:r>
              <a:rPr lang="it-IT" sz="1600" dirty="0" smtClean="0"/>
              <a:t>richieste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b="1" dirty="0"/>
              <a:t>③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Contratto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disciplinare di incarico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pubblicazione dell’avvenuta stipula del contratto </a:t>
            </a:r>
            <a:r>
              <a:rPr lang="it-IT" sz="1600" dirty="0"/>
              <a:t>e rispetto degli obblighi di trasparenza, ogni altro documento idoneo ad attestare la prestazione che il soggetto si è impegnato a svolgere sul </a:t>
            </a:r>
            <a:r>
              <a:rPr lang="it-IT" sz="1600" dirty="0" smtClean="0"/>
              <a:t>progetto</a:t>
            </a:r>
          </a:p>
          <a:p>
            <a:endParaRPr lang="it-IT" sz="1600" dirty="0" smtClean="0"/>
          </a:p>
          <a:p>
            <a:r>
              <a:rPr lang="it-IT" sz="1600" b="1" dirty="0" smtClean="0"/>
              <a:t>④</a:t>
            </a:r>
            <a:r>
              <a:rPr lang="it-IT" sz="1600" dirty="0" smtClean="0"/>
              <a:t> </a:t>
            </a:r>
            <a:r>
              <a:rPr lang="it-IT" sz="1600" dirty="0" smtClean="0"/>
              <a:t>Idonea </a:t>
            </a:r>
            <a:r>
              <a:rPr lang="it-IT" sz="1600" b="1" dirty="0">
                <a:solidFill>
                  <a:srgbClr val="21ACAF"/>
                </a:solidFill>
              </a:rPr>
              <a:t>documentazione attestante le attività effettivamente svolte dal collaboratore </a:t>
            </a:r>
            <a:r>
              <a:rPr lang="it-IT" sz="1600" i="1" dirty="0"/>
              <a:t>(Es. Relazione attività svolte, studi o altri prodotti dai collaboratori/consulenti coinvolti nel progetto, utili a giustificare la spesa</a:t>
            </a:r>
            <a:r>
              <a:rPr lang="it-IT" sz="1600" i="1" dirty="0" smtClean="0"/>
              <a:t>)</a:t>
            </a:r>
            <a:endParaRPr lang="it-IT" sz="16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Rettangolo arrotondato 21"/>
          <p:cNvSpPr/>
          <p:nvPr/>
        </p:nvSpPr>
        <p:spPr>
          <a:xfrm>
            <a:off x="9497647" y="63562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A – Personale Esterno</a:t>
            </a: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6" name="Elaborazione 25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7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⑤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Attestazione </a:t>
            </a:r>
            <a:r>
              <a:rPr lang="it-IT" sz="1600" b="1" dirty="0">
                <a:solidFill>
                  <a:srgbClr val="21ACAF"/>
                </a:solidFill>
              </a:rPr>
              <a:t>di conformità </a:t>
            </a:r>
            <a:r>
              <a:rPr lang="it-IT" sz="1600" dirty="0"/>
              <a:t>delle attività svolte da parte del responsabile/referente di progetto </a:t>
            </a:r>
            <a:r>
              <a:rPr lang="it-IT" sz="1600" i="1" dirty="0"/>
              <a:t>debitamente </a:t>
            </a:r>
            <a:r>
              <a:rPr lang="it-IT" sz="1600" i="1" dirty="0" smtClean="0"/>
              <a:t>firmata</a:t>
            </a:r>
          </a:p>
          <a:p>
            <a:endParaRPr lang="it-IT" sz="1600" dirty="0" smtClean="0"/>
          </a:p>
          <a:p>
            <a:r>
              <a:rPr lang="it-IT" sz="1600" b="1" dirty="0"/>
              <a:t>⑥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Notula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Busta paga </a:t>
            </a:r>
            <a:r>
              <a:rPr lang="it-IT" sz="1600" dirty="0"/>
              <a:t>(non vidimata</a:t>
            </a:r>
            <a:r>
              <a:rPr lang="it-IT" sz="1600" dirty="0" smtClean="0"/>
              <a:t>)/</a:t>
            </a:r>
            <a:r>
              <a:rPr lang="it-IT" sz="1600" b="1" dirty="0">
                <a:solidFill>
                  <a:srgbClr val="21ACAF"/>
                </a:solidFill>
              </a:rPr>
              <a:t>fattura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ricevuta debitamente annullate</a:t>
            </a:r>
            <a:r>
              <a:rPr lang="it-IT" sz="1600" dirty="0"/>
              <a:t>, </a:t>
            </a:r>
            <a:r>
              <a:rPr lang="it-IT" sz="1600" i="1" dirty="0"/>
              <a:t>ove opportuno</a:t>
            </a:r>
            <a:r>
              <a:rPr lang="it-IT" sz="1600" dirty="0"/>
              <a:t>, con timbro PON GOV 2014/2020 (non per fatture elettroniche/buste paga elettroniche) associato al progetto e con indicazione dell’importo esposto a </a:t>
            </a:r>
            <a:r>
              <a:rPr lang="it-IT" sz="1600" dirty="0" smtClean="0"/>
              <a:t>rendiconto</a:t>
            </a:r>
          </a:p>
          <a:p>
            <a:endParaRPr lang="it-IT" sz="1600" dirty="0" smtClean="0"/>
          </a:p>
          <a:p>
            <a:r>
              <a:rPr lang="it-IT" sz="1600" b="1" dirty="0"/>
              <a:t>⑦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Certificazione </a:t>
            </a:r>
            <a:r>
              <a:rPr lang="it-IT" sz="1600" b="1" dirty="0">
                <a:solidFill>
                  <a:srgbClr val="21ACAF"/>
                </a:solidFill>
              </a:rPr>
              <a:t>del costo lordo del collaboratore/consulente </a:t>
            </a:r>
            <a:r>
              <a:rPr lang="it-IT" sz="1600" dirty="0"/>
              <a:t>relativo al periodo rendicontato attestato dal Responsabile di progetto.</a:t>
            </a:r>
            <a:endParaRPr lang="it-IT" sz="16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Rettangolo arrotondato 21"/>
          <p:cNvSpPr/>
          <p:nvPr/>
        </p:nvSpPr>
        <p:spPr>
          <a:xfrm>
            <a:off x="9497647" y="63562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A – Personale Esterno</a:t>
            </a: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6" name="Elaborazione 25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①</a:t>
            </a:r>
            <a:r>
              <a:rPr lang="it-IT" sz="1600" dirty="0" smtClean="0"/>
              <a:t> Atti </a:t>
            </a:r>
            <a:r>
              <a:rPr lang="it-IT" sz="1600" dirty="0"/>
              <a:t>relativi alla </a:t>
            </a:r>
            <a:r>
              <a:rPr lang="it-IT" sz="1600" b="1" dirty="0">
                <a:solidFill>
                  <a:srgbClr val="21ACAF"/>
                </a:solidFill>
              </a:rPr>
              <a:t>procedura di individuazione del fornitore</a:t>
            </a:r>
            <a:r>
              <a:rPr lang="it-IT" sz="1600" dirty="0"/>
              <a:t> per acquisizione di beni e servizi in economia </a:t>
            </a:r>
            <a:r>
              <a:rPr lang="it-IT" sz="1600" i="1" dirty="0"/>
              <a:t>(Indagine di mercato/selezione mediante elenchi appositamente </a:t>
            </a:r>
            <a:r>
              <a:rPr lang="it-IT" sz="1600" i="1" dirty="0" smtClean="0"/>
              <a:t>costituiti</a:t>
            </a:r>
            <a:r>
              <a:rPr lang="it-IT" sz="1600" i="1" dirty="0" smtClean="0"/>
              <a:t>)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b="1" dirty="0"/>
              <a:t>②</a:t>
            </a:r>
            <a:r>
              <a:rPr lang="it-IT" sz="1600" dirty="0"/>
              <a:t> </a:t>
            </a:r>
            <a:r>
              <a:rPr lang="it-IT" sz="1600" dirty="0" smtClean="0"/>
              <a:t>Atti relativi alla </a:t>
            </a:r>
            <a:r>
              <a:rPr lang="it-IT" sz="1600" b="1" dirty="0" smtClean="0">
                <a:solidFill>
                  <a:srgbClr val="21ACAF"/>
                </a:solidFill>
              </a:rPr>
              <a:t>procedura di </a:t>
            </a:r>
            <a:r>
              <a:rPr lang="it-IT" sz="1600" b="1" dirty="0" smtClean="0">
                <a:solidFill>
                  <a:srgbClr val="21ACAF"/>
                </a:solidFill>
              </a:rPr>
              <a:t>gara</a:t>
            </a:r>
          </a:p>
          <a:p>
            <a:endParaRPr lang="it-IT" sz="1600" dirty="0" smtClean="0"/>
          </a:p>
          <a:p>
            <a:r>
              <a:rPr lang="it-IT" sz="1600" b="1" dirty="0"/>
              <a:t>③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Atto </a:t>
            </a:r>
            <a:r>
              <a:rPr lang="it-IT" sz="1600" b="1" dirty="0">
                <a:solidFill>
                  <a:srgbClr val="21ACAF"/>
                </a:solidFill>
              </a:rPr>
              <a:t>di </a:t>
            </a:r>
            <a:r>
              <a:rPr lang="it-IT" sz="1600" b="1" dirty="0" smtClean="0">
                <a:solidFill>
                  <a:srgbClr val="21ACAF"/>
                </a:solidFill>
              </a:rPr>
              <a:t>affidamento/Contratto</a:t>
            </a:r>
          </a:p>
          <a:p>
            <a:endParaRPr lang="it-IT" sz="1600" dirty="0"/>
          </a:p>
          <a:p>
            <a:r>
              <a:rPr lang="it-IT" sz="1600" b="1" dirty="0"/>
              <a:t>④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Documenti </a:t>
            </a:r>
            <a:r>
              <a:rPr lang="it-IT" sz="1600" b="1" dirty="0">
                <a:solidFill>
                  <a:srgbClr val="21ACAF"/>
                </a:solidFill>
              </a:rPr>
              <a:t>giustificativi della spesa</a:t>
            </a:r>
            <a:r>
              <a:rPr lang="it-IT" sz="1600" dirty="0"/>
              <a:t> correttamente compilati </a:t>
            </a:r>
            <a:r>
              <a:rPr lang="it-IT" sz="1600" dirty="0" smtClean="0"/>
              <a:t>e, </a:t>
            </a:r>
            <a:r>
              <a:rPr lang="it-IT" sz="1600" i="1" dirty="0" smtClean="0"/>
              <a:t>ove opportuno</a:t>
            </a:r>
            <a:r>
              <a:rPr lang="it-IT" sz="1600" dirty="0" smtClean="0"/>
              <a:t>, </a:t>
            </a:r>
            <a:r>
              <a:rPr lang="it-IT" sz="1600" dirty="0"/>
              <a:t>debitamente annullati con timbro PON GOV 2014/2020 associato al progetto/CUP e con indicazione dell’importo ammissibile.</a:t>
            </a:r>
            <a:endParaRPr lang="it-IT" sz="16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Rettangolo arrotondato 21"/>
          <p:cNvSpPr/>
          <p:nvPr/>
        </p:nvSpPr>
        <p:spPr>
          <a:xfrm>
            <a:off x="9497647" y="63562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A – Beni e Servizi</a:t>
            </a: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6" name="Elaborazione 25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2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/>
        </p:nvGraphicFramePr>
        <p:xfrm>
          <a:off x="750925" y="1196040"/>
          <a:ext cx="10805323" cy="137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ttangolo 12"/>
          <p:cNvSpPr/>
          <p:nvPr/>
        </p:nvSpPr>
        <p:spPr>
          <a:xfrm>
            <a:off x="750924" y="2707116"/>
            <a:ext cx="4503463" cy="1194106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</a:t>
            </a:r>
            <a:r>
              <a:rPr lang="it-IT" sz="1600" b="1" dirty="0" smtClean="0">
                <a:solidFill>
                  <a:schemeClr val="tx1"/>
                </a:solidFill>
              </a:rPr>
              <a:t>Modulo di Trasferimento Fondi</a:t>
            </a:r>
            <a:r>
              <a:rPr lang="it-IT" sz="1600" dirty="0" smtClean="0">
                <a:solidFill>
                  <a:schemeClr val="tx1"/>
                </a:solidFill>
              </a:rPr>
              <a:t>, che consente di acquisire le risorse per pagare le spese senza fare ricorso a fondi propri.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069540" y="2707117"/>
            <a:ext cx="4486707" cy="1194106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bimestralmente </a:t>
            </a:r>
            <a:r>
              <a:rPr lang="it-IT" sz="1600" b="1" dirty="0" smtClean="0">
                <a:solidFill>
                  <a:schemeClr val="tx1"/>
                </a:solidFill>
              </a:rPr>
              <a:t>Domanda di Rimborso</a:t>
            </a:r>
            <a:r>
              <a:rPr lang="it-IT" sz="1600" dirty="0" smtClean="0">
                <a:solidFill>
                  <a:schemeClr val="tx1"/>
                </a:solidFill>
              </a:rPr>
              <a:t>, unitamente alla Relazione Tecnica e al Documento di Rendicontazione dettagliata delle spese.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50925" y="4079795"/>
            <a:ext cx="4503463" cy="1640888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Entro </a:t>
            </a:r>
            <a:r>
              <a:rPr lang="it-IT" sz="1600" u="sng" dirty="0" smtClean="0">
                <a:solidFill>
                  <a:schemeClr val="tx1"/>
                </a:solidFill>
              </a:rPr>
              <a:t>30 giorni </a:t>
            </a:r>
            <a:r>
              <a:rPr lang="it-IT" sz="1600" dirty="0" smtClean="0">
                <a:solidFill>
                  <a:schemeClr val="tx1"/>
                </a:solidFill>
              </a:rPr>
              <a:t>dalla trasmissione del Modulo di Trasferimento Fondi, 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solidFill>
                  <a:schemeClr val="tx1"/>
                </a:solidFill>
              </a:rPr>
              <a:t>trasferisce le somme richieste al Beneficiario per il pagamento dei fornitori </a:t>
            </a:r>
            <a:r>
              <a:rPr lang="it-IT" sz="1600" i="1" dirty="0" smtClean="0">
                <a:solidFill>
                  <a:schemeClr val="tx1"/>
                </a:solidFill>
              </a:rPr>
              <a:t>(Beni e Servizi e Personale non dipendente) </a:t>
            </a:r>
            <a:r>
              <a:rPr lang="it-IT" sz="1600" dirty="0" smtClean="0">
                <a:solidFill>
                  <a:schemeClr val="tx1"/>
                </a:solidFill>
              </a:rPr>
              <a:t>e per il trasferimento ai Partner delle rispettive quote </a:t>
            </a:r>
            <a:r>
              <a:rPr lang="it-IT" sz="1600" i="1" dirty="0" smtClean="0">
                <a:solidFill>
                  <a:schemeClr val="tx1"/>
                </a:solidFill>
              </a:rPr>
              <a:t>(Personale Interno e Spese Generali)</a:t>
            </a:r>
            <a:endParaRPr lang="it-IT" sz="1600" b="1" i="1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069540" y="4057389"/>
            <a:ext cx="4486707" cy="1663293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raccoglie </a:t>
            </a:r>
            <a:r>
              <a:rPr lang="it-IT" sz="1600" dirty="0">
                <a:solidFill>
                  <a:schemeClr val="tx1"/>
                </a:solidFill>
              </a:rPr>
              <a:t>periodicamente</a:t>
            </a:r>
            <a:endParaRPr lang="it-IT" sz="1600" b="1" dirty="0">
              <a:solidFill>
                <a:schemeClr val="tx1"/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la documentazione giustificativa delle spese proprie e dei Partner e la carica sul sistema informativo DELFI.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 smtClean="0">
                <a:solidFill>
                  <a:schemeClr val="tx1"/>
                </a:solidFill>
              </a:rPr>
              <a:t> controlla la documentazione e, se il controllo ha esito positivo, il Beneficiario può procedere con l’invio della Domanda di Rimborso.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7069540" y="1196040"/>
            <a:ext cx="4486707" cy="1370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3" name="Immagin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6" name="CasellaDiTesto 25"/>
          <p:cNvSpPr txBox="1"/>
          <p:nvPr/>
        </p:nvSpPr>
        <p:spPr>
          <a:xfrm>
            <a:off x="3042000" y="176212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Il Circuito Finanziario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8" name="Gruppo 27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9" name="Elaborazione 28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0" name="Elaborazione 29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Elaborazione 30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2" name="Elaborazione 31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4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b="1" dirty="0" smtClean="0">
                <a:cs typeface="Calibri" panose="020F0502020204030204" pitchFamily="34" charset="0"/>
              </a:rPr>
              <a:t>①</a:t>
            </a:r>
            <a:r>
              <a:rPr lang="it-IT" sz="1600" dirty="0" smtClean="0">
                <a:cs typeface="Calibri" panose="020F0502020204030204" pitchFamily="34" charset="0"/>
              </a:rPr>
              <a:t>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Ordine di servizio/atto amministrativo </a:t>
            </a:r>
            <a:r>
              <a:rPr lang="it-IT" sz="1600" dirty="0">
                <a:cs typeface="Calibri" panose="020F0502020204030204" pitchFamily="34" charset="0"/>
              </a:rPr>
              <a:t>con il quale il dipendente viene assegnato al </a:t>
            </a:r>
            <a:r>
              <a:rPr lang="it-IT" sz="1600" dirty="0" smtClean="0">
                <a:cs typeface="Calibri" panose="020F0502020204030204" pitchFamily="34" charset="0"/>
              </a:rPr>
              <a:t>progetto</a:t>
            </a:r>
          </a:p>
          <a:p>
            <a:pPr algn="just"/>
            <a:endParaRPr lang="it-IT" sz="1600" b="1" dirty="0" smtClean="0">
              <a:cs typeface="Calibri" panose="020F0502020204030204" pitchFamily="34" charset="0"/>
            </a:endParaRPr>
          </a:p>
          <a:p>
            <a:pPr algn="just"/>
            <a:r>
              <a:rPr lang="it-IT" sz="1600" b="1" dirty="0">
                <a:cs typeface="Calibri" panose="020F0502020204030204" pitchFamily="34" charset="0"/>
              </a:rPr>
              <a:t>②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b="1" dirty="0" err="1" smtClean="0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>
                <a:cs typeface="Calibri" panose="020F0502020204030204" pitchFamily="34" charset="0"/>
              </a:rPr>
              <a:t>, </a:t>
            </a:r>
            <a:r>
              <a:rPr lang="it-IT" sz="16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>
                <a:cs typeface="Calibri" panose="020F0502020204030204" pitchFamily="34" charset="0"/>
              </a:rPr>
              <a:t>(cfr. </a:t>
            </a:r>
            <a:r>
              <a:rPr lang="it-IT" sz="1600" b="1" dirty="0">
                <a:cs typeface="Calibri" panose="020F0502020204030204" pitchFamily="34" charset="0"/>
              </a:rPr>
              <a:t>Allegato 9 </a:t>
            </a:r>
            <a:r>
              <a:rPr lang="it-IT" sz="1600" i="1" dirty="0">
                <a:cs typeface="Calibri" panose="020F0502020204030204" pitchFamily="34" charset="0"/>
              </a:rPr>
              <a:t>“Format </a:t>
            </a:r>
            <a:r>
              <a:rPr lang="it-IT" sz="1600" i="1" dirty="0" err="1">
                <a:cs typeface="Calibri" panose="020F0502020204030204" pitchFamily="34" charset="0"/>
              </a:rPr>
              <a:t>timesheet</a:t>
            </a:r>
            <a:r>
              <a:rPr lang="it-IT" sz="1600" i="1" dirty="0">
                <a:cs typeface="Calibri" panose="020F0502020204030204" pitchFamily="34" charset="0"/>
              </a:rPr>
              <a:t> mensile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pPr algn="just"/>
            <a:r>
              <a:rPr lang="it-IT" sz="1600" b="1" dirty="0">
                <a:cs typeface="Calibri" panose="020F0502020204030204" pitchFamily="34" charset="0"/>
              </a:rPr>
              <a:t>③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Prospetto riepilogativo </a:t>
            </a:r>
            <a:r>
              <a:rPr lang="it-IT" sz="1600" dirty="0" smtClean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 smtClean="0">
                <a:cs typeface="Calibri" panose="020F0502020204030204" pitchFamily="34" charset="0"/>
              </a:rPr>
              <a:t>Allegato 10 </a:t>
            </a:r>
            <a:r>
              <a:rPr lang="it-IT" sz="1600" i="1" dirty="0" smtClean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 smtClean="0">
                <a:cs typeface="Calibri" panose="020F0502020204030204" pitchFamily="34" charset="0"/>
              </a:rPr>
              <a:t>,</a:t>
            </a:r>
            <a:r>
              <a:rPr lang="it-IT" sz="1600" i="1" dirty="0" smtClean="0">
                <a:cs typeface="Calibri" panose="020F0502020204030204" pitchFamily="34" charset="0"/>
              </a:rPr>
              <a:t> </a:t>
            </a:r>
            <a:r>
              <a:rPr lang="it-IT" sz="1600" dirty="0" err="1" smtClean="0">
                <a:cs typeface="Calibri" panose="020F0502020204030204" pitchFamily="34" charset="0"/>
              </a:rPr>
              <a:t>sheet</a:t>
            </a:r>
            <a:r>
              <a:rPr lang="it-IT" sz="1600" dirty="0" smtClean="0">
                <a:cs typeface="Calibri" panose="020F0502020204030204" pitchFamily="34" charset="0"/>
              </a:rPr>
              <a:t> </a:t>
            </a:r>
            <a:r>
              <a:rPr lang="it-IT" sz="1600" i="1" dirty="0" smtClean="0">
                <a:cs typeface="Calibri" panose="020F0502020204030204" pitchFamily="34" charset="0"/>
              </a:rPr>
              <a:t>“personale interno costi standard”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r>
              <a:rPr lang="it-IT" sz="1600" b="1" dirty="0">
                <a:cs typeface="Calibri" panose="020F0502020204030204" pitchFamily="34" charset="0"/>
              </a:rPr>
              <a:t>④</a:t>
            </a:r>
            <a:r>
              <a:rPr lang="it-IT" sz="1600" dirty="0" smtClean="0"/>
              <a:t> </a:t>
            </a:r>
            <a:r>
              <a:rPr lang="it-IT" sz="16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600" b="1" dirty="0"/>
              <a:t>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riferimento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8" name="Immagin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CasellaDiTesto 21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B – Personale Interno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5" name="Elaborazione 24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29" name="Rettangolo arrotondato 28"/>
          <p:cNvSpPr/>
          <p:nvPr/>
        </p:nvSpPr>
        <p:spPr>
          <a:xfrm>
            <a:off x="9497647" y="77413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/>
              <a:t>①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Documentazione </a:t>
            </a:r>
            <a:r>
              <a:rPr lang="it-IT" sz="1600" b="1" dirty="0">
                <a:solidFill>
                  <a:srgbClr val="21ACAF"/>
                </a:solidFill>
              </a:rPr>
              <a:t>relativa alla</a:t>
            </a:r>
            <a:r>
              <a:rPr lang="it-IT" sz="1600" dirty="0"/>
              <a:t> </a:t>
            </a:r>
            <a:r>
              <a:rPr lang="it-IT" sz="1600" b="1" dirty="0">
                <a:solidFill>
                  <a:srgbClr val="21ACAF"/>
                </a:solidFill>
              </a:rPr>
              <a:t>procedura di selezione del collaboratore </a:t>
            </a:r>
            <a:r>
              <a:rPr lang="it-IT" sz="1600" i="1" dirty="0"/>
              <a:t>(Es. Fabbisogno con individuazione profili e competenze </a:t>
            </a:r>
            <a:r>
              <a:rPr lang="it-IT" sz="1600" i="1" dirty="0" smtClean="0"/>
              <a:t>richieste, </a:t>
            </a:r>
            <a:r>
              <a:rPr lang="it-IT" sz="1600" i="1" dirty="0"/>
              <a:t>ricognizione interna preventiva, disciplinare dell’amministrazione per incarichi esterni, Bando/Avviso selezione, allegati al bando - domanda di partecipazione, format cv in formato europeo ecc. -, domanda di partecipazione protocollata ed eventuale registro domande pervenute, nomina Commissione di valutazione, verbali Commissione di valutazione, decreto di approvazione graduatoria definitiva</a:t>
            </a:r>
            <a:r>
              <a:rPr lang="it-IT" sz="1600" i="1" dirty="0" smtClean="0"/>
              <a:t>)</a:t>
            </a:r>
          </a:p>
          <a:p>
            <a:endParaRPr lang="it-IT" sz="1600" dirty="0" smtClean="0"/>
          </a:p>
          <a:p>
            <a:r>
              <a:rPr lang="it-IT" sz="1600" b="1" dirty="0"/>
              <a:t>②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Curriculum vitae </a:t>
            </a:r>
            <a:r>
              <a:rPr lang="it-IT" sz="1600" dirty="0" smtClean="0"/>
              <a:t>sottoscritto da cui risulti la competenza professionale relativa alle prestazioni </a:t>
            </a:r>
            <a:r>
              <a:rPr lang="it-IT" sz="1600" dirty="0" smtClean="0"/>
              <a:t>richieste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b="1" dirty="0" smtClean="0"/>
              <a:t>③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Contratto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disciplinare di incarico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pubblicazione dell’avvenuta stipula del contratto </a:t>
            </a:r>
            <a:r>
              <a:rPr lang="it-IT" sz="1600" dirty="0"/>
              <a:t>e rispetto degli obblighi di trasparenza, ogni altro documento idoneo ad attestare la prestazione che il soggetto si è impegnato a svolgere sul </a:t>
            </a:r>
            <a:r>
              <a:rPr lang="it-IT" sz="1600" dirty="0" smtClean="0"/>
              <a:t>progetto</a:t>
            </a:r>
          </a:p>
          <a:p>
            <a:endParaRPr lang="it-IT" sz="1600" dirty="0" smtClean="0"/>
          </a:p>
          <a:p>
            <a:r>
              <a:rPr lang="it-IT" sz="1600" b="1" dirty="0" smtClean="0"/>
              <a:t>④ </a:t>
            </a:r>
            <a:r>
              <a:rPr lang="it-IT" sz="1600" dirty="0" smtClean="0"/>
              <a:t>Idonea </a:t>
            </a:r>
            <a:r>
              <a:rPr lang="it-IT" sz="1600" b="1" dirty="0">
                <a:solidFill>
                  <a:srgbClr val="21ACAF"/>
                </a:solidFill>
              </a:rPr>
              <a:t>documentazione attestante le attività effettivamente svolte dal collaboratore </a:t>
            </a:r>
            <a:r>
              <a:rPr lang="it-IT" sz="1600" i="1" dirty="0"/>
              <a:t>(Es. Relazione attività svolte, studi o altri prodotti dai collaboratori/consulenti coinvolti nel progetto, utili a giustificare la spesa</a:t>
            </a:r>
            <a:r>
              <a:rPr lang="it-IT" sz="1600" i="1" dirty="0" smtClean="0"/>
              <a:t>)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b="1" dirty="0"/>
              <a:t>⑤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Attestazione </a:t>
            </a:r>
            <a:r>
              <a:rPr lang="it-IT" sz="1600" b="1" dirty="0">
                <a:solidFill>
                  <a:srgbClr val="21ACAF"/>
                </a:solidFill>
              </a:rPr>
              <a:t>di conformità </a:t>
            </a:r>
            <a:r>
              <a:rPr lang="it-IT" sz="1600" dirty="0"/>
              <a:t>delle attività svolte da parte del responsabile/referente di progetto </a:t>
            </a:r>
            <a:r>
              <a:rPr lang="it-IT" sz="1600" i="1" dirty="0"/>
              <a:t>debitamente </a:t>
            </a:r>
            <a:r>
              <a:rPr lang="it-IT" sz="1600" i="1" dirty="0" smtClean="0"/>
              <a:t>firmata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CasellaDiTesto 21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B – Personale Esterno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5" name="Elaborazione 24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29" name="Rettangolo arrotondato 28"/>
          <p:cNvSpPr/>
          <p:nvPr/>
        </p:nvSpPr>
        <p:spPr>
          <a:xfrm>
            <a:off x="9497647" y="77413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/>
              <a:t>⑥</a:t>
            </a:r>
            <a:r>
              <a:rPr lang="it-IT" sz="1600" dirty="0"/>
              <a:t> </a:t>
            </a:r>
            <a:r>
              <a:rPr lang="it-IT" sz="1600" b="1" dirty="0">
                <a:solidFill>
                  <a:srgbClr val="21ACAF"/>
                </a:solidFill>
              </a:rPr>
              <a:t>Notula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21ACAF"/>
                </a:solidFill>
              </a:rPr>
              <a:t>Busta paga/fattura</a:t>
            </a:r>
            <a:r>
              <a:rPr lang="it-IT" sz="1600" dirty="0"/>
              <a:t>, </a:t>
            </a:r>
            <a:r>
              <a:rPr lang="it-IT" sz="1600" b="1" dirty="0"/>
              <a:t>ricevuta debitamente annullate</a:t>
            </a:r>
            <a:r>
              <a:rPr lang="it-IT" sz="1600" dirty="0"/>
              <a:t>, </a:t>
            </a:r>
            <a:r>
              <a:rPr lang="it-IT" sz="1600" i="1" dirty="0"/>
              <a:t>ove opportuno</a:t>
            </a:r>
            <a:r>
              <a:rPr lang="it-IT" sz="1600" dirty="0"/>
              <a:t>, con timbro PON GOV 2014/2020 (non per fatture elettroniche/buste paga elettroniche) associato al progetto e con indicazione dell’importo esposto a rendiconto</a:t>
            </a:r>
          </a:p>
          <a:p>
            <a:endParaRPr lang="it-IT" sz="1600" dirty="0" smtClean="0"/>
          </a:p>
          <a:p>
            <a:r>
              <a:rPr lang="it-IT" sz="1600" b="1" dirty="0" smtClean="0"/>
              <a:t>⑦</a:t>
            </a:r>
            <a:r>
              <a:rPr lang="it-IT" sz="1600" dirty="0" smtClean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Certificazione </a:t>
            </a:r>
            <a:r>
              <a:rPr lang="it-IT" sz="1600" b="1" dirty="0">
                <a:solidFill>
                  <a:srgbClr val="21ACAF"/>
                </a:solidFill>
              </a:rPr>
              <a:t>del costo lordo del collaboratore/consulente</a:t>
            </a:r>
            <a:r>
              <a:rPr lang="it-IT" sz="1600" dirty="0"/>
              <a:t> relativo al periodo rendicontato attestato dal Responsabile di </a:t>
            </a:r>
            <a:r>
              <a:rPr lang="it-IT" sz="1600" dirty="0" smtClean="0"/>
              <a:t>progetto</a:t>
            </a:r>
            <a:r>
              <a:rPr lang="it-IT" sz="1600" dirty="0" smtClean="0"/>
              <a:t>;</a:t>
            </a:r>
          </a:p>
          <a:p>
            <a:endParaRPr lang="it-IT" sz="1600" dirty="0" smtClean="0"/>
          </a:p>
          <a:p>
            <a:r>
              <a:rPr lang="it-IT" sz="1600" b="1" dirty="0" smtClean="0"/>
              <a:t>⑧</a:t>
            </a:r>
            <a:r>
              <a:rPr lang="it-IT" sz="1600" dirty="0" smtClean="0"/>
              <a:t> </a:t>
            </a:r>
            <a:r>
              <a:rPr lang="it-IT" sz="1600" dirty="0" smtClean="0"/>
              <a:t>Documentazione </a:t>
            </a:r>
            <a:r>
              <a:rPr lang="it-IT" sz="1600" dirty="0"/>
              <a:t>probatoria dell’</a:t>
            </a:r>
            <a:r>
              <a:rPr lang="it-IT" sz="1600" b="1" dirty="0">
                <a:solidFill>
                  <a:srgbClr val="21ACAF"/>
                </a:solidFill>
              </a:rPr>
              <a:t>avvenuto pagamento dei compensi netti </a:t>
            </a:r>
            <a:r>
              <a:rPr lang="it-IT" sz="1600" i="1" dirty="0"/>
              <a:t>(Es: bonifico bancario, mandato quietanzato, ecc.)</a:t>
            </a:r>
            <a:r>
              <a:rPr lang="it-IT" sz="1600" dirty="0"/>
              <a:t>; </a:t>
            </a:r>
            <a:endParaRPr lang="it-IT" sz="1600" dirty="0" smtClean="0"/>
          </a:p>
          <a:p>
            <a:endParaRPr lang="it-IT" sz="1600" dirty="0"/>
          </a:p>
          <a:p>
            <a:r>
              <a:rPr lang="it-IT" sz="1600" b="1" dirty="0"/>
              <a:t>⑨</a:t>
            </a:r>
            <a:r>
              <a:rPr lang="it-IT" sz="1600" dirty="0" smtClean="0"/>
              <a:t> </a:t>
            </a:r>
            <a:r>
              <a:rPr lang="it-IT" sz="1600" dirty="0" smtClean="0"/>
              <a:t>Documentazione </a:t>
            </a:r>
            <a:r>
              <a:rPr lang="it-IT" sz="1600" dirty="0"/>
              <a:t>probatoria dell’</a:t>
            </a:r>
            <a:r>
              <a:rPr lang="it-IT" sz="1600" b="1" dirty="0">
                <a:solidFill>
                  <a:srgbClr val="21ACAF"/>
                </a:solidFill>
              </a:rPr>
              <a:t>avvenuto versamento delle ritenute d’acconto e degli oneri previdenziali </a:t>
            </a:r>
            <a:r>
              <a:rPr lang="it-IT" sz="1600" dirty="0"/>
              <a:t>qualora dovuti, INAIL (</a:t>
            </a:r>
            <a:r>
              <a:rPr lang="it-IT" sz="1600" i="1" dirty="0"/>
              <a:t>nel caso di F24 cumulativi</a:t>
            </a:r>
            <a:r>
              <a:rPr lang="it-IT" sz="1600" dirty="0"/>
              <a:t>, sarà necessaria una Dichiarazione sostitutiva di atto notorio -DSAN- con allegato Prospetto di raccordo degli F24 che evidenzi - nel dettaglio - la quota di competenza -ritenute/oneri- relativa al personale dedicato al progetto. </a:t>
            </a:r>
          </a:p>
          <a:p>
            <a:endParaRPr lang="it-IT" sz="1600" dirty="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CasellaDiTesto 21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B – Personale Esterno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5" name="Elaborazione 24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29" name="Rettangolo arrotondato 28"/>
          <p:cNvSpPr/>
          <p:nvPr/>
        </p:nvSpPr>
        <p:spPr>
          <a:xfrm>
            <a:off x="9497647" y="77413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① </a:t>
            </a:r>
            <a:r>
              <a:rPr lang="it-IT" sz="1600" b="1" dirty="0" smtClean="0">
                <a:solidFill>
                  <a:srgbClr val="21ACAF"/>
                </a:solidFill>
              </a:rPr>
              <a:t>Eventuale </a:t>
            </a:r>
            <a:r>
              <a:rPr lang="it-IT" sz="1600" b="1" dirty="0">
                <a:solidFill>
                  <a:srgbClr val="21ACAF"/>
                </a:solidFill>
              </a:rPr>
              <a:t>Regolamento dell’Ente</a:t>
            </a:r>
            <a:r>
              <a:rPr lang="it-IT" sz="1600" dirty="0"/>
              <a:t> per acquisizione di beni e servizi in </a:t>
            </a:r>
            <a:r>
              <a:rPr lang="it-IT" sz="1600" dirty="0" smtClean="0"/>
              <a:t>economia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b="1" dirty="0"/>
              <a:t>②</a:t>
            </a:r>
            <a:r>
              <a:rPr lang="it-IT" sz="1600" dirty="0"/>
              <a:t> </a:t>
            </a:r>
            <a:r>
              <a:rPr lang="it-IT" sz="1600" dirty="0" smtClean="0"/>
              <a:t>Atti </a:t>
            </a:r>
            <a:r>
              <a:rPr lang="it-IT" sz="1600" dirty="0"/>
              <a:t>relativi alla </a:t>
            </a:r>
            <a:r>
              <a:rPr lang="it-IT" sz="1600" b="1" dirty="0">
                <a:solidFill>
                  <a:srgbClr val="21ACAF"/>
                </a:solidFill>
              </a:rPr>
              <a:t>procedura di individuazione del fornitore </a:t>
            </a:r>
            <a:r>
              <a:rPr lang="it-IT" sz="1600" dirty="0"/>
              <a:t>per acquisizione di beni e servizi in economia </a:t>
            </a:r>
            <a:r>
              <a:rPr lang="it-IT" sz="1600" i="1" dirty="0"/>
              <a:t>(Indagine di mercato/selezione mediante elenchi appositamente </a:t>
            </a:r>
            <a:r>
              <a:rPr lang="it-IT" sz="1600" i="1" dirty="0" smtClean="0"/>
              <a:t>costituiti</a:t>
            </a:r>
            <a:r>
              <a:rPr lang="it-IT" sz="1600" i="1" dirty="0" smtClean="0"/>
              <a:t>)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b="1" dirty="0" smtClean="0"/>
              <a:t>③</a:t>
            </a:r>
            <a:r>
              <a:rPr lang="it-IT" sz="1600" dirty="0" smtClean="0"/>
              <a:t> </a:t>
            </a:r>
            <a:r>
              <a:rPr lang="it-IT" sz="1600" dirty="0" smtClean="0"/>
              <a:t>Atti relativi alla </a:t>
            </a:r>
            <a:r>
              <a:rPr lang="it-IT" sz="1600" b="1" dirty="0" smtClean="0">
                <a:solidFill>
                  <a:srgbClr val="21ACAF"/>
                </a:solidFill>
              </a:rPr>
              <a:t>procedura di gara</a:t>
            </a:r>
            <a:r>
              <a:rPr lang="it-IT" sz="1600" dirty="0" smtClean="0"/>
              <a:t>;</a:t>
            </a:r>
          </a:p>
          <a:p>
            <a:endParaRPr lang="it-IT" sz="1600" dirty="0" smtClean="0"/>
          </a:p>
          <a:p>
            <a:r>
              <a:rPr lang="it-IT" sz="1600" b="1" dirty="0"/>
              <a:t>④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Atto </a:t>
            </a:r>
            <a:r>
              <a:rPr lang="it-IT" sz="1600" b="1" dirty="0">
                <a:solidFill>
                  <a:srgbClr val="21ACAF"/>
                </a:solidFill>
              </a:rPr>
              <a:t>di affidamento/Contratto</a:t>
            </a:r>
            <a:r>
              <a:rPr lang="it-IT" sz="1600" dirty="0" smtClean="0"/>
              <a:t>;</a:t>
            </a:r>
          </a:p>
          <a:p>
            <a:endParaRPr lang="it-IT" sz="1600" dirty="0"/>
          </a:p>
          <a:p>
            <a:r>
              <a:rPr lang="it-IT" sz="1600" b="1" dirty="0"/>
              <a:t>⑤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Documenti </a:t>
            </a:r>
            <a:r>
              <a:rPr lang="it-IT" sz="1600" b="1" dirty="0">
                <a:solidFill>
                  <a:srgbClr val="21ACAF"/>
                </a:solidFill>
              </a:rPr>
              <a:t>giustificativi della spesa correttamente compilati </a:t>
            </a:r>
            <a:r>
              <a:rPr lang="it-IT" sz="1600" dirty="0" smtClean="0"/>
              <a:t>e, </a:t>
            </a:r>
            <a:r>
              <a:rPr lang="it-IT" sz="1600" i="1" dirty="0" smtClean="0"/>
              <a:t>ove </a:t>
            </a:r>
            <a:r>
              <a:rPr lang="it-IT" sz="1600" i="1" dirty="0"/>
              <a:t>opportuno</a:t>
            </a:r>
            <a:r>
              <a:rPr lang="it-IT" sz="1600" dirty="0"/>
              <a:t>, debitamente annullati con timbro PON GOV 2014/2020 associato al progetto/CUP e con indicazione </a:t>
            </a:r>
            <a:r>
              <a:rPr lang="it-IT" sz="1600" dirty="0" smtClean="0"/>
              <a:t>dell’importo </a:t>
            </a:r>
            <a:r>
              <a:rPr lang="it-IT" sz="1600" dirty="0" smtClean="0"/>
              <a:t>ammissibile</a:t>
            </a:r>
            <a:r>
              <a:rPr lang="it-IT" sz="1600" dirty="0" smtClean="0"/>
              <a:t>;</a:t>
            </a:r>
          </a:p>
          <a:p>
            <a:endParaRPr lang="it-IT" sz="1600" dirty="0"/>
          </a:p>
          <a:p>
            <a:r>
              <a:rPr lang="it-IT" sz="1600" b="1" dirty="0"/>
              <a:t>⑥</a:t>
            </a:r>
            <a:r>
              <a:rPr lang="it-IT" sz="1600" dirty="0"/>
              <a:t> </a:t>
            </a:r>
            <a:r>
              <a:rPr lang="it-IT" sz="1600" b="1" dirty="0" smtClean="0">
                <a:solidFill>
                  <a:srgbClr val="21ACAF"/>
                </a:solidFill>
              </a:rPr>
              <a:t>Documentazione </a:t>
            </a:r>
            <a:r>
              <a:rPr lang="it-IT" sz="1600" b="1" dirty="0">
                <a:solidFill>
                  <a:srgbClr val="21ACAF"/>
                </a:solidFill>
              </a:rPr>
              <a:t>propedeutica al pagamento </a:t>
            </a:r>
            <a:r>
              <a:rPr lang="it-IT" sz="1600" i="1" dirty="0"/>
              <a:t>(</a:t>
            </a:r>
            <a:r>
              <a:rPr lang="it-IT" sz="1600" i="1" dirty="0" err="1"/>
              <a:t>Equitalia</a:t>
            </a:r>
            <a:r>
              <a:rPr lang="it-IT" sz="1600" i="1" dirty="0"/>
              <a:t>, DURC, </a:t>
            </a:r>
            <a:r>
              <a:rPr lang="it-IT" sz="1600" i="1" dirty="0" err="1"/>
              <a:t>AntiMafia</a:t>
            </a:r>
            <a:r>
              <a:rPr lang="it-IT" sz="1600" i="1" dirty="0" smtClean="0"/>
              <a:t>…)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0" name="Immagin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3" name="CasellaDiTesto 22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B – Beni e Servizi</a:t>
            </a: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6" name="Elaborazione 25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0" name="Rettangolo arrotondato 29"/>
          <p:cNvSpPr/>
          <p:nvPr/>
        </p:nvSpPr>
        <p:spPr>
          <a:xfrm>
            <a:off x="9497647" y="77413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⑦</a:t>
            </a:r>
            <a:r>
              <a:rPr lang="it-IT" sz="1600" dirty="0" smtClean="0"/>
              <a:t> </a:t>
            </a:r>
            <a:r>
              <a:rPr lang="it-IT" sz="1600" b="1" dirty="0">
                <a:solidFill>
                  <a:srgbClr val="21ACAF"/>
                </a:solidFill>
              </a:rPr>
              <a:t>Documentazione attestante l’avvenuto pagamento </a:t>
            </a:r>
            <a:r>
              <a:rPr lang="it-IT" sz="1600" dirty="0"/>
              <a:t>debitamente </a:t>
            </a:r>
            <a:r>
              <a:rPr lang="it-IT" sz="1600" dirty="0" smtClean="0"/>
              <a:t>quietanzata</a:t>
            </a:r>
          </a:p>
          <a:p>
            <a:endParaRPr lang="it-IT" sz="1600" dirty="0"/>
          </a:p>
          <a:p>
            <a:r>
              <a:rPr lang="it-IT" sz="1600" b="1" dirty="0"/>
              <a:t>⑧</a:t>
            </a:r>
            <a:r>
              <a:rPr lang="it-IT" sz="1600" dirty="0"/>
              <a:t> </a:t>
            </a:r>
            <a:r>
              <a:rPr lang="it-IT" sz="1600" dirty="0"/>
              <a:t>Atti relativi all’attestazione </a:t>
            </a:r>
            <a:r>
              <a:rPr lang="it-IT" sz="1600" b="1" dirty="0">
                <a:solidFill>
                  <a:srgbClr val="21ACAF"/>
                </a:solidFill>
              </a:rPr>
              <a:t>dell’avvenuto servizio/fornitura </a:t>
            </a:r>
            <a:r>
              <a:rPr lang="it-IT" sz="1600" dirty="0"/>
              <a:t>(SAL, Regolare esecuzione, presa in carico, collaudo, eventuale inventario</a:t>
            </a:r>
            <a:r>
              <a:rPr lang="it-IT" sz="1600" dirty="0" smtClean="0"/>
              <a:t>)</a:t>
            </a:r>
            <a:endParaRPr lang="it-IT" sz="16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0" name="Immagin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3" name="CasellaDiTesto 22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B – Beni e Servizi</a:t>
            </a: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6" name="Elaborazione 25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0" name="Rettangolo arrotondato 29"/>
          <p:cNvSpPr/>
          <p:nvPr/>
        </p:nvSpPr>
        <p:spPr>
          <a:xfrm>
            <a:off x="9497647" y="77413"/>
            <a:ext cx="2488505" cy="801349"/>
          </a:xfrm>
          <a:prstGeom prst="roundRect">
            <a:avLst/>
          </a:prstGeom>
          <a:solidFill>
            <a:srgbClr val="ACD038"/>
          </a:solidFill>
          <a:ln>
            <a:solidFill>
              <a:srgbClr val="ACD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B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Rendicontazione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 ENTRO IL 16 LUGLIO 2018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21021" y="1686254"/>
            <a:ext cx="11665131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b="1" dirty="0">
                <a:ea typeface="Calibri" panose="020F0502020204030204" pitchFamily="34" charset="0"/>
                <a:cs typeface="TimesNewRoman"/>
              </a:rPr>
              <a:t>①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Prospetto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di calcolo del costo orario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per ciascuna risorsa impegnata sul progetto secondo il format di cui all’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Allegato </a:t>
            </a:r>
            <a:r>
              <a:rPr lang="it-IT" sz="1600" b="1" dirty="0" smtClean="0">
                <a:ea typeface="Calibri" panose="020F0502020204030204" pitchFamily="34" charset="0"/>
                <a:cs typeface="TimesNewRoman"/>
              </a:rPr>
              <a:t>11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.</a:t>
            </a:r>
            <a:endParaRPr lang="it-IT" sz="1600" dirty="0" smtClean="0">
              <a:ea typeface="Calibri" panose="020F0502020204030204" pitchFamily="34" charset="0"/>
              <a:cs typeface="TimesNewRoman"/>
            </a:endParaRPr>
          </a:p>
        </p:txBody>
      </p:sp>
      <p:grpSp>
        <p:nvGrpSpPr>
          <p:cNvPr id="10" name="Gruppo 9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1" name="CasellaDiTesto 20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Documentazione richiesta</a:t>
            </a:r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3" name="Gruppo 22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4" name="Elaborazione 23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5" name="Elaborazione 24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9947966" y="139403"/>
            <a:ext cx="1909396" cy="680647"/>
            <a:chOff x="11001807" y="260231"/>
            <a:chExt cx="1909396" cy="680647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807" y="260231"/>
              <a:ext cx="612000" cy="612000"/>
            </a:xfrm>
            <a:prstGeom prst="rect">
              <a:avLst/>
            </a:prstGeom>
          </p:spPr>
        </p:pic>
        <p:sp>
          <p:nvSpPr>
            <p:cNvPr id="6" name="CasellaDiTesto 5"/>
            <p:cNvSpPr txBox="1"/>
            <p:nvPr/>
          </p:nvSpPr>
          <p:spPr>
            <a:xfrm>
              <a:off x="11509017" y="633101"/>
              <a:ext cx="1402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spc="80" dirty="0" smtClean="0">
                  <a:solidFill>
                    <a:srgbClr val="DA0C31"/>
                  </a:solidFill>
                  <a:latin typeface="Agency FB" panose="020B0503020202020204" pitchFamily="34" charset="0"/>
                </a:rPr>
                <a:t>Entro il 16 Luglio</a:t>
              </a:r>
              <a:endParaRPr lang="it-IT" sz="1400" b="1" spc="80" dirty="0">
                <a:solidFill>
                  <a:srgbClr val="DA0C3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1067110" y="2503331"/>
            <a:ext cx="10091212" cy="338554"/>
          </a:xfrm>
          <a:prstGeom prst="rect">
            <a:avLst/>
          </a:prstGeom>
          <a:noFill/>
          <a:ln w="28575">
            <a:solidFill>
              <a:srgbClr val="FDB81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u="sng" dirty="0">
                <a:ea typeface="Calibri" panose="020F0502020204030204" pitchFamily="34" charset="0"/>
                <a:cs typeface="TimesNewRoman"/>
              </a:rPr>
              <a:t>Tale documento è propedeutico alla definizione degli elementi da inserire negli ordini di servizio/lettere di </a:t>
            </a:r>
            <a:r>
              <a:rPr lang="it-IT" sz="1600" b="1" u="sng" dirty="0" smtClean="0">
                <a:ea typeface="Calibri" panose="020F0502020204030204" pitchFamily="34" charset="0"/>
                <a:cs typeface="TimesNewRoman"/>
              </a:rPr>
              <a:t>incarico</a:t>
            </a:r>
            <a:endParaRPr lang="it-IT" sz="1600" b="1" u="sng" dirty="0">
              <a:ea typeface="Calibri" panose="020F0502020204030204" pitchFamily="34" charset="0"/>
              <a:cs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9186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55617"/>
              </p:ext>
            </p:extLst>
          </p:nvPr>
        </p:nvGraphicFramePr>
        <p:xfrm>
          <a:off x="2089587" y="1565825"/>
          <a:ext cx="8128000" cy="276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2785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TIPOLOGIA DI SPESA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C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DESTINATARI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CA3"/>
                    </a:solidFill>
                  </a:tcPr>
                </a:tc>
              </a:tr>
              <a:tr h="738482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34EA2"/>
                          </a:solidFill>
                        </a:rPr>
                        <a:t>Personale</a:t>
                      </a:r>
                      <a:r>
                        <a:rPr lang="it-IT" b="1" baseline="0" dirty="0" smtClean="0">
                          <a:solidFill>
                            <a:srgbClr val="034EA2"/>
                          </a:solidFill>
                        </a:rPr>
                        <a:t> interno</a:t>
                      </a:r>
                      <a:endParaRPr lang="it-IT" b="1" dirty="0">
                        <a:solidFill>
                          <a:srgbClr val="034EA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ENTE CAPOFILA </a:t>
                      </a:r>
                      <a:r>
                        <a:rPr lang="it-IT" baseline="0" dirty="0" smtClean="0"/>
                        <a:t>(BENEFICIARIO)</a:t>
                      </a:r>
                      <a:r>
                        <a:rPr lang="it-IT" dirty="0" smtClean="0"/>
                        <a:t> E PARTNERS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</a:tr>
              <a:tr h="42785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34EA2"/>
                          </a:solidFill>
                        </a:rPr>
                        <a:t>Personale esterno</a:t>
                      </a:r>
                      <a:endParaRPr lang="it-IT" b="1" dirty="0">
                        <a:solidFill>
                          <a:srgbClr val="034EA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ENTE</a:t>
                      </a:r>
                      <a:r>
                        <a:rPr lang="it-IT" baseline="0" dirty="0" smtClean="0"/>
                        <a:t> CAPOFILA (BENEFICIARIO)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</a:tr>
              <a:tr h="738482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smtClean="0">
                          <a:solidFill>
                            <a:srgbClr val="034EA2"/>
                          </a:solidFill>
                          <a:latin typeface="+mn-lt"/>
                          <a:ea typeface="+mn-ea"/>
                          <a:cs typeface="+mn-cs"/>
                        </a:rPr>
                        <a:t>Spese generali di funzionamento*</a:t>
                      </a:r>
                      <a:endParaRPr lang="it-IT" b="1" dirty="0">
                        <a:solidFill>
                          <a:srgbClr val="034EA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ENTE CAPOFILA </a:t>
                      </a:r>
                      <a:r>
                        <a:rPr lang="it-IT" baseline="0" dirty="0" smtClean="0"/>
                        <a:t>(BENEFICIARIO)</a:t>
                      </a:r>
                      <a:r>
                        <a:rPr lang="it-IT" dirty="0" smtClean="0"/>
                        <a:t> E PARTNERS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</a:tr>
              <a:tr h="427851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smtClean="0">
                          <a:solidFill>
                            <a:srgbClr val="034EA2"/>
                          </a:solidFill>
                          <a:latin typeface="+mn-lt"/>
                          <a:ea typeface="+mn-ea"/>
                          <a:cs typeface="+mn-cs"/>
                        </a:rPr>
                        <a:t>Spese per acquisizione beni e servizi</a:t>
                      </a:r>
                      <a:endParaRPr lang="it-IT" b="1" dirty="0">
                        <a:solidFill>
                          <a:srgbClr val="034EA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ENTE</a:t>
                      </a:r>
                      <a:r>
                        <a:rPr lang="it-IT" baseline="0" dirty="0" smtClean="0"/>
                        <a:t> CAPOFILA (BENEFICIARIO)</a:t>
                      </a:r>
                      <a:endParaRPr lang="it-IT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2089586" y="4869745"/>
            <a:ext cx="8128001" cy="523220"/>
          </a:xfrm>
          <a:prstGeom prst="rect">
            <a:avLst/>
          </a:prstGeom>
          <a:noFill/>
          <a:ln w="38100">
            <a:solidFill>
              <a:srgbClr val="0C4C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*Le spese generali sono calcolate applicando un </a:t>
            </a:r>
            <a:r>
              <a:rPr lang="it-IT" sz="1400" b="1" i="1" dirty="0" smtClean="0">
                <a:solidFill>
                  <a:srgbClr val="21ACAF"/>
                </a:solidFill>
              </a:rPr>
              <a:t>tasso forfettario del 15% </a:t>
            </a:r>
            <a:r>
              <a:rPr lang="it-IT" sz="1400" i="1" dirty="0" smtClean="0"/>
              <a:t>dei costi diretti ammissibili del personale interno ed esterno</a:t>
            </a:r>
            <a:endParaRPr lang="it-IT" sz="1400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Spese Ammissibili</a:t>
            </a:r>
            <a:endParaRPr lang="it-IT" sz="3600" b="1" dirty="0">
              <a:solidFill>
                <a:srgbClr val="034EA2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12" name="Gruppo 11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13" name="Elaborazione 12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4" name="Elaborazione 13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7" name="Elaborazione 1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2" name="Elaborazione 21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o 22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4" name="Immagine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6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 ENTRO IL 30 LUGLIO 2018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21021" y="1686254"/>
            <a:ext cx="11665131" cy="3327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b="1" dirty="0" smtClean="0">
                <a:cs typeface="Calibri" panose="020F0502020204030204" pitchFamily="34" charset="0"/>
              </a:rPr>
              <a:t>①</a:t>
            </a:r>
            <a:r>
              <a:rPr lang="it-IT" sz="1600" dirty="0" smtClean="0">
                <a:cs typeface="Calibri" panose="020F0502020204030204" pitchFamily="34" charset="0"/>
              </a:rPr>
              <a:t> 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Ordine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di servizio/atto amministrativo </a:t>
            </a:r>
            <a:r>
              <a:rPr lang="it-IT" sz="1600" dirty="0">
                <a:cs typeface="Calibri" panose="020F0502020204030204" pitchFamily="34" charset="0"/>
              </a:rPr>
              <a:t>con il quale il dipendente viene assegnato al </a:t>
            </a:r>
            <a:r>
              <a:rPr lang="it-IT" sz="1600" dirty="0" smtClean="0">
                <a:cs typeface="Calibri" panose="020F0502020204030204" pitchFamily="34" charset="0"/>
              </a:rPr>
              <a:t>progetto</a:t>
            </a:r>
          </a:p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pPr algn="just"/>
            <a:r>
              <a:rPr lang="it-IT" sz="1600" b="1" dirty="0">
                <a:cs typeface="Calibri" panose="020F0502020204030204" pitchFamily="34" charset="0"/>
              </a:rPr>
              <a:t>②</a:t>
            </a:r>
            <a:r>
              <a:rPr lang="it-IT" sz="1600" b="1" dirty="0" smtClean="0"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>
                <a:cs typeface="Calibri" panose="020F0502020204030204" pitchFamily="34" charset="0"/>
              </a:rPr>
              <a:t>, </a:t>
            </a:r>
            <a:r>
              <a:rPr lang="it-IT" sz="16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>
                <a:cs typeface="Calibri" panose="020F0502020204030204" pitchFamily="34" charset="0"/>
              </a:rPr>
              <a:t>(cfr. </a:t>
            </a:r>
            <a:r>
              <a:rPr lang="it-IT" sz="1600" b="1" dirty="0">
                <a:cs typeface="Calibri" panose="020F0502020204030204" pitchFamily="34" charset="0"/>
              </a:rPr>
              <a:t>Allegato 9 </a:t>
            </a:r>
            <a:r>
              <a:rPr lang="it-IT" sz="1600" i="1" dirty="0">
                <a:cs typeface="Calibri" panose="020F0502020204030204" pitchFamily="34" charset="0"/>
              </a:rPr>
              <a:t>“Format </a:t>
            </a:r>
            <a:r>
              <a:rPr lang="it-IT" sz="1600" i="1" dirty="0" err="1">
                <a:cs typeface="Calibri" panose="020F0502020204030204" pitchFamily="34" charset="0"/>
              </a:rPr>
              <a:t>timesheet</a:t>
            </a:r>
            <a:r>
              <a:rPr lang="it-IT" sz="1600" i="1" dirty="0">
                <a:cs typeface="Calibri" panose="020F0502020204030204" pitchFamily="34" charset="0"/>
              </a:rPr>
              <a:t> mensile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pPr algn="just"/>
            <a:r>
              <a:rPr lang="it-IT" sz="1600" b="1" dirty="0">
                <a:cs typeface="Calibri" panose="020F0502020204030204" pitchFamily="34" charset="0"/>
              </a:rPr>
              <a:t>③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Prospetto riepilogativo </a:t>
            </a:r>
            <a:r>
              <a:rPr lang="it-IT" sz="16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>
                <a:cs typeface="Calibri" panose="020F0502020204030204" pitchFamily="34" charset="0"/>
              </a:rPr>
              <a:t>Allegato 10 </a:t>
            </a:r>
            <a:r>
              <a:rPr lang="it-IT" sz="16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>
                <a:cs typeface="Calibri" panose="020F0502020204030204" pitchFamily="34" charset="0"/>
              </a:rPr>
              <a:t>,</a:t>
            </a:r>
            <a:r>
              <a:rPr lang="it-IT" sz="1600" i="1" dirty="0">
                <a:cs typeface="Calibri" panose="020F0502020204030204" pitchFamily="34" charset="0"/>
              </a:rPr>
              <a:t> </a:t>
            </a:r>
            <a:r>
              <a:rPr lang="it-IT" sz="1600" dirty="0" err="1">
                <a:cs typeface="Calibri" panose="020F0502020204030204" pitchFamily="34" charset="0"/>
              </a:rPr>
              <a:t>sheet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i="1" dirty="0">
                <a:cs typeface="Calibri" panose="020F0502020204030204" pitchFamily="34" charset="0"/>
              </a:rPr>
              <a:t>“personale interno costi standard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r>
              <a:rPr lang="it-IT" sz="1600" b="1" dirty="0" smtClean="0"/>
              <a:t>④</a:t>
            </a:r>
            <a:r>
              <a:rPr lang="it-IT" sz="1600" dirty="0" smtClean="0"/>
              <a:t> </a:t>
            </a:r>
            <a:r>
              <a:rPr lang="it-IT" sz="16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600" b="1" dirty="0"/>
              <a:t>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</a:t>
            </a:r>
            <a:r>
              <a:rPr lang="it-IT" sz="1600" dirty="0" smtClean="0"/>
              <a:t>riferimento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it-IT" sz="1600" dirty="0" smtClean="0"/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b="1" dirty="0" smtClean="0"/>
              <a:t>⑤</a:t>
            </a:r>
            <a:r>
              <a:rPr lang="it-IT" sz="1600" dirty="0" smtClean="0"/>
              <a:t>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Cedolini paga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associati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al progetto e con indicazione dell’importo esposto alla base di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calcolo</a:t>
            </a:r>
            <a:endParaRPr lang="it-IT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uppo 2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2" name="Immagin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5" name="CasellaDiTesto 24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Documentazione richiesta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7" name="Gruppo 26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8" name="Elaborazione 27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0" name="Elaborazione 29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Elaborazione 30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9947966" y="139403"/>
            <a:ext cx="1909396" cy="680647"/>
            <a:chOff x="11001807" y="260231"/>
            <a:chExt cx="1909396" cy="680647"/>
          </a:xfrm>
        </p:grpSpPr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807" y="260231"/>
              <a:ext cx="612000" cy="612000"/>
            </a:xfrm>
            <a:prstGeom prst="rect">
              <a:avLst/>
            </a:prstGeom>
          </p:spPr>
        </p:pic>
        <p:sp>
          <p:nvSpPr>
            <p:cNvPr id="34" name="CasellaDiTesto 33"/>
            <p:cNvSpPr txBox="1"/>
            <p:nvPr/>
          </p:nvSpPr>
          <p:spPr>
            <a:xfrm>
              <a:off x="11509017" y="633101"/>
              <a:ext cx="1402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spc="80" dirty="0" smtClean="0">
                  <a:solidFill>
                    <a:srgbClr val="DA0C31"/>
                  </a:solidFill>
                  <a:latin typeface="Agency FB" panose="020B0503020202020204" pitchFamily="34" charset="0"/>
                </a:rPr>
                <a:t>Entro il 30 Luglio</a:t>
              </a:r>
              <a:endParaRPr lang="it-IT" sz="1400" b="1" spc="80" dirty="0">
                <a:solidFill>
                  <a:srgbClr val="DA0C3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4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</a:t>
            </a:r>
            <a:r>
              <a:rPr lang="it-IT" b="1" u="sng" dirty="0" smtClean="0">
                <a:solidFill>
                  <a:srgbClr val="034EA2"/>
                </a:solidFill>
              </a:rPr>
              <a:t>PRODURRE ENTRO IL 30 LUGLIO 2018</a:t>
            </a:r>
            <a:endParaRPr lang="it-IT" b="1" u="sng" dirty="0">
              <a:solidFill>
                <a:srgbClr val="034EA2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21021" y="1686254"/>
            <a:ext cx="11665131" cy="400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b="1" dirty="0" smtClean="0">
                <a:ea typeface="Calibri" panose="020F0502020204030204" pitchFamily="34" charset="0"/>
                <a:cs typeface="TimesNewRoman"/>
              </a:rPr>
              <a:t>⑥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Documento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attestante il pagamento delle retribuzioni nette mensili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 favore del dipendente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(ad es. mandati di pagamento, assegni, bonifici bancari/CRO)</a:t>
            </a:r>
            <a:endParaRPr lang="it-IT" sz="1600" dirty="0">
              <a:ea typeface="Calibri" panose="020F0502020204030204" pitchFamily="34" charset="0"/>
              <a:cs typeface="TimesNewRoman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a typeface="Calibri" panose="020F0502020204030204" pitchFamily="34" charset="0"/>
                <a:cs typeface="TimesNewRoman"/>
              </a:rPr>
              <a:t>Nel caso di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mandati cumulativi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 sarà necessario allegare prospetto di </a:t>
            </a:r>
            <a:r>
              <a:rPr lang="it-IT" sz="1600" u="sng" dirty="0">
                <a:ea typeface="Calibri" panose="020F0502020204030204" pitchFamily="34" charset="0"/>
                <a:cs typeface="TimesNewRoman"/>
              </a:rPr>
              <a:t>dettaglio degli ordinativi di pagamento da cui si evincono i nominativi del </a:t>
            </a:r>
            <a:r>
              <a:rPr lang="it-IT" sz="1600" u="sng" dirty="0" smtClean="0">
                <a:ea typeface="Calibri" panose="020F0502020204030204" pitchFamily="34" charset="0"/>
                <a:cs typeface="TimesNewRoman"/>
              </a:rPr>
              <a:t>personale</a:t>
            </a:r>
          </a:p>
          <a:p>
            <a:pPr lvl="1" algn="just">
              <a:lnSpc>
                <a:spcPct val="107000"/>
              </a:lnSpc>
            </a:pPr>
            <a:endParaRPr lang="it-IT" sz="1600" dirty="0">
              <a:ea typeface="Calibri" panose="020F0502020204030204" pitchFamily="34" charset="0"/>
              <a:cs typeface="TimesNew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buSzPct val="102000"/>
            </a:pPr>
            <a:r>
              <a:rPr lang="it-IT" sz="1600" b="1" dirty="0">
                <a:ea typeface="Calibri" panose="020F0502020204030204" pitchFamily="34" charset="0"/>
                <a:cs typeface="TimesNewRoman"/>
              </a:rPr>
              <a:t>⑦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Documentazione probatoria dell’avvenuto versamento delle ritenute fiscali e degli oneri/contributi previdenziali e assistenziali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sia a carico dipendente sia a carico datore di lavoro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(F24 quietanzati)</a:t>
            </a:r>
            <a:endParaRPr lang="it-IT" sz="1600" dirty="0">
              <a:ea typeface="Calibri" panose="020F0502020204030204" pitchFamily="34" charset="0"/>
              <a:cs typeface="TimesNewRoman"/>
            </a:endParaRP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a typeface="Calibri" panose="020F0502020204030204" pitchFamily="34" charset="0"/>
                <a:cs typeface="TimesNewRoman"/>
              </a:rPr>
              <a:t>Nel caso di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F24 cumulativi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, sarà necessaria una </a:t>
            </a:r>
            <a:r>
              <a:rPr lang="it-IT" sz="1600" u="sng" dirty="0">
                <a:ea typeface="Calibri" panose="020F0502020204030204" pitchFamily="34" charset="0"/>
                <a:cs typeface="TimesNewRoman"/>
              </a:rPr>
              <a:t>dichiarazione sostitutiva di atto notorio firmata dal dirigente responsabile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(DSAN) con allegato Prospetto di raccordo degli F24 che evidenzi - nel dettaglio - la quota di competenza (ritenute/oneri e contributi sociali) relativa al personale dedicato al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progetto</a:t>
            </a:r>
          </a:p>
          <a:p>
            <a:pPr lvl="1" algn="just">
              <a:lnSpc>
                <a:spcPct val="107000"/>
              </a:lnSpc>
            </a:pPr>
            <a:endParaRPr lang="it-IT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b="1" dirty="0">
                <a:ea typeface="Calibri" panose="020F0502020204030204" pitchFamily="34" charset="0"/>
                <a:cs typeface="TimesNewRoman"/>
              </a:rPr>
              <a:t>⑧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Prospetto di calcolo del costo 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orario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firmato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per ciascuna risorsa impegnata sul progetto secondo il format di cui all’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Allegato </a:t>
            </a:r>
            <a:r>
              <a:rPr lang="it-IT" sz="1600" b="1" dirty="0" smtClean="0">
                <a:ea typeface="Calibri" panose="020F0502020204030204" pitchFamily="34" charset="0"/>
                <a:cs typeface="TimesNewRoman"/>
              </a:rPr>
              <a:t>11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it-IT" sz="1600" dirty="0"/>
          </a:p>
          <a:p>
            <a:pPr algn="just"/>
            <a:r>
              <a:rPr lang="it-IT" sz="1600" b="1" dirty="0">
                <a:ea typeface="Calibri" panose="020F0502020204030204" pitchFamily="34" charset="0"/>
                <a:cs typeface="TimesNewRoman"/>
              </a:rPr>
              <a:t>⑨</a:t>
            </a:r>
            <a:r>
              <a:rPr lang="it-IT" sz="1600" dirty="0" smtClean="0">
                <a:cs typeface="Calibri" panose="020F0502020204030204" pitchFamily="34" charset="0"/>
              </a:rPr>
              <a:t> </a:t>
            </a:r>
            <a:r>
              <a:rPr lang="it-IT" sz="1600" b="1" dirty="0">
                <a:solidFill>
                  <a:srgbClr val="20ABAD"/>
                </a:solidFill>
              </a:rPr>
              <a:t>Elenco dettagliato delle voci/componenti </a:t>
            </a:r>
            <a:r>
              <a:rPr lang="it-IT" sz="1600" dirty="0"/>
              <a:t>incluse ed escluse nel conteggio della retribuzione fissa mensile </a:t>
            </a:r>
            <a:r>
              <a:rPr lang="it-IT" sz="1600" i="1" dirty="0"/>
              <a:t>(estratte dal sistema contabile interno all'Ente) </a:t>
            </a:r>
            <a:r>
              <a:rPr lang="it-IT" sz="1600" dirty="0"/>
              <a:t>ai fini della determinazione del costo annuale lordo del dipendente </a:t>
            </a:r>
            <a:r>
              <a:rPr lang="it-IT" sz="1600" i="1" dirty="0"/>
              <a:t>(numeratore della base di calcolo</a:t>
            </a:r>
            <a:r>
              <a:rPr lang="it-IT" sz="1600" i="1" dirty="0" smtClean="0"/>
              <a:t>)</a:t>
            </a:r>
            <a:endParaRPr lang="it-IT" sz="1600" i="1" dirty="0"/>
          </a:p>
        </p:txBody>
      </p:sp>
      <p:grpSp>
        <p:nvGrpSpPr>
          <p:cNvPr id="21" name="Gruppo 2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2" name="Immagin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5" name="CasellaDiTesto 24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Documentazione richiesta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7" name="Gruppo 26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8" name="Elaborazione 27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Elaborazione 28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0" name="Elaborazione 29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Elaborazione 30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9947966" y="139403"/>
            <a:ext cx="1909396" cy="680647"/>
            <a:chOff x="11001807" y="260231"/>
            <a:chExt cx="1909396" cy="680647"/>
          </a:xfrm>
        </p:grpSpPr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807" y="260231"/>
              <a:ext cx="612000" cy="612000"/>
            </a:xfrm>
            <a:prstGeom prst="rect">
              <a:avLst/>
            </a:prstGeom>
          </p:spPr>
        </p:pic>
        <p:sp>
          <p:nvSpPr>
            <p:cNvPr id="34" name="CasellaDiTesto 33"/>
            <p:cNvSpPr txBox="1"/>
            <p:nvPr/>
          </p:nvSpPr>
          <p:spPr>
            <a:xfrm>
              <a:off x="11509017" y="633101"/>
              <a:ext cx="1402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spc="80" dirty="0" smtClean="0">
                  <a:solidFill>
                    <a:srgbClr val="DA0C31"/>
                  </a:solidFill>
                  <a:latin typeface="Agency FB" panose="020B0503020202020204" pitchFamily="34" charset="0"/>
                </a:rPr>
                <a:t>Entro il 30 Luglio</a:t>
              </a:r>
              <a:endParaRPr lang="it-IT" sz="1400" b="1" spc="80" dirty="0">
                <a:solidFill>
                  <a:srgbClr val="DA0C3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r="3327" b="4286"/>
          <a:stretch/>
        </p:blipFill>
        <p:spPr>
          <a:xfrm>
            <a:off x="614281" y="1272654"/>
            <a:ext cx="5049540" cy="4501499"/>
          </a:xfrm>
        </p:spPr>
      </p:pic>
      <p:sp>
        <p:nvSpPr>
          <p:cNvPr id="12" name="Segnaposto contenuto 11"/>
          <p:cNvSpPr>
            <a:spLocks noGrp="1"/>
          </p:cNvSpPr>
          <p:nvPr>
            <p:ph sz="half" idx="2"/>
          </p:nvPr>
        </p:nvSpPr>
        <p:spPr>
          <a:xfrm>
            <a:off x="5895753" y="2140019"/>
            <a:ext cx="5929239" cy="2766770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Deve essere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firmato dal lavoratore </a:t>
            </a:r>
            <a:r>
              <a:rPr lang="it-IT" sz="1600" dirty="0">
                <a:cs typeface="Calibri" panose="020F0502020204030204" pitchFamily="34" charset="0"/>
              </a:rPr>
              <a:t>e controfirmato dal 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responsabile</a:t>
            </a:r>
            <a:r>
              <a:rPr lang="it-IT" sz="1600" dirty="0">
                <a:cs typeface="Calibri" panose="020F0502020204030204" pitchFamily="34" charset="0"/>
              </a:rPr>
              <a:t> che ha assegnato l’incarico nell’ambito del progetto, ed indicare: </a:t>
            </a:r>
            <a:endParaRPr lang="it-IT" sz="1600" dirty="0" smtClean="0"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it-IT" sz="1600" dirty="0"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 smtClean="0">
                <a:cs typeface="Calibri" panose="020F0502020204030204" pitchFamily="34" charset="0"/>
              </a:rPr>
              <a:t>a</a:t>
            </a:r>
            <a:r>
              <a:rPr lang="it-IT" sz="1600" dirty="0">
                <a:cs typeface="Calibri" panose="020F0502020204030204" pitchFamily="34" charset="0"/>
              </a:rPr>
              <a:t>) il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nome del progetto e il programma  </a:t>
            </a:r>
            <a:r>
              <a:rPr lang="it-IT" sz="1600" dirty="0">
                <a:cs typeface="Calibri" panose="020F0502020204030204" pitchFamily="34" charset="0"/>
              </a:rPr>
              <a:t>a cui l’incarico si riferisce e la sua durata;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b) i</a:t>
            </a:r>
            <a:r>
              <a:rPr lang="it-IT" sz="1600" dirty="0" smtClean="0">
                <a:cs typeface="Calibri" panose="020F0502020204030204" pitchFamily="34" charset="0"/>
              </a:rPr>
              <a:t>l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CUP </a:t>
            </a:r>
            <a:r>
              <a:rPr lang="it-IT" sz="1600" dirty="0">
                <a:cs typeface="Calibri" panose="020F0502020204030204" pitchFamily="34" charset="0"/>
              </a:rPr>
              <a:t>di progetto;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 smtClean="0">
                <a:cs typeface="Calibri" panose="020F0502020204030204" pitchFamily="34" charset="0"/>
              </a:rPr>
              <a:t>c) i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compiti </a:t>
            </a:r>
            <a:r>
              <a:rPr lang="it-IT" sz="1600" dirty="0">
                <a:cs typeface="Calibri" panose="020F0502020204030204" pitchFamily="34" charset="0"/>
              </a:rPr>
              <a:t>che il lavoratore svolgerà nell’ambito del progetto;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d) il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tempo complessivo </a:t>
            </a:r>
            <a:r>
              <a:rPr lang="it-IT" sz="1600" dirty="0">
                <a:cs typeface="Calibri" panose="020F0502020204030204" pitchFamily="34" charset="0"/>
              </a:rPr>
              <a:t>che il lavoratore dedicherà allo svolgimento dell’incarico nel progetto (indicato in numero di ore);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1600" dirty="0">
                <a:cs typeface="Calibri" panose="020F0502020204030204" pitchFamily="34" charset="0"/>
              </a:rPr>
              <a:t>e) la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categoria di appartenenza</a:t>
            </a:r>
            <a:r>
              <a:rPr lang="it-IT" sz="1600" dirty="0">
                <a:cs typeface="Calibri" panose="020F0502020204030204" pitchFamily="34" charset="0"/>
              </a:rPr>
              <a:t> del dipendente e la sua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qualifica</a:t>
            </a:r>
            <a:r>
              <a:rPr lang="it-IT" sz="1600" dirty="0"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AutoNum type="arabicParenR"/>
            </a:pPr>
            <a:endParaRPr lang="it-IT" sz="1600" dirty="0">
              <a:solidFill>
                <a:prstClr val="black"/>
              </a:solidFill>
              <a:ea typeface="Calibri" panose="020F0502020204030204" pitchFamily="34" charset="0"/>
              <a:cs typeface="TimesNewRoman"/>
            </a:endParaRPr>
          </a:p>
        </p:txBody>
      </p:sp>
      <p:grpSp>
        <p:nvGrpSpPr>
          <p:cNvPr id="10" name="Gruppo 9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0" name="CasellaDiTesto 19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FOCUS: Ordine di Servizio/Atto </a:t>
            </a:r>
            <a:r>
              <a:rPr lang="it-IT" sz="3600" b="1" dirty="0" err="1" smtClean="0">
                <a:solidFill>
                  <a:srgbClr val="034EA2"/>
                </a:solidFill>
              </a:rPr>
              <a:t>amm.vo</a:t>
            </a:r>
            <a:endParaRPr lang="it-IT" sz="3600" b="1" dirty="0" smtClean="0">
              <a:solidFill>
                <a:srgbClr val="034EA2"/>
              </a:solidFill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2" name="Gruppo 21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3" name="Elaborazione 22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4" name="Elaborazione 23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5" name="Elaborazione 24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2" y="183528"/>
            <a:ext cx="612000" cy="6120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1937982" y="4394579"/>
            <a:ext cx="818866" cy="354842"/>
          </a:xfrm>
          <a:prstGeom prst="ellipse">
            <a:avLst/>
          </a:prstGeom>
          <a:noFill/>
          <a:ln w="19050">
            <a:solidFill>
              <a:srgbClr val="0C4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3808931" y="1206646"/>
            <a:ext cx="8016061" cy="748993"/>
          </a:xfrm>
          <a:prstGeom prst="roundRect">
            <a:avLst/>
          </a:prstGeom>
          <a:solidFill>
            <a:srgbClr val="0C4CA3"/>
          </a:solidFill>
          <a:ln w="19050">
            <a:solidFill>
              <a:srgbClr val="0C4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it-IT" sz="1200" dirty="0" smtClean="0"/>
              <a:t>Ciascun dipendente non può essere rendicontato per più del 40% delle </a:t>
            </a:r>
            <a:r>
              <a:rPr lang="it-IT" sz="1200" b="1" dirty="0" smtClean="0"/>
              <a:t>ore mensili/annuali da contratt</a:t>
            </a:r>
            <a:r>
              <a:rPr lang="it-IT" sz="1200" dirty="0" smtClean="0"/>
              <a:t>o.</a:t>
            </a:r>
          </a:p>
          <a:p>
            <a:pPr algn="ctr"/>
            <a:endParaRPr lang="it-IT" sz="1200" dirty="0" smtClean="0"/>
          </a:p>
          <a:p>
            <a:pPr algn="ctr"/>
            <a:r>
              <a:rPr lang="it-IT" sz="1200" dirty="0" smtClean="0"/>
              <a:t>Per un dipendente full-time, consideriamo 1.590 ore/anno, al netto di ferie e festività (Decreto UCS).</a:t>
            </a:r>
          </a:p>
          <a:p>
            <a:pPr algn="ctr"/>
            <a:r>
              <a:rPr lang="it-IT" sz="1200" dirty="0" smtClean="0"/>
              <a:t>Per un dipendente part-time il monte ore si riduce proporzionalmente.</a:t>
            </a:r>
          </a:p>
        </p:txBody>
      </p:sp>
      <p:cxnSp>
        <p:nvCxnSpPr>
          <p:cNvPr id="29" name="Connettore 2 28"/>
          <p:cNvCxnSpPr>
            <a:stCxn id="4" idx="6"/>
            <a:endCxn id="27" idx="1"/>
          </p:cNvCxnSpPr>
          <p:nvPr/>
        </p:nvCxnSpPr>
        <p:spPr>
          <a:xfrm flipV="1">
            <a:off x="2756848" y="1581143"/>
            <a:ext cx="1052083" cy="2990857"/>
          </a:xfrm>
          <a:prstGeom prst="straightConnector1">
            <a:avLst/>
          </a:prstGeom>
          <a:ln w="19050">
            <a:solidFill>
              <a:srgbClr val="0C4C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1021" y="2007939"/>
            <a:ext cx="1166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endParaRPr lang="it-IT" sz="1600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"/>
          <a:stretch/>
        </p:blipFill>
        <p:spPr>
          <a:xfrm>
            <a:off x="365650" y="1263350"/>
            <a:ext cx="11494131" cy="4497924"/>
          </a:xfrm>
          <a:prstGeom prst="rect">
            <a:avLst/>
          </a:prstGeom>
        </p:spPr>
      </p:pic>
      <p:grpSp>
        <p:nvGrpSpPr>
          <p:cNvPr id="10" name="Gruppo 9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9" name="CasellaDiTesto 18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FOCUS: </a:t>
            </a:r>
            <a:r>
              <a:rPr lang="it-IT" sz="3600" b="1" dirty="0" err="1" smtClean="0">
                <a:solidFill>
                  <a:srgbClr val="034EA2"/>
                </a:solidFill>
              </a:rPr>
              <a:t>Timesheet</a:t>
            </a:r>
            <a:r>
              <a:rPr lang="it-IT" sz="3600" b="1" dirty="0" smtClean="0">
                <a:solidFill>
                  <a:srgbClr val="034EA2"/>
                </a:solidFill>
              </a:rPr>
              <a:t> Mensile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1" name="Gruppo 20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2" name="Elaborazione 21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3" name="Elaborazione 22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4" name="Elaborazione 23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5" name="Elaborazione 24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26" name="Immagin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2" y="183528"/>
            <a:ext cx="612000" cy="612000"/>
          </a:xfrm>
          <a:prstGeom prst="rect">
            <a:avLst/>
          </a:prstGeom>
        </p:spPr>
      </p:pic>
      <p:grpSp>
        <p:nvGrpSpPr>
          <p:cNvPr id="6" name="Gruppo 5"/>
          <p:cNvGrpSpPr/>
          <p:nvPr/>
        </p:nvGrpSpPr>
        <p:grpSpPr>
          <a:xfrm>
            <a:off x="1511466" y="1491238"/>
            <a:ext cx="3176444" cy="2077756"/>
            <a:chOff x="1511466" y="1491238"/>
            <a:chExt cx="3176444" cy="2077756"/>
          </a:xfrm>
        </p:grpSpPr>
        <p:sp>
          <p:nvSpPr>
            <p:cNvPr id="3" name="Rettangolo arrotondato 2"/>
            <p:cNvSpPr/>
            <p:nvPr/>
          </p:nvSpPr>
          <p:spPr>
            <a:xfrm>
              <a:off x="2291431" y="1491238"/>
              <a:ext cx="2396479" cy="1561055"/>
            </a:xfrm>
            <a:prstGeom prst="roundRect">
              <a:avLst/>
            </a:prstGeom>
            <a:solidFill>
              <a:srgbClr val="FDB813"/>
            </a:solidFill>
            <a:ln w="28575"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it-IT" sz="1200" dirty="0" smtClean="0">
                  <a:solidFill>
                    <a:sysClr val="windowText" lastClr="000000"/>
                  </a:solidFill>
                </a:rPr>
                <a:t>Inserire la </a:t>
              </a:r>
              <a:r>
                <a:rPr lang="it-IT" sz="1200" b="1" dirty="0">
                  <a:solidFill>
                    <a:sysClr val="windowText" lastClr="000000"/>
                  </a:solidFill>
                </a:rPr>
                <a:t>descrizione sintetica </a:t>
              </a:r>
              <a:r>
                <a:rPr lang="it-IT" sz="1200" dirty="0">
                  <a:solidFill>
                    <a:sysClr val="windowText" lastClr="000000"/>
                  </a:solidFill>
                </a:rPr>
                <a:t>delle attività </a:t>
              </a:r>
              <a:r>
                <a:rPr lang="it-IT" sz="1200" dirty="0" smtClean="0">
                  <a:solidFill>
                    <a:sysClr val="windowText" lastClr="000000"/>
                  </a:solidFill>
                </a:rPr>
                <a:t>o il </a:t>
              </a:r>
              <a:r>
                <a:rPr lang="it-IT" sz="1200" dirty="0" err="1" smtClean="0">
                  <a:solidFill>
                    <a:sysClr val="windowText" lastClr="000000"/>
                  </a:solidFill>
                </a:rPr>
                <a:t>rif</a:t>
              </a:r>
              <a:r>
                <a:rPr lang="it-IT" sz="1200" dirty="0" err="1">
                  <a:solidFill>
                    <a:sysClr val="windowText" lastClr="000000"/>
                  </a:solidFill>
                </a:rPr>
                <a:t>.</a:t>
              </a:r>
              <a:r>
                <a:rPr lang="it-IT" sz="1200" dirty="0">
                  <a:solidFill>
                    <a:sysClr val="windowText" lastClr="000000"/>
                  </a:solidFill>
                </a:rPr>
                <a:t> specifico alle </a:t>
              </a:r>
              <a:r>
                <a:rPr lang="it-IT" sz="1200" dirty="0" smtClean="0">
                  <a:solidFill>
                    <a:sysClr val="windowText" lastClr="000000"/>
                  </a:solidFill>
                </a:rPr>
                <a:t>Attività previste </a:t>
              </a:r>
              <a:r>
                <a:rPr lang="it-IT" sz="1200" dirty="0">
                  <a:solidFill>
                    <a:sysClr val="windowText" lastClr="000000"/>
                  </a:solidFill>
                </a:rPr>
                <a:t>nella scheda progetto approvata. Se necessario ripetere le righe. </a:t>
              </a:r>
            </a:p>
            <a:p>
              <a:pPr algn="just">
                <a:lnSpc>
                  <a:spcPts val="1100"/>
                </a:lnSpc>
              </a:pPr>
              <a:r>
                <a:rPr lang="it-IT" sz="1200" dirty="0" smtClean="0">
                  <a:solidFill>
                    <a:sysClr val="windowText" lastClr="000000"/>
                  </a:solidFill>
                </a:rPr>
                <a:t>Ai fini del controllo, </a:t>
              </a:r>
              <a:r>
                <a:rPr lang="it-IT" sz="1200" i="1" dirty="0" smtClean="0">
                  <a:solidFill>
                    <a:sysClr val="windowText" lastClr="000000"/>
                  </a:solidFill>
                </a:rPr>
                <a:t>sarà valutata </a:t>
              </a:r>
              <a:r>
                <a:rPr lang="it-IT" sz="1200" i="1" dirty="0">
                  <a:solidFill>
                    <a:sysClr val="windowText" lastClr="000000"/>
                  </a:solidFill>
                </a:rPr>
                <a:t>la coerenza delle attività indicate nel </a:t>
              </a:r>
              <a:r>
                <a:rPr lang="it-IT" sz="1200" i="1" dirty="0" err="1" smtClean="0">
                  <a:solidFill>
                    <a:sysClr val="windowText" lastClr="000000"/>
                  </a:solidFill>
                </a:rPr>
                <a:t>timesheet</a:t>
              </a:r>
              <a:r>
                <a:rPr lang="it-IT" sz="1200" i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it-IT" sz="1200" i="1" dirty="0">
                  <a:solidFill>
                    <a:sysClr val="windowText" lastClr="000000"/>
                  </a:solidFill>
                </a:rPr>
                <a:t>con quanto previsto dell'ordine di servizio e dalla scheda </a:t>
              </a:r>
              <a:r>
                <a:rPr lang="it-IT" sz="1200" i="1" dirty="0" smtClean="0">
                  <a:solidFill>
                    <a:sysClr val="windowText" lastClr="000000"/>
                  </a:solidFill>
                </a:rPr>
                <a:t>progetto</a:t>
              </a:r>
              <a:r>
                <a:rPr lang="it-IT" sz="1200" dirty="0" smtClean="0">
                  <a:solidFill>
                    <a:sysClr val="windowText" lastClr="000000"/>
                  </a:solidFill>
                </a:rPr>
                <a:t>.</a:t>
              </a:r>
              <a:endParaRPr lang="it-IT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Connettore 2 4"/>
            <p:cNvCxnSpPr/>
            <p:nvPr/>
          </p:nvCxnSpPr>
          <p:spPr>
            <a:xfrm flipH="1">
              <a:off x="1511466" y="3048806"/>
              <a:ext cx="1970509" cy="520188"/>
            </a:xfrm>
            <a:prstGeom prst="straightConnector1">
              <a:avLst/>
            </a:prstGeom>
            <a:ln w="28575">
              <a:solidFill>
                <a:srgbClr val="FDB8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o 26"/>
          <p:cNvGrpSpPr/>
          <p:nvPr/>
        </p:nvGrpSpPr>
        <p:grpSpPr>
          <a:xfrm>
            <a:off x="2336062" y="1491238"/>
            <a:ext cx="4132978" cy="2503933"/>
            <a:chOff x="-288782" y="1491238"/>
            <a:chExt cx="4132978" cy="2503933"/>
          </a:xfrm>
        </p:grpSpPr>
        <p:sp>
          <p:nvSpPr>
            <p:cNvPr id="28" name="Rettangolo arrotondato 27"/>
            <p:cNvSpPr/>
            <p:nvPr/>
          </p:nvSpPr>
          <p:spPr>
            <a:xfrm>
              <a:off x="2291432" y="1491238"/>
              <a:ext cx="1552764" cy="1561055"/>
            </a:xfrm>
            <a:prstGeom prst="roundRect">
              <a:avLst/>
            </a:prstGeom>
            <a:solidFill>
              <a:srgbClr val="ACD038"/>
            </a:solidFill>
            <a:ln w="28575"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it-IT" sz="1200" dirty="0" smtClean="0">
                  <a:solidFill>
                    <a:sysClr val="windowText" lastClr="000000"/>
                  </a:solidFill>
                </a:rPr>
                <a:t>Indicare i </a:t>
              </a:r>
              <a:r>
                <a:rPr lang="it-IT" sz="1200" b="1" dirty="0" smtClean="0">
                  <a:solidFill>
                    <a:sysClr val="windowText" lastClr="000000"/>
                  </a:solidFill>
                </a:rPr>
                <a:t>riferimenti di eventuali altri progetti finanziati </a:t>
              </a:r>
              <a:r>
                <a:rPr lang="it-IT" sz="1200" dirty="0" smtClean="0">
                  <a:solidFill>
                    <a:sysClr val="windowText" lastClr="000000"/>
                  </a:solidFill>
                </a:rPr>
                <a:t>sui quali è impegnato il dipendente, riportando, inoltre, le ore lavorate sul progetto.</a:t>
              </a:r>
              <a:endParaRPr lang="it-IT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ttore 2 28"/>
            <p:cNvCxnSpPr>
              <a:stCxn id="28" idx="2"/>
            </p:cNvCxnSpPr>
            <p:nvPr/>
          </p:nvCxnSpPr>
          <p:spPr>
            <a:xfrm flipH="1">
              <a:off x="-288782" y="3052293"/>
              <a:ext cx="3356596" cy="942878"/>
            </a:xfrm>
            <a:prstGeom prst="straightConnector1">
              <a:avLst/>
            </a:prstGeom>
            <a:ln w="28575">
              <a:solidFill>
                <a:srgbClr val="ACD0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3725839" y="1491238"/>
            <a:ext cx="4323656" cy="2835102"/>
            <a:chOff x="-1503537" y="1491238"/>
            <a:chExt cx="4323656" cy="2835102"/>
          </a:xfrm>
          <a:solidFill>
            <a:srgbClr val="21ACAF"/>
          </a:solidFill>
        </p:grpSpPr>
        <p:sp>
          <p:nvSpPr>
            <p:cNvPr id="31" name="Rettangolo arrotondato 30"/>
            <p:cNvSpPr/>
            <p:nvPr/>
          </p:nvSpPr>
          <p:spPr>
            <a:xfrm>
              <a:off x="1483529" y="1491238"/>
              <a:ext cx="1336590" cy="1561055"/>
            </a:xfrm>
            <a:prstGeom prst="roundRect">
              <a:avLst/>
            </a:prstGeom>
            <a:grpFill/>
            <a:ln w="28575"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it-IT" sz="1200" dirty="0" smtClean="0">
                  <a:solidFill>
                    <a:sysClr val="windowText" lastClr="000000"/>
                  </a:solidFill>
                </a:rPr>
                <a:t>Indicare il numero delle restanti </a:t>
              </a:r>
              <a:r>
                <a:rPr lang="it-IT" sz="1200" b="1" dirty="0" smtClean="0">
                  <a:solidFill>
                    <a:sysClr val="windowText" lastClr="000000"/>
                  </a:solidFill>
                </a:rPr>
                <a:t>ore dedicate alle attività ordinarie</a:t>
              </a:r>
              <a:r>
                <a:rPr lang="it-IT" sz="1200" dirty="0" smtClean="0">
                  <a:solidFill>
                    <a:sysClr val="windowText" lastClr="000000"/>
                  </a:solidFill>
                </a:rPr>
                <a:t>.</a:t>
              </a:r>
              <a:endParaRPr lang="it-IT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Connettore 2 31"/>
            <p:cNvCxnSpPr>
              <a:stCxn id="31" idx="2"/>
            </p:cNvCxnSpPr>
            <p:nvPr/>
          </p:nvCxnSpPr>
          <p:spPr>
            <a:xfrm flipH="1">
              <a:off x="-1503537" y="3052293"/>
              <a:ext cx="3655361" cy="1274047"/>
            </a:xfrm>
            <a:prstGeom prst="straightConnector1">
              <a:avLst/>
            </a:prstGeom>
            <a:grpFill/>
            <a:ln w="28575">
              <a:solidFill>
                <a:srgbClr val="21AC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tangolo arrotondato 35"/>
          <p:cNvSpPr/>
          <p:nvPr/>
        </p:nvSpPr>
        <p:spPr>
          <a:xfrm>
            <a:off x="8438917" y="1795909"/>
            <a:ext cx="2956738" cy="951711"/>
          </a:xfrm>
          <a:prstGeom prst="roundRect">
            <a:avLst/>
          </a:prstGeom>
          <a:solidFill>
            <a:srgbClr val="6679BB"/>
          </a:solidFill>
          <a:ln w="28575">
            <a:solidFill>
              <a:srgbClr val="667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it-IT" sz="1200" dirty="0">
                <a:solidFill>
                  <a:schemeClr val="bg1"/>
                </a:solidFill>
              </a:rPr>
              <a:t>Indicare il numero di ore di lavoro svolte. La cifra deve essere </a:t>
            </a:r>
            <a:r>
              <a:rPr lang="it-IT" sz="1200" dirty="0" smtClean="0">
                <a:solidFill>
                  <a:schemeClr val="bg1"/>
                </a:solidFill>
              </a:rPr>
              <a:t>espressa </a:t>
            </a:r>
            <a:r>
              <a:rPr lang="it-IT" sz="1200" dirty="0">
                <a:solidFill>
                  <a:schemeClr val="bg1"/>
                </a:solidFill>
              </a:rPr>
              <a:t>con numero intero arrotondato per difetto. </a:t>
            </a:r>
          </a:p>
          <a:p>
            <a:pPr algn="ctr">
              <a:lnSpc>
                <a:spcPts val="900"/>
              </a:lnSpc>
            </a:pPr>
            <a:endParaRPr lang="it-IT" sz="1200" dirty="0">
              <a:solidFill>
                <a:schemeClr val="bg1"/>
              </a:solidFill>
            </a:endParaRPr>
          </a:p>
          <a:p>
            <a:pPr algn="ctr">
              <a:lnSpc>
                <a:spcPts val="900"/>
              </a:lnSpc>
            </a:pPr>
            <a:r>
              <a:rPr lang="it-IT" sz="1200" b="1" u="sng" dirty="0">
                <a:solidFill>
                  <a:schemeClr val="bg1"/>
                </a:solidFill>
              </a:rPr>
              <a:t>Non è possibile indicare frazioni di </a:t>
            </a:r>
            <a:r>
              <a:rPr lang="it-IT" sz="1200" b="1" u="sng" dirty="0" smtClean="0">
                <a:solidFill>
                  <a:schemeClr val="bg1"/>
                </a:solidFill>
              </a:rPr>
              <a:t>ore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1021" y="2007939"/>
            <a:ext cx="1166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endParaRPr lang="it-IT" sz="1600" dirty="0"/>
          </a:p>
        </p:txBody>
      </p:sp>
      <p:sp>
        <p:nvSpPr>
          <p:cNvPr id="14" name="Rettangolo 13"/>
          <p:cNvSpPr/>
          <p:nvPr/>
        </p:nvSpPr>
        <p:spPr>
          <a:xfrm>
            <a:off x="330862" y="1494099"/>
            <a:ext cx="11665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>
                <a:cs typeface="Calibri" panose="020F0502020204030204" pitchFamily="34" charset="0"/>
              </a:rPr>
              <a:t>Occorre </a:t>
            </a:r>
            <a:r>
              <a:rPr lang="it-IT" sz="1600" dirty="0">
                <a:cs typeface="Calibri" panose="020F0502020204030204" pitchFamily="34" charset="0"/>
              </a:rPr>
              <a:t>inserire una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descrizione sintetica delle attività </a:t>
            </a:r>
            <a:r>
              <a:rPr lang="it-IT" sz="1600" dirty="0">
                <a:cs typeface="Calibri" panose="020F0502020204030204" pitchFamily="34" charset="0"/>
              </a:rPr>
              <a:t>o quantomeno il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riferimento specifico alle linee/azioni previste </a:t>
            </a:r>
            <a:r>
              <a:rPr lang="it-IT" sz="1600" dirty="0">
                <a:cs typeface="Calibri" panose="020F0502020204030204" pitchFamily="34" charset="0"/>
              </a:rPr>
              <a:t>nella scheda progetto approvata. </a:t>
            </a:r>
          </a:p>
          <a:p>
            <a:endParaRPr lang="it-IT" sz="1600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>
                <a:cs typeface="Calibri" panose="020F0502020204030204" pitchFamily="34" charset="0"/>
              </a:rPr>
              <a:t>Devono </a:t>
            </a:r>
            <a:r>
              <a:rPr lang="it-IT" sz="1600" dirty="0" smtClean="0">
                <a:cs typeface="Calibri" panose="020F0502020204030204" pitchFamily="34" charset="0"/>
              </a:rPr>
              <a:t>essere </a:t>
            </a:r>
            <a:r>
              <a:rPr lang="it-IT" sz="1600" dirty="0">
                <a:cs typeface="Calibri" panose="020F0502020204030204" pitchFamily="34" charset="0"/>
              </a:rPr>
              <a:t>indicati i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riferimenti di eventuali altri Programmi/Progetti </a:t>
            </a:r>
            <a:r>
              <a:rPr lang="it-IT" sz="1600" dirty="0">
                <a:cs typeface="Calibri" panose="020F0502020204030204" pitchFamily="34" charset="0"/>
              </a:rPr>
              <a:t>di investimento pubblico su cui la risorsa è impegnata (</a:t>
            </a:r>
            <a:r>
              <a:rPr lang="it-IT" sz="1600" u="sng" dirty="0">
                <a:cs typeface="Calibri" panose="020F0502020204030204" pitchFamily="34" charset="0"/>
              </a:rPr>
              <a:t>titolo del Programma e del Progetto</a:t>
            </a:r>
            <a:r>
              <a:rPr lang="it-IT" sz="1600" dirty="0">
                <a:cs typeface="Calibri" panose="020F0502020204030204" pitchFamily="34" charset="0"/>
              </a:rPr>
              <a:t>)  </a:t>
            </a:r>
          </a:p>
          <a:p>
            <a:endParaRPr lang="it-IT" sz="1600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>
                <a:cs typeface="Calibri" panose="020F0502020204030204" pitchFamily="34" charset="0"/>
              </a:rPr>
              <a:t>Il </a:t>
            </a:r>
            <a:r>
              <a:rPr lang="it-IT" sz="1600" dirty="0">
                <a:cs typeface="Calibri" panose="020F0502020204030204" pitchFamily="34" charset="0"/>
              </a:rPr>
              <a:t>numero di ore di lavoro svolte deve essere espresso </a:t>
            </a:r>
            <a:r>
              <a:rPr lang="it-IT" sz="1600" b="1" dirty="0">
                <a:solidFill>
                  <a:srgbClr val="21ACAF"/>
                </a:solidFill>
                <a:cs typeface="Calibri" panose="020F0502020204030204" pitchFamily="34" charset="0"/>
              </a:rPr>
              <a:t>con numero intero arrotondato per </a:t>
            </a:r>
            <a:r>
              <a:rPr lang="it-IT" sz="1600" b="1" dirty="0" smtClean="0">
                <a:solidFill>
                  <a:srgbClr val="21ACAF"/>
                </a:solidFill>
                <a:cs typeface="Calibri" panose="020F0502020204030204" pitchFamily="34" charset="0"/>
              </a:rPr>
              <a:t>difetto</a:t>
            </a:r>
            <a:r>
              <a:rPr lang="it-IT" sz="1600" dirty="0" smtClean="0">
                <a:cs typeface="Calibri" panose="020F0502020204030204" pitchFamily="34" charset="0"/>
              </a:rPr>
              <a:t>, </a:t>
            </a:r>
            <a:r>
              <a:rPr lang="it-IT" sz="1600" u="sng" dirty="0" smtClean="0">
                <a:cs typeface="Calibri" panose="020F0502020204030204" pitchFamily="34" charset="0"/>
              </a:rPr>
              <a:t>non </a:t>
            </a:r>
            <a:r>
              <a:rPr lang="it-IT" sz="1600" u="sng" dirty="0">
                <a:cs typeface="Calibri" panose="020F0502020204030204" pitchFamily="34" charset="0"/>
              </a:rPr>
              <a:t>è possibile </a:t>
            </a:r>
            <a:r>
              <a:rPr lang="it-IT" sz="1600" dirty="0">
                <a:cs typeface="Calibri" panose="020F0502020204030204" pitchFamily="34" charset="0"/>
              </a:rPr>
              <a:t>indicare frazioni di ore </a:t>
            </a:r>
          </a:p>
          <a:p>
            <a:endParaRPr lang="it-IT" sz="1600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b="1" dirty="0" smtClean="0">
                <a:cs typeface="Calibri" panose="020F0502020204030204" pitchFamily="34" charset="0"/>
              </a:rPr>
              <a:t>Devono </a:t>
            </a:r>
            <a:r>
              <a:rPr lang="it-IT" sz="1600" b="1" dirty="0">
                <a:cs typeface="Calibri" panose="020F0502020204030204" pitchFamily="34" charset="0"/>
              </a:rPr>
              <a:t>essere compilati, </a:t>
            </a:r>
            <a:r>
              <a:rPr lang="it-IT" sz="1600" b="1" u="sng" dirty="0">
                <a:cs typeface="Calibri" panose="020F0502020204030204" pitchFamily="34" charset="0"/>
              </a:rPr>
              <a:t>timbrati e </a:t>
            </a:r>
            <a:r>
              <a:rPr lang="it-IT" sz="1600" b="1" u="sng" dirty="0" smtClean="0">
                <a:cs typeface="Calibri" panose="020F0502020204030204" pitchFamily="34" charset="0"/>
              </a:rPr>
              <a:t>firmati </a:t>
            </a:r>
            <a:r>
              <a:rPr lang="it-IT" sz="1600" b="1" u="sng" dirty="0" smtClean="0">
                <a:solidFill>
                  <a:srgbClr val="20ABAD"/>
                </a:solidFill>
                <a:cs typeface="Calibri" panose="020F0502020204030204" pitchFamily="34" charset="0"/>
              </a:rPr>
              <a:t>mensilmente</a:t>
            </a:r>
            <a:r>
              <a:rPr lang="it-IT" sz="1600" b="1" dirty="0" smtClean="0">
                <a:cs typeface="Calibri" panose="020F0502020204030204" pitchFamily="34" charset="0"/>
              </a:rPr>
              <a:t>, ed inviati al Beneficiario entro il 15 del mese successivo</a:t>
            </a:r>
          </a:p>
          <a:p>
            <a:pPr algn="just"/>
            <a:endParaRPr lang="it-IT" sz="1600" b="1" dirty="0">
              <a:solidFill>
                <a:srgbClr val="20ABAD"/>
              </a:solidFill>
              <a:cs typeface="Calibri" panose="020F0502020204030204" pitchFamily="34" charset="0"/>
            </a:endParaRPr>
          </a:p>
        </p:txBody>
      </p:sp>
      <p:grpSp>
        <p:nvGrpSpPr>
          <p:cNvPr id="10" name="Gruppo 9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9" name="CasellaDiTesto 18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FOCUS: </a:t>
            </a:r>
            <a:r>
              <a:rPr lang="it-IT" sz="3600" b="1" dirty="0" err="1" smtClean="0">
                <a:solidFill>
                  <a:srgbClr val="034EA2"/>
                </a:solidFill>
              </a:rPr>
              <a:t>Timesheet</a:t>
            </a:r>
            <a:r>
              <a:rPr lang="it-IT" sz="3600" b="1" dirty="0" smtClean="0">
                <a:solidFill>
                  <a:srgbClr val="034EA2"/>
                </a:solidFill>
              </a:rPr>
              <a:t> Mensile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1" name="Gruppo 20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2" name="Elaborazione 21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3" name="Elaborazione 22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4" name="Elaborazione 23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5" name="Elaborazione 24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26" name="Immagin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2" y="18352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1021" y="2007939"/>
            <a:ext cx="1166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600" dirty="0" smtClean="0">
              <a:cs typeface="Calibri" panose="020F0502020204030204" pitchFamily="34" charset="0"/>
            </a:endParaRPr>
          </a:p>
          <a:p>
            <a:endParaRPr lang="it-IT" sz="1600" dirty="0"/>
          </a:p>
        </p:txBody>
      </p:sp>
      <p:grpSp>
        <p:nvGrpSpPr>
          <p:cNvPr id="9" name="Gruppo 8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7" name="CasellaDiTesto 16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FOCUS: Costo Orario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19" name="Gruppo 18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0" name="Elaborazione 19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1" name="Elaborazione 20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2" name="Elaborazione 21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3" name="Elaborazione 22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24" name="Immagin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2" y="183528"/>
            <a:ext cx="612000" cy="612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/>
          <a:srcRect l="6721" t="39728" r="66020" b="14654"/>
          <a:stretch/>
        </p:blipFill>
        <p:spPr>
          <a:xfrm>
            <a:off x="550677" y="1107623"/>
            <a:ext cx="3805065" cy="358035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8"/>
          <a:srcRect l="6269" t="30439" r="65523" b="57515"/>
          <a:stretch/>
        </p:blipFill>
        <p:spPr>
          <a:xfrm>
            <a:off x="4557261" y="1665364"/>
            <a:ext cx="3439235" cy="82573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8"/>
          <a:srcRect l="6604" t="59507" r="36307" b="15804"/>
          <a:stretch/>
        </p:blipFill>
        <p:spPr>
          <a:xfrm>
            <a:off x="4585397" y="2640434"/>
            <a:ext cx="7225736" cy="1756845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8"/>
          <a:srcRect l="6269" t="43512" r="65523" b="42085"/>
          <a:stretch/>
        </p:blipFill>
        <p:spPr>
          <a:xfrm>
            <a:off x="8343762" y="1554444"/>
            <a:ext cx="3439235" cy="987314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9"/>
          <a:srcRect l="6847" t="59498" r="53433" b="30743"/>
          <a:stretch/>
        </p:blipFill>
        <p:spPr>
          <a:xfrm>
            <a:off x="2341241" y="4786655"/>
            <a:ext cx="7624689" cy="10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30862" y="1189232"/>
            <a:ext cx="116651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Le spese sostenute per il </a:t>
            </a:r>
            <a:r>
              <a:rPr lang="it-IT" sz="1600" b="1" dirty="0">
                <a:solidFill>
                  <a:srgbClr val="21ACAF"/>
                </a:solidFill>
              </a:rPr>
              <a:t>personale esterno </a:t>
            </a:r>
            <a:r>
              <a:rPr lang="it-IT" sz="1600" dirty="0"/>
              <a:t>dovranno essere rendicontate a </a:t>
            </a:r>
            <a:r>
              <a:rPr lang="it-IT" sz="1600" i="1" dirty="0"/>
              <a:t>costi reali </a:t>
            </a:r>
            <a:r>
              <a:rPr lang="it-IT" sz="1600" dirty="0"/>
              <a:t>in funzione di quanto specificamente previsto dai singoli contratti/incarichi stipulati dall’Ente Capofila con i collaboratori esterni e nel rispetto dei massimali di riferimento (fasce retributive) ammissibili previsti per gli esperti </a:t>
            </a:r>
            <a:r>
              <a:rPr lang="it-IT" sz="1600" dirty="0" smtClean="0"/>
              <a:t>esterni.</a:t>
            </a:r>
          </a:p>
          <a:p>
            <a:endParaRPr lang="it-IT" sz="1600" dirty="0" smtClean="0"/>
          </a:p>
          <a:p>
            <a:r>
              <a:rPr lang="it-IT" sz="1600" dirty="0"/>
              <a:t>La procedura amministrativa per la selezione del personale esterno che verrà svolta dal Capofila prevede: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/>
              <a:t>L’individuazione </a:t>
            </a:r>
            <a:r>
              <a:rPr lang="it-IT" sz="1600" dirty="0" smtClean="0"/>
              <a:t>del </a:t>
            </a:r>
            <a:r>
              <a:rPr lang="it-IT" sz="1600" dirty="0"/>
              <a:t>fabbisogno e dei profili e competenze </a:t>
            </a:r>
            <a:r>
              <a:rPr lang="it-IT" sz="1600" dirty="0" smtClean="0"/>
              <a:t>richieste</a:t>
            </a:r>
            <a:r>
              <a:rPr lang="it-IT" sz="1600" dirty="0"/>
              <a:t>;</a:t>
            </a: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/>
              <a:t>La </a:t>
            </a:r>
            <a:r>
              <a:rPr lang="it-IT" sz="1600" dirty="0" smtClean="0"/>
              <a:t>preventiva ricognizione </a:t>
            </a:r>
            <a:r>
              <a:rPr lang="it-IT" sz="1600" dirty="0" smtClean="0"/>
              <a:t>interna</a:t>
            </a:r>
            <a:r>
              <a:rPr lang="it-IT" sz="1600" dirty="0"/>
              <a:t>;</a:t>
            </a: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/>
              <a:t>La </a:t>
            </a:r>
            <a:r>
              <a:rPr lang="it-IT" sz="1600" dirty="0" smtClean="0"/>
              <a:t>pubblicazione del Bando/Avviso </a:t>
            </a:r>
            <a:r>
              <a:rPr lang="it-IT" sz="1600" dirty="0" smtClean="0"/>
              <a:t>selezione;</a:t>
            </a:r>
            <a:endParaRPr lang="it-IT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/>
              <a:t>La </a:t>
            </a:r>
            <a:r>
              <a:rPr lang="it-IT" sz="1600" dirty="0" smtClean="0"/>
              <a:t>nomina della Commissione </a:t>
            </a:r>
            <a:r>
              <a:rPr lang="it-IT" sz="1600" dirty="0"/>
              <a:t>di </a:t>
            </a:r>
            <a:r>
              <a:rPr lang="it-IT" sz="1600" dirty="0" smtClean="0"/>
              <a:t>valutazione</a:t>
            </a:r>
            <a:r>
              <a:rPr lang="it-IT" sz="1600" dirty="0"/>
              <a:t>;</a:t>
            </a: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/>
              <a:t>L’emanazione </a:t>
            </a:r>
            <a:r>
              <a:rPr lang="it-IT" sz="1600" dirty="0" smtClean="0"/>
              <a:t>del decreto </a:t>
            </a:r>
            <a:r>
              <a:rPr lang="it-IT" sz="1600" dirty="0"/>
              <a:t>di approvazione graduatoria </a:t>
            </a:r>
            <a:r>
              <a:rPr lang="it-IT" sz="1600" dirty="0" smtClean="0"/>
              <a:t>definitiva</a:t>
            </a:r>
            <a:r>
              <a:rPr lang="it-IT" sz="1600" dirty="0"/>
              <a:t>;</a:t>
            </a:r>
            <a:endParaRPr lang="it-IT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600" dirty="0" smtClean="0"/>
              <a:t>La </a:t>
            </a:r>
            <a:r>
              <a:rPr lang="it-IT" sz="1600" dirty="0" smtClean="0"/>
              <a:t>pubblicazione dell’avvenuta stipula del contratto nel rispetto degli obblighi di </a:t>
            </a:r>
            <a:r>
              <a:rPr lang="it-IT" sz="1600" dirty="0" smtClean="0"/>
              <a:t>trasparenza.</a:t>
            </a:r>
            <a:endParaRPr lang="it-IT" sz="1600" dirty="0"/>
          </a:p>
        </p:txBody>
      </p:sp>
      <p:grpSp>
        <p:nvGrpSpPr>
          <p:cNvPr id="9" name="Gruppo 8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7" name="CasellaDiTesto 16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FOCUS: Selezione Personale Esterno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19" name="Gruppo 18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0" name="Elaborazione 19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1" name="Elaborazione 20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2" name="Elaborazione 21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3" name="Elaborazione 22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24" name="Immagin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2" y="18352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Budget Progetto</a:t>
            </a:r>
            <a:endParaRPr lang="it-IT" sz="3600" b="1" dirty="0">
              <a:solidFill>
                <a:srgbClr val="034EA2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12" name="Gruppo 11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13" name="Elaborazione 12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4" name="Elaborazione 13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7" name="Elaborazione 1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2" name="Elaborazione 21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o 22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4" name="Immagine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6"/>
          <a:srcRect l="12231" t="26040" r="34230" b="10750"/>
          <a:stretch/>
        </p:blipFill>
        <p:spPr>
          <a:xfrm>
            <a:off x="2518420" y="1100999"/>
            <a:ext cx="7188591" cy="47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Budget Personale Interno</a:t>
            </a:r>
            <a:endParaRPr lang="it-IT" sz="3600" b="1" dirty="0">
              <a:solidFill>
                <a:srgbClr val="034EA2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12" name="Gruppo 11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13" name="Elaborazione 12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4" name="Elaborazione 13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7" name="Elaborazione 1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2" name="Elaborazione 21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o 22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4" name="Immagine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6"/>
          <a:srcRect l="12346" t="26450" r="34347" b="10750"/>
          <a:stretch/>
        </p:blipFill>
        <p:spPr>
          <a:xfrm>
            <a:off x="2449153" y="1089295"/>
            <a:ext cx="7269694" cy="48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30862" y="1189232"/>
            <a:ext cx="116651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u="sng" dirty="0" smtClean="0"/>
              <a:t>Ciascuna spesa, per essere ammissibile, deve</a:t>
            </a:r>
            <a:r>
              <a:rPr lang="it-IT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essere </a:t>
            </a:r>
            <a:r>
              <a:rPr lang="it-IT" sz="1600" b="1" dirty="0" smtClean="0">
                <a:solidFill>
                  <a:srgbClr val="20ABAD"/>
                </a:solidFill>
              </a:rPr>
              <a:t>riferita al progetto ammesso a finanziamento </a:t>
            </a:r>
            <a:r>
              <a:rPr lang="it-IT" sz="1600" dirty="0" smtClean="0"/>
              <a:t>ed approvato dall’Autorità di Gestione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essere </a:t>
            </a:r>
            <a:r>
              <a:rPr lang="it-IT" sz="1600" b="1" dirty="0" smtClean="0">
                <a:solidFill>
                  <a:srgbClr val="20ABAD"/>
                </a:solidFill>
              </a:rPr>
              <a:t>effettivamente sostenuta ed aver dato luogo ad un pagamento da parte dei beneficiari</a:t>
            </a:r>
            <a:r>
              <a:rPr lang="it-IT" sz="1600" dirty="0" smtClean="0"/>
              <a:t>. Ciascuna spesa va giustificata con fatture quietanzate e documenti contabili di valore probatorio equivalenti, riportanti nella causale di pagamento gli estremi del titolo di spesa a cui il pagamento si riferisce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essere riferita a livello temporale al </a:t>
            </a:r>
            <a:r>
              <a:rPr lang="it-IT" sz="1600" b="1" dirty="0" smtClean="0">
                <a:solidFill>
                  <a:srgbClr val="20ABAD"/>
                </a:solidFill>
              </a:rPr>
              <a:t>periodo di ammissibilità della spesa</a:t>
            </a:r>
            <a:r>
              <a:rPr lang="it-IT" sz="1600" dirty="0" smtClean="0"/>
              <a:t>, ovvero dalla data di avvio del progetto fino alla sua conclusione; si ricorda a tal proposito che la data di avvio del progetto è il </a:t>
            </a:r>
            <a:r>
              <a:rPr lang="it-IT" sz="1600" b="1" dirty="0" smtClean="0">
                <a:solidFill>
                  <a:srgbClr val="20ABAD"/>
                </a:solidFill>
              </a:rPr>
              <a:t>20.04.2018</a:t>
            </a:r>
            <a:r>
              <a:rPr lang="it-IT" sz="1600" dirty="0" smtClean="0"/>
              <a:t> </a:t>
            </a:r>
            <a:r>
              <a:rPr lang="it-IT" sz="1600" i="1" dirty="0" smtClean="0"/>
              <a:t>(data di firma della Convenzione)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derivare da </a:t>
            </a:r>
            <a:r>
              <a:rPr lang="it-IT" sz="1600" b="1" dirty="0" smtClean="0">
                <a:solidFill>
                  <a:srgbClr val="20ABAD"/>
                </a:solidFill>
              </a:rPr>
              <a:t>atti giuridicamente vincolanti </a:t>
            </a:r>
            <a:r>
              <a:rPr lang="it-IT" sz="1600" i="1" dirty="0" smtClean="0"/>
              <a:t>(contratti, convenzioni, lettere di incarico, ordini, ecc.)</a:t>
            </a:r>
            <a:r>
              <a:rPr lang="it-IT" sz="1600" dirty="0" smtClean="0"/>
              <a:t> da cui risultano chiaramente l’oggetto della </a:t>
            </a:r>
            <a:r>
              <a:rPr lang="it-IT" sz="1600" dirty="0" smtClean="0"/>
              <a:t>prestazione/fornitura ed </a:t>
            </a:r>
            <a:r>
              <a:rPr lang="it-IT" sz="1600" dirty="0" smtClean="0"/>
              <a:t>il relativo importo, </a:t>
            </a:r>
            <a:r>
              <a:rPr lang="it-IT" sz="1600" dirty="0" smtClean="0"/>
              <a:t>ed il </a:t>
            </a:r>
            <a:r>
              <a:rPr lang="it-IT" sz="1600" dirty="0" smtClean="0"/>
              <a:t>riferimento al progetto ammesso a </a:t>
            </a:r>
            <a:r>
              <a:rPr lang="it-IT" sz="1600" dirty="0" smtClean="0"/>
              <a:t>finanziamento, </a:t>
            </a:r>
            <a:r>
              <a:rPr lang="it-IT" sz="1600" dirty="0" smtClean="0"/>
              <a:t>con l’indicazione del CUP. </a:t>
            </a:r>
          </a:p>
          <a:p>
            <a:r>
              <a:rPr lang="it-IT" sz="1600" dirty="0" smtClean="0"/>
              <a:t>Si evidenzia inoltre che </a:t>
            </a:r>
            <a:r>
              <a:rPr lang="it-IT" sz="1600" b="1" u="sng" dirty="0" smtClean="0">
                <a:solidFill>
                  <a:srgbClr val="21ACAF"/>
                </a:solidFill>
              </a:rPr>
              <a:t>l’IVA non recuperabile è ammissibile a finanziamento</a:t>
            </a:r>
            <a:r>
              <a:rPr lang="it-IT" sz="1600" dirty="0" smtClean="0"/>
              <a:t>.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21021" y="3905532"/>
            <a:ext cx="11665131" cy="1815882"/>
          </a:xfrm>
          <a:prstGeom prst="rect">
            <a:avLst/>
          </a:prstGeom>
          <a:ln w="28575">
            <a:solidFill>
              <a:srgbClr val="FDB813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 smtClean="0"/>
              <a:t>I documenti giustificativi di spesa o i mandati di pagamento nel caso di pagamenti anticipati dal Beneficiario devono essere quietanzati, cioè supportati da documentazione prodotta dall’Istituto Bancario, attestante il trasferimento finanziario in oggetto.</a:t>
            </a:r>
          </a:p>
          <a:p>
            <a:r>
              <a:rPr lang="it-IT" sz="1600" dirty="0" smtClean="0"/>
              <a:t>I documenti che consentono di </a:t>
            </a:r>
            <a:r>
              <a:rPr lang="it-IT" sz="1600" b="1" dirty="0" smtClean="0">
                <a:solidFill>
                  <a:srgbClr val="FDB813"/>
                </a:solidFill>
              </a:rPr>
              <a:t>provare l’avvenuto pagamento</a:t>
            </a:r>
            <a:r>
              <a:rPr lang="it-IT" sz="1600" dirty="0" smtClean="0">
                <a:solidFill>
                  <a:srgbClr val="FDB813"/>
                </a:solidFill>
              </a:rPr>
              <a:t> </a:t>
            </a:r>
            <a:r>
              <a:rPr lang="it-IT" sz="1600" dirty="0" smtClean="0"/>
              <a:t>sono: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Mandati di pagamento quietanzati, cioè con timbro dell’Istituto bancario e data di pagamento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Bonifico o assegno, accompagnato da estratto conto bancario da cui si evincano gli estremi di riferimento delle singole transazione effettuate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 smtClean="0"/>
              <a:t>Altro documento contabile comprovante l’inequivocabile avvenuto pagamento</a:t>
            </a:r>
          </a:p>
        </p:txBody>
      </p:sp>
      <p:grpSp>
        <p:nvGrpSpPr>
          <p:cNvPr id="10" name="Gruppo 9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16" name="CasellaDiTesto 15"/>
          <p:cNvSpPr txBox="1"/>
          <p:nvPr/>
        </p:nvSpPr>
        <p:spPr>
          <a:xfrm>
            <a:off x="3042000" y="172053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Ammissibilità delle Spese</a:t>
            </a:r>
            <a:endParaRPr lang="it-IT" sz="3600" b="1" dirty="0">
              <a:solidFill>
                <a:srgbClr val="034EA2"/>
              </a:solidFill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2" name="Gruppo 21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3" name="Elaborazione 22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4" name="Elaborazione 23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5" name="Elaborazione 24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201742861"/>
              </p:ext>
            </p:extLst>
          </p:nvPr>
        </p:nvGraphicFramePr>
        <p:xfrm>
          <a:off x="750925" y="1196040"/>
          <a:ext cx="10805323" cy="137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ttangolo 12"/>
          <p:cNvSpPr/>
          <p:nvPr/>
        </p:nvSpPr>
        <p:spPr>
          <a:xfrm>
            <a:off x="750924" y="2707116"/>
            <a:ext cx="4503463" cy="1194106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</a:t>
            </a:r>
            <a:r>
              <a:rPr lang="it-IT" sz="1600" b="1" dirty="0" smtClean="0">
                <a:solidFill>
                  <a:schemeClr val="tx1"/>
                </a:solidFill>
              </a:rPr>
              <a:t>Modulo di Trasferimento Fondi</a:t>
            </a:r>
            <a:r>
              <a:rPr lang="it-IT" sz="1600" dirty="0" smtClean="0">
                <a:solidFill>
                  <a:schemeClr val="tx1"/>
                </a:solidFill>
              </a:rPr>
              <a:t>, che consente di acquisire le risorse per pagare le spese senza fare ricorso a fondi propri.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069540" y="2707117"/>
            <a:ext cx="4486707" cy="1194106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presenta bimestralmente </a:t>
            </a:r>
            <a:r>
              <a:rPr lang="it-IT" sz="1600" b="1" dirty="0" smtClean="0">
                <a:solidFill>
                  <a:schemeClr val="tx1"/>
                </a:solidFill>
              </a:rPr>
              <a:t>Domanda di Rimborso</a:t>
            </a:r>
            <a:r>
              <a:rPr lang="it-IT" sz="1600" dirty="0" smtClean="0">
                <a:solidFill>
                  <a:schemeClr val="tx1"/>
                </a:solidFill>
              </a:rPr>
              <a:t>, unitamente alla Relazione Tecnica e al Documento di Rendicontazione dettagliata delle spese.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50925" y="4079795"/>
            <a:ext cx="4503463" cy="1640888"/>
          </a:xfrm>
          <a:prstGeom prst="rect">
            <a:avLst/>
          </a:prstGeom>
          <a:solidFill>
            <a:srgbClr val="FEE198"/>
          </a:solidFill>
          <a:ln>
            <a:solidFill>
              <a:srgbClr val="FEE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Entro </a:t>
            </a:r>
            <a:r>
              <a:rPr lang="it-IT" sz="1600" u="sng" dirty="0" smtClean="0">
                <a:solidFill>
                  <a:schemeClr val="tx1"/>
                </a:solidFill>
              </a:rPr>
              <a:t>30 giorni </a:t>
            </a:r>
            <a:r>
              <a:rPr lang="it-IT" sz="1600" dirty="0" smtClean="0">
                <a:solidFill>
                  <a:schemeClr val="tx1"/>
                </a:solidFill>
              </a:rPr>
              <a:t>dalla trasmissione del Modulo di Trasferimento Fondi, 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solidFill>
                  <a:schemeClr val="tx1"/>
                </a:solidFill>
              </a:rPr>
              <a:t>trasferisce le somme richieste al Beneficiario per il pagamento dei fornitori </a:t>
            </a:r>
            <a:r>
              <a:rPr lang="it-IT" sz="1600" i="1" dirty="0" smtClean="0">
                <a:solidFill>
                  <a:schemeClr val="tx1"/>
                </a:solidFill>
              </a:rPr>
              <a:t>(Beni e Servizi e Personale </a:t>
            </a:r>
            <a:r>
              <a:rPr lang="it-IT" sz="1600" i="1" dirty="0" smtClean="0">
                <a:solidFill>
                  <a:schemeClr val="tx1"/>
                </a:solidFill>
              </a:rPr>
              <a:t>Esterno) </a:t>
            </a:r>
            <a:r>
              <a:rPr lang="it-IT" sz="1600" dirty="0" smtClean="0">
                <a:solidFill>
                  <a:schemeClr val="tx1"/>
                </a:solidFill>
              </a:rPr>
              <a:t>e per il trasferimento ai Partner delle rispettive quote </a:t>
            </a:r>
            <a:r>
              <a:rPr lang="it-IT" sz="1600" i="1" dirty="0" smtClean="0">
                <a:solidFill>
                  <a:schemeClr val="tx1"/>
                </a:solidFill>
              </a:rPr>
              <a:t>(Personale Interno e Spese Generali)</a:t>
            </a:r>
            <a:endParaRPr lang="it-IT" sz="1600" b="1" i="1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069540" y="4057389"/>
            <a:ext cx="4486707" cy="1663293"/>
          </a:xfrm>
          <a:prstGeom prst="rect">
            <a:avLst/>
          </a:prstGeom>
          <a:solidFill>
            <a:srgbClr val="DCEBAB"/>
          </a:solidFill>
          <a:ln>
            <a:solidFill>
              <a:srgbClr val="DCE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Il Beneficiario raccoglie </a:t>
            </a:r>
            <a:r>
              <a:rPr lang="it-IT" sz="1600" dirty="0">
                <a:solidFill>
                  <a:schemeClr val="tx1"/>
                </a:solidFill>
              </a:rPr>
              <a:t>periodicamente</a:t>
            </a:r>
            <a:endParaRPr lang="it-IT" sz="1600" b="1" dirty="0">
              <a:solidFill>
                <a:schemeClr val="tx1"/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la documentazione giustificativa delle spese proprie e dei Partner e la carica sul sistema informativo DELFI.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L’</a:t>
            </a:r>
            <a:r>
              <a:rPr lang="it-IT" sz="1600" dirty="0" err="1" smtClean="0">
                <a:solidFill>
                  <a:schemeClr val="tx1"/>
                </a:solidFill>
              </a:rPr>
              <a:t>AdC</a:t>
            </a:r>
            <a:r>
              <a:rPr lang="it-IT" sz="1600" dirty="0" smtClean="0">
                <a:solidFill>
                  <a:schemeClr val="tx1"/>
                </a:solidFill>
              </a:rPr>
              <a:t> controlla la documentazione e, se il controllo ha esito positivo, il Beneficiario può procedere con l’invio della Domanda di Rimborso.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1883391" y="1196040"/>
            <a:ext cx="2265528" cy="1370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23" name="Immagin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6" name="CasellaDiTesto 25"/>
          <p:cNvSpPr txBox="1"/>
          <p:nvPr/>
        </p:nvSpPr>
        <p:spPr>
          <a:xfrm>
            <a:off x="3042000" y="176212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Il Circuito Finanziario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8" name="Gruppo 27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9" name="Elaborazione 28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0" name="Elaborazione 29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Elaborazione 30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2" name="Elaborazione 31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4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30861" y="1686254"/>
            <a:ext cx="116552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①</a:t>
            </a:r>
            <a:r>
              <a:rPr lang="it-IT" sz="1600" b="1" dirty="0" smtClean="0">
                <a:solidFill>
                  <a:srgbClr val="21ACAF"/>
                </a:solidFill>
                <a:cs typeface="Calibri" panose="020F0502020204030204" pitchFamily="34" charset="0"/>
              </a:rPr>
              <a:t> Ordine </a:t>
            </a:r>
            <a:r>
              <a:rPr lang="it-IT" sz="1600" b="1" dirty="0">
                <a:solidFill>
                  <a:srgbClr val="21ACAF"/>
                </a:solidFill>
                <a:cs typeface="Calibri" panose="020F0502020204030204" pitchFamily="34" charset="0"/>
              </a:rPr>
              <a:t>di servizio/atto amministrativo </a:t>
            </a:r>
            <a:r>
              <a:rPr lang="it-IT" sz="1600" dirty="0">
                <a:cs typeface="Calibri" panose="020F0502020204030204" pitchFamily="34" charset="0"/>
              </a:rPr>
              <a:t>con il quale il dipendente viene assegnato al </a:t>
            </a:r>
            <a:r>
              <a:rPr lang="it-IT" sz="1600" dirty="0" smtClean="0">
                <a:cs typeface="Calibri" panose="020F0502020204030204" pitchFamily="34" charset="0"/>
              </a:rPr>
              <a:t>progetto</a:t>
            </a:r>
          </a:p>
          <a:p>
            <a:pPr algn="just">
              <a:buClr>
                <a:schemeClr val="tx1"/>
              </a:buClr>
            </a:pPr>
            <a:endParaRPr lang="it-IT" sz="1600" b="1" dirty="0">
              <a:cs typeface="Calibri" panose="020F050202020403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② </a:t>
            </a:r>
            <a:r>
              <a:rPr lang="it-IT" sz="1600" b="1" dirty="0" err="1" smtClean="0">
                <a:solidFill>
                  <a:srgbClr val="21ACAF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 smtClean="0">
                <a:cs typeface="Calibri" panose="020F0502020204030204" pitchFamily="34" charset="0"/>
              </a:rPr>
              <a:t>, </a:t>
            </a:r>
            <a:r>
              <a:rPr lang="it-IT" sz="1600" dirty="0" smtClean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 smtClean="0">
                <a:cs typeface="Calibri" panose="020F0502020204030204" pitchFamily="34" charset="0"/>
              </a:rPr>
              <a:t>(cfr. </a:t>
            </a:r>
            <a:r>
              <a:rPr lang="it-IT" sz="1600" b="1" dirty="0" smtClean="0">
                <a:solidFill>
                  <a:srgbClr val="21ACAF"/>
                </a:solidFill>
                <a:cs typeface="Calibri" panose="020F0502020204030204" pitchFamily="34" charset="0"/>
              </a:rPr>
              <a:t>Allegato 9</a:t>
            </a:r>
            <a:r>
              <a:rPr lang="it-IT" sz="1600" b="1" dirty="0" smtClean="0">
                <a:cs typeface="Calibri" panose="020F0502020204030204" pitchFamily="34" charset="0"/>
              </a:rPr>
              <a:t> </a:t>
            </a:r>
            <a:r>
              <a:rPr lang="it-IT" sz="1600" i="1" dirty="0" smtClean="0">
                <a:cs typeface="Calibri" panose="020F0502020204030204" pitchFamily="34" charset="0"/>
              </a:rPr>
              <a:t>“Format </a:t>
            </a:r>
            <a:r>
              <a:rPr lang="it-IT" sz="1600" i="1" dirty="0" err="1" smtClean="0">
                <a:cs typeface="Calibri" panose="020F0502020204030204" pitchFamily="34" charset="0"/>
              </a:rPr>
              <a:t>timesheet</a:t>
            </a:r>
            <a:r>
              <a:rPr lang="it-IT" sz="1600" i="1" dirty="0" smtClean="0">
                <a:cs typeface="Calibri" panose="020F0502020204030204" pitchFamily="34" charset="0"/>
              </a:rPr>
              <a:t> mensile”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>
              <a:buClr>
                <a:schemeClr val="tx1"/>
              </a:buClr>
            </a:pPr>
            <a:endParaRPr lang="it-IT" sz="1600" dirty="0" smtClean="0">
              <a:cs typeface="Calibri" panose="020F050202020403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③ </a:t>
            </a:r>
            <a:r>
              <a:rPr lang="it-IT" sz="1600" b="1" dirty="0" smtClean="0">
                <a:solidFill>
                  <a:srgbClr val="21ACAF"/>
                </a:solidFill>
                <a:cs typeface="Calibri" panose="020F0502020204030204" pitchFamily="34" charset="0"/>
              </a:rPr>
              <a:t>Prospetto </a:t>
            </a:r>
            <a:r>
              <a:rPr lang="it-IT" sz="1600" b="1" dirty="0">
                <a:solidFill>
                  <a:srgbClr val="21ACAF"/>
                </a:solidFill>
                <a:cs typeface="Calibri" panose="020F0502020204030204" pitchFamily="34" charset="0"/>
              </a:rPr>
              <a:t>riepilogativo </a:t>
            </a:r>
            <a:r>
              <a:rPr lang="it-IT" sz="16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>
                <a:solidFill>
                  <a:srgbClr val="21ACAF"/>
                </a:solidFill>
                <a:cs typeface="Calibri" panose="020F0502020204030204" pitchFamily="34" charset="0"/>
              </a:rPr>
              <a:t>Allegato 10 </a:t>
            </a:r>
            <a:r>
              <a:rPr lang="it-IT" sz="16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>
                <a:cs typeface="Calibri" panose="020F0502020204030204" pitchFamily="34" charset="0"/>
              </a:rPr>
              <a:t>,</a:t>
            </a:r>
            <a:r>
              <a:rPr lang="it-IT" sz="1600" i="1" dirty="0">
                <a:cs typeface="Calibri" panose="020F0502020204030204" pitchFamily="34" charset="0"/>
              </a:rPr>
              <a:t> </a:t>
            </a:r>
            <a:r>
              <a:rPr lang="it-IT" sz="1600" dirty="0" err="1">
                <a:cs typeface="Calibri" panose="020F0502020204030204" pitchFamily="34" charset="0"/>
              </a:rPr>
              <a:t>sheet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i="1" dirty="0">
                <a:cs typeface="Calibri" panose="020F0502020204030204" pitchFamily="34" charset="0"/>
              </a:rPr>
              <a:t>“personale interno costi standard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>
              <a:buClr>
                <a:schemeClr val="tx1"/>
              </a:buClr>
            </a:pPr>
            <a:endParaRPr lang="it-IT" sz="1600" dirty="0" smtClean="0"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④ </a:t>
            </a:r>
            <a:r>
              <a:rPr lang="it-IT" sz="1600" b="1" dirty="0" smtClean="0">
                <a:solidFill>
                  <a:srgbClr val="21ACAF"/>
                </a:solidFill>
              </a:rPr>
              <a:t>Relazione </a:t>
            </a:r>
            <a:r>
              <a:rPr lang="it-IT" sz="1600" b="1" dirty="0">
                <a:solidFill>
                  <a:srgbClr val="21ACAF"/>
                </a:solidFill>
              </a:rPr>
              <a:t>delle attività svolte dal personale interno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</a:t>
            </a:r>
            <a:r>
              <a:rPr lang="it-IT" sz="1600" dirty="0" smtClean="0"/>
              <a:t>riferimento</a:t>
            </a:r>
          </a:p>
          <a:p>
            <a:pPr>
              <a:buClr>
                <a:schemeClr val="tx1"/>
              </a:buClr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⑤ 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Cedolini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paga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associati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al progetto e con indicazione dell’importo esposto alla base di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calcolo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PRODURRE PER LA PRIMA RENDICONTAZIONE DELLA SPESA 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9497647" y="63562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CasellaDiTesto 21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A – Personale Interno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5" name="Elaborazione 24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7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30861" y="1686254"/>
            <a:ext cx="11655291" cy="382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⑥ </a:t>
            </a:r>
            <a:r>
              <a:rPr lang="it-IT" sz="1600" b="1" dirty="0" smtClean="0">
                <a:solidFill>
                  <a:srgbClr val="21ACAF"/>
                </a:solidFill>
                <a:ea typeface="Calibri" panose="020F0502020204030204" pitchFamily="34" charset="0"/>
                <a:cs typeface="TimesNewRoman"/>
              </a:rPr>
              <a:t>Documento </a:t>
            </a:r>
            <a:r>
              <a:rPr lang="it-IT" sz="1600" b="1" dirty="0">
                <a:solidFill>
                  <a:srgbClr val="21ACAF"/>
                </a:solidFill>
                <a:ea typeface="Calibri" panose="020F0502020204030204" pitchFamily="34" charset="0"/>
                <a:cs typeface="TimesNewRoman"/>
              </a:rPr>
              <a:t>attestante il pagamento delle retribuzioni nette mensili a favore del dipendente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(ad es. mandati di pagamento, assegni, </a:t>
            </a:r>
            <a:r>
              <a:rPr lang="it-IT" sz="1600" i="1" dirty="0" smtClean="0">
                <a:ea typeface="Calibri" panose="020F0502020204030204" pitchFamily="34" charset="0"/>
                <a:cs typeface="TimesNewRoman"/>
              </a:rPr>
              <a:t>bonifici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bancari/CRO)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ea typeface="Calibri" panose="020F0502020204030204" pitchFamily="34" charset="0"/>
                <a:cs typeface="TimesNewRoman"/>
              </a:rPr>
              <a:t>Nel caso di mandati cumulativi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sarà necessario allegare prospetto di dettaglio degli ordinativi di pagamento da cui si evincono i nominativi del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personale</a:t>
            </a:r>
          </a:p>
          <a:p>
            <a:pPr lvl="1">
              <a:buClr>
                <a:schemeClr val="tx1"/>
              </a:buClr>
            </a:pPr>
            <a:endParaRPr lang="it-IT" sz="1600" dirty="0" smtClean="0">
              <a:ea typeface="Calibri" panose="020F0502020204030204" pitchFamily="34" charset="0"/>
              <a:cs typeface="TimesNewRoman"/>
            </a:endParaRPr>
          </a:p>
          <a:p>
            <a:pPr>
              <a:buClr>
                <a:schemeClr val="tx1"/>
              </a:buClr>
            </a:pPr>
            <a:r>
              <a:rPr lang="it-IT" sz="1600" b="1" dirty="0" smtClean="0">
                <a:cs typeface="Calibri" panose="020F0502020204030204" pitchFamily="34" charset="0"/>
              </a:rPr>
              <a:t>⑦ </a:t>
            </a:r>
            <a:r>
              <a:rPr lang="it-IT" sz="1600" b="1" dirty="0" smtClean="0">
                <a:solidFill>
                  <a:srgbClr val="21ACAF"/>
                </a:solidFill>
                <a:ea typeface="Calibri" panose="020F0502020204030204" pitchFamily="34" charset="0"/>
                <a:cs typeface="TimesNewRoman"/>
              </a:rPr>
              <a:t>Documentazione </a:t>
            </a:r>
            <a:r>
              <a:rPr lang="it-IT" sz="1600" b="1" dirty="0">
                <a:solidFill>
                  <a:srgbClr val="21ACAF"/>
                </a:solidFill>
                <a:ea typeface="Calibri" panose="020F0502020204030204" pitchFamily="34" charset="0"/>
                <a:cs typeface="TimesNewRoman"/>
              </a:rPr>
              <a:t>probatoria dell’avvenuto versamento delle ritenute fiscali e degli oneri/contributi previdenziali e assistenziali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sia a carico dipendente sia a carico datore di lavoro </a:t>
            </a:r>
            <a:r>
              <a:rPr lang="it-IT" sz="1600" i="1" dirty="0">
                <a:ea typeface="Calibri" panose="020F0502020204030204" pitchFamily="34" charset="0"/>
                <a:cs typeface="TimesNewRoman"/>
              </a:rPr>
              <a:t>(F24 quietanzati)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ea typeface="Calibri" panose="020F0502020204030204" pitchFamily="34" charset="0"/>
                <a:cs typeface="TimesNewRoman"/>
              </a:rPr>
              <a:t>Nel caso di F24 cumulativi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, sarà necessaria una dichiarazione sostitutiva di atto notorio firmata dal dirigente responsabile (DSAN) con allegato Prospetto di raccordo degli F24 che evidenzi - nel dettaglio - la quota di competenza (ritenute/oneri e contributi sociali) relativa al personale dedicato al </a:t>
            </a:r>
            <a:r>
              <a:rPr lang="it-IT" sz="1600" dirty="0" smtClean="0">
                <a:ea typeface="Calibri" panose="020F0502020204030204" pitchFamily="34" charset="0"/>
                <a:cs typeface="TimesNewRoman"/>
              </a:rPr>
              <a:t>progetto</a:t>
            </a:r>
          </a:p>
          <a:p>
            <a:pPr lvl="1">
              <a:buClr>
                <a:schemeClr val="tx1"/>
              </a:buClr>
            </a:pPr>
            <a:endParaRPr lang="it-IT" sz="1600" dirty="0" smtClean="0">
              <a:ea typeface="Calibri" panose="020F0502020204030204" pitchFamily="34" charset="0"/>
              <a:cs typeface="TimesNew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it-IT" sz="1600" b="1" dirty="0" smtClean="0">
                <a:cs typeface="Calibri" panose="020F0502020204030204" pitchFamily="34" charset="0"/>
              </a:rPr>
              <a:t>⑧ </a:t>
            </a:r>
            <a:r>
              <a:rPr lang="it-IT" sz="1600" b="1" dirty="0" smtClean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Prospetto </a:t>
            </a:r>
            <a:r>
              <a:rPr lang="it-IT" sz="1600" b="1" dirty="0">
                <a:solidFill>
                  <a:srgbClr val="20ABAD"/>
                </a:solidFill>
                <a:ea typeface="Calibri" panose="020F0502020204030204" pitchFamily="34" charset="0"/>
                <a:cs typeface="TimesNewRoman"/>
              </a:rPr>
              <a:t>di calcolo del costo orario </a:t>
            </a:r>
            <a:r>
              <a:rPr lang="it-IT" sz="1600" dirty="0">
                <a:ea typeface="Calibri" panose="020F0502020204030204" pitchFamily="34" charset="0"/>
                <a:cs typeface="TimesNewRoman"/>
              </a:rPr>
              <a:t>per ciascuna risorsa impegnata sul progetto secondo il format di cui all’</a:t>
            </a:r>
            <a:r>
              <a:rPr lang="it-IT" sz="1600" b="1" dirty="0">
                <a:ea typeface="Calibri" panose="020F0502020204030204" pitchFamily="34" charset="0"/>
                <a:cs typeface="TimesNewRoman"/>
              </a:rPr>
              <a:t>Allegato </a:t>
            </a:r>
            <a:r>
              <a:rPr lang="it-IT" sz="1600" b="1" dirty="0" smtClean="0">
                <a:ea typeface="Calibri" panose="020F0502020204030204" pitchFamily="34" charset="0"/>
                <a:cs typeface="TimesNewRoman"/>
              </a:rPr>
              <a:t>11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it-IT" sz="1600" dirty="0"/>
          </a:p>
          <a:p>
            <a:pPr algn="just"/>
            <a:r>
              <a:rPr lang="it-IT" sz="1600" b="1" dirty="0" smtClean="0">
                <a:cs typeface="Calibri" panose="020F0502020204030204" pitchFamily="34" charset="0"/>
              </a:rPr>
              <a:t>⑨ </a:t>
            </a:r>
            <a:r>
              <a:rPr lang="it-IT" sz="1600" b="1" dirty="0" smtClean="0">
                <a:solidFill>
                  <a:srgbClr val="20ABAD"/>
                </a:solidFill>
              </a:rPr>
              <a:t>Elenco </a:t>
            </a:r>
            <a:r>
              <a:rPr lang="it-IT" sz="1600" b="1" dirty="0">
                <a:solidFill>
                  <a:srgbClr val="20ABAD"/>
                </a:solidFill>
              </a:rPr>
              <a:t>dettagliato delle voci/componenti </a:t>
            </a:r>
            <a:r>
              <a:rPr lang="it-IT" sz="1600" dirty="0"/>
              <a:t>incluse ed escluse nel conteggio della retribuzione fissa mensile </a:t>
            </a:r>
            <a:r>
              <a:rPr lang="it-IT" sz="1600" i="1" dirty="0"/>
              <a:t>(estratte dal sistema contabile interno all'Ente) </a:t>
            </a:r>
            <a:r>
              <a:rPr lang="it-IT" sz="1600" dirty="0"/>
              <a:t>ai fini della determinazione del costo annuale lordo del dipendente </a:t>
            </a:r>
            <a:r>
              <a:rPr lang="it-IT" sz="1600" i="1" dirty="0"/>
              <a:t>(numeratore della base di calcolo</a:t>
            </a:r>
            <a:r>
              <a:rPr lang="it-IT" sz="1600" i="1" dirty="0" smtClean="0"/>
              <a:t>)</a:t>
            </a:r>
            <a:endParaRPr lang="it-IT" sz="1600" i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PRODURRE PER LA PRIMA RENDICONTAZIONE DELLA SPESA 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9497647" y="63562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2" name="CasellaDiTesto 21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A – Personale Interno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5" name="Elaborazione 24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9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21021" y="1686254"/>
            <a:ext cx="11665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b="1" dirty="0" smtClean="0">
                <a:cs typeface="Calibri" panose="020F0502020204030204" pitchFamily="34" charset="0"/>
              </a:rPr>
              <a:t>①</a:t>
            </a:r>
            <a:r>
              <a:rPr lang="it-IT" sz="1600" dirty="0" smtClean="0">
                <a:cs typeface="Calibri" panose="020F0502020204030204" pitchFamily="34" charset="0"/>
              </a:rPr>
              <a:t> </a:t>
            </a:r>
            <a:r>
              <a:rPr lang="it-IT" sz="1600" b="1" dirty="0" err="1" smtClean="0">
                <a:solidFill>
                  <a:srgbClr val="20ABAD"/>
                </a:solidFill>
                <a:cs typeface="Calibri" panose="020F0502020204030204" pitchFamily="34" charset="0"/>
              </a:rPr>
              <a:t>Timesheet</a:t>
            </a:r>
            <a:r>
              <a:rPr lang="it-IT" sz="1600" dirty="0">
                <a:cs typeface="Calibri" panose="020F0502020204030204" pitchFamily="34" charset="0"/>
              </a:rPr>
              <a:t>, </a:t>
            </a:r>
            <a:r>
              <a:rPr lang="it-IT" sz="1600" dirty="0"/>
              <a:t>timbrato e firmato per singolo addetto e per singolo mese, con l’indicazione delle ore e delle attività svolte sul progetto, firmato dal dipendente e dal dirigente responsabile </a:t>
            </a:r>
            <a:r>
              <a:rPr lang="it-IT" sz="1600" dirty="0">
                <a:cs typeface="Calibri" panose="020F0502020204030204" pitchFamily="34" charset="0"/>
              </a:rPr>
              <a:t>(cfr. </a:t>
            </a:r>
            <a:r>
              <a:rPr lang="it-IT" sz="1600" b="1" dirty="0">
                <a:cs typeface="Calibri" panose="020F0502020204030204" pitchFamily="34" charset="0"/>
              </a:rPr>
              <a:t>Allegato 9 </a:t>
            </a:r>
            <a:r>
              <a:rPr lang="it-IT" sz="1600" i="1" dirty="0">
                <a:cs typeface="Calibri" panose="020F0502020204030204" pitchFamily="34" charset="0"/>
              </a:rPr>
              <a:t>“Format </a:t>
            </a:r>
            <a:r>
              <a:rPr lang="it-IT" sz="1600" i="1" dirty="0" err="1">
                <a:cs typeface="Calibri" panose="020F0502020204030204" pitchFamily="34" charset="0"/>
              </a:rPr>
              <a:t>timesheet</a:t>
            </a:r>
            <a:r>
              <a:rPr lang="it-IT" sz="1600" i="1" dirty="0">
                <a:cs typeface="Calibri" panose="020F0502020204030204" pitchFamily="34" charset="0"/>
              </a:rPr>
              <a:t> mensile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endParaRPr lang="it-IT" sz="1600" dirty="0">
              <a:cs typeface="Calibri" panose="020F0502020204030204" pitchFamily="34" charset="0"/>
            </a:endParaRPr>
          </a:p>
          <a:p>
            <a:pPr algn="just"/>
            <a:r>
              <a:rPr lang="it-IT" sz="1600" b="1" dirty="0" smtClean="0">
                <a:cs typeface="Calibri" panose="020F0502020204030204" pitchFamily="34" charset="0"/>
              </a:rPr>
              <a:t>②</a:t>
            </a:r>
            <a:r>
              <a:rPr lang="it-IT" sz="1600" dirty="0" smtClean="0">
                <a:cs typeface="Calibri" panose="020F0502020204030204" pitchFamily="34" charset="0"/>
              </a:rPr>
              <a:t> </a:t>
            </a:r>
            <a:r>
              <a:rPr lang="it-IT" sz="1600" b="1" dirty="0" smtClean="0">
                <a:solidFill>
                  <a:srgbClr val="20ABAD"/>
                </a:solidFill>
                <a:cs typeface="Calibri" panose="020F0502020204030204" pitchFamily="34" charset="0"/>
              </a:rPr>
              <a:t>Prospetto </a:t>
            </a:r>
            <a:r>
              <a:rPr lang="it-IT" sz="1600" b="1" dirty="0">
                <a:solidFill>
                  <a:srgbClr val="20ABAD"/>
                </a:solidFill>
                <a:cs typeface="Calibri" panose="020F0502020204030204" pitchFamily="34" charset="0"/>
              </a:rPr>
              <a:t>riepilogativo </a:t>
            </a:r>
            <a:r>
              <a:rPr lang="it-IT" sz="1600" dirty="0">
                <a:cs typeface="Calibri" panose="020F0502020204030204" pitchFamily="34" charset="0"/>
              </a:rPr>
              <a:t>protocollato e firmato con l’indicazione delle spese sostenute per ciascun soggetto, periodo di riferimento, n. ore lavorate nel periodo, costo orario (cfr. </a:t>
            </a:r>
            <a:r>
              <a:rPr lang="it-IT" sz="1600" b="1" dirty="0">
                <a:cs typeface="Calibri" panose="020F0502020204030204" pitchFamily="34" charset="0"/>
              </a:rPr>
              <a:t>Allegato 10 </a:t>
            </a:r>
            <a:r>
              <a:rPr lang="it-IT" sz="1600" i="1" dirty="0">
                <a:cs typeface="Calibri" panose="020F0502020204030204" pitchFamily="34" charset="0"/>
              </a:rPr>
              <a:t>“Format rendicontazione spese”</a:t>
            </a:r>
            <a:r>
              <a:rPr lang="it-IT" sz="1600" dirty="0">
                <a:cs typeface="Calibri" panose="020F0502020204030204" pitchFamily="34" charset="0"/>
              </a:rPr>
              <a:t>,</a:t>
            </a:r>
            <a:r>
              <a:rPr lang="it-IT" sz="1600" i="1" dirty="0">
                <a:cs typeface="Calibri" panose="020F0502020204030204" pitchFamily="34" charset="0"/>
              </a:rPr>
              <a:t> </a:t>
            </a:r>
            <a:r>
              <a:rPr lang="it-IT" sz="1600" dirty="0" err="1">
                <a:cs typeface="Calibri" panose="020F0502020204030204" pitchFamily="34" charset="0"/>
              </a:rPr>
              <a:t>sheet</a:t>
            </a:r>
            <a:r>
              <a:rPr lang="it-IT" sz="1600" dirty="0">
                <a:cs typeface="Calibri" panose="020F0502020204030204" pitchFamily="34" charset="0"/>
              </a:rPr>
              <a:t> </a:t>
            </a:r>
            <a:r>
              <a:rPr lang="it-IT" sz="1600" i="1" dirty="0">
                <a:cs typeface="Calibri" panose="020F0502020204030204" pitchFamily="34" charset="0"/>
              </a:rPr>
              <a:t>“personale interno costi standard</a:t>
            </a:r>
            <a:r>
              <a:rPr lang="it-IT" sz="1600" i="1" dirty="0" smtClean="0">
                <a:cs typeface="Calibri" panose="020F0502020204030204" pitchFamily="34" charset="0"/>
              </a:rPr>
              <a:t>”</a:t>
            </a:r>
            <a:r>
              <a:rPr lang="it-IT" sz="1600" dirty="0" smtClean="0">
                <a:cs typeface="Calibri" panose="020F0502020204030204" pitchFamily="34" charset="0"/>
              </a:rPr>
              <a:t>)</a:t>
            </a:r>
          </a:p>
          <a:p>
            <a:pPr algn="just"/>
            <a:endParaRPr lang="it-IT" sz="1600" dirty="0">
              <a:cs typeface="Calibri" panose="020F0502020204030204" pitchFamily="34" charset="0"/>
            </a:endParaRPr>
          </a:p>
          <a:p>
            <a:r>
              <a:rPr lang="it-IT" sz="1600" b="1" dirty="0">
                <a:cs typeface="Calibri" panose="020F0502020204030204" pitchFamily="34" charset="0"/>
              </a:rPr>
              <a:t>③</a:t>
            </a:r>
            <a:r>
              <a:rPr lang="it-IT" sz="1600" dirty="0" smtClean="0"/>
              <a:t> </a:t>
            </a:r>
            <a:r>
              <a:rPr lang="it-IT" sz="1600" b="1" dirty="0">
                <a:solidFill>
                  <a:srgbClr val="20ABAD"/>
                </a:solidFill>
              </a:rPr>
              <a:t>Relazione delle attività svolte dal personale interno</a:t>
            </a:r>
            <a:r>
              <a:rPr lang="it-IT" sz="1600" b="1" dirty="0"/>
              <a:t> </a:t>
            </a:r>
            <a:r>
              <a:rPr lang="it-IT" sz="1600" dirty="0"/>
              <a:t>oggetto di rendicontazione. Tale relazione, che può essere elaborata anche per l’intero gruppo di lavoro, è predisposta dal Beneficiario e dai Partner di progetto e deve necessariamente contenere i nominativi delle risorse interne coinvolte e la relativa descrizione delle attività svolte nel periodo di riferimento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30861" y="1282700"/>
            <a:ext cx="1147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034EA2"/>
                </a:solidFill>
              </a:rPr>
              <a:t>DOCUMENTAZIONE DA PRODURRE PER </a:t>
            </a:r>
            <a:r>
              <a:rPr lang="it-IT" b="1" u="sng" dirty="0" smtClean="0">
                <a:solidFill>
                  <a:srgbClr val="034EA2"/>
                </a:solidFill>
              </a:rPr>
              <a:t>LE RENDICONTAZIONI SUCCESSIVE</a:t>
            </a:r>
            <a:endParaRPr lang="it-IT" b="1" u="sng" dirty="0">
              <a:solidFill>
                <a:srgbClr val="034EA2"/>
              </a:solidFill>
            </a:endParaRPr>
          </a:p>
        </p:txBody>
      </p:sp>
      <p:grpSp>
        <p:nvGrpSpPr>
          <p:cNvPr id="11" name="Gruppo 10"/>
          <p:cNvGrpSpPr>
            <a:grpSpLocks noChangeAspect="1"/>
          </p:cNvGrpSpPr>
          <p:nvPr/>
        </p:nvGrpSpPr>
        <p:grpSpPr>
          <a:xfrm>
            <a:off x="979009" y="5774153"/>
            <a:ext cx="10233983" cy="1087272"/>
            <a:chOff x="311072" y="5593844"/>
            <a:chExt cx="11498855" cy="1221654"/>
          </a:xfrm>
        </p:grpSpPr>
        <p:pic>
          <p:nvPicPr>
            <p:cNvPr id="18" name="Immagin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0" r="4602"/>
            <a:stretch/>
          </p:blipFill>
          <p:spPr>
            <a:xfrm>
              <a:off x="311072" y="5704609"/>
              <a:ext cx="2949262" cy="1000125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019" y="5593844"/>
              <a:ext cx="2850524" cy="1221654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229" y="5776109"/>
              <a:ext cx="2911698" cy="857124"/>
            </a:xfrm>
            <a:prstGeom prst="rect">
              <a:avLst/>
            </a:prstGeom>
          </p:spPr>
        </p:pic>
      </p:grpSp>
      <p:sp>
        <p:nvSpPr>
          <p:cNvPr id="21" name="Rettangolo arrotondato 20"/>
          <p:cNvSpPr/>
          <p:nvPr/>
        </p:nvSpPr>
        <p:spPr>
          <a:xfrm>
            <a:off x="9497647" y="63562"/>
            <a:ext cx="2488505" cy="801349"/>
          </a:xfrm>
          <a:prstGeom prst="roundRect">
            <a:avLst/>
          </a:prstGeom>
          <a:solidFill>
            <a:srgbClr val="FDB813"/>
          </a:solidFill>
          <a:ln>
            <a:solidFill>
              <a:srgbClr val="FDB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FASE A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Trasferimento Fondi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3042000" y="160927"/>
            <a:ext cx="840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rgbClr val="034EA2"/>
                </a:solidFill>
              </a:rPr>
              <a:t>FASE A – Personale Interno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" y="103275"/>
            <a:ext cx="2711138" cy="761636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0" y="950267"/>
            <a:ext cx="12192000" cy="72000"/>
            <a:chOff x="0" y="1130573"/>
            <a:chExt cx="12192000" cy="72000"/>
          </a:xfrm>
        </p:grpSpPr>
        <p:sp>
          <p:nvSpPr>
            <p:cNvPr id="25" name="Elaborazione 24"/>
            <p:cNvSpPr/>
            <p:nvPr/>
          </p:nvSpPr>
          <p:spPr>
            <a:xfrm>
              <a:off x="0" y="1130573"/>
              <a:ext cx="3042000" cy="72000"/>
            </a:xfrm>
            <a:prstGeom prst="flowChartProcess">
              <a:avLst/>
            </a:prstGeom>
            <a:solidFill>
              <a:srgbClr val="21ACAF"/>
            </a:solidFill>
            <a:ln>
              <a:solidFill>
                <a:srgbClr val="21A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Elaborazione 25"/>
            <p:cNvSpPr/>
            <p:nvPr/>
          </p:nvSpPr>
          <p:spPr>
            <a:xfrm>
              <a:off x="3042000" y="1130573"/>
              <a:ext cx="3042000" cy="72000"/>
            </a:xfrm>
            <a:prstGeom prst="flowChartProcess">
              <a:avLst/>
            </a:prstGeom>
            <a:solidFill>
              <a:srgbClr val="6679BB"/>
            </a:solidFill>
            <a:ln>
              <a:solidFill>
                <a:srgbClr val="667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7" name="Elaborazione 26"/>
            <p:cNvSpPr/>
            <p:nvPr/>
          </p:nvSpPr>
          <p:spPr>
            <a:xfrm>
              <a:off x="6084000" y="1130573"/>
              <a:ext cx="3042000" cy="72000"/>
            </a:xfrm>
            <a:prstGeom prst="flowChartProcess">
              <a:avLst/>
            </a:prstGeom>
            <a:solidFill>
              <a:srgbClr val="FDB813"/>
            </a:solidFill>
            <a:ln>
              <a:solidFill>
                <a:srgbClr val="FDB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Elaborazione 27"/>
            <p:cNvSpPr/>
            <p:nvPr/>
          </p:nvSpPr>
          <p:spPr>
            <a:xfrm>
              <a:off x="9150000" y="1130573"/>
              <a:ext cx="3042000" cy="72000"/>
            </a:xfrm>
            <a:prstGeom prst="flowChartProcess">
              <a:avLst/>
            </a:prstGeom>
            <a:solidFill>
              <a:srgbClr val="ACD038"/>
            </a:solidFill>
            <a:ln>
              <a:solidFill>
                <a:srgbClr val="ACD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7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1299</TotalTime>
  <Words>3103</Words>
  <Application>Microsoft Office PowerPoint</Application>
  <PresentationFormat>Widescreen</PresentationFormat>
  <Paragraphs>245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Agency FB</vt:lpstr>
      <vt:lpstr>Calibri</vt:lpstr>
      <vt:lpstr>Calibri Light</vt:lpstr>
      <vt:lpstr>Times New Roman</vt:lpstr>
      <vt:lpstr>TimesNewRoman</vt:lpstr>
      <vt:lpstr>Wingdings</vt:lpstr>
      <vt:lpstr>Wingdings 2</vt:lpstr>
      <vt:lpstr>HDOfficeLightV0</vt:lpstr>
      <vt:lpstr>1_HDOfficeLightV0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 User</dc:creator>
  <cp:lastModifiedBy>Maila  Pietroni</cp:lastModifiedBy>
  <cp:revision>87</cp:revision>
  <dcterms:created xsi:type="dcterms:W3CDTF">2018-07-03T10:59:12Z</dcterms:created>
  <dcterms:modified xsi:type="dcterms:W3CDTF">2018-07-08T15:43:57Z</dcterms:modified>
</cp:coreProperties>
</file>