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  <p:sldMasterId id="2147483861" r:id="rId2"/>
  </p:sldMasterIdLst>
  <p:sldIdLst>
    <p:sldId id="256" r:id="rId3"/>
    <p:sldId id="257" r:id="rId4"/>
    <p:sldId id="270" r:id="rId5"/>
    <p:sldId id="271" r:id="rId6"/>
    <p:sldId id="277" r:id="rId7"/>
    <p:sldId id="276" r:id="rId8"/>
    <p:sldId id="278" r:id="rId9"/>
    <p:sldId id="267" r:id="rId10"/>
    <p:sldId id="268" r:id="rId11"/>
    <p:sldId id="282" r:id="rId12"/>
    <p:sldId id="279" r:id="rId13"/>
    <p:sldId id="280" r:id="rId14"/>
    <p:sldId id="281" r:id="rId15"/>
    <p:sldId id="283" r:id="rId16"/>
    <p:sldId id="284" r:id="rId17"/>
    <p:sldId id="272" r:id="rId18"/>
    <p:sldId id="273" r:id="rId19"/>
    <p:sldId id="274" r:id="rId20"/>
    <p:sldId id="285" r:id="rId21"/>
    <p:sldId id="275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038"/>
    <a:srgbClr val="FDB813"/>
    <a:srgbClr val="DCEBAB"/>
    <a:srgbClr val="FEE198"/>
    <a:srgbClr val="20ABAD"/>
    <a:srgbClr val="034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DE341-AF28-48B6-A297-BB9C5FE7DC1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EEABED-3566-442A-9D4F-886A3489E06F}">
      <dgm:prSet phldrT="[Testo]"/>
      <dgm:spPr>
        <a:solidFill>
          <a:srgbClr val="FDB813"/>
        </a:solidFill>
        <a:ln>
          <a:solidFill>
            <a:srgbClr val="FDB813"/>
          </a:solidFill>
        </a:ln>
      </dgm:spPr>
      <dgm:t>
        <a:bodyPr/>
        <a:lstStyle/>
        <a:p>
          <a:r>
            <a:rPr lang="it-IT" b="1" dirty="0" smtClean="0"/>
            <a:t>FASE A</a:t>
          </a:r>
        </a:p>
        <a:p>
          <a:r>
            <a:rPr lang="it-IT" dirty="0" smtClean="0"/>
            <a:t>Trasferimento Fondi</a:t>
          </a:r>
          <a:endParaRPr lang="it-IT" dirty="0"/>
        </a:p>
      </dgm:t>
    </dgm:pt>
    <dgm:pt modelId="{BBD5A54D-8CF2-4335-87A2-946C275330BD}" type="parTrans" cxnId="{AF565205-4D57-4BA6-8E95-F0E1A6A468AD}">
      <dgm:prSet/>
      <dgm:spPr/>
      <dgm:t>
        <a:bodyPr/>
        <a:lstStyle/>
        <a:p>
          <a:endParaRPr lang="it-IT"/>
        </a:p>
      </dgm:t>
    </dgm:pt>
    <dgm:pt modelId="{ED67D564-2F06-4AD5-9FF9-2BEE55C4B2E3}" type="sibTrans" cxnId="{AF565205-4D57-4BA6-8E95-F0E1A6A468AD}">
      <dgm:prSet/>
      <dgm:spPr>
        <a:solidFill>
          <a:srgbClr val="20ABAD"/>
        </a:solidFill>
        <a:ln>
          <a:solidFill>
            <a:srgbClr val="20ABAD"/>
          </a:solidFill>
        </a:ln>
      </dgm:spPr>
      <dgm:t>
        <a:bodyPr/>
        <a:lstStyle/>
        <a:p>
          <a:endParaRPr lang="it-IT"/>
        </a:p>
      </dgm:t>
    </dgm:pt>
    <dgm:pt modelId="{DAD05626-FE3D-4956-89D0-4C60EF6FE457}">
      <dgm:prSet phldrT="[Testo]"/>
      <dgm:spPr>
        <a:solidFill>
          <a:srgbClr val="ACD038"/>
        </a:solidFill>
        <a:ln>
          <a:solidFill>
            <a:srgbClr val="ACD038"/>
          </a:solidFill>
        </a:ln>
      </dgm:spPr>
      <dgm:t>
        <a:bodyPr/>
        <a:lstStyle/>
        <a:p>
          <a:r>
            <a:rPr lang="it-IT" b="1" dirty="0" smtClean="0"/>
            <a:t>FASE B</a:t>
          </a:r>
        </a:p>
        <a:p>
          <a:r>
            <a:rPr lang="it-IT" dirty="0" smtClean="0"/>
            <a:t>Rendicontazione delle spese e predisposizione della domanda di rimborso</a:t>
          </a:r>
          <a:endParaRPr lang="it-IT" dirty="0"/>
        </a:p>
      </dgm:t>
    </dgm:pt>
    <dgm:pt modelId="{4D927985-2C5F-43B9-947D-ACD1398F40D1}" type="parTrans" cxnId="{A3AF6026-0422-4CBE-956E-F3044C8ACF11}">
      <dgm:prSet/>
      <dgm:spPr/>
      <dgm:t>
        <a:bodyPr/>
        <a:lstStyle/>
        <a:p>
          <a:endParaRPr lang="it-IT"/>
        </a:p>
      </dgm:t>
    </dgm:pt>
    <dgm:pt modelId="{20974CED-929D-4EFA-A57A-A85F43FE96E2}" type="sibTrans" cxnId="{A3AF6026-0422-4CBE-956E-F3044C8ACF11}">
      <dgm:prSet/>
      <dgm:spPr/>
      <dgm:t>
        <a:bodyPr/>
        <a:lstStyle/>
        <a:p>
          <a:endParaRPr lang="it-IT"/>
        </a:p>
      </dgm:t>
    </dgm:pt>
    <dgm:pt modelId="{2E2202A5-559A-4598-9BF3-E47609D40F3A}" type="pres">
      <dgm:prSet presAssocID="{10FDE341-AF28-48B6-A297-BB9C5FE7DC17}" presName="Name0" presStyleCnt="0">
        <dgm:presLayoutVars>
          <dgm:dir/>
          <dgm:resizeHandles val="exact"/>
        </dgm:presLayoutVars>
      </dgm:prSet>
      <dgm:spPr/>
    </dgm:pt>
    <dgm:pt modelId="{7DD09E74-95B2-43E9-AE24-09D27EC571DE}" type="pres">
      <dgm:prSet presAssocID="{7AEEABED-3566-442A-9D4F-886A3489E06F}" presName="node" presStyleLbl="node1" presStyleIdx="0" presStyleCnt="2" custScaleY="7193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F15E60B-04F4-4C7E-B3A2-9B6E15D61D4B}" type="pres">
      <dgm:prSet presAssocID="{ED67D564-2F06-4AD5-9FF9-2BEE55C4B2E3}" presName="sibTrans" presStyleLbl="sibTrans2D1" presStyleIdx="0" presStyleCnt="1"/>
      <dgm:spPr/>
    </dgm:pt>
    <dgm:pt modelId="{4B0EBEA7-1F7F-4FFD-A6E8-39BA719818BC}" type="pres">
      <dgm:prSet presAssocID="{ED67D564-2F06-4AD5-9FF9-2BEE55C4B2E3}" presName="connectorText" presStyleLbl="sibTrans2D1" presStyleIdx="0" presStyleCnt="1"/>
      <dgm:spPr/>
    </dgm:pt>
    <dgm:pt modelId="{3328893A-AFC1-4AB5-BB2A-2A60FAA31110}" type="pres">
      <dgm:prSet presAssocID="{DAD05626-FE3D-4956-89D0-4C60EF6FE457}" presName="node" presStyleLbl="node1" presStyleIdx="1" presStyleCnt="2" custScaleY="7193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3AF6026-0422-4CBE-956E-F3044C8ACF11}" srcId="{10FDE341-AF28-48B6-A297-BB9C5FE7DC17}" destId="{DAD05626-FE3D-4956-89D0-4C60EF6FE457}" srcOrd="1" destOrd="0" parTransId="{4D927985-2C5F-43B9-947D-ACD1398F40D1}" sibTransId="{20974CED-929D-4EFA-A57A-A85F43FE96E2}"/>
    <dgm:cxn modelId="{A9231E4E-661A-42FF-90AE-96D3C0631AA5}" type="presOf" srcId="{ED67D564-2F06-4AD5-9FF9-2BEE55C4B2E3}" destId="{4B0EBEA7-1F7F-4FFD-A6E8-39BA719818BC}" srcOrd="1" destOrd="0" presId="urn:microsoft.com/office/officeart/2005/8/layout/process1"/>
    <dgm:cxn modelId="{E3A1CC94-49EB-4154-8BFE-F98B2E4DA254}" type="presOf" srcId="{ED67D564-2F06-4AD5-9FF9-2BEE55C4B2E3}" destId="{4F15E60B-04F4-4C7E-B3A2-9B6E15D61D4B}" srcOrd="0" destOrd="0" presId="urn:microsoft.com/office/officeart/2005/8/layout/process1"/>
    <dgm:cxn modelId="{EE62DDFF-0572-4F05-8040-4D5AC12B7B44}" type="presOf" srcId="{DAD05626-FE3D-4956-89D0-4C60EF6FE457}" destId="{3328893A-AFC1-4AB5-BB2A-2A60FAA31110}" srcOrd="0" destOrd="0" presId="urn:microsoft.com/office/officeart/2005/8/layout/process1"/>
    <dgm:cxn modelId="{F5B4D7DC-C849-4CA7-B051-9C34BE47A964}" type="presOf" srcId="{10FDE341-AF28-48B6-A297-BB9C5FE7DC17}" destId="{2E2202A5-559A-4598-9BF3-E47609D40F3A}" srcOrd="0" destOrd="0" presId="urn:microsoft.com/office/officeart/2005/8/layout/process1"/>
    <dgm:cxn modelId="{AF565205-4D57-4BA6-8E95-F0E1A6A468AD}" srcId="{10FDE341-AF28-48B6-A297-BB9C5FE7DC17}" destId="{7AEEABED-3566-442A-9D4F-886A3489E06F}" srcOrd="0" destOrd="0" parTransId="{BBD5A54D-8CF2-4335-87A2-946C275330BD}" sibTransId="{ED67D564-2F06-4AD5-9FF9-2BEE55C4B2E3}"/>
    <dgm:cxn modelId="{D83B7A3E-B93E-42E8-AFCB-736A9AAFF7A0}" type="presOf" srcId="{7AEEABED-3566-442A-9D4F-886A3489E06F}" destId="{7DD09E74-95B2-43E9-AE24-09D27EC571DE}" srcOrd="0" destOrd="0" presId="urn:microsoft.com/office/officeart/2005/8/layout/process1"/>
    <dgm:cxn modelId="{6BEE0FD7-4818-4090-B331-911763710494}" type="presParOf" srcId="{2E2202A5-559A-4598-9BF3-E47609D40F3A}" destId="{7DD09E74-95B2-43E9-AE24-09D27EC571DE}" srcOrd="0" destOrd="0" presId="urn:microsoft.com/office/officeart/2005/8/layout/process1"/>
    <dgm:cxn modelId="{36B1BD7B-B795-47EF-9A3D-1FA3F65E8BB8}" type="presParOf" srcId="{2E2202A5-559A-4598-9BF3-E47609D40F3A}" destId="{4F15E60B-04F4-4C7E-B3A2-9B6E15D61D4B}" srcOrd="1" destOrd="0" presId="urn:microsoft.com/office/officeart/2005/8/layout/process1"/>
    <dgm:cxn modelId="{3259C826-F0BC-477F-9930-3DF947171BD8}" type="presParOf" srcId="{4F15E60B-04F4-4C7E-B3A2-9B6E15D61D4B}" destId="{4B0EBEA7-1F7F-4FFD-A6E8-39BA719818BC}" srcOrd="0" destOrd="0" presId="urn:microsoft.com/office/officeart/2005/8/layout/process1"/>
    <dgm:cxn modelId="{89D49791-83F8-47DD-B197-B8D6C5DE8201}" type="presParOf" srcId="{2E2202A5-559A-4598-9BF3-E47609D40F3A}" destId="{3328893A-AFC1-4AB5-BB2A-2A60FAA3111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FDE341-AF28-48B6-A297-BB9C5FE7DC1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EEABED-3566-442A-9D4F-886A3489E06F}">
      <dgm:prSet phldrT="[Testo]"/>
      <dgm:spPr>
        <a:solidFill>
          <a:srgbClr val="FDB813"/>
        </a:solidFill>
        <a:ln>
          <a:solidFill>
            <a:srgbClr val="FDB813"/>
          </a:solidFill>
        </a:ln>
      </dgm:spPr>
      <dgm:t>
        <a:bodyPr/>
        <a:lstStyle/>
        <a:p>
          <a:r>
            <a:rPr lang="it-IT" b="1" dirty="0" smtClean="0"/>
            <a:t>FASE A</a:t>
          </a:r>
        </a:p>
        <a:p>
          <a:r>
            <a:rPr lang="it-IT" dirty="0" smtClean="0"/>
            <a:t>Trasferimento Fondi</a:t>
          </a:r>
          <a:endParaRPr lang="it-IT" dirty="0"/>
        </a:p>
      </dgm:t>
    </dgm:pt>
    <dgm:pt modelId="{BBD5A54D-8CF2-4335-87A2-946C275330BD}" type="parTrans" cxnId="{AF565205-4D57-4BA6-8E95-F0E1A6A468AD}">
      <dgm:prSet/>
      <dgm:spPr/>
      <dgm:t>
        <a:bodyPr/>
        <a:lstStyle/>
        <a:p>
          <a:endParaRPr lang="it-IT"/>
        </a:p>
      </dgm:t>
    </dgm:pt>
    <dgm:pt modelId="{ED67D564-2F06-4AD5-9FF9-2BEE55C4B2E3}" type="sibTrans" cxnId="{AF565205-4D57-4BA6-8E95-F0E1A6A468AD}">
      <dgm:prSet/>
      <dgm:spPr>
        <a:solidFill>
          <a:srgbClr val="20ABAD"/>
        </a:solidFill>
        <a:ln>
          <a:solidFill>
            <a:srgbClr val="20ABAD"/>
          </a:solidFill>
        </a:ln>
      </dgm:spPr>
      <dgm:t>
        <a:bodyPr/>
        <a:lstStyle/>
        <a:p>
          <a:endParaRPr lang="it-IT"/>
        </a:p>
      </dgm:t>
    </dgm:pt>
    <dgm:pt modelId="{DAD05626-FE3D-4956-89D0-4C60EF6FE457}">
      <dgm:prSet phldrT="[Testo]"/>
      <dgm:spPr>
        <a:solidFill>
          <a:srgbClr val="ACD038"/>
        </a:solidFill>
        <a:ln>
          <a:solidFill>
            <a:srgbClr val="ACD038"/>
          </a:solidFill>
        </a:ln>
      </dgm:spPr>
      <dgm:t>
        <a:bodyPr/>
        <a:lstStyle/>
        <a:p>
          <a:r>
            <a:rPr lang="it-IT" b="1" dirty="0" smtClean="0"/>
            <a:t>FASE B</a:t>
          </a:r>
        </a:p>
        <a:p>
          <a:r>
            <a:rPr lang="it-IT" dirty="0" smtClean="0"/>
            <a:t>Rendicontazione delle spese e predisposizione della domanda di rimborso</a:t>
          </a:r>
          <a:endParaRPr lang="it-IT" dirty="0"/>
        </a:p>
      </dgm:t>
    </dgm:pt>
    <dgm:pt modelId="{4D927985-2C5F-43B9-947D-ACD1398F40D1}" type="parTrans" cxnId="{A3AF6026-0422-4CBE-956E-F3044C8ACF11}">
      <dgm:prSet/>
      <dgm:spPr/>
      <dgm:t>
        <a:bodyPr/>
        <a:lstStyle/>
        <a:p>
          <a:endParaRPr lang="it-IT"/>
        </a:p>
      </dgm:t>
    </dgm:pt>
    <dgm:pt modelId="{20974CED-929D-4EFA-A57A-A85F43FE96E2}" type="sibTrans" cxnId="{A3AF6026-0422-4CBE-956E-F3044C8ACF11}">
      <dgm:prSet/>
      <dgm:spPr/>
      <dgm:t>
        <a:bodyPr/>
        <a:lstStyle/>
        <a:p>
          <a:endParaRPr lang="it-IT"/>
        </a:p>
      </dgm:t>
    </dgm:pt>
    <dgm:pt modelId="{2E2202A5-559A-4598-9BF3-E47609D40F3A}" type="pres">
      <dgm:prSet presAssocID="{10FDE341-AF28-48B6-A297-BB9C5FE7DC17}" presName="Name0" presStyleCnt="0">
        <dgm:presLayoutVars>
          <dgm:dir/>
          <dgm:resizeHandles val="exact"/>
        </dgm:presLayoutVars>
      </dgm:prSet>
      <dgm:spPr/>
    </dgm:pt>
    <dgm:pt modelId="{7DD09E74-95B2-43E9-AE24-09D27EC571DE}" type="pres">
      <dgm:prSet presAssocID="{7AEEABED-3566-442A-9D4F-886A3489E06F}" presName="node" presStyleLbl="node1" presStyleIdx="0" presStyleCnt="2" custScaleY="7193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F15E60B-04F4-4C7E-B3A2-9B6E15D61D4B}" type="pres">
      <dgm:prSet presAssocID="{ED67D564-2F06-4AD5-9FF9-2BEE55C4B2E3}" presName="sibTrans" presStyleLbl="sibTrans2D1" presStyleIdx="0" presStyleCnt="1"/>
      <dgm:spPr/>
    </dgm:pt>
    <dgm:pt modelId="{4B0EBEA7-1F7F-4FFD-A6E8-39BA719818BC}" type="pres">
      <dgm:prSet presAssocID="{ED67D564-2F06-4AD5-9FF9-2BEE55C4B2E3}" presName="connectorText" presStyleLbl="sibTrans2D1" presStyleIdx="0" presStyleCnt="1"/>
      <dgm:spPr/>
    </dgm:pt>
    <dgm:pt modelId="{3328893A-AFC1-4AB5-BB2A-2A60FAA31110}" type="pres">
      <dgm:prSet presAssocID="{DAD05626-FE3D-4956-89D0-4C60EF6FE457}" presName="node" presStyleLbl="node1" presStyleIdx="1" presStyleCnt="2" custScaleY="7193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3AF6026-0422-4CBE-956E-F3044C8ACF11}" srcId="{10FDE341-AF28-48B6-A297-BB9C5FE7DC17}" destId="{DAD05626-FE3D-4956-89D0-4C60EF6FE457}" srcOrd="1" destOrd="0" parTransId="{4D927985-2C5F-43B9-947D-ACD1398F40D1}" sibTransId="{20974CED-929D-4EFA-A57A-A85F43FE96E2}"/>
    <dgm:cxn modelId="{E16A29A7-8E73-439F-97A7-CD108737C891}" type="presOf" srcId="{DAD05626-FE3D-4956-89D0-4C60EF6FE457}" destId="{3328893A-AFC1-4AB5-BB2A-2A60FAA31110}" srcOrd="0" destOrd="0" presId="urn:microsoft.com/office/officeart/2005/8/layout/process1"/>
    <dgm:cxn modelId="{37AC86F5-9434-43FC-96F3-F2BD99D84A4A}" type="presOf" srcId="{ED67D564-2F06-4AD5-9FF9-2BEE55C4B2E3}" destId="{4F15E60B-04F4-4C7E-B3A2-9B6E15D61D4B}" srcOrd="0" destOrd="0" presId="urn:microsoft.com/office/officeart/2005/8/layout/process1"/>
    <dgm:cxn modelId="{EB0F1375-D92B-4FF2-B455-AC26786A4D19}" type="presOf" srcId="{7AEEABED-3566-442A-9D4F-886A3489E06F}" destId="{7DD09E74-95B2-43E9-AE24-09D27EC571DE}" srcOrd="0" destOrd="0" presId="urn:microsoft.com/office/officeart/2005/8/layout/process1"/>
    <dgm:cxn modelId="{D02FCE61-9A9F-4EA5-B3E4-4BD21FF5E8F3}" type="presOf" srcId="{ED67D564-2F06-4AD5-9FF9-2BEE55C4B2E3}" destId="{4B0EBEA7-1F7F-4FFD-A6E8-39BA719818BC}" srcOrd="1" destOrd="0" presId="urn:microsoft.com/office/officeart/2005/8/layout/process1"/>
    <dgm:cxn modelId="{9682E4DC-9684-43A5-8D80-8AC848BA802A}" type="presOf" srcId="{10FDE341-AF28-48B6-A297-BB9C5FE7DC17}" destId="{2E2202A5-559A-4598-9BF3-E47609D40F3A}" srcOrd="0" destOrd="0" presId="urn:microsoft.com/office/officeart/2005/8/layout/process1"/>
    <dgm:cxn modelId="{AF565205-4D57-4BA6-8E95-F0E1A6A468AD}" srcId="{10FDE341-AF28-48B6-A297-BB9C5FE7DC17}" destId="{7AEEABED-3566-442A-9D4F-886A3489E06F}" srcOrd="0" destOrd="0" parTransId="{BBD5A54D-8CF2-4335-87A2-946C275330BD}" sibTransId="{ED67D564-2F06-4AD5-9FF9-2BEE55C4B2E3}"/>
    <dgm:cxn modelId="{A279683C-8C05-47D6-A58C-8458ADFCEFFD}" type="presParOf" srcId="{2E2202A5-559A-4598-9BF3-E47609D40F3A}" destId="{7DD09E74-95B2-43E9-AE24-09D27EC571DE}" srcOrd="0" destOrd="0" presId="urn:microsoft.com/office/officeart/2005/8/layout/process1"/>
    <dgm:cxn modelId="{7A4825B1-9BEC-4A6C-82C8-7CB944FA0A13}" type="presParOf" srcId="{2E2202A5-559A-4598-9BF3-E47609D40F3A}" destId="{4F15E60B-04F4-4C7E-B3A2-9B6E15D61D4B}" srcOrd="1" destOrd="0" presId="urn:microsoft.com/office/officeart/2005/8/layout/process1"/>
    <dgm:cxn modelId="{FF09BF62-63AD-4858-886A-27687302FA20}" type="presParOf" srcId="{4F15E60B-04F4-4C7E-B3A2-9B6E15D61D4B}" destId="{4B0EBEA7-1F7F-4FFD-A6E8-39BA719818BC}" srcOrd="0" destOrd="0" presId="urn:microsoft.com/office/officeart/2005/8/layout/process1"/>
    <dgm:cxn modelId="{E3FB2B0D-839E-44BE-B978-646491CCB6A3}" type="presParOf" srcId="{2E2202A5-559A-4598-9BF3-E47609D40F3A}" destId="{3328893A-AFC1-4AB5-BB2A-2A60FAA3111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09E74-95B2-43E9-AE24-09D27EC571DE}">
      <dsp:nvSpPr>
        <dsp:cNvPr id="0" name=""/>
        <dsp:cNvSpPr/>
      </dsp:nvSpPr>
      <dsp:spPr>
        <a:xfrm>
          <a:off x="7384" y="0"/>
          <a:ext cx="4496064" cy="1370474"/>
        </a:xfrm>
        <a:prstGeom prst="roundRect">
          <a:avLst>
            <a:gd name="adj" fmla="val 10000"/>
          </a:avLst>
        </a:prstGeom>
        <a:solidFill>
          <a:srgbClr val="FDB813"/>
        </a:solidFill>
        <a:ln w="12700" cap="flat" cmpd="sng" algn="ctr">
          <a:solidFill>
            <a:srgbClr val="FDB81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b="1" kern="1200" dirty="0" smtClean="0"/>
            <a:t>FASE A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smtClean="0"/>
            <a:t>Trasferimento Fondi</a:t>
          </a:r>
          <a:endParaRPr lang="it-IT" sz="1900" kern="1200" dirty="0"/>
        </a:p>
      </dsp:txBody>
      <dsp:txXfrm>
        <a:off x="47524" y="40140"/>
        <a:ext cx="4415784" cy="1290194"/>
      </dsp:txXfrm>
    </dsp:sp>
    <dsp:sp modelId="{4F15E60B-04F4-4C7E-B3A2-9B6E15D61D4B}">
      <dsp:nvSpPr>
        <dsp:cNvPr id="0" name=""/>
        <dsp:cNvSpPr/>
      </dsp:nvSpPr>
      <dsp:spPr>
        <a:xfrm>
          <a:off x="4953055" y="127725"/>
          <a:ext cx="953165" cy="1115023"/>
        </a:xfrm>
        <a:prstGeom prst="rightArrow">
          <a:avLst>
            <a:gd name="adj1" fmla="val 60000"/>
            <a:gd name="adj2" fmla="val 50000"/>
          </a:avLst>
        </a:prstGeom>
        <a:solidFill>
          <a:srgbClr val="20ABAD"/>
        </a:solidFill>
        <a:ln>
          <a:solidFill>
            <a:srgbClr val="20ABAD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>
        <a:off x="4953055" y="350730"/>
        <a:ext cx="667216" cy="669013"/>
      </dsp:txXfrm>
    </dsp:sp>
    <dsp:sp modelId="{3328893A-AFC1-4AB5-BB2A-2A60FAA31110}">
      <dsp:nvSpPr>
        <dsp:cNvPr id="0" name=""/>
        <dsp:cNvSpPr/>
      </dsp:nvSpPr>
      <dsp:spPr>
        <a:xfrm>
          <a:off x="6301874" y="0"/>
          <a:ext cx="4496064" cy="1370474"/>
        </a:xfrm>
        <a:prstGeom prst="roundRect">
          <a:avLst>
            <a:gd name="adj" fmla="val 10000"/>
          </a:avLst>
        </a:prstGeom>
        <a:solidFill>
          <a:srgbClr val="ACD038"/>
        </a:solidFill>
        <a:ln w="12700" cap="flat" cmpd="sng" algn="ctr">
          <a:solidFill>
            <a:srgbClr val="ACD03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b="1" kern="1200" dirty="0" smtClean="0"/>
            <a:t>FASE B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smtClean="0"/>
            <a:t>Rendicontazione delle spese e predisposizione della domanda di rimborso</a:t>
          </a:r>
          <a:endParaRPr lang="it-IT" sz="1900" kern="1200" dirty="0"/>
        </a:p>
      </dsp:txBody>
      <dsp:txXfrm>
        <a:off x="6342014" y="40140"/>
        <a:ext cx="4415784" cy="1290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09E74-95B2-43E9-AE24-09D27EC571DE}">
      <dsp:nvSpPr>
        <dsp:cNvPr id="0" name=""/>
        <dsp:cNvSpPr/>
      </dsp:nvSpPr>
      <dsp:spPr>
        <a:xfrm>
          <a:off x="7384" y="0"/>
          <a:ext cx="4496064" cy="1370474"/>
        </a:xfrm>
        <a:prstGeom prst="roundRect">
          <a:avLst>
            <a:gd name="adj" fmla="val 10000"/>
          </a:avLst>
        </a:prstGeom>
        <a:solidFill>
          <a:srgbClr val="FDB813"/>
        </a:solidFill>
        <a:ln w="12700" cap="flat" cmpd="sng" algn="ctr">
          <a:solidFill>
            <a:srgbClr val="FDB81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b="1" kern="1200" dirty="0" smtClean="0"/>
            <a:t>FASE A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smtClean="0"/>
            <a:t>Trasferimento Fondi</a:t>
          </a:r>
          <a:endParaRPr lang="it-IT" sz="1900" kern="1200" dirty="0"/>
        </a:p>
      </dsp:txBody>
      <dsp:txXfrm>
        <a:off x="47524" y="40140"/>
        <a:ext cx="4415784" cy="1290194"/>
      </dsp:txXfrm>
    </dsp:sp>
    <dsp:sp modelId="{4F15E60B-04F4-4C7E-B3A2-9B6E15D61D4B}">
      <dsp:nvSpPr>
        <dsp:cNvPr id="0" name=""/>
        <dsp:cNvSpPr/>
      </dsp:nvSpPr>
      <dsp:spPr>
        <a:xfrm>
          <a:off x="4953055" y="127725"/>
          <a:ext cx="953165" cy="1115023"/>
        </a:xfrm>
        <a:prstGeom prst="rightArrow">
          <a:avLst>
            <a:gd name="adj1" fmla="val 60000"/>
            <a:gd name="adj2" fmla="val 50000"/>
          </a:avLst>
        </a:prstGeom>
        <a:solidFill>
          <a:srgbClr val="20ABAD"/>
        </a:solidFill>
        <a:ln>
          <a:solidFill>
            <a:srgbClr val="20ABAD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>
        <a:off x="4953055" y="350730"/>
        <a:ext cx="667216" cy="669013"/>
      </dsp:txXfrm>
    </dsp:sp>
    <dsp:sp modelId="{3328893A-AFC1-4AB5-BB2A-2A60FAA31110}">
      <dsp:nvSpPr>
        <dsp:cNvPr id="0" name=""/>
        <dsp:cNvSpPr/>
      </dsp:nvSpPr>
      <dsp:spPr>
        <a:xfrm>
          <a:off x="6301874" y="0"/>
          <a:ext cx="4496064" cy="1370474"/>
        </a:xfrm>
        <a:prstGeom prst="roundRect">
          <a:avLst>
            <a:gd name="adj" fmla="val 10000"/>
          </a:avLst>
        </a:prstGeom>
        <a:solidFill>
          <a:srgbClr val="ACD038"/>
        </a:solidFill>
        <a:ln w="12700" cap="flat" cmpd="sng" algn="ctr">
          <a:solidFill>
            <a:srgbClr val="ACD03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b="1" kern="1200" dirty="0" smtClean="0"/>
            <a:t>FASE B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smtClean="0"/>
            <a:t>Rendicontazione delle spese e predisposizione della domanda di rimborso</a:t>
          </a:r>
          <a:endParaRPr lang="it-IT" sz="1900" kern="1200" dirty="0"/>
        </a:p>
      </dsp:txBody>
      <dsp:txXfrm>
        <a:off x="6342014" y="40140"/>
        <a:ext cx="4415784" cy="1290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06/07/2018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317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06/07/2018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653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06/07/2018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760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06/07/2018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005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06/07/2018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8503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06/07/2018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34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06/07/2018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537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06/07/2018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69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06/07/2018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51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06/07/2018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0171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06/07/2018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92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06/07/2018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374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06/07/2018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0766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06/07/2018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4013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06/07/2018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17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06/07/2018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57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06/07/2018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92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06/07/2018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0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06/07/2018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3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06/07/2018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77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06/07/2018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05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06/07/2018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71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925685-EDDA-477B-B725-CAF38A13C944}" type="datetimeFigureOut">
              <a:rPr lang="it-IT" smtClean="0"/>
              <a:t>06/07/2018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72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925685-EDDA-477B-B725-CAF38A13C944}" type="datetimeFigureOut">
              <a:rPr lang="it-IT" smtClean="0"/>
              <a:t>06/07/2018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29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.jpg"/><Relationship Id="rId7" Type="http://schemas.openxmlformats.org/officeDocument/2006/relationships/diagramLayout" Target="../diagrams/layou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2.xml"/><Relationship Id="rId5" Type="http://schemas.openxmlformats.org/officeDocument/2006/relationships/image" Target="../media/image3.jpg"/><Relationship Id="rId10" Type="http://schemas.microsoft.com/office/2007/relationships/diagramDrawing" Target="../diagrams/drawing2.xml"/><Relationship Id="rId4" Type="http://schemas.openxmlformats.org/officeDocument/2006/relationships/image" Target="../media/image2.jpg"/><Relationship Id="rId9" Type="http://schemas.openxmlformats.org/officeDocument/2006/relationships/diagramColors" Target="../diagrams/colors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g"/><Relationship Id="rId7" Type="http://schemas.openxmlformats.org/officeDocument/2006/relationships/diagramLayout" Target="../diagrams/layou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1.xml"/><Relationship Id="rId5" Type="http://schemas.openxmlformats.org/officeDocument/2006/relationships/image" Target="../media/image3.jpg"/><Relationship Id="rId10" Type="http://schemas.microsoft.com/office/2007/relationships/diagramDrawing" Target="../diagrams/drawing1.xml"/><Relationship Id="rId4" Type="http://schemas.openxmlformats.org/officeDocument/2006/relationships/image" Target="../media/image2.jp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3546959" y="206060"/>
            <a:ext cx="840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err="1" smtClean="0">
                <a:solidFill>
                  <a:srgbClr val="034EA2"/>
                </a:solidFill>
              </a:rPr>
              <a:t>ProMa</a:t>
            </a:r>
            <a:r>
              <a:rPr lang="it-IT" sz="4800" b="1" dirty="0" smtClean="0">
                <a:solidFill>
                  <a:srgbClr val="034EA2"/>
                </a:solidFill>
              </a:rPr>
              <a:t> </a:t>
            </a:r>
            <a:r>
              <a:rPr lang="it-IT" sz="4800" b="1" dirty="0" smtClean="0">
                <a:solidFill>
                  <a:srgbClr val="034EA2"/>
                </a:solidFill>
              </a:rPr>
              <a:t>– </a:t>
            </a:r>
            <a:r>
              <a:rPr lang="it-IT" sz="4800" b="1" dirty="0" err="1" smtClean="0">
                <a:solidFill>
                  <a:srgbClr val="034EA2"/>
                </a:solidFill>
              </a:rPr>
              <a:t>Property</a:t>
            </a:r>
            <a:r>
              <a:rPr lang="it-IT" sz="4800" b="1" dirty="0" smtClean="0">
                <a:solidFill>
                  <a:srgbClr val="034EA2"/>
                </a:solidFill>
              </a:rPr>
              <a:t> Management </a:t>
            </a:r>
            <a:endParaRPr lang="it-IT" sz="4800" b="1" dirty="0">
              <a:solidFill>
                <a:srgbClr val="034EA2"/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562684" y="2450753"/>
            <a:ext cx="11181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i="1" dirty="0" smtClean="0">
                <a:solidFill>
                  <a:srgbClr val="20AB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ADEMPIMENTI AMMINISTRATIVI </a:t>
            </a:r>
            <a:endParaRPr lang="it-IT" sz="3600" b="1" i="1" dirty="0">
              <a:solidFill>
                <a:srgbClr val="20ABA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uppo 5"/>
          <p:cNvGrpSpPr/>
          <p:nvPr/>
        </p:nvGrpSpPr>
        <p:grpSpPr>
          <a:xfrm>
            <a:off x="179969" y="5593844"/>
            <a:ext cx="11629958" cy="1221654"/>
            <a:chOff x="179969" y="5593844"/>
            <a:chExt cx="11629958" cy="1221654"/>
          </a:xfrm>
        </p:grpSpPr>
        <p:pic>
          <p:nvPicPr>
            <p:cNvPr id="3" name="Immagin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69" y="5704609"/>
              <a:ext cx="3228975" cy="1000125"/>
            </a:xfrm>
            <a:prstGeom prst="rect">
              <a:avLst/>
            </a:prstGeom>
          </p:spPr>
        </p:pic>
        <p:pic>
          <p:nvPicPr>
            <p:cNvPr id="4" name="Immagin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325" y="5593844"/>
              <a:ext cx="2850524" cy="1221654"/>
            </a:xfrm>
            <a:prstGeom prst="rect">
              <a:avLst/>
            </a:prstGeom>
          </p:spPr>
        </p:pic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12" name="CasellaDiTesto 11"/>
          <p:cNvSpPr txBox="1"/>
          <p:nvPr/>
        </p:nvSpPr>
        <p:spPr>
          <a:xfrm>
            <a:off x="2895232" y="3245471"/>
            <a:ext cx="6516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rgbClr val="20ABAD"/>
                </a:solidFill>
              </a:rPr>
              <a:t>Kick Off Meeting</a:t>
            </a:r>
          </a:p>
          <a:p>
            <a:pPr algn="ctr"/>
            <a:r>
              <a:rPr lang="it-IT" dirty="0" smtClean="0">
                <a:solidFill>
                  <a:srgbClr val="20ABAD"/>
                </a:solidFill>
              </a:rPr>
              <a:t>Lunedì 9 2018</a:t>
            </a:r>
          </a:p>
          <a:p>
            <a:pPr algn="ctr"/>
            <a:r>
              <a:rPr lang="it-IT" i="1" dirty="0" smtClean="0">
                <a:solidFill>
                  <a:srgbClr val="20ABAD"/>
                </a:solidFill>
              </a:rPr>
              <a:t>Comune di Perugia</a:t>
            </a:r>
            <a:endParaRPr lang="it-IT" i="1" dirty="0">
              <a:solidFill>
                <a:srgbClr val="20ABAD"/>
              </a:solidFill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2" y="168003"/>
            <a:ext cx="3228975" cy="90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3559838" y="347343"/>
            <a:ext cx="8436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34EA2"/>
                </a:solidFill>
              </a:rPr>
              <a:t>Il Circuito Finanziario</a:t>
            </a:r>
            <a:endParaRPr lang="it-IT" sz="2800" b="1" u="sng" dirty="0">
              <a:solidFill>
                <a:srgbClr val="20ABAD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2" y="168002"/>
            <a:ext cx="3228975" cy="907111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179969" y="5593844"/>
            <a:ext cx="11629958" cy="1221654"/>
            <a:chOff x="179969" y="5593844"/>
            <a:chExt cx="11629958" cy="1221654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69" y="5704609"/>
              <a:ext cx="3228975" cy="1000125"/>
            </a:xfrm>
            <a:prstGeom prst="rect">
              <a:avLst/>
            </a:prstGeom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325" y="5593844"/>
              <a:ext cx="2850524" cy="1221654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graphicFrame>
        <p:nvGraphicFramePr>
          <p:cNvPr id="6" name="Diagramma 5"/>
          <p:cNvGraphicFramePr/>
          <p:nvPr/>
        </p:nvGraphicFramePr>
        <p:xfrm>
          <a:off x="750925" y="1196040"/>
          <a:ext cx="10805323" cy="1370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Rettangolo 12"/>
          <p:cNvSpPr/>
          <p:nvPr/>
        </p:nvSpPr>
        <p:spPr>
          <a:xfrm>
            <a:off x="750924" y="2707116"/>
            <a:ext cx="4503463" cy="1194106"/>
          </a:xfrm>
          <a:prstGeom prst="rect">
            <a:avLst/>
          </a:prstGeom>
          <a:solidFill>
            <a:srgbClr val="FEE198"/>
          </a:solidFill>
          <a:ln>
            <a:solidFill>
              <a:srgbClr val="FEE1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Il Beneficiario presenta </a:t>
            </a:r>
            <a:r>
              <a:rPr lang="it-IT" sz="1600" b="1" dirty="0" smtClean="0">
                <a:solidFill>
                  <a:schemeClr val="tx1"/>
                </a:solidFill>
              </a:rPr>
              <a:t>Modulo di Trasferimento Fondi</a:t>
            </a:r>
            <a:r>
              <a:rPr lang="it-IT" sz="1600" dirty="0" smtClean="0">
                <a:solidFill>
                  <a:schemeClr val="tx1"/>
                </a:solidFill>
              </a:rPr>
              <a:t>, che consente di acquisire le risorse per pagare le spese senza fare ricorso a fondi propri.</a:t>
            </a:r>
            <a:endParaRPr lang="it-IT" sz="1600" b="1" dirty="0">
              <a:solidFill>
                <a:schemeClr val="tx1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7069540" y="2707117"/>
            <a:ext cx="4486707" cy="1194106"/>
          </a:xfrm>
          <a:prstGeom prst="rect">
            <a:avLst/>
          </a:prstGeom>
          <a:solidFill>
            <a:srgbClr val="DCEBAB"/>
          </a:solidFill>
          <a:ln>
            <a:solidFill>
              <a:srgbClr val="DCE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Il Beneficiario presenta bimestralmente </a:t>
            </a:r>
            <a:r>
              <a:rPr lang="it-IT" sz="1600" b="1" dirty="0" smtClean="0">
                <a:solidFill>
                  <a:schemeClr val="tx1"/>
                </a:solidFill>
              </a:rPr>
              <a:t>Domanda di Rimborso</a:t>
            </a:r>
            <a:r>
              <a:rPr lang="it-IT" sz="1600" dirty="0" smtClean="0">
                <a:solidFill>
                  <a:schemeClr val="tx1"/>
                </a:solidFill>
              </a:rPr>
              <a:t>, unitamente alla Relazione Tecnica e al Documento di Rendicontazione dettagliata delle spese.</a:t>
            </a:r>
            <a:endParaRPr lang="it-IT" sz="1600" b="1" dirty="0">
              <a:solidFill>
                <a:schemeClr val="tx1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750925" y="4079795"/>
            <a:ext cx="4503463" cy="1640888"/>
          </a:xfrm>
          <a:prstGeom prst="rect">
            <a:avLst/>
          </a:prstGeom>
          <a:solidFill>
            <a:srgbClr val="FEE198"/>
          </a:solidFill>
          <a:ln>
            <a:solidFill>
              <a:srgbClr val="FEE1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Entro </a:t>
            </a:r>
            <a:r>
              <a:rPr lang="it-IT" sz="1600" u="sng" dirty="0" smtClean="0">
                <a:solidFill>
                  <a:schemeClr val="tx1"/>
                </a:solidFill>
              </a:rPr>
              <a:t>30 giorni </a:t>
            </a:r>
            <a:r>
              <a:rPr lang="it-IT" sz="1600" dirty="0" smtClean="0">
                <a:solidFill>
                  <a:schemeClr val="tx1"/>
                </a:solidFill>
              </a:rPr>
              <a:t>dalla trasmissione del Modulo di Trasferimento Fondi, l’</a:t>
            </a:r>
            <a:r>
              <a:rPr lang="it-IT" sz="1600" dirty="0" err="1" smtClean="0">
                <a:solidFill>
                  <a:schemeClr val="tx1"/>
                </a:solidFill>
              </a:rPr>
              <a:t>AdC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smtClean="0">
                <a:solidFill>
                  <a:schemeClr val="tx1"/>
                </a:solidFill>
              </a:rPr>
              <a:t>trasferisce le somme richieste al Beneficiario per il pagamento dei fornitori </a:t>
            </a:r>
            <a:r>
              <a:rPr lang="it-IT" sz="1600" i="1" dirty="0" smtClean="0">
                <a:solidFill>
                  <a:schemeClr val="tx1"/>
                </a:solidFill>
              </a:rPr>
              <a:t>(Beni e Servizi e Personale non dipendente) </a:t>
            </a:r>
            <a:r>
              <a:rPr lang="it-IT" sz="1600" dirty="0" smtClean="0">
                <a:solidFill>
                  <a:schemeClr val="tx1"/>
                </a:solidFill>
              </a:rPr>
              <a:t>e per il trasferimento ai Partner delle rispettive quote </a:t>
            </a:r>
            <a:r>
              <a:rPr lang="it-IT" sz="1600" i="1" dirty="0" smtClean="0">
                <a:solidFill>
                  <a:schemeClr val="tx1"/>
                </a:solidFill>
              </a:rPr>
              <a:t>(Personale Interno e Spese Generali)</a:t>
            </a:r>
            <a:endParaRPr lang="it-IT" sz="1600" b="1" i="1" dirty="0">
              <a:solidFill>
                <a:schemeClr val="tx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7069540" y="4057389"/>
            <a:ext cx="4486707" cy="1663293"/>
          </a:xfrm>
          <a:prstGeom prst="rect">
            <a:avLst/>
          </a:prstGeom>
          <a:solidFill>
            <a:srgbClr val="DCEBAB"/>
          </a:solidFill>
          <a:ln>
            <a:solidFill>
              <a:srgbClr val="DCE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Il Beneficiario raccoglie </a:t>
            </a:r>
            <a:r>
              <a:rPr lang="it-IT" sz="1600" dirty="0">
                <a:solidFill>
                  <a:schemeClr val="tx1"/>
                </a:solidFill>
              </a:rPr>
              <a:t>periodicamente</a:t>
            </a:r>
            <a:endParaRPr lang="it-IT" sz="1600" b="1" dirty="0">
              <a:solidFill>
                <a:schemeClr val="tx1"/>
              </a:solidFill>
            </a:endParaRPr>
          </a:p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la documentazione giustificativa delle spese proprie e dei Partner e la carica sul sistema informativo DELFI.</a:t>
            </a:r>
          </a:p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L’</a:t>
            </a:r>
            <a:r>
              <a:rPr lang="it-IT" sz="1600" dirty="0" err="1" smtClean="0">
                <a:solidFill>
                  <a:schemeClr val="tx1"/>
                </a:solidFill>
              </a:rPr>
              <a:t>AdC</a:t>
            </a:r>
            <a:r>
              <a:rPr lang="it-IT" sz="1600" dirty="0" smtClean="0">
                <a:solidFill>
                  <a:schemeClr val="tx1"/>
                </a:solidFill>
              </a:rPr>
              <a:t> controlla la documentazione e, se il controllo ha esito positivo, il Beneficiario può procedere con l’invio della Domanda di Rimborso.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17" name="Ovale 16"/>
          <p:cNvSpPr/>
          <p:nvPr/>
        </p:nvSpPr>
        <p:spPr>
          <a:xfrm>
            <a:off x="7069540" y="1196040"/>
            <a:ext cx="4486707" cy="13704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46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3559838" y="347343"/>
            <a:ext cx="8436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34EA2"/>
                </a:solidFill>
              </a:rPr>
              <a:t>FASE B - Personale Interno</a:t>
            </a:r>
            <a:endParaRPr lang="it-IT" sz="2800" b="1" u="sng" dirty="0">
              <a:solidFill>
                <a:srgbClr val="20ABAD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2" y="168002"/>
            <a:ext cx="3228975" cy="907111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179969" y="5593844"/>
            <a:ext cx="11629958" cy="1221654"/>
            <a:chOff x="179969" y="5593844"/>
            <a:chExt cx="11629958" cy="1221654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69" y="5704609"/>
              <a:ext cx="3228975" cy="1000125"/>
            </a:xfrm>
            <a:prstGeom prst="rect">
              <a:avLst/>
            </a:prstGeom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325" y="5593844"/>
              <a:ext cx="2850524" cy="1221654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12" name="Rettangolo 11"/>
          <p:cNvSpPr/>
          <p:nvPr/>
        </p:nvSpPr>
        <p:spPr>
          <a:xfrm>
            <a:off x="321021" y="1686254"/>
            <a:ext cx="1166513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600" dirty="0" smtClean="0">
                <a:cs typeface="Calibri" panose="020F0502020204030204" pitchFamily="34" charset="0"/>
              </a:rPr>
              <a:t>1</a:t>
            </a:r>
            <a:r>
              <a:rPr lang="it-IT" sz="1600" dirty="0">
                <a:cs typeface="Calibri" panose="020F0502020204030204" pitchFamily="34" charset="0"/>
              </a:rPr>
              <a:t>)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Ordine di servizio/atto amministrativo </a:t>
            </a:r>
            <a:r>
              <a:rPr lang="it-IT" sz="1600" dirty="0">
                <a:cs typeface="Calibri" panose="020F0502020204030204" pitchFamily="34" charset="0"/>
              </a:rPr>
              <a:t>con il quale il dipendente viene assegnato al </a:t>
            </a:r>
            <a:r>
              <a:rPr lang="it-IT" sz="1600" dirty="0" smtClean="0">
                <a:cs typeface="Calibri" panose="020F0502020204030204" pitchFamily="34" charset="0"/>
              </a:rPr>
              <a:t>progetto</a:t>
            </a:r>
            <a:endParaRPr lang="it-IT" sz="1600" b="1" dirty="0" smtClean="0">
              <a:cs typeface="Calibri" panose="020F0502020204030204" pitchFamily="34" charset="0"/>
            </a:endParaRPr>
          </a:p>
          <a:p>
            <a:pPr algn="just"/>
            <a:r>
              <a:rPr lang="it-IT" sz="1600" dirty="0" smtClean="0">
                <a:cs typeface="Calibri" panose="020F0502020204030204" pitchFamily="34" charset="0"/>
              </a:rPr>
              <a:t>2) </a:t>
            </a:r>
            <a:r>
              <a:rPr lang="it-IT" sz="1600" b="1" dirty="0" err="1" smtClean="0">
                <a:solidFill>
                  <a:srgbClr val="20ABAD"/>
                </a:solidFill>
                <a:cs typeface="Calibri" panose="020F0502020204030204" pitchFamily="34" charset="0"/>
              </a:rPr>
              <a:t>Timesheet</a:t>
            </a:r>
            <a:r>
              <a:rPr lang="it-IT" sz="1600" dirty="0">
                <a:cs typeface="Calibri" panose="020F0502020204030204" pitchFamily="34" charset="0"/>
              </a:rPr>
              <a:t>, </a:t>
            </a:r>
            <a:r>
              <a:rPr lang="it-IT" sz="1600" dirty="0"/>
              <a:t>timbrato e firmato per singolo addetto e per singolo mese, con l’indicazione delle ore e delle attività svolte sul progetto, firmato dal dipendente e dal dirigente responsabile </a:t>
            </a:r>
            <a:r>
              <a:rPr lang="it-IT" sz="1600" dirty="0">
                <a:cs typeface="Calibri" panose="020F0502020204030204" pitchFamily="34" charset="0"/>
              </a:rPr>
              <a:t>(cfr. </a:t>
            </a:r>
            <a:r>
              <a:rPr lang="it-IT" sz="1600" b="1" dirty="0">
                <a:cs typeface="Calibri" panose="020F0502020204030204" pitchFamily="34" charset="0"/>
              </a:rPr>
              <a:t>Allegato 9 </a:t>
            </a:r>
            <a:r>
              <a:rPr lang="it-IT" sz="1600" i="1" dirty="0">
                <a:cs typeface="Calibri" panose="020F0502020204030204" pitchFamily="34" charset="0"/>
              </a:rPr>
              <a:t>“Format </a:t>
            </a:r>
            <a:r>
              <a:rPr lang="it-IT" sz="1600" i="1" dirty="0" err="1">
                <a:cs typeface="Calibri" panose="020F0502020204030204" pitchFamily="34" charset="0"/>
              </a:rPr>
              <a:t>timesheet</a:t>
            </a:r>
            <a:r>
              <a:rPr lang="it-IT" sz="1600" i="1" dirty="0">
                <a:cs typeface="Calibri" panose="020F0502020204030204" pitchFamily="34" charset="0"/>
              </a:rPr>
              <a:t> mensile”</a:t>
            </a:r>
            <a:r>
              <a:rPr lang="it-IT" sz="1600" dirty="0">
                <a:cs typeface="Calibri" panose="020F0502020204030204" pitchFamily="34" charset="0"/>
              </a:rPr>
              <a:t>)</a:t>
            </a:r>
          </a:p>
          <a:p>
            <a:pPr algn="just"/>
            <a:r>
              <a:rPr lang="it-IT" sz="1600" dirty="0">
                <a:cs typeface="Calibri" panose="020F0502020204030204" pitchFamily="34" charset="0"/>
              </a:rPr>
              <a:t>3</a:t>
            </a:r>
            <a:r>
              <a:rPr lang="it-IT" sz="1600" dirty="0" smtClean="0">
                <a:cs typeface="Calibri" panose="020F0502020204030204" pitchFamily="34" charset="0"/>
              </a:rPr>
              <a:t>)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Prospetto riepilogativo </a:t>
            </a:r>
            <a:r>
              <a:rPr lang="it-IT" sz="1600" dirty="0">
                <a:cs typeface="Calibri" panose="020F0502020204030204" pitchFamily="34" charset="0"/>
              </a:rPr>
              <a:t>protocollato e firmato con l’indicazione delle spese sostenute per ciascun soggetto, periodo di riferimento, n. ore lavorate nel periodo, costo orario (cfr. </a:t>
            </a:r>
            <a:r>
              <a:rPr lang="it-IT" sz="1600" b="1" dirty="0">
                <a:cs typeface="Calibri" panose="020F0502020204030204" pitchFamily="34" charset="0"/>
              </a:rPr>
              <a:t>Allegato 10 </a:t>
            </a:r>
            <a:r>
              <a:rPr lang="it-IT" sz="1600" i="1" dirty="0">
                <a:cs typeface="Calibri" panose="020F0502020204030204" pitchFamily="34" charset="0"/>
              </a:rPr>
              <a:t>“Format rendicontazione spese”</a:t>
            </a:r>
            <a:r>
              <a:rPr lang="it-IT" sz="1600" dirty="0">
                <a:cs typeface="Calibri" panose="020F0502020204030204" pitchFamily="34" charset="0"/>
              </a:rPr>
              <a:t>,</a:t>
            </a:r>
            <a:r>
              <a:rPr lang="it-IT" sz="1600" i="1" dirty="0">
                <a:cs typeface="Calibri" panose="020F0502020204030204" pitchFamily="34" charset="0"/>
              </a:rPr>
              <a:t> </a:t>
            </a:r>
            <a:r>
              <a:rPr lang="it-IT" sz="1600" dirty="0" err="1">
                <a:cs typeface="Calibri" panose="020F0502020204030204" pitchFamily="34" charset="0"/>
              </a:rPr>
              <a:t>sheet</a:t>
            </a:r>
            <a:r>
              <a:rPr lang="it-IT" sz="1600" dirty="0">
                <a:cs typeface="Calibri" panose="020F0502020204030204" pitchFamily="34" charset="0"/>
              </a:rPr>
              <a:t> </a:t>
            </a:r>
            <a:r>
              <a:rPr lang="it-IT" sz="1600" i="1" dirty="0">
                <a:cs typeface="Calibri" panose="020F0502020204030204" pitchFamily="34" charset="0"/>
              </a:rPr>
              <a:t>“personale interno costi standard”</a:t>
            </a:r>
            <a:r>
              <a:rPr lang="it-IT" sz="1600" dirty="0">
                <a:cs typeface="Calibri" panose="020F0502020204030204" pitchFamily="34" charset="0"/>
              </a:rPr>
              <a:t>)</a:t>
            </a:r>
          </a:p>
          <a:p>
            <a:r>
              <a:rPr lang="it-IT" sz="1600" dirty="0"/>
              <a:t>4</a:t>
            </a:r>
            <a:r>
              <a:rPr lang="it-IT" sz="1600" dirty="0" smtClean="0"/>
              <a:t>) </a:t>
            </a:r>
            <a:r>
              <a:rPr lang="it-IT" sz="1600" b="1" dirty="0">
                <a:solidFill>
                  <a:srgbClr val="20ABAD"/>
                </a:solidFill>
              </a:rPr>
              <a:t>Relazione delle attività svolte dal personale interno</a:t>
            </a:r>
            <a:r>
              <a:rPr lang="it-IT" sz="1600" b="1" dirty="0"/>
              <a:t> </a:t>
            </a:r>
            <a:r>
              <a:rPr lang="it-IT" sz="1600" dirty="0"/>
              <a:t>oggetto di rendicontazione. Tale relazione, che può essere elaborata anche per l’intero gruppo di lavoro, è predisposta dal Beneficiario e dai Partner di progetto e deve necessariamente contenere i nominativi delle risorse interne coinvolte e la relativa descrizione delle attività svolte nel periodo di riferimento</a:t>
            </a:r>
            <a:endParaRPr lang="it-I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30861" y="1282700"/>
            <a:ext cx="1147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034EA2"/>
                </a:solidFill>
              </a:rPr>
              <a:t>DOCUMENTAZIONE DA </a:t>
            </a:r>
            <a:r>
              <a:rPr lang="it-IT" b="1" u="sng" dirty="0" smtClean="0">
                <a:solidFill>
                  <a:srgbClr val="034EA2"/>
                </a:solidFill>
              </a:rPr>
              <a:t>PRODURRE</a:t>
            </a:r>
            <a:endParaRPr lang="it-IT" b="1" u="sng" dirty="0">
              <a:solidFill>
                <a:srgbClr val="034EA2"/>
              </a:solidFill>
            </a:endParaRPr>
          </a:p>
        </p:txBody>
      </p:sp>
      <p:sp>
        <p:nvSpPr>
          <p:cNvPr id="13" name="Rettangolo arrotondato 12"/>
          <p:cNvSpPr/>
          <p:nvPr/>
        </p:nvSpPr>
        <p:spPr>
          <a:xfrm>
            <a:off x="9321421" y="208278"/>
            <a:ext cx="2488505" cy="801349"/>
          </a:xfrm>
          <a:prstGeom prst="roundRect">
            <a:avLst/>
          </a:prstGeom>
          <a:solidFill>
            <a:srgbClr val="ACD038"/>
          </a:solidFill>
          <a:ln>
            <a:solidFill>
              <a:srgbClr val="ACD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FASE B</a:t>
            </a:r>
          </a:p>
          <a:p>
            <a:pPr algn="ctr"/>
            <a:r>
              <a:rPr lang="it-IT" dirty="0" smtClean="0">
                <a:solidFill>
                  <a:schemeClr val="bg1"/>
                </a:solidFill>
              </a:rPr>
              <a:t>Rendicontazione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3559838" y="347343"/>
            <a:ext cx="8436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34EA2"/>
                </a:solidFill>
              </a:rPr>
              <a:t>FASE B - Personale esterno</a:t>
            </a:r>
            <a:endParaRPr lang="it-IT" sz="2800" b="1" u="sng" dirty="0">
              <a:solidFill>
                <a:srgbClr val="20ABAD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2" y="168002"/>
            <a:ext cx="3228975" cy="907111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179969" y="5593844"/>
            <a:ext cx="11629958" cy="1221654"/>
            <a:chOff x="179969" y="5593844"/>
            <a:chExt cx="11629958" cy="1221654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69" y="5704609"/>
              <a:ext cx="3228975" cy="1000125"/>
            </a:xfrm>
            <a:prstGeom prst="rect">
              <a:avLst/>
            </a:prstGeom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325" y="5593844"/>
              <a:ext cx="2850524" cy="1221654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12" name="Rettangolo 11"/>
          <p:cNvSpPr/>
          <p:nvPr/>
        </p:nvSpPr>
        <p:spPr>
          <a:xfrm>
            <a:off x="321021" y="1686254"/>
            <a:ext cx="116651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/>
              <a:t>1) Documentazione </a:t>
            </a:r>
            <a:r>
              <a:rPr lang="it-IT" sz="1600" dirty="0"/>
              <a:t>relativa alla procedura di selezione del collaboratore </a:t>
            </a:r>
            <a:r>
              <a:rPr lang="it-IT" sz="1600" i="1" dirty="0"/>
              <a:t>(Es. Fabbisogno con individuazione profili e competenze </a:t>
            </a:r>
            <a:r>
              <a:rPr lang="it-IT" sz="1600" i="1" dirty="0" smtClean="0"/>
              <a:t>richieste, </a:t>
            </a:r>
            <a:r>
              <a:rPr lang="it-IT" sz="1600" i="1" dirty="0"/>
              <a:t>ricognizione interna preventiva, disciplinare dell’amministrazione per incarichi esterni, Bando/Avviso selezione, allegati al bando - domanda di partecipazione, format cv in formato europeo ecc. -, domanda di partecipazione protocollata ed eventuale registro domande pervenute, nomina Commissione di valutazione, verbali Commissione di valutazione, decreto di approvazione graduatoria definitiva</a:t>
            </a:r>
            <a:r>
              <a:rPr lang="it-IT" sz="1600" i="1" dirty="0" smtClean="0"/>
              <a:t>)</a:t>
            </a:r>
            <a:endParaRPr lang="it-IT" sz="1600" dirty="0" smtClean="0"/>
          </a:p>
          <a:p>
            <a:r>
              <a:rPr lang="it-IT" sz="1600" dirty="0" smtClean="0"/>
              <a:t>2) </a:t>
            </a:r>
            <a:r>
              <a:rPr lang="it-IT" sz="1600" i="1" dirty="0" smtClean="0"/>
              <a:t>Curriculum vitae </a:t>
            </a:r>
            <a:r>
              <a:rPr lang="it-IT" sz="1600" dirty="0" smtClean="0"/>
              <a:t>sottoscritto da cui risulti la competenza professionale relativa alle prestazioni richieste; </a:t>
            </a:r>
          </a:p>
          <a:p>
            <a:r>
              <a:rPr lang="it-IT" sz="1600" dirty="0" smtClean="0"/>
              <a:t>3) Contratto</a:t>
            </a:r>
            <a:r>
              <a:rPr lang="it-IT" sz="1600" dirty="0"/>
              <a:t>, disciplinare di incarico, pubblicazione dell’avvenuta stipula del contratto e rispetto degli obblighi di trasparenza, ogni altro documento idoneo ad attestare la prestazione che il soggetto si è impegnato a svolgere sul </a:t>
            </a:r>
            <a:r>
              <a:rPr lang="it-IT" sz="1600" dirty="0" smtClean="0"/>
              <a:t>progetto;</a:t>
            </a:r>
          </a:p>
          <a:p>
            <a:r>
              <a:rPr lang="it-IT" sz="1600" dirty="0" smtClean="0"/>
              <a:t>4) Idonea </a:t>
            </a:r>
            <a:r>
              <a:rPr lang="it-IT" sz="1600" dirty="0"/>
              <a:t>documentazione attestante le attività effettivamente svolte dal collaboratore (Es. Relazione attività svolte, studi o altri prodotti dai collaboratori/consulenti coinvolti nel progetto, utili a giustificare la spesa</a:t>
            </a:r>
            <a:r>
              <a:rPr lang="it-IT" sz="1600" dirty="0" smtClean="0"/>
              <a:t>);</a:t>
            </a:r>
          </a:p>
          <a:p>
            <a:r>
              <a:rPr lang="it-IT" sz="1600" dirty="0" smtClean="0"/>
              <a:t>5) Attestazione </a:t>
            </a:r>
            <a:r>
              <a:rPr lang="it-IT" sz="1600" dirty="0"/>
              <a:t>di conformità delle attività svolte da parte del responsabile/referente di progetto debitamente </a:t>
            </a:r>
            <a:r>
              <a:rPr lang="it-IT" sz="1600" dirty="0" smtClean="0"/>
              <a:t>firmata;</a:t>
            </a:r>
          </a:p>
          <a:p>
            <a:r>
              <a:rPr lang="it-IT" sz="1600" dirty="0" smtClean="0"/>
              <a:t>6) Notula</a:t>
            </a:r>
            <a:r>
              <a:rPr lang="it-IT" sz="1600" dirty="0"/>
              <a:t>, Busta paga (non vidimata</a:t>
            </a:r>
            <a:r>
              <a:rPr lang="it-IT" sz="1600" dirty="0" smtClean="0"/>
              <a:t>)/</a:t>
            </a:r>
            <a:r>
              <a:rPr lang="it-IT" sz="1600" dirty="0"/>
              <a:t>fattura, ricevuta debitamente annullate, ove opportuno, con timbro PON GOV 2014/2020 (non per fatture elettroniche/buste paga elettroniche) associato al progetto e con indicazione dell’importo esposto a </a:t>
            </a:r>
            <a:r>
              <a:rPr lang="it-IT" sz="1600" dirty="0" smtClean="0"/>
              <a:t>rendiconto;</a:t>
            </a:r>
          </a:p>
          <a:p>
            <a:r>
              <a:rPr lang="it-IT" sz="1600" dirty="0" smtClean="0"/>
              <a:t>7) Certificazione </a:t>
            </a:r>
            <a:r>
              <a:rPr lang="it-IT" sz="1600" dirty="0"/>
              <a:t>del costo lordo del collaboratore/consulente relativo al periodo rendicontato attestato dal Responsabile di </a:t>
            </a:r>
            <a:r>
              <a:rPr lang="it-IT" sz="1600" dirty="0" smtClean="0"/>
              <a:t>progetto;</a:t>
            </a:r>
          </a:p>
          <a:p>
            <a:r>
              <a:rPr lang="it-IT" sz="1600" dirty="0" smtClean="0"/>
              <a:t>8) Documentazione </a:t>
            </a:r>
            <a:r>
              <a:rPr lang="it-IT" sz="1600" dirty="0"/>
              <a:t>probatoria dell’avvenuto pagamento dei compensi netti (Es: bonifico bancario, mandato quietanzato, ecc.); </a:t>
            </a:r>
          </a:p>
          <a:p>
            <a:r>
              <a:rPr lang="it-IT" sz="1600" dirty="0" smtClean="0"/>
              <a:t>9) Documentazione </a:t>
            </a:r>
            <a:r>
              <a:rPr lang="it-IT" sz="1600" dirty="0"/>
              <a:t>probatoria dell’avvenuto versamento delle ritenute d’acconto e degli oneri previdenziali qualora dovuti, INAIL (nel caso di F24 cumulativi, sarà necessaria una Dichiarazione sostitutiva di atto notorio -DSAN- con allegato Prospetto di raccordo degli F24 che evidenzi - nel dettaglio - la quota di competenza -ritenute/oneri- relativa al personale dedicato al progetto. </a:t>
            </a:r>
          </a:p>
          <a:p>
            <a:endParaRPr lang="it-IT" sz="1600" dirty="0" smtClean="0"/>
          </a:p>
        </p:txBody>
      </p:sp>
      <p:sp>
        <p:nvSpPr>
          <p:cNvPr id="13" name="Rettangolo arrotondato 12"/>
          <p:cNvSpPr/>
          <p:nvPr/>
        </p:nvSpPr>
        <p:spPr>
          <a:xfrm>
            <a:off x="9321421" y="208278"/>
            <a:ext cx="2488505" cy="801349"/>
          </a:xfrm>
          <a:prstGeom prst="roundRect">
            <a:avLst/>
          </a:prstGeom>
          <a:solidFill>
            <a:srgbClr val="ACD038"/>
          </a:solidFill>
          <a:ln>
            <a:solidFill>
              <a:srgbClr val="ACD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FASE B</a:t>
            </a:r>
          </a:p>
          <a:p>
            <a:pPr algn="ctr"/>
            <a:r>
              <a:rPr lang="it-IT" dirty="0" smtClean="0">
                <a:solidFill>
                  <a:schemeClr val="bg1"/>
                </a:solidFill>
              </a:rPr>
              <a:t>Rendicontazione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330861" y="1282700"/>
            <a:ext cx="1147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034EA2"/>
                </a:solidFill>
              </a:rPr>
              <a:t>DOCUMENTAZIONE DA </a:t>
            </a:r>
            <a:r>
              <a:rPr lang="it-IT" b="1" u="sng" dirty="0" smtClean="0">
                <a:solidFill>
                  <a:srgbClr val="034EA2"/>
                </a:solidFill>
              </a:rPr>
              <a:t>PRODURRE</a:t>
            </a:r>
            <a:endParaRPr lang="it-IT" b="1" u="sng" dirty="0">
              <a:solidFill>
                <a:srgbClr val="034E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2" y="168002"/>
            <a:ext cx="3228975" cy="907111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179969" y="5593844"/>
            <a:ext cx="11629958" cy="1221654"/>
            <a:chOff x="179969" y="5593844"/>
            <a:chExt cx="11629958" cy="1221654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69" y="5704609"/>
              <a:ext cx="3228975" cy="1000125"/>
            </a:xfrm>
            <a:prstGeom prst="rect">
              <a:avLst/>
            </a:prstGeom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325" y="5593844"/>
              <a:ext cx="2850524" cy="1221654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12" name="Rettangolo 11"/>
          <p:cNvSpPr/>
          <p:nvPr/>
        </p:nvSpPr>
        <p:spPr>
          <a:xfrm>
            <a:off x="321021" y="1686254"/>
            <a:ext cx="116651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/>
              <a:t>1) Eventuale </a:t>
            </a:r>
            <a:r>
              <a:rPr lang="it-IT" sz="1600" dirty="0"/>
              <a:t>Regolamento dell’Ente per acquisizione di beni e servizi in economia; </a:t>
            </a:r>
            <a:endParaRPr lang="it-IT" sz="1600" dirty="0" smtClean="0"/>
          </a:p>
          <a:p>
            <a:r>
              <a:rPr lang="it-IT" sz="1600" dirty="0" smtClean="0"/>
              <a:t>2) Atti </a:t>
            </a:r>
            <a:r>
              <a:rPr lang="it-IT" sz="1600" dirty="0"/>
              <a:t>relativi alla procedura di individuazione del fornitore per acquisizione di beni e servizi in economia </a:t>
            </a:r>
            <a:r>
              <a:rPr lang="it-IT" sz="1600" i="1" dirty="0"/>
              <a:t>(Indagine di mercato/selezione mediante elenchi appositamente </a:t>
            </a:r>
            <a:r>
              <a:rPr lang="it-IT" sz="1600" i="1" dirty="0" smtClean="0"/>
              <a:t>costituiti)</a:t>
            </a:r>
            <a:r>
              <a:rPr lang="it-IT" sz="1600" dirty="0" smtClean="0"/>
              <a:t>;</a:t>
            </a:r>
          </a:p>
          <a:p>
            <a:r>
              <a:rPr lang="it-IT" sz="1600" dirty="0" smtClean="0"/>
              <a:t>3) Atti relativi alla procedura di gara;</a:t>
            </a:r>
          </a:p>
          <a:p>
            <a:r>
              <a:rPr lang="it-IT" sz="1600" dirty="0" smtClean="0"/>
              <a:t>4) Atto </a:t>
            </a:r>
            <a:r>
              <a:rPr lang="it-IT" sz="1600" dirty="0"/>
              <a:t>di affidamento/Contratto;</a:t>
            </a:r>
          </a:p>
          <a:p>
            <a:r>
              <a:rPr lang="it-IT" sz="1600" dirty="0" smtClean="0"/>
              <a:t>5) Documenti </a:t>
            </a:r>
            <a:r>
              <a:rPr lang="it-IT" sz="1600" dirty="0"/>
              <a:t>giustificativi della spesa correttamente compilati e ove, opportuno, debitamente annullati con timbro PON GOV 2014/2020 associato al progetto/CUP e con indicazione dell’importo </a:t>
            </a:r>
            <a:r>
              <a:rPr lang="it-IT" sz="1600" dirty="0" smtClean="0"/>
              <a:t>ammissibile;</a:t>
            </a:r>
            <a:endParaRPr lang="it-IT" sz="1600" dirty="0"/>
          </a:p>
          <a:p>
            <a:r>
              <a:rPr lang="it-IT" sz="1600" dirty="0" smtClean="0"/>
              <a:t>6) Documentazione </a:t>
            </a:r>
            <a:r>
              <a:rPr lang="it-IT" sz="1600" dirty="0"/>
              <a:t>propedeutica al pagamento (</a:t>
            </a:r>
            <a:r>
              <a:rPr lang="it-IT" sz="1600" dirty="0" err="1"/>
              <a:t>Equitalia</a:t>
            </a:r>
            <a:r>
              <a:rPr lang="it-IT" sz="1600" dirty="0"/>
              <a:t>, DURC, </a:t>
            </a:r>
            <a:r>
              <a:rPr lang="it-IT" sz="1600" dirty="0" err="1"/>
              <a:t>AntiMafia</a:t>
            </a:r>
            <a:r>
              <a:rPr lang="it-IT" sz="1600" dirty="0"/>
              <a:t>…) </a:t>
            </a:r>
          </a:p>
          <a:p>
            <a:r>
              <a:rPr lang="it-IT" sz="1600" dirty="0" smtClean="0"/>
              <a:t>7) </a:t>
            </a:r>
            <a:r>
              <a:rPr lang="it-IT" sz="1600" dirty="0"/>
              <a:t>Documentazione attestante l’avvenuto pagamento debitamente quietanzata; </a:t>
            </a:r>
          </a:p>
          <a:p>
            <a:r>
              <a:rPr lang="it-IT" sz="1600" dirty="0" smtClean="0"/>
              <a:t>8) </a:t>
            </a:r>
            <a:r>
              <a:rPr lang="it-IT" sz="1600" dirty="0"/>
              <a:t>Atti relativi all’attestazione </a:t>
            </a:r>
            <a:r>
              <a:rPr lang="it-IT" sz="1600" b="1" dirty="0"/>
              <a:t>dell’avvenuto servizio/fornitura </a:t>
            </a:r>
            <a:r>
              <a:rPr lang="it-IT" sz="1600" dirty="0"/>
              <a:t>(SAL, Regolare esecuzione, presa in carico, collaudo, eventuale inventario); </a:t>
            </a:r>
          </a:p>
          <a:p>
            <a:r>
              <a:rPr lang="it-IT" sz="1600" dirty="0"/>
              <a:t>9</a:t>
            </a:r>
            <a:r>
              <a:rPr lang="it-IT" sz="1600" dirty="0" smtClean="0"/>
              <a:t>) </a:t>
            </a:r>
            <a:r>
              <a:rPr lang="it-IT" sz="1600" dirty="0"/>
              <a:t>Documentazione attestante l’avvenuto </a:t>
            </a:r>
            <a:r>
              <a:rPr lang="it-IT" sz="1600" b="1" dirty="0"/>
              <a:t>pagamento </a:t>
            </a:r>
            <a:r>
              <a:rPr lang="it-IT" sz="1600" dirty="0"/>
              <a:t>debitamente </a:t>
            </a:r>
            <a:r>
              <a:rPr lang="it-IT" sz="1600" b="1" dirty="0" smtClean="0"/>
              <a:t>quietanzata</a:t>
            </a:r>
            <a:r>
              <a:rPr lang="it-IT" sz="1600" dirty="0" smtClean="0"/>
              <a:t>.</a:t>
            </a:r>
            <a:endParaRPr lang="it-IT" sz="1600" dirty="0"/>
          </a:p>
          <a:p>
            <a:endParaRPr lang="it-IT" sz="1600" dirty="0" smtClean="0"/>
          </a:p>
        </p:txBody>
      </p:sp>
      <p:sp>
        <p:nvSpPr>
          <p:cNvPr id="13" name="Rettangolo arrotondato 12"/>
          <p:cNvSpPr/>
          <p:nvPr/>
        </p:nvSpPr>
        <p:spPr>
          <a:xfrm>
            <a:off x="9321421" y="208278"/>
            <a:ext cx="2488505" cy="801349"/>
          </a:xfrm>
          <a:prstGeom prst="roundRect">
            <a:avLst/>
          </a:prstGeom>
          <a:solidFill>
            <a:srgbClr val="ACD038"/>
          </a:solidFill>
          <a:ln>
            <a:solidFill>
              <a:srgbClr val="ACD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FASE B</a:t>
            </a:r>
          </a:p>
          <a:p>
            <a:pPr algn="ctr"/>
            <a:r>
              <a:rPr lang="it-IT" dirty="0" smtClean="0">
                <a:solidFill>
                  <a:schemeClr val="bg1"/>
                </a:solidFill>
              </a:rPr>
              <a:t>Rendicontazione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3559838" y="168002"/>
            <a:ext cx="5761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34EA2"/>
                </a:solidFill>
              </a:rPr>
              <a:t>FASE B – Spese per acquisizione di beni e servizi</a:t>
            </a:r>
            <a:endParaRPr lang="it-IT" sz="2800" b="1" u="sng" dirty="0">
              <a:solidFill>
                <a:srgbClr val="20ABAD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30861" y="1282700"/>
            <a:ext cx="1147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034EA2"/>
                </a:solidFill>
              </a:rPr>
              <a:t>DOCUMENTAZIONE DA </a:t>
            </a:r>
            <a:r>
              <a:rPr lang="it-IT" b="1" u="sng" dirty="0" smtClean="0">
                <a:solidFill>
                  <a:srgbClr val="034EA2"/>
                </a:solidFill>
              </a:rPr>
              <a:t>PRODURRE</a:t>
            </a:r>
            <a:endParaRPr lang="it-IT" b="1" u="sng" dirty="0">
              <a:solidFill>
                <a:srgbClr val="034E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17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2" y="168002"/>
            <a:ext cx="3228975" cy="907111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179969" y="5593844"/>
            <a:ext cx="11629958" cy="1221654"/>
            <a:chOff x="179969" y="5593844"/>
            <a:chExt cx="11629958" cy="1221654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69" y="5704609"/>
              <a:ext cx="3228975" cy="1000125"/>
            </a:xfrm>
            <a:prstGeom prst="rect">
              <a:avLst/>
            </a:prstGeom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325" y="5593844"/>
              <a:ext cx="2850524" cy="1221654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14" name="CasellaDiTesto 13"/>
          <p:cNvSpPr txBox="1"/>
          <p:nvPr/>
        </p:nvSpPr>
        <p:spPr>
          <a:xfrm>
            <a:off x="3559837" y="359947"/>
            <a:ext cx="814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34EA2"/>
                </a:solidFill>
              </a:rPr>
              <a:t>DOCUMENTAZIONE RICHIESTA</a:t>
            </a:r>
            <a:endParaRPr lang="it-IT" sz="2800" b="1" u="sng" dirty="0">
              <a:solidFill>
                <a:srgbClr val="20ABAD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30861" y="1282700"/>
            <a:ext cx="1147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034EA2"/>
                </a:solidFill>
              </a:rPr>
              <a:t>DOCUMENTAZIONE DA </a:t>
            </a:r>
            <a:r>
              <a:rPr lang="it-IT" b="1" u="sng" dirty="0" smtClean="0">
                <a:solidFill>
                  <a:srgbClr val="034EA2"/>
                </a:solidFill>
              </a:rPr>
              <a:t>PRODURRE ENTRO IL 16 LUGLIO 2018</a:t>
            </a:r>
            <a:endParaRPr lang="it-IT" b="1" u="sng" dirty="0">
              <a:solidFill>
                <a:srgbClr val="034EA2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321021" y="1686254"/>
            <a:ext cx="11665131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it-IT" sz="1600" dirty="0" smtClean="0">
                <a:ea typeface="Calibri" panose="020F0502020204030204" pitchFamily="34" charset="0"/>
                <a:cs typeface="TimesNewRoman"/>
              </a:rPr>
              <a:t>1) </a:t>
            </a:r>
            <a:r>
              <a:rPr lang="it-IT" sz="1600" b="1" dirty="0" smtClean="0">
                <a:solidFill>
                  <a:srgbClr val="20ABAD"/>
                </a:solidFill>
                <a:ea typeface="Calibri" panose="020F0502020204030204" pitchFamily="34" charset="0"/>
                <a:cs typeface="TimesNewRoman"/>
              </a:rPr>
              <a:t>Prospetto </a:t>
            </a:r>
            <a:r>
              <a:rPr lang="it-IT" sz="1600" b="1" dirty="0">
                <a:solidFill>
                  <a:srgbClr val="20ABAD"/>
                </a:solidFill>
                <a:ea typeface="Calibri" panose="020F0502020204030204" pitchFamily="34" charset="0"/>
                <a:cs typeface="TimesNewRoman"/>
              </a:rPr>
              <a:t>di calcolo del costo orario </a:t>
            </a:r>
            <a:r>
              <a:rPr lang="it-IT" sz="1600" dirty="0">
                <a:ea typeface="Calibri" panose="020F0502020204030204" pitchFamily="34" charset="0"/>
                <a:cs typeface="TimesNewRoman"/>
              </a:rPr>
              <a:t>per ciascuna risorsa impegnata sul progetto secondo il format di cui all’</a:t>
            </a:r>
            <a:r>
              <a:rPr lang="it-IT" sz="1600" b="1" dirty="0">
                <a:ea typeface="Calibri" panose="020F0502020204030204" pitchFamily="34" charset="0"/>
                <a:cs typeface="TimesNewRoman"/>
              </a:rPr>
              <a:t>Allegato </a:t>
            </a:r>
            <a:r>
              <a:rPr lang="it-IT" sz="1600" b="1" dirty="0" smtClean="0">
                <a:ea typeface="Calibri" panose="020F0502020204030204" pitchFamily="34" charset="0"/>
                <a:cs typeface="TimesNewRoman"/>
              </a:rPr>
              <a:t>11</a:t>
            </a:r>
            <a:r>
              <a:rPr lang="it-IT" sz="1600" dirty="0" smtClean="0">
                <a:ea typeface="Calibri" panose="020F0502020204030204" pitchFamily="34" charset="0"/>
                <a:cs typeface="TimesNewRoman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it-IT" sz="1600" u="sng" dirty="0" smtClean="0">
                <a:ea typeface="Calibri" panose="020F0502020204030204" pitchFamily="34" charset="0"/>
                <a:cs typeface="TimesNewRoman"/>
              </a:rPr>
              <a:t>Tale documento è propedeutico alla definizione degli elementi da inserire negli ordini di servizio/lettere di incarico</a:t>
            </a:r>
          </a:p>
        </p:txBody>
      </p:sp>
    </p:spTree>
    <p:extLst>
      <p:ext uri="{BB962C8B-B14F-4D97-AF65-F5344CB8AC3E}">
        <p14:creationId xmlns:p14="http://schemas.microsoft.com/office/powerpoint/2010/main" val="291867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2" y="168002"/>
            <a:ext cx="3228975" cy="907111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179969" y="5593844"/>
            <a:ext cx="11629958" cy="1221654"/>
            <a:chOff x="179969" y="5593844"/>
            <a:chExt cx="11629958" cy="1221654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69" y="5704609"/>
              <a:ext cx="3228975" cy="1000125"/>
            </a:xfrm>
            <a:prstGeom prst="rect">
              <a:avLst/>
            </a:prstGeom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325" y="5593844"/>
              <a:ext cx="2850524" cy="1221654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14" name="CasellaDiTesto 13"/>
          <p:cNvSpPr txBox="1"/>
          <p:nvPr/>
        </p:nvSpPr>
        <p:spPr>
          <a:xfrm>
            <a:off x="3559837" y="359947"/>
            <a:ext cx="814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34EA2"/>
                </a:solidFill>
              </a:rPr>
              <a:t>DOCUMENTAZIONE RICHIESTA</a:t>
            </a:r>
            <a:endParaRPr lang="it-IT" sz="2800" b="1" u="sng" dirty="0">
              <a:solidFill>
                <a:srgbClr val="20ABAD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30861" y="1282700"/>
            <a:ext cx="1147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034EA2"/>
                </a:solidFill>
              </a:rPr>
              <a:t>DOCUMENTAZIONE DA </a:t>
            </a:r>
            <a:r>
              <a:rPr lang="it-IT" b="1" u="sng" dirty="0" smtClean="0">
                <a:solidFill>
                  <a:srgbClr val="034EA2"/>
                </a:solidFill>
              </a:rPr>
              <a:t>PRODURRE ENTRO IL 30 LUGLIO 2018</a:t>
            </a:r>
            <a:endParaRPr lang="it-IT" b="1" u="sng" dirty="0">
              <a:solidFill>
                <a:srgbClr val="034EA2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321021" y="1686254"/>
            <a:ext cx="11665131" cy="3429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200" dirty="0" smtClean="0">
                <a:cs typeface="Calibri" panose="020F0502020204030204" pitchFamily="34" charset="0"/>
              </a:rPr>
              <a:t>1) </a:t>
            </a:r>
            <a:r>
              <a:rPr lang="it-IT" sz="1200" b="1" dirty="0" smtClean="0">
                <a:solidFill>
                  <a:srgbClr val="20ABAD"/>
                </a:solidFill>
                <a:cs typeface="Calibri" panose="020F0502020204030204" pitchFamily="34" charset="0"/>
              </a:rPr>
              <a:t>Ordine </a:t>
            </a:r>
            <a:r>
              <a:rPr lang="it-IT" sz="1200" b="1" dirty="0">
                <a:solidFill>
                  <a:srgbClr val="20ABAD"/>
                </a:solidFill>
                <a:cs typeface="Calibri" panose="020F0502020204030204" pitchFamily="34" charset="0"/>
              </a:rPr>
              <a:t>di servizio/atto amministrativo </a:t>
            </a:r>
            <a:r>
              <a:rPr lang="it-IT" sz="1200" dirty="0">
                <a:cs typeface="Calibri" panose="020F0502020204030204" pitchFamily="34" charset="0"/>
              </a:rPr>
              <a:t>con il quale il dipendente viene assegnato al </a:t>
            </a:r>
            <a:r>
              <a:rPr lang="it-IT" sz="1200" dirty="0" smtClean="0">
                <a:cs typeface="Calibri" panose="020F0502020204030204" pitchFamily="34" charset="0"/>
              </a:rPr>
              <a:t>progetto</a:t>
            </a:r>
          </a:p>
          <a:p>
            <a:pPr algn="just"/>
            <a:r>
              <a:rPr lang="it-IT" sz="1200" dirty="0" smtClean="0">
                <a:cs typeface="Calibri" panose="020F0502020204030204" pitchFamily="34" charset="0"/>
              </a:rPr>
              <a:t>2</a:t>
            </a:r>
            <a:r>
              <a:rPr lang="it-IT" sz="1200" dirty="0">
                <a:cs typeface="Calibri" panose="020F0502020204030204" pitchFamily="34" charset="0"/>
              </a:rPr>
              <a:t>)</a:t>
            </a:r>
            <a:r>
              <a:rPr lang="it-IT" sz="1200" b="1" dirty="0">
                <a:cs typeface="Calibri" panose="020F0502020204030204" pitchFamily="34" charset="0"/>
              </a:rPr>
              <a:t> </a:t>
            </a:r>
            <a:r>
              <a:rPr lang="it-IT" sz="1200" b="1" dirty="0" err="1">
                <a:solidFill>
                  <a:srgbClr val="20ABAD"/>
                </a:solidFill>
                <a:cs typeface="Calibri" panose="020F0502020204030204" pitchFamily="34" charset="0"/>
              </a:rPr>
              <a:t>Timesheet</a:t>
            </a:r>
            <a:r>
              <a:rPr lang="it-IT" sz="1200" dirty="0">
                <a:cs typeface="Calibri" panose="020F0502020204030204" pitchFamily="34" charset="0"/>
              </a:rPr>
              <a:t>, </a:t>
            </a:r>
            <a:r>
              <a:rPr lang="it-IT" sz="1200" dirty="0"/>
              <a:t>timbrato e firmato per singolo addetto e per singolo mese, con l’indicazione delle ore e delle attività svolte sul progetto, firmato dal dipendente e dal dirigente responsabile </a:t>
            </a:r>
            <a:r>
              <a:rPr lang="it-IT" sz="1200" dirty="0">
                <a:cs typeface="Calibri" panose="020F0502020204030204" pitchFamily="34" charset="0"/>
              </a:rPr>
              <a:t>(cfr. </a:t>
            </a:r>
            <a:r>
              <a:rPr lang="it-IT" sz="1200" b="1" dirty="0">
                <a:cs typeface="Calibri" panose="020F0502020204030204" pitchFamily="34" charset="0"/>
              </a:rPr>
              <a:t>Allegato 9 </a:t>
            </a:r>
            <a:r>
              <a:rPr lang="it-IT" sz="1200" i="1" dirty="0">
                <a:cs typeface="Calibri" panose="020F0502020204030204" pitchFamily="34" charset="0"/>
              </a:rPr>
              <a:t>“Format </a:t>
            </a:r>
            <a:r>
              <a:rPr lang="it-IT" sz="1200" i="1" dirty="0" err="1">
                <a:cs typeface="Calibri" panose="020F0502020204030204" pitchFamily="34" charset="0"/>
              </a:rPr>
              <a:t>timesheet</a:t>
            </a:r>
            <a:r>
              <a:rPr lang="it-IT" sz="1200" i="1" dirty="0">
                <a:cs typeface="Calibri" panose="020F0502020204030204" pitchFamily="34" charset="0"/>
              </a:rPr>
              <a:t> mensile</a:t>
            </a:r>
            <a:r>
              <a:rPr lang="it-IT" sz="1200" i="1" dirty="0" smtClean="0">
                <a:cs typeface="Calibri" panose="020F0502020204030204" pitchFamily="34" charset="0"/>
              </a:rPr>
              <a:t>”</a:t>
            </a:r>
            <a:r>
              <a:rPr lang="it-IT" sz="1200" dirty="0" smtClean="0">
                <a:cs typeface="Calibri" panose="020F0502020204030204" pitchFamily="34" charset="0"/>
              </a:rPr>
              <a:t>)</a:t>
            </a:r>
          </a:p>
          <a:p>
            <a:pPr algn="just"/>
            <a:r>
              <a:rPr lang="it-IT" sz="1200" dirty="0" smtClean="0">
                <a:cs typeface="Calibri" panose="020F0502020204030204" pitchFamily="34" charset="0"/>
              </a:rPr>
              <a:t>3</a:t>
            </a:r>
            <a:r>
              <a:rPr lang="it-IT" sz="1200" dirty="0">
                <a:cs typeface="Calibri" panose="020F0502020204030204" pitchFamily="34" charset="0"/>
              </a:rPr>
              <a:t>) </a:t>
            </a:r>
            <a:r>
              <a:rPr lang="it-IT" sz="1200" b="1" dirty="0">
                <a:solidFill>
                  <a:srgbClr val="20ABAD"/>
                </a:solidFill>
                <a:cs typeface="Calibri" panose="020F0502020204030204" pitchFamily="34" charset="0"/>
              </a:rPr>
              <a:t>Prospetto riepilogativo </a:t>
            </a:r>
            <a:r>
              <a:rPr lang="it-IT" sz="1200" dirty="0">
                <a:cs typeface="Calibri" panose="020F0502020204030204" pitchFamily="34" charset="0"/>
              </a:rPr>
              <a:t>protocollato e firmato con l’indicazione delle spese sostenute per ciascun soggetto, periodo di riferimento, n. ore lavorate nel periodo, costo orario (cfr. </a:t>
            </a:r>
            <a:r>
              <a:rPr lang="it-IT" sz="1200" b="1" dirty="0">
                <a:cs typeface="Calibri" panose="020F0502020204030204" pitchFamily="34" charset="0"/>
              </a:rPr>
              <a:t>Allegato 10 </a:t>
            </a:r>
            <a:r>
              <a:rPr lang="it-IT" sz="1200" i="1" dirty="0">
                <a:cs typeface="Calibri" panose="020F0502020204030204" pitchFamily="34" charset="0"/>
              </a:rPr>
              <a:t>“Format rendicontazione spese”</a:t>
            </a:r>
            <a:r>
              <a:rPr lang="it-IT" sz="1200" dirty="0">
                <a:cs typeface="Calibri" panose="020F0502020204030204" pitchFamily="34" charset="0"/>
              </a:rPr>
              <a:t>,</a:t>
            </a:r>
            <a:r>
              <a:rPr lang="it-IT" sz="1200" i="1" dirty="0">
                <a:cs typeface="Calibri" panose="020F0502020204030204" pitchFamily="34" charset="0"/>
              </a:rPr>
              <a:t> </a:t>
            </a:r>
            <a:r>
              <a:rPr lang="it-IT" sz="1200" dirty="0" err="1">
                <a:cs typeface="Calibri" panose="020F0502020204030204" pitchFamily="34" charset="0"/>
              </a:rPr>
              <a:t>sheet</a:t>
            </a:r>
            <a:r>
              <a:rPr lang="it-IT" sz="1200" dirty="0">
                <a:cs typeface="Calibri" panose="020F0502020204030204" pitchFamily="34" charset="0"/>
              </a:rPr>
              <a:t> </a:t>
            </a:r>
            <a:r>
              <a:rPr lang="it-IT" sz="1200" i="1" dirty="0">
                <a:cs typeface="Calibri" panose="020F0502020204030204" pitchFamily="34" charset="0"/>
              </a:rPr>
              <a:t>“personale interno costi standard</a:t>
            </a:r>
            <a:r>
              <a:rPr lang="it-IT" sz="1200" i="1" dirty="0" smtClean="0">
                <a:cs typeface="Calibri" panose="020F0502020204030204" pitchFamily="34" charset="0"/>
              </a:rPr>
              <a:t>”</a:t>
            </a:r>
            <a:r>
              <a:rPr lang="it-IT" sz="1200" dirty="0" smtClean="0">
                <a:cs typeface="Calibri" panose="020F0502020204030204" pitchFamily="34" charset="0"/>
              </a:rPr>
              <a:t>)</a:t>
            </a:r>
          </a:p>
          <a:p>
            <a:r>
              <a:rPr lang="it-IT" sz="1200" dirty="0" smtClean="0"/>
              <a:t>4</a:t>
            </a:r>
            <a:r>
              <a:rPr lang="it-IT" sz="1200" dirty="0"/>
              <a:t>) </a:t>
            </a:r>
            <a:r>
              <a:rPr lang="it-IT" sz="1200" b="1" dirty="0">
                <a:solidFill>
                  <a:srgbClr val="20ABAD"/>
                </a:solidFill>
              </a:rPr>
              <a:t>Relazione delle attività svolte dal personale interno</a:t>
            </a:r>
            <a:r>
              <a:rPr lang="it-IT" sz="1200" b="1" dirty="0"/>
              <a:t> </a:t>
            </a:r>
            <a:r>
              <a:rPr lang="it-IT" sz="1200" dirty="0"/>
              <a:t>oggetto di rendicontazione. Tale relazione, che può essere elaborata anche per l’intero gruppo di lavoro, è predisposta dal Beneficiario e dai Partner di progetto e deve necessariamente contenere i nominativi delle risorse interne coinvolte e la relativa descrizione delle attività svolte nel periodo di </a:t>
            </a:r>
            <a:r>
              <a:rPr lang="it-IT" sz="1200" dirty="0" smtClean="0"/>
              <a:t>riferimento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it-IT" sz="1200" dirty="0"/>
              <a:t>5) </a:t>
            </a:r>
            <a:r>
              <a:rPr lang="it-IT" sz="1200" b="1" dirty="0">
                <a:solidFill>
                  <a:srgbClr val="20ABAD"/>
                </a:solidFill>
                <a:ea typeface="Calibri" panose="020F0502020204030204" pitchFamily="34" charset="0"/>
                <a:cs typeface="TimesNewRoman"/>
              </a:rPr>
              <a:t>Cedolini paga </a:t>
            </a:r>
            <a:r>
              <a:rPr lang="it-IT" sz="1200" dirty="0">
                <a:ea typeface="Calibri" panose="020F0502020204030204" pitchFamily="34" charset="0"/>
                <a:cs typeface="TimesNewRoman"/>
              </a:rPr>
              <a:t>associati</a:t>
            </a:r>
            <a:r>
              <a:rPr lang="it-IT" sz="1200" b="1" dirty="0">
                <a:ea typeface="Calibri" panose="020F0502020204030204" pitchFamily="34" charset="0"/>
                <a:cs typeface="TimesNewRoman"/>
              </a:rPr>
              <a:t> </a:t>
            </a:r>
            <a:r>
              <a:rPr lang="it-IT" sz="1200" dirty="0">
                <a:ea typeface="Calibri" panose="020F0502020204030204" pitchFamily="34" charset="0"/>
                <a:cs typeface="TimesNewRoman"/>
              </a:rPr>
              <a:t>al progetto e con indicazione dell’importo esposto alla base di calcolo</a:t>
            </a:r>
            <a:endParaRPr lang="it-IT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it-IT" sz="1200" dirty="0">
                <a:ea typeface="Calibri" panose="020F0502020204030204" pitchFamily="34" charset="0"/>
                <a:cs typeface="TimesNewRoman"/>
              </a:rPr>
              <a:t>6) </a:t>
            </a:r>
            <a:r>
              <a:rPr lang="it-IT" sz="1200" b="1" dirty="0">
                <a:solidFill>
                  <a:srgbClr val="20ABAD"/>
                </a:solidFill>
                <a:ea typeface="Calibri" panose="020F0502020204030204" pitchFamily="34" charset="0"/>
                <a:cs typeface="TimesNewRoman"/>
              </a:rPr>
              <a:t>Documento attestante il pagamento delle retribuzioni nette mensili</a:t>
            </a:r>
            <a:r>
              <a:rPr lang="it-IT" sz="1200" b="1" dirty="0">
                <a:ea typeface="Calibri" panose="020F0502020204030204" pitchFamily="34" charset="0"/>
                <a:cs typeface="TimesNewRoman"/>
              </a:rPr>
              <a:t> </a:t>
            </a:r>
            <a:r>
              <a:rPr lang="it-IT" sz="1200" dirty="0">
                <a:ea typeface="Calibri" panose="020F0502020204030204" pitchFamily="34" charset="0"/>
                <a:cs typeface="TimesNewRoman"/>
              </a:rPr>
              <a:t>a favore del dipendente </a:t>
            </a:r>
            <a:r>
              <a:rPr lang="it-IT" sz="1200" i="1" dirty="0">
                <a:ea typeface="Calibri" panose="020F0502020204030204" pitchFamily="34" charset="0"/>
                <a:cs typeface="TimesNewRoman"/>
              </a:rPr>
              <a:t>(ad es. mandati di pagamento, assegni, bonifici bancari/CRO)</a:t>
            </a:r>
            <a:endParaRPr lang="it-IT" sz="1200" dirty="0">
              <a:ea typeface="Calibri" panose="020F0502020204030204" pitchFamily="34" charset="0"/>
              <a:cs typeface="TimesNewRoman"/>
            </a:endParaRPr>
          </a:p>
          <a:p>
            <a:pPr marL="742950" lvl="1" indent="-28575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200" dirty="0">
                <a:ea typeface="Calibri" panose="020F0502020204030204" pitchFamily="34" charset="0"/>
                <a:cs typeface="TimesNewRoman"/>
              </a:rPr>
              <a:t>Nel caso di </a:t>
            </a:r>
            <a:r>
              <a:rPr lang="it-IT" sz="1200" i="1" dirty="0">
                <a:ea typeface="Calibri" panose="020F0502020204030204" pitchFamily="34" charset="0"/>
                <a:cs typeface="TimesNewRoman"/>
              </a:rPr>
              <a:t>mandati cumulativi</a:t>
            </a:r>
            <a:r>
              <a:rPr lang="it-IT" sz="1200" dirty="0">
                <a:ea typeface="Calibri" panose="020F0502020204030204" pitchFamily="34" charset="0"/>
                <a:cs typeface="TimesNewRoman"/>
              </a:rPr>
              <a:t> sarà necessario allegare prospetto di </a:t>
            </a:r>
            <a:r>
              <a:rPr lang="it-IT" sz="1200" u="sng" dirty="0">
                <a:ea typeface="Calibri" panose="020F0502020204030204" pitchFamily="34" charset="0"/>
                <a:cs typeface="TimesNewRoman"/>
              </a:rPr>
              <a:t>dettaglio degli ordinativi di pagamento da cui si evincono i nominativi del personale</a:t>
            </a:r>
            <a:endParaRPr lang="it-IT" sz="1200" dirty="0">
              <a:ea typeface="Calibri" panose="020F0502020204030204" pitchFamily="34" charset="0"/>
              <a:cs typeface="TimesNewRoman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buSzPct val="102000"/>
            </a:pPr>
            <a:r>
              <a:rPr lang="it-IT" sz="1200" dirty="0">
                <a:ea typeface="Calibri" panose="020F0502020204030204" pitchFamily="34" charset="0"/>
                <a:cs typeface="TimesNewRoman"/>
              </a:rPr>
              <a:t>7) </a:t>
            </a:r>
            <a:r>
              <a:rPr lang="it-IT" sz="1200" b="1" dirty="0">
                <a:solidFill>
                  <a:srgbClr val="20ABAD"/>
                </a:solidFill>
                <a:ea typeface="Calibri" panose="020F0502020204030204" pitchFamily="34" charset="0"/>
                <a:cs typeface="TimesNewRoman"/>
              </a:rPr>
              <a:t>Documentazione probatoria dell’avvenuto versamento delle ritenute fiscali e degli oneri/contributi previdenziali e assistenziali </a:t>
            </a:r>
            <a:r>
              <a:rPr lang="it-IT" sz="1200" dirty="0">
                <a:ea typeface="Calibri" panose="020F0502020204030204" pitchFamily="34" charset="0"/>
                <a:cs typeface="TimesNewRoman"/>
              </a:rPr>
              <a:t>sia a carico dipendente sia a carico datore di lavoro </a:t>
            </a:r>
            <a:r>
              <a:rPr lang="it-IT" sz="1200" i="1" dirty="0">
                <a:ea typeface="Calibri" panose="020F0502020204030204" pitchFamily="34" charset="0"/>
                <a:cs typeface="TimesNewRoman"/>
              </a:rPr>
              <a:t>(F24 quietanzati)</a:t>
            </a:r>
            <a:endParaRPr lang="it-IT" sz="1200" dirty="0">
              <a:ea typeface="Calibri" panose="020F0502020204030204" pitchFamily="34" charset="0"/>
              <a:cs typeface="TimesNewRoman"/>
            </a:endParaRPr>
          </a:p>
          <a:p>
            <a:pPr marL="742950" lvl="1" indent="-28575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200" dirty="0">
                <a:ea typeface="Calibri" panose="020F0502020204030204" pitchFamily="34" charset="0"/>
                <a:cs typeface="TimesNewRoman"/>
              </a:rPr>
              <a:t>Nel caso di </a:t>
            </a:r>
            <a:r>
              <a:rPr lang="it-IT" sz="1200" i="1" dirty="0">
                <a:ea typeface="Calibri" panose="020F0502020204030204" pitchFamily="34" charset="0"/>
                <a:cs typeface="TimesNewRoman"/>
              </a:rPr>
              <a:t>F24 cumulativi</a:t>
            </a:r>
            <a:r>
              <a:rPr lang="it-IT" sz="1200" dirty="0">
                <a:ea typeface="Calibri" panose="020F0502020204030204" pitchFamily="34" charset="0"/>
                <a:cs typeface="TimesNewRoman"/>
              </a:rPr>
              <a:t>, sarà necessaria una </a:t>
            </a:r>
            <a:r>
              <a:rPr lang="it-IT" sz="1200" u="sng" dirty="0">
                <a:ea typeface="Calibri" panose="020F0502020204030204" pitchFamily="34" charset="0"/>
                <a:cs typeface="TimesNewRoman"/>
              </a:rPr>
              <a:t>dichiarazione sostitutiva di atto notorio firmata dal dirigente responsabile </a:t>
            </a:r>
            <a:r>
              <a:rPr lang="it-IT" sz="1200" dirty="0">
                <a:ea typeface="Calibri" panose="020F0502020204030204" pitchFamily="34" charset="0"/>
                <a:cs typeface="TimesNewRoman"/>
              </a:rPr>
              <a:t>(DSAN) con allegato Prospetto di raccordo degli F24 che evidenzi - nel dettaglio - la quota di competenza (ritenute/oneri e contributi sociali) relativa al personale dedicato al progetto</a:t>
            </a:r>
            <a:endParaRPr lang="it-IT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it-IT" sz="1200" dirty="0">
                <a:ea typeface="Calibri" panose="020F0502020204030204" pitchFamily="34" charset="0"/>
                <a:cs typeface="TimesNewRoman"/>
              </a:rPr>
              <a:t>8) </a:t>
            </a:r>
            <a:r>
              <a:rPr lang="it-IT" sz="1200" b="1" dirty="0">
                <a:solidFill>
                  <a:srgbClr val="20ABAD"/>
                </a:solidFill>
                <a:ea typeface="Calibri" panose="020F0502020204030204" pitchFamily="34" charset="0"/>
                <a:cs typeface="TimesNewRoman"/>
              </a:rPr>
              <a:t>Prospetto di calcolo del costo </a:t>
            </a:r>
            <a:r>
              <a:rPr lang="it-IT" sz="1200" b="1" dirty="0" smtClean="0">
                <a:solidFill>
                  <a:srgbClr val="20ABAD"/>
                </a:solidFill>
                <a:ea typeface="Calibri" panose="020F0502020204030204" pitchFamily="34" charset="0"/>
                <a:cs typeface="TimesNewRoman"/>
              </a:rPr>
              <a:t>orario </a:t>
            </a:r>
            <a:r>
              <a:rPr lang="it-IT" sz="1200" dirty="0" smtClean="0">
                <a:ea typeface="Calibri" panose="020F0502020204030204" pitchFamily="34" charset="0"/>
                <a:cs typeface="TimesNewRoman"/>
              </a:rPr>
              <a:t>firmato</a:t>
            </a:r>
            <a:r>
              <a:rPr lang="it-IT" sz="1200" b="1" dirty="0" smtClean="0">
                <a:solidFill>
                  <a:srgbClr val="20ABAD"/>
                </a:solidFill>
                <a:ea typeface="Calibri" panose="020F0502020204030204" pitchFamily="34" charset="0"/>
                <a:cs typeface="TimesNewRoman"/>
              </a:rPr>
              <a:t> </a:t>
            </a:r>
            <a:r>
              <a:rPr lang="it-IT" sz="1200" dirty="0">
                <a:ea typeface="Calibri" panose="020F0502020204030204" pitchFamily="34" charset="0"/>
                <a:cs typeface="TimesNewRoman"/>
              </a:rPr>
              <a:t>per ciascuna risorsa impegnata sul progetto secondo il format di cui all’</a:t>
            </a:r>
            <a:r>
              <a:rPr lang="it-IT" sz="1200" b="1" dirty="0">
                <a:ea typeface="Calibri" panose="020F0502020204030204" pitchFamily="34" charset="0"/>
                <a:cs typeface="TimesNewRoman"/>
              </a:rPr>
              <a:t>Allegato 11</a:t>
            </a:r>
            <a:endParaRPr lang="it-IT" sz="1200" dirty="0"/>
          </a:p>
          <a:p>
            <a:pPr algn="just"/>
            <a:r>
              <a:rPr lang="it-IT" sz="1200" dirty="0">
                <a:cs typeface="Calibri" panose="020F0502020204030204" pitchFamily="34" charset="0"/>
              </a:rPr>
              <a:t>9) </a:t>
            </a:r>
            <a:r>
              <a:rPr lang="it-IT" sz="1200" b="1" dirty="0">
                <a:solidFill>
                  <a:srgbClr val="20ABAD"/>
                </a:solidFill>
              </a:rPr>
              <a:t>Elenco dettagliato delle voci/componenti </a:t>
            </a:r>
            <a:r>
              <a:rPr lang="it-IT" sz="1200" dirty="0"/>
              <a:t>incluse ed escluse nel conteggio della retribuzione fissa mensile </a:t>
            </a:r>
            <a:r>
              <a:rPr lang="it-IT" sz="1200" i="1" dirty="0"/>
              <a:t>(estratte dal sistema contabile interno all'Ente) </a:t>
            </a:r>
            <a:r>
              <a:rPr lang="it-IT" sz="1200" dirty="0"/>
              <a:t>ai fini della determinazione del costo annuale lordo del dipendente </a:t>
            </a:r>
            <a:r>
              <a:rPr lang="it-IT" sz="1200" i="1" dirty="0"/>
              <a:t>(numeratore della base di calcolo</a:t>
            </a:r>
            <a:r>
              <a:rPr lang="it-IT" sz="1200" i="1" dirty="0" smtClean="0"/>
              <a:t>)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122530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3559837" y="365543"/>
            <a:ext cx="8183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34EA2"/>
                </a:solidFill>
              </a:rPr>
              <a:t>FOCUS: </a:t>
            </a:r>
            <a:r>
              <a:rPr lang="it-IT" sz="2800" b="1" dirty="0">
                <a:solidFill>
                  <a:srgbClr val="034EA2"/>
                </a:solidFill>
              </a:rPr>
              <a:t>Ordine di servizio/atto amministrativo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2" y="168002"/>
            <a:ext cx="3228975" cy="907111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179969" y="5593844"/>
            <a:ext cx="11629958" cy="1221654"/>
            <a:chOff x="179969" y="5593844"/>
            <a:chExt cx="11629958" cy="1221654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69" y="5704609"/>
              <a:ext cx="3228975" cy="1000125"/>
            </a:xfrm>
            <a:prstGeom prst="rect">
              <a:avLst/>
            </a:prstGeom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325" y="5593844"/>
              <a:ext cx="2850524" cy="1221654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pic>
        <p:nvPicPr>
          <p:cNvPr id="13" name="Segnaposto contenuto 12"/>
          <p:cNvPicPr>
            <a:picLocks noGrp="1" noChangeAspect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87" y="1272654"/>
            <a:ext cx="4965249" cy="4245605"/>
          </a:xfrm>
        </p:spPr>
      </p:pic>
      <p:sp>
        <p:nvSpPr>
          <p:cNvPr id="12" name="Segnaposto contenuto 11"/>
          <p:cNvSpPr>
            <a:spLocks noGrp="1"/>
          </p:cNvSpPr>
          <p:nvPr>
            <p:ph sz="half" idx="2"/>
          </p:nvPr>
        </p:nvSpPr>
        <p:spPr>
          <a:xfrm>
            <a:off x="5895753" y="1395797"/>
            <a:ext cx="5181600" cy="394730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it-IT" sz="1600" dirty="0">
                <a:cs typeface="Calibri" panose="020F0502020204030204" pitchFamily="34" charset="0"/>
              </a:rPr>
              <a:t>Deve essere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firmato dal lavoratore </a:t>
            </a:r>
            <a:r>
              <a:rPr lang="it-IT" sz="1600" dirty="0">
                <a:cs typeface="Calibri" panose="020F0502020204030204" pitchFamily="34" charset="0"/>
              </a:rPr>
              <a:t>e controfirmato dal 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responsabile</a:t>
            </a:r>
            <a:r>
              <a:rPr lang="it-IT" sz="1600" dirty="0">
                <a:cs typeface="Calibri" panose="020F0502020204030204" pitchFamily="34" charset="0"/>
              </a:rPr>
              <a:t> che ha assegnato l’incarico nell’ambito del progetto, ed indicare: </a:t>
            </a:r>
            <a:endParaRPr lang="it-IT" sz="1600" dirty="0" smtClean="0">
              <a:cs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it-IT" sz="1600" dirty="0">
              <a:cs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it-IT" sz="1600" dirty="0" smtClean="0">
                <a:cs typeface="Calibri" panose="020F0502020204030204" pitchFamily="34" charset="0"/>
              </a:rPr>
              <a:t>a</a:t>
            </a:r>
            <a:r>
              <a:rPr lang="it-IT" sz="1600" dirty="0">
                <a:cs typeface="Calibri" panose="020F0502020204030204" pitchFamily="34" charset="0"/>
              </a:rPr>
              <a:t>) il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nome del progetto e il programma  </a:t>
            </a:r>
            <a:r>
              <a:rPr lang="it-IT" sz="1600" dirty="0">
                <a:cs typeface="Calibri" panose="020F0502020204030204" pitchFamily="34" charset="0"/>
              </a:rPr>
              <a:t>a cui l’incarico si riferisce e la sua durata;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it-IT" sz="1600" dirty="0">
                <a:cs typeface="Calibri" panose="020F0502020204030204" pitchFamily="34" charset="0"/>
              </a:rPr>
              <a:t>b)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i</a:t>
            </a:r>
            <a:r>
              <a:rPr lang="it-IT" sz="1600" b="1" dirty="0" smtClean="0">
                <a:solidFill>
                  <a:srgbClr val="20ABAD"/>
                </a:solidFill>
                <a:cs typeface="Calibri" panose="020F0502020204030204" pitchFamily="34" charset="0"/>
              </a:rPr>
              <a:t>l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CUP </a:t>
            </a:r>
            <a:r>
              <a:rPr lang="it-IT" sz="1600" dirty="0">
                <a:cs typeface="Calibri" panose="020F0502020204030204" pitchFamily="34" charset="0"/>
              </a:rPr>
              <a:t>di progetto;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it-IT" sz="1600" dirty="0" smtClean="0">
                <a:cs typeface="Calibri" panose="020F0502020204030204" pitchFamily="34" charset="0"/>
              </a:rPr>
              <a:t>c) </a:t>
            </a:r>
            <a:r>
              <a:rPr lang="it-IT" sz="1600" b="1" dirty="0" smtClean="0">
                <a:solidFill>
                  <a:srgbClr val="20ABAD"/>
                </a:solidFill>
                <a:cs typeface="Calibri" panose="020F0502020204030204" pitchFamily="34" charset="0"/>
              </a:rPr>
              <a:t>i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compiti </a:t>
            </a:r>
            <a:r>
              <a:rPr lang="it-IT" sz="1600" dirty="0">
                <a:cs typeface="Calibri" panose="020F0502020204030204" pitchFamily="34" charset="0"/>
              </a:rPr>
              <a:t>che il lavoratore svolgerà nell’ambito del progetto;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it-IT" sz="1600" dirty="0">
                <a:cs typeface="Calibri" panose="020F0502020204030204" pitchFamily="34" charset="0"/>
              </a:rPr>
              <a:t>d)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il tempo complessivo </a:t>
            </a:r>
            <a:r>
              <a:rPr lang="it-IT" sz="1600" dirty="0">
                <a:cs typeface="Calibri" panose="020F0502020204030204" pitchFamily="34" charset="0"/>
              </a:rPr>
              <a:t>che il lavoratore dedicherà allo svolgimento dell’incarico nel progetto (indicato in numero di ore);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it-IT" sz="1600" dirty="0">
                <a:cs typeface="Calibri" panose="020F0502020204030204" pitchFamily="34" charset="0"/>
              </a:rPr>
              <a:t>e) la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categoria di appartenenza</a:t>
            </a:r>
            <a:r>
              <a:rPr lang="it-IT" sz="1600" dirty="0">
                <a:cs typeface="Calibri" panose="020F0502020204030204" pitchFamily="34" charset="0"/>
              </a:rPr>
              <a:t> del dipendente e la sua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qualifica</a:t>
            </a:r>
            <a:r>
              <a:rPr lang="it-IT" sz="1600" dirty="0">
                <a:cs typeface="Calibri" panose="020F0502020204030204" pitchFamily="34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Bef>
                <a:spcPts val="0"/>
              </a:spcBef>
              <a:buAutoNum type="arabicParenR"/>
            </a:pPr>
            <a:endParaRPr lang="it-IT" sz="1600" dirty="0">
              <a:solidFill>
                <a:prstClr val="black"/>
              </a:solidFill>
              <a:ea typeface="Calibri" panose="020F0502020204030204" pitchFamily="34" charset="0"/>
              <a:cs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25709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21021" y="2007939"/>
            <a:ext cx="116651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it-IT" sz="1600" dirty="0" smtClean="0">
              <a:cs typeface="Calibri" panose="020F0502020204030204" pitchFamily="34" charset="0"/>
            </a:endParaRPr>
          </a:p>
          <a:p>
            <a:endParaRPr lang="it-IT" sz="16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601582" y="359947"/>
            <a:ext cx="8183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34EA2"/>
                </a:solidFill>
              </a:rPr>
              <a:t>FOCUS: </a:t>
            </a:r>
            <a:r>
              <a:rPr lang="it-IT" sz="2800" b="1" dirty="0" err="1">
                <a:solidFill>
                  <a:srgbClr val="034EA2"/>
                </a:solidFill>
              </a:rPr>
              <a:t>Timesheet</a:t>
            </a:r>
            <a:r>
              <a:rPr lang="it-IT" sz="2800" b="1" dirty="0">
                <a:solidFill>
                  <a:srgbClr val="034EA2"/>
                </a:solidFill>
              </a:rPr>
              <a:t> mensile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2" y="168002"/>
            <a:ext cx="3228975" cy="907111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179969" y="5593844"/>
            <a:ext cx="11629958" cy="1221654"/>
            <a:chOff x="179969" y="5593844"/>
            <a:chExt cx="11629958" cy="1221654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69" y="5704609"/>
              <a:ext cx="3228975" cy="1000125"/>
            </a:xfrm>
            <a:prstGeom prst="rect">
              <a:avLst/>
            </a:prstGeom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325" y="5593844"/>
              <a:ext cx="2850524" cy="1221654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pic>
        <p:nvPicPr>
          <p:cNvPr id="17" name="Immagin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1" y="1318396"/>
            <a:ext cx="11045976" cy="44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1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21021" y="2007939"/>
            <a:ext cx="116651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it-IT" sz="1600" dirty="0" smtClean="0">
              <a:cs typeface="Calibri" panose="020F0502020204030204" pitchFamily="34" charset="0"/>
            </a:endParaRPr>
          </a:p>
          <a:p>
            <a:endParaRPr lang="it-IT" sz="16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626010" y="359947"/>
            <a:ext cx="8183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34EA2"/>
                </a:solidFill>
              </a:rPr>
              <a:t>FOCUS: </a:t>
            </a:r>
            <a:r>
              <a:rPr lang="it-IT" sz="2800" b="1" dirty="0" smtClean="0">
                <a:solidFill>
                  <a:srgbClr val="034EA2"/>
                </a:solidFill>
              </a:rPr>
              <a:t>la </a:t>
            </a:r>
            <a:r>
              <a:rPr lang="it-IT" sz="2800" b="1" dirty="0">
                <a:solidFill>
                  <a:srgbClr val="034EA2"/>
                </a:solidFill>
              </a:rPr>
              <a:t>corretta compilazione del </a:t>
            </a:r>
            <a:r>
              <a:rPr lang="it-IT" sz="2800" b="1" dirty="0" err="1">
                <a:solidFill>
                  <a:srgbClr val="034EA2"/>
                </a:solidFill>
              </a:rPr>
              <a:t>Timesheet</a:t>
            </a:r>
            <a:r>
              <a:rPr lang="it-IT" sz="2800" b="1" dirty="0">
                <a:solidFill>
                  <a:srgbClr val="034EA2"/>
                </a:solidFill>
              </a:rPr>
              <a:t> </a:t>
            </a:r>
            <a:r>
              <a:rPr lang="it-IT" sz="2800" b="1" dirty="0" smtClean="0">
                <a:solidFill>
                  <a:srgbClr val="034EA2"/>
                </a:solidFill>
              </a:rPr>
              <a:t>mensile</a:t>
            </a:r>
            <a:endParaRPr lang="it-IT" sz="2800" b="1" dirty="0">
              <a:solidFill>
                <a:srgbClr val="034EA2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2" y="168002"/>
            <a:ext cx="3228975" cy="907111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179969" y="5593844"/>
            <a:ext cx="11629958" cy="1221654"/>
            <a:chOff x="179969" y="5593844"/>
            <a:chExt cx="11629958" cy="1221654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69" y="5704609"/>
              <a:ext cx="3228975" cy="1000125"/>
            </a:xfrm>
            <a:prstGeom prst="rect">
              <a:avLst/>
            </a:prstGeom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325" y="5593844"/>
              <a:ext cx="2850524" cy="1221654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14" name="Rettangolo 13"/>
          <p:cNvSpPr/>
          <p:nvPr/>
        </p:nvSpPr>
        <p:spPr>
          <a:xfrm>
            <a:off x="330862" y="1494099"/>
            <a:ext cx="116651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/>
              <a:t>1</a:t>
            </a:r>
            <a:r>
              <a:rPr lang="it-IT" sz="1600" dirty="0">
                <a:cs typeface="Calibri" panose="020F0502020204030204" pitchFamily="34" charset="0"/>
              </a:rPr>
              <a:t>) Occorre inserire una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descrizione sintetica delle attività </a:t>
            </a:r>
            <a:r>
              <a:rPr lang="it-IT" sz="1600" dirty="0">
                <a:cs typeface="Calibri" panose="020F0502020204030204" pitchFamily="34" charset="0"/>
              </a:rPr>
              <a:t>o quantomeno il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riferimento specifico alle linee/azioni previste </a:t>
            </a:r>
            <a:r>
              <a:rPr lang="it-IT" sz="1600" dirty="0">
                <a:cs typeface="Calibri" panose="020F0502020204030204" pitchFamily="34" charset="0"/>
              </a:rPr>
              <a:t>nella scheda progetto approvata. </a:t>
            </a:r>
          </a:p>
          <a:p>
            <a:endParaRPr lang="it-IT" sz="1600" dirty="0">
              <a:cs typeface="Calibri" panose="020F0502020204030204" pitchFamily="34" charset="0"/>
            </a:endParaRPr>
          </a:p>
          <a:p>
            <a:r>
              <a:rPr lang="it-IT" sz="1600" dirty="0">
                <a:cs typeface="Calibri" panose="020F0502020204030204" pitchFamily="34" charset="0"/>
              </a:rPr>
              <a:t>2) </a:t>
            </a:r>
            <a:r>
              <a:rPr lang="it-IT" sz="1600" dirty="0" smtClean="0">
                <a:cs typeface="Calibri" panose="020F0502020204030204" pitchFamily="34" charset="0"/>
              </a:rPr>
              <a:t>Devono essere </a:t>
            </a:r>
            <a:r>
              <a:rPr lang="it-IT" sz="1600" dirty="0">
                <a:cs typeface="Calibri" panose="020F0502020204030204" pitchFamily="34" charset="0"/>
              </a:rPr>
              <a:t>indicati i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riferimenti di eventuali altri Programmi/Progetti </a:t>
            </a:r>
            <a:r>
              <a:rPr lang="it-IT" sz="1600" dirty="0">
                <a:cs typeface="Calibri" panose="020F0502020204030204" pitchFamily="34" charset="0"/>
              </a:rPr>
              <a:t>di investimento pubblico su cui la risorsa è impegnata (titolo del Programma e del Progetto)  </a:t>
            </a:r>
          </a:p>
          <a:p>
            <a:endParaRPr lang="it-IT" sz="1600" dirty="0">
              <a:cs typeface="Calibri" panose="020F0502020204030204" pitchFamily="34" charset="0"/>
            </a:endParaRPr>
          </a:p>
          <a:p>
            <a:r>
              <a:rPr lang="it-IT" sz="1600" dirty="0" smtClean="0">
                <a:cs typeface="Calibri" panose="020F0502020204030204" pitchFamily="34" charset="0"/>
              </a:rPr>
              <a:t>3) </a:t>
            </a:r>
            <a:r>
              <a:rPr lang="it-IT" sz="1600" dirty="0" smtClean="0">
                <a:cs typeface="Calibri" panose="020F0502020204030204" pitchFamily="34" charset="0"/>
              </a:rPr>
              <a:t>Il </a:t>
            </a:r>
            <a:r>
              <a:rPr lang="it-IT" sz="1600" dirty="0">
                <a:cs typeface="Calibri" panose="020F0502020204030204" pitchFamily="34" charset="0"/>
              </a:rPr>
              <a:t>numero di ore di lavoro svolte deve essere espresso con numero intero arrotondato per </a:t>
            </a:r>
            <a:r>
              <a:rPr lang="it-IT" sz="1600" dirty="0" smtClean="0">
                <a:cs typeface="Calibri" panose="020F0502020204030204" pitchFamily="34" charset="0"/>
              </a:rPr>
              <a:t>difetto, non </a:t>
            </a:r>
            <a:r>
              <a:rPr lang="it-IT" sz="1600" dirty="0">
                <a:cs typeface="Calibri" panose="020F0502020204030204" pitchFamily="34" charset="0"/>
              </a:rPr>
              <a:t>è possibile indicare frazioni di ore </a:t>
            </a:r>
          </a:p>
          <a:p>
            <a:endParaRPr lang="it-IT" sz="1600" dirty="0">
              <a:cs typeface="Calibri" panose="020F0502020204030204" pitchFamily="34" charset="0"/>
            </a:endParaRPr>
          </a:p>
          <a:p>
            <a:r>
              <a:rPr lang="it-IT" sz="1600" dirty="0">
                <a:cs typeface="Calibri" panose="020F0502020204030204" pitchFamily="34" charset="0"/>
              </a:rPr>
              <a:t>4</a:t>
            </a:r>
            <a:r>
              <a:rPr lang="it-IT" sz="1600" dirty="0" smtClean="0">
                <a:cs typeface="Calibri" panose="020F0502020204030204" pitchFamily="34" charset="0"/>
              </a:rPr>
              <a:t>) </a:t>
            </a:r>
            <a:r>
              <a:rPr lang="it-IT" sz="1600" dirty="0">
                <a:cs typeface="Calibri" panose="020F0502020204030204" pitchFamily="34" charset="0"/>
              </a:rPr>
              <a:t>Devono essere compilati, timbrati e </a:t>
            </a:r>
            <a:r>
              <a:rPr lang="it-IT" sz="1600" dirty="0" smtClean="0">
                <a:cs typeface="Calibri" panose="020F0502020204030204" pitchFamily="34" charset="0"/>
              </a:rPr>
              <a:t>firmati </a:t>
            </a:r>
            <a:r>
              <a:rPr lang="it-IT" sz="1600" b="1" dirty="0" smtClean="0">
                <a:solidFill>
                  <a:srgbClr val="20ABAD"/>
                </a:solidFill>
                <a:cs typeface="Calibri" panose="020F0502020204030204" pitchFamily="34" charset="0"/>
              </a:rPr>
              <a:t>mensilmente</a:t>
            </a:r>
            <a:r>
              <a:rPr lang="it-IT" sz="1600" dirty="0" smtClean="0">
                <a:cs typeface="Calibri" panose="020F0502020204030204" pitchFamily="34" charset="0"/>
              </a:rPr>
              <a:t>, ed inviati al Beneficiario entro il 15 del mese successivo</a:t>
            </a:r>
            <a:endParaRPr lang="it-IT" sz="1600" dirty="0" smtClean="0">
              <a:cs typeface="Calibri" panose="020F0502020204030204" pitchFamily="34" charset="0"/>
            </a:endParaRPr>
          </a:p>
          <a:p>
            <a:pPr algn="just"/>
            <a:endParaRPr lang="it-IT" sz="1600" b="1" dirty="0">
              <a:solidFill>
                <a:srgbClr val="20ABAD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53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21021" y="2007939"/>
            <a:ext cx="116651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it-IT" sz="1600" dirty="0" smtClean="0">
              <a:cs typeface="Calibri" panose="020F0502020204030204" pitchFamily="34" charset="0"/>
            </a:endParaRPr>
          </a:p>
          <a:p>
            <a:endParaRPr lang="it-IT" sz="16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626010" y="359947"/>
            <a:ext cx="8183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34EA2"/>
                </a:solidFill>
              </a:rPr>
              <a:t>FOCUS: Costo orario</a:t>
            </a:r>
            <a:endParaRPr lang="it-IT" sz="2800" b="1" dirty="0">
              <a:solidFill>
                <a:srgbClr val="034EA2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2" y="168002"/>
            <a:ext cx="3228975" cy="907111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179969" y="5593844"/>
            <a:ext cx="11629958" cy="1221654"/>
            <a:chOff x="179969" y="5593844"/>
            <a:chExt cx="11629958" cy="1221654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69" y="5704609"/>
              <a:ext cx="3228975" cy="1000125"/>
            </a:xfrm>
            <a:prstGeom prst="rect">
              <a:avLst/>
            </a:prstGeom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325" y="5593844"/>
              <a:ext cx="2850524" cy="1221654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381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3559838" y="347343"/>
            <a:ext cx="8436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34EA2"/>
                </a:solidFill>
              </a:rPr>
              <a:t>Spese Ammissibili</a:t>
            </a:r>
            <a:endParaRPr lang="it-IT" sz="2800" b="1" u="sng" dirty="0">
              <a:solidFill>
                <a:srgbClr val="20ABAD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2" y="168002"/>
            <a:ext cx="3228975" cy="907111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179969" y="5593844"/>
            <a:ext cx="11629958" cy="1221654"/>
            <a:chOff x="179969" y="5593844"/>
            <a:chExt cx="11629958" cy="1221654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69" y="5704609"/>
              <a:ext cx="3228975" cy="1000125"/>
            </a:xfrm>
            <a:prstGeom prst="rect">
              <a:avLst/>
            </a:prstGeom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325" y="5593844"/>
              <a:ext cx="2850524" cy="1221654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graphicFrame>
        <p:nvGraphicFramePr>
          <p:cNvPr id="15" name="Tabel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20809"/>
              </p:ext>
            </p:extLst>
          </p:nvPr>
        </p:nvGraphicFramePr>
        <p:xfrm>
          <a:off x="2089587" y="1565825"/>
          <a:ext cx="8128000" cy="276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27851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TIPOLOGIA DI SPESA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DESTINATARI</a:t>
                      </a:r>
                      <a:endParaRPr lang="it-IT" dirty="0"/>
                    </a:p>
                  </a:txBody>
                  <a:tcPr anchor="ctr"/>
                </a:tc>
              </a:tr>
              <a:tr h="738482">
                <a:tc>
                  <a:txBody>
                    <a:bodyPr/>
                    <a:lstStyle/>
                    <a:p>
                      <a:r>
                        <a:rPr lang="it-IT" dirty="0" smtClean="0"/>
                        <a:t>Personale</a:t>
                      </a:r>
                      <a:r>
                        <a:rPr lang="it-IT" baseline="0" dirty="0" smtClean="0"/>
                        <a:t> interno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ENTE CAPOFILA </a:t>
                      </a:r>
                      <a:r>
                        <a:rPr lang="it-IT" baseline="0" dirty="0" smtClean="0"/>
                        <a:t>(BENEFICIARIO)</a:t>
                      </a:r>
                      <a:r>
                        <a:rPr lang="it-IT" dirty="0" smtClean="0"/>
                        <a:t> E PARTNERS</a:t>
                      </a:r>
                      <a:endParaRPr lang="it-IT" dirty="0"/>
                    </a:p>
                  </a:txBody>
                  <a:tcPr anchor="ctr"/>
                </a:tc>
              </a:tr>
              <a:tr h="427851">
                <a:tc>
                  <a:txBody>
                    <a:bodyPr/>
                    <a:lstStyle/>
                    <a:p>
                      <a:r>
                        <a:rPr lang="it-IT" dirty="0" smtClean="0"/>
                        <a:t>Personale esterno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ENTE</a:t>
                      </a:r>
                      <a:r>
                        <a:rPr lang="it-IT" baseline="0" dirty="0" smtClean="0"/>
                        <a:t> CAPOFILA </a:t>
                      </a:r>
                      <a:r>
                        <a:rPr lang="it-IT" baseline="0" dirty="0" smtClean="0"/>
                        <a:t>(BENEFICIARIO)</a:t>
                      </a:r>
                      <a:endParaRPr lang="it-IT" dirty="0"/>
                    </a:p>
                  </a:txBody>
                  <a:tcPr anchor="ctr"/>
                </a:tc>
              </a:tr>
              <a:tr h="738482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Spese generali di funzionamento*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ENTE CAPOFILA </a:t>
                      </a:r>
                      <a:r>
                        <a:rPr lang="it-IT" baseline="0" dirty="0" smtClean="0"/>
                        <a:t>(BENEFICIARIO)</a:t>
                      </a:r>
                      <a:r>
                        <a:rPr lang="it-IT" dirty="0" smtClean="0"/>
                        <a:t> E PARTNERS</a:t>
                      </a:r>
                    </a:p>
                  </a:txBody>
                  <a:tcPr anchor="ctr"/>
                </a:tc>
              </a:tr>
              <a:tr h="427851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Spese per acquisizione beni e servizi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ENTE</a:t>
                      </a:r>
                      <a:r>
                        <a:rPr lang="it-IT" baseline="0" dirty="0" smtClean="0"/>
                        <a:t> CAPOFILA (BENEFICIARIO)</a:t>
                      </a:r>
                      <a:endParaRPr lang="it-IT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CasellaDiTesto 15"/>
          <p:cNvSpPr txBox="1"/>
          <p:nvPr/>
        </p:nvSpPr>
        <p:spPr>
          <a:xfrm>
            <a:off x="2089587" y="5021604"/>
            <a:ext cx="817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i="1" dirty="0" smtClean="0"/>
              <a:t>*Le spese generali sono calcolate applicando un tasso forfettario del 15% dei costi diretti ammissibili del personale interno ed esterno</a:t>
            </a:r>
            <a:endParaRPr lang="it-IT" sz="1400" i="1" dirty="0"/>
          </a:p>
        </p:txBody>
      </p:sp>
    </p:spTree>
    <p:extLst>
      <p:ext uri="{BB962C8B-B14F-4D97-AF65-F5344CB8AC3E}">
        <p14:creationId xmlns:p14="http://schemas.microsoft.com/office/powerpoint/2010/main" val="396962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30862" y="1189232"/>
            <a:ext cx="1166513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Le spese sostenute per il personale esterno dovranno essere rendicontate a costi reali in funzione di quanto specificamente previsto dai singoli contratti/incarichi stipulati dall’Ente Capofila con i collaboratori esterni e nel rispetto dei massimali di riferimento (fasce retributive) ammissibili previsti per gli esperti </a:t>
            </a:r>
            <a:r>
              <a:rPr lang="it-IT" sz="1600" dirty="0" smtClean="0"/>
              <a:t>esterni.</a:t>
            </a:r>
          </a:p>
          <a:p>
            <a:endParaRPr lang="it-IT" sz="1600" dirty="0" smtClean="0"/>
          </a:p>
          <a:p>
            <a:r>
              <a:rPr lang="it-IT" sz="1600" dirty="0"/>
              <a:t>La procedura amministrativa per la selezione del personale esterno che verrà svolta dal Capofila prevede: </a:t>
            </a:r>
          </a:p>
          <a:p>
            <a:r>
              <a:rPr lang="it-IT" sz="1600" dirty="0"/>
              <a:t>1</a:t>
            </a:r>
            <a:r>
              <a:rPr lang="it-IT" sz="1600" dirty="0" smtClean="0"/>
              <a:t>) L’individuazione </a:t>
            </a:r>
            <a:r>
              <a:rPr lang="it-IT" sz="1600" dirty="0" smtClean="0"/>
              <a:t>del </a:t>
            </a:r>
            <a:r>
              <a:rPr lang="it-IT" sz="1600" dirty="0"/>
              <a:t>fabbisogno e dei profili e competenze richieste, </a:t>
            </a:r>
          </a:p>
          <a:p>
            <a:r>
              <a:rPr lang="it-IT" sz="1600" dirty="0"/>
              <a:t>2</a:t>
            </a:r>
            <a:r>
              <a:rPr lang="it-IT" sz="1600" dirty="0" smtClean="0"/>
              <a:t>) </a:t>
            </a:r>
            <a:r>
              <a:rPr lang="it-IT" sz="1600" dirty="0"/>
              <a:t>La </a:t>
            </a:r>
            <a:r>
              <a:rPr lang="it-IT" sz="1600" dirty="0" smtClean="0"/>
              <a:t>preventiva ricognizione </a:t>
            </a:r>
            <a:r>
              <a:rPr lang="it-IT" sz="1600" dirty="0"/>
              <a:t>interna, </a:t>
            </a:r>
          </a:p>
          <a:p>
            <a:r>
              <a:rPr lang="it-IT" sz="1600" dirty="0" smtClean="0"/>
              <a:t>3) </a:t>
            </a:r>
            <a:r>
              <a:rPr lang="it-IT" sz="1600" dirty="0" smtClean="0"/>
              <a:t>La pubblicazione del Bando/Avviso selezione,</a:t>
            </a:r>
          </a:p>
          <a:p>
            <a:r>
              <a:rPr lang="it-IT" sz="1600" dirty="0"/>
              <a:t>4</a:t>
            </a:r>
            <a:r>
              <a:rPr lang="it-IT" sz="1600" dirty="0" smtClean="0"/>
              <a:t>) </a:t>
            </a:r>
            <a:r>
              <a:rPr lang="it-IT" sz="1600" dirty="0" smtClean="0"/>
              <a:t>La nomina della Commissione </a:t>
            </a:r>
            <a:r>
              <a:rPr lang="it-IT" sz="1600" dirty="0"/>
              <a:t>di valutazione, </a:t>
            </a:r>
          </a:p>
          <a:p>
            <a:r>
              <a:rPr lang="it-IT" sz="1600" dirty="0"/>
              <a:t>5</a:t>
            </a:r>
            <a:r>
              <a:rPr lang="it-IT" sz="1600" dirty="0" smtClean="0"/>
              <a:t>) </a:t>
            </a:r>
            <a:r>
              <a:rPr lang="it-IT" sz="1600" dirty="0" smtClean="0"/>
              <a:t>L’emanazione del decreto </a:t>
            </a:r>
            <a:r>
              <a:rPr lang="it-IT" sz="1600" dirty="0"/>
              <a:t>di approvazione graduatoria definitiva; </a:t>
            </a:r>
            <a:endParaRPr lang="it-IT" sz="1600" dirty="0" smtClean="0"/>
          </a:p>
          <a:p>
            <a:r>
              <a:rPr lang="it-IT" sz="1600" dirty="0"/>
              <a:t>6</a:t>
            </a:r>
            <a:r>
              <a:rPr lang="it-IT" sz="1600" dirty="0" smtClean="0"/>
              <a:t>) </a:t>
            </a:r>
            <a:r>
              <a:rPr lang="it-IT" sz="1600" dirty="0" smtClean="0"/>
              <a:t>La pubblicazione dell’avvenuta stipula del contratto nel rispetto degli obblighi di </a:t>
            </a:r>
            <a:r>
              <a:rPr lang="it-IT" sz="1600" dirty="0" smtClean="0"/>
              <a:t>trasparenza</a:t>
            </a:r>
            <a:endParaRPr lang="it-IT" sz="16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559837" y="178065"/>
            <a:ext cx="8183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34EA2"/>
                </a:solidFill>
              </a:rPr>
              <a:t>FOCUS: Procedura </a:t>
            </a:r>
            <a:r>
              <a:rPr lang="it-IT" sz="2800" b="1" dirty="0" smtClean="0">
                <a:solidFill>
                  <a:srgbClr val="034EA2"/>
                </a:solidFill>
              </a:rPr>
              <a:t>per la selezione del </a:t>
            </a:r>
            <a:r>
              <a:rPr lang="it-IT" sz="2800" b="1" u="sng" dirty="0" smtClean="0">
                <a:solidFill>
                  <a:srgbClr val="20ABAD"/>
                </a:solidFill>
              </a:rPr>
              <a:t>personale esterno</a:t>
            </a:r>
            <a:endParaRPr lang="it-IT" sz="2800" b="1" u="sng" dirty="0">
              <a:solidFill>
                <a:srgbClr val="20ABAD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2" y="168002"/>
            <a:ext cx="3228975" cy="907111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179969" y="5593844"/>
            <a:ext cx="11629958" cy="1221654"/>
            <a:chOff x="179969" y="5593844"/>
            <a:chExt cx="11629958" cy="1221654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69" y="5704609"/>
              <a:ext cx="3228975" cy="1000125"/>
            </a:xfrm>
            <a:prstGeom prst="rect">
              <a:avLst/>
            </a:prstGeom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325" y="5593844"/>
              <a:ext cx="2850524" cy="1221654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8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3559838" y="347343"/>
            <a:ext cx="8436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34EA2"/>
                </a:solidFill>
              </a:rPr>
              <a:t>Ammissibilità delle spese</a:t>
            </a:r>
            <a:endParaRPr lang="it-IT" sz="2800" b="1" u="sng" dirty="0">
              <a:solidFill>
                <a:srgbClr val="20ABAD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2" y="168002"/>
            <a:ext cx="3228975" cy="907111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179969" y="5593844"/>
            <a:ext cx="11629958" cy="1221654"/>
            <a:chOff x="179969" y="5593844"/>
            <a:chExt cx="11629958" cy="1221654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69" y="5704609"/>
              <a:ext cx="3228975" cy="1000125"/>
            </a:xfrm>
            <a:prstGeom prst="rect">
              <a:avLst/>
            </a:prstGeom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325" y="5593844"/>
              <a:ext cx="2850524" cy="1221654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12" name="Rettangolo 11"/>
          <p:cNvSpPr/>
          <p:nvPr/>
        </p:nvSpPr>
        <p:spPr>
          <a:xfrm>
            <a:off x="330862" y="1189232"/>
            <a:ext cx="1166513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u="sng" dirty="0" smtClean="0"/>
              <a:t>Ciascuna spesa, per essere ammissibile, </a:t>
            </a:r>
            <a:r>
              <a:rPr lang="it-IT" sz="1600" u="sng" dirty="0" smtClean="0"/>
              <a:t>deve</a:t>
            </a:r>
            <a:r>
              <a:rPr lang="it-IT" sz="16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dirty="0" smtClean="0"/>
              <a:t>essere </a:t>
            </a:r>
            <a:r>
              <a:rPr lang="it-IT" sz="1600" b="1" dirty="0" smtClean="0">
                <a:solidFill>
                  <a:srgbClr val="20ABAD"/>
                </a:solidFill>
              </a:rPr>
              <a:t>riferita al progetto ammesso a finanziamento </a:t>
            </a:r>
            <a:r>
              <a:rPr lang="it-IT" sz="1600" dirty="0" smtClean="0"/>
              <a:t>ed approvato dall’Autorità di Gestione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dirty="0" smtClean="0"/>
              <a:t>essere </a:t>
            </a:r>
            <a:r>
              <a:rPr lang="it-IT" sz="1600" b="1" dirty="0" smtClean="0">
                <a:solidFill>
                  <a:srgbClr val="20ABAD"/>
                </a:solidFill>
              </a:rPr>
              <a:t>effettivamente sostenuta ed aver dato luogo ad un pagamento da parte dei beneficiari</a:t>
            </a:r>
            <a:r>
              <a:rPr lang="it-IT" sz="1600" dirty="0" smtClean="0"/>
              <a:t>. Ciascuna spesa va giustificata con fatture quietanzate e documenti contabili di valore probatorio equivalenti, riportanti nella causale di pagamento gli estremi del titolo di spesa a cui il pagamento si riferisce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dirty="0" smtClean="0"/>
              <a:t>essere riferita a livello temporale al </a:t>
            </a:r>
            <a:r>
              <a:rPr lang="it-IT" sz="1600" b="1" dirty="0" smtClean="0">
                <a:solidFill>
                  <a:srgbClr val="20ABAD"/>
                </a:solidFill>
              </a:rPr>
              <a:t>periodo di ammissibilità della spesa</a:t>
            </a:r>
            <a:r>
              <a:rPr lang="it-IT" sz="1600" dirty="0" smtClean="0"/>
              <a:t>, ovvero dalla data di avvio del progetto fino alla sua conclusione; si ricorda a tal proposito che la data di avvio del progetto è il </a:t>
            </a:r>
            <a:r>
              <a:rPr lang="it-IT" sz="1600" b="1" dirty="0" smtClean="0">
                <a:solidFill>
                  <a:srgbClr val="20ABAD"/>
                </a:solidFill>
              </a:rPr>
              <a:t>20.04.2018</a:t>
            </a:r>
            <a:r>
              <a:rPr lang="it-IT" sz="1600" dirty="0" smtClean="0"/>
              <a:t> </a:t>
            </a:r>
            <a:r>
              <a:rPr lang="it-IT" sz="1600" i="1" dirty="0" smtClean="0"/>
              <a:t>(data di firma della Convenzione)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dirty="0" smtClean="0"/>
              <a:t>derivare da </a:t>
            </a:r>
            <a:r>
              <a:rPr lang="it-IT" sz="1600" b="1" dirty="0" smtClean="0">
                <a:solidFill>
                  <a:srgbClr val="20ABAD"/>
                </a:solidFill>
              </a:rPr>
              <a:t>atti giuridicamente vincolanti </a:t>
            </a:r>
            <a:r>
              <a:rPr lang="it-IT" sz="1600" i="1" dirty="0" smtClean="0"/>
              <a:t>(contratti, convenzioni, lettere di incarico, ordini, ecc.)</a:t>
            </a:r>
            <a:r>
              <a:rPr lang="it-IT" sz="1600" dirty="0" smtClean="0"/>
              <a:t> da cui risultano chiaramente l’oggetto della prestazione o della fornitura ed il relativo importo, ed il riferimento al progetto ammesso a finanziamento, con l’indicazione del CUP. </a:t>
            </a:r>
          </a:p>
          <a:p>
            <a:r>
              <a:rPr lang="it-IT" sz="1600" dirty="0" smtClean="0"/>
              <a:t>Si evidenzia inoltre che </a:t>
            </a:r>
            <a:r>
              <a:rPr lang="it-IT" sz="1600" u="sng" dirty="0" smtClean="0"/>
              <a:t>l’IVA non recuperabile è ammissibile a finanziamento</a:t>
            </a:r>
            <a:r>
              <a:rPr lang="it-IT" sz="1600" dirty="0" smtClean="0"/>
              <a:t>.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321021" y="4028364"/>
            <a:ext cx="11665131" cy="1815882"/>
          </a:xfrm>
          <a:prstGeom prst="rect">
            <a:avLst/>
          </a:prstGeom>
          <a:ln w="28575">
            <a:solidFill>
              <a:srgbClr val="FDB813"/>
            </a:solidFill>
          </a:ln>
        </p:spPr>
        <p:txBody>
          <a:bodyPr wrap="square">
            <a:spAutoFit/>
          </a:bodyPr>
          <a:lstStyle/>
          <a:p>
            <a:r>
              <a:rPr lang="it-IT" sz="1600" dirty="0" smtClean="0"/>
              <a:t>I documenti giustificativi di spesa o i mandati di pagamento nel caso di pagamenti anticipati dal Beneficiario devono essere quietanzati, cioè supportati da documentazione prodotta dall’Istituto Bancar</a:t>
            </a:r>
            <a:r>
              <a:rPr lang="it-IT" sz="1600" dirty="0" smtClean="0"/>
              <a:t>io, attestante il trasferimento finanziario in oggetto.</a:t>
            </a:r>
          </a:p>
          <a:p>
            <a:r>
              <a:rPr lang="it-IT" sz="1600" dirty="0" smtClean="0"/>
              <a:t>I documenti che consentono di </a:t>
            </a:r>
            <a:r>
              <a:rPr lang="it-IT" sz="1600" b="1" dirty="0" smtClean="0">
                <a:solidFill>
                  <a:srgbClr val="FDB813"/>
                </a:solidFill>
              </a:rPr>
              <a:t>provare l’avvenuto pagamento</a:t>
            </a:r>
            <a:r>
              <a:rPr lang="it-IT" sz="1600" dirty="0" smtClean="0">
                <a:solidFill>
                  <a:srgbClr val="FDB813"/>
                </a:solidFill>
              </a:rPr>
              <a:t> </a:t>
            </a:r>
            <a:r>
              <a:rPr lang="it-IT" sz="1600" dirty="0" smtClean="0"/>
              <a:t>sono: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1600" dirty="0" smtClean="0"/>
              <a:t>Mandati di pagamento quietanzati, cioè con timbro dell’Istituto bancario e data di pagamento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1600" dirty="0" smtClean="0"/>
              <a:t>Bonifico o assegno, accompagnato da estratto conto bancario da cui si evincano gli estremi di riferimento delle singole transazione effettuate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1600" dirty="0" smtClean="0"/>
              <a:t>Altro documento contabile comprovante l’inequivocabile avvenuto pagamento</a:t>
            </a:r>
          </a:p>
        </p:txBody>
      </p:sp>
    </p:spTree>
    <p:extLst>
      <p:ext uri="{BB962C8B-B14F-4D97-AF65-F5344CB8AC3E}">
        <p14:creationId xmlns:p14="http://schemas.microsoft.com/office/powerpoint/2010/main" val="600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3559838" y="347343"/>
            <a:ext cx="8436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34EA2"/>
                </a:solidFill>
              </a:rPr>
              <a:t>Il Circuito Finanziario</a:t>
            </a:r>
            <a:endParaRPr lang="it-IT" sz="2800" b="1" u="sng" dirty="0">
              <a:solidFill>
                <a:srgbClr val="20ABAD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2" y="168002"/>
            <a:ext cx="3228975" cy="907111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179969" y="5593844"/>
            <a:ext cx="11629958" cy="1221654"/>
            <a:chOff x="179969" y="5593844"/>
            <a:chExt cx="11629958" cy="1221654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69" y="5704609"/>
              <a:ext cx="3228975" cy="1000125"/>
            </a:xfrm>
            <a:prstGeom prst="rect">
              <a:avLst/>
            </a:prstGeom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325" y="5593844"/>
              <a:ext cx="2850524" cy="1221654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3201742861"/>
              </p:ext>
            </p:extLst>
          </p:nvPr>
        </p:nvGraphicFramePr>
        <p:xfrm>
          <a:off x="750925" y="1196040"/>
          <a:ext cx="10805323" cy="1370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Rettangolo 12"/>
          <p:cNvSpPr/>
          <p:nvPr/>
        </p:nvSpPr>
        <p:spPr>
          <a:xfrm>
            <a:off x="750924" y="2707116"/>
            <a:ext cx="4503463" cy="1194106"/>
          </a:xfrm>
          <a:prstGeom prst="rect">
            <a:avLst/>
          </a:prstGeom>
          <a:solidFill>
            <a:srgbClr val="FEE198"/>
          </a:solidFill>
          <a:ln>
            <a:solidFill>
              <a:srgbClr val="FEE1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Il Beneficiario presenta </a:t>
            </a:r>
            <a:r>
              <a:rPr lang="it-IT" sz="1600" b="1" dirty="0" smtClean="0">
                <a:solidFill>
                  <a:schemeClr val="tx1"/>
                </a:solidFill>
              </a:rPr>
              <a:t>Modulo di Trasferimento Fondi</a:t>
            </a:r>
            <a:r>
              <a:rPr lang="it-IT" sz="1600" dirty="0" smtClean="0">
                <a:solidFill>
                  <a:schemeClr val="tx1"/>
                </a:solidFill>
              </a:rPr>
              <a:t>, che consente di acquisire le risorse per pagare le spese senza fare ricorso a fondi propri.</a:t>
            </a:r>
            <a:endParaRPr lang="it-IT" sz="1600" b="1" dirty="0">
              <a:solidFill>
                <a:schemeClr val="tx1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7069540" y="2707117"/>
            <a:ext cx="4486707" cy="1194106"/>
          </a:xfrm>
          <a:prstGeom prst="rect">
            <a:avLst/>
          </a:prstGeom>
          <a:solidFill>
            <a:srgbClr val="DCEBAB"/>
          </a:solidFill>
          <a:ln>
            <a:solidFill>
              <a:srgbClr val="DCE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Il Beneficiario presenta bimestralmente </a:t>
            </a:r>
            <a:r>
              <a:rPr lang="it-IT" sz="1600" b="1" dirty="0" smtClean="0">
                <a:solidFill>
                  <a:schemeClr val="tx1"/>
                </a:solidFill>
              </a:rPr>
              <a:t>Domanda di Rimborso</a:t>
            </a:r>
            <a:r>
              <a:rPr lang="it-IT" sz="1600" dirty="0" smtClean="0">
                <a:solidFill>
                  <a:schemeClr val="tx1"/>
                </a:solidFill>
              </a:rPr>
              <a:t>, unitamente alla Relazione Tecnica e al Documento di Rendicontazione dettagliata delle spese.</a:t>
            </a:r>
            <a:endParaRPr lang="it-IT" sz="1600" b="1" dirty="0">
              <a:solidFill>
                <a:schemeClr val="tx1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750925" y="4079795"/>
            <a:ext cx="4503463" cy="1640888"/>
          </a:xfrm>
          <a:prstGeom prst="rect">
            <a:avLst/>
          </a:prstGeom>
          <a:solidFill>
            <a:srgbClr val="FEE198"/>
          </a:solidFill>
          <a:ln>
            <a:solidFill>
              <a:srgbClr val="FEE1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Entro </a:t>
            </a:r>
            <a:r>
              <a:rPr lang="it-IT" sz="1600" u="sng" dirty="0" smtClean="0">
                <a:solidFill>
                  <a:schemeClr val="tx1"/>
                </a:solidFill>
              </a:rPr>
              <a:t>30 giorni </a:t>
            </a:r>
            <a:r>
              <a:rPr lang="it-IT" sz="1600" dirty="0" smtClean="0">
                <a:solidFill>
                  <a:schemeClr val="tx1"/>
                </a:solidFill>
              </a:rPr>
              <a:t>dalla trasmissione del Modulo di Trasferimento Fondi, l’</a:t>
            </a:r>
            <a:r>
              <a:rPr lang="it-IT" sz="1600" dirty="0" err="1" smtClean="0">
                <a:solidFill>
                  <a:schemeClr val="tx1"/>
                </a:solidFill>
              </a:rPr>
              <a:t>AdC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smtClean="0">
                <a:solidFill>
                  <a:schemeClr val="tx1"/>
                </a:solidFill>
              </a:rPr>
              <a:t>trasferisce le somme richieste al Beneficiario per il pagamento dei fornitori </a:t>
            </a:r>
            <a:r>
              <a:rPr lang="it-IT" sz="1600" i="1" dirty="0" smtClean="0">
                <a:solidFill>
                  <a:schemeClr val="tx1"/>
                </a:solidFill>
              </a:rPr>
              <a:t>(Beni e Servizi e Personale non dipendente) </a:t>
            </a:r>
            <a:r>
              <a:rPr lang="it-IT" sz="1600" dirty="0" smtClean="0">
                <a:solidFill>
                  <a:schemeClr val="tx1"/>
                </a:solidFill>
              </a:rPr>
              <a:t>e per il trasferimento ai Partner delle rispettive quote </a:t>
            </a:r>
            <a:r>
              <a:rPr lang="it-IT" sz="1600" i="1" dirty="0" smtClean="0">
                <a:solidFill>
                  <a:schemeClr val="tx1"/>
                </a:solidFill>
              </a:rPr>
              <a:t>(Personale Interno e Spese Generali)</a:t>
            </a:r>
            <a:endParaRPr lang="it-IT" sz="1600" b="1" i="1" dirty="0">
              <a:solidFill>
                <a:schemeClr val="tx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7069540" y="4057389"/>
            <a:ext cx="4486707" cy="1663293"/>
          </a:xfrm>
          <a:prstGeom prst="rect">
            <a:avLst/>
          </a:prstGeom>
          <a:solidFill>
            <a:srgbClr val="DCEBAB"/>
          </a:solidFill>
          <a:ln>
            <a:solidFill>
              <a:srgbClr val="DCE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Il Beneficiario raccoglie </a:t>
            </a:r>
            <a:r>
              <a:rPr lang="it-IT" sz="1600" dirty="0">
                <a:solidFill>
                  <a:schemeClr val="tx1"/>
                </a:solidFill>
              </a:rPr>
              <a:t>periodicamente</a:t>
            </a:r>
            <a:endParaRPr lang="it-IT" sz="1600" b="1" dirty="0">
              <a:solidFill>
                <a:schemeClr val="tx1"/>
              </a:solidFill>
            </a:endParaRPr>
          </a:p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la documentazione giustificativa delle spese proprie e dei Partner e la carica sul sistema informativo DELFI.</a:t>
            </a:r>
          </a:p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L’</a:t>
            </a:r>
            <a:r>
              <a:rPr lang="it-IT" sz="1600" dirty="0" err="1" smtClean="0">
                <a:solidFill>
                  <a:schemeClr val="tx1"/>
                </a:solidFill>
              </a:rPr>
              <a:t>AdC</a:t>
            </a:r>
            <a:r>
              <a:rPr lang="it-IT" sz="1600" dirty="0" smtClean="0">
                <a:solidFill>
                  <a:schemeClr val="tx1"/>
                </a:solidFill>
              </a:rPr>
              <a:t> controlla la documentazione e, se il controllo ha esito positivo, il Beneficiario può procedere con l’invio della Domanda di Rimborso.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17" name="Ovale 16"/>
          <p:cNvSpPr/>
          <p:nvPr/>
        </p:nvSpPr>
        <p:spPr>
          <a:xfrm>
            <a:off x="1883391" y="1196040"/>
            <a:ext cx="2265528" cy="13704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240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3559838" y="347343"/>
            <a:ext cx="8436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34EA2"/>
                </a:solidFill>
              </a:rPr>
              <a:t>FASE A - Personale Interno</a:t>
            </a:r>
            <a:endParaRPr lang="it-IT" sz="2800" b="1" u="sng" dirty="0">
              <a:solidFill>
                <a:srgbClr val="20ABAD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2" y="168002"/>
            <a:ext cx="3228975" cy="907111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179969" y="5593844"/>
            <a:ext cx="11629958" cy="1221654"/>
            <a:chOff x="179969" y="5593844"/>
            <a:chExt cx="11629958" cy="1221654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69" y="5704609"/>
              <a:ext cx="3228975" cy="1000125"/>
            </a:xfrm>
            <a:prstGeom prst="rect">
              <a:avLst/>
            </a:prstGeom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325" y="5593844"/>
              <a:ext cx="2850524" cy="1221654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12" name="Rettangolo 11"/>
          <p:cNvSpPr/>
          <p:nvPr/>
        </p:nvSpPr>
        <p:spPr>
          <a:xfrm>
            <a:off x="321021" y="1686254"/>
            <a:ext cx="1166513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600" dirty="0" smtClean="0">
                <a:cs typeface="Calibri" panose="020F0502020204030204" pitchFamily="34" charset="0"/>
              </a:rPr>
              <a:t>1) </a:t>
            </a:r>
            <a:r>
              <a:rPr lang="it-IT" sz="1600" b="1" dirty="0" smtClean="0">
                <a:solidFill>
                  <a:srgbClr val="20ABAD"/>
                </a:solidFill>
                <a:cs typeface="Calibri" panose="020F0502020204030204" pitchFamily="34" charset="0"/>
              </a:rPr>
              <a:t>Ordine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di servizio/atto amministrativo </a:t>
            </a:r>
            <a:r>
              <a:rPr lang="it-IT" sz="1600" dirty="0">
                <a:cs typeface="Calibri" panose="020F0502020204030204" pitchFamily="34" charset="0"/>
              </a:rPr>
              <a:t>con il quale il dipendente viene assegnato al </a:t>
            </a:r>
            <a:r>
              <a:rPr lang="it-IT" sz="1600" dirty="0" smtClean="0">
                <a:cs typeface="Calibri" panose="020F0502020204030204" pitchFamily="34" charset="0"/>
              </a:rPr>
              <a:t>progetto</a:t>
            </a:r>
          </a:p>
          <a:p>
            <a:pPr algn="just"/>
            <a:r>
              <a:rPr lang="it-IT" sz="1600" dirty="0" smtClean="0">
                <a:cs typeface="Calibri" panose="020F0502020204030204" pitchFamily="34" charset="0"/>
              </a:rPr>
              <a:t>2</a:t>
            </a:r>
            <a:r>
              <a:rPr lang="it-IT" sz="1600" dirty="0">
                <a:cs typeface="Calibri" panose="020F0502020204030204" pitchFamily="34" charset="0"/>
              </a:rPr>
              <a:t>)</a:t>
            </a:r>
            <a:r>
              <a:rPr lang="it-IT" sz="1600" b="1" dirty="0">
                <a:cs typeface="Calibri" panose="020F0502020204030204" pitchFamily="34" charset="0"/>
              </a:rPr>
              <a:t> </a:t>
            </a:r>
            <a:r>
              <a:rPr lang="it-IT" sz="1600" b="1" dirty="0" err="1">
                <a:solidFill>
                  <a:srgbClr val="20ABAD"/>
                </a:solidFill>
                <a:cs typeface="Calibri" panose="020F0502020204030204" pitchFamily="34" charset="0"/>
              </a:rPr>
              <a:t>Timesheet</a:t>
            </a:r>
            <a:r>
              <a:rPr lang="it-IT" sz="1600" dirty="0">
                <a:cs typeface="Calibri" panose="020F0502020204030204" pitchFamily="34" charset="0"/>
              </a:rPr>
              <a:t>, </a:t>
            </a:r>
            <a:r>
              <a:rPr lang="it-IT" sz="1600" dirty="0"/>
              <a:t>timbrato e firmato per singolo addetto e per singolo mese, con l’indicazione delle ore e delle attività svolte sul progetto, firmato dal dipendente e dal dirigente responsabile </a:t>
            </a:r>
            <a:r>
              <a:rPr lang="it-IT" sz="1600" dirty="0">
                <a:cs typeface="Calibri" panose="020F0502020204030204" pitchFamily="34" charset="0"/>
              </a:rPr>
              <a:t>(cfr. </a:t>
            </a:r>
            <a:r>
              <a:rPr lang="it-IT" sz="1600" b="1" dirty="0">
                <a:cs typeface="Calibri" panose="020F0502020204030204" pitchFamily="34" charset="0"/>
              </a:rPr>
              <a:t>Allegato 9 </a:t>
            </a:r>
            <a:r>
              <a:rPr lang="it-IT" sz="1600" i="1" dirty="0">
                <a:cs typeface="Calibri" panose="020F0502020204030204" pitchFamily="34" charset="0"/>
              </a:rPr>
              <a:t>“Format </a:t>
            </a:r>
            <a:r>
              <a:rPr lang="it-IT" sz="1600" i="1" dirty="0" err="1">
                <a:cs typeface="Calibri" panose="020F0502020204030204" pitchFamily="34" charset="0"/>
              </a:rPr>
              <a:t>timesheet</a:t>
            </a:r>
            <a:r>
              <a:rPr lang="it-IT" sz="1600" i="1" dirty="0">
                <a:cs typeface="Calibri" panose="020F0502020204030204" pitchFamily="34" charset="0"/>
              </a:rPr>
              <a:t> mensile</a:t>
            </a:r>
            <a:r>
              <a:rPr lang="it-IT" sz="1600" i="1" dirty="0" smtClean="0">
                <a:cs typeface="Calibri" panose="020F0502020204030204" pitchFamily="34" charset="0"/>
              </a:rPr>
              <a:t>”</a:t>
            </a:r>
            <a:r>
              <a:rPr lang="it-IT" sz="1600" dirty="0" smtClean="0">
                <a:cs typeface="Calibri" panose="020F0502020204030204" pitchFamily="34" charset="0"/>
              </a:rPr>
              <a:t>)</a:t>
            </a:r>
          </a:p>
          <a:p>
            <a:pPr algn="just"/>
            <a:r>
              <a:rPr lang="it-IT" sz="1600" dirty="0" smtClean="0">
                <a:cs typeface="Calibri" panose="020F0502020204030204" pitchFamily="34" charset="0"/>
              </a:rPr>
              <a:t>3</a:t>
            </a:r>
            <a:r>
              <a:rPr lang="it-IT" sz="1600" dirty="0">
                <a:cs typeface="Calibri" panose="020F0502020204030204" pitchFamily="34" charset="0"/>
              </a:rPr>
              <a:t>)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Prospetto riepilogativo </a:t>
            </a:r>
            <a:r>
              <a:rPr lang="it-IT" sz="1600" dirty="0">
                <a:cs typeface="Calibri" panose="020F0502020204030204" pitchFamily="34" charset="0"/>
              </a:rPr>
              <a:t>protocollato e firmato con l’indicazione delle spese sostenute per ciascun soggetto, periodo di riferimento, n. ore lavorate nel periodo, costo orario (cfr. </a:t>
            </a:r>
            <a:r>
              <a:rPr lang="it-IT" sz="1600" b="1" dirty="0">
                <a:cs typeface="Calibri" panose="020F0502020204030204" pitchFamily="34" charset="0"/>
              </a:rPr>
              <a:t>Allegato 10 </a:t>
            </a:r>
            <a:r>
              <a:rPr lang="it-IT" sz="1600" i="1" dirty="0">
                <a:cs typeface="Calibri" panose="020F0502020204030204" pitchFamily="34" charset="0"/>
              </a:rPr>
              <a:t>“Format rendicontazione spese”</a:t>
            </a:r>
            <a:r>
              <a:rPr lang="it-IT" sz="1600" dirty="0">
                <a:cs typeface="Calibri" panose="020F0502020204030204" pitchFamily="34" charset="0"/>
              </a:rPr>
              <a:t>,</a:t>
            </a:r>
            <a:r>
              <a:rPr lang="it-IT" sz="1600" i="1" dirty="0">
                <a:cs typeface="Calibri" panose="020F0502020204030204" pitchFamily="34" charset="0"/>
              </a:rPr>
              <a:t> </a:t>
            </a:r>
            <a:r>
              <a:rPr lang="it-IT" sz="1600" dirty="0" err="1">
                <a:cs typeface="Calibri" panose="020F0502020204030204" pitchFamily="34" charset="0"/>
              </a:rPr>
              <a:t>sheet</a:t>
            </a:r>
            <a:r>
              <a:rPr lang="it-IT" sz="1600" dirty="0">
                <a:cs typeface="Calibri" panose="020F0502020204030204" pitchFamily="34" charset="0"/>
              </a:rPr>
              <a:t> </a:t>
            </a:r>
            <a:r>
              <a:rPr lang="it-IT" sz="1600" i="1" dirty="0">
                <a:cs typeface="Calibri" panose="020F0502020204030204" pitchFamily="34" charset="0"/>
              </a:rPr>
              <a:t>“personale interno costi standard</a:t>
            </a:r>
            <a:r>
              <a:rPr lang="it-IT" sz="1600" i="1" dirty="0" smtClean="0">
                <a:cs typeface="Calibri" panose="020F0502020204030204" pitchFamily="34" charset="0"/>
              </a:rPr>
              <a:t>”</a:t>
            </a:r>
            <a:r>
              <a:rPr lang="it-IT" sz="1600" dirty="0" smtClean="0">
                <a:cs typeface="Calibri" panose="020F0502020204030204" pitchFamily="34" charset="0"/>
              </a:rPr>
              <a:t>)</a:t>
            </a:r>
          </a:p>
          <a:p>
            <a:r>
              <a:rPr lang="it-IT" sz="1600" dirty="0" smtClean="0"/>
              <a:t>4</a:t>
            </a:r>
            <a:r>
              <a:rPr lang="it-IT" sz="1600" dirty="0"/>
              <a:t>) </a:t>
            </a:r>
            <a:r>
              <a:rPr lang="it-IT" sz="1600" b="1" dirty="0">
                <a:solidFill>
                  <a:srgbClr val="20ABAD"/>
                </a:solidFill>
              </a:rPr>
              <a:t>Relazione delle attività svolte dal personale interno</a:t>
            </a:r>
            <a:r>
              <a:rPr lang="it-IT" sz="1600" b="1" dirty="0"/>
              <a:t> </a:t>
            </a:r>
            <a:r>
              <a:rPr lang="it-IT" sz="1600" dirty="0"/>
              <a:t>oggetto di rendicontazione. Tale relazione, che può essere elaborata anche per l’intero gruppo di lavoro, è predisposta dal Beneficiario e dai Partner di progetto e deve necessariamente contenere i nominativi delle risorse interne coinvolte e la relativa descrizione delle attività svolte nel periodo di </a:t>
            </a:r>
            <a:r>
              <a:rPr lang="it-IT" sz="1600" dirty="0" smtClean="0"/>
              <a:t>riferimento</a:t>
            </a:r>
            <a:endParaRPr lang="it-I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330861" y="1282700"/>
            <a:ext cx="1147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034EA2"/>
                </a:solidFill>
              </a:rPr>
              <a:t>DOCUMENTAZIONE DA PRODURRE PER LA PRIMA RENDICONTAZIONE DELLA SPESA </a:t>
            </a:r>
            <a:endParaRPr lang="it-IT" b="1" u="sng" dirty="0">
              <a:solidFill>
                <a:srgbClr val="034EA2"/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9321421" y="208278"/>
            <a:ext cx="2488505" cy="801349"/>
          </a:xfrm>
          <a:prstGeom prst="roundRect">
            <a:avLst/>
          </a:prstGeom>
          <a:solidFill>
            <a:srgbClr val="FDB813"/>
          </a:solidFill>
          <a:ln>
            <a:solidFill>
              <a:srgbClr val="FD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FASE A</a:t>
            </a:r>
          </a:p>
          <a:p>
            <a:pPr algn="ctr"/>
            <a:r>
              <a:rPr lang="it-IT" dirty="0" smtClean="0">
                <a:solidFill>
                  <a:schemeClr val="bg1"/>
                </a:solidFill>
              </a:rPr>
              <a:t>Trasferimento Fondi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6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3559838" y="347343"/>
            <a:ext cx="8436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34EA2"/>
                </a:solidFill>
              </a:rPr>
              <a:t>FASE A - Personale Interno</a:t>
            </a:r>
            <a:endParaRPr lang="it-IT" sz="2800" b="1" u="sng" dirty="0">
              <a:solidFill>
                <a:srgbClr val="20ABAD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2" y="168002"/>
            <a:ext cx="3228975" cy="907111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179969" y="5593844"/>
            <a:ext cx="11629958" cy="1221654"/>
            <a:chOff x="179969" y="5593844"/>
            <a:chExt cx="11629958" cy="1221654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69" y="5704609"/>
              <a:ext cx="3228975" cy="1000125"/>
            </a:xfrm>
            <a:prstGeom prst="rect">
              <a:avLst/>
            </a:prstGeom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325" y="5593844"/>
              <a:ext cx="2850524" cy="1221654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12" name="Rettangolo 11"/>
          <p:cNvSpPr/>
          <p:nvPr/>
        </p:nvSpPr>
        <p:spPr>
          <a:xfrm>
            <a:off x="321021" y="1686254"/>
            <a:ext cx="11665131" cy="3482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it-IT" sz="1600" dirty="0"/>
              <a:t>5</a:t>
            </a:r>
            <a:r>
              <a:rPr lang="it-IT" sz="1600" dirty="0" smtClean="0"/>
              <a:t>) </a:t>
            </a:r>
            <a:r>
              <a:rPr lang="it-IT" sz="1600" b="1" dirty="0">
                <a:solidFill>
                  <a:srgbClr val="20ABAD"/>
                </a:solidFill>
                <a:ea typeface="Calibri" panose="020F0502020204030204" pitchFamily="34" charset="0"/>
                <a:cs typeface="TimesNewRoman"/>
              </a:rPr>
              <a:t>Cedolini paga </a:t>
            </a:r>
            <a:r>
              <a:rPr lang="it-IT" sz="1600" dirty="0">
                <a:ea typeface="Calibri" panose="020F0502020204030204" pitchFamily="34" charset="0"/>
                <a:cs typeface="TimesNewRoman"/>
              </a:rPr>
              <a:t>associati</a:t>
            </a:r>
            <a:r>
              <a:rPr lang="it-IT" sz="1600" b="1" dirty="0">
                <a:ea typeface="Calibri" panose="020F0502020204030204" pitchFamily="34" charset="0"/>
                <a:cs typeface="TimesNewRoman"/>
              </a:rPr>
              <a:t> </a:t>
            </a:r>
            <a:r>
              <a:rPr lang="it-IT" sz="1600" dirty="0">
                <a:ea typeface="Calibri" panose="020F0502020204030204" pitchFamily="34" charset="0"/>
                <a:cs typeface="TimesNewRoman"/>
              </a:rPr>
              <a:t>al progetto e con indicazione dell’importo esposto alla base di </a:t>
            </a:r>
            <a:r>
              <a:rPr lang="it-IT" sz="1600" dirty="0" smtClean="0">
                <a:ea typeface="Calibri" panose="020F0502020204030204" pitchFamily="34" charset="0"/>
                <a:cs typeface="TimesNewRoman"/>
              </a:rPr>
              <a:t>calcolo</a:t>
            </a:r>
            <a:endParaRPr lang="it-IT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it-IT" sz="1600" dirty="0" smtClean="0">
                <a:ea typeface="Calibri" panose="020F0502020204030204" pitchFamily="34" charset="0"/>
                <a:cs typeface="TimesNewRoman"/>
              </a:rPr>
              <a:t>6) </a:t>
            </a:r>
            <a:r>
              <a:rPr lang="it-IT" sz="1600" b="1" dirty="0">
                <a:solidFill>
                  <a:srgbClr val="20ABAD"/>
                </a:solidFill>
                <a:ea typeface="Calibri" panose="020F0502020204030204" pitchFamily="34" charset="0"/>
                <a:cs typeface="TimesNewRoman"/>
              </a:rPr>
              <a:t>Documento attestante il pagamento delle retribuzioni nette mensili</a:t>
            </a:r>
            <a:r>
              <a:rPr lang="it-IT" sz="1600" b="1" dirty="0">
                <a:ea typeface="Calibri" panose="020F0502020204030204" pitchFamily="34" charset="0"/>
                <a:cs typeface="TimesNewRoman"/>
              </a:rPr>
              <a:t> </a:t>
            </a:r>
            <a:r>
              <a:rPr lang="it-IT" sz="1600" dirty="0">
                <a:ea typeface="Calibri" panose="020F0502020204030204" pitchFamily="34" charset="0"/>
                <a:cs typeface="TimesNewRoman"/>
              </a:rPr>
              <a:t>a favore del dipendente </a:t>
            </a:r>
            <a:r>
              <a:rPr lang="it-IT" sz="1600" i="1" dirty="0">
                <a:ea typeface="Calibri" panose="020F0502020204030204" pitchFamily="34" charset="0"/>
                <a:cs typeface="TimesNewRoman"/>
              </a:rPr>
              <a:t>(ad es. mandati di pagamento, assegni, bonifici bancari/CRO)</a:t>
            </a:r>
            <a:endParaRPr lang="it-IT" sz="1600" dirty="0">
              <a:ea typeface="Calibri" panose="020F0502020204030204" pitchFamily="34" charset="0"/>
              <a:cs typeface="TimesNewRoman"/>
            </a:endParaRPr>
          </a:p>
          <a:p>
            <a:pPr marL="742950" lvl="1" indent="-28575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>
                <a:ea typeface="Calibri" panose="020F0502020204030204" pitchFamily="34" charset="0"/>
                <a:cs typeface="TimesNewRoman"/>
              </a:rPr>
              <a:t>Nel caso di </a:t>
            </a:r>
            <a:r>
              <a:rPr lang="it-IT" sz="1600" i="1" dirty="0">
                <a:ea typeface="Calibri" panose="020F0502020204030204" pitchFamily="34" charset="0"/>
                <a:cs typeface="TimesNewRoman"/>
              </a:rPr>
              <a:t>mandati cumulativi</a:t>
            </a:r>
            <a:r>
              <a:rPr lang="it-IT" sz="1600" dirty="0">
                <a:ea typeface="Calibri" panose="020F0502020204030204" pitchFamily="34" charset="0"/>
                <a:cs typeface="TimesNewRoman"/>
              </a:rPr>
              <a:t> sarà necessario allegare prospetto di </a:t>
            </a:r>
            <a:r>
              <a:rPr lang="it-IT" sz="1600" u="sng" dirty="0">
                <a:ea typeface="Calibri" panose="020F0502020204030204" pitchFamily="34" charset="0"/>
                <a:cs typeface="TimesNewRoman"/>
              </a:rPr>
              <a:t>dettaglio degli ordinativi di pagamento da cui si evincono i nominativi del </a:t>
            </a:r>
            <a:r>
              <a:rPr lang="it-IT" sz="1600" u="sng" dirty="0" smtClean="0">
                <a:ea typeface="Calibri" panose="020F0502020204030204" pitchFamily="34" charset="0"/>
                <a:cs typeface="TimesNewRoman"/>
              </a:rPr>
              <a:t>personale</a:t>
            </a:r>
            <a:endParaRPr lang="it-IT" sz="1600" dirty="0">
              <a:ea typeface="Calibri" panose="020F0502020204030204" pitchFamily="34" charset="0"/>
              <a:cs typeface="TimesNewRoman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buSzPct val="102000"/>
            </a:pPr>
            <a:r>
              <a:rPr lang="it-IT" sz="1600" dirty="0" smtClean="0">
                <a:ea typeface="Calibri" panose="020F0502020204030204" pitchFamily="34" charset="0"/>
                <a:cs typeface="TimesNewRoman"/>
              </a:rPr>
              <a:t>7) </a:t>
            </a:r>
            <a:r>
              <a:rPr lang="it-IT" sz="1600" b="1" dirty="0">
                <a:solidFill>
                  <a:srgbClr val="20ABAD"/>
                </a:solidFill>
                <a:ea typeface="Calibri" panose="020F0502020204030204" pitchFamily="34" charset="0"/>
                <a:cs typeface="TimesNewRoman"/>
              </a:rPr>
              <a:t>Documentazione probatoria dell’avvenuto versamento delle ritenute fiscali e degli oneri/contributi previdenziali e assistenziali </a:t>
            </a:r>
            <a:r>
              <a:rPr lang="it-IT" sz="1600" dirty="0">
                <a:ea typeface="Calibri" panose="020F0502020204030204" pitchFamily="34" charset="0"/>
                <a:cs typeface="TimesNewRoman"/>
              </a:rPr>
              <a:t>sia a carico dipendente sia a carico datore di lavoro </a:t>
            </a:r>
            <a:r>
              <a:rPr lang="it-IT" sz="1600" i="1" dirty="0">
                <a:ea typeface="Calibri" panose="020F0502020204030204" pitchFamily="34" charset="0"/>
                <a:cs typeface="TimesNewRoman"/>
              </a:rPr>
              <a:t>(F24 quietanzati)</a:t>
            </a:r>
            <a:endParaRPr lang="it-IT" sz="1600" dirty="0">
              <a:ea typeface="Calibri" panose="020F0502020204030204" pitchFamily="34" charset="0"/>
              <a:cs typeface="TimesNewRoman"/>
            </a:endParaRPr>
          </a:p>
          <a:p>
            <a:pPr marL="742950" lvl="1" indent="-28575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>
                <a:ea typeface="Calibri" panose="020F0502020204030204" pitchFamily="34" charset="0"/>
                <a:cs typeface="TimesNewRoman"/>
              </a:rPr>
              <a:t>Nel caso di </a:t>
            </a:r>
            <a:r>
              <a:rPr lang="it-IT" sz="1600" i="1" dirty="0">
                <a:ea typeface="Calibri" panose="020F0502020204030204" pitchFamily="34" charset="0"/>
                <a:cs typeface="TimesNewRoman"/>
              </a:rPr>
              <a:t>F24 cumulativi</a:t>
            </a:r>
            <a:r>
              <a:rPr lang="it-IT" sz="1600" dirty="0">
                <a:ea typeface="Calibri" panose="020F0502020204030204" pitchFamily="34" charset="0"/>
                <a:cs typeface="TimesNewRoman"/>
              </a:rPr>
              <a:t>, sarà necessaria una </a:t>
            </a:r>
            <a:r>
              <a:rPr lang="it-IT" sz="1600" u="sng" dirty="0">
                <a:ea typeface="Calibri" panose="020F0502020204030204" pitchFamily="34" charset="0"/>
                <a:cs typeface="TimesNewRoman"/>
              </a:rPr>
              <a:t>dichiarazione sostitutiva di atto notorio firmata dal dirigente responsabile </a:t>
            </a:r>
            <a:r>
              <a:rPr lang="it-IT" sz="1600" dirty="0">
                <a:ea typeface="Calibri" panose="020F0502020204030204" pitchFamily="34" charset="0"/>
                <a:cs typeface="TimesNewRoman"/>
              </a:rPr>
              <a:t>(DSAN) con allegato Prospetto di raccordo degli F24 che evidenzi - nel dettaglio - la quota di competenza (ritenute/oneri e contributi sociali) relativa al personale dedicato al </a:t>
            </a:r>
            <a:r>
              <a:rPr lang="it-IT" sz="1600" dirty="0" smtClean="0">
                <a:ea typeface="Calibri" panose="020F0502020204030204" pitchFamily="34" charset="0"/>
                <a:cs typeface="TimesNewRoman"/>
              </a:rPr>
              <a:t>progetto</a:t>
            </a:r>
            <a:endParaRPr lang="it-IT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it-IT" sz="1600" dirty="0" smtClean="0">
                <a:ea typeface="Calibri" panose="020F0502020204030204" pitchFamily="34" charset="0"/>
                <a:cs typeface="TimesNewRoman"/>
              </a:rPr>
              <a:t>8) </a:t>
            </a:r>
            <a:r>
              <a:rPr lang="it-IT" sz="1600" b="1" dirty="0">
                <a:solidFill>
                  <a:srgbClr val="20ABAD"/>
                </a:solidFill>
                <a:ea typeface="Calibri" panose="020F0502020204030204" pitchFamily="34" charset="0"/>
                <a:cs typeface="TimesNewRoman"/>
              </a:rPr>
              <a:t>Prospetto di calcolo del costo orario </a:t>
            </a:r>
            <a:r>
              <a:rPr lang="it-IT" sz="1600" dirty="0">
                <a:ea typeface="Calibri" panose="020F0502020204030204" pitchFamily="34" charset="0"/>
                <a:cs typeface="TimesNewRoman"/>
              </a:rPr>
              <a:t>per ciascuna risorsa impegnata sul progetto secondo il format di cui all’</a:t>
            </a:r>
            <a:r>
              <a:rPr lang="it-IT" sz="1600" b="1" dirty="0">
                <a:ea typeface="Calibri" panose="020F0502020204030204" pitchFamily="34" charset="0"/>
                <a:cs typeface="TimesNewRoman"/>
              </a:rPr>
              <a:t>Allegato </a:t>
            </a:r>
            <a:r>
              <a:rPr lang="it-IT" sz="1600" b="1" dirty="0" smtClean="0">
                <a:ea typeface="Calibri" panose="020F0502020204030204" pitchFamily="34" charset="0"/>
                <a:cs typeface="TimesNewRoman"/>
              </a:rPr>
              <a:t>11</a:t>
            </a:r>
            <a:endParaRPr lang="it-IT" sz="1600" dirty="0"/>
          </a:p>
          <a:p>
            <a:pPr algn="just"/>
            <a:r>
              <a:rPr lang="it-IT" sz="1600" dirty="0" smtClean="0">
                <a:cs typeface="Calibri" panose="020F0502020204030204" pitchFamily="34" charset="0"/>
              </a:rPr>
              <a:t>9) </a:t>
            </a:r>
            <a:r>
              <a:rPr lang="it-IT" sz="1600" b="1" dirty="0">
                <a:solidFill>
                  <a:srgbClr val="20ABAD"/>
                </a:solidFill>
              </a:rPr>
              <a:t>Elenco dettagliato delle voci/componenti </a:t>
            </a:r>
            <a:r>
              <a:rPr lang="it-IT" sz="1600" dirty="0"/>
              <a:t>incluse ed escluse nel conteggio della retribuzione fissa mensile </a:t>
            </a:r>
            <a:r>
              <a:rPr lang="it-IT" sz="1600" i="1" dirty="0"/>
              <a:t>(estratte dal sistema contabile interno all'Ente) </a:t>
            </a:r>
            <a:r>
              <a:rPr lang="it-IT" sz="1600" dirty="0"/>
              <a:t>ai fini della determinazione del costo annuale lordo del dipendente </a:t>
            </a:r>
            <a:r>
              <a:rPr lang="it-IT" sz="1600" i="1" dirty="0"/>
              <a:t>(numeratore della base di calcolo</a:t>
            </a:r>
            <a:r>
              <a:rPr lang="it-IT" sz="1600" i="1" dirty="0" smtClean="0"/>
              <a:t>)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330861" y="1282700"/>
            <a:ext cx="1147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034EA2"/>
                </a:solidFill>
              </a:rPr>
              <a:t>DOCUMENTAZIONE DA PRODURRE PER LA PRIMA RENDICONTAZIONE DELLA SPESA </a:t>
            </a:r>
            <a:endParaRPr lang="it-IT" b="1" u="sng" dirty="0">
              <a:solidFill>
                <a:srgbClr val="034EA2"/>
              </a:solidFill>
            </a:endParaRPr>
          </a:p>
        </p:txBody>
      </p:sp>
      <p:sp>
        <p:nvSpPr>
          <p:cNvPr id="13" name="Rettangolo arrotondato 12"/>
          <p:cNvSpPr/>
          <p:nvPr/>
        </p:nvSpPr>
        <p:spPr>
          <a:xfrm>
            <a:off x="9321421" y="208278"/>
            <a:ext cx="2488505" cy="801349"/>
          </a:xfrm>
          <a:prstGeom prst="roundRect">
            <a:avLst/>
          </a:prstGeom>
          <a:solidFill>
            <a:srgbClr val="FDB813"/>
          </a:solidFill>
          <a:ln>
            <a:solidFill>
              <a:srgbClr val="FD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FASE A</a:t>
            </a:r>
          </a:p>
          <a:p>
            <a:pPr algn="ctr"/>
            <a:r>
              <a:rPr lang="it-IT" dirty="0" smtClean="0">
                <a:solidFill>
                  <a:schemeClr val="bg1"/>
                </a:solidFill>
              </a:rPr>
              <a:t>Trasferimento Fondi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7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3559838" y="347343"/>
            <a:ext cx="8436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smtClean="0">
                <a:solidFill>
                  <a:srgbClr val="034EA2"/>
                </a:solidFill>
              </a:rPr>
              <a:t>FASE A - Personale Interno</a:t>
            </a:r>
            <a:endParaRPr lang="it-IT" sz="2800" b="1" u="sng" dirty="0">
              <a:solidFill>
                <a:srgbClr val="20ABAD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2" y="168002"/>
            <a:ext cx="3228975" cy="907111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179969" y="5593844"/>
            <a:ext cx="11629958" cy="1221654"/>
            <a:chOff x="179969" y="5593844"/>
            <a:chExt cx="11629958" cy="1221654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69" y="5704609"/>
              <a:ext cx="3228975" cy="1000125"/>
            </a:xfrm>
            <a:prstGeom prst="rect">
              <a:avLst/>
            </a:prstGeom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325" y="5593844"/>
              <a:ext cx="2850524" cy="1221654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12" name="Rettangolo 11"/>
          <p:cNvSpPr/>
          <p:nvPr/>
        </p:nvSpPr>
        <p:spPr>
          <a:xfrm>
            <a:off x="321021" y="1686254"/>
            <a:ext cx="116651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600" dirty="0" smtClean="0">
                <a:cs typeface="Calibri" panose="020F0502020204030204" pitchFamily="34" charset="0"/>
              </a:rPr>
              <a:t>1)</a:t>
            </a:r>
            <a:r>
              <a:rPr lang="it-IT" sz="1600" b="1" dirty="0" smtClean="0">
                <a:cs typeface="Calibri" panose="020F0502020204030204" pitchFamily="34" charset="0"/>
              </a:rPr>
              <a:t> </a:t>
            </a:r>
            <a:r>
              <a:rPr lang="it-IT" sz="1600" b="1" dirty="0" err="1">
                <a:solidFill>
                  <a:srgbClr val="20ABAD"/>
                </a:solidFill>
                <a:cs typeface="Calibri" panose="020F0502020204030204" pitchFamily="34" charset="0"/>
              </a:rPr>
              <a:t>Timesheet</a:t>
            </a:r>
            <a:r>
              <a:rPr lang="it-IT" sz="1600" dirty="0">
                <a:cs typeface="Calibri" panose="020F0502020204030204" pitchFamily="34" charset="0"/>
              </a:rPr>
              <a:t>, </a:t>
            </a:r>
            <a:r>
              <a:rPr lang="it-IT" sz="1600" dirty="0"/>
              <a:t>timbrato e firmato per singolo addetto e per singolo mese, con l’indicazione delle ore e delle attività svolte sul progetto, firmato dal dipendente e dal dirigente responsabile </a:t>
            </a:r>
            <a:r>
              <a:rPr lang="it-IT" sz="1600" dirty="0">
                <a:cs typeface="Calibri" panose="020F0502020204030204" pitchFamily="34" charset="0"/>
              </a:rPr>
              <a:t>(cfr. </a:t>
            </a:r>
            <a:r>
              <a:rPr lang="it-IT" sz="1600" b="1" dirty="0">
                <a:cs typeface="Calibri" panose="020F0502020204030204" pitchFamily="34" charset="0"/>
              </a:rPr>
              <a:t>Allegato 9 </a:t>
            </a:r>
            <a:r>
              <a:rPr lang="it-IT" sz="1600" i="1" dirty="0">
                <a:cs typeface="Calibri" panose="020F0502020204030204" pitchFamily="34" charset="0"/>
              </a:rPr>
              <a:t>“Format </a:t>
            </a:r>
            <a:r>
              <a:rPr lang="it-IT" sz="1600" i="1" dirty="0" err="1">
                <a:cs typeface="Calibri" panose="020F0502020204030204" pitchFamily="34" charset="0"/>
              </a:rPr>
              <a:t>timesheet</a:t>
            </a:r>
            <a:r>
              <a:rPr lang="it-IT" sz="1600" i="1" dirty="0">
                <a:cs typeface="Calibri" panose="020F0502020204030204" pitchFamily="34" charset="0"/>
              </a:rPr>
              <a:t> mensile”</a:t>
            </a:r>
            <a:r>
              <a:rPr lang="it-IT" sz="1600" dirty="0">
                <a:cs typeface="Calibri" panose="020F0502020204030204" pitchFamily="34" charset="0"/>
              </a:rPr>
              <a:t>)</a:t>
            </a:r>
          </a:p>
          <a:p>
            <a:pPr algn="just"/>
            <a:r>
              <a:rPr lang="it-IT" sz="1600" dirty="0" smtClean="0">
                <a:cs typeface="Calibri" panose="020F0502020204030204" pitchFamily="34" charset="0"/>
              </a:rPr>
              <a:t>2)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Prospetto riepilogativo </a:t>
            </a:r>
            <a:r>
              <a:rPr lang="it-IT" sz="1600" dirty="0">
                <a:cs typeface="Calibri" panose="020F0502020204030204" pitchFamily="34" charset="0"/>
              </a:rPr>
              <a:t>protocollato e firmato con l’indicazione delle spese sostenute per ciascun soggetto, periodo di riferimento, n. ore lavorate nel periodo, costo orario (cfr. </a:t>
            </a:r>
            <a:r>
              <a:rPr lang="it-IT" sz="1600" b="1" dirty="0">
                <a:cs typeface="Calibri" panose="020F0502020204030204" pitchFamily="34" charset="0"/>
              </a:rPr>
              <a:t>Allegato 10 </a:t>
            </a:r>
            <a:r>
              <a:rPr lang="it-IT" sz="1600" i="1" dirty="0">
                <a:cs typeface="Calibri" panose="020F0502020204030204" pitchFamily="34" charset="0"/>
              </a:rPr>
              <a:t>“Format rendicontazione spese”</a:t>
            </a:r>
            <a:r>
              <a:rPr lang="it-IT" sz="1600" dirty="0">
                <a:cs typeface="Calibri" panose="020F0502020204030204" pitchFamily="34" charset="0"/>
              </a:rPr>
              <a:t>,</a:t>
            </a:r>
            <a:r>
              <a:rPr lang="it-IT" sz="1600" i="1" dirty="0">
                <a:cs typeface="Calibri" panose="020F0502020204030204" pitchFamily="34" charset="0"/>
              </a:rPr>
              <a:t> </a:t>
            </a:r>
            <a:r>
              <a:rPr lang="it-IT" sz="1600" dirty="0" err="1">
                <a:cs typeface="Calibri" panose="020F0502020204030204" pitchFamily="34" charset="0"/>
              </a:rPr>
              <a:t>sheet</a:t>
            </a:r>
            <a:r>
              <a:rPr lang="it-IT" sz="1600" dirty="0">
                <a:cs typeface="Calibri" panose="020F0502020204030204" pitchFamily="34" charset="0"/>
              </a:rPr>
              <a:t> </a:t>
            </a:r>
            <a:r>
              <a:rPr lang="it-IT" sz="1600" i="1" dirty="0">
                <a:cs typeface="Calibri" panose="020F0502020204030204" pitchFamily="34" charset="0"/>
              </a:rPr>
              <a:t>“personale interno costi standard”</a:t>
            </a:r>
            <a:r>
              <a:rPr lang="it-IT" sz="1600" dirty="0">
                <a:cs typeface="Calibri" panose="020F0502020204030204" pitchFamily="34" charset="0"/>
              </a:rPr>
              <a:t>)</a:t>
            </a:r>
          </a:p>
          <a:p>
            <a:r>
              <a:rPr lang="it-IT" sz="1600" dirty="0" smtClean="0"/>
              <a:t>3) </a:t>
            </a:r>
            <a:r>
              <a:rPr lang="it-IT" sz="1600" b="1" dirty="0">
                <a:solidFill>
                  <a:srgbClr val="20ABAD"/>
                </a:solidFill>
              </a:rPr>
              <a:t>Relazione delle attività svolte dal personale interno</a:t>
            </a:r>
            <a:r>
              <a:rPr lang="it-IT" sz="1600" b="1" dirty="0"/>
              <a:t> </a:t>
            </a:r>
            <a:r>
              <a:rPr lang="it-IT" sz="1600" dirty="0"/>
              <a:t>oggetto di rendicontazione. Tale relazione, che può essere elaborata anche per l’intero gruppo di lavoro, è predisposta dal Beneficiario e dai Partner di progetto e deve necessariamente contenere i nominativi delle risorse interne coinvolte e la relativa descrizione delle attività svolte nel periodo di riferimento</a:t>
            </a:r>
            <a:endParaRPr lang="it-I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30861" y="1282700"/>
            <a:ext cx="1147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034EA2"/>
                </a:solidFill>
              </a:rPr>
              <a:t>DOCUMENTAZIONE DA PRODURRE PER </a:t>
            </a:r>
            <a:r>
              <a:rPr lang="it-IT" b="1" u="sng" dirty="0" smtClean="0">
                <a:solidFill>
                  <a:srgbClr val="034EA2"/>
                </a:solidFill>
              </a:rPr>
              <a:t>LE RENDICONTAZIONI SUCCESSIVE</a:t>
            </a:r>
            <a:endParaRPr lang="it-IT" b="1" u="sng" dirty="0">
              <a:solidFill>
                <a:srgbClr val="034EA2"/>
              </a:solidFill>
            </a:endParaRPr>
          </a:p>
        </p:txBody>
      </p:sp>
      <p:sp>
        <p:nvSpPr>
          <p:cNvPr id="13" name="Rettangolo arrotondato 12"/>
          <p:cNvSpPr/>
          <p:nvPr/>
        </p:nvSpPr>
        <p:spPr>
          <a:xfrm>
            <a:off x="9321421" y="208278"/>
            <a:ext cx="2488505" cy="801349"/>
          </a:xfrm>
          <a:prstGeom prst="roundRect">
            <a:avLst/>
          </a:prstGeom>
          <a:solidFill>
            <a:srgbClr val="FDB813"/>
          </a:solidFill>
          <a:ln>
            <a:solidFill>
              <a:srgbClr val="FD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FASE A</a:t>
            </a:r>
          </a:p>
          <a:p>
            <a:pPr algn="ctr"/>
            <a:r>
              <a:rPr lang="it-IT" dirty="0" smtClean="0">
                <a:solidFill>
                  <a:schemeClr val="bg1"/>
                </a:solidFill>
              </a:rPr>
              <a:t>Trasferimento Fondi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4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3559838" y="347343"/>
            <a:ext cx="8436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34EA2"/>
                </a:solidFill>
              </a:rPr>
              <a:t>FASE A - Personale esterno</a:t>
            </a:r>
            <a:endParaRPr lang="it-IT" sz="2800" b="1" u="sng" dirty="0">
              <a:solidFill>
                <a:srgbClr val="20ABAD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2" y="168002"/>
            <a:ext cx="3228975" cy="907111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179969" y="5593844"/>
            <a:ext cx="11629958" cy="1221654"/>
            <a:chOff x="179969" y="5593844"/>
            <a:chExt cx="11629958" cy="1221654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69" y="5704609"/>
              <a:ext cx="3228975" cy="1000125"/>
            </a:xfrm>
            <a:prstGeom prst="rect">
              <a:avLst/>
            </a:prstGeom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325" y="5593844"/>
              <a:ext cx="2850524" cy="1221654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12" name="Rettangolo 11"/>
          <p:cNvSpPr/>
          <p:nvPr/>
        </p:nvSpPr>
        <p:spPr>
          <a:xfrm>
            <a:off x="321021" y="1686254"/>
            <a:ext cx="1166513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/>
              <a:t>1) Documentazione </a:t>
            </a:r>
            <a:r>
              <a:rPr lang="it-IT" sz="1600" dirty="0"/>
              <a:t>relativa alla procedura di selezione del collaboratore </a:t>
            </a:r>
            <a:r>
              <a:rPr lang="it-IT" sz="1600" i="1" dirty="0"/>
              <a:t>(Es. Fabbisogno con individuazione profili e competenze </a:t>
            </a:r>
            <a:r>
              <a:rPr lang="it-IT" sz="1600" i="1" dirty="0" smtClean="0"/>
              <a:t>richieste, </a:t>
            </a:r>
            <a:r>
              <a:rPr lang="it-IT" sz="1600" i="1" dirty="0"/>
              <a:t>ricognizione interna preventiva, disciplinare dell’amministrazione per incarichi esterni, Bando/Avviso selezione, allegati al bando - domanda di partecipazione, format cv in formato europeo ecc. -, domanda di partecipazione protocollata ed eventuale registro domande pervenute, nomina Commissione di valutazione, verbali Commissione di valutazione, decreto di approvazione graduatoria definitiva</a:t>
            </a:r>
            <a:r>
              <a:rPr lang="it-IT" sz="1600" i="1" dirty="0" smtClean="0"/>
              <a:t>)</a:t>
            </a:r>
            <a:endParaRPr lang="it-IT" sz="1600" dirty="0" smtClean="0"/>
          </a:p>
          <a:p>
            <a:r>
              <a:rPr lang="it-IT" sz="1600" dirty="0" smtClean="0"/>
              <a:t>2) </a:t>
            </a:r>
            <a:r>
              <a:rPr lang="it-IT" sz="1600" i="1" dirty="0" smtClean="0"/>
              <a:t>Curriculum vitae </a:t>
            </a:r>
            <a:r>
              <a:rPr lang="it-IT" sz="1600" dirty="0" smtClean="0"/>
              <a:t>sottoscritto da cui risulti la competenza professionale relativa alle prestazioni richieste; </a:t>
            </a:r>
          </a:p>
          <a:p>
            <a:r>
              <a:rPr lang="it-IT" sz="1600" dirty="0" smtClean="0"/>
              <a:t>3) Contratto</a:t>
            </a:r>
            <a:r>
              <a:rPr lang="it-IT" sz="1600" dirty="0"/>
              <a:t>, disciplinare di incarico, pubblicazione dell’avvenuta stipula del contratto e rispetto degli obblighi di trasparenza, ogni altro documento idoneo ad attestare la prestazione che il soggetto si è impegnato a svolgere sul </a:t>
            </a:r>
            <a:r>
              <a:rPr lang="it-IT" sz="1600" dirty="0" smtClean="0"/>
              <a:t>progetto;</a:t>
            </a:r>
          </a:p>
          <a:p>
            <a:r>
              <a:rPr lang="it-IT" sz="1600" dirty="0" smtClean="0"/>
              <a:t>4) Idonea </a:t>
            </a:r>
            <a:r>
              <a:rPr lang="it-IT" sz="1600" dirty="0"/>
              <a:t>documentazione attestante le attività effettivamente svolte dal collaboratore (Es. Relazione attività svolte, studi o altri prodotti dai collaboratori/consulenti coinvolti nel progetto, utili a giustificare la spesa</a:t>
            </a:r>
            <a:r>
              <a:rPr lang="it-IT" sz="1600" dirty="0" smtClean="0"/>
              <a:t>);</a:t>
            </a:r>
          </a:p>
          <a:p>
            <a:r>
              <a:rPr lang="it-IT" sz="1600" dirty="0" smtClean="0"/>
              <a:t>5) Attestazione </a:t>
            </a:r>
            <a:r>
              <a:rPr lang="it-IT" sz="1600" dirty="0"/>
              <a:t>di conformità delle attività svolte da parte del responsabile/referente di progetto debitamente </a:t>
            </a:r>
            <a:r>
              <a:rPr lang="it-IT" sz="1600" dirty="0" smtClean="0"/>
              <a:t>firmata;</a:t>
            </a:r>
          </a:p>
          <a:p>
            <a:r>
              <a:rPr lang="it-IT" sz="1600" dirty="0" smtClean="0"/>
              <a:t>6) Notula</a:t>
            </a:r>
            <a:r>
              <a:rPr lang="it-IT" sz="1600" dirty="0"/>
              <a:t>, Busta paga (non vidimata</a:t>
            </a:r>
            <a:r>
              <a:rPr lang="it-IT" sz="1600" dirty="0" smtClean="0"/>
              <a:t>)/</a:t>
            </a:r>
            <a:r>
              <a:rPr lang="it-IT" sz="1600" dirty="0"/>
              <a:t>fattura, ricevuta debitamente annullate, ove opportuno, con timbro PON GOV 2014/2020 (non per fatture elettroniche/buste paga elettroniche) associato al progetto e con indicazione dell’importo esposto a </a:t>
            </a:r>
            <a:r>
              <a:rPr lang="it-IT" sz="1600" dirty="0" smtClean="0"/>
              <a:t>rendiconto;</a:t>
            </a:r>
          </a:p>
          <a:p>
            <a:r>
              <a:rPr lang="it-IT" sz="1600" dirty="0" smtClean="0"/>
              <a:t>7) Certificazione </a:t>
            </a:r>
            <a:r>
              <a:rPr lang="it-IT" sz="1600" dirty="0"/>
              <a:t>del costo lordo del collaboratore/consulente relativo al periodo rendicontato attestato dal Responsabile di progetto.</a:t>
            </a:r>
            <a:endParaRPr lang="it-IT" sz="1600" dirty="0" smtClean="0"/>
          </a:p>
        </p:txBody>
      </p:sp>
      <p:sp>
        <p:nvSpPr>
          <p:cNvPr id="14" name="Rettangolo arrotondato 13"/>
          <p:cNvSpPr/>
          <p:nvPr/>
        </p:nvSpPr>
        <p:spPr>
          <a:xfrm>
            <a:off x="9321421" y="208278"/>
            <a:ext cx="2488505" cy="801349"/>
          </a:xfrm>
          <a:prstGeom prst="roundRect">
            <a:avLst/>
          </a:prstGeom>
          <a:solidFill>
            <a:srgbClr val="FDB813"/>
          </a:solidFill>
          <a:ln>
            <a:solidFill>
              <a:srgbClr val="FD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FASE A</a:t>
            </a:r>
          </a:p>
          <a:p>
            <a:pPr algn="ctr"/>
            <a:r>
              <a:rPr lang="it-IT" dirty="0" smtClean="0">
                <a:solidFill>
                  <a:schemeClr val="bg1"/>
                </a:solidFill>
              </a:rPr>
              <a:t>Trasferimento Fondi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30861" y="1282700"/>
            <a:ext cx="1147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034EA2"/>
                </a:solidFill>
              </a:rPr>
              <a:t>DOCUMENTAZIONE DA </a:t>
            </a:r>
            <a:r>
              <a:rPr lang="it-IT" b="1" u="sng" dirty="0" smtClean="0">
                <a:solidFill>
                  <a:srgbClr val="034EA2"/>
                </a:solidFill>
              </a:rPr>
              <a:t>PRODURRE</a:t>
            </a:r>
            <a:endParaRPr lang="it-IT" b="1" u="sng" dirty="0">
              <a:solidFill>
                <a:srgbClr val="034E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75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3559838" y="168002"/>
            <a:ext cx="5761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34EA2"/>
                </a:solidFill>
              </a:rPr>
              <a:t>FASE A – Spese per acquisizione di beni e servizi</a:t>
            </a:r>
            <a:endParaRPr lang="it-IT" sz="2800" b="1" u="sng" dirty="0">
              <a:solidFill>
                <a:srgbClr val="20ABAD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2" y="168002"/>
            <a:ext cx="3228975" cy="907111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179969" y="5593844"/>
            <a:ext cx="11629958" cy="1221654"/>
            <a:chOff x="179969" y="5593844"/>
            <a:chExt cx="11629958" cy="1221654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69" y="5704609"/>
              <a:ext cx="3228975" cy="1000125"/>
            </a:xfrm>
            <a:prstGeom prst="rect">
              <a:avLst/>
            </a:prstGeom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325" y="5593844"/>
              <a:ext cx="2850524" cy="1221654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12" name="Rettangolo 11"/>
          <p:cNvSpPr/>
          <p:nvPr/>
        </p:nvSpPr>
        <p:spPr>
          <a:xfrm>
            <a:off x="321021" y="1686254"/>
            <a:ext cx="116651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/>
              <a:t>1) Atti </a:t>
            </a:r>
            <a:r>
              <a:rPr lang="it-IT" sz="1600" dirty="0"/>
              <a:t>relativi alla procedura di individuazione del fornitore per acquisizione di beni e servizi in economia </a:t>
            </a:r>
            <a:r>
              <a:rPr lang="it-IT" sz="1600" i="1" dirty="0"/>
              <a:t>(Indagine di mercato/selezione mediante elenchi appositamente </a:t>
            </a:r>
            <a:r>
              <a:rPr lang="it-IT" sz="1600" i="1" dirty="0" smtClean="0"/>
              <a:t>costituiti)</a:t>
            </a:r>
            <a:r>
              <a:rPr lang="it-IT" sz="1600" dirty="0" smtClean="0"/>
              <a:t>;</a:t>
            </a:r>
          </a:p>
          <a:p>
            <a:r>
              <a:rPr lang="it-IT" sz="1600" dirty="0" smtClean="0"/>
              <a:t>2) Atti relativi alla procedura di gara;</a:t>
            </a:r>
          </a:p>
          <a:p>
            <a:r>
              <a:rPr lang="it-IT" sz="1600" dirty="0" smtClean="0"/>
              <a:t>3) Atto </a:t>
            </a:r>
            <a:r>
              <a:rPr lang="it-IT" sz="1600" dirty="0"/>
              <a:t>di affidamento/Contratto;</a:t>
            </a:r>
          </a:p>
          <a:p>
            <a:r>
              <a:rPr lang="it-IT" sz="1600" dirty="0" smtClean="0"/>
              <a:t>4) Documenti </a:t>
            </a:r>
            <a:r>
              <a:rPr lang="it-IT" sz="1600" dirty="0"/>
              <a:t>giustificativi della spesa correttamente compilati e ove, opportuno, debitamente annullati con timbro PON GOV 2014/2020 associato al progetto/CUP e con indicazione dell’importo ammissibile.</a:t>
            </a:r>
            <a:endParaRPr lang="it-IT" sz="1600" dirty="0" smtClean="0"/>
          </a:p>
        </p:txBody>
      </p:sp>
      <p:sp>
        <p:nvSpPr>
          <p:cNvPr id="14" name="Rettangolo arrotondato 13"/>
          <p:cNvSpPr/>
          <p:nvPr/>
        </p:nvSpPr>
        <p:spPr>
          <a:xfrm>
            <a:off x="9321421" y="208278"/>
            <a:ext cx="2488505" cy="801349"/>
          </a:xfrm>
          <a:prstGeom prst="roundRect">
            <a:avLst/>
          </a:prstGeom>
          <a:solidFill>
            <a:srgbClr val="FDB813"/>
          </a:solidFill>
          <a:ln>
            <a:solidFill>
              <a:srgbClr val="FD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FASE A</a:t>
            </a:r>
          </a:p>
          <a:p>
            <a:pPr algn="ctr"/>
            <a:r>
              <a:rPr lang="it-IT" dirty="0" smtClean="0">
                <a:solidFill>
                  <a:schemeClr val="bg1"/>
                </a:solidFill>
              </a:rPr>
              <a:t>Trasferimento Fondi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30861" y="1282700"/>
            <a:ext cx="1147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034EA2"/>
                </a:solidFill>
              </a:rPr>
              <a:t>DOCUMENTAZIONE DA </a:t>
            </a:r>
            <a:r>
              <a:rPr lang="it-IT" b="1" u="sng" dirty="0" smtClean="0">
                <a:solidFill>
                  <a:srgbClr val="034EA2"/>
                </a:solidFill>
              </a:rPr>
              <a:t>PRODURRE</a:t>
            </a:r>
            <a:endParaRPr lang="it-IT" b="1" u="sng" dirty="0">
              <a:solidFill>
                <a:srgbClr val="034E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2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TM02900743[[fn=Organico]]</Template>
  <TotalTime>1006</TotalTime>
  <Words>2997</Words>
  <Application>Microsoft Office PowerPoint</Application>
  <PresentationFormat>Widescreen</PresentationFormat>
  <Paragraphs>175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Calibri</vt:lpstr>
      <vt:lpstr>Calibri Light</vt:lpstr>
      <vt:lpstr>Times New Roman</vt:lpstr>
      <vt:lpstr>TimesNewRoman</vt:lpstr>
      <vt:lpstr>Wingdings</vt:lpstr>
      <vt:lpstr>Wingdings 2</vt:lpstr>
      <vt:lpstr>HDOfficeLightV0</vt:lpstr>
      <vt:lpstr>1_HDOfficeLightV0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Windows User</dc:creator>
  <cp:lastModifiedBy>Maila  Pietroni</cp:lastModifiedBy>
  <cp:revision>60</cp:revision>
  <dcterms:created xsi:type="dcterms:W3CDTF">2018-07-03T10:59:12Z</dcterms:created>
  <dcterms:modified xsi:type="dcterms:W3CDTF">2018-07-06T17:59:06Z</dcterms:modified>
</cp:coreProperties>
</file>