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6" r:id="rId9"/>
    <p:sldId id="297" r:id="rId10"/>
    <p:sldId id="295" r:id="rId1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3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EA27C70-CAE8-4DA4-9AE5-FE25B24483AF}" type="datetimeFigureOut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B655826-D740-4472-A7E3-0672B53A0A4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88068" name="Segnaposto numero diapositiva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3AB75B-AEC0-4E61-8925-DC76B0C9B8AC}" type="slidenum">
              <a:rPr lang="it-IT" sz="1200">
                <a:latin typeface="Calibri" pitchFamily="34" charset="0"/>
              </a:rPr>
              <a:pPr algn="r"/>
              <a:t>2</a:t>
            </a:fld>
            <a:endParaRPr lang="it-IT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29699" name="Segnaposto numero diapositiva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B3066CA-EC83-4D72-A15F-156FEE04C189}" type="slidenum">
              <a:rPr lang="it-IT" sz="1200">
                <a:latin typeface="+mn-lt"/>
              </a:rPr>
              <a:pPr algn="r">
                <a:defRPr/>
              </a:pPr>
              <a:t>3</a:t>
            </a:fld>
            <a:endParaRPr lang="it-IT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33795" name="Segnaposto numero diapositiva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12F1CF9-3930-480E-9DA3-A220FE580029}" type="slidenum">
              <a:rPr lang="it-IT" sz="1200">
                <a:latin typeface="+mn-lt"/>
              </a:rPr>
              <a:pPr algn="r">
                <a:defRPr/>
              </a:pPr>
              <a:t>4</a:t>
            </a:fld>
            <a:endParaRPr lang="it-IT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31747" name="Segnaposto numero diapositiva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9ACB616-6FCD-4297-87AA-343A6BA4CC8B}" type="slidenum">
              <a:rPr lang="it-IT" sz="1200">
                <a:latin typeface="+mn-lt"/>
              </a:rPr>
              <a:pPr algn="r">
                <a:defRPr/>
              </a:pPr>
              <a:t>5</a:t>
            </a:fld>
            <a:endParaRPr lang="it-IT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0 w 372"/>
              <a:gd name="T1" fmla="*/ 0 h 166"/>
              <a:gd name="T2" fmla="*/ 372 w 372"/>
              <a:gd name="T3" fmla="*/ 166 h 166"/>
            </a:gdLst>
            <a:ahLst/>
            <a:cxnLst>
              <a:cxn ang="0">
                <a:pos x="287" y="166"/>
              </a:cxn>
              <a:cxn ang="0">
                <a:pos x="293" y="164"/>
              </a:cxn>
              <a:cxn ang="0">
                <a:pos x="294" y="163"/>
              </a:cxn>
              <a:cxn ang="0">
                <a:pos x="370" y="87"/>
              </a:cxn>
              <a:cxn ang="0">
                <a:pos x="370" y="78"/>
              </a:cxn>
              <a:cxn ang="0">
                <a:pos x="294" y="3"/>
              </a:cxn>
              <a:cxn ang="0">
                <a:pos x="293" y="2"/>
              </a:cxn>
              <a:cxn ang="0">
                <a:pos x="287" y="0"/>
              </a:cxn>
              <a:cxn ang="0">
                <a:pos x="0" y="0"/>
              </a:cxn>
              <a:cxn ang="0">
                <a:pos x="0" y="166"/>
              </a:cxn>
              <a:cxn ang="0">
                <a:pos x="287" y="166"/>
              </a:cxn>
            </a:cxnLst>
            <a:rect l="T0" t="T1" r="T2" b="T3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3F31-67F1-4B18-AD76-13E11683C177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CB1B4-57CA-48E0-9D96-6A8B8502F27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6" name="TextBox 13"/>
          <p:cNvSpPr txBox="1"/>
          <p:nvPr/>
        </p:nvSpPr>
        <p:spPr>
          <a:xfrm>
            <a:off x="2466975" y="647700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“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11114088" y="290512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21A30-21FA-4E1D-88C9-FBA9252A2F92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060FD-3224-43DE-838A-3044372FC3E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03E1C-87D5-4864-BFA5-AE2D41A18C4B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47D57-E67B-4D0C-AD8F-3D901FA3561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6" name="TextBox 16"/>
          <p:cNvSpPr txBox="1"/>
          <p:nvPr/>
        </p:nvSpPr>
        <p:spPr>
          <a:xfrm>
            <a:off x="2466975" y="647700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“</a:t>
            </a:r>
          </a:p>
        </p:txBody>
      </p:sp>
      <p:sp>
        <p:nvSpPr>
          <p:cNvPr id="7" name="TextBox 17"/>
          <p:cNvSpPr txBox="1"/>
          <p:nvPr/>
        </p:nvSpPr>
        <p:spPr>
          <a:xfrm>
            <a:off x="11114088" y="2905125"/>
            <a:ext cx="6096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/>
                </a:solidFill>
                <a:latin typeface="Arial"/>
                <a:cs typeface="+mn-cs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E5E99-C5C6-4C57-9803-029B51900CB8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2C2BF-BC5F-4BA9-A126-3098817EE12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5DD05-46F4-4C9A-B028-3B216D70C79A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A54ED-91E9-4A5F-81CA-F89379D99E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75B5-F640-44E2-9CA9-9CB2D17463AB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07AE5-2B88-4638-874C-FA919773248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8C687-8E31-4FFF-A135-8D4F51D80EBF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F7A53-E5E0-4036-8969-A76571E61E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CAEC4-E8A7-488C-9094-A84B1A67703B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6DA21-9FE6-4EEE-9444-3003E76482D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C3466-3DC8-4F29-9EA6-568D6FD22C69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9822D-354C-46DA-A795-14542A7A44C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437BB-3E4D-4766-904E-10D9CE4E8DB2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52E52-A253-4FB2-933E-8FE0F3F2ED8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15EBC-9F60-4F54-8482-3EA85019509B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D8688-B8CF-4D37-AD57-8FBE0AC5B91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55024-6013-4EF3-9FD9-123AA55CD61E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E552B-CFBA-4AD3-8170-DBCCFA877B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AA2A6-0A58-4FA1-BAB1-F4D3A5CCA43E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785EB-ED12-476C-BED9-9DEE2080560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7CFA4-0DB8-46C8-9638-F8778D454E3B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CBE7E-E0ED-4D85-8062-35FE7558F07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/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BBD0-957B-4410-8103-EFE46FBB9C4D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F999A-A5B4-4C84-8C53-61686EAFAB0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0 w 132"/>
                <a:gd name="T1" fmla="*/ 0 h 308"/>
                <a:gd name="T2" fmla="*/ 132 w 132"/>
                <a:gd name="T3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0" t="T1" r="T2" b="T3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0 w 178"/>
                <a:gd name="T1" fmla="*/ 0 h 722"/>
                <a:gd name="T2" fmla="*/ 178 w 178"/>
                <a:gd name="T3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0" t="T1" r="T2" b="T3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0" t="T1" r="T2" b="T3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41 w 41"/>
                <a:gd name="T3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0" t="T1" r="T2" b="T3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0 w 52"/>
                <a:gd name="T1" fmla="*/ 0 h 135"/>
                <a:gd name="T2" fmla="*/ 52 w 52"/>
                <a:gd name="T3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0" t="T1" r="T2" b="T3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5610"/>
            <a:chExt cx="1952625" cy="5678141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0 w 88"/>
                <a:gd name="T1" fmla="*/ 0 h 330"/>
                <a:gd name="T2" fmla="*/ 88 w 88"/>
                <a:gd name="T3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0" t="T1" r="T2" b="T3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0 w 90"/>
                <a:gd name="T1" fmla="*/ 0 h 207"/>
                <a:gd name="T2" fmla="*/ 90 w 90"/>
                <a:gd name="T3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0" t="T1" r="T2" b="T3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0 w 115"/>
                <a:gd name="T1" fmla="*/ 0 h 467"/>
                <a:gd name="T2" fmla="*/ 115 w 115"/>
                <a:gd name="T3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0" t="T1" r="T2" b="T3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0 w 36"/>
                <a:gd name="T1" fmla="*/ 0 h 633"/>
                <a:gd name="T2" fmla="*/ 36 w 36"/>
                <a:gd name="T3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0" t="T1" r="T2" b="T3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0 w 17"/>
                <a:gd name="T1" fmla="*/ 0 h 107"/>
                <a:gd name="T2" fmla="*/ 17 w 17"/>
                <a:gd name="T3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0" t="T1" r="T2" b="T3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0 w 294"/>
                <a:gd name="T1" fmla="*/ 0 h 568"/>
                <a:gd name="T2" fmla="*/ 294 w 294"/>
                <a:gd name="T3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0" t="T1" r="T2" b="T3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9 w 29"/>
                <a:gd name="T3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0" t="T1" r="T2" b="T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0 w 44"/>
                <a:gd name="T1" fmla="*/ 0 h 111"/>
                <a:gd name="T2" fmla="*/ 44 w 44"/>
                <a:gd name="T3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0" t="T1" r="T2" b="T3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  <a:endParaRPr 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98A1C3-99DD-4E8A-9A34-3DE6F3F93D7D}" type="datetime1">
              <a:rPr lang="it-IT"/>
              <a:pPr>
                <a:defRPr/>
              </a:pPr>
              <a:t>05/07/2018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E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ABA660-7B17-4D92-BB86-0C304BB72A6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178DBB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178DBB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178DBB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178DBB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178DBB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775" y="2081213"/>
            <a:ext cx="8915400" cy="226218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-IT" sz="4800" b="1" dirty="0">
                <a:solidFill>
                  <a:schemeClr val="accent2">
                    <a:lumMod val="50000"/>
                  </a:schemeClr>
                </a:solidFill>
              </a:rPr>
              <a:t>Progetto RICORDI:</a:t>
            </a:r>
            <a:br>
              <a:rPr lang="it-IT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it-IT" sz="4800" b="1" dirty="0" err="1">
                <a:solidFill>
                  <a:schemeClr val="accent2">
                    <a:lumMod val="50000"/>
                  </a:schemeClr>
                </a:solidFill>
              </a:rPr>
              <a:t>RIuso</a:t>
            </a:r>
            <a:r>
              <a:rPr lang="it-IT" sz="4800" b="1" dirty="0">
                <a:solidFill>
                  <a:schemeClr val="accent2">
                    <a:lumMod val="50000"/>
                  </a:schemeClr>
                </a:solidFill>
              </a:rPr>
              <a:t> della </a:t>
            </a:r>
            <a:r>
              <a:rPr lang="it-IT" sz="4800" b="1" dirty="0" err="1">
                <a:solidFill>
                  <a:schemeClr val="accent2">
                    <a:lumMod val="50000"/>
                  </a:schemeClr>
                </a:solidFill>
              </a:rPr>
              <a:t>COnservazione</a:t>
            </a:r>
            <a:r>
              <a:rPr lang="it-IT" sz="4800" b="1" dirty="0">
                <a:solidFill>
                  <a:schemeClr val="accent2">
                    <a:lumMod val="50000"/>
                  </a:schemeClr>
                </a:solidFill>
              </a:rPr>
              <a:t> dei Record </a:t>
            </a:r>
            <a:r>
              <a:rPr lang="it-IT" sz="4800" b="1" dirty="0" err="1">
                <a:solidFill>
                  <a:schemeClr val="accent2">
                    <a:lumMod val="50000"/>
                  </a:schemeClr>
                </a:solidFill>
              </a:rPr>
              <a:t>DIgitali</a:t>
            </a:r>
            <a:endParaRPr lang="it-IT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088" y="4694238"/>
            <a:ext cx="8915400" cy="1679575"/>
          </a:xfrm>
        </p:spPr>
        <p:txBody>
          <a:bodyPr>
            <a:normAutofit/>
          </a:bodyPr>
          <a:lstStyle/>
          <a:p>
            <a:endParaRPr lang="it-IT" smtClean="0">
              <a:solidFill>
                <a:srgbClr val="595959"/>
              </a:solidFill>
            </a:endParaRPr>
          </a:p>
          <a:p>
            <a:r>
              <a:rPr lang="it-IT" sz="3200" b="1" smtClean="0">
                <a:solidFill>
                  <a:srgbClr val="595959"/>
                </a:solidFill>
              </a:rPr>
              <a:t>Videoconferenza 5 luglio 2018</a:t>
            </a:r>
            <a:endParaRPr lang="it-IT" smtClean="0">
              <a:solidFill>
                <a:srgbClr val="595959"/>
              </a:solidFill>
            </a:endParaRPr>
          </a:p>
        </p:txBody>
      </p:sp>
      <p:pic>
        <p:nvPicPr>
          <p:cNvPr id="19459" name="Immagine 3"/>
          <p:cNvPicPr>
            <a:picLocks noChangeAspect="1"/>
          </p:cNvPicPr>
          <p:nvPr/>
        </p:nvPicPr>
        <p:blipFill>
          <a:blip r:embed="rId2"/>
          <a:srcRect t="5600" b="66933"/>
          <a:stretch>
            <a:fillRect/>
          </a:stretch>
        </p:blipFill>
        <p:spPr bwMode="auto">
          <a:xfrm>
            <a:off x="2257425" y="307975"/>
            <a:ext cx="85010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itolo 1"/>
          <p:cNvSpPr>
            <a:spLocks/>
          </p:cNvSpPr>
          <p:nvPr/>
        </p:nvSpPr>
        <p:spPr bwMode="auto">
          <a:xfrm>
            <a:off x="2085975" y="177800"/>
            <a:ext cx="8008938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t-IT" sz="3600" b="1">
                <a:solidFill>
                  <a:srgbClr val="178DBB"/>
                </a:solidFill>
                <a:latin typeface="Century Gothic" pitchFamily="34" charset="0"/>
              </a:rPr>
              <a:t>Principali attività/3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4710113" y="1654175"/>
            <a:ext cx="275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it-IT" sz="2400" b="1">
                <a:solidFill>
                  <a:srgbClr val="000000"/>
                </a:solidFill>
              </a:rPr>
              <a:t>tutti i Partecipanti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027613" y="2578100"/>
            <a:ext cx="211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i="1"/>
              <a:t>partecipano a 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119438" y="4545013"/>
            <a:ext cx="5934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914400"/>
            <a:r>
              <a:rPr lang="it-IT" sz="2400"/>
              <a:t>promuovere e diffondere le buone pratiche</a:t>
            </a:r>
          </a:p>
          <a:p>
            <a:pPr algn="ctr" defTabSz="914400"/>
            <a:r>
              <a:rPr lang="it-IT" sz="2400"/>
              <a:t>relative ai vari scenari </a:t>
            </a:r>
            <a:endParaRPr lang="it-IT" sz="2400">
              <a:solidFill>
                <a:srgbClr val="000000"/>
              </a:solidFill>
            </a:endParaRPr>
          </a:p>
        </p:txBody>
      </p:sp>
      <p:sp>
        <p:nvSpPr>
          <p:cNvPr id="113672" name="AutoShape 8"/>
          <p:cNvSpPr>
            <a:spLocks noChangeArrowheads="1"/>
          </p:cNvSpPr>
          <p:nvPr/>
        </p:nvSpPr>
        <p:spPr bwMode="auto">
          <a:xfrm>
            <a:off x="5853113" y="3429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olo 1"/>
          <p:cNvSpPr>
            <a:spLocks noGrp="1"/>
          </p:cNvSpPr>
          <p:nvPr>
            <p:ph type="title" idx="4294967295"/>
          </p:nvPr>
        </p:nvSpPr>
        <p:spPr>
          <a:xfrm>
            <a:off x="1966913" y="406400"/>
            <a:ext cx="9864725" cy="935038"/>
          </a:xfrm>
        </p:spPr>
        <p:txBody>
          <a:bodyPr/>
          <a:lstStyle/>
          <a:p>
            <a:r>
              <a:rPr lang="it-IT" b="1" smtClean="0"/>
              <a:t>Ordine del giorno</a:t>
            </a:r>
          </a:p>
        </p:txBody>
      </p:sp>
      <p:sp>
        <p:nvSpPr>
          <p:cNvPr id="12" name="Segnaposto contenuto 11">
            <a:extLst>
              <a:ext uri="{FF2B5EF4-FFF2-40B4-BE49-F238E27FC236}"/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6913" y="1263650"/>
            <a:ext cx="9582150" cy="491331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it-IT" sz="2400" smtClean="0"/>
              <a:t>- Analisi e chiarimenti delle attività di progetto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it-IT" sz="2400" smtClean="0"/>
              <a:t>- Aggiornamento sulle procedure di rendicontazione delle spese</a:t>
            </a:r>
          </a:p>
          <a:p>
            <a:pPr marL="0" indent="0">
              <a:lnSpc>
                <a:spcPct val="90000"/>
              </a:lnSpc>
              <a:buFontTx/>
              <a:buChar char="-"/>
            </a:pPr>
            <a:r>
              <a:rPr lang="it-IT" sz="2400" smtClean="0"/>
              <a:t> Data, luogo e modalità (frontale, videoconferenza?)del prossimo incontro</a:t>
            </a:r>
          </a:p>
          <a:p>
            <a:pPr marL="0" indent="0">
              <a:lnSpc>
                <a:spcPct val="90000"/>
              </a:lnSpc>
              <a:buFontTx/>
              <a:buChar char="-"/>
            </a:pPr>
            <a:r>
              <a:rPr lang="it-IT" sz="2400" smtClean="0"/>
              <a:t> Varie ed eventuali</a:t>
            </a:r>
          </a:p>
        </p:txBody>
      </p:sp>
      <p:pic>
        <p:nvPicPr>
          <p:cNvPr id="87044" name="Segnaposto contenuto 8"/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0017125" y="6100763"/>
            <a:ext cx="1814513" cy="563562"/>
          </a:xfrm>
        </p:spPr>
      </p:pic>
      <p:sp>
        <p:nvSpPr>
          <p:cNvPr id="87045" name="Segnaposto numero diapositiva 3"/>
          <p:cNvSpPr txBox="1">
            <a:spLocks noGrp="1"/>
          </p:cNvSpPr>
          <p:nvPr/>
        </p:nvSpPr>
        <p:spPr bwMode="gray">
          <a:xfrm>
            <a:off x="531813" y="787400"/>
            <a:ext cx="7794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7B6F322-A55A-4E58-B9FE-0298AC293B89}" type="slidenum">
              <a:rPr lang="it-IT" sz="2000">
                <a:solidFill>
                  <a:srgbClr val="FEFFFF"/>
                </a:solidFill>
                <a:latin typeface="Century Gothic" pitchFamily="34" charset="0"/>
              </a:rPr>
              <a:pPr algn="r"/>
              <a:t>2</a:t>
            </a:fld>
            <a:endParaRPr lang="it-IT" sz="2000">
              <a:solidFill>
                <a:srgbClr val="FEFFFF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olo 1"/>
          <p:cNvSpPr>
            <a:spLocks noGrp="1"/>
          </p:cNvSpPr>
          <p:nvPr>
            <p:ph type="title" idx="4294967295"/>
          </p:nvPr>
        </p:nvSpPr>
        <p:spPr>
          <a:xfrm>
            <a:off x="2071688" y="406400"/>
            <a:ext cx="7999412" cy="935038"/>
          </a:xfrm>
        </p:spPr>
        <p:txBody>
          <a:bodyPr/>
          <a:lstStyle/>
          <a:p>
            <a:pPr algn="ctr"/>
            <a:r>
              <a:rPr lang="it-IT" b="1" smtClean="0"/>
              <a:t>I sei scenari previsti dal progetto</a:t>
            </a:r>
          </a:p>
        </p:txBody>
      </p:sp>
      <p:pic>
        <p:nvPicPr>
          <p:cNvPr id="93187" name="Segnaposto contenuto 8"/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0017125" y="6100763"/>
            <a:ext cx="1814513" cy="563562"/>
          </a:xfrm>
        </p:spPr>
      </p:pic>
      <p:graphicFrame>
        <p:nvGraphicFramePr>
          <p:cNvPr id="26673" name="Group 49"/>
          <p:cNvGraphicFramePr>
            <a:graphicFrameLocks noGrp="1"/>
          </p:cNvGraphicFramePr>
          <p:nvPr>
            <p:ph idx="4294967295"/>
          </p:nvPr>
        </p:nvGraphicFramePr>
        <p:xfrm>
          <a:off x="1225550" y="1557338"/>
          <a:ext cx="9682163" cy="4243387"/>
        </p:xfrm>
        <a:graphic>
          <a:graphicData uri="http://schemas.openxmlformats.org/drawingml/2006/table">
            <a:tbl>
              <a:tblPr/>
              <a:tblGrid>
                <a:gridCol w="687388"/>
                <a:gridCol w="89947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Scenario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Polo di conservazione accreditato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che conserva </a:t>
                      </a: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su sistemi propri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gli archivi </a:t>
                      </a: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di diversi enti produttori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Ente produttore che conserva </a:t>
                      </a: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su sistemi propri il proprio archivio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Polo di conservazione accreditato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che conserva </a:t>
                      </a: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su sistemi di terzi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gli archivi </a:t>
                      </a: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di diversi enti produttori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Ente produttore che conserva </a:t>
                      </a: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su sistemi di terzi il proprio archivio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Ente capofila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di un insieme di enti produttori che </a:t>
                      </a: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versano su sistemi di terzi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i propri archivi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Ente produttore che </a:t>
                      </a:r>
                      <a:r>
                        <a:rPr kumimoji="0" lang="it-I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versa su sistemi di terzi il proprio archivio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sp>
        <p:nvSpPr>
          <p:cNvPr id="28717" name="Segnaposto numero diapositiva 2"/>
          <p:cNvSpPr txBox="1">
            <a:spLocks noGrp="1"/>
          </p:cNvSpPr>
          <p:nvPr/>
        </p:nvSpPr>
        <p:spPr bwMode="gray">
          <a:xfrm>
            <a:off x="531813" y="787400"/>
            <a:ext cx="7794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7AA9B761-1A34-46EA-AC90-F464BFBEEE06}" type="slidenum">
              <a:rPr lang="it-IT" sz="2000">
                <a:solidFill>
                  <a:srgbClr val="FEFFFF"/>
                </a:solidFill>
                <a:latin typeface="+mn-lt"/>
              </a:rPr>
              <a:pPr algn="r">
                <a:defRPr/>
              </a:pPr>
              <a:t>3</a:t>
            </a:fld>
            <a:endParaRPr lang="it-IT" sz="2000">
              <a:solidFill>
                <a:srgbClr val="FEFF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olo 1"/>
          <p:cNvSpPr>
            <a:spLocks noGrp="1"/>
          </p:cNvSpPr>
          <p:nvPr>
            <p:ph type="title" idx="4294967295"/>
          </p:nvPr>
        </p:nvSpPr>
        <p:spPr>
          <a:xfrm>
            <a:off x="3454400" y="0"/>
            <a:ext cx="5283200" cy="560388"/>
          </a:xfrm>
        </p:spPr>
        <p:txBody>
          <a:bodyPr/>
          <a:lstStyle/>
          <a:p>
            <a:pPr algn="ctr"/>
            <a:r>
              <a:rPr lang="it-IT" sz="3200" b="1" smtClean="0"/>
              <a:t>Azioni del progetto</a:t>
            </a:r>
          </a:p>
        </p:txBody>
      </p:sp>
      <p:pic>
        <p:nvPicPr>
          <p:cNvPr id="95235" name="Segnaposto contenuto 8"/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7073900" y="6205538"/>
            <a:ext cx="1814513" cy="563562"/>
          </a:xfrm>
        </p:spPr>
      </p:pic>
      <p:graphicFrame>
        <p:nvGraphicFramePr>
          <p:cNvPr id="95269" name="Group 37"/>
          <p:cNvGraphicFramePr>
            <a:graphicFrameLocks noGrp="1"/>
          </p:cNvGraphicFramePr>
          <p:nvPr>
            <p:ph idx="4294967295"/>
          </p:nvPr>
        </p:nvGraphicFramePr>
        <p:xfrm>
          <a:off x="1068388" y="635000"/>
          <a:ext cx="7956550" cy="5575300"/>
        </p:xfrm>
        <a:graphic>
          <a:graphicData uri="http://schemas.openxmlformats.org/drawingml/2006/table">
            <a:tbl>
              <a:tblPr/>
              <a:tblGrid>
                <a:gridCol w="515937"/>
                <a:gridCol w="2997200"/>
                <a:gridCol w="4443413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it-IT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Azione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Contenuti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Progettazione, direzione, coordinamento e monitoraggio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dell'intervento finanziato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Azione trasversale a tutto il progetto, che raccoglie tutte le attività di 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coordinamento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e di 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gestione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sia progettuale che amministrativa, dal momento del kick off al momento della chiusura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115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Individuazione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di tutte le 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componenti del “kit del riuso”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della buona pratica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Messa a disposizione dei 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componenti riutilizzabili 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della buona pratica, organizzati in base agli scenari previsti dal progetto; si tratta 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prevalentemente di materiale documentale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che copre l’intero processo della conservazione digitale, negli aspetti organizzativi, gestionali, tecnologici, amministrativi, informativi e formativi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Trasferimento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della buona pratica tra enti cedenti ed enti riusanti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Implementazione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effettiva; i contenuti sono diversi in ragione dello scenario e dell’obiettivo dell’ente riusante; scenario per scenario viene 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ingegnerizzato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il materiale predisposto nell’azione A2 e 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testato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nella realizzazione pratica degli obiettivi degli enti riusanti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11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Evoluzione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della buona pratica oggetto di trasferimento attraverso il modello Open Community PA 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Progettazione e realizzazione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di 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evoluzioni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della buona pratica negli aspetti 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organizzativi, gestionali, tecnologici, amministrativi, informativi e formativi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, sulla base di quanto definito in fase di presentazione del progetto, di quanto emerso dalle esperienze dell’azione A3 e di quanto elaborato nell’ambito della Open Community PA 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Promozione, comunicazione e disseminazione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dell’intervento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Realizzazione di attività utili all’ulteriore 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diffusione</a:t>
                      </a: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della buona pratica, in particolare tramite il coinvolgimento della Open Community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311" name="Group 79"/>
          <p:cNvGraphicFramePr>
            <a:graphicFrameLocks noGrp="1"/>
          </p:cNvGraphicFramePr>
          <p:nvPr/>
        </p:nvGraphicFramePr>
        <p:xfrm>
          <a:off x="9026525" y="631825"/>
          <a:ext cx="2997200" cy="5775325"/>
        </p:xfrm>
        <a:graphic>
          <a:graphicData uri="http://schemas.openxmlformats.org/drawingml/2006/table">
            <a:tbl>
              <a:tblPr/>
              <a:tblGrid>
                <a:gridCol w="299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Situazione attuale/commenti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Attività in corso</a:t>
                      </a:r>
                      <a:r>
                        <a:rPr kumimoji="0" lang="it-IT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</a:t>
                      </a: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Attività in corso; caricati su own cloud i primi materiali Prodotti da PARER; in corso di implementazione e perfezionamento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Attività avviata; a cura di PARER in corso di delineazione i diversi scenari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13890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Attività avviata; in corso le attività per l’affido dell’incarico di fornitura di servizi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Attività avviata; in corso le attività per l’affido dell’incarico di fornitura di servizi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it-IT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olo 1"/>
          <p:cNvSpPr>
            <a:spLocks noGrp="1"/>
          </p:cNvSpPr>
          <p:nvPr>
            <p:ph type="title" idx="4294967295"/>
          </p:nvPr>
        </p:nvSpPr>
        <p:spPr>
          <a:xfrm>
            <a:off x="3252788" y="158750"/>
            <a:ext cx="5686425" cy="935038"/>
          </a:xfrm>
        </p:spPr>
        <p:txBody>
          <a:bodyPr/>
          <a:lstStyle/>
          <a:p>
            <a:pPr algn="ctr"/>
            <a:r>
              <a:rPr lang="it-IT" b="1" smtClean="0"/>
              <a:t>Obiettivi dei partecipanti</a:t>
            </a:r>
          </a:p>
        </p:txBody>
      </p:sp>
      <p:pic>
        <p:nvPicPr>
          <p:cNvPr id="97283" name="Segnaposto contenuto 8"/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0017125" y="6100763"/>
            <a:ext cx="1814513" cy="563562"/>
          </a:xfrm>
        </p:spPr>
      </p:pic>
      <p:graphicFrame>
        <p:nvGraphicFramePr>
          <p:cNvPr id="30751" name="Group 31"/>
          <p:cNvGraphicFramePr>
            <a:graphicFrameLocks noGrp="1"/>
          </p:cNvGraphicFramePr>
          <p:nvPr>
            <p:ph idx="4294967295"/>
          </p:nvPr>
        </p:nvGraphicFramePr>
        <p:xfrm>
          <a:off x="395288" y="1092200"/>
          <a:ext cx="11426825" cy="4824413"/>
        </p:xfrm>
        <a:graphic>
          <a:graphicData uri="http://schemas.openxmlformats.org/drawingml/2006/table">
            <a:tbl>
              <a:tblPr/>
              <a:tblGrid>
                <a:gridCol w="3241675"/>
                <a:gridCol w="81851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Ente partecipante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Obiettivo principale nell’ambito del progetto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Regione Emilia-Romagna / ParER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Ingegnerizzare</a:t>
                      </a: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la buona pratica, creando una </a:t>
                      </a: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versione base del kit di riuso</a:t>
                      </a: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per ognuno degli scenari possibili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Regione Puglia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Accreditarsi</a:t>
                      </a: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come conservatore per gli enti del proprio territorio </a:t>
                      </a: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su propria piattaforma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Provincia Autonoma di Trento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Accreditarsi </a:t>
                      </a: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come conservatore per gli enti del proprio territorio, utilizzando </a:t>
                      </a: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come piattaforma il sistema di ParER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Regione Valle d’Aosta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Avviare le </a:t>
                      </a: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attività di coordinamento</a:t>
                      </a: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del processo di conservazione digitale degli enti del proprio territorio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Comune di Padova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Attivare il </a:t>
                      </a: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processo di conservazione</a:t>
                      </a: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dei propri documenti utilizzando il </a:t>
                      </a: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sistema di ParER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Tutti i Partecipanti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Avviare la </a:t>
                      </a:r>
                      <a:r>
                        <a:rPr kumimoji="0" lang="it-I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Open Community PA2020*</a:t>
                      </a:r>
                      <a:r>
                        <a:rPr kumimoji="0" lang="it-I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 con lo scopo di favorire l’ulteriore diffusione della buona pratica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sp>
        <p:nvSpPr>
          <p:cNvPr id="30749" name="Segnaposto numero diapositiva 2"/>
          <p:cNvSpPr txBox="1">
            <a:spLocks noGrp="1"/>
          </p:cNvSpPr>
          <p:nvPr/>
        </p:nvSpPr>
        <p:spPr bwMode="gray">
          <a:xfrm>
            <a:off x="531813" y="787400"/>
            <a:ext cx="77946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fld id="{0EFE60D8-C310-4140-A62B-E359769D6FDA}" type="slidenum">
              <a:rPr lang="it-IT" sz="2000">
                <a:solidFill>
                  <a:srgbClr val="FEFFFF"/>
                </a:solidFill>
                <a:latin typeface="+mn-lt"/>
              </a:rPr>
              <a:pPr algn="r">
                <a:defRPr/>
              </a:pPr>
              <a:t>5</a:t>
            </a:fld>
            <a:endParaRPr lang="it-IT" sz="2000">
              <a:solidFill>
                <a:srgbClr val="FEFFFF"/>
              </a:solidFill>
              <a:latin typeface="+mn-lt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361950" y="5984875"/>
            <a:ext cx="96885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*</a:t>
            </a:r>
            <a:r>
              <a:rPr lang="en-US"/>
              <a:t> </a:t>
            </a:r>
            <a:r>
              <a:rPr lang="en-US" sz="1400" b="1"/>
              <a:t>Open Community PA 2020</a:t>
            </a:r>
            <a:r>
              <a:rPr lang="en-US" sz="1400"/>
              <a:t> = </a:t>
            </a:r>
            <a:r>
              <a:rPr lang="en-US" sz="1400" b="1"/>
              <a:t>modello di Community</a:t>
            </a:r>
            <a:r>
              <a:rPr lang="en-US" sz="1400"/>
              <a:t> all’interno del quale Enti, Fornitori e Partner, coordinati da un Gestore della Community e in stretto raccordo con le iniziative sviluppate in altri contesti, </a:t>
            </a:r>
            <a:r>
              <a:rPr lang="en-US" sz="1400" b="1"/>
              <a:t>collaborano e si confrontano intorno a buone pratiche</a:t>
            </a:r>
            <a:r>
              <a:rPr lang="en-US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Titolo 1"/>
          <p:cNvSpPr>
            <a:spLocks/>
          </p:cNvSpPr>
          <p:nvPr/>
        </p:nvSpPr>
        <p:spPr bwMode="auto">
          <a:xfrm>
            <a:off x="2085975" y="177800"/>
            <a:ext cx="8008938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t-IT" sz="3600" b="1">
                <a:solidFill>
                  <a:srgbClr val="178DBB"/>
                </a:solidFill>
                <a:latin typeface="Century Gothic" pitchFamily="34" charset="0"/>
              </a:rPr>
              <a:t>Principali attività/1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755650" y="1687513"/>
            <a:ext cx="502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it-IT" sz="2400" b="1">
                <a:solidFill>
                  <a:srgbClr val="000000"/>
                </a:solidFill>
              </a:rPr>
              <a:t>Regione Emilia-Romagna / ParER</a:t>
            </a: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2366963" y="4208463"/>
            <a:ext cx="2255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it-IT" sz="2400">
                <a:solidFill>
                  <a:srgbClr val="000000"/>
                </a:solidFill>
              </a:rPr>
              <a:t>Regione Puglia</a:t>
            </a: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2387600" y="4929188"/>
            <a:ext cx="420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it-IT" sz="2400">
                <a:solidFill>
                  <a:srgbClr val="000000"/>
                </a:solidFill>
              </a:rPr>
              <a:t>Provincia Autonoma di Trento</a:t>
            </a: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2413000" y="5684838"/>
            <a:ext cx="2779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it-IT" sz="2400">
                <a:solidFill>
                  <a:srgbClr val="000000"/>
                </a:solidFill>
              </a:rPr>
              <a:t>Comune di Padova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8477250" y="4095750"/>
            <a:ext cx="30765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000000"/>
                </a:solidFill>
              </a:rPr>
              <a:t>know-how tecnico e</a:t>
            </a:r>
          </a:p>
          <a:p>
            <a:r>
              <a:rPr lang="it-IT" sz="2400" b="1">
                <a:solidFill>
                  <a:srgbClr val="000000"/>
                </a:solidFill>
              </a:rPr>
              <a:t>organizzativo</a:t>
            </a: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8464550" y="5054600"/>
            <a:ext cx="17065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000000"/>
                </a:solidFill>
              </a:rPr>
              <a:t>tecnologia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2638425" y="2697163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it-IT" sz="2400" i="1"/>
              <a:t>fornisce a </a:t>
            </a:r>
          </a:p>
        </p:txBody>
      </p:sp>
      <p:sp>
        <p:nvSpPr>
          <p:cNvPr id="111634" name="AutoShape 18"/>
          <p:cNvSpPr>
            <a:spLocks noChangeArrowheads="1"/>
          </p:cNvSpPr>
          <p:nvPr/>
        </p:nvSpPr>
        <p:spPr bwMode="auto">
          <a:xfrm>
            <a:off x="3100388" y="3200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11635" name="AutoShape 19"/>
          <p:cNvSpPr>
            <a:spLocks noChangeArrowheads="1"/>
          </p:cNvSpPr>
          <p:nvPr/>
        </p:nvSpPr>
        <p:spPr bwMode="auto">
          <a:xfrm rot="16200000">
            <a:off x="7284244" y="460613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11636" name="Rectangle 20"/>
          <p:cNvSpPr>
            <a:spLocks noChangeArrowheads="1"/>
          </p:cNvSpPr>
          <p:nvPr/>
        </p:nvSpPr>
        <p:spPr bwMode="auto">
          <a:xfrm>
            <a:off x="8451850" y="5689600"/>
            <a:ext cx="3722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000000"/>
                </a:solidFill>
              </a:rPr>
              <a:t>documentazione tecnica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olo 1"/>
          <p:cNvSpPr>
            <a:spLocks/>
          </p:cNvSpPr>
          <p:nvPr/>
        </p:nvSpPr>
        <p:spPr bwMode="auto">
          <a:xfrm>
            <a:off x="2085975" y="177800"/>
            <a:ext cx="8008938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t-IT" sz="3600" b="1">
                <a:solidFill>
                  <a:srgbClr val="178DBB"/>
                </a:solidFill>
                <a:latin typeface="Century Gothic" pitchFamily="34" charset="0"/>
              </a:rPr>
              <a:t>Principali attività/2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898650" y="1687513"/>
            <a:ext cx="4532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000000"/>
                </a:solidFill>
              </a:rPr>
              <a:t>Provincia Autonoma di Trento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366963" y="4313238"/>
            <a:ext cx="318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>
                <a:solidFill>
                  <a:srgbClr val="000000"/>
                </a:solidFill>
              </a:rPr>
              <a:t>Regione Valle d’Aosta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2413000" y="5084763"/>
            <a:ext cx="27797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>
                <a:solidFill>
                  <a:srgbClr val="000000"/>
                </a:solidFill>
              </a:rPr>
              <a:t>Comune di Padova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8496300" y="4391025"/>
            <a:ext cx="3702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000000"/>
                </a:solidFill>
              </a:rPr>
              <a:t>know-how organizzativo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638425" y="2697163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i="1"/>
              <a:t>fornisce a </a:t>
            </a:r>
          </a:p>
        </p:txBody>
      </p:sp>
      <p:sp>
        <p:nvSpPr>
          <p:cNvPr id="112650" name="AutoShape 10"/>
          <p:cNvSpPr>
            <a:spLocks noChangeArrowheads="1"/>
          </p:cNvSpPr>
          <p:nvPr/>
        </p:nvSpPr>
        <p:spPr bwMode="auto">
          <a:xfrm>
            <a:off x="3100388" y="3200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12651" name="AutoShape 11"/>
          <p:cNvSpPr>
            <a:spLocks noChangeArrowheads="1"/>
          </p:cNvSpPr>
          <p:nvPr/>
        </p:nvSpPr>
        <p:spPr bwMode="auto">
          <a:xfrm rot="16200000">
            <a:off x="7246144" y="4606131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8499475" y="5175250"/>
            <a:ext cx="3722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000000"/>
                </a:solidFill>
              </a:rPr>
              <a:t>documentazione tecnica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084263"/>
            <a:ext cx="9939338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104900" y="265113"/>
            <a:ext cx="9993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it-IT" b="1"/>
              <a:t>https://www.cultura.trentino.it/Il-Dipartimento/Soprintendenza-per-i-beni-culturali/Ufficio-beni-archivistici-librari-e-Archivio-provinciale/Strumenti</a:t>
            </a:r>
          </a:p>
        </p:txBody>
      </p:sp>
      <p:sp>
        <p:nvSpPr>
          <p:cNvPr id="114694" name="AutoShape 6"/>
          <p:cNvSpPr>
            <a:spLocks noChangeArrowheads="1"/>
          </p:cNvSpPr>
          <p:nvPr/>
        </p:nvSpPr>
        <p:spPr bwMode="auto">
          <a:xfrm rot="7792812">
            <a:off x="6941345" y="2542381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/>
          <a:srcRect l="20465" t="13461" r="22482" b="3741"/>
          <a:stretch>
            <a:fillRect/>
          </a:stretch>
        </p:blipFill>
        <p:spPr bwMode="auto">
          <a:xfrm>
            <a:off x="2295525" y="247650"/>
            <a:ext cx="7594600" cy="619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745</TotalTime>
  <Words>641</Words>
  <Application>Microsoft Office PowerPoint</Application>
  <PresentationFormat>Personalizzato</PresentationFormat>
  <Paragraphs>92</Paragraphs>
  <Slides>10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Modello struttura</vt:lpstr>
      </vt:variant>
      <vt:variant>
        <vt:i4>16</vt:i4>
      </vt:variant>
      <vt:variant>
        <vt:lpstr>Titoli diapositive</vt:lpstr>
      </vt:variant>
      <vt:variant>
        <vt:i4>10</vt:i4>
      </vt:variant>
    </vt:vector>
  </HeadingPairs>
  <TitlesOfParts>
    <vt:vector size="30" baseType="lpstr">
      <vt:lpstr>Century Gothic</vt:lpstr>
      <vt:lpstr>Arial</vt:lpstr>
      <vt:lpstr>Wingdings 3</vt:lpstr>
      <vt:lpstr>Calibri</vt:lpstr>
      <vt:lpstr>Filo</vt:lpstr>
      <vt:lpstr>Filo</vt:lpstr>
      <vt:lpstr>Filo</vt:lpstr>
      <vt:lpstr>Filo</vt:lpstr>
      <vt:lpstr>Filo</vt:lpstr>
      <vt:lpstr>Filo</vt:lpstr>
      <vt:lpstr>Filo</vt:lpstr>
      <vt:lpstr>Filo</vt:lpstr>
      <vt:lpstr>Filo</vt:lpstr>
      <vt:lpstr>Filo</vt:lpstr>
      <vt:lpstr>Filo</vt:lpstr>
      <vt:lpstr>Filo</vt:lpstr>
      <vt:lpstr>Filo</vt:lpstr>
      <vt:lpstr>Filo</vt:lpstr>
      <vt:lpstr>Filo</vt:lpstr>
      <vt:lpstr>Filo</vt:lpstr>
      <vt:lpstr>Progetto RICORDI: RIuso della COnservazione dei Record DIgitali</vt:lpstr>
      <vt:lpstr>Ordine del giorno</vt:lpstr>
      <vt:lpstr>I sei scenari previsti dal progetto</vt:lpstr>
      <vt:lpstr>Azioni del progetto</vt:lpstr>
      <vt:lpstr>Obiettivi dei partecipanti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RICORDI: RIuso della COnservazione dei Record DIgitali</dc:title>
  <dc:creator>Giovanni Galazzini</dc:creator>
  <cp:lastModifiedBy>pr31629</cp:lastModifiedBy>
  <cp:revision>9</cp:revision>
  <dcterms:created xsi:type="dcterms:W3CDTF">2018-05-07T09:09:12Z</dcterms:created>
  <dcterms:modified xsi:type="dcterms:W3CDTF">2018-07-04T23:13:08Z</dcterms:modified>
</cp:coreProperties>
</file>