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753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88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191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85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28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21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52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20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F7FF-A42B-446A-8E14-E60E7B7182A9}" type="datetimeFigureOut">
              <a:rPr lang="it-IT" smtClean="0"/>
              <a:t>25/02/2020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6BF5-FEC2-48C5-9726-9ACB49970D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6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5991231" y="2911118"/>
            <a:ext cx="4193791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L0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6196933" y="2461879"/>
            <a:ext cx="3745442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L1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6406498" y="1926001"/>
            <a:ext cx="3334870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L2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6571253" y="1323587"/>
            <a:ext cx="3017962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L3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7086880" y="735891"/>
            <a:ext cx="1986708" cy="29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L4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166792" y="58532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Livelli di supporto</a:t>
            </a:r>
            <a:endParaRPr lang="it-IT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0202336" y="29698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Self Help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0194444" y="2497716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Help Desk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194444" y="1962072"/>
            <a:ext cx="124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Supporto Base</a:t>
            </a:r>
            <a:endParaRPr lang="it-IT" sz="1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0202336" y="1340549"/>
            <a:ext cx="1568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Supporto Avanzato</a:t>
            </a:r>
            <a:endParaRPr lang="it-IT" sz="14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0194444" y="5458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Funzione</a:t>
            </a:r>
            <a:endParaRPr lang="it-IT" b="1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0181515" y="760979"/>
            <a:ext cx="179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Supporto Specialistico</a:t>
            </a:r>
            <a:endParaRPr lang="it-IT" sz="1400" dirty="0"/>
          </a:p>
        </p:txBody>
      </p:sp>
      <p:sp>
        <p:nvSpPr>
          <p:cNvPr id="17" name="Rettangolo 16"/>
          <p:cNvSpPr/>
          <p:nvPr/>
        </p:nvSpPr>
        <p:spPr>
          <a:xfrm>
            <a:off x="533041" y="2820238"/>
            <a:ext cx="1670539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L0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2611662" y="3456216"/>
            <a:ext cx="1670539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L1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4721561" y="4155198"/>
            <a:ext cx="1670539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L2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6766786" y="4756005"/>
            <a:ext cx="1670539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L3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8846194" y="5453528"/>
            <a:ext cx="1670539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L4</a:t>
            </a:r>
            <a:endParaRPr lang="it-IT" dirty="0"/>
          </a:p>
        </p:txBody>
      </p:sp>
      <p:cxnSp>
        <p:nvCxnSpPr>
          <p:cNvPr id="23" name="Connettore 2 22"/>
          <p:cNvCxnSpPr>
            <a:stCxn id="17" idx="2"/>
          </p:cNvCxnSpPr>
          <p:nvPr/>
        </p:nvCxnSpPr>
        <p:spPr>
          <a:xfrm flipH="1">
            <a:off x="1368310" y="3110384"/>
            <a:ext cx="1" cy="4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endCxn id="18" idx="1"/>
          </p:cNvCxnSpPr>
          <p:nvPr/>
        </p:nvCxnSpPr>
        <p:spPr>
          <a:xfrm>
            <a:off x="1368310" y="3601289"/>
            <a:ext cx="1243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endCxn id="19" idx="1"/>
          </p:cNvCxnSpPr>
          <p:nvPr/>
        </p:nvCxnSpPr>
        <p:spPr>
          <a:xfrm flipV="1">
            <a:off x="3446931" y="4300271"/>
            <a:ext cx="1274630" cy="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endCxn id="20" idx="1"/>
          </p:cNvCxnSpPr>
          <p:nvPr/>
        </p:nvCxnSpPr>
        <p:spPr>
          <a:xfrm flipV="1">
            <a:off x="3446930" y="4901078"/>
            <a:ext cx="3319856" cy="10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8" idx="2"/>
            <a:endCxn id="22" idx="0"/>
          </p:cNvCxnSpPr>
          <p:nvPr/>
        </p:nvCxnSpPr>
        <p:spPr>
          <a:xfrm>
            <a:off x="3446932" y="3746362"/>
            <a:ext cx="13033" cy="249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endCxn id="57" idx="0"/>
          </p:cNvCxnSpPr>
          <p:nvPr/>
        </p:nvCxnSpPr>
        <p:spPr>
          <a:xfrm>
            <a:off x="5556830" y="4320795"/>
            <a:ext cx="0" cy="191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20" idx="2"/>
          </p:cNvCxnSpPr>
          <p:nvPr/>
        </p:nvCxnSpPr>
        <p:spPr>
          <a:xfrm flipH="1">
            <a:off x="7602055" y="5046151"/>
            <a:ext cx="1" cy="118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7" y="2864961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313" y="2969802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85" y="2955019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39" y="2930667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32" y="2230084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50" y="2963007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50" y="2230084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554" y="2243360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650" y="2219554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208" y="2975053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80" y="1671901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060" y="1675617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452" y="1674924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49" y="1031346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25" y="1044039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isultato immagini per employe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42" y="454084"/>
            <a:ext cx="517457" cy="51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e 21"/>
          <p:cNvSpPr/>
          <p:nvPr/>
        </p:nvSpPr>
        <p:spPr>
          <a:xfrm>
            <a:off x="3345441" y="6238879"/>
            <a:ext cx="229047" cy="254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/>
          <p:cNvSpPr/>
          <p:nvPr/>
        </p:nvSpPr>
        <p:spPr>
          <a:xfrm>
            <a:off x="5442306" y="6238138"/>
            <a:ext cx="229047" cy="254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2 70"/>
          <p:cNvCxnSpPr/>
          <p:nvPr/>
        </p:nvCxnSpPr>
        <p:spPr>
          <a:xfrm flipV="1">
            <a:off x="5566296" y="5035205"/>
            <a:ext cx="1200490" cy="21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e 75"/>
          <p:cNvSpPr/>
          <p:nvPr/>
        </p:nvSpPr>
        <p:spPr>
          <a:xfrm>
            <a:off x="7487531" y="6234747"/>
            <a:ext cx="229047" cy="254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7" name="Connettore 2 76"/>
          <p:cNvCxnSpPr/>
          <p:nvPr/>
        </p:nvCxnSpPr>
        <p:spPr>
          <a:xfrm flipV="1">
            <a:off x="7632708" y="5570905"/>
            <a:ext cx="1200490" cy="21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501024" y="6165099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Chiusura ticket </a:t>
            </a:r>
            <a:r>
              <a:rPr lang="it-IT" b="1" dirty="0" smtClean="0">
                <a:sym typeface="Wingdings" panose="05000000000000000000" pitchFamily="2" charset="2"/>
              </a:rPr>
              <a:t>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4114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5639" y="139849"/>
            <a:ext cx="10515600" cy="6035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1" dirty="0"/>
              <a:t>Livello </a:t>
            </a:r>
            <a:r>
              <a:rPr lang="it-IT" sz="1600" b="1" dirty="0" smtClean="0"/>
              <a:t>0 </a:t>
            </a:r>
            <a:r>
              <a:rPr lang="it-IT" sz="1600" b="1" dirty="0"/>
              <a:t>– Self Help</a:t>
            </a:r>
            <a:r>
              <a:rPr lang="it-IT" sz="1600" dirty="0"/>
              <a:t/>
            </a:r>
            <a:br>
              <a:rPr lang="it-IT" sz="1600" dirty="0"/>
            </a:br>
            <a:r>
              <a:rPr lang="it-IT" sz="1600" u="sng" dirty="0" smtClean="0"/>
              <a:t>Profilo risorsa</a:t>
            </a:r>
            <a:r>
              <a:rPr lang="it-IT" sz="1600" dirty="0" smtClean="0"/>
              <a:t>: Utenti del sistema / Fruitori del servizio</a:t>
            </a:r>
          </a:p>
          <a:p>
            <a:pPr marL="0" indent="0">
              <a:buNone/>
            </a:pPr>
            <a:r>
              <a:rPr lang="it-IT" sz="1600" u="sng" dirty="0" smtClean="0"/>
              <a:t>Funzione</a:t>
            </a:r>
            <a:r>
              <a:rPr lang="it-IT" sz="1600" dirty="0" smtClean="0"/>
              <a:t>: L’utente </a:t>
            </a:r>
            <a:r>
              <a:rPr lang="it-IT" sz="1600" dirty="0"/>
              <a:t>ricerca, recupera e accede in autonomia alle risorse (news, manuali, </a:t>
            </a:r>
            <a:r>
              <a:rPr lang="it-IT" sz="1600" dirty="0" err="1"/>
              <a:t>faq</a:t>
            </a:r>
            <a:r>
              <a:rPr lang="it-IT" sz="1600" dirty="0"/>
              <a:t> ecc.) del prodotto/servizio</a:t>
            </a:r>
            <a:r>
              <a:rPr lang="it-IT" sz="1600" dirty="0" smtClean="0"/>
              <a:t>. L’utente accede al catalogo dei servizi di supporto abilitati per il sistema e recupera nel catalogo le informazioni per l’attivazione degli stessi.</a:t>
            </a:r>
          </a:p>
          <a:p>
            <a:pPr marL="0" indent="0">
              <a:buNone/>
            </a:pPr>
            <a:r>
              <a:rPr lang="it-IT" sz="1600" u="sng" dirty="0" smtClean="0"/>
              <a:t>Requisiti abilitanti</a:t>
            </a:r>
            <a:r>
              <a:rPr lang="it-IT" sz="1600" dirty="0" smtClean="0"/>
              <a:t>: presenza e accessibilità del materiale e del catalogo dei servizi. Aggiornamento degli strumenti di supporto da parte delle risorse di livello superiore.</a:t>
            </a:r>
          </a:p>
          <a:p>
            <a:pPr marL="0" indent="0">
              <a:buNone/>
            </a:pPr>
            <a:r>
              <a:rPr lang="it-IT" sz="1600" b="1" dirty="0" smtClean="0"/>
              <a:t>Livello 1 – Help Desk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u="sng" dirty="0" smtClean="0"/>
              <a:t>Profilo risorsa</a:t>
            </a:r>
            <a:r>
              <a:rPr lang="it-IT" sz="1600" dirty="0" smtClean="0"/>
              <a:t>: Conoscenza di base degli </a:t>
            </a:r>
            <a:r>
              <a:rPr lang="it-IT" sz="1600" dirty="0" err="1" smtClean="0"/>
              <a:t>asset</a:t>
            </a:r>
            <a:r>
              <a:rPr lang="it-IT" sz="1600" dirty="0" smtClean="0"/>
              <a:t> in esercizio, dell’organizzazione dei clienti e dei processi di </a:t>
            </a:r>
            <a:r>
              <a:rPr lang="it-IT" sz="1600" dirty="0" err="1" smtClean="0"/>
              <a:t>problem</a:t>
            </a:r>
            <a:r>
              <a:rPr lang="it-IT" sz="1600" dirty="0" smtClean="0"/>
              <a:t> &amp; </a:t>
            </a:r>
            <a:r>
              <a:rPr lang="it-IT" sz="1600" dirty="0" err="1" smtClean="0"/>
              <a:t>incident</a:t>
            </a:r>
            <a:r>
              <a:rPr lang="it-IT" sz="1600" dirty="0" smtClean="0"/>
              <a:t> management.   </a:t>
            </a:r>
          </a:p>
          <a:p>
            <a:pPr marL="0" indent="0">
              <a:buNone/>
            </a:pPr>
            <a:r>
              <a:rPr lang="it-IT" sz="1600" u="sng" dirty="0" smtClean="0"/>
              <a:t>Funzione</a:t>
            </a:r>
            <a:r>
              <a:rPr lang="it-IT" sz="1600" dirty="0" smtClean="0"/>
              <a:t>: Registra</a:t>
            </a:r>
            <a:r>
              <a:rPr lang="it-IT" sz="1600" dirty="0"/>
              <a:t>, classifica, smista le richieste di assistenza, monitora il rispetto dei tempi ed è responsabile della chiusura dei ticket. Risolve problemi banali o già conosciuti e censiti nella Knowledge base del prodotto/servizio. </a:t>
            </a:r>
            <a:endParaRPr lang="it-IT" sz="1600" dirty="0" smtClean="0"/>
          </a:p>
          <a:p>
            <a:pPr marL="0" indent="0">
              <a:buNone/>
            </a:pPr>
            <a:r>
              <a:rPr lang="it-IT" sz="1600" u="sng" dirty="0" smtClean="0"/>
              <a:t>Requisiti Abilitanti</a:t>
            </a:r>
            <a:r>
              <a:rPr lang="it-IT" sz="1600" dirty="0" smtClean="0"/>
              <a:t>: presenza di una kb aggiornata rivolta al personale dell’Help Desk.</a:t>
            </a:r>
          </a:p>
          <a:p>
            <a:pPr marL="0" indent="0">
              <a:buNone/>
            </a:pPr>
            <a:r>
              <a:rPr lang="it-IT" sz="1600" b="1" dirty="0" smtClean="0"/>
              <a:t>Livello 2 – Supporto Base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u="sng" dirty="0"/>
              <a:t>Profilo </a:t>
            </a:r>
            <a:r>
              <a:rPr lang="it-IT" sz="1600" u="sng" dirty="0" smtClean="0"/>
              <a:t>risorsa</a:t>
            </a:r>
            <a:r>
              <a:rPr lang="it-IT" sz="1600" dirty="0" smtClean="0"/>
              <a:t>: Esperienza approfondita nell’utilizzo dei prodotti e servizi supportati, con </a:t>
            </a:r>
            <a:r>
              <a:rPr lang="it-IT" sz="1600" dirty="0" err="1" smtClean="0"/>
              <a:t>skill</a:t>
            </a:r>
            <a:r>
              <a:rPr lang="it-IT" sz="1600" dirty="0" smtClean="0"/>
              <a:t> non necessariamente tecnico. Conoscenza della kb documentale, conoscenza del contesto organizzativo e dei processi che il sistema impatta.</a:t>
            </a:r>
          </a:p>
          <a:p>
            <a:pPr marL="0" indent="0">
              <a:buNone/>
            </a:pPr>
            <a:r>
              <a:rPr lang="it-IT" sz="1600" u="sng" dirty="0" smtClean="0"/>
              <a:t>Funzione</a:t>
            </a:r>
            <a:r>
              <a:rPr lang="it-IT" sz="1600" dirty="0" smtClean="0"/>
              <a:t>:</a:t>
            </a:r>
            <a:r>
              <a:rPr lang="it-IT" sz="1600" dirty="0"/>
              <a:t> </a:t>
            </a:r>
            <a:r>
              <a:rPr lang="it-IT" sz="1600" dirty="0" smtClean="0"/>
              <a:t>Individua il livello di gravità e assegna una priorità al ticket. Supporta direttamente l’utente nell’utilizzo del sistema e nella risoluzione dei problemi riscontrati. Se necessario interviene con strumenti di diagnostica remota e di condivisione del desktop, solo in caso di effettiva necessità può intervenire on site. Nella fase di chiusura del problema va ad alimentare il «</a:t>
            </a:r>
            <a:r>
              <a:rPr lang="it-IT" sz="1600" dirty="0" err="1" smtClean="0"/>
              <a:t>know</a:t>
            </a:r>
            <a:r>
              <a:rPr lang="it-IT" sz="1600" dirty="0" smtClean="0"/>
              <a:t> </a:t>
            </a:r>
            <a:r>
              <a:rPr lang="it-IT" sz="1600" dirty="0" err="1" smtClean="0"/>
              <a:t>error</a:t>
            </a:r>
            <a:r>
              <a:rPr lang="it-IT" sz="1600" dirty="0" smtClean="0"/>
              <a:t> database». </a:t>
            </a:r>
          </a:p>
          <a:p>
            <a:pPr marL="0" indent="0">
              <a:buNone/>
            </a:pPr>
            <a:r>
              <a:rPr lang="it-IT" sz="1600" u="sng" dirty="0" smtClean="0"/>
              <a:t>Requisiti Abilitanti</a:t>
            </a:r>
            <a:r>
              <a:rPr lang="it-IT" sz="1600" dirty="0" smtClean="0"/>
              <a:t>: Il personale deve essere costantemente formato sulle funzionalità del </a:t>
            </a:r>
            <a:r>
              <a:rPr lang="it-IT" sz="1600" dirty="0" err="1" smtClean="0"/>
              <a:t>sistee</a:t>
            </a:r>
            <a:r>
              <a:rPr lang="it-IT" sz="1600" dirty="0" smtClean="0"/>
              <a:t> sullo stato della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417398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5639" y="139849"/>
            <a:ext cx="10515600" cy="60350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1" dirty="0"/>
              <a:t>Livello 3 – Supporto Avanzato</a:t>
            </a:r>
            <a:br>
              <a:rPr lang="it-IT" sz="1600" b="1" dirty="0"/>
            </a:br>
            <a:r>
              <a:rPr lang="it-IT" sz="1600" u="sng" dirty="0"/>
              <a:t>Profilo risorsa</a:t>
            </a:r>
            <a:r>
              <a:rPr lang="it-IT" sz="1600" dirty="0"/>
              <a:t>: Specializzato nell’area di competenza sia dal punto funzionale che tecnico. Il Supporto Avanzato è costituito da risorse che in qualche modo sono anche coinvolte </a:t>
            </a:r>
            <a:r>
              <a:rPr lang="it-IT" sz="1600" dirty="0" smtClean="0"/>
              <a:t>nel </a:t>
            </a:r>
            <a:r>
              <a:rPr lang="it-IT" sz="1600" dirty="0" err="1" smtClean="0"/>
              <a:t>deploy</a:t>
            </a:r>
            <a:r>
              <a:rPr lang="it-IT" sz="1600" dirty="0" smtClean="0"/>
              <a:t> oltre che nelle </a:t>
            </a:r>
            <a:r>
              <a:rPr lang="it-IT" sz="1600" dirty="0"/>
              <a:t>evoluzioni del </a:t>
            </a:r>
            <a:r>
              <a:rPr lang="it-IT" sz="1600" dirty="0" smtClean="0"/>
              <a:t>prodotto/servizio . </a:t>
            </a:r>
            <a:r>
              <a:rPr lang="it-IT" sz="1600" dirty="0"/>
              <a:t>Appartengono al L3 di supporto sia gli esperti del prodotto/servizio che le risorse sistemistiche che provvedono ala conduzione dei sistemi di base.</a:t>
            </a:r>
          </a:p>
          <a:p>
            <a:pPr marL="0" indent="0">
              <a:buNone/>
            </a:pPr>
            <a:r>
              <a:rPr lang="it-IT" sz="1600" u="sng" dirty="0"/>
              <a:t>Funzione</a:t>
            </a:r>
            <a:r>
              <a:rPr lang="it-IT" sz="1600" dirty="0"/>
              <a:t>: Viene attivato dal servizio L1 o L2 e fornisce le informazioni necessarie alla chiusura del ticket, anche attraverso </a:t>
            </a:r>
            <a:r>
              <a:rPr lang="it-IT" sz="1600" dirty="0" err="1"/>
              <a:t>workaround</a:t>
            </a:r>
            <a:r>
              <a:rPr lang="it-IT" sz="1600" dirty="0"/>
              <a:t>. Gestisce i problemi non risolti nei livelli precedenti, alcuni dei quali danno origine a richieste di cambiamento della baseline del prodotto/servizio, della configurazione o della documentazione. A questo livello vengono elaborate eventuali ipotesi di manutenzione del prodotto/servizio che possono investire il L4 di supporto. Gestisce la configurazione del prodotto/servizio sia in termini applicativi che architetturali</a:t>
            </a:r>
            <a:r>
              <a:rPr lang="it-IT" sz="1600" dirty="0" smtClean="0"/>
              <a:t>. Svolge anche funzioni più propriamente di service desk volte al monitoraggio e al miglioramento del livello di servizio, queste attività possono essere gestite in autonomia senza attivazione del L3 da parte di L1/2.</a:t>
            </a:r>
            <a:endParaRPr lang="it-IT" sz="1600" dirty="0"/>
          </a:p>
          <a:p>
            <a:pPr marL="0" indent="0">
              <a:buNone/>
            </a:pPr>
            <a:r>
              <a:rPr lang="it-IT" sz="1600" u="sng" dirty="0"/>
              <a:t>Requisiti abilitanti</a:t>
            </a:r>
            <a:r>
              <a:rPr lang="it-IT" sz="1600" dirty="0"/>
              <a:t>: Accesso alle risorse tecniche per la risoluzione dei problemi (script, </a:t>
            </a:r>
            <a:r>
              <a:rPr lang="it-IT" sz="1600" dirty="0" err="1"/>
              <a:t>sql</a:t>
            </a:r>
            <a:r>
              <a:rPr lang="it-IT" sz="1600" dirty="0"/>
              <a:t>, guide ecc.).</a:t>
            </a:r>
          </a:p>
          <a:p>
            <a:pPr marL="0" indent="0">
              <a:buNone/>
            </a:pPr>
            <a:r>
              <a:rPr lang="it-IT" sz="1600" b="1" dirty="0"/>
              <a:t>Livello </a:t>
            </a:r>
            <a:r>
              <a:rPr lang="it-IT" sz="1600" b="1" dirty="0" smtClean="0"/>
              <a:t>4 </a:t>
            </a:r>
            <a:r>
              <a:rPr lang="it-IT" sz="1600" b="1" dirty="0"/>
              <a:t>– Supporto </a:t>
            </a:r>
            <a:r>
              <a:rPr lang="it-IT" sz="1600" b="1" dirty="0" smtClean="0"/>
              <a:t>Specialistico</a:t>
            </a:r>
            <a:r>
              <a:rPr lang="it-IT" sz="1600" b="1" dirty="0"/>
              <a:t/>
            </a:r>
            <a:br>
              <a:rPr lang="it-IT" sz="1600" b="1" dirty="0"/>
            </a:br>
            <a:r>
              <a:rPr lang="it-IT" sz="1600" u="sng" dirty="0"/>
              <a:t>Profilo risorsa</a:t>
            </a:r>
            <a:r>
              <a:rPr lang="it-IT" sz="1600" dirty="0" smtClean="0"/>
              <a:t>: Appartenente al team tecnico / laboratorio sviluppo prodotto. Conosce e sa intervenire sui componenti che compongono il prodotto. Spesso è appartenente alla struttura del </a:t>
            </a:r>
            <a:r>
              <a:rPr lang="it-IT" sz="1600" dirty="0" err="1" smtClean="0"/>
              <a:t>vendor</a:t>
            </a:r>
            <a:r>
              <a:rPr lang="it-IT" sz="1600" dirty="0" smtClean="0"/>
              <a:t> o comunque ad un fornitore di servizi relativi alla manutenzione del prodotto/servizio.</a:t>
            </a:r>
            <a:endParaRPr lang="it-IT" sz="1600" dirty="0"/>
          </a:p>
          <a:p>
            <a:pPr marL="0" indent="0">
              <a:buNone/>
            </a:pPr>
            <a:r>
              <a:rPr lang="it-IT" sz="1600" u="sng" dirty="0"/>
              <a:t>Funzione</a:t>
            </a:r>
            <a:r>
              <a:rPr lang="it-IT" sz="1600" dirty="0" smtClean="0"/>
              <a:t>: </a:t>
            </a:r>
            <a:r>
              <a:rPr lang="it-IT" sz="1600" dirty="0"/>
              <a:t>Gruppo di lavoro addetto agli interventi sulle baseline </a:t>
            </a:r>
            <a:r>
              <a:rPr lang="it-IT" sz="1600" dirty="0" smtClean="0"/>
              <a:t>di prodotto </a:t>
            </a:r>
            <a:r>
              <a:rPr lang="it-IT" sz="1600" dirty="0"/>
              <a:t>e alla gestione delle modifiche. Presa in carico </a:t>
            </a:r>
            <a:r>
              <a:rPr lang="it-IT" sz="1600" dirty="0" smtClean="0"/>
              <a:t>di segnalazioni </a:t>
            </a:r>
            <a:r>
              <a:rPr lang="it-IT" sz="1600" dirty="0"/>
              <a:t>frutto di escalation da parte dei </a:t>
            </a:r>
            <a:r>
              <a:rPr lang="it-IT" sz="1600" dirty="0" smtClean="0"/>
              <a:t>livelli precedenti</a:t>
            </a:r>
            <a:r>
              <a:rPr lang="it-IT" sz="1600" dirty="0"/>
              <a:t>. Analisi funzionale della segnalazione </a:t>
            </a:r>
            <a:r>
              <a:rPr lang="it-IT" sz="1600" dirty="0" smtClean="0"/>
              <a:t>per intervento </a:t>
            </a:r>
            <a:r>
              <a:rPr lang="it-IT" sz="1600" dirty="0"/>
              <a:t>di verifica della rispondenza della </a:t>
            </a:r>
            <a:r>
              <a:rPr lang="it-IT" sz="1600" dirty="0" smtClean="0"/>
              <a:t>piattaforma e </a:t>
            </a:r>
            <a:r>
              <a:rPr lang="it-IT" sz="1600" dirty="0"/>
              <a:t>di individuazione della soluzione organizzativa</a:t>
            </a:r>
            <a:r>
              <a:rPr lang="it-IT" sz="1600" dirty="0" smtClean="0"/>
              <a:t>, funzionale </a:t>
            </a:r>
            <a:r>
              <a:rPr lang="it-IT" sz="1600" dirty="0"/>
              <a:t>o implementativa idonea, </a:t>
            </a:r>
            <a:r>
              <a:rPr lang="it-IT" sz="1600" dirty="0" smtClean="0"/>
              <a:t>con </a:t>
            </a:r>
            <a:r>
              <a:rPr lang="it-IT" sz="1600" dirty="0"/>
              <a:t>definizione </a:t>
            </a:r>
            <a:r>
              <a:rPr lang="it-IT" sz="1600" dirty="0" smtClean="0"/>
              <a:t>delle specifiche </a:t>
            </a:r>
            <a:r>
              <a:rPr lang="it-IT" sz="1600" dirty="0"/>
              <a:t>funzionali d’uso.</a:t>
            </a:r>
          </a:p>
          <a:p>
            <a:pPr marL="0" indent="0">
              <a:buNone/>
            </a:pPr>
            <a:r>
              <a:rPr lang="it-IT" sz="1600" u="sng" dirty="0"/>
              <a:t>Requisiti </a:t>
            </a:r>
            <a:r>
              <a:rPr lang="it-IT" sz="1600" u="sng" dirty="0" smtClean="0"/>
              <a:t>abilitanti: </a:t>
            </a:r>
            <a:r>
              <a:rPr lang="it-IT" sz="1600" dirty="0" smtClean="0"/>
              <a:t>Piano di gestione della configurazione, contratto di servizio in caso di risorse esterne.</a:t>
            </a:r>
            <a:r>
              <a:rPr lang="it-IT" sz="1600" dirty="0"/>
              <a:t/>
            </a:r>
            <a:br>
              <a:rPr lang="it-IT" sz="1600" dirty="0"/>
            </a:b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2605838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Riccardini</dc:creator>
  <cp:lastModifiedBy>Marco Riccardini</cp:lastModifiedBy>
  <cp:revision>21</cp:revision>
  <dcterms:created xsi:type="dcterms:W3CDTF">2019-11-15T11:11:13Z</dcterms:created>
  <dcterms:modified xsi:type="dcterms:W3CDTF">2020-02-25T11:05:04Z</dcterms:modified>
</cp:coreProperties>
</file>