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F0F-50F2-40F0-A172-6588CDBEA8CE}" type="datetimeFigureOut">
              <a:rPr lang="it-IT" smtClean="0"/>
              <a:t>09/09/2016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553-0965-424E-8A3D-145F979111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53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F0F-50F2-40F0-A172-6588CDBEA8CE}" type="datetimeFigureOut">
              <a:rPr lang="it-IT" smtClean="0"/>
              <a:t>09/09/2016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553-0965-424E-8A3D-145F979111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15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F0F-50F2-40F0-A172-6588CDBEA8CE}" type="datetimeFigureOut">
              <a:rPr lang="it-IT" smtClean="0"/>
              <a:t>09/09/2016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553-0965-424E-8A3D-145F979111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00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F0F-50F2-40F0-A172-6588CDBEA8CE}" type="datetimeFigureOut">
              <a:rPr lang="it-IT" smtClean="0"/>
              <a:t>09/09/2016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553-0965-424E-8A3D-145F979111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31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F0F-50F2-40F0-A172-6588CDBEA8CE}" type="datetimeFigureOut">
              <a:rPr lang="it-IT" smtClean="0"/>
              <a:t>09/09/2016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553-0965-424E-8A3D-145F979111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80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F0F-50F2-40F0-A172-6588CDBEA8CE}" type="datetimeFigureOut">
              <a:rPr lang="it-IT" smtClean="0"/>
              <a:t>09/09/2016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553-0965-424E-8A3D-145F979111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94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F0F-50F2-40F0-A172-6588CDBEA8CE}" type="datetimeFigureOut">
              <a:rPr lang="it-IT" smtClean="0"/>
              <a:t>09/09/2016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553-0965-424E-8A3D-145F979111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F0F-50F2-40F0-A172-6588CDBEA8CE}" type="datetimeFigureOut">
              <a:rPr lang="it-IT" smtClean="0"/>
              <a:t>09/09/2016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553-0965-424E-8A3D-145F979111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96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F0F-50F2-40F0-A172-6588CDBEA8CE}" type="datetimeFigureOut">
              <a:rPr lang="it-IT" smtClean="0"/>
              <a:t>09/09/2016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553-0965-424E-8A3D-145F979111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75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F0F-50F2-40F0-A172-6588CDBEA8CE}" type="datetimeFigureOut">
              <a:rPr lang="it-IT" smtClean="0"/>
              <a:t>09/09/2016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553-0965-424E-8A3D-145F979111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78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F0F-50F2-40F0-A172-6588CDBEA8CE}" type="datetimeFigureOut">
              <a:rPr lang="it-IT" smtClean="0"/>
              <a:t>09/09/2016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71553-0965-424E-8A3D-145F979111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00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2F0F-50F2-40F0-A172-6588CDBEA8CE}" type="datetimeFigureOut">
              <a:rPr lang="it-IT" smtClean="0"/>
              <a:t>09/09/2016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71553-0965-424E-8A3D-145F979111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32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as.pa.umbria.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hyperlink" Target="https://youtu.be/FGUPq4Vefe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iS4K9pt2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1998620"/>
            <a:ext cx="3932237" cy="4469633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1567" y="1998620"/>
            <a:ext cx="6906517" cy="3315729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223551" y="2395641"/>
            <a:ext cx="283464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it-IT" dirty="0" smtClean="0"/>
              <a:t>Inserisci il codice fiscale</a:t>
            </a:r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3722914" y="2764973"/>
            <a:ext cx="1867989" cy="4940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223551" y="3565041"/>
            <a:ext cx="283464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Inserisci la password che è stata inviata per email</a:t>
            </a:r>
            <a:endParaRPr lang="it-IT" dirty="0"/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3618411" y="3225925"/>
            <a:ext cx="1972492" cy="1704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223551" y="5042500"/>
            <a:ext cx="283464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Possibilità di cambiare la password assegnata</a:t>
            </a:r>
            <a:endParaRPr lang="it-IT" dirty="0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3618411" y="4794072"/>
            <a:ext cx="1972492" cy="6792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4801568" y="5821922"/>
            <a:ext cx="6906516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Dopo aver inserito nome utente e password cliccare sul tasto </a:t>
            </a:r>
          </a:p>
          <a:p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it-IT" dirty="0"/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7450751" y="3933773"/>
            <a:ext cx="556032" cy="13395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839788" y="827900"/>
            <a:ext cx="1069534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Per accedere all’applicazione di reportistica del SISO occorre digitare il seguente indirizzo (utilizzare </a:t>
            </a:r>
            <a:r>
              <a:rPr lang="it-IT" dirty="0" err="1" smtClean="0"/>
              <a:t>Mozilla</a:t>
            </a:r>
            <a:r>
              <a:rPr lang="it-IT" dirty="0" smtClean="0"/>
              <a:t> </a:t>
            </a:r>
            <a:r>
              <a:rPr lang="it-IT" dirty="0" err="1" smtClean="0"/>
              <a:t>Firefox</a:t>
            </a:r>
            <a:r>
              <a:rPr lang="it-IT" dirty="0" smtClean="0"/>
              <a:t> o Google </a:t>
            </a:r>
            <a:r>
              <a:rPr lang="it-IT" dirty="0" err="1" smtClean="0"/>
              <a:t>Chrome</a:t>
            </a:r>
            <a:r>
              <a:rPr lang="it-IT" dirty="0" smtClean="0"/>
              <a:t> ): 			</a:t>
            </a:r>
          </a:p>
        </p:txBody>
      </p:sp>
      <p:sp>
        <p:nvSpPr>
          <p:cNvPr id="2" name="Freccia a destra 1">
            <a:hlinkClick r:id="" action="ppaction://hlinkshowjump?jump=nextslide"/>
          </p:cNvPr>
          <p:cNvSpPr/>
          <p:nvPr/>
        </p:nvSpPr>
        <p:spPr>
          <a:xfrm>
            <a:off x="10998926" y="470265"/>
            <a:ext cx="535577" cy="305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hlinkClick r:id="rId3"/>
          </p:cNvPr>
          <p:cNvSpPr/>
          <p:nvPr/>
        </p:nvSpPr>
        <p:spPr>
          <a:xfrm>
            <a:off x="4560422" y="1305178"/>
            <a:ext cx="3446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/>
              <a:t>das.pa.umbria.it </a:t>
            </a:r>
          </a:p>
        </p:txBody>
      </p:sp>
    </p:spTree>
    <p:extLst>
      <p:ext uri="{BB962C8B-B14F-4D97-AF65-F5344CB8AC3E}">
        <p14:creationId xmlns:p14="http://schemas.microsoft.com/office/powerpoint/2010/main" val="7890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453" y="3287808"/>
            <a:ext cx="8226475" cy="262966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453" y="2291766"/>
            <a:ext cx="1065439" cy="852351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374463" y="3587930"/>
            <a:ext cx="2834640" cy="11146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it-IT" dirty="0" smtClean="0"/>
              <a:t>Cliccare nell’icona indicata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 flipV="1">
            <a:off x="2050866" y="3287808"/>
            <a:ext cx="1593669" cy="3001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Freccia a destra 5">
            <a:hlinkClick r:id="" action="ppaction://hlinkshowjump?jump=nextslide"/>
          </p:cNvPr>
          <p:cNvSpPr/>
          <p:nvPr/>
        </p:nvSpPr>
        <p:spPr>
          <a:xfrm>
            <a:off x="10998926" y="470265"/>
            <a:ext cx="535577" cy="305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sinistra 6">
            <a:hlinkClick r:id="" action="ppaction://hlinkshowjump?jump=previousslide"/>
          </p:cNvPr>
          <p:cNvSpPr/>
          <p:nvPr/>
        </p:nvSpPr>
        <p:spPr>
          <a:xfrm>
            <a:off x="666205" y="474845"/>
            <a:ext cx="522515" cy="300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62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1184361" y="1452780"/>
            <a:ext cx="2873829" cy="86541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rmAutofit lnSpcReduction="10000"/>
          </a:bodyPr>
          <a:lstStyle/>
          <a:p>
            <a:r>
              <a:rPr lang="it-IT" dirty="0" smtClean="0"/>
              <a:t>ACCOGLIENZA: ci sono tutti i report che riguardano l’ufficio della cittadinanza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223551" y="2666776"/>
            <a:ext cx="2834640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CARTELLA SOCIALE: ci sono tutti i report che riguardano i casi inseriti nella cartella sociale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1223551" y="4144235"/>
            <a:ext cx="2834640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REPORT GENERALE: c’è un grafico che indica il numero totale degli accessi (ufficio della cittadinanza) e dei  casi (cartella sociale) che </a:t>
            </a:r>
            <a:r>
              <a:rPr lang="it-IT" dirty="0" err="1" smtClean="0"/>
              <a:t>puo</a:t>
            </a:r>
            <a:r>
              <a:rPr lang="it-IT" dirty="0" smtClean="0"/>
              <a:t> essere navigabile.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8124" y="1729838"/>
            <a:ext cx="4662804" cy="3783456"/>
          </a:xfrm>
          <a:prstGeom prst="rect">
            <a:avLst/>
          </a:prstGeom>
        </p:spPr>
      </p:pic>
      <p:cxnSp>
        <p:nvCxnSpPr>
          <p:cNvPr id="10" name="Connettore 2 9"/>
          <p:cNvCxnSpPr/>
          <p:nvPr/>
        </p:nvCxnSpPr>
        <p:spPr>
          <a:xfrm>
            <a:off x="3751729" y="1885122"/>
            <a:ext cx="3092824" cy="19249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4058190" y="3475940"/>
            <a:ext cx="2638445" cy="7397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3936349" y="4679576"/>
            <a:ext cx="2908204" cy="4800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Freccia a destra 10">
            <a:hlinkClick r:id="" action="ppaction://hlinkshowjump?jump=nextslide"/>
          </p:cNvPr>
          <p:cNvSpPr/>
          <p:nvPr/>
        </p:nvSpPr>
        <p:spPr>
          <a:xfrm>
            <a:off x="10998926" y="470265"/>
            <a:ext cx="535577" cy="305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sinistra 13">
            <a:hlinkClick r:id="" action="ppaction://hlinkshowjump?jump=previousslide"/>
          </p:cNvPr>
          <p:cNvSpPr/>
          <p:nvPr/>
        </p:nvSpPr>
        <p:spPr>
          <a:xfrm>
            <a:off x="666205" y="474845"/>
            <a:ext cx="522515" cy="300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50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31" y="2645996"/>
            <a:ext cx="5860037" cy="350968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300320" y="1544843"/>
            <a:ext cx="1124763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ACCOGLIENZA</a:t>
            </a:r>
          </a:p>
          <a:p>
            <a:endParaRPr lang="it-IT" sz="2800" b="1" dirty="0" smtClean="0"/>
          </a:p>
        </p:txBody>
      </p:sp>
      <p:sp>
        <p:nvSpPr>
          <p:cNvPr id="5" name="CasellaDiTesto 4"/>
          <p:cNvSpPr txBox="1"/>
          <p:nvPr/>
        </p:nvSpPr>
        <p:spPr>
          <a:xfrm>
            <a:off x="228601" y="2498950"/>
            <a:ext cx="3829590" cy="8381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 fontScale="85000" lnSpcReduction="20000"/>
          </a:bodyPr>
          <a:lstStyle/>
          <a:p>
            <a:r>
              <a:rPr lang="it-IT" dirty="0" smtClean="0"/>
              <a:t>BISOGNI E SERVIZI RICHESTI: grafico navigabile che indica il numero dei servizi e bisogni richiesti in fase di accoglienza all’ufficio della cittadinanza </a:t>
            </a:r>
            <a:endParaRPr lang="it-IT" dirty="0"/>
          </a:p>
        </p:txBody>
      </p:sp>
      <p:cxnSp>
        <p:nvCxnSpPr>
          <p:cNvPr id="6" name="Connettore 2 5"/>
          <p:cNvCxnSpPr/>
          <p:nvPr/>
        </p:nvCxnSpPr>
        <p:spPr>
          <a:xfrm>
            <a:off x="3872753" y="2941831"/>
            <a:ext cx="1775012" cy="6992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300319" y="3942262"/>
            <a:ext cx="3829590" cy="8381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it-IT" sz="1500" dirty="0"/>
              <a:t>OLAP: possibilità di incrociare (come tabella pivot in </a:t>
            </a:r>
            <a:r>
              <a:rPr lang="it-IT" sz="1500" dirty="0" err="1"/>
              <a:t>excel</a:t>
            </a:r>
            <a:r>
              <a:rPr lang="it-IT" sz="1500" dirty="0"/>
              <a:t> ) le dimensioni per generare degli indicatori </a:t>
            </a:r>
            <a:r>
              <a:rPr lang="it-IT" sz="1500" dirty="0" smtClean="0"/>
              <a:t>.		</a:t>
            </a:r>
          </a:p>
          <a:p>
            <a:endParaRPr lang="it-IT" sz="1500" dirty="0"/>
          </a:p>
          <a:p>
            <a:endParaRPr lang="it-IT" sz="1500" dirty="0"/>
          </a:p>
        </p:txBody>
      </p:sp>
      <p:sp>
        <p:nvSpPr>
          <p:cNvPr id="10" name="Ovale 9"/>
          <p:cNvSpPr/>
          <p:nvPr/>
        </p:nvSpPr>
        <p:spPr>
          <a:xfrm>
            <a:off x="7058187" y="2847702"/>
            <a:ext cx="4342181" cy="174811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3872753" y="4244773"/>
            <a:ext cx="3424518" cy="1165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300319" y="5516723"/>
            <a:ext cx="3829590" cy="8381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 fontScale="85000" lnSpcReduction="20000"/>
          </a:bodyPr>
          <a:lstStyle/>
          <a:p>
            <a:r>
              <a:rPr lang="it-IT" dirty="0" smtClean="0"/>
              <a:t>STATISTICHE SCHEDE: </a:t>
            </a:r>
            <a:r>
              <a:rPr lang="it-IT" dirty="0"/>
              <a:t>: insieme di cruscotti </a:t>
            </a:r>
            <a:r>
              <a:rPr lang="it-IT" dirty="0" smtClean="0"/>
              <a:t>o   tabelle nella </a:t>
            </a:r>
            <a:r>
              <a:rPr lang="it-IT" dirty="0"/>
              <a:t>stesso report con la possibilità di filtrare il report in base a quello che si clicca. </a:t>
            </a:r>
          </a:p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4" name="Ovale 13"/>
          <p:cNvSpPr/>
          <p:nvPr/>
        </p:nvSpPr>
        <p:spPr>
          <a:xfrm>
            <a:off x="5041136" y="4434460"/>
            <a:ext cx="4342181" cy="174811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/>
          <p:cNvCxnSpPr>
            <a:stCxn id="13" idx="3"/>
          </p:cNvCxnSpPr>
          <p:nvPr/>
        </p:nvCxnSpPr>
        <p:spPr>
          <a:xfrm flipV="1">
            <a:off x="4129909" y="5831531"/>
            <a:ext cx="2772915" cy="1042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Freccia a destra 11">
            <a:hlinkClick r:id="" action="ppaction://hlinkshowjump?jump=nextslide"/>
          </p:cNvPr>
          <p:cNvSpPr/>
          <p:nvPr/>
        </p:nvSpPr>
        <p:spPr>
          <a:xfrm>
            <a:off x="10998926" y="470265"/>
            <a:ext cx="535577" cy="305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sinistra 15">
            <a:hlinkClick r:id="" action="ppaction://hlinkshowjump?jump=previousslide"/>
          </p:cNvPr>
          <p:cNvSpPr/>
          <p:nvPr/>
        </p:nvSpPr>
        <p:spPr>
          <a:xfrm>
            <a:off x="666205" y="474845"/>
            <a:ext cx="522515" cy="300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tella a 6 punte 2">
            <a:hlinkClick r:id="rId4"/>
          </p:cNvPr>
          <p:cNvSpPr/>
          <p:nvPr/>
        </p:nvSpPr>
        <p:spPr>
          <a:xfrm>
            <a:off x="2684758" y="4453649"/>
            <a:ext cx="1159719" cy="1063074"/>
          </a:xfrm>
          <a:prstGeom prst="star6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Tutorial</a:t>
            </a:r>
            <a:endParaRPr lang="it-IT" sz="14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460" y="4648765"/>
            <a:ext cx="724625" cy="5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1184361" y="1818543"/>
            <a:ext cx="2873829" cy="8654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 lnSpcReduction="10000"/>
          </a:bodyPr>
          <a:lstStyle/>
          <a:p>
            <a:r>
              <a:rPr lang="it-IT" dirty="0" smtClean="0"/>
              <a:t>ACCOGLIENZA: ci sono tutti i report che riguardano l’ufficio della cittadinanza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223551" y="3032539"/>
            <a:ext cx="2834640" cy="12003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CARTELLA SOCIALE: ci sono tutti i report che riguardano i casi inseriti nella cartella sociale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1223551" y="4509998"/>
            <a:ext cx="2834640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REPORT GENERALE: c’è un grafico che indica il numero totale degli accessi (ufficio della cittadinanza) e dei  casi (cartella sociale) che </a:t>
            </a:r>
            <a:r>
              <a:rPr lang="it-IT" dirty="0" err="1" smtClean="0"/>
              <a:t>puo</a:t>
            </a:r>
            <a:r>
              <a:rPr lang="it-IT" dirty="0" smtClean="0"/>
              <a:t> essere navigabile.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8124" y="2095601"/>
            <a:ext cx="4662804" cy="3783456"/>
          </a:xfrm>
          <a:prstGeom prst="rect">
            <a:avLst/>
          </a:prstGeom>
        </p:spPr>
      </p:pic>
      <p:cxnSp>
        <p:nvCxnSpPr>
          <p:cNvPr id="10" name="Connettore 2 9"/>
          <p:cNvCxnSpPr/>
          <p:nvPr/>
        </p:nvCxnSpPr>
        <p:spPr>
          <a:xfrm>
            <a:off x="3751729" y="2250885"/>
            <a:ext cx="3092824" cy="19249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4058190" y="3841703"/>
            <a:ext cx="2638445" cy="7397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3936349" y="5045339"/>
            <a:ext cx="2908204" cy="4800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Freccia a destra 10">
            <a:hlinkClick r:id="" action="ppaction://hlinkshowjump?jump=nextslide"/>
          </p:cNvPr>
          <p:cNvSpPr/>
          <p:nvPr/>
        </p:nvSpPr>
        <p:spPr>
          <a:xfrm>
            <a:off x="10998926" y="470265"/>
            <a:ext cx="535577" cy="305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sinistra 13">
            <a:hlinkClick r:id="" action="ppaction://hlinkshowjump?jump=previousslide"/>
          </p:cNvPr>
          <p:cNvSpPr/>
          <p:nvPr/>
        </p:nvSpPr>
        <p:spPr>
          <a:xfrm>
            <a:off x="666205" y="474845"/>
            <a:ext cx="522515" cy="300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08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34790" y="1074586"/>
            <a:ext cx="11113159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CARTELLA SOCIALE</a:t>
            </a:r>
          </a:p>
          <a:p>
            <a:endParaRPr lang="it-IT" sz="2800" b="1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300319" y="3082839"/>
            <a:ext cx="3829590" cy="12273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it-IT" dirty="0" smtClean="0"/>
              <a:t>OLAP: possibilità di incrociare (come tabella pivot in </a:t>
            </a:r>
            <a:r>
              <a:rPr lang="it-IT" dirty="0" err="1" smtClean="0"/>
              <a:t>excel</a:t>
            </a:r>
            <a:r>
              <a:rPr lang="it-IT" dirty="0" smtClean="0"/>
              <a:t> ) le dimensioni per generare degli indicatori.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8001" y="4720814"/>
            <a:ext cx="3829590" cy="8381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 fontScale="85000" lnSpcReduction="10000"/>
          </a:bodyPr>
          <a:lstStyle/>
          <a:p>
            <a:r>
              <a:rPr lang="it-IT" dirty="0" smtClean="0"/>
              <a:t>STATISTICHE CASI: insieme di cruscotti nella stesso report con la possibilità di filtrare il report in base a quello che si clicca.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136" y="2028693"/>
            <a:ext cx="5991225" cy="4381500"/>
          </a:xfrm>
          <a:prstGeom prst="rect">
            <a:avLst/>
          </a:prstGeom>
        </p:spPr>
      </p:pic>
      <p:cxnSp>
        <p:nvCxnSpPr>
          <p:cNvPr id="11" name="Connettore 2 10"/>
          <p:cNvCxnSpPr/>
          <p:nvPr/>
        </p:nvCxnSpPr>
        <p:spPr>
          <a:xfrm flipV="1">
            <a:off x="3919997" y="3735982"/>
            <a:ext cx="1657843" cy="307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3536219" y="4720815"/>
            <a:ext cx="5503278" cy="5228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Freccia a destra 9">
            <a:hlinkClick r:id="" action="ppaction://hlinkshowjump?jump=nextslide"/>
          </p:cNvPr>
          <p:cNvSpPr/>
          <p:nvPr/>
        </p:nvSpPr>
        <p:spPr>
          <a:xfrm>
            <a:off x="10998926" y="470265"/>
            <a:ext cx="535577" cy="305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hlinkClick r:id="" action="ppaction://hlinkshowjump?jump=previousslide"/>
          </p:cNvPr>
          <p:cNvSpPr/>
          <p:nvPr/>
        </p:nvSpPr>
        <p:spPr>
          <a:xfrm>
            <a:off x="666205" y="474845"/>
            <a:ext cx="522515" cy="300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tella a 6 punte 13">
            <a:hlinkClick r:id="rId3"/>
          </p:cNvPr>
          <p:cNvSpPr/>
          <p:nvPr/>
        </p:nvSpPr>
        <p:spPr>
          <a:xfrm>
            <a:off x="2760278" y="5243639"/>
            <a:ext cx="1159719" cy="1063074"/>
          </a:xfrm>
          <a:prstGeom prst="star6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Tutorial</a:t>
            </a:r>
            <a:endParaRPr lang="it-IT" sz="1400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65" y="5418908"/>
            <a:ext cx="724625" cy="5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2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1184361" y="1452780"/>
            <a:ext cx="2873829" cy="8654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 lnSpcReduction="10000"/>
          </a:bodyPr>
          <a:lstStyle/>
          <a:p>
            <a:r>
              <a:rPr lang="it-IT" dirty="0" smtClean="0"/>
              <a:t>ACCOGLIENZA: ci sono tutti i report che riguardano l’ufficio della cittadinanza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223551" y="2666776"/>
            <a:ext cx="2834640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CARTELLA SOCIALE: ci sono tutti i report che riguardano i casi inseriti nella cartella sociale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1223551" y="4144235"/>
            <a:ext cx="2834640" cy="17543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smtClean="0"/>
              <a:t>REPORT GENERALE: c’è un grafico che indica il numero totale degli accessi (ufficio della cittadinanza) e dei  casi (cartella sociale) che </a:t>
            </a:r>
            <a:r>
              <a:rPr lang="it-IT" dirty="0" err="1" smtClean="0"/>
              <a:t>puo</a:t>
            </a:r>
            <a:r>
              <a:rPr lang="it-IT" dirty="0" smtClean="0"/>
              <a:t> essere navigabile.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8124" y="1729838"/>
            <a:ext cx="4662804" cy="3783456"/>
          </a:xfrm>
          <a:prstGeom prst="rect">
            <a:avLst/>
          </a:prstGeom>
        </p:spPr>
      </p:pic>
      <p:cxnSp>
        <p:nvCxnSpPr>
          <p:cNvPr id="10" name="Connettore 2 9"/>
          <p:cNvCxnSpPr/>
          <p:nvPr/>
        </p:nvCxnSpPr>
        <p:spPr>
          <a:xfrm>
            <a:off x="3751729" y="1885122"/>
            <a:ext cx="3092824" cy="19249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4058190" y="3475940"/>
            <a:ext cx="2638445" cy="7397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3936349" y="4679576"/>
            <a:ext cx="2908204" cy="4800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Freccia a destra 10">
            <a:hlinkClick r:id="" action="ppaction://hlinkshowjump?jump=nextslide"/>
          </p:cNvPr>
          <p:cNvSpPr/>
          <p:nvPr/>
        </p:nvSpPr>
        <p:spPr>
          <a:xfrm>
            <a:off x="10998926" y="470265"/>
            <a:ext cx="535577" cy="305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sinistra 13">
            <a:hlinkClick r:id="" action="ppaction://hlinkshowjump?jump=previousslide"/>
          </p:cNvPr>
          <p:cNvSpPr/>
          <p:nvPr/>
        </p:nvSpPr>
        <p:spPr>
          <a:xfrm>
            <a:off x="666205" y="474845"/>
            <a:ext cx="522515" cy="300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34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00319" y="801851"/>
            <a:ext cx="10695345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REPORT GENERALE</a:t>
            </a:r>
          </a:p>
          <a:p>
            <a:endParaRPr lang="it-IT" sz="2800" b="1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300319" y="3161216"/>
            <a:ext cx="3829590" cy="16067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 fontScale="92500" lnSpcReduction="20000"/>
          </a:bodyPr>
          <a:lstStyle/>
          <a:p>
            <a:r>
              <a:rPr lang="it-IT" dirty="0" smtClean="0"/>
              <a:t>DASHBOARD: il grafico  indica il numero totale degli accessi (ufficio della cittadinanza) e dei  casi (cartella sociale). Cliccando su delle zone del grafico si apriranno altri report di maggior dettaglio. </a:t>
            </a:r>
          </a:p>
          <a:p>
            <a:r>
              <a:rPr lang="it-IT" dirty="0" smtClean="0"/>
              <a:t> </a:t>
            </a:r>
            <a:endParaRPr lang="it-IT" dirty="0"/>
          </a:p>
        </p:txBody>
      </p:sp>
      <p:cxnSp>
        <p:nvCxnSpPr>
          <p:cNvPr id="15" name="Connettore 2 14"/>
          <p:cNvCxnSpPr/>
          <p:nvPr/>
        </p:nvCxnSpPr>
        <p:spPr>
          <a:xfrm>
            <a:off x="4428309" y="3816573"/>
            <a:ext cx="1916398" cy="3112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178" y="1847399"/>
            <a:ext cx="4188142" cy="4884232"/>
          </a:xfrm>
          <a:prstGeom prst="rect">
            <a:avLst/>
          </a:prstGeom>
        </p:spPr>
      </p:pic>
      <p:sp>
        <p:nvSpPr>
          <p:cNvPr id="6" name="Freccia a destra 5">
            <a:hlinkClick r:id="" action="ppaction://hlinkshowjump?jump=endshow"/>
          </p:cNvPr>
          <p:cNvSpPr/>
          <p:nvPr/>
        </p:nvSpPr>
        <p:spPr>
          <a:xfrm>
            <a:off x="10998926" y="470265"/>
            <a:ext cx="535577" cy="305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sinistra 10">
            <a:hlinkClick r:id="" action="ppaction://hlinkshowjump?jump=previousslide"/>
          </p:cNvPr>
          <p:cNvSpPr/>
          <p:nvPr/>
        </p:nvSpPr>
        <p:spPr>
          <a:xfrm>
            <a:off x="666205" y="474845"/>
            <a:ext cx="522515" cy="300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54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385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pc01</dc:creator>
  <cp:lastModifiedBy>Marco Riccardini</cp:lastModifiedBy>
  <cp:revision>60</cp:revision>
  <dcterms:created xsi:type="dcterms:W3CDTF">2016-09-07T12:24:45Z</dcterms:created>
  <dcterms:modified xsi:type="dcterms:W3CDTF">2016-09-09T09:07:43Z</dcterms:modified>
</cp:coreProperties>
</file>