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79" r:id="rId3"/>
    <p:sldMasterId id="2147483648" r:id="rId4"/>
  </p:sldMasterIdLst>
  <p:notesMasterIdLst>
    <p:notesMasterId r:id="rId33"/>
  </p:notesMasterIdLst>
  <p:handoutMasterIdLst>
    <p:handoutMasterId r:id="rId34"/>
  </p:handoutMasterIdLst>
  <p:sldIdLst>
    <p:sldId id="431" r:id="rId5"/>
    <p:sldId id="344" r:id="rId6"/>
    <p:sldId id="515" r:id="rId7"/>
    <p:sldId id="538" r:id="rId8"/>
    <p:sldId id="516" r:id="rId9"/>
    <p:sldId id="517" r:id="rId10"/>
    <p:sldId id="539" r:id="rId11"/>
    <p:sldId id="518" r:id="rId12"/>
    <p:sldId id="519" r:id="rId13"/>
    <p:sldId id="520" r:id="rId14"/>
    <p:sldId id="521" r:id="rId15"/>
    <p:sldId id="522" r:id="rId16"/>
    <p:sldId id="523" r:id="rId17"/>
    <p:sldId id="524" r:id="rId18"/>
    <p:sldId id="525" r:id="rId19"/>
    <p:sldId id="526" r:id="rId20"/>
    <p:sldId id="527" r:id="rId21"/>
    <p:sldId id="528" r:id="rId22"/>
    <p:sldId id="529" r:id="rId23"/>
    <p:sldId id="530" r:id="rId24"/>
    <p:sldId id="531" r:id="rId25"/>
    <p:sldId id="532" r:id="rId26"/>
    <p:sldId id="540" r:id="rId27"/>
    <p:sldId id="533" r:id="rId28"/>
    <p:sldId id="534" r:id="rId29"/>
    <p:sldId id="535" r:id="rId30"/>
    <p:sldId id="536" r:id="rId31"/>
    <p:sldId id="537" r:id="rId3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6" userDrawn="1">
          <p15:clr>
            <a:srgbClr val="A4A3A4"/>
          </p15:clr>
        </p15:guide>
        <p15:guide id="2" pos="7197" userDrawn="1">
          <p15:clr>
            <a:srgbClr val="A4A3A4"/>
          </p15:clr>
        </p15:guide>
        <p15:guide id="3" pos="347" userDrawn="1">
          <p15:clr>
            <a:srgbClr val="A4A3A4"/>
          </p15:clr>
        </p15:guide>
        <p15:guide id="4" pos="25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lia Marchio" initials="GM" lastIdx="1" clrIdx="0">
    <p:extLst>
      <p:ext uri="{19B8F6BF-5375-455C-9EA6-DF929625EA0E}">
        <p15:presenceInfo xmlns:p15="http://schemas.microsoft.com/office/powerpoint/2012/main" userId="dbaba0e4-1ca9-4c7d-901c-b8f30053d930" providerId="Windows Live"/>
      </p:ext>
    </p:extLst>
  </p:cmAuthor>
  <p:cmAuthor id="2" name="Maurizio Mastrolembo" initials="MM" lastIdx="1" clrIdx="1">
    <p:extLst>
      <p:ext uri="{19B8F6BF-5375-455C-9EA6-DF929625EA0E}">
        <p15:presenceInfo xmlns:p15="http://schemas.microsoft.com/office/powerpoint/2012/main" userId="556a747ea0e201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F80"/>
    <a:srgbClr val="768FD4"/>
    <a:srgbClr val="14284B"/>
    <a:srgbClr val="17244A"/>
    <a:srgbClr val="FFFFFF"/>
    <a:srgbClr val="D19A17"/>
    <a:srgbClr val="FFD403"/>
    <a:srgbClr val="3FAE29"/>
    <a:srgbClr val="DCE6F2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94291" autoAdjust="0"/>
  </p:normalViewPr>
  <p:slideViewPr>
    <p:cSldViewPr>
      <p:cViewPr>
        <p:scale>
          <a:sx n="66" d="100"/>
          <a:sy n="66" d="100"/>
        </p:scale>
        <p:origin x="976" y="64"/>
      </p:cViewPr>
      <p:guideLst>
        <p:guide orient="horz" pos="4156"/>
        <p:guide pos="7197"/>
        <p:guide pos="347"/>
        <p:guide pos="25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F0D0E-A6FB-4108-8799-E9B14B2EBE54}" type="datetimeFigureOut">
              <a:rPr lang="it-IT" smtClean="0"/>
              <a:t>10/09/2019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A3AE3-F73C-4102-8F31-97478CFD9B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158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4BEC5-1692-4E88-9685-8F91418EF228}" type="datetimeFigureOut">
              <a:rPr lang="it-IT" smtClean="0"/>
              <a:t>10/09/2019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5FF62-962A-4EC2-B30F-A4C2DB8350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622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gif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6" Type="http://schemas.openxmlformats.org/officeDocument/2006/relationships/hyperlink" Target="mailto:direzione@pec.easygov.it" TargetMode="External"/><Relationship Id="rId5" Type="http://schemas.openxmlformats.org/officeDocument/2006/relationships/hyperlink" Target="mailto:info@easygov.it" TargetMode="External"/><Relationship Id="rId4" Type="http://schemas.openxmlformats.org/officeDocument/2006/relationships/hyperlink" Target="http://www.easygov.it/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754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A0AEDA-FBA4-43EF-B7CF-9E36641E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400B61A-CBC4-47EB-B022-86BB518A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10/09/2019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2F9401-D2DB-4C18-B0F0-36ECEB03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E31A6F5-5FE9-497A-BAD3-72F92BA3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6720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A3C6A45-46F0-4CBB-84A3-A8D25C78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10/09/2019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DA019D9-3BD6-409A-AA70-0B57E775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E143D4-B03B-4D17-93C4-42AF1919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8661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2DE929-CC91-428B-93C9-E5C0EE1F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7463E3-38A4-4C95-8345-84A6C75AB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61124FC-BE5A-4048-ACB9-079C0B9A3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A7BE36E-3F50-487F-A11A-B74B7915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10/09/2019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12D418-E85B-49FF-AE91-CC75685C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A1C8B8A-CC10-49B8-AF89-10D1C1D1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02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8D2ADD-9035-4C78-A936-62092A00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2F2EF89-6DB2-4A38-86AC-146737DEA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B19B4C-2062-41CB-BE8C-141F1D642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04CC168-C892-4A6D-9ADD-5A902381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10/09/2019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6935B1-7D0F-40ED-A2AF-1A695A54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1BB5CC-1741-49D5-956E-5950BCC87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6310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3A6B3D-C878-439C-A54E-584A5668A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4820223-B9A5-40DF-849F-516C43EFD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0E92D-7059-42F5-A288-97C996279C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10/09/2019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AAF5B2-7F22-4496-9842-C4FED7F0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616552-B875-49A0-A517-DA8C1270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479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D4BDB23-2A69-40C9-B5E3-53BCFB009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CAF8307-5A60-4ABB-B3FB-4921E0351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CD1C08-F6C9-4AC3-8CD1-D06FB2A7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10/09/2019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588365-6C47-45D7-92DC-93F6E4D10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007434-C619-4AA0-9D35-AD40A27F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8029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7381" y="1340768"/>
            <a:ext cx="3552395" cy="496855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latin typeface="Hind Medium"/>
                <a:cs typeface="Hind Medium"/>
              </a:defRPr>
            </a:lvl1pPr>
          </a:lstStyle>
          <a:p>
            <a:pPr marL="342891" marR="0" lvl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0"/>
          </p:nvPr>
        </p:nvSpPr>
        <p:spPr>
          <a:xfrm>
            <a:off x="4367808" y="1340768"/>
            <a:ext cx="6816757" cy="49685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titel 1"/>
          <p:cNvSpPr>
            <a:spLocks noGrp="1"/>
          </p:cNvSpPr>
          <p:nvPr>
            <p:ph type="title"/>
          </p:nvPr>
        </p:nvSpPr>
        <p:spPr>
          <a:xfrm>
            <a:off x="527381" y="548680"/>
            <a:ext cx="10657184" cy="360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TITOLO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3005456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527381" y="1340768"/>
            <a:ext cx="5184576" cy="453650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marL="342891" marR="0" lvl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0"/>
          </p:nvPr>
        </p:nvSpPr>
        <p:spPr>
          <a:xfrm>
            <a:off x="6096000" y="1340768"/>
            <a:ext cx="5088565" cy="45365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30F0408-873D-4595-BE78-DC0E7C945B12}"/>
              </a:ext>
            </a:extLst>
          </p:cNvPr>
          <p:cNvSpPr/>
          <p:nvPr userDrawn="1"/>
        </p:nvSpPr>
        <p:spPr>
          <a:xfrm>
            <a:off x="7680176" y="6525344"/>
            <a:ext cx="3132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527381" y="548680"/>
            <a:ext cx="10657184" cy="360040"/>
          </a:xfrm>
        </p:spPr>
        <p:txBody>
          <a:bodyPr/>
          <a:lstStyle/>
          <a:p>
            <a:r>
              <a:rPr lang="nl-NL" dirty="0"/>
              <a:t>TITOLO</a:t>
            </a:r>
          </a:p>
        </p:txBody>
      </p:sp>
      <p:sp>
        <p:nvSpPr>
          <p:cNvPr id="5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3101259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CasellaDiTesto 2"/>
          <p:cNvSpPr txBox="1"/>
          <p:nvPr userDrawn="1"/>
        </p:nvSpPr>
        <p:spPr>
          <a:xfrm>
            <a:off x="719404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4" name="CasellaDiTesto 3"/>
          <p:cNvSpPr txBox="1"/>
          <p:nvPr userDrawn="1"/>
        </p:nvSpPr>
        <p:spPr>
          <a:xfrm>
            <a:off x="719404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5" name="CasellaDiTesto 4"/>
          <p:cNvSpPr txBox="1"/>
          <p:nvPr userDrawn="1"/>
        </p:nvSpPr>
        <p:spPr>
          <a:xfrm>
            <a:off x="3503712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6" name="CasellaDiTesto 5"/>
          <p:cNvSpPr txBox="1"/>
          <p:nvPr userDrawn="1"/>
        </p:nvSpPr>
        <p:spPr>
          <a:xfrm>
            <a:off x="3503712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6288024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8" name="CasellaDiTesto 7"/>
          <p:cNvSpPr txBox="1"/>
          <p:nvPr userDrawn="1"/>
        </p:nvSpPr>
        <p:spPr>
          <a:xfrm>
            <a:off x="6288024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9" name="CasellaDiTesto 8"/>
          <p:cNvSpPr txBox="1"/>
          <p:nvPr userDrawn="1"/>
        </p:nvSpPr>
        <p:spPr>
          <a:xfrm>
            <a:off x="9072332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10" name="CasellaDiTesto 9"/>
          <p:cNvSpPr txBox="1"/>
          <p:nvPr userDrawn="1"/>
        </p:nvSpPr>
        <p:spPr>
          <a:xfrm>
            <a:off x="9072332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1" name="Sole 10"/>
          <p:cNvSpPr/>
          <p:nvPr userDrawn="1"/>
        </p:nvSpPr>
        <p:spPr>
          <a:xfrm>
            <a:off x="1271464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2" name="Sole 11"/>
          <p:cNvSpPr/>
          <p:nvPr userDrawn="1"/>
        </p:nvSpPr>
        <p:spPr>
          <a:xfrm>
            <a:off x="4151784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3" name="Sole 12"/>
          <p:cNvSpPr/>
          <p:nvPr userDrawn="1"/>
        </p:nvSpPr>
        <p:spPr>
          <a:xfrm>
            <a:off x="6840083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4" name="Sole 13"/>
          <p:cNvSpPr/>
          <p:nvPr userDrawn="1"/>
        </p:nvSpPr>
        <p:spPr>
          <a:xfrm>
            <a:off x="9624392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5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501748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8496268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8" name="CasellaDiTesto 7"/>
          <p:cNvSpPr txBox="1"/>
          <p:nvPr userDrawn="1"/>
        </p:nvSpPr>
        <p:spPr>
          <a:xfrm>
            <a:off x="8016213" y="3535853"/>
            <a:ext cx="3552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5" name="Anello 14"/>
          <p:cNvSpPr/>
          <p:nvPr userDrawn="1"/>
        </p:nvSpPr>
        <p:spPr>
          <a:xfrm>
            <a:off x="9072332" y="1916832"/>
            <a:ext cx="1344149" cy="1008112"/>
          </a:xfrm>
          <a:prstGeom prst="donut">
            <a:avLst>
              <a:gd name="adj" fmla="val 7208"/>
            </a:avLst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chemeClr val="tx1"/>
              </a:solidFill>
            </a:endParaRPr>
          </a:p>
        </p:txBody>
      </p:sp>
      <p:sp>
        <p:nvSpPr>
          <p:cNvPr id="16" name="CasellaDiTesto 15"/>
          <p:cNvSpPr txBox="1"/>
          <p:nvPr userDrawn="1"/>
        </p:nvSpPr>
        <p:spPr>
          <a:xfrm>
            <a:off x="1295468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17" name="CasellaDiTesto 16"/>
          <p:cNvSpPr txBox="1"/>
          <p:nvPr userDrawn="1"/>
        </p:nvSpPr>
        <p:spPr>
          <a:xfrm>
            <a:off x="815413" y="3535853"/>
            <a:ext cx="3552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8" name="Anello 17"/>
          <p:cNvSpPr/>
          <p:nvPr userDrawn="1"/>
        </p:nvSpPr>
        <p:spPr>
          <a:xfrm>
            <a:off x="1871532" y="1916832"/>
            <a:ext cx="1344149" cy="1008112"/>
          </a:xfrm>
          <a:prstGeom prst="donut">
            <a:avLst>
              <a:gd name="adj" fmla="val 7208"/>
            </a:avLst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chemeClr val="tx1"/>
              </a:solidFill>
            </a:endParaRPr>
          </a:p>
        </p:txBody>
      </p:sp>
      <p:sp>
        <p:nvSpPr>
          <p:cNvPr id="19" name="CasellaDiTesto 18"/>
          <p:cNvSpPr txBox="1"/>
          <p:nvPr userDrawn="1"/>
        </p:nvSpPr>
        <p:spPr>
          <a:xfrm>
            <a:off x="4847864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20" name="CasellaDiTesto 19"/>
          <p:cNvSpPr txBox="1"/>
          <p:nvPr userDrawn="1"/>
        </p:nvSpPr>
        <p:spPr>
          <a:xfrm>
            <a:off x="4367809" y="3535853"/>
            <a:ext cx="3552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21" name="Anello 20"/>
          <p:cNvSpPr/>
          <p:nvPr userDrawn="1"/>
        </p:nvSpPr>
        <p:spPr>
          <a:xfrm>
            <a:off x="5423928" y="1916832"/>
            <a:ext cx="1344149" cy="1008112"/>
          </a:xfrm>
          <a:prstGeom prst="donut">
            <a:avLst>
              <a:gd name="adj" fmla="val 7208"/>
            </a:avLst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chemeClr val="tx1"/>
              </a:solidFill>
            </a:endParaRPr>
          </a:p>
        </p:txBody>
      </p:sp>
      <p:sp>
        <p:nvSpPr>
          <p:cNvPr id="25" name="Rettangolo 24"/>
          <p:cNvSpPr/>
          <p:nvPr userDrawn="1"/>
        </p:nvSpPr>
        <p:spPr>
          <a:xfrm>
            <a:off x="911425" y="5085184"/>
            <a:ext cx="3264363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6" name="Rettangolo 25"/>
          <p:cNvSpPr/>
          <p:nvPr userDrawn="1"/>
        </p:nvSpPr>
        <p:spPr>
          <a:xfrm>
            <a:off x="4463821" y="5085184"/>
            <a:ext cx="3264363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7" name="Rettangolo 26"/>
          <p:cNvSpPr/>
          <p:nvPr userDrawn="1"/>
        </p:nvSpPr>
        <p:spPr>
          <a:xfrm>
            <a:off x="8112225" y="5085184"/>
            <a:ext cx="3264363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2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24233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4CCF6E-FA9F-4600-8804-91CAD726660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664191" y="3095224"/>
            <a:ext cx="212822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5200"/>
              </a:lnSpc>
            </a:pPr>
            <a:r>
              <a:rPr lang="en-GB" altLang="it-IT" sz="4400" dirty="0" err="1">
                <a:solidFill>
                  <a:srgbClr val="FFFFFF"/>
                </a:solidFill>
                <a:latin typeface="Segoe Print" panose="02000600000000000000" pitchFamily="2" charset="0"/>
                <a:ea typeface="MS PGothic" panose="020B0600070205080204" pitchFamily="34" charset="-128"/>
              </a:rPr>
              <a:t>Indice</a:t>
            </a:r>
            <a:endParaRPr lang="en-US" altLang="it-IT" sz="4400" dirty="0">
              <a:solidFill>
                <a:srgbClr val="FFFFFF"/>
              </a:solidFill>
              <a:latin typeface="Segoe Print" panose="02000600000000000000" pitchFamily="2" charset="0"/>
              <a:ea typeface="MS PGothic" panose="020B0600070205080204" pitchFamily="34" charset="-128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D2C1855C-6299-4884-9021-917A70EA3CA4}"/>
              </a:ext>
            </a:extLst>
          </p:cNvPr>
          <p:cNvCxnSpPr/>
          <p:nvPr userDrawn="1"/>
        </p:nvCxnSpPr>
        <p:spPr>
          <a:xfrm>
            <a:off x="3898856" y="749655"/>
            <a:ext cx="0" cy="5376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0449234-9D46-4425-B0B7-87384A4672AB}"/>
              </a:ext>
            </a:extLst>
          </p:cNvPr>
          <p:cNvSpPr/>
          <p:nvPr userDrawn="1"/>
        </p:nvSpPr>
        <p:spPr>
          <a:xfrm>
            <a:off x="4065499" y="1511925"/>
            <a:ext cx="5628833" cy="4500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principale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1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2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3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4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5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6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8A800DB9-48A3-4FA3-969B-20EF83C58305}"/>
              </a:ext>
            </a:extLst>
          </p:cNvPr>
          <p:cNvGrpSpPr/>
          <p:nvPr userDrawn="1"/>
        </p:nvGrpSpPr>
        <p:grpSpPr>
          <a:xfrm>
            <a:off x="4217850" y="1694169"/>
            <a:ext cx="319053" cy="216000"/>
            <a:chOff x="4217850" y="2061901"/>
            <a:chExt cx="319053" cy="216000"/>
          </a:xfrm>
        </p:grpSpPr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9CF18C98-B268-4732-ACF8-86289166039A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061901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D3C58F2A-B849-4FD1-9717-CF00DAF0DD6A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061901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6D566DB7-46BF-4701-9DD6-7B59EE1BA8E2}"/>
              </a:ext>
            </a:extLst>
          </p:cNvPr>
          <p:cNvGrpSpPr/>
          <p:nvPr userDrawn="1"/>
        </p:nvGrpSpPr>
        <p:grpSpPr>
          <a:xfrm>
            <a:off x="4217850" y="2206227"/>
            <a:ext cx="319053" cy="216000"/>
            <a:chOff x="4217850" y="2523815"/>
            <a:chExt cx="319053" cy="216000"/>
          </a:xfrm>
        </p:grpSpPr>
        <p:sp>
          <p:nvSpPr>
            <p:cNvPr id="10" name="AutoShape 5">
              <a:extLst>
                <a:ext uri="{FF2B5EF4-FFF2-40B4-BE49-F238E27FC236}">
                  <a16:creationId xmlns:a16="http://schemas.microsoft.com/office/drawing/2014/main" id="{17BE9AD2-3398-446E-8739-27DC8AD24C2F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523815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6AAE18D9-0C3E-4705-B822-37CF018B4FDE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523815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909C18A5-27F5-44AE-8028-A65ADBC6EDCE}"/>
              </a:ext>
            </a:extLst>
          </p:cNvPr>
          <p:cNvGrpSpPr/>
          <p:nvPr userDrawn="1"/>
        </p:nvGrpSpPr>
        <p:grpSpPr>
          <a:xfrm>
            <a:off x="4217850" y="2755267"/>
            <a:ext cx="319053" cy="216000"/>
            <a:chOff x="4217850" y="2987224"/>
            <a:chExt cx="319053" cy="216000"/>
          </a:xfrm>
        </p:grpSpPr>
        <p:sp>
          <p:nvSpPr>
            <p:cNvPr id="13" name="AutoShape 5">
              <a:extLst>
                <a:ext uri="{FF2B5EF4-FFF2-40B4-BE49-F238E27FC236}">
                  <a16:creationId xmlns:a16="http://schemas.microsoft.com/office/drawing/2014/main" id="{2737C864-051C-4A1D-B48A-69902D33FDF1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987224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" name="AutoShape 5">
              <a:extLst>
                <a:ext uri="{FF2B5EF4-FFF2-40B4-BE49-F238E27FC236}">
                  <a16:creationId xmlns:a16="http://schemas.microsoft.com/office/drawing/2014/main" id="{B117A17C-3844-4923-A2B0-8247D5F34FA3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987224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38B06795-0D94-4909-A7AA-059CB81FA0CA}"/>
              </a:ext>
            </a:extLst>
          </p:cNvPr>
          <p:cNvGrpSpPr/>
          <p:nvPr userDrawn="1"/>
        </p:nvGrpSpPr>
        <p:grpSpPr>
          <a:xfrm>
            <a:off x="4217850" y="3304307"/>
            <a:ext cx="319053" cy="216000"/>
            <a:chOff x="4217850" y="3568060"/>
            <a:chExt cx="319053" cy="216000"/>
          </a:xfrm>
        </p:grpSpPr>
        <p:sp>
          <p:nvSpPr>
            <p:cNvPr id="16" name="AutoShape 5">
              <a:extLst>
                <a:ext uri="{FF2B5EF4-FFF2-40B4-BE49-F238E27FC236}">
                  <a16:creationId xmlns:a16="http://schemas.microsoft.com/office/drawing/2014/main" id="{1892652A-E551-408A-9B54-83052A699D41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3568060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7" name="AutoShape 5">
              <a:extLst>
                <a:ext uri="{FF2B5EF4-FFF2-40B4-BE49-F238E27FC236}">
                  <a16:creationId xmlns:a16="http://schemas.microsoft.com/office/drawing/2014/main" id="{E0249040-E698-45CB-90D6-3F78250538F7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3568060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24" name="Rettangolo 23">
            <a:extLst>
              <a:ext uri="{FF2B5EF4-FFF2-40B4-BE49-F238E27FC236}">
                <a16:creationId xmlns:a16="http://schemas.microsoft.com/office/drawing/2014/main" id="{39264603-AAD6-4ED2-8751-5136E2CC978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2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8BE9E201-8CC2-47AF-9436-CC562D0893F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956576" y="841308"/>
            <a:ext cx="4487319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5200"/>
              </a:lnSpc>
            </a:pPr>
            <a:r>
              <a:rPr lang="it-IT" altLang="it-IT" sz="2000" b="1" noProof="0" dirty="0">
                <a:solidFill>
                  <a:srgbClr val="FFFFFF"/>
                </a:solidFill>
                <a:latin typeface="Segoe Print" panose="02000600000000000000" pitchFamily="2" charset="0"/>
                <a:ea typeface="MS PGothic" panose="020B0600070205080204" pitchFamily="34" charset="-128"/>
              </a:rPr>
              <a:t>Indice e struttura del documento</a:t>
            </a:r>
          </a:p>
        </p:txBody>
      </p: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BA2788D9-34F6-4C87-B680-96B8FFA829AC}"/>
              </a:ext>
            </a:extLst>
          </p:cNvPr>
          <p:cNvGrpSpPr/>
          <p:nvPr userDrawn="1"/>
        </p:nvGrpSpPr>
        <p:grpSpPr>
          <a:xfrm>
            <a:off x="1956576" y="2061240"/>
            <a:ext cx="8278849" cy="3528000"/>
            <a:chOff x="1415480" y="2061240"/>
            <a:chExt cx="8278849" cy="3528000"/>
          </a:xfrm>
        </p:grpSpPr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C62F56E7-BC6E-4C55-9476-6A5F8EE985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415480" y="2061240"/>
              <a:ext cx="0" cy="3528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F253C5FF-874E-471C-A144-E2FC46EB1071}"/>
                </a:ext>
              </a:extLst>
            </p:cNvPr>
            <p:cNvGrpSpPr/>
            <p:nvPr userDrawn="1"/>
          </p:nvGrpSpPr>
          <p:grpSpPr>
            <a:xfrm>
              <a:off x="1631509" y="2097240"/>
              <a:ext cx="8062820" cy="3456000"/>
              <a:chOff x="1631509" y="2097240"/>
              <a:chExt cx="8062820" cy="3456000"/>
            </a:xfrm>
          </p:grpSpPr>
          <p:sp>
            <p:nvSpPr>
              <p:cNvPr id="27" name="Rectangle 4">
                <a:extLst>
                  <a:ext uri="{FF2B5EF4-FFF2-40B4-BE49-F238E27FC236}">
                    <a16:creationId xmlns:a16="http://schemas.microsoft.com/office/drawing/2014/main" id="{ABB653CD-78C8-457B-BC1B-EAFED2AC11C3}"/>
                  </a:ext>
                </a:extLst>
              </p:cNvPr>
              <p:cNvSpPr/>
              <p:nvPr userDrawn="1"/>
            </p:nvSpPr>
            <p:spPr>
              <a:xfrm>
                <a:off x="1631509" y="2097240"/>
                <a:ext cx="8062820" cy="345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5400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Premessa</a:t>
                </a:r>
                <a:endParaRPr lang="it-IT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00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00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Benchmark </a:t>
                </a:r>
                <a:r>
                  <a:rPr lang="it-IT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5400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sz="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5400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 </a:t>
                </a:r>
                <a:r>
                  <a:rPr lang="it-IT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best </a:t>
                </a:r>
                <a:r>
                  <a:rPr lang="it-IT" i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practice</a:t>
                </a:r>
                <a:r>
                  <a:rPr lang="it-IT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i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della CUC di Area Vasta della Provincia di Brescia</a:t>
                </a:r>
                <a:endParaRPr lang="it-IT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0000"/>
                <a:endParaRPr lang="it-IT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0000"/>
                <a:r>
                  <a:rPr lang="it-IT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Parte A</a:t>
                </a:r>
              </a:p>
              <a:p>
                <a:pPr marL="540000"/>
                <a:endParaRPr lang="it-IT" sz="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0000"/>
                <a:r>
                  <a:rPr lang="it-IT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Mappatura AS IS del processo di approvvigionamento degli Enti riusanti</a:t>
                </a:r>
              </a:p>
              <a:p>
                <a:pPr marL="540000"/>
                <a:endParaRPr lang="it-IT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0000"/>
                <a:r>
                  <a:rPr lang="it-IT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Parte B</a:t>
                </a:r>
                <a:r>
                  <a:rPr lang="it-IT" b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540000"/>
                <a:endParaRPr lang="it-IT" sz="400" b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0000"/>
                <a:r>
                  <a:rPr lang="it-IT" b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Il modello a tendere e gli interventi di reingegnerizzazione suggeriti</a:t>
                </a:r>
              </a:p>
              <a:p>
                <a:pPr marL="540000"/>
                <a:endParaRPr lang="it-IT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3" name="Gruppo 22">
                <a:extLst>
                  <a:ext uri="{FF2B5EF4-FFF2-40B4-BE49-F238E27FC236}">
                    <a16:creationId xmlns:a16="http://schemas.microsoft.com/office/drawing/2014/main" id="{50EBF7E5-9CD9-4B1C-B00A-66B314DD7EEA}"/>
                  </a:ext>
                </a:extLst>
              </p:cNvPr>
              <p:cNvGrpSpPr/>
              <p:nvPr userDrawn="1"/>
            </p:nvGrpSpPr>
            <p:grpSpPr>
              <a:xfrm>
                <a:off x="1740140" y="2169248"/>
                <a:ext cx="314160" cy="2555896"/>
                <a:chOff x="1740140" y="2262861"/>
                <a:chExt cx="314160" cy="2555896"/>
              </a:xfrm>
            </p:grpSpPr>
            <p:grpSp>
              <p:nvGrpSpPr>
                <p:cNvPr id="19" name="Gruppo 18">
                  <a:extLst>
                    <a:ext uri="{FF2B5EF4-FFF2-40B4-BE49-F238E27FC236}">
                      <a16:creationId xmlns:a16="http://schemas.microsoft.com/office/drawing/2014/main" id="{1B3252E7-D5FB-4381-91E6-167F6AA02B6D}"/>
                    </a:ext>
                  </a:extLst>
                </p:cNvPr>
                <p:cNvGrpSpPr/>
                <p:nvPr userDrawn="1"/>
              </p:nvGrpSpPr>
              <p:grpSpPr>
                <a:xfrm>
                  <a:off x="1740140" y="2262861"/>
                  <a:ext cx="314160" cy="216000"/>
                  <a:chOff x="2037424" y="2630593"/>
                  <a:chExt cx="314160" cy="216000"/>
                </a:xfrm>
              </p:grpSpPr>
              <p:sp>
                <p:nvSpPr>
                  <p:cNvPr id="29" name="AutoShape 5">
                    <a:extLst>
                      <a:ext uri="{FF2B5EF4-FFF2-40B4-BE49-F238E27FC236}">
                        <a16:creationId xmlns:a16="http://schemas.microsoft.com/office/drawing/2014/main" id="{5F771937-C175-487E-9B25-51E2DD5EB8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flipV="1">
                    <a:off x="2037424" y="2630593"/>
                    <a:ext cx="180000" cy="216000"/>
                  </a:xfrm>
                  <a:prstGeom prst="chevron">
                    <a:avLst>
                      <a:gd name="adj" fmla="val 39616"/>
                    </a:avLst>
                  </a:prstGeom>
                  <a:solidFill>
                    <a:schemeClr val="bg1"/>
                  </a:solidFill>
                  <a:ln w="9525" algn="ctr">
                    <a:solidFill>
                      <a:srgbClr val="00B05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0" name="AutoShape 5">
                    <a:extLst>
                      <a:ext uri="{FF2B5EF4-FFF2-40B4-BE49-F238E27FC236}">
                        <a16:creationId xmlns:a16="http://schemas.microsoft.com/office/drawing/2014/main" id="{965EFAD1-B94D-4AC3-A60E-43054C9969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flipV="1">
                    <a:off x="2171584" y="2630593"/>
                    <a:ext cx="180000" cy="216000"/>
                  </a:xfrm>
                  <a:prstGeom prst="chevron">
                    <a:avLst>
                      <a:gd name="adj" fmla="val 39616"/>
                    </a:avLst>
                  </a:prstGeom>
                  <a:solidFill>
                    <a:schemeClr val="bg1"/>
                  </a:solidFill>
                  <a:ln w="9525" algn="ctr">
                    <a:solidFill>
                      <a:srgbClr val="00B05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37" name="Gruppo 36">
                  <a:extLst>
                    <a:ext uri="{FF2B5EF4-FFF2-40B4-BE49-F238E27FC236}">
                      <a16:creationId xmlns:a16="http://schemas.microsoft.com/office/drawing/2014/main" id="{6E24B950-73C5-4FD1-860D-9DD1F46C960D}"/>
                    </a:ext>
                  </a:extLst>
                </p:cNvPr>
                <p:cNvGrpSpPr/>
                <p:nvPr userDrawn="1"/>
              </p:nvGrpSpPr>
              <p:grpSpPr>
                <a:xfrm>
                  <a:off x="1740140" y="2800268"/>
                  <a:ext cx="314160" cy="216000"/>
                  <a:chOff x="2037424" y="2630593"/>
                  <a:chExt cx="314160" cy="216000"/>
                </a:xfrm>
              </p:grpSpPr>
              <p:sp>
                <p:nvSpPr>
                  <p:cNvPr id="38" name="AutoShape 5">
                    <a:extLst>
                      <a:ext uri="{FF2B5EF4-FFF2-40B4-BE49-F238E27FC236}">
                        <a16:creationId xmlns:a16="http://schemas.microsoft.com/office/drawing/2014/main" id="{C542425A-E027-49AB-9B37-D9119707C8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flipV="1">
                    <a:off x="2037424" y="2630593"/>
                    <a:ext cx="180000" cy="216000"/>
                  </a:xfrm>
                  <a:prstGeom prst="chevron">
                    <a:avLst>
                      <a:gd name="adj" fmla="val 39616"/>
                    </a:avLst>
                  </a:prstGeom>
                  <a:solidFill>
                    <a:schemeClr val="bg1"/>
                  </a:solidFill>
                  <a:ln w="9525" algn="ctr">
                    <a:solidFill>
                      <a:srgbClr val="00B05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9" name="AutoShape 5">
                    <a:extLst>
                      <a:ext uri="{FF2B5EF4-FFF2-40B4-BE49-F238E27FC236}">
                        <a16:creationId xmlns:a16="http://schemas.microsoft.com/office/drawing/2014/main" id="{AF60E7B1-4895-4AF1-BF1A-D9D6D47818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flipV="1">
                    <a:off x="2171584" y="2630593"/>
                    <a:ext cx="180000" cy="216000"/>
                  </a:xfrm>
                  <a:prstGeom prst="chevron">
                    <a:avLst>
                      <a:gd name="adj" fmla="val 39616"/>
                    </a:avLst>
                  </a:prstGeom>
                  <a:solidFill>
                    <a:schemeClr val="bg1"/>
                  </a:solidFill>
                  <a:ln w="9525" algn="ctr">
                    <a:solidFill>
                      <a:srgbClr val="00B05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40" name="Gruppo 39">
                  <a:extLst>
                    <a:ext uri="{FF2B5EF4-FFF2-40B4-BE49-F238E27FC236}">
                      <a16:creationId xmlns:a16="http://schemas.microsoft.com/office/drawing/2014/main" id="{65F100C5-D2CE-409A-BA6C-1EE79F3D509C}"/>
                    </a:ext>
                  </a:extLst>
                </p:cNvPr>
                <p:cNvGrpSpPr/>
                <p:nvPr userDrawn="1"/>
              </p:nvGrpSpPr>
              <p:grpSpPr>
                <a:xfrm>
                  <a:off x="1740140" y="3738661"/>
                  <a:ext cx="314160" cy="216000"/>
                  <a:chOff x="2037424" y="2735662"/>
                  <a:chExt cx="314160" cy="216000"/>
                </a:xfrm>
              </p:grpSpPr>
              <p:sp>
                <p:nvSpPr>
                  <p:cNvPr id="41" name="AutoShape 5">
                    <a:extLst>
                      <a:ext uri="{FF2B5EF4-FFF2-40B4-BE49-F238E27FC236}">
                        <a16:creationId xmlns:a16="http://schemas.microsoft.com/office/drawing/2014/main" id="{3345B2AD-FB8A-4494-AC0D-45BBF8BEAC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flipV="1">
                    <a:off x="2037424" y="2735662"/>
                    <a:ext cx="180000" cy="216000"/>
                  </a:xfrm>
                  <a:prstGeom prst="chevron">
                    <a:avLst>
                      <a:gd name="adj" fmla="val 39616"/>
                    </a:avLst>
                  </a:prstGeom>
                  <a:solidFill>
                    <a:schemeClr val="bg1"/>
                  </a:solidFill>
                  <a:ln w="9525" algn="ctr">
                    <a:solidFill>
                      <a:srgbClr val="00B05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2" name="AutoShape 5">
                    <a:extLst>
                      <a:ext uri="{FF2B5EF4-FFF2-40B4-BE49-F238E27FC236}">
                        <a16:creationId xmlns:a16="http://schemas.microsoft.com/office/drawing/2014/main" id="{A478BDBA-B7B8-4C65-BF48-30FC5970CF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flipV="1">
                    <a:off x="2171584" y="2735662"/>
                    <a:ext cx="180000" cy="216000"/>
                  </a:xfrm>
                  <a:prstGeom prst="chevron">
                    <a:avLst>
                      <a:gd name="adj" fmla="val 39616"/>
                    </a:avLst>
                  </a:prstGeom>
                  <a:solidFill>
                    <a:schemeClr val="bg1"/>
                  </a:solidFill>
                  <a:ln w="9525" algn="ctr">
                    <a:solidFill>
                      <a:srgbClr val="00B05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43" name="Gruppo 42">
                  <a:extLst>
                    <a:ext uri="{FF2B5EF4-FFF2-40B4-BE49-F238E27FC236}">
                      <a16:creationId xmlns:a16="http://schemas.microsoft.com/office/drawing/2014/main" id="{C8B502DA-9C75-43D4-9B21-572F3EF01674}"/>
                    </a:ext>
                  </a:extLst>
                </p:cNvPr>
                <p:cNvGrpSpPr/>
                <p:nvPr userDrawn="1"/>
              </p:nvGrpSpPr>
              <p:grpSpPr>
                <a:xfrm>
                  <a:off x="1740140" y="4602757"/>
                  <a:ext cx="314160" cy="216000"/>
                  <a:chOff x="2037424" y="2797673"/>
                  <a:chExt cx="314160" cy="216000"/>
                </a:xfrm>
              </p:grpSpPr>
              <p:sp>
                <p:nvSpPr>
                  <p:cNvPr id="44" name="AutoShape 5">
                    <a:extLst>
                      <a:ext uri="{FF2B5EF4-FFF2-40B4-BE49-F238E27FC236}">
                        <a16:creationId xmlns:a16="http://schemas.microsoft.com/office/drawing/2014/main" id="{24EA6200-698C-49C3-8C06-9F0D50DC57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flipV="1">
                    <a:off x="2037424" y="2797673"/>
                    <a:ext cx="180000" cy="216000"/>
                  </a:xfrm>
                  <a:prstGeom prst="chevron">
                    <a:avLst>
                      <a:gd name="adj" fmla="val 39616"/>
                    </a:avLst>
                  </a:prstGeom>
                  <a:solidFill>
                    <a:schemeClr val="bg1"/>
                  </a:solidFill>
                  <a:ln w="9525" algn="ctr">
                    <a:solidFill>
                      <a:srgbClr val="00B05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5" name="AutoShape 5">
                    <a:extLst>
                      <a:ext uri="{FF2B5EF4-FFF2-40B4-BE49-F238E27FC236}">
                        <a16:creationId xmlns:a16="http://schemas.microsoft.com/office/drawing/2014/main" id="{686F71B5-6F03-4DE0-8252-03971515A5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flipV="1">
                    <a:off x="2171584" y="2797673"/>
                    <a:ext cx="180000" cy="216000"/>
                  </a:xfrm>
                  <a:prstGeom prst="chevron">
                    <a:avLst>
                      <a:gd name="adj" fmla="val 39616"/>
                    </a:avLst>
                  </a:prstGeom>
                  <a:solidFill>
                    <a:schemeClr val="bg1"/>
                  </a:solidFill>
                  <a:ln w="9525" algn="ctr">
                    <a:solidFill>
                      <a:srgbClr val="00B05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6628190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37224051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527381" y="548680"/>
            <a:ext cx="10657184" cy="360040"/>
          </a:xfrm>
        </p:spPr>
        <p:txBody>
          <a:bodyPr/>
          <a:lstStyle/>
          <a:p>
            <a:r>
              <a:rPr lang="nl-NL" dirty="0"/>
              <a:t>TITOLO</a:t>
            </a: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527381" y="1340768"/>
            <a:ext cx="10657184" cy="453650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65174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4CCF6E-FA9F-4600-8804-91CAD726660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664191" y="3095224"/>
            <a:ext cx="212822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5200"/>
              </a:lnSpc>
            </a:pPr>
            <a:r>
              <a:rPr lang="en-GB" altLang="it-IT" sz="4400" dirty="0" err="1">
                <a:solidFill>
                  <a:srgbClr val="FFFFFF"/>
                </a:solidFill>
                <a:latin typeface="Segoe Print" panose="02000600000000000000" pitchFamily="2" charset="0"/>
                <a:ea typeface="MS PGothic" panose="020B0600070205080204" pitchFamily="34" charset="-128"/>
              </a:rPr>
              <a:t>Indice</a:t>
            </a:r>
            <a:endParaRPr lang="en-US" altLang="it-IT" sz="4400" dirty="0">
              <a:solidFill>
                <a:srgbClr val="FFFFFF"/>
              </a:solidFill>
              <a:latin typeface="Segoe Print" panose="02000600000000000000" pitchFamily="2" charset="0"/>
              <a:ea typeface="MS PGothic" panose="020B0600070205080204" pitchFamily="34" charset="-128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D2C1855C-6299-4884-9021-917A70EA3CA4}"/>
              </a:ext>
            </a:extLst>
          </p:cNvPr>
          <p:cNvCxnSpPr/>
          <p:nvPr userDrawn="1"/>
        </p:nvCxnSpPr>
        <p:spPr>
          <a:xfrm>
            <a:off x="3898856" y="749655"/>
            <a:ext cx="0" cy="5376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0449234-9D46-4425-B0B7-87384A4672AB}"/>
              </a:ext>
            </a:extLst>
          </p:cNvPr>
          <p:cNvSpPr/>
          <p:nvPr userDrawn="1"/>
        </p:nvSpPr>
        <p:spPr>
          <a:xfrm>
            <a:off x="4065499" y="1511925"/>
            <a:ext cx="5628833" cy="4500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principale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1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2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3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4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5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6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8A800DB9-48A3-4FA3-969B-20EF83C58305}"/>
              </a:ext>
            </a:extLst>
          </p:cNvPr>
          <p:cNvGrpSpPr/>
          <p:nvPr userDrawn="1"/>
        </p:nvGrpSpPr>
        <p:grpSpPr>
          <a:xfrm>
            <a:off x="4217850" y="2061901"/>
            <a:ext cx="319053" cy="216000"/>
            <a:chOff x="4217850" y="2061901"/>
            <a:chExt cx="319053" cy="216000"/>
          </a:xfrm>
        </p:grpSpPr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9CF18C98-B268-4732-ACF8-86289166039A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061901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D3C58F2A-B849-4FD1-9717-CF00DAF0DD6A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061901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6D566DB7-46BF-4701-9DD6-7B59EE1BA8E2}"/>
              </a:ext>
            </a:extLst>
          </p:cNvPr>
          <p:cNvGrpSpPr/>
          <p:nvPr userDrawn="1"/>
        </p:nvGrpSpPr>
        <p:grpSpPr>
          <a:xfrm>
            <a:off x="4217850" y="2573959"/>
            <a:ext cx="319053" cy="216000"/>
            <a:chOff x="4217850" y="2523815"/>
            <a:chExt cx="319053" cy="216000"/>
          </a:xfrm>
        </p:grpSpPr>
        <p:sp>
          <p:nvSpPr>
            <p:cNvPr id="10" name="AutoShape 5">
              <a:extLst>
                <a:ext uri="{FF2B5EF4-FFF2-40B4-BE49-F238E27FC236}">
                  <a16:creationId xmlns:a16="http://schemas.microsoft.com/office/drawing/2014/main" id="{17BE9AD2-3398-446E-8739-27DC8AD24C2F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523815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6AAE18D9-0C3E-4705-B822-37CF018B4FDE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523815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909C18A5-27F5-44AE-8028-A65ADBC6EDCE}"/>
              </a:ext>
            </a:extLst>
          </p:cNvPr>
          <p:cNvGrpSpPr/>
          <p:nvPr userDrawn="1"/>
        </p:nvGrpSpPr>
        <p:grpSpPr>
          <a:xfrm>
            <a:off x="4217850" y="3122999"/>
            <a:ext cx="319053" cy="216000"/>
            <a:chOff x="4217850" y="2987224"/>
            <a:chExt cx="319053" cy="216000"/>
          </a:xfrm>
        </p:grpSpPr>
        <p:sp>
          <p:nvSpPr>
            <p:cNvPr id="13" name="AutoShape 5">
              <a:extLst>
                <a:ext uri="{FF2B5EF4-FFF2-40B4-BE49-F238E27FC236}">
                  <a16:creationId xmlns:a16="http://schemas.microsoft.com/office/drawing/2014/main" id="{2737C864-051C-4A1D-B48A-69902D33FDF1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987224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" name="AutoShape 5">
              <a:extLst>
                <a:ext uri="{FF2B5EF4-FFF2-40B4-BE49-F238E27FC236}">
                  <a16:creationId xmlns:a16="http://schemas.microsoft.com/office/drawing/2014/main" id="{B117A17C-3844-4923-A2B0-8247D5F34FA3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987224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38B06795-0D94-4909-A7AA-059CB81FA0CA}"/>
              </a:ext>
            </a:extLst>
          </p:cNvPr>
          <p:cNvGrpSpPr/>
          <p:nvPr userDrawn="1"/>
        </p:nvGrpSpPr>
        <p:grpSpPr>
          <a:xfrm>
            <a:off x="4217850" y="3672039"/>
            <a:ext cx="319053" cy="216000"/>
            <a:chOff x="4217850" y="3568060"/>
            <a:chExt cx="319053" cy="216000"/>
          </a:xfrm>
        </p:grpSpPr>
        <p:sp>
          <p:nvSpPr>
            <p:cNvPr id="16" name="AutoShape 5">
              <a:extLst>
                <a:ext uri="{FF2B5EF4-FFF2-40B4-BE49-F238E27FC236}">
                  <a16:creationId xmlns:a16="http://schemas.microsoft.com/office/drawing/2014/main" id="{1892652A-E551-408A-9B54-83052A699D41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3568060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7" name="AutoShape 5">
              <a:extLst>
                <a:ext uri="{FF2B5EF4-FFF2-40B4-BE49-F238E27FC236}">
                  <a16:creationId xmlns:a16="http://schemas.microsoft.com/office/drawing/2014/main" id="{E0249040-E698-45CB-90D6-3F78250538F7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3568060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24" name="Rettangolo 23">
            <a:extLst>
              <a:ext uri="{FF2B5EF4-FFF2-40B4-BE49-F238E27FC236}">
                <a16:creationId xmlns:a16="http://schemas.microsoft.com/office/drawing/2014/main" id="{39264603-AAD6-4ED2-8751-5136E2CC978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2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8BE9E201-8CC2-47AF-9436-CC562D0893F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16591" y="3247624"/>
            <a:ext cx="212822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5200"/>
              </a:lnSpc>
            </a:pPr>
            <a:r>
              <a:rPr lang="en-GB" altLang="it-IT" sz="4400" dirty="0" err="1">
                <a:solidFill>
                  <a:srgbClr val="FFFFFF"/>
                </a:solidFill>
                <a:latin typeface="Segoe Print" panose="02000600000000000000" pitchFamily="2" charset="0"/>
                <a:ea typeface="MS PGothic" panose="020B0600070205080204" pitchFamily="34" charset="-128"/>
              </a:rPr>
              <a:t>Indice</a:t>
            </a:r>
            <a:endParaRPr lang="en-US" altLang="it-IT" sz="4400" dirty="0">
              <a:solidFill>
                <a:srgbClr val="FFFFFF"/>
              </a:solidFill>
              <a:latin typeface="Segoe Print" panose="02000600000000000000" pitchFamily="2" charset="0"/>
              <a:ea typeface="MS PGothic" panose="020B0600070205080204" pitchFamily="34" charset="-128"/>
            </a:endParaRP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C62F56E7-BC6E-4C55-9476-6A5F8EE9856A}"/>
              </a:ext>
            </a:extLst>
          </p:cNvPr>
          <p:cNvCxnSpPr/>
          <p:nvPr userDrawn="1"/>
        </p:nvCxnSpPr>
        <p:spPr>
          <a:xfrm>
            <a:off x="4051256" y="902055"/>
            <a:ext cx="0" cy="53760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41252078-8AAB-4823-B433-24D054F52421}"/>
              </a:ext>
            </a:extLst>
          </p:cNvPr>
          <p:cNvGrpSpPr/>
          <p:nvPr userDrawn="1"/>
        </p:nvGrpSpPr>
        <p:grpSpPr>
          <a:xfrm>
            <a:off x="4715639" y="3247624"/>
            <a:ext cx="5628833" cy="2471039"/>
            <a:chOff x="4217899" y="1664325"/>
            <a:chExt cx="5628833" cy="2471039"/>
          </a:xfrm>
        </p:grpSpPr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ABB653CD-78C8-457B-BC1B-EAFED2AC11C3}"/>
                </a:ext>
              </a:extLst>
            </p:cNvPr>
            <p:cNvSpPr/>
            <p:nvPr userDrawn="1"/>
          </p:nvSpPr>
          <p:spPr>
            <a:xfrm>
              <a:off x="4217899" y="1664325"/>
              <a:ext cx="5628833" cy="22500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it-IT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Progetto SUA | Riunione plenaria</a:t>
              </a:r>
            </a:p>
            <a:p>
              <a:endPara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40000"/>
              <a:r>
                <a:rPr lang="it-IT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management</a:t>
              </a:r>
            </a:p>
            <a:p>
              <a:endPara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40000"/>
              <a:r>
                <a:rPr lang="it-IT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Attività di </a:t>
              </a:r>
              <a:r>
                <a:rPr lang="it-IT" i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assessment</a:t>
              </a:r>
              <a:endParaRPr lang="it-IT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40000"/>
              <a:endPara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40000"/>
              <a:r>
                <a:rPr lang="it-IT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Obiettivi di progetto</a:t>
              </a:r>
            </a:p>
            <a:p>
              <a:endPara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40000"/>
              <a:r>
                <a:rPr lang="it-IT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Prossimi passi</a:t>
              </a:r>
            </a:p>
          </p:txBody>
        </p: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D2E00102-5F3E-40E6-A829-683904C43930}"/>
                </a:ext>
              </a:extLst>
            </p:cNvPr>
            <p:cNvGrpSpPr/>
            <p:nvPr userDrawn="1"/>
          </p:nvGrpSpPr>
          <p:grpSpPr>
            <a:xfrm>
              <a:off x="4370250" y="2299439"/>
              <a:ext cx="319053" cy="216000"/>
              <a:chOff x="4217850" y="2061901"/>
              <a:chExt cx="319053" cy="216000"/>
            </a:xfrm>
            <a:solidFill>
              <a:schemeClr val="bg1"/>
            </a:solidFill>
          </p:grpSpPr>
          <p:sp>
            <p:nvSpPr>
              <p:cNvPr id="29" name="AutoShape 5">
                <a:extLst>
                  <a:ext uri="{FF2B5EF4-FFF2-40B4-BE49-F238E27FC236}">
                    <a16:creationId xmlns:a16="http://schemas.microsoft.com/office/drawing/2014/main" id="{5F771937-C175-487E-9B25-51E2DD5EB8C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217850" y="2061901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30" name="AutoShape 5">
                <a:extLst>
                  <a:ext uri="{FF2B5EF4-FFF2-40B4-BE49-F238E27FC236}">
                    <a16:creationId xmlns:a16="http://schemas.microsoft.com/office/drawing/2014/main" id="{965EFAD1-B94D-4AC3-A60E-43054C99695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365660" y="2061901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31" name="Gruppo 30">
              <a:extLst>
                <a:ext uri="{FF2B5EF4-FFF2-40B4-BE49-F238E27FC236}">
                  <a16:creationId xmlns:a16="http://schemas.microsoft.com/office/drawing/2014/main" id="{B85CB0F0-15CD-42D8-AD36-9743CD653BF8}"/>
                </a:ext>
              </a:extLst>
            </p:cNvPr>
            <p:cNvGrpSpPr/>
            <p:nvPr userDrawn="1"/>
          </p:nvGrpSpPr>
          <p:grpSpPr>
            <a:xfrm>
              <a:off x="4370250" y="2848479"/>
              <a:ext cx="319053" cy="216000"/>
              <a:chOff x="4217850" y="2523815"/>
              <a:chExt cx="319053" cy="216000"/>
            </a:xfrm>
            <a:solidFill>
              <a:schemeClr val="bg1"/>
            </a:solidFill>
          </p:grpSpPr>
          <p:sp>
            <p:nvSpPr>
              <p:cNvPr id="32" name="AutoShape 5">
                <a:extLst>
                  <a:ext uri="{FF2B5EF4-FFF2-40B4-BE49-F238E27FC236}">
                    <a16:creationId xmlns:a16="http://schemas.microsoft.com/office/drawing/2014/main" id="{93A2349E-C7A9-434B-B768-17CCFECFF92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217850" y="2523815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33" name="AutoShape 5">
                <a:extLst>
                  <a:ext uri="{FF2B5EF4-FFF2-40B4-BE49-F238E27FC236}">
                    <a16:creationId xmlns:a16="http://schemas.microsoft.com/office/drawing/2014/main" id="{C99E40BA-257F-4B87-9454-71E2CC7567A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365660" y="2523815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4566DA73-50B1-4330-97F5-D4A4C9D26983}"/>
                </a:ext>
              </a:extLst>
            </p:cNvPr>
            <p:cNvGrpSpPr/>
            <p:nvPr userDrawn="1"/>
          </p:nvGrpSpPr>
          <p:grpSpPr>
            <a:xfrm>
              <a:off x="4370250" y="3397519"/>
              <a:ext cx="319053" cy="737845"/>
              <a:chOff x="4217850" y="2987224"/>
              <a:chExt cx="319053" cy="737845"/>
            </a:xfrm>
            <a:solidFill>
              <a:schemeClr val="bg1"/>
            </a:solidFill>
          </p:grpSpPr>
          <p:sp>
            <p:nvSpPr>
              <p:cNvPr id="35" name="AutoShape 5">
                <a:extLst>
                  <a:ext uri="{FF2B5EF4-FFF2-40B4-BE49-F238E27FC236}">
                    <a16:creationId xmlns:a16="http://schemas.microsoft.com/office/drawing/2014/main" id="{BFDDE969-B78B-4E74-B89A-16A2E63C5B9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217850" y="2987224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36" name="AutoShape 5">
                <a:extLst>
                  <a:ext uri="{FF2B5EF4-FFF2-40B4-BE49-F238E27FC236}">
                    <a16:creationId xmlns:a16="http://schemas.microsoft.com/office/drawing/2014/main" id="{17C25DC3-5A37-4A65-B53F-9270210572E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365660" y="2987224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49" name="AutoShape 5">
                <a:extLst>
                  <a:ext uri="{FF2B5EF4-FFF2-40B4-BE49-F238E27FC236}">
                    <a16:creationId xmlns:a16="http://schemas.microsoft.com/office/drawing/2014/main" id="{A8033AC2-34A4-4ADB-86F2-B86A344AF6B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 flipV="1">
                <a:off x="4217850" y="3509069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50" name="AutoShape 5">
                <a:extLst>
                  <a:ext uri="{FF2B5EF4-FFF2-40B4-BE49-F238E27FC236}">
                    <a16:creationId xmlns:a16="http://schemas.microsoft.com/office/drawing/2014/main" id="{C7B3411C-62F4-4032-A4CB-6175A867BAB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 flipV="1">
                <a:off x="4365660" y="3509069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98399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527380" y="1340768"/>
            <a:ext cx="10969211" cy="338554"/>
          </a:xfrm>
        </p:spPr>
        <p:txBody>
          <a:bodyPr>
            <a:spAutoFit/>
          </a:bodyPr>
          <a:lstStyle>
            <a:lvl1pPr marL="0" indent="0" algn="just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600">
                <a:latin typeface="+mj-lt"/>
                <a:cs typeface="Hind Medium"/>
              </a:defRPr>
            </a:lvl1pPr>
          </a:lstStyle>
          <a:p>
            <a:pPr marL="342891" marR="0" lvl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776B6FA4-5FDF-4120-BEA9-51D436646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 lIns="36000" tIns="0" rIns="36000" bIns="0" anchor="t">
            <a:noAutofit/>
          </a:bodyPr>
          <a:lstStyle>
            <a:lvl1pPr>
              <a:defRPr sz="2400" b="1">
                <a:latin typeface="+mj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0762D2C1-3EEF-433F-8281-A112CE7A7D6E}"/>
              </a:ext>
            </a:extLst>
          </p:cNvPr>
          <p:cNvSpPr/>
          <p:nvPr userDrawn="1"/>
        </p:nvSpPr>
        <p:spPr>
          <a:xfrm>
            <a:off x="7752184" y="6525344"/>
            <a:ext cx="3312368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1369EB1B-459C-40FF-A0DB-ABB0104CB6A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038290" y="6520541"/>
            <a:ext cx="1823244" cy="272910"/>
            <a:chOff x="1631504" y="2748552"/>
            <a:chExt cx="6012755" cy="900000"/>
          </a:xfrm>
        </p:grpSpPr>
        <p:pic>
          <p:nvPicPr>
            <p:cNvPr id="9" name="Picture 2" descr="Risultati immagini per Provincia di Potenza logo">
              <a:extLst>
                <a:ext uri="{FF2B5EF4-FFF2-40B4-BE49-F238E27FC236}">
                  <a16:creationId xmlns:a16="http://schemas.microsoft.com/office/drawing/2014/main" id="{FC507E37-0FEE-4073-8F71-3A1766C29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1504" y="2748552"/>
              <a:ext cx="765746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Risultati immagini per Provincia di Brescia logo">
              <a:extLst>
                <a:ext uri="{FF2B5EF4-FFF2-40B4-BE49-F238E27FC236}">
                  <a16:creationId xmlns:a16="http://schemas.microsoft.com/office/drawing/2014/main" id="{CE8AFC3C-CC3F-4FC7-A903-FB8425AFDD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7800" y="2748552"/>
              <a:ext cx="675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2" descr="Risultati immagini per provincia di vicenza logo">
              <a:extLst>
                <a:ext uri="{FF2B5EF4-FFF2-40B4-BE49-F238E27FC236}">
                  <a16:creationId xmlns:a16="http://schemas.microsoft.com/office/drawing/2014/main" id="{8EBFBE49-1977-46A7-96BF-25478FC887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6486" y="2748552"/>
              <a:ext cx="6624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4" descr="Risultati immagini per Provincia di Salerno logo">
              <a:extLst>
                <a:ext uri="{FF2B5EF4-FFF2-40B4-BE49-F238E27FC236}">
                  <a16:creationId xmlns:a16="http://schemas.microsoft.com/office/drawing/2014/main" id="{55EC009D-C4B1-4E07-953E-3B58B9CDF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9436" y="2748552"/>
              <a:ext cx="567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6" descr="Risultati immagini per Provincia di Novara logo">
              <a:extLst>
                <a:ext uri="{FF2B5EF4-FFF2-40B4-BE49-F238E27FC236}">
                  <a16:creationId xmlns:a16="http://schemas.microsoft.com/office/drawing/2014/main" id="{755128AC-825D-407F-AC48-CE99576146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6986" y="2748552"/>
              <a:ext cx="6066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Immagine 13" descr="Risultati immagini per provincia lecce">
              <a:extLst>
                <a:ext uri="{FF2B5EF4-FFF2-40B4-BE49-F238E27FC236}">
                  <a16:creationId xmlns:a16="http://schemas.microsoft.com/office/drawing/2014/main" id="{84720EDA-52BB-48E0-A4C7-599596CFB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4137" y="2748552"/>
              <a:ext cx="630122" cy="90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A3AC4AE5-32EA-4F0E-B6AC-9E8409097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73350" y="2748552"/>
              <a:ext cx="902586" cy="900000"/>
            </a:xfrm>
            <a:prstGeom prst="rect">
              <a:avLst/>
            </a:prstGeom>
          </p:spPr>
        </p:pic>
      </p:grpSp>
      <p:pic>
        <p:nvPicPr>
          <p:cNvPr id="48" name="Immagine 47">
            <a:extLst>
              <a:ext uri="{FF2B5EF4-FFF2-40B4-BE49-F238E27FC236}">
                <a16:creationId xmlns:a16="http://schemas.microsoft.com/office/drawing/2014/main" id="{29F85970-F1B5-4EFF-9B27-7C7F09762C38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096267" y="0"/>
            <a:ext cx="5024759" cy="6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9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4101D59-A5FA-D343-9F9A-F3DD6BA9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" y="5949280"/>
            <a:ext cx="5691064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it-IT" sz="3200" b="1" kern="1200" dirty="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</a:lstStyle>
          <a:p>
            <a:r>
              <a:rPr lang="it-IT" dirty="0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132198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easygov_contatti.jpg">
            <a:extLst>
              <a:ext uri="{FF2B5EF4-FFF2-40B4-BE49-F238E27FC236}">
                <a16:creationId xmlns:a16="http://schemas.microsoft.com/office/drawing/2014/main" id="{DC7F2D20-A9E9-9C44-A387-E4F24AFD18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80" y="0"/>
            <a:ext cx="9144000" cy="6858000"/>
          </a:xfrm>
          <a:prstGeom prst="rect">
            <a:avLst/>
          </a:prstGeom>
        </p:spPr>
      </p:pic>
      <p:pic>
        <p:nvPicPr>
          <p:cNvPr id="4" name="Immagine 3" descr="easygov_logo.png">
            <a:extLst>
              <a:ext uri="{FF2B5EF4-FFF2-40B4-BE49-F238E27FC236}">
                <a16:creationId xmlns:a16="http://schemas.microsoft.com/office/drawing/2014/main" id="{5C7062A1-CF5C-4D46-A8E2-6B17DB10372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40" y="4149080"/>
            <a:ext cx="2469776" cy="50928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8C6B7E-6922-4440-85D1-A9B37687D65C}"/>
              </a:ext>
            </a:extLst>
          </p:cNvPr>
          <p:cNvSpPr txBox="1"/>
          <p:nvPr userDrawn="1"/>
        </p:nvSpPr>
        <p:spPr>
          <a:xfrm>
            <a:off x="47328" y="4751273"/>
            <a:ext cx="4320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EASYGOV SOLUTIONS S.R.L.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Tel.: (+39) 02.21118943</a:t>
            </a: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Fax: (+39) 0362.275151</a:t>
            </a: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Sito web: </a:t>
            </a:r>
            <a:r>
              <a:rPr lang="it-IT" sz="12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  <a:hlinkClick r:id="rId4"/>
              </a:rPr>
              <a:t>www.easygov.it</a:t>
            </a:r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Posta Elettronica: </a:t>
            </a:r>
            <a:r>
              <a:rPr lang="it-IT" sz="12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  <a:hlinkClick r:id="rId5"/>
              </a:rPr>
              <a:t>info@easygov.it</a:t>
            </a:r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Posta Elettronica Certificata: </a:t>
            </a:r>
            <a:r>
              <a:rPr lang="it-IT" sz="12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  <a:hlinkClick r:id="rId6"/>
              </a:rPr>
              <a:t>direzione@pec.easygov.it</a:t>
            </a:r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SEDE LEGALE: Via Comina, 39 – 20831 Seregno</a:t>
            </a:r>
          </a:p>
          <a:p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CAPITALE SOCIALE: Euro 10.000 </a:t>
            </a:r>
            <a:r>
              <a:rPr lang="it-IT" sz="10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i.v</a:t>
            </a:r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.</a:t>
            </a:r>
          </a:p>
          <a:p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CODICE FISCALE – P.IVA: n. 03111770131</a:t>
            </a:r>
          </a:p>
          <a:p>
            <a:r>
              <a:rPr lang="pt-P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R.E.A. MB 1872203</a:t>
            </a:r>
          </a:p>
        </p:txBody>
      </p:sp>
      <p:cxnSp>
        <p:nvCxnSpPr>
          <p:cNvPr id="7" name="Connettore 1 5">
            <a:extLst>
              <a:ext uri="{FF2B5EF4-FFF2-40B4-BE49-F238E27FC236}">
                <a16:creationId xmlns:a16="http://schemas.microsoft.com/office/drawing/2014/main" id="{1792260C-0584-CE4F-BE18-2652B6AAC437}"/>
              </a:ext>
            </a:extLst>
          </p:cNvPr>
          <p:cNvCxnSpPr/>
          <p:nvPr userDrawn="1"/>
        </p:nvCxnSpPr>
        <p:spPr>
          <a:xfrm>
            <a:off x="119336" y="6093296"/>
            <a:ext cx="3600400" cy="0"/>
          </a:xfrm>
          <a:prstGeom prst="line">
            <a:avLst/>
          </a:prstGeom>
          <a:ln w="9525" cmpd="sng">
            <a:solidFill>
              <a:srgbClr val="14284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41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3573BE-2185-43CB-BDBB-7ED1504C1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D5C1768-9F76-48ED-A532-6971001E4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F02D07-8D6C-4F54-B18A-DC762D01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10/09/2019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460BE7-7A89-4DFA-922F-A484439A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09713F-53EC-4FAA-A39F-CFAAD006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312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E6389F-A677-4D25-848D-8C6EA110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3D58C5-4028-457C-ABF8-9E65ABDB6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40C588-7828-493A-B4E7-CDC50573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10/09/2019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CDB562-7009-4087-A094-588F489B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BCD20E-7BF7-4AB2-BA62-FF711C9B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243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365000-716D-4BEB-BECA-6C381E89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3B53F71-CE75-48CC-A5BD-4994D0D2D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11F313-CDA5-44FC-A805-DFDE59DA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10/09/2019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4691F3-9F57-4A42-A876-CF8A0000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8A5891-F942-41D9-83B7-D5040251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4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27268A-DAA0-40FE-ACB2-7D07D78C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231A29-51E7-45A5-9E02-D15FB6E64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F4F204E-8F1C-49FE-947E-1ED25A6FB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22D7075-1A2A-44AD-B0CD-509B2B2E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10/09/2019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94F787-25F0-4BCA-8FCC-5B5F7892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7A67A6A-E3A5-4CA1-80B5-608FE5F6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1582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2DCCE6-4BE5-46A1-B0B7-848A4258A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4928AE0-B0F0-458D-B500-9F0C7E408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05967AE-B49C-41A7-B118-53E153F3F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CE5ABD4-2E38-4A63-8C5F-584D1B132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663DBFD-0335-4B52-9F7C-5BEDD9067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9EBE256-2164-4DE6-A7DC-014A16C6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10/09/2019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DD36C51-D89B-4C81-918F-3938A3B5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7EAD4E8-3FB3-44C0-A3EF-01149118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834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easygov_cover.jpg">
            <a:extLst>
              <a:ext uri="{FF2B5EF4-FFF2-40B4-BE49-F238E27FC236}">
                <a16:creationId xmlns:a16="http://schemas.microsoft.com/office/drawing/2014/main" id="{5D52DF21-609A-BD42-AE44-ECE24AD1C79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9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91" r:id="rId2"/>
  </p:sldLayoutIdLst>
  <p:hf hdr="0"/>
  <p:txStyles>
    <p:titleStyle>
      <a:lvl1pPr algn="r" defTabSz="457189" rtl="0" eaLnBrk="1" latinLnBrk="0" hangingPunct="1">
        <a:spcBef>
          <a:spcPct val="0"/>
        </a:spcBef>
        <a:buNone/>
        <a:defRPr lang="it-IT" sz="3200" b="1" kern="1200" dirty="0">
          <a:solidFill>
            <a:srgbClr val="14284B"/>
          </a:solidFill>
          <a:latin typeface="Hind Light"/>
          <a:ea typeface="+mn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easygov_intro-1.jpg">
            <a:extLst>
              <a:ext uri="{FF2B5EF4-FFF2-40B4-BE49-F238E27FC236}">
                <a16:creationId xmlns:a16="http://schemas.microsoft.com/office/drawing/2014/main" id="{326C0B2C-66C4-0D4E-921F-42A6B1936E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-13119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3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5" r:id="rId2"/>
  </p:sldLayoutIdLst>
  <p:hf hdr="0"/>
  <p:txStyles>
    <p:titleStyle>
      <a:lvl1pPr algn="l" defTabSz="457189" rtl="0" eaLnBrk="1" latinLnBrk="0" hangingPunct="1">
        <a:spcBef>
          <a:spcPct val="0"/>
        </a:spcBef>
        <a:buNone/>
        <a:defRPr sz="4000" b="0" i="0" kern="1200">
          <a:solidFill>
            <a:srgbClr val="14284B"/>
          </a:solidFill>
          <a:latin typeface="Oswald Regular"/>
          <a:ea typeface="+mj-ea"/>
          <a:cs typeface="Oswald Regular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4025DE06-FE3A-4B22-B097-2D70F01394D4}"/>
              </a:ext>
            </a:extLst>
          </p:cNvPr>
          <p:cNvSpPr/>
          <p:nvPr userDrawn="1"/>
        </p:nvSpPr>
        <p:spPr>
          <a:xfrm>
            <a:off x="0" y="6567166"/>
            <a:ext cx="7728181" cy="296345"/>
          </a:xfrm>
          <a:prstGeom prst="rect">
            <a:avLst/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DD052B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6642330-1641-45A7-92B9-5843DEA189F8}"/>
              </a:ext>
            </a:extLst>
          </p:cNvPr>
          <p:cNvSpPr txBox="1"/>
          <p:nvPr userDrawn="1"/>
        </p:nvSpPr>
        <p:spPr>
          <a:xfrm>
            <a:off x="8664285" y="6567166"/>
            <a:ext cx="2328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| </a:t>
            </a:r>
            <a:r>
              <a:rPr lang="it-IT" sz="1000" b="0" i="0" baseline="0" dirty="0" err="1">
                <a:solidFill>
                  <a:srgbClr val="14284B"/>
                </a:solidFill>
                <a:latin typeface="Hind Light"/>
                <a:cs typeface="Hind Light"/>
              </a:rPr>
              <a:t>info@easygov.it</a:t>
            </a:r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  | </a:t>
            </a:r>
            <a:r>
              <a:rPr lang="it-IT" sz="1000" b="0" i="0" baseline="0" dirty="0" err="1">
                <a:solidFill>
                  <a:srgbClr val="14284B"/>
                </a:solidFill>
                <a:latin typeface="Hind Light"/>
                <a:cs typeface="Hind Light"/>
              </a:rPr>
              <a:t>www.easygov.it</a:t>
            </a:r>
            <a:endParaRPr lang="it-IT" sz="1000" b="0" i="0" baseline="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pic>
        <p:nvPicPr>
          <p:cNvPr id="11" name="Immagine 10" descr="easygov_logo.png">
            <a:extLst>
              <a:ext uri="{FF2B5EF4-FFF2-40B4-BE49-F238E27FC236}">
                <a16:creationId xmlns:a16="http://schemas.microsoft.com/office/drawing/2014/main" id="{3C022713-3DDF-4234-8D47-D171C1D9211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786" y="6633459"/>
            <a:ext cx="872507" cy="17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3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TITOLO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27381" y="1556792"/>
            <a:ext cx="10969219" cy="453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err="1"/>
              <a:t>Testo</a:t>
            </a:r>
            <a:endParaRPr lang="nl-NL" dirty="0"/>
          </a:p>
        </p:txBody>
      </p:sp>
      <p:sp>
        <p:nvSpPr>
          <p:cNvPr id="7" name="Rettangolo 6"/>
          <p:cNvSpPr/>
          <p:nvPr userDrawn="1"/>
        </p:nvSpPr>
        <p:spPr>
          <a:xfrm>
            <a:off x="0" y="6567166"/>
            <a:ext cx="7728181" cy="296345"/>
          </a:xfrm>
          <a:prstGeom prst="rect">
            <a:avLst/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DD052B"/>
              </a:solidFill>
            </a:endParaRPr>
          </a:p>
        </p:txBody>
      </p:sp>
      <p:sp>
        <p:nvSpPr>
          <p:cNvPr id="6" name="Rettangolo 5"/>
          <p:cNvSpPr/>
          <p:nvPr userDrawn="1"/>
        </p:nvSpPr>
        <p:spPr>
          <a:xfrm>
            <a:off x="335361" y="548680"/>
            <a:ext cx="96011" cy="648072"/>
          </a:xfrm>
          <a:prstGeom prst="rect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DD052B"/>
              </a:solidFill>
            </a:endParaRPr>
          </a:p>
        </p:txBody>
      </p:sp>
      <p:sp>
        <p:nvSpPr>
          <p:cNvPr id="4" name="CasellaDiTesto 3"/>
          <p:cNvSpPr txBox="1"/>
          <p:nvPr userDrawn="1"/>
        </p:nvSpPr>
        <p:spPr>
          <a:xfrm>
            <a:off x="8664285" y="6567166"/>
            <a:ext cx="2328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| </a:t>
            </a:r>
            <a:r>
              <a:rPr lang="it-IT" sz="1000" b="0" i="0" baseline="0" dirty="0" err="1">
                <a:solidFill>
                  <a:srgbClr val="14284B"/>
                </a:solidFill>
                <a:latin typeface="Hind Light"/>
                <a:cs typeface="Hind Light"/>
              </a:rPr>
              <a:t>info@easygov.it</a:t>
            </a:r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  | </a:t>
            </a:r>
            <a:r>
              <a:rPr lang="it-IT" sz="1000" b="0" i="0" baseline="0" dirty="0" err="1">
                <a:solidFill>
                  <a:srgbClr val="14284B"/>
                </a:solidFill>
                <a:latin typeface="Hind Light"/>
                <a:cs typeface="Hind Light"/>
              </a:rPr>
              <a:t>www.easygov.it</a:t>
            </a:r>
            <a:endParaRPr lang="it-IT" sz="1000" b="0" i="0" baseline="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1" name="CasellaDiTesto 10"/>
          <p:cNvSpPr txBox="1"/>
          <p:nvPr userDrawn="1"/>
        </p:nvSpPr>
        <p:spPr>
          <a:xfrm>
            <a:off x="9264352" y="6567166"/>
            <a:ext cx="28915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| </a:t>
            </a:r>
            <a:fld id="{B788FD01-2033-421F-BA71-0E92D466CDC9}" type="slidenum">
              <a:rPr lang="it-IT" sz="1000" b="0" i="0" baseline="0" smtClean="0">
                <a:solidFill>
                  <a:srgbClr val="14284B"/>
                </a:solidFill>
                <a:latin typeface="Hind Light"/>
                <a:cs typeface="Hind Light"/>
              </a:rPr>
              <a:t>‹N›</a:t>
            </a:fld>
            <a:endParaRPr lang="it-IT" sz="1000" b="0" i="0" baseline="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pic>
        <p:nvPicPr>
          <p:cNvPr id="9" name="Immagine 8" descr="easygov_logo.png">
            <a:extLst>
              <a:ext uri="{FF2B5EF4-FFF2-40B4-BE49-F238E27FC236}">
                <a16:creationId xmlns:a16="http://schemas.microsoft.com/office/drawing/2014/main" id="{6F2FC4B5-BC89-F848-8770-A6F1FC1693F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786" y="6633459"/>
            <a:ext cx="872507" cy="17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3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72" r:id="rId3"/>
    <p:sldLayoutId id="2147483673" r:id="rId4"/>
    <p:sldLayoutId id="2147483674" r:id="rId5"/>
    <p:sldLayoutId id="2147483677" r:id="rId6"/>
    <p:sldLayoutId id="2147483678" r:id="rId7"/>
    <p:sldLayoutId id="2147483676" r:id="rId8"/>
  </p:sldLayoutIdLst>
  <p:hf hdr="0"/>
  <p:txStyles>
    <p:titleStyle>
      <a:lvl1pPr marL="0" marR="0" indent="0" algn="l" defTabSz="914377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nl-NL" sz="2800" b="0" i="0" kern="1200" dirty="0">
          <a:solidFill>
            <a:srgbClr val="14284B"/>
          </a:solidFill>
          <a:latin typeface="Hind Light"/>
          <a:ea typeface="+mn-ea"/>
          <a:cs typeface="Hind Light"/>
        </a:defRPr>
      </a:lvl1pPr>
    </p:titleStyle>
    <p:bodyStyle>
      <a:lvl1pPr marL="268288" indent="-268288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tabLst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1pPr>
      <a:lvl2pPr marL="457188" indent="0" algn="l" defTabSz="914377" rtl="0" eaLnBrk="1" latinLnBrk="0" hangingPunct="1">
        <a:spcBef>
          <a:spcPct val="20000"/>
        </a:spcBef>
        <a:buFont typeface="Arial" panose="020B0604020202020204" pitchFamily="34" charset="0"/>
        <a:buNone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6.gif"/><Relationship Id="rId7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C8AB6250-85F7-4C47-B696-928215BFD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348" y="5877272"/>
            <a:ext cx="7939568" cy="980728"/>
          </a:xfrm>
          <a:prstGeom prst="rect">
            <a:avLst/>
          </a:prstGeom>
        </p:spPr>
      </p:pic>
      <p:sp>
        <p:nvSpPr>
          <p:cNvPr id="26" name="Titolo 4">
            <a:extLst>
              <a:ext uri="{FF2B5EF4-FFF2-40B4-BE49-F238E27FC236}">
                <a16:creationId xmlns:a16="http://schemas.microsoft.com/office/drawing/2014/main" id="{AA69E5A9-722F-4F8A-9CFC-CD73B133A670}"/>
              </a:ext>
            </a:extLst>
          </p:cNvPr>
          <p:cNvSpPr txBox="1">
            <a:spLocks/>
          </p:cNvSpPr>
          <p:nvPr/>
        </p:nvSpPr>
        <p:spPr>
          <a:xfrm>
            <a:off x="5591945" y="1871852"/>
            <a:ext cx="6108166" cy="292268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 defTabSz="457189" rtl="0" eaLnBrk="1" latinLnBrk="0" hangingPunct="1">
              <a:spcBef>
                <a:spcPct val="0"/>
              </a:spcBef>
              <a:buNone/>
              <a:defRPr lang="it-IT" sz="3200" b="1" kern="1200" dirty="0">
                <a:solidFill>
                  <a:srgbClr val="14284B"/>
                </a:solidFill>
                <a:latin typeface="Hind Light"/>
                <a:ea typeface="+mn-ea"/>
                <a:cs typeface="+mj-cs"/>
              </a:defRPr>
            </a:lvl1pPr>
          </a:lstStyle>
          <a:p>
            <a:pPr algn="ctr"/>
            <a:r>
              <a:rPr lang="it-IT" cap="small" dirty="0"/>
              <a:t>Progetto SUA</a:t>
            </a:r>
          </a:p>
          <a:p>
            <a:pPr algn="ctr"/>
            <a:br>
              <a:rPr lang="it-IT" b="0" dirty="0"/>
            </a:br>
            <a:r>
              <a:rPr lang="it-IT" sz="2400" b="0" dirty="0"/>
              <a:t>Mappatura e reingegnerizzazione del processo </a:t>
            </a:r>
            <a:br>
              <a:rPr lang="it-IT" sz="2400" b="0" dirty="0"/>
            </a:br>
            <a:r>
              <a:rPr lang="it-IT" sz="2400" b="0" dirty="0"/>
              <a:t>di gestione degli approvvigionamenti </a:t>
            </a:r>
            <a:br>
              <a:rPr lang="it-IT" sz="2400" b="0" dirty="0"/>
            </a:br>
            <a:r>
              <a:rPr lang="it-IT" sz="2400" b="0" dirty="0"/>
              <a:t>nei territori degli Enti Riusanti</a:t>
            </a:r>
          </a:p>
        </p:txBody>
      </p: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2364C8D4-F638-485F-BECF-28CAA7072E3B}"/>
              </a:ext>
            </a:extLst>
          </p:cNvPr>
          <p:cNvGrpSpPr>
            <a:grpSpLocks noChangeAspect="1"/>
          </p:cNvGrpSpPr>
          <p:nvPr/>
        </p:nvGrpSpPr>
        <p:grpSpPr>
          <a:xfrm>
            <a:off x="6600056" y="476672"/>
            <a:ext cx="5100056" cy="763395"/>
            <a:chOff x="1631504" y="2748552"/>
            <a:chExt cx="6012755" cy="900000"/>
          </a:xfrm>
        </p:grpSpPr>
        <p:pic>
          <p:nvPicPr>
            <p:cNvPr id="28" name="Picture 2" descr="Risultati immagini per Provincia di Potenza logo">
              <a:extLst>
                <a:ext uri="{FF2B5EF4-FFF2-40B4-BE49-F238E27FC236}">
                  <a16:creationId xmlns:a16="http://schemas.microsoft.com/office/drawing/2014/main" id="{8D2801D9-E964-469E-A883-F49C3D0CFC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1504" y="2748552"/>
              <a:ext cx="765746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Risultati immagini per Provincia di Brescia logo">
              <a:extLst>
                <a:ext uri="{FF2B5EF4-FFF2-40B4-BE49-F238E27FC236}">
                  <a16:creationId xmlns:a16="http://schemas.microsoft.com/office/drawing/2014/main" id="{A01B590F-278D-40AD-B163-F26BE133F3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7800" y="2748552"/>
              <a:ext cx="675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2" descr="Risultati immagini per provincia di vicenza logo">
              <a:extLst>
                <a:ext uri="{FF2B5EF4-FFF2-40B4-BE49-F238E27FC236}">
                  <a16:creationId xmlns:a16="http://schemas.microsoft.com/office/drawing/2014/main" id="{A83AA90A-2CEE-4159-888E-D270F40B68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6486" y="2748552"/>
              <a:ext cx="6624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4" descr="Risultati immagini per Provincia di Salerno logo">
              <a:extLst>
                <a:ext uri="{FF2B5EF4-FFF2-40B4-BE49-F238E27FC236}">
                  <a16:creationId xmlns:a16="http://schemas.microsoft.com/office/drawing/2014/main" id="{1D0731B7-5DF0-4FC8-B433-45FC3B38BC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9436" y="2748552"/>
              <a:ext cx="567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6" descr="Risultati immagini per Provincia di Novara logo">
              <a:extLst>
                <a:ext uri="{FF2B5EF4-FFF2-40B4-BE49-F238E27FC236}">
                  <a16:creationId xmlns:a16="http://schemas.microsoft.com/office/drawing/2014/main" id="{A205ACBE-6391-429C-AAD1-5660C677E7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6986" y="2748552"/>
              <a:ext cx="6066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Immagine 32" descr="Risultati immagini per provincia lecce">
              <a:extLst>
                <a:ext uri="{FF2B5EF4-FFF2-40B4-BE49-F238E27FC236}">
                  <a16:creationId xmlns:a16="http://schemas.microsoft.com/office/drawing/2014/main" id="{8635B755-3A5B-47C5-9DAC-2F5F8087E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4137" y="2748552"/>
              <a:ext cx="630122" cy="90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Immagine 33">
              <a:extLst>
                <a:ext uri="{FF2B5EF4-FFF2-40B4-BE49-F238E27FC236}">
                  <a16:creationId xmlns:a16="http://schemas.microsoft.com/office/drawing/2014/main" id="{77244474-E9D9-4FA1-AF95-1E2C9018F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473350" y="2748552"/>
              <a:ext cx="902586" cy="900000"/>
            </a:xfrm>
            <a:prstGeom prst="rect">
              <a:avLst/>
            </a:prstGeom>
          </p:spPr>
        </p:pic>
      </p:grpSp>
      <p:sp>
        <p:nvSpPr>
          <p:cNvPr id="13" name="Titolo 4">
            <a:extLst>
              <a:ext uri="{FF2B5EF4-FFF2-40B4-BE49-F238E27FC236}">
                <a16:creationId xmlns:a16="http://schemas.microsoft.com/office/drawing/2014/main" id="{AA69E5A9-722F-4F8A-9CFC-CD73B133A670}"/>
              </a:ext>
            </a:extLst>
          </p:cNvPr>
          <p:cNvSpPr txBox="1">
            <a:spLocks/>
          </p:cNvSpPr>
          <p:nvPr/>
        </p:nvSpPr>
        <p:spPr>
          <a:xfrm>
            <a:off x="6096001" y="4509120"/>
            <a:ext cx="5100055" cy="5760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 defTabSz="457189" rtl="0" eaLnBrk="1" latinLnBrk="0" hangingPunct="1">
              <a:spcBef>
                <a:spcPct val="0"/>
              </a:spcBef>
              <a:buNone/>
              <a:defRPr lang="it-IT" sz="3200" b="1" kern="1200" dirty="0">
                <a:solidFill>
                  <a:srgbClr val="14284B"/>
                </a:solidFill>
                <a:latin typeface="Hind Light"/>
                <a:ea typeface="+mn-ea"/>
                <a:cs typeface="+mj-cs"/>
              </a:defRPr>
            </a:lvl1pPr>
          </a:lstStyle>
          <a:p>
            <a:pPr algn="ctr"/>
            <a:r>
              <a:rPr lang="it-IT" sz="2000" b="0" dirty="0"/>
              <a:t>Roma, 30 agosto 2019</a:t>
            </a:r>
          </a:p>
        </p:txBody>
      </p:sp>
    </p:spTree>
    <p:extLst>
      <p:ext uri="{BB962C8B-B14F-4D97-AF65-F5344CB8AC3E}">
        <p14:creationId xmlns:p14="http://schemas.microsoft.com/office/powerpoint/2010/main" val="178918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87B8F4F-AAB3-4122-9A37-B370D5CB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/>
          <a:lstStyle/>
          <a:p>
            <a:r>
              <a:rPr lang="it-IT" dirty="0"/>
              <a:t>Mappatura AS IS del processo di approvvigionamento degli Enti Riusanti</a:t>
            </a:r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809C3440-8D6F-44FC-80DC-F60A8759FE12}"/>
              </a:ext>
            </a:extLst>
          </p:cNvPr>
          <p:cNvSpPr txBox="1">
            <a:spLocks/>
          </p:cNvSpPr>
          <p:nvPr/>
        </p:nvSpPr>
        <p:spPr>
          <a:xfrm>
            <a:off x="527380" y="908720"/>
            <a:ext cx="10969219" cy="360040"/>
          </a:xfrm>
          <a:prstGeom prst="rect">
            <a:avLst/>
          </a:prstGeom>
          <a:noFill/>
        </p:spPr>
        <p:txBody>
          <a:bodyPr vert="horz" lIns="36000" tIns="0" rIns="36000" bIns="0" rtlCol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400" b="1" i="0" kern="1200">
                <a:solidFill>
                  <a:srgbClr val="14284B"/>
                </a:solidFill>
                <a:latin typeface="+mj-lt"/>
                <a:ea typeface="+mn-ea"/>
                <a:cs typeface="Hind Light"/>
              </a:defRPr>
            </a:lvl1pPr>
          </a:lstStyle>
          <a:p>
            <a:r>
              <a:rPr lang="it-IT" sz="2000" b="0" dirty="0"/>
              <a:t>Provincia di Potenza – Principali elementi di criticità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D63E07-0D0B-4569-A96C-02107DFB704F}"/>
              </a:ext>
            </a:extLst>
          </p:cNvPr>
          <p:cNvSpPr txBox="1"/>
          <p:nvPr/>
        </p:nvSpPr>
        <p:spPr>
          <a:xfrm>
            <a:off x="263352" y="1844824"/>
            <a:ext cx="4340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Criticità di natura organizzativa e gestionale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3CDCB79-D4C9-4575-8D1E-7283C6E92FF6}"/>
              </a:ext>
            </a:extLst>
          </p:cNvPr>
          <p:cNvSpPr txBox="1"/>
          <p:nvPr/>
        </p:nvSpPr>
        <p:spPr>
          <a:xfrm>
            <a:off x="263352" y="3429000"/>
            <a:ext cx="169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Gap di processo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D465387-37A9-4851-9170-1508391B5DF9}"/>
              </a:ext>
            </a:extLst>
          </p:cNvPr>
          <p:cNvSpPr txBox="1"/>
          <p:nvPr/>
        </p:nvSpPr>
        <p:spPr>
          <a:xfrm>
            <a:off x="695400" y="4509120"/>
            <a:ext cx="11233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L’assenza di una fase di raccolta fabbisogni comporta l’impossibilità di una pianificazione generale delle procedure e di conseguenza l’ente si trova a rincorrere le richieste estemporanee dei singoli aderenti, senza la possibilità di un’opportuna </a:t>
            </a:r>
            <a:r>
              <a:rPr lang="it-IT" dirty="0" err="1"/>
              <a:t>prioritizzazione</a:t>
            </a:r>
            <a:r>
              <a:rPr lang="it-IT" dirty="0"/>
              <a:t> e calendarizzazione delle stesse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31036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87B8F4F-AAB3-4122-9A37-B370D5CB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/>
          <a:lstStyle/>
          <a:p>
            <a:r>
              <a:rPr lang="it-IT" dirty="0"/>
              <a:t>Mappatura AS IS del processo di approvvigionamento degli Enti Riusanti</a:t>
            </a:r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809C3440-8D6F-44FC-80DC-F60A8759FE12}"/>
              </a:ext>
            </a:extLst>
          </p:cNvPr>
          <p:cNvSpPr txBox="1">
            <a:spLocks/>
          </p:cNvSpPr>
          <p:nvPr/>
        </p:nvSpPr>
        <p:spPr>
          <a:xfrm>
            <a:off x="527380" y="908720"/>
            <a:ext cx="10969219" cy="360040"/>
          </a:xfrm>
          <a:prstGeom prst="rect">
            <a:avLst/>
          </a:prstGeom>
          <a:noFill/>
        </p:spPr>
        <p:txBody>
          <a:bodyPr vert="horz" lIns="36000" tIns="0" rIns="36000" bIns="0" rtlCol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400" b="1" i="0" kern="1200">
                <a:solidFill>
                  <a:srgbClr val="14284B"/>
                </a:solidFill>
                <a:latin typeface="+mj-lt"/>
                <a:ea typeface="+mn-ea"/>
                <a:cs typeface="Hind Light"/>
              </a:defRPr>
            </a:lvl1pPr>
          </a:lstStyle>
          <a:p>
            <a:r>
              <a:rPr lang="it-IT" sz="2000" b="0" dirty="0"/>
              <a:t>Provincia di Vicenza – Modello organizzativo e gare gestite</a:t>
            </a:r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A77168A5-481F-48A9-96A3-71F07FE0F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380" y="1619491"/>
            <a:ext cx="1809750" cy="603250"/>
          </a:xfrm>
          <a:prstGeom prst="rect">
            <a:avLst/>
          </a:prstGeom>
          <a:solidFill>
            <a:srgbClr val="283F80"/>
          </a:solidFill>
          <a:ln w="9525" algn="ctr">
            <a:solidFill>
              <a:srgbClr val="283F80"/>
            </a:solidFill>
            <a:miter lim="800000"/>
            <a:headEnd type="none" w="sm" len="sm"/>
            <a:tailEnd type="none" w="lg" len="med"/>
          </a:ln>
        </p:spPr>
        <p:txBody>
          <a:bodyPr wrap="none" tIns="90000" bIns="90000" anchor="ctr"/>
          <a:lstStyle>
            <a:lvl1pPr>
              <a:defRPr sz="1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-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it-IT" altLang="it-IT" sz="1200" cap="small" dirty="0">
                <a:solidFill>
                  <a:schemeClr val="bg1"/>
                </a:solidFill>
                <a:ea typeface="ＭＳ Ｐゴシック" panose="020B0600070205080204" pitchFamily="34" charset="-128"/>
              </a:rPr>
              <a:t>Direttore Generale</a:t>
            </a:r>
            <a:endParaRPr lang="it-IT" altLang="it-IT" sz="900" b="0" i="1" cap="small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1B291EE2-5F5D-4892-AFCE-2AAED0FD6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986" y="3127375"/>
            <a:ext cx="1809750" cy="6032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rgbClr val="283F80"/>
            </a:solidFill>
            <a:miter lim="800000"/>
            <a:headEnd type="none" w="sm" len="sm"/>
            <a:tailEnd type="none" w="lg" len="med"/>
          </a:ln>
        </p:spPr>
        <p:txBody>
          <a:bodyPr wrap="none" tIns="90000" bIns="90000" anchor="ctr"/>
          <a:lstStyle>
            <a:lvl1pPr>
              <a:defRPr sz="1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-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Area Tecnica</a:t>
            </a:r>
          </a:p>
        </p:txBody>
      </p:sp>
      <p:sp>
        <p:nvSpPr>
          <p:cNvPr id="21" name="Rectangle 22">
            <a:extLst>
              <a:ext uri="{FF2B5EF4-FFF2-40B4-BE49-F238E27FC236}">
                <a16:creationId xmlns:a16="http://schemas.microsoft.com/office/drawing/2014/main" id="{522478CE-14A3-4B52-B7F1-9103C84D5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986" y="3905870"/>
            <a:ext cx="1809750" cy="6032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rgbClr val="283F80"/>
            </a:solidFill>
            <a:miter lim="800000"/>
            <a:headEnd type="none" w="sm" len="sm"/>
            <a:tailEnd type="none" w="lg" len="med"/>
          </a:ln>
        </p:spPr>
        <p:txBody>
          <a:bodyPr wrap="none" tIns="90000" bIns="90000" anchor="ctr"/>
          <a:lstStyle>
            <a:lvl1pPr>
              <a:defRPr sz="1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-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Area Risorse e </a:t>
            </a:r>
            <a:b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</a:b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Servizi finanziari</a:t>
            </a:r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26D5EA49-2FFC-4A8C-928E-F0F05A47A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986" y="4684365"/>
            <a:ext cx="1809750" cy="6032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rgbClr val="283F80"/>
            </a:solidFill>
            <a:miter lim="800000"/>
            <a:headEnd type="none" w="sm" len="sm"/>
            <a:tailEnd type="none" w="lg" len="med"/>
          </a:ln>
        </p:spPr>
        <p:txBody>
          <a:bodyPr wrap="none" tIns="90000" bIns="90000" anchor="ctr"/>
          <a:lstStyle>
            <a:lvl1pPr>
              <a:defRPr sz="1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-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Area Avvocatura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0C8D42-E436-446E-9FC5-AFF37CCBB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986" y="5453094"/>
            <a:ext cx="1809750" cy="6032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rgbClr val="283F80"/>
            </a:solidFill>
            <a:miter lim="800000"/>
            <a:headEnd type="none" w="sm" len="sm"/>
            <a:tailEnd type="none" w="lg" len="med"/>
          </a:ln>
        </p:spPr>
        <p:txBody>
          <a:bodyPr wrap="none" tIns="90000" bIns="90000" anchor="ctr"/>
          <a:lstStyle>
            <a:lvl1pPr>
              <a:defRPr sz="1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-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Funzioni delegate</a:t>
            </a:r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2894F3E8-27B3-4D4F-B64A-4479645AF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455" y="2348880"/>
            <a:ext cx="2160000" cy="603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283F80"/>
            </a:solidFill>
            <a:miter lim="800000"/>
            <a:headEnd type="none" w="sm" len="sm"/>
            <a:tailEnd type="none" w="lg" len="med"/>
          </a:ln>
        </p:spPr>
        <p:txBody>
          <a:bodyPr wrap="square" tIns="90000" bIns="90000" anchor="ctr">
            <a:noAutofit/>
          </a:bodyPr>
          <a:lstStyle>
            <a:lvl1pPr>
              <a:defRPr sz="1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-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Servizio Studi e </a:t>
            </a:r>
            <a:b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</a:b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supporto dell’attività </a:t>
            </a:r>
            <a:b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</a:b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della Direzione Generale</a:t>
            </a:r>
            <a:endParaRPr lang="it-IT" altLang="it-IT" sz="600" b="0" i="1" dirty="0">
              <a:solidFill>
                <a:srgbClr val="14284B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4FA04EAC-EB3B-4C58-9C16-B2248B4A3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455" y="3127375"/>
            <a:ext cx="2160000" cy="603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283F80"/>
            </a:solidFill>
            <a:miter lim="800000"/>
            <a:headEnd type="none" w="sm" len="sm"/>
            <a:tailEnd type="none" w="lg" len="med"/>
          </a:ln>
        </p:spPr>
        <p:txBody>
          <a:bodyPr wrap="none" tIns="90000" bIns="90000" anchor="ctr"/>
          <a:lstStyle>
            <a:lvl1pPr>
              <a:defRPr sz="1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-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Servizio Gestione </a:t>
            </a:r>
            <a:b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</a:b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Documentale – Sistemi </a:t>
            </a:r>
            <a:b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</a:b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Informativi e Centro Servizi</a:t>
            </a:r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47809B4E-DF9E-4E87-BA42-E19F82DB2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455" y="3905870"/>
            <a:ext cx="2160000" cy="603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283F80"/>
            </a:solidFill>
            <a:miter lim="800000"/>
            <a:headEnd type="none" w="sm" len="sm"/>
            <a:tailEnd type="none" w="lg" len="med"/>
          </a:ln>
        </p:spPr>
        <p:txBody>
          <a:bodyPr wrap="none" tIns="90000" bIns="90000" anchor="ctr"/>
          <a:lstStyle>
            <a:lvl1pPr>
              <a:defRPr sz="1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-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Servizio </a:t>
            </a:r>
            <a:b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</a:b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SUA Servizi</a:t>
            </a: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A3F21802-1033-4369-96C5-1AC4F7E73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455" y="4684365"/>
            <a:ext cx="2160000" cy="603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283F80"/>
            </a:solidFill>
            <a:miter lim="800000"/>
            <a:headEnd type="none" w="sm" len="sm"/>
            <a:tailEnd type="none" w="lg" len="med"/>
          </a:ln>
        </p:spPr>
        <p:txBody>
          <a:bodyPr wrap="none" tIns="90000" bIns="90000" anchor="ctr"/>
          <a:lstStyle>
            <a:lvl1pPr>
              <a:defRPr sz="1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-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Servizio </a:t>
            </a:r>
            <a:b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</a:b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SUA Lavori e affidamento</a:t>
            </a:r>
            <a:b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</a:b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incarichi di Progettazione</a:t>
            </a:r>
          </a:p>
        </p:txBody>
      </p: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4BB83567-8C66-4399-843A-2758EEAA0551}"/>
              </a:ext>
            </a:extLst>
          </p:cNvPr>
          <p:cNvCxnSpPr>
            <a:cxnSpLocks/>
            <a:stCxn id="18" idx="2"/>
            <a:endCxn id="20" idx="1"/>
          </p:cNvCxnSpPr>
          <p:nvPr/>
        </p:nvCxnSpPr>
        <p:spPr>
          <a:xfrm rot="16200000" flipH="1">
            <a:off x="1067991" y="2587004"/>
            <a:ext cx="1206259" cy="477731"/>
          </a:xfrm>
          <a:prstGeom prst="bentConnector2">
            <a:avLst/>
          </a:prstGeom>
          <a:ln>
            <a:solidFill>
              <a:srgbClr val="283F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52B121E8-D445-425D-8D46-75F60A4FD4A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8743" y="2976252"/>
            <a:ext cx="1984754" cy="477731"/>
          </a:xfrm>
          <a:prstGeom prst="bentConnector2">
            <a:avLst/>
          </a:prstGeom>
          <a:ln>
            <a:solidFill>
              <a:srgbClr val="283F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a gomito 34">
            <a:extLst>
              <a:ext uri="{FF2B5EF4-FFF2-40B4-BE49-F238E27FC236}">
                <a16:creationId xmlns:a16="http://schemas.microsoft.com/office/drawing/2014/main" id="{1D3000B1-2866-41E5-8AF8-9358B5F2BE8C}"/>
              </a:ext>
            </a:extLst>
          </p:cNvPr>
          <p:cNvCxnSpPr>
            <a:cxnSpLocks/>
            <a:stCxn id="18" idx="2"/>
            <a:endCxn id="22" idx="1"/>
          </p:cNvCxnSpPr>
          <p:nvPr/>
        </p:nvCxnSpPr>
        <p:spPr>
          <a:xfrm rot="16200000" flipH="1">
            <a:off x="289496" y="3365499"/>
            <a:ext cx="2763249" cy="477731"/>
          </a:xfrm>
          <a:prstGeom prst="bentConnector2">
            <a:avLst/>
          </a:prstGeom>
          <a:ln>
            <a:solidFill>
              <a:srgbClr val="283F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a gomito 37">
            <a:extLst>
              <a:ext uri="{FF2B5EF4-FFF2-40B4-BE49-F238E27FC236}">
                <a16:creationId xmlns:a16="http://schemas.microsoft.com/office/drawing/2014/main" id="{C5930555-1750-4B5B-B87B-72AD2927FFF8}"/>
              </a:ext>
            </a:extLst>
          </p:cNvPr>
          <p:cNvCxnSpPr>
            <a:cxnSpLocks/>
            <a:stCxn id="18" idx="2"/>
            <a:endCxn id="23" idx="1"/>
          </p:cNvCxnSpPr>
          <p:nvPr/>
        </p:nvCxnSpPr>
        <p:spPr>
          <a:xfrm rot="16200000" flipH="1">
            <a:off x="-94869" y="3749864"/>
            <a:ext cx="3531978" cy="477731"/>
          </a:xfrm>
          <a:prstGeom prst="bentConnector2">
            <a:avLst/>
          </a:prstGeom>
          <a:ln>
            <a:solidFill>
              <a:srgbClr val="283F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a gomito 40">
            <a:extLst>
              <a:ext uri="{FF2B5EF4-FFF2-40B4-BE49-F238E27FC236}">
                <a16:creationId xmlns:a16="http://schemas.microsoft.com/office/drawing/2014/main" id="{E7DFC124-3684-4FE4-8A57-0FCB1CB85A38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3719736" y="2650505"/>
            <a:ext cx="582719" cy="12700"/>
          </a:xfrm>
          <a:prstGeom prst="bentConnector3">
            <a:avLst>
              <a:gd name="adj1" fmla="val 50000"/>
            </a:avLst>
          </a:prstGeom>
          <a:ln w="9525">
            <a:solidFill>
              <a:srgbClr val="283F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a gomito 43">
            <a:extLst>
              <a:ext uri="{FF2B5EF4-FFF2-40B4-BE49-F238E27FC236}">
                <a16:creationId xmlns:a16="http://schemas.microsoft.com/office/drawing/2014/main" id="{82E2EBAB-F0DC-4D44-BB92-22E78302F8AF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>
            <a:off x="3719736" y="2650505"/>
            <a:ext cx="582719" cy="778495"/>
          </a:xfrm>
          <a:prstGeom prst="bentConnector3">
            <a:avLst>
              <a:gd name="adj1" fmla="val 50000"/>
            </a:avLst>
          </a:prstGeom>
          <a:ln w="9525">
            <a:solidFill>
              <a:srgbClr val="283F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a gomito 44">
            <a:extLst>
              <a:ext uri="{FF2B5EF4-FFF2-40B4-BE49-F238E27FC236}">
                <a16:creationId xmlns:a16="http://schemas.microsoft.com/office/drawing/2014/main" id="{C0BFFA47-C806-49D3-9F24-5F500FB2943A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>
            <a:off x="3719736" y="2650505"/>
            <a:ext cx="582719" cy="1556990"/>
          </a:xfrm>
          <a:prstGeom prst="bentConnector3">
            <a:avLst>
              <a:gd name="adj1" fmla="val 50000"/>
            </a:avLst>
          </a:prstGeom>
          <a:ln w="28575">
            <a:solidFill>
              <a:srgbClr val="283F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tangolo 54">
            <a:extLst>
              <a:ext uri="{FF2B5EF4-FFF2-40B4-BE49-F238E27FC236}">
                <a16:creationId xmlns:a16="http://schemas.microsoft.com/office/drawing/2014/main" id="{73710F5D-C4BC-4069-B564-5649B472F353}"/>
              </a:ext>
            </a:extLst>
          </p:cNvPr>
          <p:cNvSpPr/>
          <p:nvPr/>
        </p:nvSpPr>
        <p:spPr>
          <a:xfrm>
            <a:off x="1161083" y="2564904"/>
            <a:ext cx="2640766" cy="364117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DB13461B-B64E-4494-8936-F813897073AA}"/>
              </a:ext>
            </a:extLst>
          </p:cNvPr>
          <p:cNvSpPr/>
          <p:nvPr/>
        </p:nvSpPr>
        <p:spPr>
          <a:xfrm>
            <a:off x="4023024" y="2032207"/>
            <a:ext cx="2640766" cy="182884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ctangle 22">
            <a:extLst>
              <a:ext uri="{FF2B5EF4-FFF2-40B4-BE49-F238E27FC236}">
                <a16:creationId xmlns:a16="http://schemas.microsoft.com/office/drawing/2014/main" id="{09D23E86-9F9F-4A4E-80DC-4A2186ECB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986" y="2348880"/>
            <a:ext cx="1809750" cy="6032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rgbClr val="283F80"/>
            </a:solidFill>
            <a:miter lim="800000"/>
            <a:headEnd type="none" w="sm" len="sm"/>
            <a:tailEnd type="none" w="lg" len="med"/>
          </a:ln>
        </p:spPr>
        <p:txBody>
          <a:bodyPr wrap="square" tIns="90000" bIns="90000" anchor="ctr">
            <a:noAutofit/>
          </a:bodyPr>
          <a:lstStyle>
            <a:lvl1pPr>
              <a:defRPr sz="1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-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Area Segreteria /</a:t>
            </a:r>
            <a:b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</a:b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Direzione generale e servizi ai Comuni</a:t>
            </a:r>
            <a:endParaRPr lang="it-IT" altLang="it-IT" sz="600" b="0" i="1" dirty="0">
              <a:solidFill>
                <a:srgbClr val="14284B"/>
              </a:solidFill>
              <a:ea typeface="ＭＳ Ｐゴシック" panose="020B0600070205080204" pitchFamily="34" charset="-128"/>
            </a:endParaRPr>
          </a:p>
        </p:txBody>
      </p:sp>
      <p:cxnSp>
        <p:nvCxnSpPr>
          <p:cNvPr id="46" name="Connettore a gomito 45">
            <a:extLst>
              <a:ext uri="{FF2B5EF4-FFF2-40B4-BE49-F238E27FC236}">
                <a16:creationId xmlns:a16="http://schemas.microsoft.com/office/drawing/2014/main" id="{CBA2F95C-C356-4028-A217-231B385E3CBE}"/>
              </a:ext>
            </a:extLst>
          </p:cNvPr>
          <p:cNvCxnSpPr>
            <a:cxnSpLocks/>
            <a:stCxn id="19" idx="3"/>
            <a:endCxn id="27" idx="1"/>
          </p:cNvCxnSpPr>
          <p:nvPr/>
        </p:nvCxnSpPr>
        <p:spPr>
          <a:xfrm>
            <a:off x="3719736" y="2650505"/>
            <a:ext cx="582719" cy="2335485"/>
          </a:xfrm>
          <a:prstGeom prst="bentConnector3">
            <a:avLst>
              <a:gd name="adj1" fmla="val 50000"/>
            </a:avLst>
          </a:prstGeom>
          <a:ln w="28575">
            <a:solidFill>
              <a:srgbClr val="283F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a gomito 2">
            <a:extLst>
              <a:ext uri="{FF2B5EF4-FFF2-40B4-BE49-F238E27FC236}">
                <a16:creationId xmlns:a16="http://schemas.microsoft.com/office/drawing/2014/main" id="{6DDE21E5-29C2-479A-B971-C4E800AFFA05}"/>
              </a:ext>
            </a:extLst>
          </p:cNvPr>
          <p:cNvCxnSpPr>
            <a:stCxn id="18" idx="2"/>
            <a:endCxn id="19" idx="1"/>
          </p:cNvCxnSpPr>
          <p:nvPr/>
        </p:nvCxnSpPr>
        <p:spPr>
          <a:xfrm rot="16200000" flipH="1">
            <a:off x="1457238" y="2197757"/>
            <a:ext cx="427764" cy="477731"/>
          </a:xfrm>
          <a:prstGeom prst="bentConnector2">
            <a:avLst/>
          </a:prstGeom>
          <a:ln w="28575">
            <a:solidFill>
              <a:srgbClr val="283F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tangolo 56">
            <a:extLst>
              <a:ext uri="{FF2B5EF4-FFF2-40B4-BE49-F238E27FC236}">
                <a16:creationId xmlns:a16="http://schemas.microsoft.com/office/drawing/2014/main" id="{E57D3ED8-14E2-45B4-83F5-0DFAA01B4B36}"/>
              </a:ext>
            </a:extLst>
          </p:cNvPr>
          <p:cNvSpPr/>
          <p:nvPr/>
        </p:nvSpPr>
        <p:spPr>
          <a:xfrm>
            <a:off x="6821230" y="3105835"/>
            <a:ext cx="23227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N. Risorse</a:t>
            </a:r>
          </a:p>
          <a:p>
            <a:r>
              <a:rPr lang="it-IT" dirty="0"/>
              <a:t>Enti aderenti</a:t>
            </a:r>
          </a:p>
        </p:txBody>
      </p:sp>
    </p:spTree>
    <p:extLst>
      <p:ext uri="{BB962C8B-B14F-4D97-AF65-F5344CB8AC3E}">
        <p14:creationId xmlns:p14="http://schemas.microsoft.com/office/powerpoint/2010/main" val="2955708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87B8F4F-AAB3-4122-9A37-B370D5CB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/>
          <a:lstStyle/>
          <a:p>
            <a:r>
              <a:rPr lang="it-IT" dirty="0"/>
              <a:t>Mappatura AS IS del processo di approvvigionamento degli Enti Riusanti</a:t>
            </a:r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809C3440-8D6F-44FC-80DC-F60A8759FE12}"/>
              </a:ext>
            </a:extLst>
          </p:cNvPr>
          <p:cNvSpPr txBox="1">
            <a:spLocks/>
          </p:cNvSpPr>
          <p:nvPr/>
        </p:nvSpPr>
        <p:spPr>
          <a:xfrm>
            <a:off x="527380" y="908720"/>
            <a:ext cx="10969219" cy="360040"/>
          </a:xfrm>
          <a:prstGeom prst="rect">
            <a:avLst/>
          </a:prstGeom>
          <a:noFill/>
        </p:spPr>
        <p:txBody>
          <a:bodyPr vert="horz" lIns="36000" tIns="0" rIns="36000" bIns="0" rtlCol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400" b="1" i="0" kern="1200">
                <a:solidFill>
                  <a:srgbClr val="14284B"/>
                </a:solidFill>
                <a:latin typeface="+mj-lt"/>
                <a:ea typeface="+mn-ea"/>
                <a:cs typeface="Hind Light"/>
              </a:defRPr>
            </a:lvl1pPr>
          </a:lstStyle>
          <a:p>
            <a:r>
              <a:rPr lang="it-IT" sz="2000" b="0" dirty="0"/>
              <a:t>Provincia di Vicenza – Workflow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6CCAE5D-A159-4D2F-8FFE-2B4DC391CF6C}"/>
              </a:ext>
            </a:extLst>
          </p:cNvPr>
          <p:cNvSpPr/>
          <p:nvPr/>
        </p:nvSpPr>
        <p:spPr>
          <a:xfrm>
            <a:off x="370440" y="2511574"/>
            <a:ext cx="1248140" cy="57606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rgbClr val="283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rgbClr val="17244A"/>
                </a:solidFill>
              </a:rPr>
              <a:t>Analisi fabbisogno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1EDF37C-32A6-42E0-8419-2C9B801FD9BB}"/>
              </a:ext>
            </a:extLst>
          </p:cNvPr>
          <p:cNvSpPr/>
          <p:nvPr/>
        </p:nvSpPr>
        <p:spPr>
          <a:xfrm>
            <a:off x="1774781" y="2511574"/>
            <a:ext cx="1248140" cy="57606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rgbClr val="283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rgbClr val="17244A"/>
                </a:solidFill>
              </a:rPr>
              <a:t>Supporto tecnico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509098A-747C-4A3B-A498-1603172B7034}"/>
              </a:ext>
            </a:extLst>
          </p:cNvPr>
          <p:cNvSpPr/>
          <p:nvPr/>
        </p:nvSpPr>
        <p:spPr>
          <a:xfrm>
            <a:off x="3179122" y="2511574"/>
            <a:ext cx="1248140" cy="57606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rgbClr val="283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rgbClr val="17244A"/>
                </a:solidFill>
              </a:rPr>
              <a:t>Ricerca fornitori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3883035-E865-43F1-AFA2-C9748C92A971}"/>
              </a:ext>
            </a:extLst>
          </p:cNvPr>
          <p:cNvSpPr/>
          <p:nvPr/>
        </p:nvSpPr>
        <p:spPr>
          <a:xfrm>
            <a:off x="4583463" y="2511574"/>
            <a:ext cx="1248140" cy="57606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rgbClr val="283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rgbClr val="17244A"/>
                </a:solidFill>
              </a:rPr>
              <a:t>Doc. di gara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6424E65-B847-42F5-BF4D-686284C23962}"/>
              </a:ext>
            </a:extLst>
          </p:cNvPr>
          <p:cNvSpPr/>
          <p:nvPr/>
        </p:nvSpPr>
        <p:spPr>
          <a:xfrm>
            <a:off x="5987804" y="2511574"/>
            <a:ext cx="1248140" cy="57606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rgbClr val="283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rgbClr val="17244A"/>
                </a:solidFill>
              </a:rPr>
              <a:t>Gestione gara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BE62927-9E08-44D3-BE5F-0D82100E3449}"/>
              </a:ext>
            </a:extLst>
          </p:cNvPr>
          <p:cNvSpPr/>
          <p:nvPr/>
        </p:nvSpPr>
        <p:spPr>
          <a:xfrm>
            <a:off x="7392145" y="2511574"/>
            <a:ext cx="1248140" cy="57606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rgbClr val="283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rgbClr val="17244A"/>
                </a:solidFill>
              </a:rPr>
              <a:t>Istruttoria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03AFF94-5B9C-4CF8-8C75-99F20455CCE4}"/>
              </a:ext>
            </a:extLst>
          </p:cNvPr>
          <p:cNvSpPr/>
          <p:nvPr/>
        </p:nvSpPr>
        <p:spPr>
          <a:xfrm>
            <a:off x="8796486" y="2511574"/>
            <a:ext cx="1248140" cy="57606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rgbClr val="283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rgbClr val="17244A"/>
                </a:solidFill>
              </a:rPr>
              <a:t>Contenzioso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62D93A7-D0B2-45AD-BFB3-7B7A6141A71E}"/>
              </a:ext>
            </a:extLst>
          </p:cNvPr>
          <p:cNvSpPr/>
          <p:nvPr/>
        </p:nvSpPr>
        <p:spPr>
          <a:xfrm>
            <a:off x="10200829" y="2511574"/>
            <a:ext cx="1248140" cy="57606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rgbClr val="283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rgbClr val="17244A"/>
                </a:solidFill>
              </a:rPr>
              <a:t>Gestione contratto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87635D9-12F2-480B-97FC-BB5EC12A30E7}"/>
              </a:ext>
            </a:extLst>
          </p:cNvPr>
          <p:cNvSpPr txBox="1"/>
          <p:nvPr/>
        </p:nvSpPr>
        <p:spPr>
          <a:xfrm>
            <a:off x="200600" y="1692950"/>
            <a:ext cx="628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Fasi del processo gestite direttamente dalla Stazione Appaltante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9F57C87-B501-4F19-9669-CEF43B23395F}"/>
              </a:ext>
            </a:extLst>
          </p:cNvPr>
          <p:cNvSpPr/>
          <p:nvPr/>
        </p:nvSpPr>
        <p:spPr>
          <a:xfrm>
            <a:off x="242879" y="2132856"/>
            <a:ext cx="1434786" cy="151216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DCD5CFAC-DCA5-4879-89A8-710DE6B6CAE2}"/>
              </a:ext>
            </a:extLst>
          </p:cNvPr>
          <p:cNvSpPr/>
          <p:nvPr/>
        </p:nvSpPr>
        <p:spPr>
          <a:xfrm>
            <a:off x="10128448" y="2132856"/>
            <a:ext cx="1439789" cy="151216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9849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87B8F4F-AAB3-4122-9A37-B370D5CB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/>
          <a:lstStyle/>
          <a:p>
            <a:r>
              <a:rPr lang="it-IT" dirty="0"/>
              <a:t>Mappatura AS IS del processo di approvvigionamento degli Enti Riusanti</a:t>
            </a:r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809C3440-8D6F-44FC-80DC-F60A8759FE12}"/>
              </a:ext>
            </a:extLst>
          </p:cNvPr>
          <p:cNvSpPr txBox="1">
            <a:spLocks/>
          </p:cNvSpPr>
          <p:nvPr/>
        </p:nvSpPr>
        <p:spPr>
          <a:xfrm>
            <a:off x="527380" y="908720"/>
            <a:ext cx="10969219" cy="360040"/>
          </a:xfrm>
          <a:prstGeom prst="rect">
            <a:avLst/>
          </a:prstGeom>
          <a:noFill/>
        </p:spPr>
        <p:txBody>
          <a:bodyPr vert="horz" lIns="36000" tIns="0" rIns="36000" bIns="0" rtlCol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400" b="1" i="0" kern="1200">
                <a:solidFill>
                  <a:srgbClr val="14284B"/>
                </a:solidFill>
                <a:latin typeface="+mj-lt"/>
                <a:ea typeface="+mn-ea"/>
                <a:cs typeface="Hind Light"/>
              </a:defRPr>
            </a:lvl1pPr>
          </a:lstStyle>
          <a:p>
            <a:r>
              <a:rPr lang="it-IT" sz="2000" b="0" dirty="0"/>
              <a:t>Provincia di Vicenza – Principali elementi di criticità</a:t>
            </a:r>
          </a:p>
        </p:txBody>
      </p:sp>
    </p:spTree>
    <p:extLst>
      <p:ext uri="{BB962C8B-B14F-4D97-AF65-F5344CB8AC3E}">
        <p14:creationId xmlns:p14="http://schemas.microsoft.com/office/powerpoint/2010/main" val="1161345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nettore a gomito 36">
            <a:extLst>
              <a:ext uri="{FF2B5EF4-FFF2-40B4-BE49-F238E27FC236}">
                <a16:creationId xmlns:a16="http://schemas.microsoft.com/office/drawing/2014/main" id="{807385E7-8605-41A2-B7D4-981B0AA40476}"/>
              </a:ext>
            </a:extLst>
          </p:cNvPr>
          <p:cNvCxnSpPr>
            <a:cxnSpLocks/>
            <a:stCxn id="13" idx="3"/>
            <a:endCxn id="33" idx="1"/>
          </p:cNvCxnSpPr>
          <p:nvPr/>
        </p:nvCxnSpPr>
        <p:spPr>
          <a:xfrm>
            <a:off x="6462455" y="4207495"/>
            <a:ext cx="384533" cy="1026262"/>
          </a:xfrm>
          <a:prstGeom prst="bentConnector3">
            <a:avLst>
              <a:gd name="adj1" fmla="val 50000"/>
            </a:avLst>
          </a:prstGeom>
          <a:ln w="9525">
            <a:solidFill>
              <a:srgbClr val="283F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olo 4">
            <a:extLst>
              <a:ext uri="{FF2B5EF4-FFF2-40B4-BE49-F238E27FC236}">
                <a16:creationId xmlns:a16="http://schemas.microsoft.com/office/drawing/2014/main" id="{887B8F4F-AAB3-4122-9A37-B370D5CB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/>
          <a:lstStyle/>
          <a:p>
            <a:r>
              <a:rPr lang="it-IT" dirty="0"/>
              <a:t>Mappatura AS IS del processo di approvvigionamento degli Enti Riusanti</a:t>
            </a:r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809C3440-8D6F-44FC-80DC-F60A8759FE12}"/>
              </a:ext>
            </a:extLst>
          </p:cNvPr>
          <p:cNvSpPr txBox="1">
            <a:spLocks/>
          </p:cNvSpPr>
          <p:nvPr/>
        </p:nvSpPr>
        <p:spPr>
          <a:xfrm>
            <a:off x="527380" y="908720"/>
            <a:ext cx="10969219" cy="360040"/>
          </a:xfrm>
          <a:prstGeom prst="rect">
            <a:avLst/>
          </a:prstGeom>
          <a:noFill/>
        </p:spPr>
        <p:txBody>
          <a:bodyPr vert="horz" lIns="36000" tIns="0" rIns="36000" bIns="0" rtlCol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400" b="1" i="0" kern="1200">
                <a:solidFill>
                  <a:srgbClr val="14284B"/>
                </a:solidFill>
                <a:latin typeface="+mj-lt"/>
                <a:ea typeface="+mn-ea"/>
                <a:cs typeface="Hind Light"/>
              </a:defRPr>
            </a:lvl1pPr>
          </a:lstStyle>
          <a:p>
            <a:r>
              <a:rPr lang="it-IT" sz="2000" b="0" dirty="0"/>
              <a:t>Provincia di Novara – Modello organizzativo e gare gestite</a:t>
            </a:r>
          </a:p>
        </p:txBody>
      </p:sp>
      <p:sp>
        <p:nvSpPr>
          <p:cNvPr id="4" name="Rectangle 22">
            <a:extLst>
              <a:ext uri="{FF2B5EF4-FFF2-40B4-BE49-F238E27FC236}">
                <a16:creationId xmlns:a16="http://schemas.microsoft.com/office/drawing/2014/main" id="{739C38CA-F275-47FC-8122-23DB3E353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380" y="1619491"/>
            <a:ext cx="1809750" cy="603250"/>
          </a:xfrm>
          <a:prstGeom prst="rect">
            <a:avLst/>
          </a:prstGeom>
          <a:solidFill>
            <a:srgbClr val="283F80"/>
          </a:solidFill>
          <a:ln w="9525" algn="ctr">
            <a:solidFill>
              <a:srgbClr val="283F80"/>
            </a:solidFill>
            <a:miter lim="800000"/>
            <a:headEnd type="none" w="sm" len="sm"/>
            <a:tailEnd type="none" w="lg" len="med"/>
          </a:ln>
        </p:spPr>
        <p:txBody>
          <a:bodyPr wrap="none" tIns="90000" bIns="90000" anchor="ctr"/>
          <a:lstStyle>
            <a:lvl1pPr>
              <a:defRPr sz="1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-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it-IT" altLang="it-IT" sz="1200" cap="small" dirty="0">
                <a:solidFill>
                  <a:schemeClr val="bg1"/>
                </a:solidFill>
                <a:ea typeface="ＭＳ Ｐゴシック" panose="020B0600070205080204" pitchFamily="34" charset="-128"/>
              </a:rPr>
              <a:t>Segretario Generale</a:t>
            </a:r>
            <a:endParaRPr lang="it-IT" altLang="it-IT" sz="900" b="0" i="1" cap="small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Rectangle 22">
            <a:extLst>
              <a:ext uri="{FF2B5EF4-FFF2-40B4-BE49-F238E27FC236}">
                <a16:creationId xmlns:a16="http://schemas.microsoft.com/office/drawing/2014/main" id="{35BC9753-7A70-4C3A-B05A-E8D741D1B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986" y="3127375"/>
            <a:ext cx="1809750" cy="6032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rgbClr val="283F80"/>
            </a:solidFill>
            <a:miter lim="800000"/>
            <a:headEnd type="none" w="sm" len="sm"/>
            <a:tailEnd type="none" w="lg" len="med"/>
          </a:ln>
        </p:spPr>
        <p:txBody>
          <a:bodyPr wrap="none" tIns="90000" bIns="90000" anchor="ctr"/>
          <a:lstStyle>
            <a:lvl1pPr>
              <a:defRPr sz="1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-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Settore affari istituzionali, </a:t>
            </a:r>
            <a:b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</a:b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pianificazione territoriale, </a:t>
            </a:r>
            <a:b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</a:b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valorizzazione ambientale</a:t>
            </a:r>
            <a:endParaRPr lang="it-IT" altLang="it-IT" sz="600" b="0" i="1" dirty="0">
              <a:solidFill>
                <a:srgbClr val="14284B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" name="Rectangle 22">
            <a:extLst>
              <a:ext uri="{FF2B5EF4-FFF2-40B4-BE49-F238E27FC236}">
                <a16:creationId xmlns:a16="http://schemas.microsoft.com/office/drawing/2014/main" id="{4619AD89-C1A5-401B-841E-DC5021211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986" y="3905870"/>
            <a:ext cx="1809750" cy="6032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rgbClr val="283F80"/>
            </a:solidFill>
            <a:miter lim="800000"/>
            <a:headEnd type="none" w="sm" len="sm"/>
            <a:tailEnd type="none" w="lg" len="med"/>
          </a:ln>
        </p:spPr>
        <p:txBody>
          <a:bodyPr wrap="none" tIns="90000" bIns="90000" anchor="ctr"/>
          <a:lstStyle>
            <a:lvl1pPr>
              <a:defRPr sz="1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-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Settore risorse</a:t>
            </a: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0396D298-8516-49D8-BC29-D3C2AA5F2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455" y="2348880"/>
            <a:ext cx="2160000" cy="603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283F80"/>
            </a:solidFill>
            <a:miter lim="800000"/>
            <a:headEnd type="none" w="sm" len="sm"/>
            <a:tailEnd type="none" w="lg" len="med"/>
          </a:ln>
        </p:spPr>
        <p:txBody>
          <a:bodyPr wrap="square" tIns="90000" bIns="90000" anchor="ctr">
            <a:noAutofit/>
          </a:bodyPr>
          <a:lstStyle>
            <a:lvl1pPr>
              <a:defRPr sz="1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-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Funzione programmazione provinciale rete scolastica, pari opportunità, politiche giovanili</a:t>
            </a:r>
            <a:endParaRPr lang="it-IT" altLang="it-IT" sz="600" b="0" i="1" dirty="0">
              <a:solidFill>
                <a:srgbClr val="14284B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2" name="Rectangle 22">
            <a:extLst>
              <a:ext uri="{FF2B5EF4-FFF2-40B4-BE49-F238E27FC236}">
                <a16:creationId xmlns:a16="http://schemas.microsoft.com/office/drawing/2014/main" id="{3BE81084-AE4A-493D-B8AF-0135FDF2E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455" y="3127375"/>
            <a:ext cx="2160000" cy="603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283F80"/>
            </a:solidFill>
            <a:miter lim="800000"/>
            <a:headEnd type="none" w="sm" len="sm"/>
            <a:tailEnd type="none" w="lg" len="med"/>
          </a:ln>
        </p:spPr>
        <p:txBody>
          <a:bodyPr wrap="none" tIns="90000" bIns="90000" anchor="ctr"/>
          <a:lstStyle>
            <a:lvl1pPr>
              <a:defRPr sz="1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-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Funzione contratti, contenzioso, </a:t>
            </a:r>
            <a:b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</a:b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supporto amministrativo </a:t>
            </a:r>
            <a:b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</a:b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servizi tecnici</a:t>
            </a:r>
          </a:p>
        </p:txBody>
      </p:sp>
      <p:sp>
        <p:nvSpPr>
          <p:cNvPr id="14" name="Rectangle 22">
            <a:extLst>
              <a:ext uri="{FF2B5EF4-FFF2-40B4-BE49-F238E27FC236}">
                <a16:creationId xmlns:a16="http://schemas.microsoft.com/office/drawing/2014/main" id="{3A304537-D24D-4D32-BD3C-2556464E0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455" y="4684365"/>
            <a:ext cx="2160000" cy="603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283F80"/>
            </a:solidFill>
            <a:miter lim="800000"/>
            <a:headEnd type="none" w="sm" len="sm"/>
            <a:tailEnd type="none" w="lg" len="med"/>
          </a:ln>
        </p:spPr>
        <p:txBody>
          <a:bodyPr wrap="none" tIns="90000" bIns="90000" anchor="ctr"/>
          <a:lstStyle>
            <a:lvl1pPr>
              <a:defRPr sz="1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-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Servizio Viabilità</a:t>
            </a:r>
          </a:p>
        </p:txBody>
      </p: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86E12932-09C7-4BDD-8233-E546A62827AE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16200000" flipH="1">
            <a:off x="1067991" y="2587004"/>
            <a:ext cx="1206259" cy="477731"/>
          </a:xfrm>
          <a:prstGeom prst="bentConnector2">
            <a:avLst/>
          </a:prstGeom>
          <a:ln>
            <a:solidFill>
              <a:srgbClr val="283F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a gomito 15">
            <a:extLst>
              <a:ext uri="{FF2B5EF4-FFF2-40B4-BE49-F238E27FC236}">
                <a16:creationId xmlns:a16="http://schemas.microsoft.com/office/drawing/2014/main" id="{6EED9C83-552F-4C40-A4D0-830D16D33C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8743" y="2976252"/>
            <a:ext cx="1984754" cy="477731"/>
          </a:xfrm>
          <a:prstGeom prst="bentConnector2">
            <a:avLst/>
          </a:prstGeom>
          <a:ln>
            <a:solidFill>
              <a:srgbClr val="283F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a gomito 18">
            <a:extLst>
              <a:ext uri="{FF2B5EF4-FFF2-40B4-BE49-F238E27FC236}">
                <a16:creationId xmlns:a16="http://schemas.microsoft.com/office/drawing/2014/main" id="{DB1A7FFF-6AE5-4950-BC2D-B9888FFC9D3B}"/>
              </a:ext>
            </a:extLst>
          </p:cNvPr>
          <p:cNvCxnSpPr>
            <a:cxnSpLocks/>
            <a:stCxn id="24" idx="3"/>
            <a:endCxn id="11" idx="1"/>
          </p:cNvCxnSpPr>
          <p:nvPr/>
        </p:nvCxnSpPr>
        <p:spPr>
          <a:xfrm>
            <a:off x="3719736" y="2650505"/>
            <a:ext cx="582719" cy="12700"/>
          </a:xfrm>
          <a:prstGeom prst="bentConnector3">
            <a:avLst>
              <a:gd name="adj1" fmla="val 50000"/>
            </a:avLst>
          </a:prstGeom>
          <a:ln w="9525">
            <a:solidFill>
              <a:srgbClr val="283F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a gomito 19">
            <a:extLst>
              <a:ext uri="{FF2B5EF4-FFF2-40B4-BE49-F238E27FC236}">
                <a16:creationId xmlns:a16="http://schemas.microsoft.com/office/drawing/2014/main" id="{05ADE3B2-A780-432A-8AB8-20B51003A9B4}"/>
              </a:ext>
            </a:extLst>
          </p:cNvPr>
          <p:cNvCxnSpPr>
            <a:cxnSpLocks/>
            <a:stCxn id="24" idx="3"/>
            <a:endCxn id="12" idx="1"/>
          </p:cNvCxnSpPr>
          <p:nvPr/>
        </p:nvCxnSpPr>
        <p:spPr>
          <a:xfrm>
            <a:off x="3719736" y="2650505"/>
            <a:ext cx="582719" cy="778495"/>
          </a:xfrm>
          <a:prstGeom prst="bentConnector3">
            <a:avLst>
              <a:gd name="adj1" fmla="val 50000"/>
            </a:avLst>
          </a:prstGeom>
          <a:ln w="9525">
            <a:solidFill>
              <a:srgbClr val="283F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>
            <a:extLst>
              <a:ext uri="{FF2B5EF4-FFF2-40B4-BE49-F238E27FC236}">
                <a16:creationId xmlns:a16="http://schemas.microsoft.com/office/drawing/2014/main" id="{AD36DB28-1359-4B5C-A6DE-9C6B84A45047}"/>
              </a:ext>
            </a:extLst>
          </p:cNvPr>
          <p:cNvSpPr/>
          <p:nvPr/>
        </p:nvSpPr>
        <p:spPr>
          <a:xfrm>
            <a:off x="1161083" y="2573472"/>
            <a:ext cx="2640766" cy="363260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15839123-58E8-491E-B6EF-659557011132}"/>
              </a:ext>
            </a:extLst>
          </p:cNvPr>
          <p:cNvSpPr/>
          <p:nvPr/>
        </p:nvSpPr>
        <p:spPr>
          <a:xfrm>
            <a:off x="4023024" y="2032207"/>
            <a:ext cx="2577032" cy="174752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FA34DD36-FA5F-4B5A-A167-1E1161138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986" y="2348880"/>
            <a:ext cx="1809750" cy="6032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rgbClr val="283F80"/>
            </a:solidFill>
            <a:miter lim="800000"/>
            <a:headEnd type="none" w="sm" len="sm"/>
            <a:tailEnd type="none" w="lg" len="med"/>
          </a:ln>
        </p:spPr>
        <p:txBody>
          <a:bodyPr wrap="square" tIns="90000" bIns="90000" anchor="ctr">
            <a:noAutofit/>
          </a:bodyPr>
          <a:lstStyle>
            <a:lvl1pPr>
              <a:defRPr sz="1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-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Settore affari generali e </a:t>
            </a:r>
            <a:b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</a:b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legali, istruzione, pari </a:t>
            </a:r>
            <a:b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</a:b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opportunità, servizi tecnici</a:t>
            </a:r>
          </a:p>
        </p:txBody>
      </p:sp>
      <p:cxnSp>
        <p:nvCxnSpPr>
          <p:cNvPr id="25" name="Connettore a gomito 24">
            <a:extLst>
              <a:ext uri="{FF2B5EF4-FFF2-40B4-BE49-F238E27FC236}">
                <a16:creationId xmlns:a16="http://schemas.microsoft.com/office/drawing/2014/main" id="{69B0BF23-3041-42B4-BA71-5750F53E626D}"/>
              </a:ext>
            </a:extLst>
          </p:cNvPr>
          <p:cNvCxnSpPr>
            <a:cxnSpLocks/>
            <a:stCxn id="24" idx="3"/>
            <a:endCxn id="14" idx="1"/>
          </p:cNvCxnSpPr>
          <p:nvPr/>
        </p:nvCxnSpPr>
        <p:spPr>
          <a:xfrm>
            <a:off x="3719736" y="2650505"/>
            <a:ext cx="582719" cy="2335485"/>
          </a:xfrm>
          <a:prstGeom prst="bentConnector3">
            <a:avLst>
              <a:gd name="adj1" fmla="val 50000"/>
            </a:avLst>
          </a:prstGeom>
          <a:ln w="9525">
            <a:solidFill>
              <a:srgbClr val="283F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CA9D29B1-8708-4C4D-8BE9-4C8F6E0C0695}"/>
              </a:ext>
            </a:extLst>
          </p:cNvPr>
          <p:cNvCxnSpPr>
            <a:stCxn id="4" idx="2"/>
            <a:endCxn id="24" idx="1"/>
          </p:cNvCxnSpPr>
          <p:nvPr/>
        </p:nvCxnSpPr>
        <p:spPr>
          <a:xfrm rot="16200000" flipH="1">
            <a:off x="1457238" y="2197757"/>
            <a:ext cx="427764" cy="477731"/>
          </a:xfrm>
          <a:prstGeom prst="bentConnector2">
            <a:avLst/>
          </a:prstGeom>
          <a:ln w="28575">
            <a:solidFill>
              <a:srgbClr val="283F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2">
            <a:extLst>
              <a:ext uri="{FF2B5EF4-FFF2-40B4-BE49-F238E27FC236}">
                <a16:creationId xmlns:a16="http://schemas.microsoft.com/office/drawing/2014/main" id="{ADDEF98D-1B5F-401E-AEF4-13C23B7FE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455" y="5413758"/>
            <a:ext cx="2160000" cy="603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283F80"/>
            </a:solidFill>
            <a:miter lim="800000"/>
            <a:headEnd type="none" w="sm" len="sm"/>
            <a:tailEnd type="none" w="lg" len="med"/>
          </a:ln>
        </p:spPr>
        <p:txBody>
          <a:bodyPr wrap="none" tIns="90000" bIns="90000" anchor="ctr"/>
          <a:lstStyle>
            <a:lvl1pPr>
              <a:defRPr sz="1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-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Servizio Edilizia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CF8FCAB4-2111-469F-8355-705CC8BD2E57}"/>
              </a:ext>
            </a:extLst>
          </p:cNvPr>
          <p:cNvSpPr/>
          <p:nvPr/>
        </p:nvSpPr>
        <p:spPr>
          <a:xfrm>
            <a:off x="3863752" y="4096400"/>
            <a:ext cx="2736304" cy="204089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CEA92A0B-855A-49A8-9081-5FFDD506B1AB}"/>
              </a:ext>
            </a:extLst>
          </p:cNvPr>
          <p:cNvCxnSpPr>
            <a:cxnSpLocks/>
            <a:stCxn id="24" idx="3"/>
            <a:endCxn id="13" idx="1"/>
          </p:cNvCxnSpPr>
          <p:nvPr/>
        </p:nvCxnSpPr>
        <p:spPr>
          <a:xfrm>
            <a:off x="3719736" y="2650505"/>
            <a:ext cx="582719" cy="1556990"/>
          </a:xfrm>
          <a:prstGeom prst="bentConnector3">
            <a:avLst>
              <a:gd name="adj1" fmla="val 50000"/>
            </a:avLst>
          </a:prstGeom>
          <a:ln w="28575">
            <a:solidFill>
              <a:srgbClr val="283F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2">
            <a:extLst>
              <a:ext uri="{FF2B5EF4-FFF2-40B4-BE49-F238E27FC236}">
                <a16:creationId xmlns:a16="http://schemas.microsoft.com/office/drawing/2014/main" id="{B7DBDA92-9F07-4488-ACA3-7C9268D0D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455" y="3905870"/>
            <a:ext cx="2160000" cy="603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283F80"/>
            </a:solidFill>
            <a:miter lim="800000"/>
            <a:headEnd type="none" w="sm" len="sm"/>
            <a:tailEnd type="none" w="lg" len="med"/>
          </a:ln>
        </p:spPr>
        <p:txBody>
          <a:bodyPr wrap="none" tIns="90000" bIns="90000" anchor="ctr"/>
          <a:lstStyle>
            <a:lvl1pPr>
              <a:defRPr sz="1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-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Funzione URP, SEAV (politiche </a:t>
            </a:r>
            <a:b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</a:b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comunitarie), SUA (stazione </a:t>
            </a:r>
            <a:b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</a:b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unica appaltante)</a:t>
            </a:r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BC259FA5-B58E-4A65-92B8-95F6C4291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872" y="4630626"/>
            <a:ext cx="1798898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283F80"/>
            </a:solidFill>
            <a:miter lim="800000"/>
            <a:headEnd type="none" w="sm" len="sm"/>
            <a:tailEnd type="none" w="lg" len="med"/>
          </a:ln>
        </p:spPr>
        <p:txBody>
          <a:bodyPr wrap="none" tIns="90000" bIns="90000" anchor="ctr"/>
          <a:lstStyle>
            <a:lvl1pPr>
              <a:defRPr sz="1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-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it-IT" altLang="it-IT" sz="1000" b="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Ufficio URP</a:t>
            </a:r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1B6E0278-BFE5-4B39-BCB3-B5613C3D7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6988" y="5053757"/>
            <a:ext cx="1798898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283F80"/>
            </a:solidFill>
            <a:miter lim="800000"/>
            <a:headEnd type="none" w="sm" len="sm"/>
            <a:tailEnd type="none" w="lg" len="med"/>
          </a:ln>
        </p:spPr>
        <p:txBody>
          <a:bodyPr wrap="none" tIns="90000" bIns="90000" anchor="ctr"/>
          <a:lstStyle>
            <a:lvl1pPr>
              <a:defRPr sz="1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-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it-IT" altLang="it-IT" sz="1000" b="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Sportello bandi – politiche</a:t>
            </a:r>
            <a:br>
              <a:rPr lang="it-IT" altLang="it-IT" sz="1000" b="0" dirty="0">
                <a:solidFill>
                  <a:srgbClr val="14284B"/>
                </a:solidFill>
                <a:ea typeface="ＭＳ Ｐゴシック" panose="020B0600070205080204" pitchFamily="34" charset="-128"/>
              </a:rPr>
            </a:br>
            <a:r>
              <a:rPr lang="it-IT" altLang="it-IT" sz="1000" b="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comunitarie</a:t>
            </a:r>
          </a:p>
        </p:txBody>
      </p:sp>
      <p:cxnSp>
        <p:nvCxnSpPr>
          <p:cNvPr id="36" name="Connettore a gomito 35">
            <a:extLst>
              <a:ext uri="{FF2B5EF4-FFF2-40B4-BE49-F238E27FC236}">
                <a16:creationId xmlns:a16="http://schemas.microsoft.com/office/drawing/2014/main" id="{A9EE2B19-CCB3-49E9-8A6A-C1B1B13BFE1C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>
            <a:off x="6462455" y="4207495"/>
            <a:ext cx="396417" cy="603131"/>
          </a:xfrm>
          <a:prstGeom prst="bentConnector3">
            <a:avLst>
              <a:gd name="adj1" fmla="val 50000"/>
            </a:avLst>
          </a:prstGeom>
          <a:ln w="9525">
            <a:solidFill>
              <a:srgbClr val="283F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tangolo 34">
            <a:extLst>
              <a:ext uri="{FF2B5EF4-FFF2-40B4-BE49-F238E27FC236}">
                <a16:creationId xmlns:a16="http://schemas.microsoft.com/office/drawing/2014/main" id="{2E89DAEC-23D6-44BA-8448-F42349E503E7}"/>
              </a:ext>
            </a:extLst>
          </p:cNvPr>
          <p:cNvSpPr/>
          <p:nvPr/>
        </p:nvSpPr>
        <p:spPr>
          <a:xfrm>
            <a:off x="6600056" y="4293096"/>
            <a:ext cx="2232248" cy="184419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ctangle 22">
            <a:extLst>
              <a:ext uri="{FF2B5EF4-FFF2-40B4-BE49-F238E27FC236}">
                <a16:creationId xmlns:a16="http://schemas.microsoft.com/office/drawing/2014/main" id="{9FFA2A0C-CB26-434B-8EF3-2FC7B0CFA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872" y="4207495"/>
            <a:ext cx="1798898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283F80"/>
            </a:solidFill>
            <a:miter lim="800000"/>
            <a:headEnd type="none" w="sm" len="sm"/>
            <a:tailEnd type="none" w="lg" len="med"/>
          </a:ln>
        </p:spPr>
        <p:txBody>
          <a:bodyPr wrap="none" tIns="90000" bIns="90000" anchor="ctr"/>
          <a:lstStyle>
            <a:lvl1pPr>
              <a:defRPr sz="1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-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it-IT" altLang="it-IT" sz="1000" b="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Ufficio SUA </a:t>
            </a:r>
            <a:br>
              <a:rPr lang="it-IT" altLang="it-IT" sz="1000" b="0" dirty="0">
                <a:solidFill>
                  <a:srgbClr val="14284B"/>
                </a:solidFill>
                <a:ea typeface="ＭＳ Ｐゴシック" panose="020B0600070205080204" pitchFamily="34" charset="-128"/>
              </a:rPr>
            </a:br>
            <a:r>
              <a:rPr lang="it-IT" altLang="it-IT" sz="1000" b="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(Stazione Unica Appaltante)</a:t>
            </a:r>
          </a:p>
        </p:txBody>
      </p:sp>
      <p:cxnSp>
        <p:nvCxnSpPr>
          <p:cNvPr id="29" name="Connettore a gomito 28">
            <a:extLst>
              <a:ext uri="{FF2B5EF4-FFF2-40B4-BE49-F238E27FC236}">
                <a16:creationId xmlns:a16="http://schemas.microsoft.com/office/drawing/2014/main" id="{2DCE7EF8-F112-4EFC-B4EC-D636A5345CA7}"/>
              </a:ext>
            </a:extLst>
          </p:cNvPr>
          <p:cNvCxnSpPr>
            <a:cxnSpLocks/>
            <a:stCxn id="13" idx="3"/>
            <a:endCxn id="31" idx="1"/>
          </p:cNvCxnSpPr>
          <p:nvPr/>
        </p:nvCxnSpPr>
        <p:spPr>
          <a:xfrm>
            <a:off x="6462455" y="4207495"/>
            <a:ext cx="396417" cy="180000"/>
          </a:xfrm>
          <a:prstGeom prst="bentConnector3">
            <a:avLst>
              <a:gd name="adj1" fmla="val 50000"/>
            </a:avLst>
          </a:prstGeom>
          <a:ln w="28575">
            <a:solidFill>
              <a:srgbClr val="283F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403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87B8F4F-AAB3-4122-9A37-B370D5CB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/>
          <a:lstStyle/>
          <a:p>
            <a:r>
              <a:rPr lang="it-IT" dirty="0"/>
              <a:t>Mappatura AS IS del processo di approvvigionamento degli Enti Riusanti</a:t>
            </a:r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809C3440-8D6F-44FC-80DC-F60A8759FE12}"/>
              </a:ext>
            </a:extLst>
          </p:cNvPr>
          <p:cNvSpPr txBox="1">
            <a:spLocks/>
          </p:cNvSpPr>
          <p:nvPr/>
        </p:nvSpPr>
        <p:spPr>
          <a:xfrm>
            <a:off x="527380" y="908720"/>
            <a:ext cx="10969219" cy="360040"/>
          </a:xfrm>
          <a:prstGeom prst="rect">
            <a:avLst/>
          </a:prstGeom>
          <a:noFill/>
        </p:spPr>
        <p:txBody>
          <a:bodyPr vert="horz" lIns="36000" tIns="0" rIns="36000" bIns="0" rtlCol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400" b="1" i="0" kern="1200">
                <a:solidFill>
                  <a:srgbClr val="14284B"/>
                </a:solidFill>
                <a:latin typeface="+mj-lt"/>
                <a:ea typeface="+mn-ea"/>
                <a:cs typeface="Hind Light"/>
              </a:defRPr>
            </a:lvl1pPr>
          </a:lstStyle>
          <a:p>
            <a:r>
              <a:rPr lang="it-IT" sz="2000" b="0" dirty="0"/>
              <a:t>Provincia di Novara – Workflow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2ED398D-010E-4005-96F7-A5F916762274}"/>
              </a:ext>
            </a:extLst>
          </p:cNvPr>
          <p:cNvSpPr/>
          <p:nvPr/>
        </p:nvSpPr>
        <p:spPr>
          <a:xfrm>
            <a:off x="370440" y="2511574"/>
            <a:ext cx="1248140" cy="57606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rgbClr val="283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rgbClr val="17244A"/>
                </a:solidFill>
              </a:rPr>
              <a:t>Analisi fabbisogno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2A9D883-8653-4F4E-AA1C-2CDF5F424A5F}"/>
              </a:ext>
            </a:extLst>
          </p:cNvPr>
          <p:cNvSpPr/>
          <p:nvPr/>
        </p:nvSpPr>
        <p:spPr>
          <a:xfrm>
            <a:off x="1774781" y="2511574"/>
            <a:ext cx="1248140" cy="57606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rgbClr val="283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rgbClr val="17244A"/>
                </a:solidFill>
              </a:rPr>
              <a:t>Supporto tecnico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C890DA71-736C-4E45-90B8-AC8A60B82EB5}"/>
              </a:ext>
            </a:extLst>
          </p:cNvPr>
          <p:cNvSpPr/>
          <p:nvPr/>
        </p:nvSpPr>
        <p:spPr>
          <a:xfrm>
            <a:off x="3179122" y="2511574"/>
            <a:ext cx="1248140" cy="57606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rgbClr val="283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rgbClr val="17244A"/>
                </a:solidFill>
              </a:rPr>
              <a:t>Ricerca fornitori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FAC71A3-97E8-4433-9849-1795F072FD8C}"/>
              </a:ext>
            </a:extLst>
          </p:cNvPr>
          <p:cNvSpPr/>
          <p:nvPr/>
        </p:nvSpPr>
        <p:spPr>
          <a:xfrm>
            <a:off x="4583463" y="2511574"/>
            <a:ext cx="1248140" cy="57606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rgbClr val="283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rgbClr val="17244A"/>
                </a:solidFill>
              </a:rPr>
              <a:t>Doc. di gara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F463DF8-FFDC-4CA4-B804-168C7179066D}"/>
              </a:ext>
            </a:extLst>
          </p:cNvPr>
          <p:cNvSpPr/>
          <p:nvPr/>
        </p:nvSpPr>
        <p:spPr>
          <a:xfrm>
            <a:off x="5987804" y="2511574"/>
            <a:ext cx="1248140" cy="57606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rgbClr val="283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rgbClr val="17244A"/>
                </a:solidFill>
              </a:rPr>
              <a:t>Gestione gara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BB5A4B-2F1A-41E1-9260-D1F0CA3E7E6C}"/>
              </a:ext>
            </a:extLst>
          </p:cNvPr>
          <p:cNvSpPr/>
          <p:nvPr/>
        </p:nvSpPr>
        <p:spPr>
          <a:xfrm>
            <a:off x="7392145" y="2511574"/>
            <a:ext cx="1248140" cy="57606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rgbClr val="283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rgbClr val="17244A"/>
                </a:solidFill>
              </a:rPr>
              <a:t>Istruttoria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EB3CB90-6913-4D43-8B9C-FB5DDA748799}"/>
              </a:ext>
            </a:extLst>
          </p:cNvPr>
          <p:cNvSpPr/>
          <p:nvPr/>
        </p:nvSpPr>
        <p:spPr>
          <a:xfrm>
            <a:off x="8796486" y="2511574"/>
            <a:ext cx="1248140" cy="57606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rgbClr val="283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rgbClr val="17244A"/>
                </a:solidFill>
              </a:rPr>
              <a:t>Contenzioso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18968C9-F7A5-4A2C-A3DD-F2DF46F3621D}"/>
              </a:ext>
            </a:extLst>
          </p:cNvPr>
          <p:cNvSpPr/>
          <p:nvPr/>
        </p:nvSpPr>
        <p:spPr>
          <a:xfrm>
            <a:off x="10200829" y="2511574"/>
            <a:ext cx="1248140" cy="57606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rgbClr val="283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rgbClr val="17244A"/>
                </a:solidFill>
              </a:rPr>
              <a:t>Gestione contratto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17CA9BE-40AE-421F-B4FB-3C3FCBD25838}"/>
              </a:ext>
            </a:extLst>
          </p:cNvPr>
          <p:cNvSpPr txBox="1"/>
          <p:nvPr/>
        </p:nvSpPr>
        <p:spPr>
          <a:xfrm>
            <a:off x="200600" y="1692950"/>
            <a:ext cx="628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Fasi del processo gestite direttamente dalla Stazione Appaltante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88751BE8-168B-4D45-BA7F-C2F0D0303A36}"/>
              </a:ext>
            </a:extLst>
          </p:cNvPr>
          <p:cNvSpPr/>
          <p:nvPr/>
        </p:nvSpPr>
        <p:spPr>
          <a:xfrm>
            <a:off x="242879" y="2132856"/>
            <a:ext cx="2844000" cy="151216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EA91ACDF-DE1F-4C95-A481-5484E09AF48B}"/>
              </a:ext>
            </a:extLst>
          </p:cNvPr>
          <p:cNvSpPr/>
          <p:nvPr/>
        </p:nvSpPr>
        <p:spPr>
          <a:xfrm>
            <a:off x="7356456" y="2132856"/>
            <a:ext cx="4284160" cy="151216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4298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87B8F4F-AAB3-4122-9A37-B370D5CB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/>
          <a:lstStyle/>
          <a:p>
            <a:r>
              <a:rPr lang="it-IT" dirty="0"/>
              <a:t>Mappatura AS IS del processo di approvvigionamento degli Enti Riusanti</a:t>
            </a:r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809C3440-8D6F-44FC-80DC-F60A8759FE12}"/>
              </a:ext>
            </a:extLst>
          </p:cNvPr>
          <p:cNvSpPr txBox="1">
            <a:spLocks/>
          </p:cNvSpPr>
          <p:nvPr/>
        </p:nvSpPr>
        <p:spPr>
          <a:xfrm>
            <a:off x="527380" y="908720"/>
            <a:ext cx="10969219" cy="360040"/>
          </a:xfrm>
          <a:prstGeom prst="rect">
            <a:avLst/>
          </a:prstGeom>
          <a:noFill/>
        </p:spPr>
        <p:txBody>
          <a:bodyPr vert="horz" lIns="36000" tIns="0" rIns="36000" bIns="0" rtlCol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400" b="1" i="0" kern="1200">
                <a:solidFill>
                  <a:srgbClr val="14284B"/>
                </a:solidFill>
                <a:latin typeface="+mj-lt"/>
                <a:ea typeface="+mn-ea"/>
                <a:cs typeface="Hind Light"/>
              </a:defRPr>
            </a:lvl1pPr>
          </a:lstStyle>
          <a:p>
            <a:r>
              <a:rPr lang="it-IT" sz="2000" b="0" dirty="0"/>
              <a:t>Provincia di Novara – Principali elementi di criticità</a:t>
            </a:r>
          </a:p>
        </p:txBody>
      </p:sp>
    </p:spTree>
    <p:extLst>
      <p:ext uri="{BB962C8B-B14F-4D97-AF65-F5344CB8AC3E}">
        <p14:creationId xmlns:p14="http://schemas.microsoft.com/office/powerpoint/2010/main" val="907206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a gomito 19">
            <a:extLst>
              <a:ext uri="{FF2B5EF4-FFF2-40B4-BE49-F238E27FC236}">
                <a16:creationId xmlns:a16="http://schemas.microsoft.com/office/drawing/2014/main" id="{CC0E5B11-8FF4-42A6-9DD9-DDB4F8BE0BEE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>
            <a:off x="3719736" y="2546880"/>
            <a:ext cx="582719" cy="2439110"/>
          </a:xfrm>
          <a:prstGeom prst="bentConnector3">
            <a:avLst>
              <a:gd name="adj1" fmla="val 50000"/>
            </a:avLst>
          </a:prstGeom>
          <a:ln w="9525">
            <a:solidFill>
              <a:srgbClr val="283F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a gomito 41">
            <a:extLst>
              <a:ext uri="{FF2B5EF4-FFF2-40B4-BE49-F238E27FC236}">
                <a16:creationId xmlns:a16="http://schemas.microsoft.com/office/drawing/2014/main" id="{B257AFD2-7CC0-435F-80D3-7B72E723976A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>
            <a:off x="3719736" y="2546880"/>
            <a:ext cx="582719" cy="1660615"/>
          </a:xfrm>
          <a:prstGeom prst="bentConnector3">
            <a:avLst>
              <a:gd name="adj1" fmla="val 50000"/>
            </a:avLst>
          </a:prstGeom>
          <a:ln w="9525">
            <a:solidFill>
              <a:srgbClr val="283F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2">
            <a:extLst>
              <a:ext uri="{FF2B5EF4-FFF2-40B4-BE49-F238E27FC236}">
                <a16:creationId xmlns:a16="http://schemas.microsoft.com/office/drawing/2014/main" id="{E7F5E853-5EFE-4425-874C-6BFF17195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455" y="3905870"/>
            <a:ext cx="2160000" cy="603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283F80"/>
            </a:solidFill>
            <a:miter lim="800000"/>
            <a:headEnd type="none" w="sm" len="sm"/>
            <a:tailEnd type="none" w="lg" len="med"/>
          </a:ln>
        </p:spPr>
        <p:txBody>
          <a:bodyPr wrap="none" tIns="90000" bIns="90000" anchor="ctr"/>
          <a:lstStyle>
            <a:lvl1pPr>
              <a:defRPr sz="1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-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Servizio U.R.P. e </a:t>
            </a:r>
            <a:b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</a:b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comunicazione istituzionale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87B8F4F-AAB3-4122-9A37-B370D5CB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/>
          <a:lstStyle/>
          <a:p>
            <a:r>
              <a:rPr lang="it-IT" dirty="0"/>
              <a:t>Mappatura AS IS del processo di approvvigionamento degli Enti Riusanti</a:t>
            </a:r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809C3440-8D6F-44FC-80DC-F60A8759FE12}"/>
              </a:ext>
            </a:extLst>
          </p:cNvPr>
          <p:cNvSpPr txBox="1">
            <a:spLocks/>
          </p:cNvSpPr>
          <p:nvPr/>
        </p:nvSpPr>
        <p:spPr>
          <a:xfrm>
            <a:off x="527380" y="908720"/>
            <a:ext cx="10969219" cy="360040"/>
          </a:xfrm>
          <a:prstGeom prst="rect">
            <a:avLst/>
          </a:prstGeom>
          <a:noFill/>
        </p:spPr>
        <p:txBody>
          <a:bodyPr vert="horz" lIns="36000" tIns="0" rIns="36000" bIns="0" rtlCol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400" b="1" i="0" kern="1200">
                <a:solidFill>
                  <a:srgbClr val="14284B"/>
                </a:solidFill>
                <a:latin typeface="+mj-lt"/>
                <a:ea typeface="+mn-ea"/>
                <a:cs typeface="Hind Light"/>
              </a:defRPr>
            </a:lvl1pPr>
          </a:lstStyle>
          <a:p>
            <a:r>
              <a:rPr lang="it-IT" sz="2000" b="0" dirty="0"/>
              <a:t>Provincia di Salerno – Modello organizzativo e gare gestite</a:t>
            </a:r>
          </a:p>
        </p:txBody>
      </p:sp>
      <p:sp>
        <p:nvSpPr>
          <p:cNvPr id="7" name="Rectangle 22">
            <a:extLst>
              <a:ext uri="{FF2B5EF4-FFF2-40B4-BE49-F238E27FC236}">
                <a16:creationId xmlns:a16="http://schemas.microsoft.com/office/drawing/2014/main" id="{F3193933-2067-46ED-82B7-D761B3B8C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380" y="1619491"/>
            <a:ext cx="1809750" cy="603250"/>
          </a:xfrm>
          <a:prstGeom prst="rect">
            <a:avLst/>
          </a:prstGeom>
          <a:solidFill>
            <a:srgbClr val="283F80"/>
          </a:solidFill>
          <a:ln w="9525" algn="ctr">
            <a:solidFill>
              <a:srgbClr val="283F80"/>
            </a:solidFill>
            <a:miter lim="800000"/>
            <a:headEnd type="none" w="sm" len="sm"/>
            <a:tailEnd type="none" w="lg" len="med"/>
          </a:ln>
        </p:spPr>
        <p:txBody>
          <a:bodyPr wrap="none" tIns="90000" bIns="90000" anchor="ctr"/>
          <a:lstStyle>
            <a:lvl1pPr>
              <a:defRPr sz="1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-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it-IT" altLang="it-IT" sz="1200" cap="small" dirty="0">
                <a:solidFill>
                  <a:schemeClr val="bg1"/>
                </a:solidFill>
                <a:ea typeface="ＭＳ Ｐゴシック" panose="020B0600070205080204" pitchFamily="34" charset="-128"/>
              </a:rPr>
              <a:t>Segretario Generale</a:t>
            </a:r>
            <a:endParaRPr lang="it-IT" altLang="it-IT" sz="900" b="0" i="1" cap="small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" name="Rectangle 22">
            <a:extLst>
              <a:ext uri="{FF2B5EF4-FFF2-40B4-BE49-F238E27FC236}">
                <a16:creationId xmlns:a16="http://schemas.microsoft.com/office/drawing/2014/main" id="{E3EF76C5-5D17-4118-BA83-292C2D474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986" y="2816327"/>
            <a:ext cx="1809750" cy="39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rgbClr val="283F80"/>
            </a:solidFill>
            <a:miter lim="800000"/>
            <a:headEnd type="none" w="sm" len="sm"/>
            <a:tailEnd type="none" w="lg" len="med"/>
          </a:ln>
        </p:spPr>
        <p:txBody>
          <a:bodyPr wrap="none" tIns="90000" bIns="90000" anchor="ctr"/>
          <a:lstStyle>
            <a:lvl1pPr>
              <a:defRPr sz="1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-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Settore Ambiente </a:t>
            </a:r>
            <a:b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</a:b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e Urbanistica</a:t>
            </a:r>
            <a:endParaRPr lang="it-IT" altLang="it-IT" sz="600" b="0" i="1" dirty="0">
              <a:solidFill>
                <a:srgbClr val="14284B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DA163BDF-98CC-4111-AC13-EE2DF0657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986" y="3751221"/>
            <a:ext cx="1809750" cy="39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rgbClr val="283F80"/>
            </a:solidFill>
            <a:miter lim="800000"/>
            <a:headEnd type="none" w="sm" len="sm"/>
            <a:tailEnd type="none" w="lg" len="med"/>
          </a:ln>
        </p:spPr>
        <p:txBody>
          <a:bodyPr wrap="none" tIns="90000" bIns="90000" anchor="ctr"/>
          <a:lstStyle>
            <a:lvl1pPr>
              <a:defRPr sz="1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-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Settore Viabilità </a:t>
            </a:r>
            <a:b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</a:b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e Trasporti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BC9CF6BB-5B9C-4366-906E-D22883BE6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455" y="2348880"/>
            <a:ext cx="2160000" cy="603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283F80"/>
            </a:solidFill>
            <a:miter lim="800000"/>
            <a:headEnd type="none" w="sm" len="sm"/>
            <a:tailEnd type="none" w="lg" len="med"/>
          </a:ln>
        </p:spPr>
        <p:txBody>
          <a:bodyPr wrap="square" tIns="90000" bIns="90000" anchor="ctr">
            <a:noAutofit/>
          </a:bodyPr>
          <a:lstStyle>
            <a:lvl1pPr>
              <a:defRPr sz="1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-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Servizio Staff Presidenza della Provincia</a:t>
            </a:r>
            <a:endParaRPr lang="it-IT" altLang="it-IT" sz="600" b="0" i="1" dirty="0">
              <a:solidFill>
                <a:srgbClr val="14284B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ACAAFDA-1441-4C96-96F7-EF6854873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455" y="3127375"/>
            <a:ext cx="2160000" cy="603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283F80"/>
            </a:solidFill>
            <a:miter lim="800000"/>
            <a:headEnd type="none" w="sm" len="sm"/>
            <a:tailEnd type="none" w="lg" len="med"/>
          </a:ln>
        </p:spPr>
        <p:txBody>
          <a:bodyPr wrap="none" tIns="90000" bIns="90000" anchor="ctr"/>
          <a:lstStyle>
            <a:lvl1pPr>
              <a:defRPr sz="1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-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Servizio Pari </a:t>
            </a:r>
            <a:b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</a:b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Opportunità</a:t>
            </a:r>
          </a:p>
        </p:txBody>
      </p:sp>
      <p:sp>
        <p:nvSpPr>
          <p:cNvPr id="12" name="Rectangle 22">
            <a:extLst>
              <a:ext uri="{FF2B5EF4-FFF2-40B4-BE49-F238E27FC236}">
                <a16:creationId xmlns:a16="http://schemas.microsoft.com/office/drawing/2014/main" id="{47F91769-F79C-4688-9627-2D10E5F23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455" y="4684365"/>
            <a:ext cx="2160000" cy="603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283F80"/>
            </a:solidFill>
            <a:miter lim="800000"/>
            <a:headEnd type="none" w="sm" len="sm"/>
            <a:tailEnd type="none" w="lg" len="med"/>
          </a:ln>
        </p:spPr>
        <p:txBody>
          <a:bodyPr wrap="none" tIns="90000" bIns="90000" anchor="ctr"/>
          <a:lstStyle>
            <a:lvl1pPr>
              <a:defRPr sz="1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-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Servizio supporto amministrativo </a:t>
            </a:r>
            <a:b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</a:b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al servizio avvocatura</a:t>
            </a:r>
          </a:p>
        </p:txBody>
      </p:sp>
      <p:cxnSp>
        <p:nvCxnSpPr>
          <p:cNvPr id="13" name="Connettore a gomito 12">
            <a:extLst>
              <a:ext uri="{FF2B5EF4-FFF2-40B4-BE49-F238E27FC236}">
                <a16:creationId xmlns:a16="http://schemas.microsoft.com/office/drawing/2014/main" id="{2A5F7886-C04F-4ACF-AD67-4EEBBD9E824D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16200000" flipH="1">
            <a:off x="1275327" y="2379668"/>
            <a:ext cx="791586" cy="477731"/>
          </a:xfrm>
          <a:prstGeom prst="bentConnector2">
            <a:avLst/>
          </a:prstGeom>
          <a:ln>
            <a:solidFill>
              <a:srgbClr val="283F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a gomito 13">
            <a:extLst>
              <a:ext uri="{FF2B5EF4-FFF2-40B4-BE49-F238E27FC236}">
                <a16:creationId xmlns:a16="http://schemas.microsoft.com/office/drawing/2014/main" id="{5D1DB1CC-AFAD-4879-9EF1-18B736B2896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8743" y="2976252"/>
            <a:ext cx="1984754" cy="477731"/>
          </a:xfrm>
          <a:prstGeom prst="bentConnector2">
            <a:avLst/>
          </a:prstGeom>
          <a:ln>
            <a:solidFill>
              <a:srgbClr val="283F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9A4B8B81-4D44-4E46-BA48-A46F86C2841C}"/>
              </a:ext>
            </a:extLst>
          </p:cNvPr>
          <p:cNvCxnSpPr>
            <a:cxnSpLocks/>
            <a:stCxn id="19" idx="3"/>
            <a:endCxn id="10" idx="1"/>
          </p:cNvCxnSpPr>
          <p:nvPr/>
        </p:nvCxnSpPr>
        <p:spPr>
          <a:xfrm>
            <a:off x="3719736" y="2546880"/>
            <a:ext cx="582719" cy="103625"/>
          </a:xfrm>
          <a:prstGeom prst="bentConnector3">
            <a:avLst>
              <a:gd name="adj1" fmla="val 50000"/>
            </a:avLst>
          </a:prstGeom>
          <a:ln w="9525">
            <a:solidFill>
              <a:srgbClr val="283F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a gomito 15">
            <a:extLst>
              <a:ext uri="{FF2B5EF4-FFF2-40B4-BE49-F238E27FC236}">
                <a16:creationId xmlns:a16="http://schemas.microsoft.com/office/drawing/2014/main" id="{3455A36B-0F8B-4663-B5CA-5D6353814E7F}"/>
              </a:ext>
            </a:extLst>
          </p:cNvPr>
          <p:cNvCxnSpPr>
            <a:cxnSpLocks/>
            <a:stCxn id="19" idx="3"/>
            <a:endCxn id="11" idx="1"/>
          </p:cNvCxnSpPr>
          <p:nvPr/>
        </p:nvCxnSpPr>
        <p:spPr>
          <a:xfrm>
            <a:off x="3719736" y="2546880"/>
            <a:ext cx="582719" cy="882120"/>
          </a:xfrm>
          <a:prstGeom prst="bentConnector3">
            <a:avLst>
              <a:gd name="adj1" fmla="val 50000"/>
            </a:avLst>
          </a:prstGeom>
          <a:ln w="9525">
            <a:solidFill>
              <a:srgbClr val="283F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>
            <a:extLst>
              <a:ext uri="{FF2B5EF4-FFF2-40B4-BE49-F238E27FC236}">
                <a16:creationId xmlns:a16="http://schemas.microsoft.com/office/drawing/2014/main" id="{50C61A90-85DB-4650-AC27-2287AF0C0015}"/>
              </a:ext>
            </a:extLst>
          </p:cNvPr>
          <p:cNvSpPr/>
          <p:nvPr/>
        </p:nvSpPr>
        <p:spPr>
          <a:xfrm>
            <a:off x="4023024" y="2032206"/>
            <a:ext cx="2577032" cy="3624762"/>
          </a:xfrm>
          <a:prstGeom prst="rect">
            <a:avLst/>
          </a:prstGeom>
          <a:solidFill>
            <a:schemeClr val="bg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77DB0A9D-2F6C-4570-90AA-13EBA36ED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455" y="5413758"/>
            <a:ext cx="2160000" cy="603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283F80"/>
            </a:solidFill>
            <a:miter lim="800000"/>
            <a:headEnd type="none" w="sm" len="sm"/>
            <a:tailEnd type="none" w="lg" len="med"/>
          </a:ln>
        </p:spPr>
        <p:txBody>
          <a:bodyPr wrap="none" tIns="90000" bIns="90000" anchor="ctr"/>
          <a:lstStyle>
            <a:lvl1pPr>
              <a:defRPr sz="1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-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Servizio Stazione Unica </a:t>
            </a:r>
            <a:b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</a:b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Appaltante (S.U.A.) e Gare</a:t>
            </a:r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97E5C9B9-D8C8-491D-8F99-4187803EB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986" y="5621008"/>
            <a:ext cx="1809750" cy="39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rgbClr val="283F80"/>
            </a:solidFill>
            <a:miter lim="800000"/>
            <a:headEnd type="none" w="sm" len="sm"/>
            <a:tailEnd type="none" w="lg" len="med"/>
          </a:ln>
        </p:spPr>
        <p:txBody>
          <a:bodyPr wrap="none" tIns="90000" bIns="90000" anchor="ctr"/>
          <a:lstStyle>
            <a:lvl1pPr>
              <a:defRPr sz="1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-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Settore Musei, Biblioteche</a:t>
            </a:r>
            <a:b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</a:b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e Pinacoteche</a:t>
            </a:r>
            <a:endParaRPr lang="it-IT" altLang="it-IT" sz="600" b="0" i="1" dirty="0">
              <a:solidFill>
                <a:srgbClr val="14284B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7" name="Rectangle 22">
            <a:extLst>
              <a:ext uri="{FF2B5EF4-FFF2-40B4-BE49-F238E27FC236}">
                <a16:creationId xmlns:a16="http://schemas.microsoft.com/office/drawing/2014/main" id="{69A7A013-C2AE-4CFF-8FB1-9FC50E977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986" y="4218668"/>
            <a:ext cx="1809750" cy="39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rgbClr val="283F80"/>
            </a:solidFill>
            <a:miter lim="800000"/>
            <a:headEnd type="none" w="sm" len="sm"/>
            <a:tailEnd type="none" w="lg" len="med"/>
          </a:ln>
        </p:spPr>
        <p:txBody>
          <a:bodyPr wrap="none" tIns="90000" bIns="90000" anchor="ctr"/>
          <a:lstStyle>
            <a:lvl1pPr>
              <a:defRPr sz="1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-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Settore Personale</a:t>
            </a:r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4AE583DB-7744-48B0-A14A-789AB0F7F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986" y="4686115"/>
            <a:ext cx="1809750" cy="39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rgbClr val="283F80"/>
            </a:solidFill>
            <a:miter lim="800000"/>
            <a:headEnd type="none" w="sm" len="sm"/>
            <a:tailEnd type="none" w="lg" len="med"/>
          </a:ln>
        </p:spPr>
        <p:txBody>
          <a:bodyPr wrap="square" tIns="90000" bIns="90000" anchor="ctr">
            <a:noAutofit/>
          </a:bodyPr>
          <a:lstStyle>
            <a:lvl1pPr>
              <a:defRPr sz="1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-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Settore Patrimonio ed</a:t>
            </a:r>
            <a:b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</a:b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Edilizia Scolastica</a:t>
            </a:r>
          </a:p>
        </p:txBody>
      </p:sp>
      <p:sp>
        <p:nvSpPr>
          <p:cNvPr id="39" name="Rectangle 22">
            <a:extLst>
              <a:ext uri="{FF2B5EF4-FFF2-40B4-BE49-F238E27FC236}">
                <a16:creationId xmlns:a16="http://schemas.microsoft.com/office/drawing/2014/main" id="{665A5943-3F85-4BC2-A25D-B550A187D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986" y="5153562"/>
            <a:ext cx="1809750" cy="39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rgbClr val="283F80"/>
            </a:solidFill>
            <a:miter lim="800000"/>
            <a:headEnd type="none" w="sm" len="sm"/>
            <a:tailEnd type="none" w="lg" len="med"/>
          </a:ln>
        </p:spPr>
        <p:txBody>
          <a:bodyPr wrap="none" tIns="90000" bIns="90000" anchor="ctr"/>
          <a:lstStyle>
            <a:lvl1pPr>
              <a:defRPr sz="1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-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Settore </a:t>
            </a:r>
            <a:b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</a:b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Economico-Finanziario</a:t>
            </a:r>
          </a:p>
        </p:txBody>
      </p:sp>
      <p:sp>
        <p:nvSpPr>
          <p:cNvPr id="40" name="Rectangle 22">
            <a:extLst>
              <a:ext uri="{FF2B5EF4-FFF2-40B4-BE49-F238E27FC236}">
                <a16:creationId xmlns:a16="http://schemas.microsoft.com/office/drawing/2014/main" id="{365E20AB-C11A-4E39-A9B0-B1E99ADD8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986" y="3283774"/>
            <a:ext cx="1809750" cy="39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rgbClr val="283F80"/>
            </a:solidFill>
            <a:miter lim="800000"/>
            <a:headEnd type="none" w="sm" len="sm"/>
            <a:tailEnd type="none" w="lg" len="med"/>
          </a:ln>
        </p:spPr>
        <p:txBody>
          <a:bodyPr wrap="none" tIns="90000" bIns="90000" anchor="ctr"/>
          <a:lstStyle>
            <a:lvl1pPr>
              <a:defRPr sz="1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-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Servizi ai Comuni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976873DA-1B28-419B-8506-5AEDBE8D93AD}"/>
              </a:ext>
            </a:extLst>
          </p:cNvPr>
          <p:cNvSpPr/>
          <p:nvPr/>
        </p:nvSpPr>
        <p:spPr>
          <a:xfrm>
            <a:off x="1161083" y="2450755"/>
            <a:ext cx="2640766" cy="3755324"/>
          </a:xfrm>
          <a:prstGeom prst="rect">
            <a:avLst/>
          </a:prstGeom>
          <a:solidFill>
            <a:schemeClr val="bg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65AB92D0-0DFA-4101-B67F-DEC2AFF58D25}"/>
              </a:ext>
            </a:extLst>
          </p:cNvPr>
          <p:cNvCxnSpPr>
            <a:stCxn id="7" idx="2"/>
            <a:endCxn id="19" idx="1"/>
          </p:cNvCxnSpPr>
          <p:nvPr/>
        </p:nvCxnSpPr>
        <p:spPr>
          <a:xfrm rot="16200000" flipH="1">
            <a:off x="1509051" y="2145944"/>
            <a:ext cx="324139" cy="477731"/>
          </a:xfrm>
          <a:prstGeom prst="bentConnector2">
            <a:avLst/>
          </a:prstGeom>
          <a:ln w="28575">
            <a:solidFill>
              <a:srgbClr val="283F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22">
            <a:extLst>
              <a:ext uri="{FF2B5EF4-FFF2-40B4-BE49-F238E27FC236}">
                <a16:creationId xmlns:a16="http://schemas.microsoft.com/office/drawing/2014/main" id="{1CAD62FA-421F-423A-A730-420873851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986" y="2348880"/>
            <a:ext cx="1809750" cy="39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rgbClr val="283F80"/>
            </a:solidFill>
            <a:miter lim="800000"/>
            <a:headEnd type="none" w="sm" len="sm"/>
            <a:tailEnd type="none" w="lg" len="med"/>
          </a:ln>
        </p:spPr>
        <p:txBody>
          <a:bodyPr wrap="square" tIns="90000" bIns="90000" anchor="ctr">
            <a:noAutofit/>
          </a:bodyPr>
          <a:lstStyle>
            <a:lvl1pPr>
              <a:defRPr sz="1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-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Settore Presidenza</a:t>
            </a:r>
          </a:p>
        </p:txBody>
      </p:sp>
      <p:cxnSp>
        <p:nvCxnSpPr>
          <p:cNvPr id="24" name="Connettore a gomito 23">
            <a:extLst>
              <a:ext uri="{FF2B5EF4-FFF2-40B4-BE49-F238E27FC236}">
                <a16:creationId xmlns:a16="http://schemas.microsoft.com/office/drawing/2014/main" id="{CEFA2FDE-91F4-4FE9-91AA-302337466CD1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3719736" y="2546880"/>
            <a:ext cx="582719" cy="3168503"/>
          </a:xfrm>
          <a:prstGeom prst="bentConnector3">
            <a:avLst>
              <a:gd name="adj1" fmla="val 50000"/>
            </a:avLst>
          </a:prstGeom>
          <a:ln w="28575">
            <a:solidFill>
              <a:srgbClr val="283F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434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87B8F4F-AAB3-4122-9A37-B370D5CB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/>
          <a:lstStyle/>
          <a:p>
            <a:r>
              <a:rPr lang="it-IT" dirty="0"/>
              <a:t>Mappatura AS IS del processo di approvvigionamento degli Enti Riusanti</a:t>
            </a:r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809C3440-8D6F-44FC-80DC-F60A8759FE12}"/>
              </a:ext>
            </a:extLst>
          </p:cNvPr>
          <p:cNvSpPr txBox="1">
            <a:spLocks/>
          </p:cNvSpPr>
          <p:nvPr/>
        </p:nvSpPr>
        <p:spPr>
          <a:xfrm>
            <a:off x="527380" y="908720"/>
            <a:ext cx="10969219" cy="360040"/>
          </a:xfrm>
          <a:prstGeom prst="rect">
            <a:avLst/>
          </a:prstGeom>
          <a:noFill/>
        </p:spPr>
        <p:txBody>
          <a:bodyPr vert="horz" lIns="36000" tIns="0" rIns="36000" bIns="0" rtlCol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400" b="1" i="0" kern="1200">
                <a:solidFill>
                  <a:srgbClr val="14284B"/>
                </a:solidFill>
                <a:latin typeface="+mj-lt"/>
                <a:ea typeface="+mn-ea"/>
                <a:cs typeface="Hind Light"/>
              </a:defRPr>
            </a:lvl1pPr>
          </a:lstStyle>
          <a:p>
            <a:r>
              <a:rPr lang="it-IT" sz="2000" b="0" dirty="0"/>
              <a:t>Provincia di Salerno – Workflow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EF041B7-3F3C-4637-8B7B-B8AE42ACFC6F}"/>
              </a:ext>
            </a:extLst>
          </p:cNvPr>
          <p:cNvSpPr/>
          <p:nvPr/>
        </p:nvSpPr>
        <p:spPr>
          <a:xfrm>
            <a:off x="370440" y="2511574"/>
            <a:ext cx="1248140" cy="57606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rgbClr val="283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rgbClr val="17244A"/>
                </a:solidFill>
              </a:rPr>
              <a:t>Analisi fabbisogno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45BB41F-8C54-44EF-A29E-D1560D6B88A8}"/>
              </a:ext>
            </a:extLst>
          </p:cNvPr>
          <p:cNvSpPr/>
          <p:nvPr/>
        </p:nvSpPr>
        <p:spPr>
          <a:xfrm>
            <a:off x="1774781" y="2511574"/>
            <a:ext cx="1248140" cy="57606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rgbClr val="283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rgbClr val="17244A"/>
                </a:solidFill>
              </a:rPr>
              <a:t>Supporto tecnico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BD653DE-52E1-4DB1-A03C-E0C75399FC29}"/>
              </a:ext>
            </a:extLst>
          </p:cNvPr>
          <p:cNvSpPr/>
          <p:nvPr/>
        </p:nvSpPr>
        <p:spPr>
          <a:xfrm>
            <a:off x="3179122" y="2511574"/>
            <a:ext cx="1248140" cy="57606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rgbClr val="283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rgbClr val="17244A"/>
                </a:solidFill>
              </a:rPr>
              <a:t>Ricerca fornitori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15E7EFE-AB3E-4342-9ECF-B9D603B4DA9C}"/>
              </a:ext>
            </a:extLst>
          </p:cNvPr>
          <p:cNvSpPr/>
          <p:nvPr/>
        </p:nvSpPr>
        <p:spPr>
          <a:xfrm>
            <a:off x="4583463" y="2511574"/>
            <a:ext cx="1248140" cy="57606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rgbClr val="283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rgbClr val="17244A"/>
                </a:solidFill>
              </a:rPr>
              <a:t>Doc. di gara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F267093E-AB85-44C6-AD19-E468D816B4E0}"/>
              </a:ext>
            </a:extLst>
          </p:cNvPr>
          <p:cNvSpPr/>
          <p:nvPr/>
        </p:nvSpPr>
        <p:spPr>
          <a:xfrm>
            <a:off x="5987804" y="2511574"/>
            <a:ext cx="1248140" cy="57606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rgbClr val="283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rgbClr val="17244A"/>
                </a:solidFill>
              </a:rPr>
              <a:t>Gestione gara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F3304D4-9EC7-416F-93F4-A7DD910FBC2F}"/>
              </a:ext>
            </a:extLst>
          </p:cNvPr>
          <p:cNvSpPr/>
          <p:nvPr/>
        </p:nvSpPr>
        <p:spPr>
          <a:xfrm>
            <a:off x="7392145" y="2511574"/>
            <a:ext cx="1248140" cy="57606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rgbClr val="283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rgbClr val="17244A"/>
                </a:solidFill>
              </a:rPr>
              <a:t>Istruttoria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38924F1-24AE-428F-B097-99CCEEE1AF3B}"/>
              </a:ext>
            </a:extLst>
          </p:cNvPr>
          <p:cNvSpPr/>
          <p:nvPr/>
        </p:nvSpPr>
        <p:spPr>
          <a:xfrm>
            <a:off x="8796486" y="2511574"/>
            <a:ext cx="1248140" cy="57606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rgbClr val="283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rgbClr val="17244A"/>
                </a:solidFill>
              </a:rPr>
              <a:t>Contenzioso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ED2A6EE2-DC12-431D-A77C-9AB1DC63BEB6}"/>
              </a:ext>
            </a:extLst>
          </p:cNvPr>
          <p:cNvSpPr/>
          <p:nvPr/>
        </p:nvSpPr>
        <p:spPr>
          <a:xfrm>
            <a:off x="10200829" y="2511574"/>
            <a:ext cx="1248140" cy="57606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rgbClr val="283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rgbClr val="17244A"/>
                </a:solidFill>
              </a:rPr>
              <a:t>Gestione contratto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E61F213-6851-4C2B-8A64-11DEB3CC6F0C}"/>
              </a:ext>
            </a:extLst>
          </p:cNvPr>
          <p:cNvSpPr txBox="1"/>
          <p:nvPr/>
        </p:nvSpPr>
        <p:spPr>
          <a:xfrm>
            <a:off x="200600" y="1692950"/>
            <a:ext cx="628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Fasi del processo gestite direttamente dalla Stazione Appaltante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096C247-CBCE-4972-B748-9D341FCE48A5}"/>
              </a:ext>
            </a:extLst>
          </p:cNvPr>
          <p:cNvSpPr/>
          <p:nvPr/>
        </p:nvSpPr>
        <p:spPr>
          <a:xfrm>
            <a:off x="242878" y="2132856"/>
            <a:ext cx="1440000" cy="151216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43F257AA-5297-4421-89E6-9830EE25CC0D}"/>
              </a:ext>
            </a:extLst>
          </p:cNvPr>
          <p:cNvSpPr/>
          <p:nvPr/>
        </p:nvSpPr>
        <p:spPr>
          <a:xfrm>
            <a:off x="8759558" y="2132856"/>
            <a:ext cx="2737041" cy="151216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0313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87B8F4F-AAB3-4122-9A37-B370D5CB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/>
          <a:lstStyle/>
          <a:p>
            <a:r>
              <a:rPr lang="it-IT" dirty="0"/>
              <a:t>Mappatura AS IS del processo di approvvigionamento degli Enti Riusanti</a:t>
            </a:r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809C3440-8D6F-44FC-80DC-F60A8759FE12}"/>
              </a:ext>
            </a:extLst>
          </p:cNvPr>
          <p:cNvSpPr txBox="1">
            <a:spLocks/>
          </p:cNvSpPr>
          <p:nvPr/>
        </p:nvSpPr>
        <p:spPr>
          <a:xfrm>
            <a:off x="527380" y="908720"/>
            <a:ext cx="10969219" cy="360040"/>
          </a:xfrm>
          <a:prstGeom prst="rect">
            <a:avLst/>
          </a:prstGeom>
          <a:noFill/>
        </p:spPr>
        <p:txBody>
          <a:bodyPr vert="horz" lIns="36000" tIns="0" rIns="36000" bIns="0" rtlCol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400" b="1" i="0" kern="1200">
                <a:solidFill>
                  <a:srgbClr val="14284B"/>
                </a:solidFill>
                <a:latin typeface="+mj-lt"/>
                <a:ea typeface="+mn-ea"/>
                <a:cs typeface="Hind Light"/>
              </a:defRPr>
            </a:lvl1pPr>
          </a:lstStyle>
          <a:p>
            <a:r>
              <a:rPr lang="it-IT" sz="2000" b="0" dirty="0"/>
              <a:t>Provincia di Salerno – Principali elementi di criticità</a:t>
            </a:r>
          </a:p>
        </p:txBody>
      </p:sp>
    </p:spTree>
    <p:extLst>
      <p:ext uri="{BB962C8B-B14F-4D97-AF65-F5344CB8AC3E}">
        <p14:creationId xmlns:p14="http://schemas.microsoft.com/office/powerpoint/2010/main" val="83040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000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87B8F4F-AAB3-4122-9A37-B370D5CB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/>
          <a:lstStyle/>
          <a:p>
            <a:r>
              <a:rPr lang="it-IT" dirty="0"/>
              <a:t>Mappatura AS IS del processo di approvvigionamento degli Enti Riusanti</a:t>
            </a:r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809C3440-8D6F-44FC-80DC-F60A8759FE12}"/>
              </a:ext>
            </a:extLst>
          </p:cNvPr>
          <p:cNvSpPr txBox="1">
            <a:spLocks/>
          </p:cNvSpPr>
          <p:nvPr/>
        </p:nvSpPr>
        <p:spPr>
          <a:xfrm>
            <a:off x="527380" y="908720"/>
            <a:ext cx="10969219" cy="360040"/>
          </a:xfrm>
          <a:prstGeom prst="rect">
            <a:avLst/>
          </a:prstGeom>
          <a:noFill/>
        </p:spPr>
        <p:txBody>
          <a:bodyPr vert="horz" lIns="36000" tIns="0" rIns="36000" bIns="0" rtlCol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400" b="1" i="0" kern="1200">
                <a:solidFill>
                  <a:srgbClr val="14284B"/>
                </a:solidFill>
                <a:latin typeface="+mj-lt"/>
                <a:ea typeface="+mn-ea"/>
                <a:cs typeface="Hind Light"/>
              </a:defRPr>
            </a:lvl1pPr>
          </a:lstStyle>
          <a:p>
            <a:r>
              <a:rPr lang="it-IT" sz="2000" b="0" dirty="0"/>
              <a:t>Provincia di Lecce – Modello organizzativo e gare gestite</a:t>
            </a:r>
          </a:p>
        </p:txBody>
      </p:sp>
      <p:sp>
        <p:nvSpPr>
          <p:cNvPr id="7" name="Rectangle 22">
            <a:extLst>
              <a:ext uri="{FF2B5EF4-FFF2-40B4-BE49-F238E27FC236}">
                <a16:creationId xmlns:a16="http://schemas.microsoft.com/office/drawing/2014/main" id="{95588FF8-0215-41C5-9F04-4FC7440D4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380" y="1619491"/>
            <a:ext cx="1809750" cy="603250"/>
          </a:xfrm>
          <a:prstGeom prst="rect">
            <a:avLst/>
          </a:prstGeom>
          <a:solidFill>
            <a:srgbClr val="283F80"/>
          </a:solidFill>
          <a:ln w="9525" algn="ctr">
            <a:solidFill>
              <a:srgbClr val="283F80"/>
            </a:solidFill>
            <a:miter lim="800000"/>
            <a:headEnd type="none" w="sm" len="sm"/>
            <a:tailEnd type="none" w="lg" len="med"/>
          </a:ln>
        </p:spPr>
        <p:txBody>
          <a:bodyPr wrap="none" tIns="90000" bIns="90000" anchor="ctr"/>
          <a:lstStyle>
            <a:lvl1pPr>
              <a:defRPr sz="1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-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it-IT" altLang="it-IT" sz="1200" cap="small" dirty="0">
                <a:solidFill>
                  <a:schemeClr val="bg1"/>
                </a:solidFill>
                <a:ea typeface="ＭＳ Ｐゴシック" panose="020B0600070205080204" pitchFamily="34" charset="-128"/>
              </a:rPr>
              <a:t>Direttore Generale</a:t>
            </a:r>
            <a:endParaRPr lang="it-IT" altLang="it-IT" sz="900" b="0" i="1" cap="small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" name="Rectangle 22">
            <a:extLst>
              <a:ext uri="{FF2B5EF4-FFF2-40B4-BE49-F238E27FC236}">
                <a16:creationId xmlns:a16="http://schemas.microsoft.com/office/drawing/2014/main" id="{BDA0B8E3-0F0B-4181-8555-4C3889132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986" y="3127375"/>
            <a:ext cx="1809750" cy="6032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rgbClr val="283F80"/>
            </a:solidFill>
            <a:miter lim="800000"/>
            <a:headEnd type="none" w="sm" len="sm"/>
            <a:tailEnd type="none" w="lg" len="med"/>
          </a:ln>
        </p:spPr>
        <p:txBody>
          <a:bodyPr wrap="none" tIns="90000" bIns="90000" anchor="ctr"/>
          <a:lstStyle>
            <a:lvl1pPr>
              <a:defRPr sz="1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-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Area Territorio </a:t>
            </a:r>
            <a:b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</a:b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e Ambiente</a:t>
            </a:r>
            <a:endParaRPr lang="it-IT" altLang="it-IT" sz="600" b="0" i="1" dirty="0">
              <a:solidFill>
                <a:srgbClr val="14284B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7ABB1864-6970-4045-9F81-0EBA461CC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986" y="3905870"/>
            <a:ext cx="1809750" cy="6032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rgbClr val="283F80"/>
            </a:solidFill>
            <a:miter lim="800000"/>
            <a:headEnd type="none" w="sm" len="sm"/>
            <a:tailEnd type="none" w="lg" len="med"/>
          </a:ln>
        </p:spPr>
        <p:txBody>
          <a:bodyPr wrap="none" tIns="90000" bIns="90000" anchor="ctr"/>
          <a:lstStyle>
            <a:lvl1pPr>
              <a:defRPr sz="1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-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Area Amministrativa </a:t>
            </a:r>
            <a:b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</a:b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e Contabile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A9633C7E-3B7C-4495-9BD0-920280B55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455" y="2348880"/>
            <a:ext cx="2160000" cy="603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283F80"/>
            </a:solidFill>
            <a:miter lim="800000"/>
            <a:headEnd type="none" w="sm" len="sm"/>
            <a:tailEnd type="none" w="lg" len="med"/>
          </a:ln>
        </p:spPr>
        <p:txBody>
          <a:bodyPr wrap="square" tIns="90000" bIns="90000" anchor="ctr">
            <a:noAutofit/>
          </a:bodyPr>
          <a:lstStyle>
            <a:lvl1pPr>
              <a:defRPr sz="1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-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Servizio Edilizia, Programmazione Rete Scolastica e Patrimonio</a:t>
            </a:r>
            <a:endParaRPr lang="it-IT" altLang="it-IT" sz="600" b="0" i="1" dirty="0">
              <a:solidFill>
                <a:srgbClr val="14284B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61FAC793-659B-4078-8C36-E92346DBE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455" y="3127375"/>
            <a:ext cx="2160000" cy="603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283F80"/>
            </a:solidFill>
            <a:miter lim="800000"/>
            <a:headEnd type="none" w="sm" len="sm"/>
            <a:tailEnd type="none" w="lg" len="med"/>
          </a:ln>
        </p:spPr>
        <p:txBody>
          <a:bodyPr wrap="none" tIns="90000" bIns="90000" anchor="ctr"/>
          <a:lstStyle>
            <a:lvl1pPr>
              <a:defRPr sz="1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-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Servizio Viabilità ed Espropri</a:t>
            </a:r>
          </a:p>
        </p:txBody>
      </p:sp>
      <p:cxnSp>
        <p:nvCxnSpPr>
          <p:cNvPr id="13" name="Connettore a gomito 12">
            <a:extLst>
              <a:ext uri="{FF2B5EF4-FFF2-40B4-BE49-F238E27FC236}">
                <a16:creationId xmlns:a16="http://schemas.microsoft.com/office/drawing/2014/main" id="{CD22A12F-3597-4112-8D3A-EFEB6D4C03E5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16200000" flipH="1">
            <a:off x="1067991" y="2587004"/>
            <a:ext cx="1206259" cy="477731"/>
          </a:xfrm>
          <a:prstGeom prst="bentConnector2">
            <a:avLst/>
          </a:prstGeom>
          <a:ln>
            <a:solidFill>
              <a:srgbClr val="283F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a gomito 13">
            <a:extLst>
              <a:ext uri="{FF2B5EF4-FFF2-40B4-BE49-F238E27FC236}">
                <a16:creationId xmlns:a16="http://schemas.microsoft.com/office/drawing/2014/main" id="{1C8F0D9B-CC28-4A75-9643-2A31B635F99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8743" y="2976252"/>
            <a:ext cx="1984754" cy="477731"/>
          </a:xfrm>
          <a:prstGeom prst="bentConnector2">
            <a:avLst/>
          </a:prstGeom>
          <a:ln>
            <a:solidFill>
              <a:srgbClr val="283F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4AA495F3-624F-47BF-8453-E20C6EBC0CF9}"/>
              </a:ext>
            </a:extLst>
          </p:cNvPr>
          <p:cNvCxnSpPr>
            <a:cxnSpLocks/>
            <a:stCxn id="19" idx="3"/>
            <a:endCxn id="10" idx="1"/>
          </p:cNvCxnSpPr>
          <p:nvPr/>
        </p:nvCxnSpPr>
        <p:spPr>
          <a:xfrm>
            <a:off x="3719736" y="2650505"/>
            <a:ext cx="582719" cy="12700"/>
          </a:xfrm>
          <a:prstGeom prst="bentConnector3">
            <a:avLst>
              <a:gd name="adj1" fmla="val 50000"/>
            </a:avLst>
          </a:prstGeom>
          <a:ln w="9525">
            <a:solidFill>
              <a:srgbClr val="283F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a gomito 15">
            <a:extLst>
              <a:ext uri="{FF2B5EF4-FFF2-40B4-BE49-F238E27FC236}">
                <a16:creationId xmlns:a16="http://schemas.microsoft.com/office/drawing/2014/main" id="{48431720-0891-499B-9E15-DDFBBA4EFD2A}"/>
              </a:ext>
            </a:extLst>
          </p:cNvPr>
          <p:cNvCxnSpPr>
            <a:cxnSpLocks/>
            <a:stCxn id="19" idx="3"/>
            <a:endCxn id="11" idx="1"/>
          </p:cNvCxnSpPr>
          <p:nvPr/>
        </p:nvCxnSpPr>
        <p:spPr>
          <a:xfrm>
            <a:off x="3719736" y="2650505"/>
            <a:ext cx="582719" cy="778495"/>
          </a:xfrm>
          <a:prstGeom prst="bentConnector3">
            <a:avLst>
              <a:gd name="adj1" fmla="val 50000"/>
            </a:avLst>
          </a:prstGeom>
          <a:ln w="9525">
            <a:solidFill>
              <a:srgbClr val="283F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16">
            <a:extLst>
              <a:ext uri="{FF2B5EF4-FFF2-40B4-BE49-F238E27FC236}">
                <a16:creationId xmlns:a16="http://schemas.microsoft.com/office/drawing/2014/main" id="{10F64AB7-BEC6-4915-B515-EFAE7714590B}"/>
              </a:ext>
            </a:extLst>
          </p:cNvPr>
          <p:cNvSpPr/>
          <p:nvPr/>
        </p:nvSpPr>
        <p:spPr>
          <a:xfrm>
            <a:off x="1161083" y="2573472"/>
            <a:ext cx="2640766" cy="363260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BC86B4ED-E26F-4A0D-A863-33514C3BDF1B}"/>
              </a:ext>
            </a:extLst>
          </p:cNvPr>
          <p:cNvSpPr/>
          <p:nvPr/>
        </p:nvSpPr>
        <p:spPr>
          <a:xfrm>
            <a:off x="4023024" y="2032207"/>
            <a:ext cx="2577032" cy="204914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ctangle 22">
            <a:extLst>
              <a:ext uri="{FF2B5EF4-FFF2-40B4-BE49-F238E27FC236}">
                <a16:creationId xmlns:a16="http://schemas.microsoft.com/office/drawing/2014/main" id="{D9CDDA81-D8A8-4D7B-BBB5-2B9A55D96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986" y="2348880"/>
            <a:ext cx="1809750" cy="6032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rgbClr val="283F80"/>
            </a:solidFill>
            <a:miter lim="800000"/>
            <a:headEnd type="none" w="sm" len="sm"/>
            <a:tailEnd type="none" w="lg" len="med"/>
          </a:ln>
        </p:spPr>
        <p:txBody>
          <a:bodyPr wrap="square" tIns="90000" bIns="90000" anchor="ctr">
            <a:noAutofit/>
          </a:bodyPr>
          <a:lstStyle>
            <a:lvl1pPr>
              <a:defRPr sz="1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-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Area Lavori Pubblici</a:t>
            </a:r>
          </a:p>
        </p:txBody>
      </p: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92C12B4C-18D0-43CD-ABC4-E93BF3549DF8}"/>
              </a:ext>
            </a:extLst>
          </p:cNvPr>
          <p:cNvCxnSpPr>
            <a:stCxn id="7" idx="2"/>
            <a:endCxn id="19" idx="1"/>
          </p:cNvCxnSpPr>
          <p:nvPr/>
        </p:nvCxnSpPr>
        <p:spPr>
          <a:xfrm rot="16200000" flipH="1">
            <a:off x="1457238" y="2197757"/>
            <a:ext cx="427764" cy="477731"/>
          </a:xfrm>
          <a:prstGeom prst="bentConnector2">
            <a:avLst/>
          </a:prstGeom>
          <a:ln w="28575">
            <a:solidFill>
              <a:srgbClr val="283F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a gomito 23">
            <a:extLst>
              <a:ext uri="{FF2B5EF4-FFF2-40B4-BE49-F238E27FC236}">
                <a16:creationId xmlns:a16="http://schemas.microsoft.com/office/drawing/2014/main" id="{EF5C2B2B-26D8-4422-A6D6-BECE98E664B3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>
            <a:off x="3719736" y="2650505"/>
            <a:ext cx="582719" cy="1556990"/>
          </a:xfrm>
          <a:prstGeom prst="bentConnector3">
            <a:avLst>
              <a:gd name="adj1" fmla="val 50000"/>
            </a:avLst>
          </a:prstGeom>
          <a:ln w="28575">
            <a:solidFill>
              <a:srgbClr val="283F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2">
            <a:extLst>
              <a:ext uri="{FF2B5EF4-FFF2-40B4-BE49-F238E27FC236}">
                <a16:creationId xmlns:a16="http://schemas.microsoft.com/office/drawing/2014/main" id="{D5304968-9A63-475B-AF19-41BB1F208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455" y="3905870"/>
            <a:ext cx="2160000" cy="603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283F80"/>
            </a:solidFill>
            <a:miter lim="800000"/>
            <a:headEnd type="none" w="sm" len="sm"/>
            <a:tailEnd type="none" w="lg" len="med"/>
          </a:ln>
        </p:spPr>
        <p:txBody>
          <a:bodyPr wrap="none" tIns="90000" bIns="90000" anchor="ctr"/>
          <a:lstStyle>
            <a:lvl1pPr>
              <a:defRPr sz="1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-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Servizio Appalti, Contratti e </a:t>
            </a:r>
            <a:b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</a:br>
            <a:r>
              <a:rPr lang="it-IT" altLang="it-IT" sz="1000" dirty="0">
                <a:solidFill>
                  <a:srgbClr val="14284B"/>
                </a:solidFill>
                <a:ea typeface="ＭＳ Ｐゴシック" panose="020B0600070205080204" pitchFamily="34" charset="-128"/>
              </a:rPr>
              <a:t>Stazione Unica Appaltante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40B67E2A-43FB-4380-8340-F04B2104B5F1}"/>
              </a:ext>
            </a:extLst>
          </p:cNvPr>
          <p:cNvSpPr/>
          <p:nvPr/>
        </p:nvSpPr>
        <p:spPr>
          <a:xfrm>
            <a:off x="6600056" y="4293096"/>
            <a:ext cx="2232248" cy="184419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0933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87B8F4F-AAB3-4122-9A37-B370D5CB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/>
          <a:lstStyle/>
          <a:p>
            <a:r>
              <a:rPr lang="it-IT" dirty="0"/>
              <a:t>Mappatura AS IS del processo di approvvigionamento degli Enti Riusanti</a:t>
            </a:r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809C3440-8D6F-44FC-80DC-F60A8759FE12}"/>
              </a:ext>
            </a:extLst>
          </p:cNvPr>
          <p:cNvSpPr txBox="1">
            <a:spLocks/>
          </p:cNvSpPr>
          <p:nvPr/>
        </p:nvSpPr>
        <p:spPr>
          <a:xfrm>
            <a:off x="527380" y="908720"/>
            <a:ext cx="10969219" cy="360040"/>
          </a:xfrm>
          <a:prstGeom prst="rect">
            <a:avLst/>
          </a:prstGeom>
          <a:noFill/>
        </p:spPr>
        <p:txBody>
          <a:bodyPr vert="horz" lIns="36000" tIns="0" rIns="36000" bIns="0" rtlCol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400" b="1" i="0" kern="1200">
                <a:solidFill>
                  <a:srgbClr val="14284B"/>
                </a:solidFill>
                <a:latin typeface="+mj-lt"/>
                <a:ea typeface="+mn-ea"/>
                <a:cs typeface="Hind Light"/>
              </a:defRPr>
            </a:lvl1pPr>
          </a:lstStyle>
          <a:p>
            <a:r>
              <a:rPr lang="it-IT" sz="2000" b="0" dirty="0"/>
              <a:t>Provincia di Lecce – Workflow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EE4FD5E-36A3-4BFF-87A4-FAC30930DA22}"/>
              </a:ext>
            </a:extLst>
          </p:cNvPr>
          <p:cNvSpPr/>
          <p:nvPr/>
        </p:nvSpPr>
        <p:spPr>
          <a:xfrm>
            <a:off x="370440" y="2511574"/>
            <a:ext cx="1248140" cy="57606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rgbClr val="283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rgbClr val="17244A"/>
                </a:solidFill>
              </a:rPr>
              <a:t>Analisi fabbisogno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A329424-A652-4294-B49A-77164A8F7590}"/>
              </a:ext>
            </a:extLst>
          </p:cNvPr>
          <p:cNvSpPr/>
          <p:nvPr/>
        </p:nvSpPr>
        <p:spPr>
          <a:xfrm>
            <a:off x="1774781" y="2511574"/>
            <a:ext cx="1248140" cy="57606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rgbClr val="283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rgbClr val="17244A"/>
                </a:solidFill>
              </a:rPr>
              <a:t>Supporto tecnico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FA4BB54-5918-4EE4-947A-C1263BC55CD6}"/>
              </a:ext>
            </a:extLst>
          </p:cNvPr>
          <p:cNvSpPr/>
          <p:nvPr/>
        </p:nvSpPr>
        <p:spPr>
          <a:xfrm>
            <a:off x="3179122" y="2511574"/>
            <a:ext cx="1248140" cy="57606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rgbClr val="283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rgbClr val="17244A"/>
                </a:solidFill>
              </a:rPr>
              <a:t>Ricerca fornitori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8F49CE5-847D-4CE1-A120-E7313DC33039}"/>
              </a:ext>
            </a:extLst>
          </p:cNvPr>
          <p:cNvSpPr/>
          <p:nvPr/>
        </p:nvSpPr>
        <p:spPr>
          <a:xfrm>
            <a:off x="4583463" y="2511574"/>
            <a:ext cx="1248140" cy="57606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rgbClr val="283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rgbClr val="17244A"/>
                </a:solidFill>
              </a:rPr>
              <a:t>Doc. di gara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149EBC7-E62D-4E55-BF42-5185002008C0}"/>
              </a:ext>
            </a:extLst>
          </p:cNvPr>
          <p:cNvSpPr/>
          <p:nvPr/>
        </p:nvSpPr>
        <p:spPr>
          <a:xfrm>
            <a:off x="5987804" y="2511574"/>
            <a:ext cx="1248140" cy="57606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rgbClr val="283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rgbClr val="17244A"/>
                </a:solidFill>
              </a:rPr>
              <a:t>Gestione gara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2DBEE50-34CF-4ED5-8AC9-FE955397392A}"/>
              </a:ext>
            </a:extLst>
          </p:cNvPr>
          <p:cNvSpPr/>
          <p:nvPr/>
        </p:nvSpPr>
        <p:spPr>
          <a:xfrm>
            <a:off x="7392145" y="2511574"/>
            <a:ext cx="1248140" cy="57606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rgbClr val="283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rgbClr val="17244A"/>
                </a:solidFill>
              </a:rPr>
              <a:t>Istruttoria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48C6F02-7EB5-425D-9B18-DE3246DEB8C0}"/>
              </a:ext>
            </a:extLst>
          </p:cNvPr>
          <p:cNvSpPr/>
          <p:nvPr/>
        </p:nvSpPr>
        <p:spPr>
          <a:xfrm>
            <a:off x="8796486" y="2511574"/>
            <a:ext cx="1248140" cy="57606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rgbClr val="283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rgbClr val="17244A"/>
                </a:solidFill>
              </a:rPr>
              <a:t>Contenzioso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EA455FE-8CD7-4007-9549-A96C9F6C196C}"/>
              </a:ext>
            </a:extLst>
          </p:cNvPr>
          <p:cNvSpPr/>
          <p:nvPr/>
        </p:nvSpPr>
        <p:spPr>
          <a:xfrm>
            <a:off x="10200829" y="2511574"/>
            <a:ext cx="1248140" cy="57606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rgbClr val="283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rgbClr val="17244A"/>
                </a:solidFill>
              </a:rPr>
              <a:t>Gestione contratto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F3FFAB9-B96F-4F9E-A981-D9B47B0A45B6}"/>
              </a:ext>
            </a:extLst>
          </p:cNvPr>
          <p:cNvSpPr txBox="1"/>
          <p:nvPr/>
        </p:nvSpPr>
        <p:spPr>
          <a:xfrm>
            <a:off x="200600" y="1692950"/>
            <a:ext cx="628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Fasi del processo gestite direttamente dalla Stazione Appaltante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865D8C74-270C-444D-99DF-95CC1104DFC1}"/>
              </a:ext>
            </a:extLst>
          </p:cNvPr>
          <p:cNvSpPr/>
          <p:nvPr/>
        </p:nvSpPr>
        <p:spPr>
          <a:xfrm>
            <a:off x="242878" y="2132856"/>
            <a:ext cx="1440000" cy="151216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516CC7FD-DF03-4550-BBE3-344FF99A8178}"/>
              </a:ext>
            </a:extLst>
          </p:cNvPr>
          <p:cNvSpPr/>
          <p:nvPr/>
        </p:nvSpPr>
        <p:spPr>
          <a:xfrm>
            <a:off x="7307954" y="2132856"/>
            <a:ext cx="4260654" cy="151216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2141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87B8F4F-AAB3-4122-9A37-B370D5CB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/>
          <a:lstStyle/>
          <a:p>
            <a:r>
              <a:rPr lang="it-IT" dirty="0"/>
              <a:t>Mappatura AS IS del processo di approvvigionamento degli Enti Riusanti</a:t>
            </a:r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809C3440-8D6F-44FC-80DC-F60A8759FE12}"/>
              </a:ext>
            </a:extLst>
          </p:cNvPr>
          <p:cNvSpPr txBox="1">
            <a:spLocks/>
          </p:cNvSpPr>
          <p:nvPr/>
        </p:nvSpPr>
        <p:spPr>
          <a:xfrm>
            <a:off x="527380" y="908720"/>
            <a:ext cx="10969219" cy="360040"/>
          </a:xfrm>
          <a:prstGeom prst="rect">
            <a:avLst/>
          </a:prstGeom>
          <a:noFill/>
        </p:spPr>
        <p:txBody>
          <a:bodyPr vert="horz" lIns="36000" tIns="0" rIns="36000" bIns="0" rtlCol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400" b="1" i="0" kern="1200">
                <a:solidFill>
                  <a:srgbClr val="14284B"/>
                </a:solidFill>
                <a:latin typeface="+mj-lt"/>
                <a:ea typeface="+mn-ea"/>
                <a:cs typeface="Hind Light"/>
              </a:defRPr>
            </a:lvl1pPr>
          </a:lstStyle>
          <a:p>
            <a:r>
              <a:rPr lang="it-IT" sz="2000" b="0" dirty="0"/>
              <a:t>Provincia di Lecce – Principali elementi di criticità</a:t>
            </a:r>
          </a:p>
        </p:txBody>
      </p:sp>
    </p:spTree>
    <p:extLst>
      <p:ext uri="{BB962C8B-B14F-4D97-AF65-F5344CB8AC3E}">
        <p14:creationId xmlns:p14="http://schemas.microsoft.com/office/powerpoint/2010/main" val="1044316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D79CCA89-C7F8-4135-A22B-4796EE75AA33}"/>
              </a:ext>
            </a:extLst>
          </p:cNvPr>
          <p:cNvSpPr/>
          <p:nvPr/>
        </p:nvSpPr>
        <p:spPr>
          <a:xfrm>
            <a:off x="2207568" y="2132856"/>
            <a:ext cx="8424936" cy="2232248"/>
          </a:xfrm>
          <a:prstGeom prst="rect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7199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87B8F4F-AAB3-4122-9A37-B370D5CB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/>
          <a:lstStyle/>
          <a:p>
            <a:r>
              <a:rPr lang="it-IT" dirty="0"/>
              <a:t>Il modello a tendere e gli interventi di reingegnerizzazione suggeriti</a:t>
            </a:r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809C3440-8D6F-44FC-80DC-F60A8759FE12}"/>
              </a:ext>
            </a:extLst>
          </p:cNvPr>
          <p:cNvSpPr txBox="1">
            <a:spLocks/>
          </p:cNvSpPr>
          <p:nvPr/>
        </p:nvSpPr>
        <p:spPr>
          <a:xfrm>
            <a:off x="527380" y="908720"/>
            <a:ext cx="10969219" cy="360040"/>
          </a:xfrm>
          <a:prstGeom prst="rect">
            <a:avLst/>
          </a:prstGeom>
          <a:noFill/>
        </p:spPr>
        <p:txBody>
          <a:bodyPr vert="horz" lIns="36000" tIns="0" rIns="36000" bIns="0" rtlCol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400" b="1" i="0" kern="1200">
                <a:solidFill>
                  <a:srgbClr val="14284B"/>
                </a:solidFill>
                <a:latin typeface="+mj-lt"/>
                <a:ea typeface="+mn-ea"/>
                <a:cs typeface="Hind Light"/>
              </a:defRPr>
            </a:lvl1pPr>
          </a:lstStyle>
          <a:p>
            <a:r>
              <a:rPr lang="it-IT" sz="2000" b="0" dirty="0"/>
              <a:t>Provincia di Potenza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F2E1BC96-3E09-44AD-BA22-AC1357D33B1D}"/>
              </a:ext>
            </a:extLst>
          </p:cNvPr>
          <p:cNvSpPr/>
          <p:nvPr/>
        </p:nvSpPr>
        <p:spPr>
          <a:xfrm>
            <a:off x="623392" y="1844824"/>
            <a:ext cx="3600400" cy="403244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64000"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17244A"/>
                </a:solidFill>
              </a:rPr>
              <a:t>…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6D7B5E7-F088-4DFC-8A5A-A16B054BC475}"/>
              </a:ext>
            </a:extLst>
          </p:cNvPr>
          <p:cNvSpPr/>
          <p:nvPr/>
        </p:nvSpPr>
        <p:spPr>
          <a:xfrm>
            <a:off x="4294845" y="1844824"/>
            <a:ext cx="3600400" cy="403244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64000"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17244A"/>
                </a:solidFill>
              </a:rPr>
              <a:t>…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585E678-1FFD-4D65-A082-8C3423DF4D9E}"/>
              </a:ext>
            </a:extLst>
          </p:cNvPr>
          <p:cNvSpPr/>
          <p:nvPr/>
        </p:nvSpPr>
        <p:spPr>
          <a:xfrm>
            <a:off x="7966298" y="1844824"/>
            <a:ext cx="3600400" cy="403244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64000"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17244A"/>
                </a:solidFill>
              </a:rPr>
              <a:t>…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279532CE-4B40-482A-A7A4-9889BE71C256}"/>
              </a:ext>
            </a:extLst>
          </p:cNvPr>
          <p:cNvSpPr/>
          <p:nvPr/>
        </p:nvSpPr>
        <p:spPr>
          <a:xfrm>
            <a:off x="623392" y="1844824"/>
            <a:ext cx="3600400" cy="648072"/>
          </a:xfrm>
          <a:prstGeom prst="rect">
            <a:avLst/>
          </a:prstGeom>
          <a:solidFill>
            <a:srgbClr val="283F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Rapporti con gli Enti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1F94C70-49F4-4266-8E9D-BC61B0163337}"/>
              </a:ext>
            </a:extLst>
          </p:cNvPr>
          <p:cNvSpPr/>
          <p:nvPr/>
        </p:nvSpPr>
        <p:spPr>
          <a:xfrm>
            <a:off x="4294845" y="1844824"/>
            <a:ext cx="3600400" cy="648072"/>
          </a:xfrm>
          <a:prstGeom prst="rect">
            <a:avLst/>
          </a:prstGeom>
          <a:solidFill>
            <a:srgbClr val="283F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Organizzazione interna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C838C8D-DAD4-4C4D-87D2-EC3BD8C45C63}"/>
              </a:ext>
            </a:extLst>
          </p:cNvPr>
          <p:cNvSpPr/>
          <p:nvPr/>
        </p:nvSpPr>
        <p:spPr>
          <a:xfrm>
            <a:off x="7966298" y="1844824"/>
            <a:ext cx="3600400" cy="648072"/>
          </a:xfrm>
          <a:prstGeom prst="rect">
            <a:avLst/>
          </a:prstGeom>
          <a:solidFill>
            <a:srgbClr val="283F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Strumenti operativi</a:t>
            </a:r>
          </a:p>
        </p:txBody>
      </p:sp>
    </p:spTree>
    <p:extLst>
      <p:ext uri="{BB962C8B-B14F-4D97-AF65-F5344CB8AC3E}">
        <p14:creationId xmlns:p14="http://schemas.microsoft.com/office/powerpoint/2010/main" val="2342978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87B8F4F-AAB3-4122-9A37-B370D5CB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/>
          <a:lstStyle/>
          <a:p>
            <a:r>
              <a:rPr lang="it-IT" dirty="0"/>
              <a:t>Il modello a tendere e gli interventi di reingegnerizzazione suggeriti</a:t>
            </a:r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809C3440-8D6F-44FC-80DC-F60A8759FE12}"/>
              </a:ext>
            </a:extLst>
          </p:cNvPr>
          <p:cNvSpPr txBox="1">
            <a:spLocks/>
          </p:cNvSpPr>
          <p:nvPr/>
        </p:nvSpPr>
        <p:spPr>
          <a:xfrm>
            <a:off x="527380" y="908720"/>
            <a:ext cx="10969219" cy="360040"/>
          </a:xfrm>
          <a:prstGeom prst="rect">
            <a:avLst/>
          </a:prstGeom>
          <a:noFill/>
        </p:spPr>
        <p:txBody>
          <a:bodyPr vert="horz" lIns="36000" tIns="0" rIns="36000" bIns="0" rtlCol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400" b="1" i="0" kern="1200">
                <a:solidFill>
                  <a:srgbClr val="14284B"/>
                </a:solidFill>
                <a:latin typeface="+mj-lt"/>
                <a:ea typeface="+mn-ea"/>
                <a:cs typeface="Hind Light"/>
              </a:defRPr>
            </a:lvl1pPr>
          </a:lstStyle>
          <a:p>
            <a:r>
              <a:rPr lang="it-IT" sz="2000" b="0" dirty="0"/>
              <a:t>Provincia di Vicenza</a:t>
            </a:r>
          </a:p>
        </p:txBody>
      </p:sp>
    </p:spTree>
    <p:extLst>
      <p:ext uri="{BB962C8B-B14F-4D97-AF65-F5344CB8AC3E}">
        <p14:creationId xmlns:p14="http://schemas.microsoft.com/office/powerpoint/2010/main" val="3280977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87B8F4F-AAB3-4122-9A37-B370D5CB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/>
          <a:lstStyle/>
          <a:p>
            <a:r>
              <a:rPr lang="it-IT" dirty="0"/>
              <a:t>Il modello a tendere e gli interventi di reingegnerizzazione suggeriti</a:t>
            </a:r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809C3440-8D6F-44FC-80DC-F60A8759FE12}"/>
              </a:ext>
            </a:extLst>
          </p:cNvPr>
          <p:cNvSpPr txBox="1">
            <a:spLocks/>
          </p:cNvSpPr>
          <p:nvPr/>
        </p:nvSpPr>
        <p:spPr>
          <a:xfrm>
            <a:off x="527380" y="908720"/>
            <a:ext cx="10969219" cy="360040"/>
          </a:xfrm>
          <a:prstGeom prst="rect">
            <a:avLst/>
          </a:prstGeom>
          <a:noFill/>
        </p:spPr>
        <p:txBody>
          <a:bodyPr vert="horz" lIns="36000" tIns="0" rIns="36000" bIns="0" rtlCol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400" b="1" i="0" kern="1200">
                <a:solidFill>
                  <a:srgbClr val="14284B"/>
                </a:solidFill>
                <a:latin typeface="+mj-lt"/>
                <a:ea typeface="+mn-ea"/>
                <a:cs typeface="Hind Light"/>
              </a:defRPr>
            </a:lvl1pPr>
          </a:lstStyle>
          <a:p>
            <a:r>
              <a:rPr lang="it-IT" sz="2000" b="0" dirty="0"/>
              <a:t>Provincia di Novara</a:t>
            </a:r>
          </a:p>
        </p:txBody>
      </p:sp>
    </p:spTree>
    <p:extLst>
      <p:ext uri="{BB962C8B-B14F-4D97-AF65-F5344CB8AC3E}">
        <p14:creationId xmlns:p14="http://schemas.microsoft.com/office/powerpoint/2010/main" val="3820116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87B8F4F-AAB3-4122-9A37-B370D5CB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/>
          <a:lstStyle/>
          <a:p>
            <a:r>
              <a:rPr lang="it-IT" dirty="0"/>
              <a:t>Il modello a tendere e gli interventi di reingegnerizzazione suggeriti</a:t>
            </a:r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809C3440-8D6F-44FC-80DC-F60A8759FE12}"/>
              </a:ext>
            </a:extLst>
          </p:cNvPr>
          <p:cNvSpPr txBox="1">
            <a:spLocks/>
          </p:cNvSpPr>
          <p:nvPr/>
        </p:nvSpPr>
        <p:spPr>
          <a:xfrm>
            <a:off x="527380" y="908720"/>
            <a:ext cx="10969219" cy="360040"/>
          </a:xfrm>
          <a:prstGeom prst="rect">
            <a:avLst/>
          </a:prstGeom>
          <a:noFill/>
        </p:spPr>
        <p:txBody>
          <a:bodyPr vert="horz" lIns="36000" tIns="0" rIns="36000" bIns="0" rtlCol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400" b="1" i="0" kern="1200">
                <a:solidFill>
                  <a:srgbClr val="14284B"/>
                </a:solidFill>
                <a:latin typeface="+mj-lt"/>
                <a:ea typeface="+mn-ea"/>
                <a:cs typeface="Hind Light"/>
              </a:defRPr>
            </a:lvl1pPr>
          </a:lstStyle>
          <a:p>
            <a:r>
              <a:rPr lang="it-IT" sz="2000" b="0" dirty="0"/>
              <a:t>Provincia di Salerno</a:t>
            </a:r>
          </a:p>
        </p:txBody>
      </p:sp>
    </p:spTree>
    <p:extLst>
      <p:ext uri="{BB962C8B-B14F-4D97-AF65-F5344CB8AC3E}">
        <p14:creationId xmlns:p14="http://schemas.microsoft.com/office/powerpoint/2010/main" val="3221594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87B8F4F-AAB3-4122-9A37-B370D5CB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/>
          <a:lstStyle/>
          <a:p>
            <a:r>
              <a:rPr lang="it-IT" dirty="0"/>
              <a:t>Il modello a tendere e gli interventi di reingegnerizzazione suggeriti</a:t>
            </a:r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809C3440-8D6F-44FC-80DC-F60A8759FE12}"/>
              </a:ext>
            </a:extLst>
          </p:cNvPr>
          <p:cNvSpPr txBox="1">
            <a:spLocks/>
          </p:cNvSpPr>
          <p:nvPr/>
        </p:nvSpPr>
        <p:spPr>
          <a:xfrm>
            <a:off x="527380" y="908720"/>
            <a:ext cx="10969219" cy="360040"/>
          </a:xfrm>
          <a:prstGeom prst="rect">
            <a:avLst/>
          </a:prstGeom>
          <a:noFill/>
        </p:spPr>
        <p:txBody>
          <a:bodyPr vert="horz" lIns="36000" tIns="0" rIns="36000" bIns="0" rtlCol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400" b="1" i="0" kern="1200">
                <a:solidFill>
                  <a:srgbClr val="14284B"/>
                </a:solidFill>
                <a:latin typeface="+mj-lt"/>
                <a:ea typeface="+mn-ea"/>
                <a:cs typeface="Hind Light"/>
              </a:defRPr>
            </a:lvl1pPr>
          </a:lstStyle>
          <a:p>
            <a:r>
              <a:rPr lang="it-IT" sz="2000" b="0" dirty="0"/>
              <a:t>Provincia di Lecce</a:t>
            </a:r>
          </a:p>
        </p:txBody>
      </p:sp>
    </p:spTree>
    <p:extLst>
      <p:ext uri="{BB962C8B-B14F-4D97-AF65-F5344CB8AC3E}">
        <p14:creationId xmlns:p14="http://schemas.microsoft.com/office/powerpoint/2010/main" val="133389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2400" dirty="0"/>
              <a:t>Premessa</a:t>
            </a:r>
          </a:p>
        </p:txBody>
      </p:sp>
    </p:spTree>
    <p:extLst>
      <p:ext uri="{BB962C8B-B14F-4D97-AF65-F5344CB8AC3E}">
        <p14:creationId xmlns:p14="http://schemas.microsoft.com/office/powerpoint/2010/main" val="303381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D79CCA89-C7F8-4135-A22B-4796EE75AA33}"/>
              </a:ext>
            </a:extLst>
          </p:cNvPr>
          <p:cNvSpPr/>
          <p:nvPr/>
        </p:nvSpPr>
        <p:spPr>
          <a:xfrm>
            <a:off x="2207568" y="2132856"/>
            <a:ext cx="2088232" cy="360040"/>
          </a:xfrm>
          <a:prstGeom prst="rect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630DEF9-EB90-4477-BB69-B51927F8807F}"/>
              </a:ext>
            </a:extLst>
          </p:cNvPr>
          <p:cNvSpPr/>
          <p:nvPr/>
        </p:nvSpPr>
        <p:spPr>
          <a:xfrm>
            <a:off x="2202557" y="3573016"/>
            <a:ext cx="8136904" cy="2304256"/>
          </a:xfrm>
          <a:prstGeom prst="rect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9564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87B8F4F-AAB3-4122-9A37-B370D5CB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/>
          <a:lstStyle/>
          <a:p>
            <a:r>
              <a:rPr lang="it-IT" dirty="0"/>
              <a:t>La </a:t>
            </a:r>
            <a:r>
              <a:rPr lang="it-IT" i="1" dirty="0"/>
              <a:t>Best </a:t>
            </a:r>
            <a:r>
              <a:rPr lang="it-IT" i="1" dirty="0" err="1"/>
              <a:t>Practice</a:t>
            </a:r>
            <a:r>
              <a:rPr lang="it-IT" i="1" dirty="0"/>
              <a:t> </a:t>
            </a:r>
            <a:r>
              <a:rPr lang="it-IT" dirty="0"/>
              <a:t>della CUC di Area Vasta della Provincia di Brescia</a:t>
            </a:r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809C3440-8D6F-44FC-80DC-F60A8759FE12}"/>
              </a:ext>
            </a:extLst>
          </p:cNvPr>
          <p:cNvSpPr txBox="1">
            <a:spLocks/>
          </p:cNvSpPr>
          <p:nvPr/>
        </p:nvSpPr>
        <p:spPr>
          <a:xfrm>
            <a:off x="527380" y="908720"/>
            <a:ext cx="10969219" cy="360040"/>
          </a:xfrm>
          <a:prstGeom prst="rect">
            <a:avLst/>
          </a:prstGeom>
          <a:noFill/>
        </p:spPr>
        <p:txBody>
          <a:bodyPr vert="horz" lIns="36000" tIns="0" rIns="36000" bIns="0" rtlCol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400" b="1" i="0" kern="1200">
                <a:solidFill>
                  <a:srgbClr val="14284B"/>
                </a:solidFill>
                <a:latin typeface="+mj-lt"/>
                <a:ea typeface="+mn-ea"/>
                <a:cs typeface="Hind Light"/>
              </a:defRPr>
            </a:lvl1pPr>
          </a:lstStyle>
          <a:p>
            <a:r>
              <a:rPr lang="it-IT" sz="2000" b="0" dirty="0"/>
              <a:t>Il modello organizzativo</a:t>
            </a:r>
          </a:p>
        </p:txBody>
      </p:sp>
    </p:spTree>
    <p:extLst>
      <p:ext uri="{BB962C8B-B14F-4D97-AF65-F5344CB8AC3E}">
        <p14:creationId xmlns:p14="http://schemas.microsoft.com/office/powerpoint/2010/main" val="286101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87B8F4F-AAB3-4122-9A37-B370D5CB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/>
          <a:lstStyle/>
          <a:p>
            <a:r>
              <a:rPr lang="it-IT" dirty="0"/>
              <a:t>La </a:t>
            </a:r>
            <a:r>
              <a:rPr lang="it-IT" i="1" dirty="0"/>
              <a:t>Best </a:t>
            </a:r>
            <a:r>
              <a:rPr lang="it-IT" i="1" dirty="0" err="1"/>
              <a:t>Practice</a:t>
            </a:r>
            <a:r>
              <a:rPr lang="it-IT" i="1" dirty="0"/>
              <a:t> </a:t>
            </a:r>
            <a:r>
              <a:rPr lang="it-IT" dirty="0"/>
              <a:t>della CUC di Area Vasta della Provincia di Brescia</a:t>
            </a:r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809C3440-8D6F-44FC-80DC-F60A8759FE12}"/>
              </a:ext>
            </a:extLst>
          </p:cNvPr>
          <p:cNvSpPr txBox="1">
            <a:spLocks/>
          </p:cNvSpPr>
          <p:nvPr/>
        </p:nvSpPr>
        <p:spPr>
          <a:xfrm>
            <a:off x="527380" y="908720"/>
            <a:ext cx="10969219" cy="360040"/>
          </a:xfrm>
          <a:prstGeom prst="rect">
            <a:avLst/>
          </a:prstGeom>
          <a:noFill/>
        </p:spPr>
        <p:txBody>
          <a:bodyPr vert="horz" lIns="36000" tIns="0" rIns="36000" bIns="0" rtlCol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400" b="1" i="0" kern="1200">
                <a:solidFill>
                  <a:srgbClr val="14284B"/>
                </a:solidFill>
                <a:latin typeface="+mj-lt"/>
                <a:ea typeface="+mn-ea"/>
                <a:cs typeface="Hind Light"/>
              </a:defRPr>
            </a:lvl1pPr>
          </a:lstStyle>
          <a:p>
            <a:r>
              <a:rPr lang="it-IT" sz="2000" b="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32793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D79CCA89-C7F8-4135-A22B-4796EE75AA33}"/>
              </a:ext>
            </a:extLst>
          </p:cNvPr>
          <p:cNvSpPr/>
          <p:nvPr/>
        </p:nvSpPr>
        <p:spPr>
          <a:xfrm>
            <a:off x="2243572" y="2132856"/>
            <a:ext cx="7704856" cy="1440160"/>
          </a:xfrm>
          <a:prstGeom prst="rect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630DEF9-EB90-4477-BB69-B51927F8807F}"/>
              </a:ext>
            </a:extLst>
          </p:cNvPr>
          <p:cNvSpPr/>
          <p:nvPr/>
        </p:nvSpPr>
        <p:spPr>
          <a:xfrm>
            <a:off x="2207568" y="4365104"/>
            <a:ext cx="8136904" cy="1512168"/>
          </a:xfrm>
          <a:prstGeom prst="rect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475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87B8F4F-AAB3-4122-9A37-B370D5CB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/>
          <a:lstStyle/>
          <a:p>
            <a:r>
              <a:rPr lang="it-IT" dirty="0"/>
              <a:t>Mappatura AS IS del processo di approvvigionamento degli Enti Riusanti</a:t>
            </a:r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809C3440-8D6F-44FC-80DC-F60A8759FE12}"/>
              </a:ext>
            </a:extLst>
          </p:cNvPr>
          <p:cNvSpPr txBox="1">
            <a:spLocks/>
          </p:cNvSpPr>
          <p:nvPr/>
        </p:nvSpPr>
        <p:spPr>
          <a:xfrm>
            <a:off x="527380" y="908720"/>
            <a:ext cx="10969219" cy="360040"/>
          </a:xfrm>
          <a:prstGeom prst="rect">
            <a:avLst/>
          </a:prstGeom>
          <a:noFill/>
        </p:spPr>
        <p:txBody>
          <a:bodyPr vert="horz" lIns="36000" tIns="0" rIns="36000" bIns="0" rtlCol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400" b="1" i="0" kern="1200">
                <a:solidFill>
                  <a:srgbClr val="14284B"/>
                </a:solidFill>
                <a:latin typeface="+mj-lt"/>
                <a:ea typeface="+mn-ea"/>
                <a:cs typeface="Hind Light"/>
              </a:defRPr>
            </a:lvl1pPr>
          </a:lstStyle>
          <a:p>
            <a:r>
              <a:rPr lang="it-IT" sz="2000" b="0" dirty="0"/>
              <a:t>Provincia di Potenza – Modello organizzativo e gare gestite</a:t>
            </a:r>
          </a:p>
        </p:txBody>
      </p:sp>
    </p:spTree>
    <p:extLst>
      <p:ext uri="{BB962C8B-B14F-4D97-AF65-F5344CB8AC3E}">
        <p14:creationId xmlns:p14="http://schemas.microsoft.com/office/powerpoint/2010/main" val="333989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87B8F4F-AAB3-4122-9A37-B370D5CB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</p:spPr>
        <p:txBody>
          <a:bodyPr/>
          <a:lstStyle/>
          <a:p>
            <a:r>
              <a:rPr lang="it-IT" dirty="0"/>
              <a:t>Mappatura AS IS del processo di approvvigionamento degli Enti Riusanti</a:t>
            </a:r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809C3440-8D6F-44FC-80DC-F60A8759FE12}"/>
              </a:ext>
            </a:extLst>
          </p:cNvPr>
          <p:cNvSpPr txBox="1">
            <a:spLocks/>
          </p:cNvSpPr>
          <p:nvPr/>
        </p:nvSpPr>
        <p:spPr>
          <a:xfrm>
            <a:off x="527380" y="908720"/>
            <a:ext cx="10969219" cy="360040"/>
          </a:xfrm>
          <a:prstGeom prst="rect">
            <a:avLst/>
          </a:prstGeom>
          <a:noFill/>
        </p:spPr>
        <p:txBody>
          <a:bodyPr vert="horz" lIns="36000" tIns="0" rIns="36000" bIns="0" rtlCol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400" b="1" i="0" kern="1200">
                <a:solidFill>
                  <a:srgbClr val="14284B"/>
                </a:solidFill>
                <a:latin typeface="+mj-lt"/>
                <a:ea typeface="+mn-ea"/>
                <a:cs typeface="Hind Light"/>
              </a:defRPr>
            </a:lvl1pPr>
          </a:lstStyle>
          <a:p>
            <a:r>
              <a:rPr lang="it-IT" sz="2000" b="0" dirty="0"/>
              <a:t>Provincia di Potenza – Workflow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CE9CBA9-D9F8-4A6A-BAFB-802C268EECBE}"/>
              </a:ext>
            </a:extLst>
          </p:cNvPr>
          <p:cNvSpPr/>
          <p:nvPr/>
        </p:nvSpPr>
        <p:spPr>
          <a:xfrm>
            <a:off x="370440" y="2511574"/>
            <a:ext cx="1248140" cy="57606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rgbClr val="283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rgbClr val="17244A"/>
                </a:solidFill>
              </a:rPr>
              <a:t>Analisi fabbisogno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8F4A513-DDA8-4975-9ADC-E2487C1444E5}"/>
              </a:ext>
            </a:extLst>
          </p:cNvPr>
          <p:cNvSpPr/>
          <p:nvPr/>
        </p:nvSpPr>
        <p:spPr>
          <a:xfrm>
            <a:off x="1774781" y="2511574"/>
            <a:ext cx="1248140" cy="57606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rgbClr val="283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rgbClr val="17244A"/>
                </a:solidFill>
              </a:rPr>
              <a:t>Supporto tecnico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F0A8AD2-60BA-49DE-A09E-6C802106DBDD}"/>
              </a:ext>
            </a:extLst>
          </p:cNvPr>
          <p:cNvSpPr/>
          <p:nvPr/>
        </p:nvSpPr>
        <p:spPr>
          <a:xfrm>
            <a:off x="3179122" y="2511574"/>
            <a:ext cx="1248140" cy="57606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rgbClr val="283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rgbClr val="17244A"/>
                </a:solidFill>
              </a:rPr>
              <a:t>Ricerca fornitori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0E05D61-BEB0-4A1A-94E5-FA1B4812DA34}"/>
              </a:ext>
            </a:extLst>
          </p:cNvPr>
          <p:cNvSpPr/>
          <p:nvPr/>
        </p:nvSpPr>
        <p:spPr>
          <a:xfrm>
            <a:off x="4583463" y="2511574"/>
            <a:ext cx="1248140" cy="57606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rgbClr val="283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rgbClr val="17244A"/>
                </a:solidFill>
              </a:rPr>
              <a:t>Doc. di gara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F50D4FE9-13A1-44DD-A4BC-69DE8C0FC57A}"/>
              </a:ext>
            </a:extLst>
          </p:cNvPr>
          <p:cNvSpPr/>
          <p:nvPr/>
        </p:nvSpPr>
        <p:spPr>
          <a:xfrm>
            <a:off x="5987804" y="2511574"/>
            <a:ext cx="1248140" cy="57606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rgbClr val="283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rgbClr val="17244A"/>
                </a:solidFill>
              </a:rPr>
              <a:t>Gestione gara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1C9D36D-E923-4D57-A555-5B57E25ABDD4}"/>
              </a:ext>
            </a:extLst>
          </p:cNvPr>
          <p:cNvSpPr/>
          <p:nvPr/>
        </p:nvSpPr>
        <p:spPr>
          <a:xfrm>
            <a:off x="7392145" y="2511574"/>
            <a:ext cx="1248140" cy="57606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rgbClr val="283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rgbClr val="17244A"/>
                </a:solidFill>
              </a:rPr>
              <a:t>Istruttoria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548A6C1-A3BA-4142-9FAD-BF6260B95126}"/>
              </a:ext>
            </a:extLst>
          </p:cNvPr>
          <p:cNvSpPr/>
          <p:nvPr/>
        </p:nvSpPr>
        <p:spPr>
          <a:xfrm>
            <a:off x="8796486" y="2511574"/>
            <a:ext cx="1248140" cy="57606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rgbClr val="283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rgbClr val="17244A"/>
                </a:solidFill>
              </a:rPr>
              <a:t>Contenzioso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E4C8EAC-886B-4A3C-9ECC-E429B7D316DA}"/>
              </a:ext>
            </a:extLst>
          </p:cNvPr>
          <p:cNvSpPr/>
          <p:nvPr/>
        </p:nvSpPr>
        <p:spPr>
          <a:xfrm>
            <a:off x="10200829" y="2511574"/>
            <a:ext cx="1248140" cy="57606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rgbClr val="283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rgbClr val="17244A"/>
                </a:solidFill>
              </a:rPr>
              <a:t>Gestione contratto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54C0825F-5778-4B5F-B02A-DD77A7493B25}"/>
              </a:ext>
            </a:extLst>
          </p:cNvPr>
          <p:cNvSpPr/>
          <p:nvPr/>
        </p:nvSpPr>
        <p:spPr>
          <a:xfrm>
            <a:off x="200600" y="2096959"/>
            <a:ext cx="11620960" cy="151216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3668F83-3863-48C1-8864-4B3ADB945189}"/>
              </a:ext>
            </a:extLst>
          </p:cNvPr>
          <p:cNvSpPr txBox="1"/>
          <p:nvPr/>
        </p:nvSpPr>
        <p:spPr>
          <a:xfrm>
            <a:off x="200600" y="1692950"/>
            <a:ext cx="628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Fasi del processo gestite direttamente dalla Stazione Appaltante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8F74719-C64D-4B2F-94A1-BF79B2E8818C}"/>
              </a:ext>
            </a:extLst>
          </p:cNvPr>
          <p:cNvSpPr txBox="1"/>
          <p:nvPr/>
        </p:nvSpPr>
        <p:spPr>
          <a:xfrm>
            <a:off x="200600" y="3712304"/>
            <a:ext cx="513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Regolamentazione dei rapporti con gli Enti aderenti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F0CC523-DB2C-4441-AE71-1AC1EC44C13C}"/>
              </a:ext>
            </a:extLst>
          </p:cNvPr>
          <p:cNvSpPr txBox="1"/>
          <p:nvPr/>
        </p:nvSpPr>
        <p:spPr>
          <a:xfrm>
            <a:off x="695400" y="4509120"/>
            <a:ext cx="6252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Le spese di pubblicità sono a carico dell’ente che le riscuote…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Contenzioso…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28185908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ersonalizzata">
  <a:themeElements>
    <a:clrScheme name="EasyGov 1">
      <a:dk1>
        <a:srgbClr val="13284A"/>
      </a:dk1>
      <a:lt1>
        <a:srgbClr val="FFFFFF"/>
      </a:lt1>
      <a:dk2>
        <a:srgbClr val="00455C"/>
      </a:dk2>
      <a:lt2>
        <a:srgbClr val="EEECE1"/>
      </a:lt2>
      <a:accent1>
        <a:srgbClr val="9ABA57"/>
      </a:accent1>
      <a:accent2>
        <a:srgbClr val="547788"/>
      </a:accent2>
      <a:accent3>
        <a:srgbClr val="AF4744"/>
      </a:accent3>
      <a:accent4>
        <a:srgbClr val="C4CED3"/>
      </a:accent4>
      <a:accent5>
        <a:srgbClr val="A4B987"/>
      </a:accent5>
      <a:accent6>
        <a:srgbClr val="33B0C2"/>
      </a:accent6>
      <a:hlink>
        <a:srgbClr val="BFE96E"/>
      </a:hlink>
      <a:folHlink>
        <a:srgbClr val="6F7C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truttura personalizzat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EasyGov">
      <a:dk1>
        <a:srgbClr val="13284A"/>
      </a:dk1>
      <a:lt1>
        <a:srgbClr val="FFFFFF"/>
      </a:lt1>
      <a:dk2>
        <a:srgbClr val="1F497C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705</Words>
  <Application>Microsoft Office PowerPoint</Application>
  <PresentationFormat>Widescreen</PresentationFormat>
  <Paragraphs>153</Paragraphs>
  <Slides>28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4</vt:i4>
      </vt:variant>
      <vt:variant>
        <vt:lpstr>Titoli diapositive</vt:lpstr>
      </vt:variant>
      <vt:variant>
        <vt:i4>28</vt:i4>
      </vt:variant>
    </vt:vector>
  </HeadingPairs>
  <TitlesOfParts>
    <vt:vector size="40" baseType="lpstr">
      <vt:lpstr>Arial</vt:lpstr>
      <vt:lpstr>Calibri</vt:lpstr>
      <vt:lpstr>Calibri Light</vt:lpstr>
      <vt:lpstr>Hind Light</vt:lpstr>
      <vt:lpstr>Hind Medium</vt:lpstr>
      <vt:lpstr>Oswald Regular</vt:lpstr>
      <vt:lpstr>Segoe Print</vt:lpstr>
      <vt:lpstr>Wingdings</vt:lpstr>
      <vt:lpstr>Struttura personalizzata</vt:lpstr>
      <vt:lpstr>1_Struttura personalizzata</vt:lpstr>
      <vt:lpstr>Personalizza struttura</vt:lpstr>
      <vt:lpstr>Kantoorthema</vt:lpstr>
      <vt:lpstr>Presentazione standard di PowerPoint</vt:lpstr>
      <vt:lpstr>Presentazione standard di PowerPoint</vt:lpstr>
      <vt:lpstr>Premessa</vt:lpstr>
      <vt:lpstr>Presentazione standard di PowerPoint</vt:lpstr>
      <vt:lpstr>La Best Practice della CUC di Area Vasta della Provincia di Brescia</vt:lpstr>
      <vt:lpstr>La Best Practice della CUC di Area Vasta della Provincia di Brescia</vt:lpstr>
      <vt:lpstr>Presentazione standard di PowerPoint</vt:lpstr>
      <vt:lpstr>Mappatura AS IS del processo di approvvigionamento degli Enti Riusanti</vt:lpstr>
      <vt:lpstr>Mappatura AS IS del processo di approvvigionamento degli Enti Riusanti</vt:lpstr>
      <vt:lpstr>Mappatura AS IS del processo di approvvigionamento degli Enti Riusanti</vt:lpstr>
      <vt:lpstr>Mappatura AS IS del processo di approvvigionamento degli Enti Riusanti</vt:lpstr>
      <vt:lpstr>Mappatura AS IS del processo di approvvigionamento degli Enti Riusanti</vt:lpstr>
      <vt:lpstr>Mappatura AS IS del processo di approvvigionamento degli Enti Riusanti</vt:lpstr>
      <vt:lpstr>Mappatura AS IS del processo di approvvigionamento degli Enti Riusanti</vt:lpstr>
      <vt:lpstr>Mappatura AS IS del processo di approvvigionamento degli Enti Riusanti</vt:lpstr>
      <vt:lpstr>Mappatura AS IS del processo di approvvigionamento degli Enti Riusanti</vt:lpstr>
      <vt:lpstr>Mappatura AS IS del processo di approvvigionamento degli Enti Riusanti</vt:lpstr>
      <vt:lpstr>Mappatura AS IS del processo di approvvigionamento degli Enti Riusanti</vt:lpstr>
      <vt:lpstr>Mappatura AS IS del processo di approvvigionamento degli Enti Riusanti</vt:lpstr>
      <vt:lpstr>Mappatura AS IS del processo di approvvigionamento degli Enti Riusanti</vt:lpstr>
      <vt:lpstr>Mappatura AS IS del processo di approvvigionamento degli Enti Riusanti</vt:lpstr>
      <vt:lpstr>Mappatura AS IS del processo di approvvigionamento degli Enti Riusanti</vt:lpstr>
      <vt:lpstr>Presentazione standard di PowerPoint</vt:lpstr>
      <vt:lpstr>Il modello a tendere e gli interventi di reingegnerizzazione suggeriti</vt:lpstr>
      <vt:lpstr>Il modello a tendere e gli interventi di reingegnerizzazione suggeriti</vt:lpstr>
      <vt:lpstr>Il modello a tendere e gli interventi di reingegnerizzazione suggeriti</vt:lpstr>
      <vt:lpstr>Il modello a tendere e gli interventi di reingegnerizzazione suggeriti</vt:lpstr>
      <vt:lpstr>Il modello a tendere e gli interventi di reingegnerizzazione suggeriti</vt:lpstr>
    </vt:vector>
  </TitlesOfParts>
  <Manager/>
  <Company>Easygov Solutions S.r.l.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Giulia</dc:creator>
  <cp:keywords/>
  <dc:description/>
  <cp:lastModifiedBy>Staff Easygov</cp:lastModifiedBy>
  <cp:revision>679</cp:revision>
  <cp:lastPrinted>2018-05-02T16:38:51Z</cp:lastPrinted>
  <dcterms:created xsi:type="dcterms:W3CDTF">2015-05-22T08:18:03Z</dcterms:created>
  <dcterms:modified xsi:type="dcterms:W3CDTF">2019-09-10T16:36:19Z</dcterms:modified>
  <cp:category/>
</cp:coreProperties>
</file>