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17"/>
  </p:notesMasterIdLst>
  <p:sldIdLst>
    <p:sldId id="431" r:id="rId5"/>
    <p:sldId id="344" r:id="rId6"/>
    <p:sldId id="432" r:id="rId7"/>
    <p:sldId id="433" r:id="rId8"/>
    <p:sldId id="442" r:id="rId9"/>
    <p:sldId id="443" r:id="rId10"/>
    <p:sldId id="434" r:id="rId11"/>
    <p:sldId id="436" r:id="rId12"/>
    <p:sldId id="439" r:id="rId13"/>
    <p:sldId id="440" r:id="rId14"/>
    <p:sldId id="450" r:id="rId15"/>
    <p:sldId id="441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3FAE29"/>
    <a:srgbClr val="C1EEB8"/>
    <a:srgbClr val="DCE6F2"/>
    <a:srgbClr val="C0504D"/>
    <a:srgbClr val="4F81BD"/>
    <a:srgbClr val="D79E14"/>
    <a:srgbClr val="51729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>
      <p:cViewPr varScale="1">
        <p:scale>
          <a:sx n="67" d="100"/>
          <a:sy n="67" d="100"/>
        </p:scale>
        <p:origin x="66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F914A3-0C26-4B93-9C8E-B3A4BBDE9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154"/>
          <a:stretch/>
        </p:blipFill>
        <p:spPr>
          <a:xfrm>
            <a:off x="8038290" y="1"/>
            <a:ext cx="3458301" cy="32400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5A27A27-0936-4E56-ADEF-60D166CABF90}"/>
              </a:ext>
            </a:extLst>
          </p:cNvPr>
          <p:cNvGrpSpPr/>
          <p:nvPr userDrawn="1"/>
        </p:nvGrpSpPr>
        <p:grpSpPr>
          <a:xfrm>
            <a:off x="8293326" y="6501095"/>
            <a:ext cx="3203265" cy="276225"/>
            <a:chOff x="8017172" y="6501095"/>
            <a:chExt cx="3203265" cy="27622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369EB1B-459C-40FF-A0DB-ABB0104CB6A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017172" y="6504410"/>
              <a:ext cx="1823244" cy="272910"/>
              <a:chOff x="1631504" y="2748552"/>
              <a:chExt cx="6012755" cy="900000"/>
            </a:xfrm>
          </p:grpSpPr>
          <p:pic>
            <p:nvPicPr>
              <p:cNvPr id="9" name="Picture 2" descr="Risultati immagini per Provincia di Potenza logo">
                <a:extLst>
                  <a:ext uri="{FF2B5EF4-FFF2-40B4-BE49-F238E27FC236}">
                    <a16:creationId xmlns:a16="http://schemas.microsoft.com/office/drawing/2014/main" id="{FC507E37-0FEE-4073-8F71-3A1766C29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1504" y="2748552"/>
                <a:ext cx="765746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Risultati immagini per Provincia di Brescia logo">
                <a:extLst>
                  <a:ext uri="{FF2B5EF4-FFF2-40B4-BE49-F238E27FC236}">
                    <a16:creationId xmlns:a16="http://schemas.microsoft.com/office/drawing/2014/main" id="{CE8AFC3C-CC3F-4FC7-A903-FB8425AFD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800" y="2748552"/>
                <a:ext cx="675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Risultati immagini per provincia di vicenza logo">
                <a:extLst>
                  <a:ext uri="{FF2B5EF4-FFF2-40B4-BE49-F238E27FC236}">
                    <a16:creationId xmlns:a16="http://schemas.microsoft.com/office/drawing/2014/main" id="{8EBFBE49-1977-46A7-96BF-25478FC887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486" y="2748552"/>
                <a:ext cx="6624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4" descr="Risultati immagini per Provincia di Salerno logo">
                <a:extLst>
                  <a:ext uri="{FF2B5EF4-FFF2-40B4-BE49-F238E27FC236}">
                    <a16:creationId xmlns:a16="http://schemas.microsoft.com/office/drawing/2014/main" id="{55EC009D-C4B1-4E07-953E-3B58B9CD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9436" y="2748552"/>
                <a:ext cx="567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Risultati immagini per Provincia di Novara logo">
                <a:extLst>
                  <a:ext uri="{FF2B5EF4-FFF2-40B4-BE49-F238E27FC236}">
                    <a16:creationId xmlns:a16="http://schemas.microsoft.com/office/drawing/2014/main" id="{755128AC-825D-407F-AC48-CE9957614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6986" y="2748552"/>
                <a:ext cx="6066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Immagine 13" descr="Risultati immagini per provincia lecce">
                <a:extLst>
                  <a:ext uri="{FF2B5EF4-FFF2-40B4-BE49-F238E27FC236}">
                    <a16:creationId xmlns:a16="http://schemas.microsoft.com/office/drawing/2014/main" id="{84720EDA-52BB-48E0-A4C7-599596CFB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4137" y="2748552"/>
                <a:ext cx="630122" cy="90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3AC4AE5-32EA-4F0E-B6AC-9E8409097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50" y="2748552"/>
                <a:ext cx="902586" cy="900000"/>
              </a:xfrm>
              <a:prstGeom prst="rect">
                <a:avLst/>
              </a:prstGeom>
            </p:spPr>
          </p:pic>
        </p:grp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ACCD9BA7-EA41-4B73-9406-B68F06D9E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333596" y="6501095"/>
              <a:ext cx="886841" cy="27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gif"/><Relationship Id="rId5" Type="http://schemas.openxmlformats.org/officeDocument/2006/relationships/image" Target="../media/image7.gif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AB6250-85F7-4C47-B696-928215B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8" y="5877272"/>
            <a:ext cx="7939568" cy="980728"/>
          </a:xfrm>
          <a:prstGeom prst="rect">
            <a:avLst/>
          </a:prstGeom>
        </p:spPr>
      </p:pic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600056" y="2492896"/>
            <a:ext cx="5100055" cy="331236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4400" dirty="0"/>
              <a:t>Progetto SUA</a:t>
            </a:r>
            <a:br>
              <a:rPr lang="it-IT" sz="4400" b="0" dirty="0"/>
            </a:br>
            <a:r>
              <a:rPr lang="it-IT" sz="4800" b="0" dirty="0"/>
              <a:t>Riunione Plenaria</a:t>
            </a:r>
            <a:br>
              <a:rPr lang="it-IT" sz="4800" b="0" dirty="0"/>
            </a:br>
            <a:br>
              <a:rPr lang="it-IT" sz="2000" b="0" dirty="0"/>
            </a:br>
            <a:r>
              <a:rPr lang="it-IT" sz="3100" b="0" dirty="0"/>
              <a:t>Potenza – 21 marzo 2018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364C8D4-F638-485F-BECF-28CAA7072E3B}"/>
              </a:ext>
            </a:extLst>
          </p:cNvPr>
          <p:cNvGrpSpPr>
            <a:grpSpLocks noChangeAspect="1"/>
          </p:cNvGrpSpPr>
          <p:nvPr/>
        </p:nvGrpSpPr>
        <p:grpSpPr>
          <a:xfrm>
            <a:off x="6600056" y="476672"/>
            <a:ext cx="5100056" cy="763395"/>
            <a:chOff x="1631504" y="2748552"/>
            <a:chExt cx="6012755" cy="900000"/>
          </a:xfrm>
        </p:grpSpPr>
        <p:pic>
          <p:nvPicPr>
            <p:cNvPr id="28" name="Picture 2" descr="Risultati immagini per Provincia di Potenza logo">
              <a:extLst>
                <a:ext uri="{FF2B5EF4-FFF2-40B4-BE49-F238E27FC236}">
                  <a16:creationId xmlns:a16="http://schemas.microsoft.com/office/drawing/2014/main" id="{8D2801D9-E964-469E-A883-F49C3D0CF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Risultati immagini per Provincia di Brescia logo">
              <a:extLst>
                <a:ext uri="{FF2B5EF4-FFF2-40B4-BE49-F238E27FC236}">
                  <a16:creationId xmlns:a16="http://schemas.microsoft.com/office/drawing/2014/main" id="{A01B590F-278D-40AD-B163-F26BE133F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isultati immagini per provincia di vicenza logo">
              <a:extLst>
                <a:ext uri="{FF2B5EF4-FFF2-40B4-BE49-F238E27FC236}">
                  <a16:creationId xmlns:a16="http://schemas.microsoft.com/office/drawing/2014/main" id="{A83AA90A-2CEE-4159-888E-D270F40B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Risultati immagini per Provincia di Salerno logo">
              <a:extLst>
                <a:ext uri="{FF2B5EF4-FFF2-40B4-BE49-F238E27FC236}">
                  <a16:creationId xmlns:a16="http://schemas.microsoft.com/office/drawing/2014/main" id="{1D0731B7-5DF0-4FC8-B433-45FC3B38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Risultati immagini per Provincia di Novara logo">
              <a:extLst>
                <a:ext uri="{FF2B5EF4-FFF2-40B4-BE49-F238E27FC236}">
                  <a16:creationId xmlns:a16="http://schemas.microsoft.com/office/drawing/2014/main" id="{A205ACBE-6391-429C-AAD1-5660C677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 descr="Risultati immagini per provincia lecce">
              <a:extLst>
                <a:ext uri="{FF2B5EF4-FFF2-40B4-BE49-F238E27FC236}">
                  <a16:creationId xmlns:a16="http://schemas.microsoft.com/office/drawing/2014/main" id="{8635B755-3A5B-47C5-9DAC-2F5F8087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7244474-E9D9-4FA1-AF95-1E2C9018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Attività di </a:t>
            </a:r>
            <a:r>
              <a:rPr lang="it-IT" b="1" i="1" dirty="0" err="1"/>
              <a:t>assessment</a:t>
            </a:r>
            <a:r>
              <a:rPr lang="it-IT" b="1" dirty="0"/>
              <a:t> | Indagine sui Comuni dei territori coinvolti nel progetto</a:t>
            </a:r>
            <a:endParaRPr lang="it-IT" b="1" i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9EC083-342C-4951-9AC5-167E8A3CE2B5}"/>
              </a:ext>
            </a:extLst>
          </p:cNvPr>
          <p:cNvSpPr/>
          <p:nvPr/>
        </p:nvSpPr>
        <p:spPr>
          <a:xfrm>
            <a:off x="527380" y="1124744"/>
            <a:ext cx="3096344" cy="1486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it-IT" sz="1600" b="1" dirty="0">
                <a:solidFill>
                  <a:srgbClr val="14284B"/>
                </a:solidFill>
              </a:rPr>
              <a:t>Avanzamento indagine</a:t>
            </a:r>
          </a:p>
          <a:p>
            <a:pPr algn="ctr">
              <a:lnSpc>
                <a:spcPct val="150000"/>
              </a:lnSpc>
            </a:pPr>
            <a:endParaRPr lang="it-IT" sz="500" b="1" dirty="0">
              <a:solidFill>
                <a:srgbClr val="14284B"/>
              </a:solidFill>
            </a:endParaRP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Completa</a:t>
            </a: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In corso</a:t>
            </a: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Da avviare</a:t>
            </a:r>
            <a:endParaRPr lang="it-IT" sz="1200" dirty="0">
              <a:solidFill>
                <a:srgbClr val="14284B"/>
              </a:solidFill>
            </a:endParaRPr>
          </a:p>
        </p:txBody>
      </p:sp>
      <p:pic>
        <p:nvPicPr>
          <p:cNvPr id="16" name="Picture 12" descr="Risultati immagini per provincia di vicenza logo">
            <a:extLst>
              <a:ext uri="{FF2B5EF4-FFF2-40B4-BE49-F238E27FC236}">
                <a16:creationId xmlns:a16="http://schemas.microsoft.com/office/drawing/2014/main" id="{5C64123E-15C6-46D9-903D-543FCBAC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54" y="1738116"/>
            <a:ext cx="291451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isultati immagini per Provincia di Novara logo">
            <a:extLst>
              <a:ext uri="{FF2B5EF4-FFF2-40B4-BE49-F238E27FC236}">
                <a16:creationId xmlns:a16="http://schemas.microsoft.com/office/drawing/2014/main" id="{EF49671D-1B46-43DB-B6DE-8F254931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49" y="1738116"/>
            <a:ext cx="2668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Risultati immagini per Provincia di Salerno logo">
            <a:extLst>
              <a:ext uri="{FF2B5EF4-FFF2-40B4-BE49-F238E27FC236}">
                <a16:creationId xmlns:a16="http://schemas.microsoft.com/office/drawing/2014/main" id="{FEC60F97-A15F-441D-8EC4-7ABF2C02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08" y="2205538"/>
            <a:ext cx="249476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Provincia di Potenza logo">
            <a:extLst>
              <a:ext uri="{FF2B5EF4-FFF2-40B4-BE49-F238E27FC236}">
                <a16:creationId xmlns:a16="http://schemas.microsoft.com/office/drawing/2014/main" id="{31595EA0-7425-4DAB-81AB-ABF49565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84" y="1738116"/>
            <a:ext cx="33692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magine 22" descr="Risultati immagini per provincia lecce">
            <a:extLst>
              <a:ext uri="{FF2B5EF4-FFF2-40B4-BE49-F238E27FC236}">
                <a16:creationId xmlns:a16="http://schemas.microsoft.com/office/drawing/2014/main" id="{B7CA0C25-8431-4B4C-AE2A-8AEF22824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08" y="2672960"/>
            <a:ext cx="277251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ABB1E363-AA5B-44F7-B289-893F33DC81D1}"/>
              </a:ext>
            </a:extLst>
          </p:cNvPr>
          <p:cNvSpPr/>
          <p:nvPr/>
        </p:nvSpPr>
        <p:spPr>
          <a:xfrm>
            <a:off x="4463817" y="1124744"/>
            <a:ext cx="3096344" cy="1486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it-IT" sz="1600" b="1" dirty="0">
                <a:solidFill>
                  <a:srgbClr val="14284B"/>
                </a:solidFill>
              </a:rPr>
              <a:t>Partecipanti</a:t>
            </a:r>
          </a:p>
          <a:p>
            <a:pPr algn="ctr">
              <a:lnSpc>
                <a:spcPct val="150000"/>
              </a:lnSpc>
            </a:pPr>
            <a:endParaRPr lang="it-IT" sz="500" b="1" dirty="0">
              <a:solidFill>
                <a:srgbClr val="14284B"/>
              </a:solidFill>
            </a:endParaRP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Rispondenti	               </a:t>
            </a:r>
            <a:r>
              <a:rPr lang="it-IT" sz="1600" b="1" dirty="0">
                <a:solidFill>
                  <a:srgbClr val="14284B"/>
                </a:solidFill>
                <a:latin typeface="Segoe Script" panose="030B0504020000000003" pitchFamily="66" charset="0"/>
              </a:rPr>
              <a:t>125 comuni</a:t>
            </a:r>
            <a:endParaRPr lang="it-IT" sz="1400" b="1" dirty="0">
              <a:solidFill>
                <a:srgbClr val="14284B"/>
              </a:solidFill>
              <a:latin typeface="Segoe Script" panose="030B0504020000000003" pitchFamily="66" charset="0"/>
            </a:endParaRP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Tasso di risposte*	          </a:t>
            </a:r>
            <a:r>
              <a:rPr lang="it-IT" sz="1600" b="1" dirty="0">
                <a:solidFill>
                  <a:srgbClr val="14284B"/>
                </a:solidFill>
                <a:latin typeface="Segoe Script" panose="030B0504020000000003" pitchFamily="66" charset="0"/>
              </a:rPr>
              <a:t>40,5%</a:t>
            </a:r>
            <a:endParaRPr lang="it-IT" sz="1400" b="1" dirty="0">
              <a:solidFill>
                <a:srgbClr val="14284B"/>
              </a:solidFill>
              <a:latin typeface="Segoe Script" panose="030B0504020000000003" pitchFamily="66" charset="0"/>
            </a:endParaRPr>
          </a:p>
          <a:p>
            <a:pPr>
              <a:lnSpc>
                <a:spcPts val="3600"/>
              </a:lnSpc>
            </a:pPr>
            <a:r>
              <a:rPr lang="it-IT" sz="1200" i="1" dirty="0">
                <a:solidFill>
                  <a:srgbClr val="14284B"/>
                </a:solidFill>
              </a:rPr>
              <a:t>(nelle 3 province ove l’indagine è conclusa)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266DAF3-3DA2-47F8-8697-2102B17D139B}"/>
              </a:ext>
            </a:extLst>
          </p:cNvPr>
          <p:cNvSpPr/>
          <p:nvPr/>
        </p:nvSpPr>
        <p:spPr>
          <a:xfrm>
            <a:off x="8400255" y="1124744"/>
            <a:ext cx="3096344" cy="1486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it-IT" sz="1600" b="1" dirty="0">
                <a:solidFill>
                  <a:srgbClr val="14284B"/>
                </a:solidFill>
              </a:rPr>
              <a:t>Dimensionamento medio per ente</a:t>
            </a:r>
          </a:p>
          <a:p>
            <a:pPr algn="ctr">
              <a:lnSpc>
                <a:spcPct val="150000"/>
              </a:lnSpc>
            </a:pPr>
            <a:endParaRPr lang="it-IT" sz="500" b="1" dirty="0">
              <a:solidFill>
                <a:srgbClr val="14284B"/>
              </a:solidFill>
            </a:endParaRP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N. gare 	    	              </a:t>
            </a:r>
            <a:r>
              <a:rPr lang="it-IT" sz="1600" b="1" dirty="0">
                <a:solidFill>
                  <a:srgbClr val="14284B"/>
                </a:solidFill>
                <a:latin typeface="Segoe Script" panose="030B0504020000000003" pitchFamily="66" charset="0"/>
              </a:rPr>
              <a:t>20,6</a:t>
            </a:r>
            <a:endParaRPr lang="it-IT" sz="1400" b="1" dirty="0">
              <a:solidFill>
                <a:srgbClr val="14284B"/>
              </a:solidFill>
              <a:latin typeface="Segoe Script" panose="030B0504020000000003" pitchFamily="66" charset="0"/>
            </a:endParaRP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Importo gare                   </a:t>
            </a:r>
            <a:r>
              <a:rPr lang="it-IT" sz="1600" dirty="0">
                <a:solidFill>
                  <a:srgbClr val="14284B"/>
                </a:solidFill>
                <a:latin typeface="Segoe Script" panose="030B0504020000000003" pitchFamily="66" charset="0"/>
              </a:rPr>
              <a:t>€ </a:t>
            </a:r>
            <a:r>
              <a:rPr lang="it-IT" sz="1600" b="1" dirty="0">
                <a:solidFill>
                  <a:srgbClr val="14284B"/>
                </a:solidFill>
                <a:latin typeface="Segoe Script" panose="030B0504020000000003" pitchFamily="66" charset="0"/>
              </a:rPr>
              <a:t>212.386</a:t>
            </a:r>
          </a:p>
          <a:p>
            <a:pPr>
              <a:lnSpc>
                <a:spcPts val="3600"/>
              </a:lnSpc>
            </a:pPr>
            <a:r>
              <a:rPr lang="it-IT" sz="1400" dirty="0">
                <a:solidFill>
                  <a:srgbClr val="14284B"/>
                </a:solidFill>
              </a:rPr>
              <a:t>Dipendenti dedicati 	</a:t>
            </a:r>
            <a:r>
              <a:rPr lang="it-IT" sz="1600" dirty="0">
                <a:solidFill>
                  <a:srgbClr val="14284B"/>
                </a:solidFill>
              </a:rPr>
              <a:t>               </a:t>
            </a:r>
            <a:r>
              <a:rPr lang="it-IT" sz="1600" b="1" dirty="0">
                <a:solidFill>
                  <a:srgbClr val="14284B"/>
                </a:solidFill>
                <a:latin typeface="Segoe Script" panose="030B0504020000000003" pitchFamily="66" charset="0"/>
              </a:rPr>
              <a:t>5,1</a:t>
            </a:r>
            <a:endParaRPr lang="it-IT" sz="1400" b="1" dirty="0">
              <a:solidFill>
                <a:srgbClr val="14284B"/>
              </a:solidFill>
              <a:latin typeface="Segoe Script" panose="030B0504020000000003" pitchFamily="66" charset="0"/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0D1456BE-0366-46E5-8A35-146CD09D6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20" y="3645024"/>
            <a:ext cx="5400000" cy="2784192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25EF8088-EEE1-4BFD-B1BA-8B9C90E92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080" y="3645024"/>
            <a:ext cx="5400000" cy="2700000"/>
          </a:xfrm>
          <a:prstGeom prst="rect">
            <a:avLst/>
          </a:prstGeom>
        </p:spPr>
      </p:pic>
      <p:grpSp>
        <p:nvGrpSpPr>
          <p:cNvPr id="94" name="Group 61">
            <a:extLst>
              <a:ext uri="{FF2B5EF4-FFF2-40B4-BE49-F238E27FC236}">
                <a16:creationId xmlns:a16="http://schemas.microsoft.com/office/drawing/2014/main" id="{2F00CB8D-A982-4EA7-A557-1235A34A1A58}"/>
              </a:ext>
            </a:extLst>
          </p:cNvPr>
          <p:cNvGrpSpPr/>
          <p:nvPr/>
        </p:nvGrpSpPr>
        <p:grpSpPr>
          <a:xfrm>
            <a:off x="1596000" y="3429000"/>
            <a:ext cx="9000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C82F46D0-1692-4213-9172-DFCD549F6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169B1897-CAC1-4E51-A962-B4BE3B298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E9EA8C99-2C3D-43D6-89AA-09C8E9C87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1662EA48-F183-4779-A606-36EBEFCC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0161D546-FE83-46FE-9FA7-E0D1064BE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36F12F1E-99E6-452F-BE40-284C8318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17E038B5-F121-493F-AD5A-D72375B07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9FB41060-D028-4200-AB74-81DB96DB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B0B7E890-E87D-4967-9F5B-FD3CF9E97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61F45D72-46F5-4685-8A27-C6BF83C6A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6C3BE236-B248-466D-B1F5-37C3E0A3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C55AA819-2868-4E93-8F06-64CDD215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4AAECF68-51FF-4AD7-9D5A-8504AB492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7208D7F3-A6E9-4478-9860-63E83BB81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DAFF9A3E-1536-48AD-A991-8EBAEFEC5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5BAB1A14-F0AF-42D6-BC37-FA49E5185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E65EAF1F-01F6-4866-A43A-E9383D612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B1F9EE93-2A1B-42EC-9023-4F693C972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2ECAAE10-7CB7-4958-BD32-1CB71B55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D655E756-4239-4420-B44A-B701B4A3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92807898-D071-4077-9309-41505AE8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A02008B4-1E2F-47A6-B303-6D556DBA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01E75A79-C8F0-4105-B42A-3A61F4339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329D9EA0-229C-49FD-AEA4-5033D6777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7F91C494-D5C1-4065-8A2D-233506A7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13BA6FF1-D930-427B-8696-070AE2654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F1F9F0C8-A1CF-40A2-B5B1-488F5EA3B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6D920822-E06B-4828-BFCA-14EF42CF7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446B3FFF-20EC-4EF2-984E-D1935A466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06DC855A-EA23-4E1C-8573-15CA1EB9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68C156F0-9569-4666-B94B-D8551DF23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7F22786C-AB60-460D-B28E-9B95401DC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475BA929-E289-48C2-95F1-51B037E98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59F0C261-97E3-42F7-9EE6-425E2A3F0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85866720-9D37-49A4-A47B-3D0511381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F637968-4416-47A5-B8E9-8F2F37A4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F2E1E66F-AAE2-4521-9B94-16F21FAC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D8A10AD8-D6BD-4C2D-B061-E4CB8A03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8EB8B9FC-DDD7-45FF-8C19-05079869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8D1165BA-E55F-43D7-9F91-62D897BDD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8661491A-98E8-410D-AF64-C8B3BC7A3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72B7C75-5E8B-4D2E-8E8F-5282CF3DC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AD1895FF-DBD1-420F-B1AE-4394C628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9739D558-E980-471D-AEED-7603BFB9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807AF693-01E2-44C1-AD05-8B816BDF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7FD06FAD-6E25-4C94-AE1F-E0AEE860D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D103EE13-791F-43AE-A716-C33E7C03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2CCA840D-3FA4-4887-9011-F9C45C6AD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21118A19-1B05-49A5-B24A-BBE28C9F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9">
              <a:extLst>
                <a:ext uri="{FF2B5EF4-FFF2-40B4-BE49-F238E27FC236}">
                  <a16:creationId xmlns:a16="http://schemas.microsoft.com/office/drawing/2014/main" id="{F9C96D61-C3DB-4435-88F3-1AD2027BE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0">
              <a:extLst>
                <a:ext uri="{FF2B5EF4-FFF2-40B4-BE49-F238E27FC236}">
                  <a16:creationId xmlns:a16="http://schemas.microsoft.com/office/drawing/2014/main" id="{C82996EE-4365-4FE8-A5BB-E25AC3B9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52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Obiettivi di progetto | Opportunità e percorsi attivabili presso i singoli partner</a:t>
            </a:r>
            <a:endParaRPr lang="it-IT" b="1" i="1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7B263-C3F7-4852-B8A5-A698C69EF8AF}"/>
              </a:ext>
            </a:extLst>
          </p:cNvPr>
          <p:cNvGrpSpPr/>
          <p:nvPr/>
        </p:nvGrpSpPr>
        <p:grpSpPr>
          <a:xfrm>
            <a:off x="335360" y="1402910"/>
            <a:ext cx="11520716" cy="4161456"/>
            <a:chOff x="335360" y="1988840"/>
            <a:chExt cx="11520716" cy="4161456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FBD5BAFF-E369-4AFC-8A09-B2585926E726}"/>
                </a:ext>
              </a:extLst>
            </p:cNvPr>
            <p:cNvGrpSpPr/>
            <p:nvPr/>
          </p:nvGrpSpPr>
          <p:grpSpPr>
            <a:xfrm>
              <a:off x="335360" y="1988840"/>
              <a:ext cx="3072020" cy="4140000"/>
              <a:chOff x="335360" y="1988840"/>
              <a:chExt cx="3072020" cy="4140000"/>
            </a:xfrm>
          </p:grpSpPr>
          <p:sp>
            <p:nvSpPr>
              <p:cNvPr id="6" name="Rectangle 176">
                <a:extLst>
                  <a:ext uri="{FF2B5EF4-FFF2-40B4-BE49-F238E27FC236}">
                    <a16:creationId xmlns:a16="http://schemas.microsoft.com/office/drawing/2014/main" id="{08785DCE-5E02-43DD-A3F7-0F76CF48E1AF}"/>
                  </a:ext>
                </a:extLst>
              </p:cNvPr>
              <p:cNvSpPr/>
              <p:nvPr/>
            </p:nvSpPr>
            <p:spPr>
              <a:xfrm>
                <a:off x="527380" y="1988840"/>
                <a:ext cx="288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METODOLOGIE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</a:rPr>
                  <a:t>Modelli di tariffazione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Reingegnerizzazione processo </a:t>
                </a:r>
                <a:br>
                  <a:rPr lang="it-IT" sz="1400" dirty="0">
                    <a:solidFill>
                      <a:srgbClr val="14284B"/>
                    </a:solidFill>
                    <a:latin typeface="+mj-lt"/>
                  </a:rPr>
                </a:b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di approvvigionamento</a:t>
                </a:r>
              </a:p>
              <a:p>
                <a:pPr lvl="0"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Convenzione tipo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Regolamento operativo interno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Workshop formativi su tematiche di interesse </a:t>
                </a:r>
                <a:br>
                  <a:rPr lang="it-IT" sz="1400" dirty="0">
                    <a:solidFill>
                      <a:srgbClr val="14284B"/>
                    </a:solidFill>
                    <a:latin typeface="+mj-lt"/>
                  </a:rPr>
                </a:b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(es. MEPA, PPP)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rilevazione fabbisogni per programmazione</a:t>
                </a:r>
              </a:p>
              <a:p>
                <a:pPr marL="261938" lvl="0" indent="-261938">
                  <a:spcBef>
                    <a:spcPts val="1200"/>
                  </a:spcBef>
                  <a:buFont typeface="Arial" pitchFamily="34" charset="0"/>
                  <a:buChar char="•"/>
                  <a:defRPr/>
                </a:pPr>
                <a:endParaRPr lang="it-IT" sz="14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8" name="Group 178">
                <a:extLst>
                  <a:ext uri="{FF2B5EF4-FFF2-40B4-BE49-F238E27FC236}">
                    <a16:creationId xmlns:a16="http://schemas.microsoft.com/office/drawing/2014/main" id="{B797D11C-7DF5-4079-B89A-C04C4A5C4AE9}"/>
                  </a:ext>
                </a:extLst>
              </p:cNvPr>
              <p:cNvGrpSpPr/>
              <p:nvPr/>
            </p:nvGrpSpPr>
            <p:grpSpPr>
              <a:xfrm>
                <a:off x="335360" y="2092794"/>
                <a:ext cx="2714437" cy="553985"/>
                <a:chOff x="434199" y="1816267"/>
                <a:chExt cx="3741153" cy="553985"/>
              </a:xfrm>
            </p:grpSpPr>
            <p:sp>
              <p:nvSpPr>
                <p:cNvPr id="14" name="Isosceles Triangle 179">
                  <a:extLst>
                    <a:ext uri="{FF2B5EF4-FFF2-40B4-BE49-F238E27FC236}">
                      <a16:creationId xmlns:a16="http://schemas.microsoft.com/office/drawing/2014/main" id="{D49EED96-A1D6-4CD6-BD5F-1C79476E5A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15" name="Group 180">
                  <a:extLst>
                    <a:ext uri="{FF2B5EF4-FFF2-40B4-BE49-F238E27FC236}">
                      <a16:creationId xmlns:a16="http://schemas.microsoft.com/office/drawing/2014/main" id="{F2D07509-5552-4AD9-8B8A-F2D3DD97AC16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3741153" cy="321125"/>
                  <a:chOff x="434199" y="1041948"/>
                  <a:chExt cx="3741153" cy="321125"/>
                </a:xfrm>
              </p:grpSpPr>
              <p:sp>
                <p:nvSpPr>
                  <p:cNvPr id="16" name="Rectangle 181">
                    <a:extLst>
                      <a:ext uri="{FF2B5EF4-FFF2-40B4-BE49-F238E27FC236}">
                        <a16:creationId xmlns:a16="http://schemas.microsoft.com/office/drawing/2014/main" id="{67F8C69D-7E2B-4C3A-B47F-B66E45A399E6}"/>
                      </a:ext>
                    </a:extLst>
                  </p:cNvPr>
                  <p:cNvSpPr/>
                  <p:nvPr/>
                </p:nvSpPr>
                <p:spPr>
                  <a:xfrm>
                    <a:off x="1148732" y="1041948"/>
                    <a:ext cx="3026620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i="1" dirty="0">
                        <a:solidFill>
                          <a:schemeClr val="bg1"/>
                        </a:solidFill>
                        <a:latin typeface="+mj-lt"/>
                      </a:rPr>
                      <a:t>Governance</a:t>
                    </a:r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 della SUA</a:t>
                    </a:r>
                  </a:p>
                </p:txBody>
              </p:sp>
              <p:sp>
                <p:nvSpPr>
                  <p:cNvPr id="17" name="Rectangle 182">
                    <a:extLst>
                      <a:ext uri="{FF2B5EF4-FFF2-40B4-BE49-F238E27FC236}">
                        <a16:creationId xmlns:a16="http://schemas.microsoft.com/office/drawing/2014/main" id="{5E11CBFA-9FF0-4784-AEE6-6AC7D2ECFF49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C6E2518-59A0-49D2-BFBE-D4DEC297C4F0}"/>
                </a:ext>
              </a:extLst>
            </p:cNvPr>
            <p:cNvGrpSpPr/>
            <p:nvPr/>
          </p:nvGrpSpPr>
          <p:grpSpPr>
            <a:xfrm>
              <a:off x="3558363" y="2010296"/>
              <a:ext cx="5079593" cy="4140000"/>
              <a:chOff x="3558363" y="2010296"/>
              <a:chExt cx="5079593" cy="4140000"/>
            </a:xfrm>
          </p:grpSpPr>
          <p:sp>
            <p:nvSpPr>
              <p:cNvPr id="61" name="Rectangle 176">
                <a:extLst>
                  <a:ext uri="{FF2B5EF4-FFF2-40B4-BE49-F238E27FC236}">
                    <a16:creationId xmlns:a16="http://schemas.microsoft.com/office/drawing/2014/main" id="{E11196EE-EAAD-4DE9-81D1-D8D87FA54BCE}"/>
                  </a:ext>
                </a:extLst>
              </p:cNvPr>
              <p:cNvSpPr/>
              <p:nvPr/>
            </p:nvSpPr>
            <p:spPr>
              <a:xfrm>
                <a:off x="3777956" y="2010296"/>
                <a:ext cx="486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METODOLOGIE</a:t>
                </a:r>
              </a:p>
              <a:p>
                <a:pPr marL="285750" lvl="0" indent="-285750" defTabSz="914377">
                  <a:buFont typeface="Arial" panose="020B0604020202020204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Progettazione e gestione consultazioni di mercato (art. 66)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Workflow documentale della gara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Linee guida per la valutazione delle anomalie nelle offerte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ACB per determinare procedura di selezione contraente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Schemi amministrativi e/o tecnici (es. Capitolato tecnico standard, Foglio patti e condizioni, …)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Checklist controlli amministrativi ex art. 80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Regolamento operativo per gestione acquisti sotto-soglia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Vademecum sull’utilizzo dei CAM (Green procurement)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per valutazione offerte anomale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Guida ai CPV (</a:t>
                </a:r>
                <a:r>
                  <a:rPr lang="it-IT" sz="1400" dirty="0" err="1">
                    <a:solidFill>
                      <a:srgbClr val="14284B"/>
                    </a:solidFill>
                    <a:latin typeface="+mj-lt"/>
                  </a:rPr>
                  <a:t>Wizard</a:t>
                </a: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)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Negozio elettronico</a:t>
                </a:r>
              </a:p>
            </p:txBody>
          </p:sp>
          <p:grpSp>
            <p:nvGrpSpPr>
              <p:cNvPr id="32" name="Group 178">
                <a:extLst>
                  <a:ext uri="{FF2B5EF4-FFF2-40B4-BE49-F238E27FC236}">
                    <a16:creationId xmlns:a16="http://schemas.microsoft.com/office/drawing/2014/main" id="{F1CD94E9-A154-41D1-841D-10D8A30FCDE5}"/>
                  </a:ext>
                </a:extLst>
              </p:cNvPr>
              <p:cNvGrpSpPr/>
              <p:nvPr/>
            </p:nvGrpSpPr>
            <p:grpSpPr>
              <a:xfrm>
                <a:off x="3558363" y="2092794"/>
                <a:ext cx="4226434" cy="553985"/>
                <a:chOff x="434199" y="1816267"/>
                <a:chExt cx="5825063" cy="553985"/>
              </a:xfrm>
            </p:grpSpPr>
            <p:sp>
              <p:nvSpPr>
                <p:cNvPr id="33" name="Isosceles Triangle 179">
                  <a:extLst>
                    <a:ext uri="{FF2B5EF4-FFF2-40B4-BE49-F238E27FC236}">
                      <a16:creationId xmlns:a16="http://schemas.microsoft.com/office/drawing/2014/main" id="{4DBAC1EF-CA22-4161-A532-ABD9B0A767F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34" name="Group 180">
                  <a:extLst>
                    <a:ext uri="{FF2B5EF4-FFF2-40B4-BE49-F238E27FC236}">
                      <a16:creationId xmlns:a16="http://schemas.microsoft.com/office/drawing/2014/main" id="{D3EDEEF4-4381-4F1D-82CD-42AA4F7FF65F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5825063" cy="321125"/>
                  <a:chOff x="434199" y="1041948"/>
                  <a:chExt cx="5825063" cy="321125"/>
                </a:xfrm>
              </p:grpSpPr>
              <p:sp>
                <p:nvSpPr>
                  <p:cNvPr id="35" name="Rectangle 181">
                    <a:extLst>
                      <a:ext uri="{FF2B5EF4-FFF2-40B4-BE49-F238E27FC236}">
                        <a16:creationId xmlns:a16="http://schemas.microsoft.com/office/drawing/2014/main" id="{4FEAA33B-FF54-4115-A621-E6A5D8CA69D4}"/>
                      </a:ext>
                    </a:extLst>
                  </p:cNvPr>
                  <p:cNvSpPr/>
                  <p:nvPr/>
                </p:nvSpPr>
                <p:spPr>
                  <a:xfrm>
                    <a:off x="1148728" y="1041948"/>
                    <a:ext cx="5110534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Kit di supporto al procedimento</a:t>
                    </a:r>
                  </a:p>
                </p:txBody>
              </p:sp>
              <p:sp>
                <p:nvSpPr>
                  <p:cNvPr id="36" name="Rectangle 182">
                    <a:extLst>
                      <a:ext uri="{FF2B5EF4-FFF2-40B4-BE49-F238E27FC236}">
                        <a16:creationId xmlns:a16="http://schemas.microsoft.com/office/drawing/2014/main" id="{C992CCD7-C8D4-436C-B1AF-57B636EF589F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5FF3A5C-0938-48CD-B88E-E6A6C0EA9203}"/>
                </a:ext>
              </a:extLst>
            </p:cNvPr>
            <p:cNvGrpSpPr/>
            <p:nvPr/>
          </p:nvGrpSpPr>
          <p:grpSpPr>
            <a:xfrm>
              <a:off x="8788939" y="2010296"/>
              <a:ext cx="3067137" cy="4140000"/>
              <a:chOff x="8788939" y="2010296"/>
              <a:chExt cx="3067137" cy="4140000"/>
            </a:xfrm>
          </p:grpSpPr>
          <p:sp>
            <p:nvSpPr>
              <p:cNvPr id="54" name="Rectangle 176">
                <a:extLst>
                  <a:ext uri="{FF2B5EF4-FFF2-40B4-BE49-F238E27FC236}">
                    <a16:creationId xmlns:a16="http://schemas.microsoft.com/office/drawing/2014/main" id="{9EFFB4FE-A67D-4D93-AF7A-BE12229DCB7B}"/>
                  </a:ext>
                </a:extLst>
              </p:cNvPr>
              <p:cNvSpPr/>
              <p:nvPr/>
            </p:nvSpPr>
            <p:spPr>
              <a:xfrm>
                <a:off x="8976076" y="2010296"/>
                <a:ext cx="288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000000"/>
                    </a:solidFill>
                    <a:latin typeface="+mj-lt"/>
                  </a:rPr>
                  <a:t>METODOLOGIE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Linee guida per gara aggregata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Metodologie di rilevazione fabbisogni</a:t>
                </a:r>
              </a:p>
              <a:p>
                <a:pPr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Questionario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Disciplinare di gara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Capitolato tecnico</a:t>
                </a:r>
              </a:p>
              <a:p>
                <a:pPr lvl="0">
                  <a:spcBef>
                    <a:spcPts val="1200"/>
                  </a:spcBef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rilevazione fabbisogni per gare aggregate</a:t>
                </a:r>
              </a:p>
              <a:p>
                <a:pPr marL="261938" lvl="0" indent="-261938">
                  <a:spcBef>
                    <a:spcPts val="1200"/>
                  </a:spcBef>
                  <a:buFont typeface="Arial" pitchFamily="34" charset="0"/>
                  <a:buChar char="•"/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</p:txBody>
          </p:sp>
          <p:grpSp>
            <p:nvGrpSpPr>
              <p:cNvPr id="37" name="Group 178">
                <a:extLst>
                  <a:ext uri="{FF2B5EF4-FFF2-40B4-BE49-F238E27FC236}">
                    <a16:creationId xmlns:a16="http://schemas.microsoft.com/office/drawing/2014/main" id="{9FC8BD80-A189-4E9E-8E6D-4C2D1669BABA}"/>
                  </a:ext>
                </a:extLst>
              </p:cNvPr>
              <p:cNvGrpSpPr/>
              <p:nvPr/>
            </p:nvGrpSpPr>
            <p:grpSpPr>
              <a:xfrm>
                <a:off x="8788939" y="2092794"/>
                <a:ext cx="2714437" cy="553985"/>
                <a:chOff x="434199" y="1816267"/>
                <a:chExt cx="3741153" cy="553985"/>
              </a:xfrm>
            </p:grpSpPr>
            <p:sp>
              <p:nvSpPr>
                <p:cNvPr id="38" name="Isosceles Triangle 179">
                  <a:extLst>
                    <a:ext uri="{FF2B5EF4-FFF2-40B4-BE49-F238E27FC236}">
                      <a16:creationId xmlns:a16="http://schemas.microsoft.com/office/drawing/2014/main" id="{7EB4AAB6-B959-4168-86AF-EF7B9617F2F9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39" name="Group 180">
                  <a:extLst>
                    <a:ext uri="{FF2B5EF4-FFF2-40B4-BE49-F238E27FC236}">
                      <a16:creationId xmlns:a16="http://schemas.microsoft.com/office/drawing/2014/main" id="{F2A2EE5B-5000-483F-A83D-76A5C6564384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3741153" cy="321125"/>
                  <a:chOff x="434199" y="1041948"/>
                  <a:chExt cx="3741153" cy="321125"/>
                </a:xfrm>
              </p:grpSpPr>
              <p:sp>
                <p:nvSpPr>
                  <p:cNvPr id="40" name="Rectangle 181">
                    <a:extLst>
                      <a:ext uri="{FF2B5EF4-FFF2-40B4-BE49-F238E27FC236}">
                        <a16:creationId xmlns:a16="http://schemas.microsoft.com/office/drawing/2014/main" id="{C47ACB4A-A53D-460D-8AF0-AB42B1F3009B}"/>
                      </a:ext>
                    </a:extLst>
                  </p:cNvPr>
                  <p:cNvSpPr/>
                  <p:nvPr/>
                </p:nvSpPr>
                <p:spPr>
                  <a:xfrm>
                    <a:off x="1148732" y="1041948"/>
                    <a:ext cx="3026620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Gare aggregate</a:t>
                    </a:r>
                  </a:p>
                </p:txBody>
              </p:sp>
              <p:sp>
                <p:nvSpPr>
                  <p:cNvPr id="41" name="Rectangle 182">
                    <a:extLst>
                      <a:ext uri="{FF2B5EF4-FFF2-40B4-BE49-F238E27FC236}">
                        <a16:creationId xmlns:a16="http://schemas.microsoft.com/office/drawing/2014/main" id="{9D2936A8-F97D-43DB-9F29-ED75A768B1E8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FD66269A-BCA4-4E5B-821F-61064982CF0E}"/>
              </a:ext>
            </a:extLst>
          </p:cNvPr>
          <p:cNvSpPr/>
          <p:nvPr/>
        </p:nvSpPr>
        <p:spPr>
          <a:xfrm>
            <a:off x="582228" y="5733256"/>
            <a:ext cx="5297750" cy="46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it-IT" sz="1600" dirty="0">
                <a:solidFill>
                  <a:srgbClr val="14284B"/>
                </a:solidFill>
              </a:rPr>
              <a:t>Possibilità di personalizzare le attività progettuali in funzione delle specifiche caratteristiche e aspettative dell’Ente riusante</a:t>
            </a:r>
            <a:endParaRPr lang="it-IT" sz="1600" i="1" dirty="0">
              <a:solidFill>
                <a:srgbClr val="14284B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542EE80-B954-41CF-AB10-98FE8008D75F}"/>
              </a:ext>
            </a:extLst>
          </p:cNvPr>
          <p:cNvSpPr/>
          <p:nvPr/>
        </p:nvSpPr>
        <p:spPr>
          <a:xfrm>
            <a:off x="6312024" y="5735341"/>
            <a:ext cx="5544052" cy="46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14284B"/>
                </a:solidFill>
              </a:rPr>
              <a:t>Altri spunti? Aspettative? Esigenze?</a:t>
            </a:r>
          </a:p>
        </p:txBody>
      </p:sp>
    </p:spTree>
    <p:extLst>
      <p:ext uri="{BB962C8B-B14F-4D97-AF65-F5344CB8AC3E}">
        <p14:creationId xmlns:p14="http://schemas.microsoft.com/office/powerpoint/2010/main" val="16699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A6F9015A-1E53-4E3D-89AA-980C17CC062E}"/>
              </a:ext>
            </a:extLst>
          </p:cNvPr>
          <p:cNvGrpSpPr/>
          <p:nvPr/>
        </p:nvGrpSpPr>
        <p:grpSpPr>
          <a:xfrm>
            <a:off x="1559496" y="1268760"/>
            <a:ext cx="8352928" cy="4824536"/>
            <a:chOff x="1204802" y="1340768"/>
            <a:chExt cx="9359999" cy="463370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1279CA8-8B67-4207-A1D0-4B11CF5B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802" y="1609706"/>
              <a:ext cx="9359999" cy="4364770"/>
            </a:xfrm>
            <a:custGeom>
              <a:avLst/>
              <a:gdLst>
                <a:gd name="T0" fmla="*/ 1193 w 1193"/>
                <a:gd name="T1" fmla="*/ 1648 h 1674"/>
                <a:gd name="T2" fmla="*/ 1167 w 1193"/>
                <a:gd name="T3" fmla="*/ 1674 h 1674"/>
                <a:gd name="T4" fmla="*/ 25 w 1193"/>
                <a:gd name="T5" fmla="*/ 1674 h 1674"/>
                <a:gd name="T6" fmla="*/ 0 w 1193"/>
                <a:gd name="T7" fmla="*/ 1648 h 1674"/>
                <a:gd name="T8" fmla="*/ 0 w 1193"/>
                <a:gd name="T9" fmla="*/ 25 h 1674"/>
                <a:gd name="T10" fmla="*/ 25 w 1193"/>
                <a:gd name="T11" fmla="*/ 0 h 1674"/>
                <a:gd name="T12" fmla="*/ 1167 w 1193"/>
                <a:gd name="T13" fmla="*/ 0 h 1674"/>
                <a:gd name="T14" fmla="*/ 1193 w 1193"/>
                <a:gd name="T15" fmla="*/ 25 h 1674"/>
                <a:gd name="T16" fmla="*/ 1193 w 1193"/>
                <a:gd name="T17" fmla="*/ 1648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3" h="1674">
                  <a:moveTo>
                    <a:pt x="1193" y="1648"/>
                  </a:moveTo>
                  <a:cubicBezTo>
                    <a:pt x="1193" y="1662"/>
                    <a:pt x="1182" y="1674"/>
                    <a:pt x="1167" y="1674"/>
                  </a:cubicBezTo>
                  <a:cubicBezTo>
                    <a:pt x="25" y="1674"/>
                    <a:pt x="25" y="1674"/>
                    <a:pt x="25" y="1674"/>
                  </a:cubicBezTo>
                  <a:cubicBezTo>
                    <a:pt x="11" y="1674"/>
                    <a:pt x="0" y="1662"/>
                    <a:pt x="0" y="164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167" y="0"/>
                    <a:pt x="1167" y="0"/>
                    <a:pt x="1167" y="0"/>
                  </a:cubicBezTo>
                  <a:cubicBezTo>
                    <a:pt x="1182" y="0"/>
                    <a:pt x="1193" y="11"/>
                    <a:pt x="1193" y="25"/>
                  </a:cubicBezTo>
                  <a:cubicBezTo>
                    <a:pt x="1193" y="1648"/>
                    <a:pt x="1193" y="1648"/>
                    <a:pt x="1193" y="1648"/>
                  </a:cubicBezTo>
                </a:path>
              </a:pathLst>
            </a:custGeom>
            <a:solidFill>
              <a:srgbClr val="1428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5016B748-1A31-44B4-A082-73FCD8AAC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224" y="1817662"/>
              <a:ext cx="8640000" cy="3887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C42F397-C9FD-43CF-A6EC-5CAEE5180D04}"/>
                </a:ext>
              </a:extLst>
            </p:cNvPr>
            <p:cNvGrpSpPr/>
            <p:nvPr/>
          </p:nvGrpSpPr>
          <p:grpSpPr>
            <a:xfrm>
              <a:off x="4990029" y="1340768"/>
              <a:ext cx="2114083" cy="656919"/>
              <a:chOff x="5326510" y="-1312943"/>
              <a:chExt cx="2114083" cy="656919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46923414-AE65-44EB-B9A2-07A5DE3CA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54" y="-1044003"/>
                <a:ext cx="1924839" cy="304212"/>
              </a:xfrm>
              <a:custGeom>
                <a:avLst/>
                <a:gdLst>
                  <a:gd name="T0" fmla="*/ 398 w 477"/>
                  <a:gd name="T1" fmla="*/ 0 h 117"/>
                  <a:gd name="T2" fmla="*/ 186 w 477"/>
                  <a:gd name="T3" fmla="*/ 0 h 117"/>
                  <a:gd name="T4" fmla="*/ 147 w 477"/>
                  <a:gd name="T5" fmla="*/ 17 h 117"/>
                  <a:gd name="T6" fmla="*/ 101 w 477"/>
                  <a:gd name="T7" fmla="*/ 17 h 117"/>
                  <a:gd name="T8" fmla="*/ 52 w 477"/>
                  <a:gd name="T9" fmla="*/ 45 h 117"/>
                  <a:gd name="T10" fmla="*/ 0 w 477"/>
                  <a:gd name="T11" fmla="*/ 117 h 117"/>
                  <a:gd name="T12" fmla="*/ 413 w 477"/>
                  <a:gd name="T13" fmla="*/ 117 h 117"/>
                  <a:gd name="T14" fmla="*/ 465 w 477"/>
                  <a:gd name="T15" fmla="*/ 45 h 117"/>
                  <a:gd name="T16" fmla="*/ 458 w 477"/>
                  <a:gd name="T17" fmla="*/ 17 h 117"/>
                  <a:gd name="T18" fmla="*/ 412 w 477"/>
                  <a:gd name="T19" fmla="*/ 17 h 117"/>
                  <a:gd name="T20" fmla="*/ 398 w 477"/>
                  <a:gd name="T2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7" h="117">
                    <a:moveTo>
                      <a:pt x="398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74" y="10"/>
                      <a:pt x="159" y="17"/>
                      <a:pt x="147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86" y="17"/>
                      <a:pt x="64" y="30"/>
                      <a:pt x="52" y="45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413" y="117"/>
                      <a:pt x="413" y="117"/>
                      <a:pt x="413" y="117"/>
                    </a:cubicBezTo>
                    <a:cubicBezTo>
                      <a:pt x="465" y="45"/>
                      <a:pt x="465" y="45"/>
                      <a:pt x="465" y="45"/>
                    </a:cubicBezTo>
                    <a:cubicBezTo>
                      <a:pt x="477" y="30"/>
                      <a:pt x="473" y="17"/>
                      <a:pt x="458" y="17"/>
                    </a:cubicBezTo>
                    <a:cubicBezTo>
                      <a:pt x="412" y="17"/>
                      <a:pt x="412" y="17"/>
                      <a:pt x="412" y="17"/>
                    </a:cubicBezTo>
                    <a:cubicBezTo>
                      <a:pt x="400" y="17"/>
                      <a:pt x="395" y="10"/>
                      <a:pt x="398" y="0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AFA0F2CD-4337-4D3A-B8AD-081F7D621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694" y="-739795"/>
                <a:ext cx="1757759" cy="83768"/>
              </a:xfrm>
              <a:custGeom>
                <a:avLst/>
                <a:gdLst>
                  <a:gd name="T0" fmla="*/ 1031 w 1031"/>
                  <a:gd name="T1" fmla="*/ 0 h 76"/>
                  <a:gd name="T2" fmla="*/ 54 w 1031"/>
                  <a:gd name="T3" fmla="*/ 0 h 76"/>
                  <a:gd name="T4" fmla="*/ 0 w 1031"/>
                  <a:gd name="T5" fmla="*/ 76 h 76"/>
                  <a:gd name="T6" fmla="*/ 977 w 1031"/>
                  <a:gd name="T7" fmla="*/ 76 h 76"/>
                  <a:gd name="T8" fmla="*/ 1031 w 1031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76">
                    <a:moveTo>
                      <a:pt x="1031" y="0"/>
                    </a:moveTo>
                    <a:lnTo>
                      <a:pt x="54" y="0"/>
                    </a:lnTo>
                    <a:lnTo>
                      <a:pt x="0" y="76"/>
                    </a:lnTo>
                    <a:lnTo>
                      <a:pt x="977" y="76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rgbClr val="C2C8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1C8C2A63-125D-437E-9BCA-27C1B355B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694" y="-739795"/>
                <a:ext cx="1757759" cy="83768"/>
              </a:xfrm>
              <a:custGeom>
                <a:avLst/>
                <a:gdLst>
                  <a:gd name="T0" fmla="*/ 1031 w 1031"/>
                  <a:gd name="T1" fmla="*/ 0 h 76"/>
                  <a:gd name="T2" fmla="*/ 54 w 1031"/>
                  <a:gd name="T3" fmla="*/ 0 h 76"/>
                  <a:gd name="T4" fmla="*/ 0 w 1031"/>
                  <a:gd name="T5" fmla="*/ 76 h 76"/>
                  <a:gd name="T6" fmla="*/ 977 w 1031"/>
                  <a:gd name="T7" fmla="*/ 76 h 76"/>
                  <a:gd name="T8" fmla="*/ 1031 w 1031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76">
                    <a:moveTo>
                      <a:pt x="1031" y="0"/>
                    </a:moveTo>
                    <a:lnTo>
                      <a:pt x="54" y="0"/>
                    </a:lnTo>
                    <a:lnTo>
                      <a:pt x="0" y="76"/>
                    </a:lnTo>
                    <a:lnTo>
                      <a:pt x="977" y="76"/>
                    </a:lnTo>
                    <a:lnTo>
                      <a:pt x="10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7C87EC69-3A31-4B4D-B49F-66E0E82FF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510" y="-1312943"/>
                <a:ext cx="1762872" cy="656919"/>
              </a:xfrm>
              <a:custGeom>
                <a:avLst/>
                <a:gdLst>
                  <a:gd name="T0" fmla="*/ 409 w 437"/>
                  <a:gd name="T1" fmla="*/ 120 h 252"/>
                  <a:gd name="T2" fmla="*/ 363 w 437"/>
                  <a:gd name="T3" fmla="*/ 120 h 252"/>
                  <a:gd name="T4" fmla="*/ 334 w 437"/>
                  <a:gd name="T5" fmla="*/ 92 h 252"/>
                  <a:gd name="T6" fmla="*/ 334 w 437"/>
                  <a:gd name="T7" fmla="*/ 28 h 252"/>
                  <a:gd name="T8" fmla="*/ 306 w 437"/>
                  <a:gd name="T9" fmla="*/ 0 h 252"/>
                  <a:gd name="T10" fmla="*/ 131 w 437"/>
                  <a:gd name="T11" fmla="*/ 0 h 252"/>
                  <a:gd name="T12" fmla="*/ 102 w 437"/>
                  <a:gd name="T13" fmla="*/ 28 h 252"/>
                  <a:gd name="T14" fmla="*/ 102 w 437"/>
                  <a:gd name="T15" fmla="*/ 92 h 252"/>
                  <a:gd name="T16" fmla="*/ 74 w 437"/>
                  <a:gd name="T17" fmla="*/ 120 h 252"/>
                  <a:gd name="T18" fmla="*/ 28 w 437"/>
                  <a:gd name="T19" fmla="*/ 120 h 252"/>
                  <a:gd name="T20" fmla="*/ 0 w 437"/>
                  <a:gd name="T21" fmla="*/ 148 h 252"/>
                  <a:gd name="T22" fmla="*/ 0 w 437"/>
                  <a:gd name="T23" fmla="*/ 252 h 252"/>
                  <a:gd name="T24" fmla="*/ 437 w 437"/>
                  <a:gd name="T25" fmla="*/ 252 h 252"/>
                  <a:gd name="T26" fmla="*/ 437 w 437"/>
                  <a:gd name="T27" fmla="*/ 148 h 252"/>
                  <a:gd name="T28" fmla="*/ 409 w 437"/>
                  <a:gd name="T29" fmla="*/ 12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7" h="252">
                    <a:moveTo>
                      <a:pt x="409" y="120"/>
                    </a:moveTo>
                    <a:cubicBezTo>
                      <a:pt x="363" y="120"/>
                      <a:pt x="363" y="120"/>
                      <a:pt x="363" y="120"/>
                    </a:cubicBezTo>
                    <a:cubicBezTo>
                      <a:pt x="347" y="120"/>
                      <a:pt x="334" y="107"/>
                      <a:pt x="334" y="92"/>
                    </a:cubicBezTo>
                    <a:cubicBezTo>
                      <a:pt x="334" y="28"/>
                      <a:pt x="334" y="28"/>
                      <a:pt x="334" y="28"/>
                    </a:cubicBezTo>
                    <a:cubicBezTo>
                      <a:pt x="334" y="12"/>
                      <a:pt x="322" y="0"/>
                      <a:pt x="30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15" y="0"/>
                      <a:pt x="102" y="12"/>
                      <a:pt x="102" y="28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107"/>
                      <a:pt x="90" y="120"/>
                      <a:pt x="74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13" y="120"/>
                      <a:pt x="0" y="133"/>
                      <a:pt x="0" y="148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437" y="252"/>
                      <a:pt x="437" y="252"/>
                      <a:pt x="437" y="252"/>
                    </a:cubicBezTo>
                    <a:cubicBezTo>
                      <a:pt x="437" y="148"/>
                      <a:pt x="437" y="148"/>
                      <a:pt x="437" y="148"/>
                    </a:cubicBezTo>
                    <a:cubicBezTo>
                      <a:pt x="437" y="133"/>
                      <a:pt x="424" y="120"/>
                      <a:pt x="409" y="120"/>
                    </a:cubicBezTo>
                    <a:close/>
                  </a:path>
                </a:pathLst>
              </a:custGeom>
              <a:solidFill>
                <a:srgbClr val="E2DE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D2378749-6A45-4684-89B3-C72324731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119" y="-1265548"/>
                <a:ext cx="782552" cy="46293"/>
              </a:xfrm>
              <a:custGeom>
                <a:avLst/>
                <a:gdLst>
                  <a:gd name="T0" fmla="*/ 194 w 194"/>
                  <a:gd name="T1" fmla="*/ 9 h 18"/>
                  <a:gd name="T2" fmla="*/ 186 w 194"/>
                  <a:gd name="T3" fmla="*/ 18 h 18"/>
                  <a:gd name="T4" fmla="*/ 9 w 194"/>
                  <a:gd name="T5" fmla="*/ 18 h 18"/>
                  <a:gd name="T6" fmla="*/ 0 w 194"/>
                  <a:gd name="T7" fmla="*/ 9 h 18"/>
                  <a:gd name="T8" fmla="*/ 9 w 194"/>
                  <a:gd name="T9" fmla="*/ 0 h 18"/>
                  <a:gd name="T10" fmla="*/ 186 w 194"/>
                  <a:gd name="T11" fmla="*/ 0 h 18"/>
                  <a:gd name="T12" fmla="*/ 194 w 194"/>
                  <a:gd name="T1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8">
                    <a:moveTo>
                      <a:pt x="194" y="9"/>
                    </a:moveTo>
                    <a:cubicBezTo>
                      <a:pt x="194" y="14"/>
                      <a:pt x="191" y="18"/>
                      <a:pt x="18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9"/>
                    </a:cubicBezTo>
                    <a:close/>
                  </a:path>
                </a:pathLst>
              </a:custGeom>
              <a:solidFill>
                <a:srgbClr val="D8D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13">
                <a:extLst>
                  <a:ext uri="{FF2B5EF4-FFF2-40B4-BE49-F238E27FC236}">
                    <a16:creationId xmlns:a16="http://schemas.microsoft.com/office/drawing/2014/main" id="{C4FDA9DA-4BDF-4DCF-91B7-ECA1BE4F6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119" y="-1154227"/>
                <a:ext cx="782552" cy="45191"/>
              </a:xfrm>
              <a:custGeom>
                <a:avLst/>
                <a:gdLst>
                  <a:gd name="T0" fmla="*/ 194 w 194"/>
                  <a:gd name="T1" fmla="*/ 9 h 17"/>
                  <a:gd name="T2" fmla="*/ 186 w 194"/>
                  <a:gd name="T3" fmla="*/ 17 h 17"/>
                  <a:gd name="T4" fmla="*/ 9 w 194"/>
                  <a:gd name="T5" fmla="*/ 17 h 17"/>
                  <a:gd name="T6" fmla="*/ 0 w 194"/>
                  <a:gd name="T7" fmla="*/ 9 h 17"/>
                  <a:gd name="T8" fmla="*/ 9 w 194"/>
                  <a:gd name="T9" fmla="*/ 0 h 17"/>
                  <a:gd name="T10" fmla="*/ 186 w 194"/>
                  <a:gd name="T11" fmla="*/ 0 h 17"/>
                  <a:gd name="T12" fmla="*/ 194 w 194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94" y="9"/>
                    </a:moveTo>
                    <a:cubicBezTo>
                      <a:pt x="194" y="13"/>
                      <a:pt x="191" y="17"/>
                      <a:pt x="186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9"/>
                    </a:cubicBezTo>
                    <a:close/>
                  </a:path>
                </a:pathLst>
              </a:custGeom>
              <a:solidFill>
                <a:srgbClr val="D8D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50144B2A-0BC2-4931-A74E-FD27679B9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119" y="-1041799"/>
                <a:ext cx="782552" cy="44089"/>
              </a:xfrm>
              <a:custGeom>
                <a:avLst/>
                <a:gdLst>
                  <a:gd name="T0" fmla="*/ 194 w 194"/>
                  <a:gd name="T1" fmla="*/ 8 h 17"/>
                  <a:gd name="T2" fmla="*/ 186 w 194"/>
                  <a:gd name="T3" fmla="*/ 17 h 17"/>
                  <a:gd name="T4" fmla="*/ 9 w 194"/>
                  <a:gd name="T5" fmla="*/ 17 h 17"/>
                  <a:gd name="T6" fmla="*/ 0 w 194"/>
                  <a:gd name="T7" fmla="*/ 8 h 17"/>
                  <a:gd name="T8" fmla="*/ 9 w 194"/>
                  <a:gd name="T9" fmla="*/ 0 h 17"/>
                  <a:gd name="T10" fmla="*/ 186 w 194"/>
                  <a:gd name="T11" fmla="*/ 0 h 17"/>
                  <a:gd name="T12" fmla="*/ 194 w 194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94" y="8"/>
                    </a:moveTo>
                    <a:cubicBezTo>
                      <a:pt x="194" y="13"/>
                      <a:pt x="191" y="17"/>
                      <a:pt x="186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8"/>
                    </a:cubicBezTo>
                    <a:close/>
                  </a:path>
                </a:pathLst>
              </a:custGeom>
              <a:solidFill>
                <a:srgbClr val="D8D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65FFC06D-F946-4998-97DB-A5AF696A9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6510" y="-721055"/>
                <a:ext cx="1762872" cy="62826"/>
              </a:xfrm>
              <a:prstGeom prst="rect">
                <a:avLst/>
              </a:prstGeom>
              <a:solidFill>
                <a:srgbClr val="D8D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038" y="1834577"/>
            <a:ext cx="7416819" cy="3826671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Raccolta eventuali programmazioni pluriennali acquisti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Incontri di approfondimento presso gli enti riusanti per:</a:t>
            </a:r>
          </a:p>
          <a:p>
            <a:pPr marL="80008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analisi di dettaglio della situazione AS IS</a:t>
            </a:r>
          </a:p>
          <a:p>
            <a:pPr marL="80008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definizione condivisa del percorso progettuale personalizzato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Organizzazione workshop formativi e informativi territoriali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Definizione evento nazionale di progetto (tempi e luogo)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+mj-lt"/>
              </a:rPr>
              <a:t>Progettazione e sviluppo sito di progetto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Prossimi passi</a:t>
            </a:r>
            <a:endParaRPr lang="it-IT" b="1" i="1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BFF40D0-254A-43A6-A355-33BB10F5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228" y="-739795"/>
            <a:ext cx="4252036" cy="388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0" name="Elaborazione 29">
            <a:extLst>
              <a:ext uri="{FF2B5EF4-FFF2-40B4-BE49-F238E27FC236}">
                <a16:creationId xmlns:a16="http://schemas.microsoft.com/office/drawing/2014/main" id="{DDB5BB06-AD95-46FF-978C-B6794B9E5210}"/>
              </a:ext>
            </a:extLst>
          </p:cNvPr>
          <p:cNvSpPr/>
          <p:nvPr/>
        </p:nvSpPr>
        <p:spPr>
          <a:xfrm>
            <a:off x="2140337" y="2150956"/>
            <a:ext cx="216000" cy="216000"/>
          </a:xfrm>
          <a:prstGeom prst="flowChartProcess">
            <a:avLst/>
          </a:prstGeom>
          <a:solidFill>
            <a:schemeClr val="bg1"/>
          </a:solidFill>
          <a:ln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Elaborazione 30">
            <a:extLst>
              <a:ext uri="{FF2B5EF4-FFF2-40B4-BE49-F238E27FC236}">
                <a16:creationId xmlns:a16="http://schemas.microsoft.com/office/drawing/2014/main" id="{7F7B7E0C-F862-4838-B894-20FA10AE5345}"/>
              </a:ext>
            </a:extLst>
          </p:cNvPr>
          <p:cNvSpPr/>
          <p:nvPr/>
        </p:nvSpPr>
        <p:spPr>
          <a:xfrm>
            <a:off x="2140337" y="2635894"/>
            <a:ext cx="216000" cy="216000"/>
          </a:xfrm>
          <a:prstGeom prst="flowChartProcess">
            <a:avLst/>
          </a:prstGeom>
          <a:solidFill>
            <a:schemeClr val="bg1"/>
          </a:solidFill>
          <a:ln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68099350-4473-439D-A840-B6D5FFC4126E}"/>
              </a:ext>
            </a:extLst>
          </p:cNvPr>
          <p:cNvSpPr/>
          <p:nvPr/>
        </p:nvSpPr>
        <p:spPr>
          <a:xfrm>
            <a:off x="2140337" y="4210865"/>
            <a:ext cx="216000" cy="216000"/>
          </a:xfrm>
          <a:prstGeom prst="flowChartProcess">
            <a:avLst/>
          </a:prstGeom>
          <a:solidFill>
            <a:schemeClr val="bg1"/>
          </a:solidFill>
          <a:ln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3A2ADC72-6714-4D4C-808D-C5D4DE0B23B4}"/>
              </a:ext>
            </a:extLst>
          </p:cNvPr>
          <p:cNvSpPr/>
          <p:nvPr/>
        </p:nvSpPr>
        <p:spPr>
          <a:xfrm>
            <a:off x="2140337" y="4720056"/>
            <a:ext cx="216000" cy="216000"/>
          </a:xfrm>
          <a:prstGeom prst="flowChartProcess">
            <a:avLst/>
          </a:prstGeom>
          <a:solidFill>
            <a:schemeClr val="bg1"/>
          </a:solidFill>
          <a:ln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91B97E0D-29F4-4641-8774-8E2BF63A9229}"/>
              </a:ext>
            </a:extLst>
          </p:cNvPr>
          <p:cNvSpPr/>
          <p:nvPr/>
        </p:nvSpPr>
        <p:spPr>
          <a:xfrm>
            <a:off x="2140337" y="5229247"/>
            <a:ext cx="216000" cy="216000"/>
          </a:xfrm>
          <a:prstGeom prst="flowChartProcess">
            <a:avLst/>
          </a:prstGeom>
          <a:solidFill>
            <a:schemeClr val="bg1"/>
          </a:solidFill>
          <a:ln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3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dirty="0"/>
              <a:t>Obiettivi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1438"/>
            <a:ext cx="10969625" cy="4967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96B782AE-1E87-4A39-B584-FF1EA11F4E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04838" y="1668294"/>
            <a:ext cx="1080000" cy="857234"/>
          </a:xfrm>
          <a:prstGeom prst="bentConnector2">
            <a:avLst/>
          </a:prstGeom>
          <a:ln>
            <a:solidFill>
              <a:srgbClr val="142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100">
            <a:extLst>
              <a:ext uri="{FF2B5EF4-FFF2-40B4-BE49-F238E27FC236}">
                <a16:creationId xmlns:a16="http://schemas.microsoft.com/office/drawing/2014/main" id="{E7989BDF-B3E7-4965-B5F1-983623D7F2D0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1353878" y="4216159"/>
            <a:ext cx="1181919" cy="857234"/>
          </a:xfrm>
          <a:prstGeom prst="bentConnector2">
            <a:avLst/>
          </a:prstGeom>
          <a:ln>
            <a:solidFill>
              <a:srgbClr val="142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DBA952E2-45B3-4EF1-B184-EAE75D45656F}"/>
              </a:ext>
            </a:extLst>
          </p:cNvPr>
          <p:cNvSpPr/>
          <p:nvPr/>
        </p:nvSpPr>
        <p:spPr>
          <a:xfrm>
            <a:off x="2373454" y="4426982"/>
            <a:ext cx="3430659" cy="1617508"/>
          </a:xfrm>
          <a:prstGeom prst="rect">
            <a:avLst/>
          </a:prstGeom>
          <a:solidFill>
            <a:srgbClr val="DCE6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Variazione partenariato e proroga delle attività</a:t>
            </a:r>
          </a:p>
        </p:txBody>
      </p:sp>
      <p:pic>
        <p:nvPicPr>
          <p:cNvPr id="6" name="Picture 18" descr="Risultati immagini per Comune di Acireale logo">
            <a:extLst>
              <a:ext uri="{FF2B5EF4-FFF2-40B4-BE49-F238E27FC236}">
                <a16:creationId xmlns:a16="http://schemas.microsoft.com/office/drawing/2014/main" id="{99CFFFB1-C6D7-4FA0-B712-15DEB628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6" y="1399141"/>
            <a:ext cx="83161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DF27381-9986-43FB-BB76-4CBE2B9EBC63}"/>
              </a:ext>
            </a:extLst>
          </p:cNvPr>
          <p:cNvSpPr/>
          <p:nvPr/>
        </p:nvSpPr>
        <p:spPr>
          <a:xfrm>
            <a:off x="119336" y="1313176"/>
            <a:ext cx="1310080" cy="125700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Risultati immagini per provincia lecce">
            <a:extLst>
              <a:ext uri="{FF2B5EF4-FFF2-40B4-BE49-F238E27FC236}">
                <a16:creationId xmlns:a16="http://schemas.microsoft.com/office/drawing/2014/main" id="{F5D97C25-024D-479C-AA0D-A0608D249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1" y="3789040"/>
            <a:ext cx="78100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48E541-F39E-4034-8B69-EBE0CCBE6E7B}"/>
              </a:ext>
            </a:extLst>
          </p:cNvPr>
          <p:cNvSpPr txBox="1"/>
          <p:nvPr/>
        </p:nvSpPr>
        <p:spPr>
          <a:xfrm>
            <a:off x="1377716" y="3995772"/>
            <a:ext cx="20179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i="1" dirty="0"/>
              <a:t>Provincia di Lecce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52F13F1-E1AB-4174-AB4E-30525E04EEEE}"/>
              </a:ext>
            </a:extLst>
          </p:cNvPr>
          <p:cNvSpPr/>
          <p:nvPr/>
        </p:nvSpPr>
        <p:spPr>
          <a:xfrm rot="16200000" flipH="1">
            <a:off x="303295" y="2889032"/>
            <a:ext cx="1080000" cy="576000"/>
          </a:xfrm>
          <a:prstGeom prst="rightArrow">
            <a:avLst/>
          </a:prstGeom>
          <a:solidFill>
            <a:schemeClr val="bg1"/>
          </a:solidFill>
          <a:ln w="12700">
            <a:solidFill>
              <a:srgbClr val="1428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i="1" dirty="0">
                <a:solidFill>
                  <a:srgbClr val="14284B"/>
                </a:solidFill>
              </a:rPr>
              <a:t>Subentro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ABE8D0F-91CD-4CF4-A2EC-C976326F2E3B}"/>
              </a:ext>
            </a:extLst>
          </p:cNvPr>
          <p:cNvGrpSpPr/>
          <p:nvPr/>
        </p:nvGrpSpPr>
        <p:grpSpPr>
          <a:xfrm>
            <a:off x="2759526" y="2106606"/>
            <a:ext cx="2575525" cy="962354"/>
            <a:chOff x="2583451" y="1446386"/>
            <a:chExt cx="2008167" cy="962354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90D772FE-4FE9-4479-8DAD-37C90FE96B74}"/>
                </a:ext>
              </a:extLst>
            </p:cNvPr>
            <p:cNvSpPr/>
            <p:nvPr/>
          </p:nvSpPr>
          <p:spPr>
            <a:xfrm>
              <a:off x="2583451" y="1446386"/>
              <a:ext cx="2008167" cy="7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03/12/2018</a:t>
              </a:r>
              <a:br>
                <a:rPr lang="it-IT" sz="1600" dirty="0">
                  <a:solidFill>
                    <a:srgbClr val="14284B"/>
                  </a:solidFill>
                </a:rPr>
              </a:br>
              <a:endParaRPr lang="it-IT" sz="1600" dirty="0">
                <a:solidFill>
                  <a:srgbClr val="14284B"/>
                </a:solidFill>
              </a:endParaRPr>
            </a:p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PEC al Capofila per ritirare la propria adesione al Progetto</a:t>
              </a:r>
            </a:p>
          </p:txBody>
        </p: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37F37C82-C3A8-4A08-9B2E-1291C2463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2801" y="2408740"/>
              <a:ext cx="1712247" cy="0"/>
            </a:xfrm>
            <a:prstGeom prst="line">
              <a:avLst/>
            </a:prstGeom>
            <a:ln w="9525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9EB97C5-6FDC-4867-904E-83C6E7E06DD4}"/>
              </a:ext>
            </a:extLst>
          </p:cNvPr>
          <p:cNvGrpSpPr/>
          <p:nvPr/>
        </p:nvGrpSpPr>
        <p:grpSpPr>
          <a:xfrm>
            <a:off x="2768371" y="4553039"/>
            <a:ext cx="2557835" cy="1365395"/>
            <a:chOff x="455254" y="4437112"/>
            <a:chExt cx="2773859" cy="1584104"/>
          </a:xfrm>
        </p:grpSpPr>
        <p:grpSp>
          <p:nvGrpSpPr>
            <p:cNvPr id="31" name="Group 296">
              <a:extLst>
                <a:ext uri="{FF2B5EF4-FFF2-40B4-BE49-F238E27FC236}">
                  <a16:creationId xmlns:a16="http://schemas.microsoft.com/office/drawing/2014/main" id="{22B20893-6475-4D53-A0F3-2192C033D1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254" y="4437112"/>
              <a:ext cx="493767" cy="648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1BE1C10F-C474-425F-8EEF-9377A5F7A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93AC9307-75CA-4D85-A9D2-84B61BE36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4" name="Group 296">
              <a:extLst>
                <a:ext uri="{FF2B5EF4-FFF2-40B4-BE49-F238E27FC236}">
                  <a16:creationId xmlns:a16="http://schemas.microsoft.com/office/drawing/2014/main" id="{E2AD9E41-2EAD-4D53-96D8-C09AE7816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254" y="5373216"/>
              <a:ext cx="493767" cy="648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12BB586F-4D61-4325-98E1-7479EE70B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C856E90B-95AB-4A43-94F6-1E2B68CA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7F8E0126-3A19-4E8B-A0F8-08CF7B7D1D1E}"/>
                </a:ext>
              </a:extLst>
            </p:cNvPr>
            <p:cNvSpPr txBox="1"/>
            <p:nvPr/>
          </p:nvSpPr>
          <p:spPr>
            <a:xfrm>
              <a:off x="1258189" y="4437112"/>
              <a:ext cx="1970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dirty="0"/>
                <a:t>Referente di progetto</a:t>
              </a:r>
              <a:br>
                <a:rPr lang="it-IT" sz="1600" dirty="0"/>
              </a:br>
              <a:r>
                <a:rPr lang="it-IT" sz="1600" b="1" dirty="0"/>
                <a:t>Carmelo Calamia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292B8B04-06A3-46FC-BA7C-8E814C637A8A}"/>
                </a:ext>
              </a:extLst>
            </p:cNvPr>
            <p:cNvSpPr txBox="1"/>
            <p:nvPr/>
          </p:nvSpPr>
          <p:spPr>
            <a:xfrm>
              <a:off x="1320835" y="5373216"/>
              <a:ext cx="1845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dirty="0"/>
                <a:t>Referente operativo</a:t>
              </a:r>
              <a:br>
                <a:rPr lang="it-IT" sz="1600" dirty="0"/>
              </a:br>
              <a:r>
                <a:rPr lang="it-IT" sz="1600" b="1" dirty="0"/>
                <a:t>Antonio Melcore</a:t>
              </a: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4608CA-C54F-428C-B049-7F281AF89D28}"/>
              </a:ext>
            </a:extLst>
          </p:cNvPr>
          <p:cNvSpPr txBox="1"/>
          <p:nvPr/>
        </p:nvSpPr>
        <p:spPr>
          <a:xfrm>
            <a:off x="1377716" y="1399141"/>
            <a:ext cx="2061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i="1" dirty="0"/>
              <a:t>Comune di Acireale</a:t>
            </a:r>
          </a:p>
        </p:txBody>
      </p:sp>
      <p:grpSp>
        <p:nvGrpSpPr>
          <p:cNvPr id="46" name="Group 61">
            <a:extLst>
              <a:ext uri="{FF2B5EF4-FFF2-40B4-BE49-F238E27FC236}">
                <a16:creationId xmlns:a16="http://schemas.microsoft.com/office/drawing/2014/main" id="{40D259E8-87A8-4751-944D-0F72CE89CC5A}"/>
              </a:ext>
            </a:extLst>
          </p:cNvPr>
          <p:cNvGrpSpPr/>
          <p:nvPr/>
        </p:nvGrpSpPr>
        <p:grpSpPr>
          <a:xfrm rot="5400000">
            <a:off x="3738000" y="3668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10D15EF-E456-42FF-AE96-92738B7DB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D9E2657F-DF30-4D02-B00A-9B6BD3987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1B26A14-8586-4AD8-B976-CB62AC9A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2328549-1775-44B6-A9C7-A29D30A6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767B1588-74AB-471F-A778-7704C4BF7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44B4B2CD-3CAC-4C42-8D31-136A8291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D0BA0B08-05BE-4BCE-B41B-9C620324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ED9CDC6-AAEA-4D0C-9015-E0713C08A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6A718F2-EF49-4F15-89BA-D3F09EBFB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D32C3C50-25B7-4B35-8789-C393766C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D5BC5D04-9B17-46D5-BF04-504C5590B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6B061E08-7ABB-4A95-8AC1-3FCD4116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95B5D581-2016-4C7B-88D6-D342AC5A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19953ACB-9054-408C-8CF7-339F6228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534465C3-6E5E-46BE-9175-587C51B39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2C9ED086-911B-480B-8B6E-E2DB73EA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432A9501-426B-4AF3-A3DA-500FF758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89C3CF84-B204-4824-98E8-043987350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E25E452D-DF72-47EB-9D42-78A751DA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06CD2144-7211-46C7-866F-D2EAB8F9D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D8AE4CF9-C59E-4D5D-B181-160BB53FB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82363779-542B-4E87-96AC-F91BE2E8F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82EE7745-BBD9-4B9A-8B66-11918D0D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5D3D43C9-9E8E-4D74-9269-574427E6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ED2F3535-57E6-4968-A0E1-C6045E64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4876CDF8-E42F-4DC4-80A2-5DD5C1BB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F83D3A87-5B41-4DAE-84D4-7412F577F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20591A65-18D3-47C9-832E-B7AA4497B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BB95A83A-7AA1-4B8B-BFC9-D839B52D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04B16C9A-DE8C-4BF9-8386-5941CAE32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7D5EBDF8-6D46-41BB-8F73-8DC02622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2D93B514-3739-47DB-BA8B-20E3C212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8ED618A5-23AE-4FF8-899A-3BE165235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DCC8DE-B5BE-4680-97B0-FA923FCF2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9ADFC387-C233-4F43-97DA-85C3D597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3F5451D0-3C7A-4E37-9101-05EE38F8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0FE78A10-89C5-4008-9CDE-03D04AB7B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55D7963E-B6E2-4353-A437-B9903232C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31957F2E-11ED-4F02-84E8-F9043EED7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9">
              <a:extLst>
                <a:ext uri="{FF2B5EF4-FFF2-40B4-BE49-F238E27FC236}">
                  <a16:creationId xmlns:a16="http://schemas.microsoft.com/office/drawing/2014/main" id="{A4CF1AB7-8839-43CB-A6FB-5C910C91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">
              <a:extLst>
                <a:ext uri="{FF2B5EF4-FFF2-40B4-BE49-F238E27FC236}">
                  <a16:creationId xmlns:a16="http://schemas.microsoft.com/office/drawing/2014/main" id="{BE2F40A0-56E7-4523-9A1E-28643460F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32BA7AFE-1CF1-4F0D-A048-B3AD9E661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F72B2F4A-AACB-435B-B813-DC4DECE66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3A94B2F7-401D-4CAE-B292-36122818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9E529795-25CB-4A7D-9D4F-465EB7AB7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3A75D667-E880-4200-BEFF-35D9BBC4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09BD20C8-A7FA-45F8-A526-2E150151A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94706F80-091C-4A10-AE60-E4B6180D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id="{0BAEC733-340F-41F3-A167-9E487928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>
              <a:extLst>
                <a:ext uri="{FF2B5EF4-FFF2-40B4-BE49-F238E27FC236}">
                  <a16:creationId xmlns:a16="http://schemas.microsoft.com/office/drawing/2014/main" id="{E6930481-200D-40D2-9BD6-7C552223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>
              <a:extLst>
                <a:ext uri="{FF2B5EF4-FFF2-40B4-BE49-F238E27FC236}">
                  <a16:creationId xmlns:a16="http://schemas.microsoft.com/office/drawing/2014/main" id="{2475184E-5E13-4F32-AD4D-D0BED60E3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81C4C889-3791-4EE0-94BD-B77E655EDDD7}"/>
              </a:ext>
            </a:extLst>
          </p:cNvPr>
          <p:cNvGrpSpPr/>
          <p:nvPr/>
        </p:nvGrpSpPr>
        <p:grpSpPr>
          <a:xfrm>
            <a:off x="6690694" y="4393313"/>
            <a:ext cx="2575525" cy="962354"/>
            <a:chOff x="2583451" y="1446386"/>
            <a:chExt cx="2008167" cy="962354"/>
          </a:xfrm>
        </p:grpSpPr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42AEC7B6-FF2A-46A6-AF96-4382DBE56949}"/>
                </a:ext>
              </a:extLst>
            </p:cNvPr>
            <p:cNvSpPr/>
            <p:nvPr/>
          </p:nvSpPr>
          <p:spPr>
            <a:xfrm>
              <a:off x="2583451" y="1446386"/>
              <a:ext cx="2008167" cy="7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04/03/2019</a:t>
              </a:r>
              <a:br>
                <a:rPr lang="it-IT" sz="1600" dirty="0">
                  <a:solidFill>
                    <a:srgbClr val="14284B"/>
                  </a:solidFill>
                </a:rPr>
              </a:br>
              <a:endParaRPr lang="it-IT" sz="1600" dirty="0">
                <a:solidFill>
                  <a:srgbClr val="14284B"/>
                </a:solidFill>
              </a:endParaRPr>
            </a:p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Sottoscrizione della versione aggiornata del Protocollo </a:t>
              </a:r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F992E797-9BA0-4CCB-ACA9-98C54BCBF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2801" y="2408740"/>
              <a:ext cx="1712247" cy="0"/>
            </a:xfrm>
            <a:prstGeom prst="line">
              <a:avLst/>
            </a:prstGeom>
            <a:ln w="9525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Immagine 120">
            <a:extLst>
              <a:ext uri="{FF2B5EF4-FFF2-40B4-BE49-F238E27FC236}">
                <a16:creationId xmlns:a16="http://schemas.microsoft.com/office/drawing/2014/main" id="{9977A73C-C426-4F80-8452-EE671F54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694" y="1367572"/>
            <a:ext cx="1733855" cy="23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2" name="Immagine 121">
            <a:extLst>
              <a:ext uri="{FF2B5EF4-FFF2-40B4-BE49-F238E27FC236}">
                <a16:creationId xmlns:a16="http://schemas.microsoft.com/office/drawing/2014/main" id="{7AD90218-FDE7-4A93-9F78-0EED49677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730" y="3704490"/>
            <a:ext cx="1733854" cy="23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E456AF31-9B0F-498B-B138-3F72CB64C57A}"/>
              </a:ext>
            </a:extLst>
          </p:cNvPr>
          <p:cNvGrpSpPr/>
          <p:nvPr/>
        </p:nvGrpSpPr>
        <p:grpSpPr>
          <a:xfrm>
            <a:off x="8796298" y="2106606"/>
            <a:ext cx="2575525" cy="962354"/>
            <a:chOff x="2583451" y="1446386"/>
            <a:chExt cx="2008167" cy="962354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1F0FF5DF-097E-4ED8-96BC-40C0779A58A6}"/>
                </a:ext>
              </a:extLst>
            </p:cNvPr>
            <p:cNvSpPr/>
            <p:nvPr/>
          </p:nvSpPr>
          <p:spPr>
            <a:xfrm>
              <a:off x="2583451" y="1446386"/>
              <a:ext cx="2008167" cy="7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19/02/2019</a:t>
              </a:r>
              <a:br>
                <a:rPr lang="it-IT" sz="1600" dirty="0">
                  <a:solidFill>
                    <a:srgbClr val="14284B"/>
                  </a:solidFill>
                </a:rPr>
              </a:br>
              <a:endParaRPr lang="it-IT" sz="1600" dirty="0">
                <a:solidFill>
                  <a:srgbClr val="14284B"/>
                </a:solidFill>
              </a:endParaRPr>
            </a:p>
            <a:p>
              <a:pPr algn="ctr"/>
              <a:r>
                <a:rPr lang="it-IT" sz="1600" dirty="0">
                  <a:solidFill>
                    <a:srgbClr val="14284B"/>
                  </a:solidFill>
                </a:rPr>
                <a:t>Accoglimento richiesta di proroga al 31/10/2019</a:t>
              </a:r>
            </a:p>
          </p:txBody>
        </p: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6C80A8B0-57A4-4D2E-B9EF-6FF8BF7B9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2801" y="2408740"/>
              <a:ext cx="1712247" cy="0"/>
            </a:xfrm>
            <a:prstGeom prst="line">
              <a:avLst/>
            </a:prstGeom>
            <a:ln w="9525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67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Cronoprogramma aggiornato delle attività (1/3)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5AABCC4-D375-4B72-9688-568CA683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27999"/>
              </p:ext>
            </p:extLst>
          </p:nvPr>
        </p:nvGraphicFramePr>
        <p:xfrm>
          <a:off x="1056000" y="1494000"/>
          <a:ext cx="10080000" cy="267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35065955"/>
                    </a:ext>
                  </a:extLst>
                </a:gridCol>
                <a:gridCol w="4356000">
                  <a:extLst>
                    <a:ext uri="{9D8B030D-6E8A-4147-A177-3AD203B41FA5}">
                      <a16:colId xmlns:a16="http://schemas.microsoft.com/office/drawing/2014/main" val="4199212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238178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474473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468491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59338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070044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934286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287887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0718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512029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5884893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91045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19009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921646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21317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355033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493960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010277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73054258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giu-18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lug-18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ago-18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nov-18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dic-18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gen-19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feb-19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apr-19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mag-19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giu-19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lug-19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ago-19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65773"/>
                  </a:ext>
                </a:extLst>
              </a:tr>
              <a:tr h="132697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6004"/>
                  </a:ext>
                </a:extLst>
              </a:tr>
              <a:tr h="1326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effectLst/>
                        </a:rPr>
                        <a:t>A1: Progettazione, direzione, coordinamento e monitoraggio 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71336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Progettazione preliminare ed esecutiva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95720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Coordinamento e gestione del progetto finanziato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7659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Modello di governance e gruppi di lavoro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6171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Monitoraggio, controllo e valutazione attività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06124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Supporto amministrativo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8420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Gestione delle procedure di acquisto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42119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Gestione delle rendicontazioni intermedie e finali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82351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A1.8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Gestione della relazione con l'</a:t>
                      </a:r>
                      <a:r>
                        <a:rPr lang="it-IT" sz="1200" u="none" strike="noStrike" dirty="0" err="1">
                          <a:effectLst/>
                        </a:rPr>
                        <a:t>AdG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120678"/>
                  </a:ext>
                </a:extLst>
              </a:tr>
            </a:tbl>
          </a:graphicData>
        </a:graphic>
      </p:graphicFrame>
      <p:grpSp>
        <p:nvGrpSpPr>
          <p:cNvPr id="9" name="Gruppo 8">
            <a:extLst>
              <a:ext uri="{FF2B5EF4-FFF2-40B4-BE49-F238E27FC236}">
                <a16:creationId xmlns:a16="http://schemas.microsoft.com/office/drawing/2014/main" id="{6DD8BC4C-530A-4292-BC9C-D277C26E780F}"/>
              </a:ext>
            </a:extLst>
          </p:cNvPr>
          <p:cNvGrpSpPr/>
          <p:nvPr/>
        </p:nvGrpSpPr>
        <p:grpSpPr>
          <a:xfrm>
            <a:off x="5843617" y="2276872"/>
            <a:ext cx="3204711" cy="2052000"/>
            <a:chOff x="0" y="0"/>
            <a:chExt cx="2700669" cy="4860000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A2DCB902-12F7-48D8-9782-5672BC246325}"/>
                </a:ext>
              </a:extLst>
            </p:cNvPr>
            <p:cNvSpPr/>
            <p:nvPr/>
          </p:nvSpPr>
          <p:spPr>
            <a:xfrm>
              <a:off x="0" y="8021"/>
              <a:ext cx="2700669" cy="472085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25996DE8-AAFA-4813-A160-75BB3E587CFA}"/>
                </a:ext>
              </a:extLst>
            </p:cNvPr>
            <p:cNvCxnSpPr/>
            <p:nvPr/>
          </p:nvCxnSpPr>
          <p:spPr>
            <a:xfrm>
              <a:off x="2671010" y="0"/>
              <a:ext cx="0" cy="486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E61D83A-3636-465E-9913-4DEC3D12A053}"/>
                </a:ext>
              </a:extLst>
            </p:cNvPr>
            <p:cNvCxnSpPr/>
            <p:nvPr/>
          </p:nvCxnSpPr>
          <p:spPr>
            <a:xfrm>
              <a:off x="16042" y="4800600"/>
              <a:ext cx="257308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Cronoprogramma aggiornato delle attività (2/3)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A9F4C31-80A9-4366-87F8-78699EF03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40441"/>
              </p:ext>
            </p:extLst>
          </p:nvPr>
        </p:nvGraphicFramePr>
        <p:xfrm>
          <a:off x="1056000" y="1495425"/>
          <a:ext cx="10080000" cy="4411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59728179"/>
                    </a:ext>
                  </a:extLst>
                </a:gridCol>
                <a:gridCol w="4356000">
                  <a:extLst>
                    <a:ext uri="{9D8B030D-6E8A-4147-A177-3AD203B41FA5}">
                      <a16:colId xmlns:a16="http://schemas.microsoft.com/office/drawing/2014/main" val="18472787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057307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981760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358168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065805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0238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536337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09207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56258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853120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45107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79414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17689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23668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0698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096518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059840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117255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7540248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giu-18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lug-18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ago-18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nov-18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dic-18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gen-19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feb-19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apr-19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mag-19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giu-19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lug-19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ago-19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8397"/>
                  </a:ext>
                </a:extLst>
              </a:tr>
              <a:tr h="132697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79484"/>
                  </a:ext>
                </a:extLst>
              </a:tr>
              <a:tr h="1326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effectLst/>
                        </a:rPr>
                        <a:t>A2: Individuazione di tutte le componenti del “kit del riuso” 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vert="vert270" anchor="b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54881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Analisi di dettaglio dell'esperienza bresciana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87622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Raccolta strumenti di supporto realizzati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7229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Piano di progetto standard e personalizzato per istituzione SUA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6481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Modalità standard e personalizzate per gestione a regime SUA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62605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Condivisione e validazione della modellizzazione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31571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Modellizzazione del kit del riuso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79328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Sperimentazione delle componenti del kit del riuso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67358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A2.8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Aggiornamento, integrazione e rilascio a regime del kit del riuso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14596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51681"/>
                  </a:ext>
                </a:extLst>
              </a:tr>
              <a:tr h="1326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effectLst/>
                        </a:rPr>
                        <a:t>A3: Trasferimento della buona pratica 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51260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Assessment di dettaglio del contesto degli Enti Riusanti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8529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Mappatura e reingegnerizzazione processo approvvigionamenti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19396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Workshop formativi tematici presso gli Enti riusanti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74028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Trasferimento e personalizzazione kit del riuso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2050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Formazione specifica al personale della SUA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21833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Implementazione del modello di knowledge management&amp;sharing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56950"/>
                  </a:ext>
                </a:extLst>
              </a:tr>
              <a:tr h="1276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A3.7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Avvio del percorso di messa in esercizio della Stazione Appaltante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9" marR="6319" marT="63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6046"/>
                  </a:ext>
                </a:extLst>
              </a:tr>
            </a:tbl>
          </a:graphicData>
        </a:graphic>
      </p:graphicFrame>
      <p:grpSp>
        <p:nvGrpSpPr>
          <p:cNvPr id="10" name="Gruppo 9">
            <a:extLst>
              <a:ext uri="{FF2B5EF4-FFF2-40B4-BE49-F238E27FC236}">
                <a16:creationId xmlns:a16="http://schemas.microsoft.com/office/drawing/2014/main" id="{1D6EC2BF-F7EB-4209-AAEE-C540B7277943}"/>
              </a:ext>
            </a:extLst>
          </p:cNvPr>
          <p:cNvGrpSpPr/>
          <p:nvPr/>
        </p:nvGrpSpPr>
        <p:grpSpPr>
          <a:xfrm>
            <a:off x="5843617" y="2276872"/>
            <a:ext cx="3204711" cy="3888000"/>
            <a:chOff x="0" y="0"/>
            <a:chExt cx="2700669" cy="4860000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2DDFA2E4-81D7-4EF5-9FC5-4BA7A88D13EB}"/>
                </a:ext>
              </a:extLst>
            </p:cNvPr>
            <p:cNvSpPr/>
            <p:nvPr/>
          </p:nvSpPr>
          <p:spPr>
            <a:xfrm>
              <a:off x="0" y="8021"/>
              <a:ext cx="2700669" cy="472085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0F30F2C2-D0DF-4895-9C89-7B24FC4A73E2}"/>
                </a:ext>
              </a:extLst>
            </p:cNvPr>
            <p:cNvCxnSpPr/>
            <p:nvPr/>
          </p:nvCxnSpPr>
          <p:spPr>
            <a:xfrm>
              <a:off x="2671010" y="0"/>
              <a:ext cx="0" cy="486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0D9DC36-D443-49EA-B383-F89D14E5D500}"/>
                </a:ext>
              </a:extLst>
            </p:cNvPr>
            <p:cNvCxnSpPr/>
            <p:nvPr/>
          </p:nvCxnSpPr>
          <p:spPr>
            <a:xfrm>
              <a:off x="16042" y="4800600"/>
              <a:ext cx="257308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8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Cronoprogramma aggiornato delle attività (3/3)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A39C826-5A7D-4630-9229-17FA1F4D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3574"/>
              </p:ext>
            </p:extLst>
          </p:nvPr>
        </p:nvGraphicFramePr>
        <p:xfrm>
          <a:off x="1056000" y="1494000"/>
          <a:ext cx="10080000" cy="3634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98915365"/>
                    </a:ext>
                  </a:extLst>
                </a:gridCol>
                <a:gridCol w="4356000">
                  <a:extLst>
                    <a:ext uri="{9D8B030D-6E8A-4147-A177-3AD203B41FA5}">
                      <a16:colId xmlns:a16="http://schemas.microsoft.com/office/drawing/2014/main" val="138400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79739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326808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092197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168438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817129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740823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792568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126815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80516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7452486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8645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127509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763395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325248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219687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864085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1171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1045025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giu-18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lug-18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ago-18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nov-18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dic-18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gen-19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feb-19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apr-19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mag-19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giu-19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lug-19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ago-19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set-19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ott-19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vert="vert270" anchor="ctr"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68004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41967"/>
                  </a:ext>
                </a:extLst>
              </a:tr>
              <a:tr h="1041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effectLst/>
                        </a:rPr>
                        <a:t>A4: Evoluzione della buona pratica oggetto di trasferimento 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35038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A4.1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Analisi del fabbisogno di potenziamento della buona pratica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096527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A4.2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Focus group su percorsi di sviluppo delle Stazioni Appaltanti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615468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A4.3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Concertazione specifiche di evoluzione tra gli Enti del partenariato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37606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A4.4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Progettazione esecutiva e realizzazione delle evoluzioni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94732"/>
                  </a:ext>
                </a:extLst>
              </a:tr>
              <a:tr h="1498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A4.5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Rilascio e messa in esercizio delle evoluzioni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00563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 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67374"/>
                  </a:ext>
                </a:extLst>
              </a:tr>
              <a:tr h="1041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effectLst/>
                        </a:rPr>
                        <a:t>A5: Promozione, comunicazione e disseminazione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46117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A5.1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>
                          <a:effectLst/>
                        </a:rPr>
                        <a:t>Definizione piano di comunicazione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7198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A5.2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Realizzazione attività di comunicazione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13096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A5.3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Attuazione del piano di comunicazione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75705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A5.4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Organizzazione evento di presentazione del progetto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89661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A5.5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Organizzazione eventi di disseminazione dei risultati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7824"/>
                  </a:ext>
                </a:extLst>
              </a:tr>
              <a:tr h="100171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A5.6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Monitoraggio delle attività di comunicazione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9" marR="4959" marT="49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97279"/>
                  </a:ext>
                </a:extLst>
              </a:tr>
            </a:tbl>
          </a:graphicData>
        </a:graphic>
      </p:graphicFrame>
      <p:grpSp>
        <p:nvGrpSpPr>
          <p:cNvPr id="9" name="Gruppo 8">
            <a:extLst>
              <a:ext uri="{FF2B5EF4-FFF2-40B4-BE49-F238E27FC236}">
                <a16:creationId xmlns:a16="http://schemas.microsoft.com/office/drawing/2014/main" id="{35DABFAD-F44D-49AC-B856-7F0AFC7E3424}"/>
              </a:ext>
            </a:extLst>
          </p:cNvPr>
          <p:cNvGrpSpPr/>
          <p:nvPr/>
        </p:nvGrpSpPr>
        <p:grpSpPr>
          <a:xfrm>
            <a:off x="5843617" y="2276872"/>
            <a:ext cx="3204711" cy="3132000"/>
            <a:chOff x="0" y="0"/>
            <a:chExt cx="2700669" cy="4860000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7BAD313E-56A2-4506-A275-1190ED6D119F}"/>
                </a:ext>
              </a:extLst>
            </p:cNvPr>
            <p:cNvSpPr/>
            <p:nvPr/>
          </p:nvSpPr>
          <p:spPr>
            <a:xfrm>
              <a:off x="0" y="8021"/>
              <a:ext cx="2700669" cy="472085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83CCDC3-E6CA-405B-AA2C-22AAA5A3C0A0}"/>
                </a:ext>
              </a:extLst>
            </p:cNvPr>
            <p:cNvCxnSpPr/>
            <p:nvPr/>
          </p:nvCxnSpPr>
          <p:spPr>
            <a:xfrm>
              <a:off x="2671010" y="0"/>
              <a:ext cx="0" cy="486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760355C-D952-4882-BB3E-6B765D1DBA33}"/>
                </a:ext>
              </a:extLst>
            </p:cNvPr>
            <p:cNvCxnSpPr/>
            <p:nvPr/>
          </p:nvCxnSpPr>
          <p:spPr>
            <a:xfrm>
              <a:off x="16042" y="4800600"/>
              <a:ext cx="257308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07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Prima rendicontazione – </a:t>
            </a:r>
            <a:r>
              <a:rPr lang="it-IT" b="1" i="1" dirty="0" err="1"/>
              <a:t>economics</a:t>
            </a:r>
            <a:r>
              <a:rPr lang="it-IT" b="1" i="1" dirty="0"/>
              <a:t> e principali evidenze 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77F60BC-CC7C-475B-9A0E-C1776D4F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74873"/>
              </p:ext>
            </p:extLst>
          </p:nvPr>
        </p:nvGraphicFramePr>
        <p:xfrm>
          <a:off x="789561" y="3284984"/>
          <a:ext cx="550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278220733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05812019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92330445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4647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j-lt"/>
                        </a:rPr>
                        <a:t>Personale interno al 31 dic. 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j-lt"/>
                        </a:rPr>
                        <a:t>Avanzamento</a:t>
                      </a:r>
                      <a:br>
                        <a:rPr lang="it-IT" sz="1400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it-IT" sz="1400" dirty="0">
                          <a:solidFill>
                            <a:schemeClr val="bg1"/>
                          </a:solidFill>
                          <a:latin typeface="+mj-lt"/>
                        </a:rPr>
                        <a:t>complessivo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Avanzamento enti</a:t>
                      </a:r>
                      <a:br>
                        <a:rPr lang="it-IT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it-IT" sz="1400" b="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(al netto di BS/LE)</a:t>
                      </a:r>
                      <a:endParaRPr lang="it-IT" sz="14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1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Azione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14284B"/>
                          </a:solidFill>
                          <a:effectLst/>
                          <a:latin typeface="+mj-lt"/>
                        </a:rPr>
                        <a:t> €       6.294,21 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45,0%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69,9%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1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Azione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14284B"/>
                          </a:solidFill>
                          <a:effectLst/>
                          <a:latin typeface="+mj-lt"/>
                        </a:rPr>
                        <a:t> €     13.373,59 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26,2%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43,1%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0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Azione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14284B"/>
                          </a:solidFill>
                          <a:effectLst/>
                          <a:latin typeface="+mj-lt"/>
                        </a:rPr>
                        <a:t> €     17.980,29 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12,8%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20,0%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Azione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14284B"/>
                          </a:solidFill>
                          <a:effectLst/>
                          <a:latin typeface="+mj-lt"/>
                        </a:rPr>
                        <a:t> €       1.363,82 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1,4%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3,0%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5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Azione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14284B"/>
                          </a:solidFill>
                          <a:effectLst/>
                          <a:latin typeface="+mj-lt"/>
                        </a:rPr>
                        <a:t> €     11.252,57 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22,5%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4284B"/>
                          </a:solidFill>
                          <a:latin typeface="+mj-lt"/>
                        </a:rPr>
                        <a:t>32,2%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14284B"/>
                          </a:solidFill>
                          <a:latin typeface="+mj-lt"/>
                        </a:rPr>
                        <a:t>Totale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rgbClr val="14284B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€     50.264,49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rgbClr val="14284B"/>
                          </a:solidFill>
                          <a:latin typeface="+mj-lt"/>
                        </a:rPr>
                        <a:t>14,2%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rgbClr val="14284B"/>
                          </a:solidFill>
                          <a:latin typeface="+mj-lt"/>
                        </a:rPr>
                        <a:t>26,2%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073"/>
                  </a:ext>
                </a:extLst>
              </a:tr>
            </a:tbl>
          </a:graphicData>
        </a:graphic>
      </p:graphicFrame>
      <p:grpSp>
        <p:nvGrpSpPr>
          <p:cNvPr id="39" name="Gruppo 38">
            <a:extLst>
              <a:ext uri="{FF2B5EF4-FFF2-40B4-BE49-F238E27FC236}">
                <a16:creationId xmlns:a16="http://schemas.microsoft.com/office/drawing/2014/main" id="{C4E924CC-B943-46ED-91F4-41DB102174CC}"/>
              </a:ext>
            </a:extLst>
          </p:cNvPr>
          <p:cNvGrpSpPr/>
          <p:nvPr/>
        </p:nvGrpSpPr>
        <p:grpSpPr>
          <a:xfrm>
            <a:off x="527380" y="1412775"/>
            <a:ext cx="6032362" cy="1609088"/>
            <a:chOff x="474053" y="1412776"/>
            <a:chExt cx="6032362" cy="1609088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5D432DB-E698-42C6-89CD-179A159F34C0}"/>
                </a:ext>
              </a:extLst>
            </p:cNvPr>
            <p:cNvSpPr txBox="1"/>
            <p:nvPr/>
          </p:nvSpPr>
          <p:spPr>
            <a:xfrm>
              <a:off x="474053" y="2279279"/>
              <a:ext cx="1540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Rendicontato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D90290B-8643-4D5D-9E41-EA8643AFB464}"/>
                </a:ext>
              </a:extLst>
            </p:cNvPr>
            <p:cNvSpPr txBox="1"/>
            <p:nvPr/>
          </p:nvSpPr>
          <p:spPr>
            <a:xfrm>
              <a:off x="474053" y="2708920"/>
              <a:ext cx="1540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Avanzamento</a:t>
              </a:r>
            </a:p>
          </p:txBody>
        </p: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FF519A69-3B0B-4CCF-9876-C02F99792AD0}"/>
                </a:ext>
              </a:extLst>
            </p:cNvPr>
            <p:cNvGrpSpPr/>
            <p:nvPr/>
          </p:nvGrpSpPr>
          <p:grpSpPr>
            <a:xfrm>
              <a:off x="1634607" y="1412776"/>
              <a:ext cx="770344" cy="1609088"/>
              <a:chOff x="1634607" y="1412776"/>
              <a:chExt cx="770344" cy="1609088"/>
            </a:xfrm>
          </p:grpSpPr>
          <p:pic>
            <p:nvPicPr>
              <p:cNvPr id="8" name="Picture 2" descr="Risultati immagini per Provincia di Potenza logo">
                <a:extLst>
                  <a:ext uri="{FF2B5EF4-FFF2-40B4-BE49-F238E27FC236}">
                    <a16:creationId xmlns:a16="http://schemas.microsoft.com/office/drawing/2014/main" id="{9DCB87AB-E2F5-4A29-A647-83DAAF01DC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9741" y="1412776"/>
                <a:ext cx="560077" cy="658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0139B42-7837-46F4-9A46-95191E9E3542}"/>
                  </a:ext>
                </a:extLst>
              </p:cNvPr>
              <p:cNvSpPr txBox="1"/>
              <p:nvPr/>
            </p:nvSpPr>
            <p:spPr>
              <a:xfrm>
                <a:off x="1634607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17.642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401B609-33F9-48D6-9D15-ED44AF145328}"/>
                  </a:ext>
                </a:extLst>
              </p:cNvPr>
              <p:cNvSpPr txBox="1"/>
              <p:nvPr/>
            </p:nvSpPr>
            <p:spPr>
              <a:xfrm>
                <a:off x="1634607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32%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B1FDDEE-3EC2-4419-9E4D-8B6C5355ADD5}"/>
                </a:ext>
              </a:extLst>
            </p:cNvPr>
            <p:cNvGrpSpPr/>
            <p:nvPr/>
          </p:nvGrpSpPr>
          <p:grpSpPr>
            <a:xfrm>
              <a:off x="2318184" y="1412776"/>
              <a:ext cx="770344" cy="1609088"/>
              <a:chOff x="2318184" y="1412776"/>
              <a:chExt cx="770344" cy="1609088"/>
            </a:xfrm>
          </p:grpSpPr>
          <p:pic>
            <p:nvPicPr>
              <p:cNvPr id="9" name="Picture 4" descr="Risultati immagini per Provincia di Brescia logo">
                <a:extLst>
                  <a:ext uri="{FF2B5EF4-FFF2-40B4-BE49-F238E27FC236}">
                    <a16:creationId xmlns:a16="http://schemas.microsoft.com/office/drawing/2014/main" id="{7170595F-5D03-4AAC-BBA3-0AD68ED3A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504" y="1412776"/>
                <a:ext cx="493704" cy="658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591682B-E77F-45D2-8DD4-6DEDF51BD2B9}"/>
                  </a:ext>
                </a:extLst>
              </p:cNvPr>
              <p:cNvSpPr txBox="1"/>
              <p:nvPr/>
            </p:nvSpPr>
            <p:spPr>
              <a:xfrm>
                <a:off x="2318184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---</a:t>
                </a:r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A3D92D27-713C-4E86-AFC1-A2B1CFAFB54A}"/>
                  </a:ext>
                </a:extLst>
              </p:cNvPr>
              <p:cNvSpPr txBox="1"/>
              <p:nvPr/>
            </p:nvSpPr>
            <p:spPr>
              <a:xfrm>
                <a:off x="2318184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---</a:t>
                </a: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C64634EB-991D-4347-B4D2-D1BA08B9B10B}"/>
                </a:ext>
              </a:extLst>
            </p:cNvPr>
            <p:cNvGrpSpPr/>
            <p:nvPr/>
          </p:nvGrpSpPr>
          <p:grpSpPr>
            <a:xfrm>
              <a:off x="3001761" y="1412776"/>
              <a:ext cx="770344" cy="1609088"/>
              <a:chOff x="3001761" y="1412776"/>
              <a:chExt cx="770344" cy="1609088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93C65565-C106-451A-86C2-69D3AEEAE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6851" y="1412776"/>
                <a:ext cx="660164" cy="658280"/>
              </a:xfrm>
              <a:prstGeom prst="rect">
                <a:avLst/>
              </a:prstGeom>
            </p:spPr>
          </p:pic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97ADAB2-51C9-4844-80DF-E7975873C12C}"/>
                  </a:ext>
                </a:extLst>
              </p:cNvPr>
              <p:cNvSpPr txBox="1"/>
              <p:nvPr/>
            </p:nvSpPr>
            <p:spPr>
              <a:xfrm>
                <a:off x="3001761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18.366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5F0D40D5-639A-48AA-B6D2-3E5474A56A62}"/>
                  </a:ext>
                </a:extLst>
              </p:cNvPr>
              <p:cNvSpPr txBox="1"/>
              <p:nvPr/>
            </p:nvSpPr>
            <p:spPr>
              <a:xfrm>
                <a:off x="3001761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30%</a:t>
                </a: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813DEB40-6C6A-4594-B702-5946E1B4EA10}"/>
                </a:ext>
              </a:extLst>
            </p:cNvPr>
            <p:cNvGrpSpPr/>
            <p:nvPr/>
          </p:nvGrpSpPr>
          <p:grpSpPr>
            <a:xfrm>
              <a:off x="3685338" y="1412776"/>
              <a:ext cx="770344" cy="1609088"/>
              <a:chOff x="3685338" y="1412776"/>
              <a:chExt cx="770344" cy="1609088"/>
            </a:xfrm>
          </p:grpSpPr>
          <p:pic>
            <p:nvPicPr>
              <p:cNvPr id="10" name="Picture 12" descr="Risultati immagini per provincia di vicenza logo">
                <a:extLst>
                  <a:ext uri="{FF2B5EF4-FFF2-40B4-BE49-F238E27FC236}">
                    <a16:creationId xmlns:a16="http://schemas.microsoft.com/office/drawing/2014/main" id="{5F388F2A-D0C7-48BD-BA24-FEC646EFD2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8266" y="1412776"/>
                <a:ext cx="484488" cy="658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268A155-2F27-49DE-9ADE-8860B8716437}"/>
                  </a:ext>
                </a:extLst>
              </p:cNvPr>
              <p:cNvSpPr txBox="1"/>
              <p:nvPr/>
            </p:nvSpPr>
            <p:spPr>
              <a:xfrm>
                <a:off x="3685338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4.668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DBA7A21-F3B1-45BE-BB1A-B4E9C9FC2176}"/>
                  </a:ext>
                </a:extLst>
              </p:cNvPr>
              <p:cNvSpPr txBox="1"/>
              <p:nvPr/>
            </p:nvSpPr>
            <p:spPr>
              <a:xfrm>
                <a:off x="3685338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12%</a:t>
                </a: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F220BB95-17A2-4976-9B2E-06B35C306DAA}"/>
                </a:ext>
              </a:extLst>
            </p:cNvPr>
            <p:cNvGrpSpPr/>
            <p:nvPr/>
          </p:nvGrpSpPr>
          <p:grpSpPr>
            <a:xfrm>
              <a:off x="4368915" y="1412776"/>
              <a:ext cx="770344" cy="1609088"/>
              <a:chOff x="4368915" y="1412776"/>
              <a:chExt cx="770344" cy="1609088"/>
            </a:xfrm>
          </p:grpSpPr>
          <p:pic>
            <p:nvPicPr>
              <p:cNvPr id="12" name="Picture 16" descr="Risultati immagini per Provincia di Novara logo">
                <a:extLst>
                  <a:ext uri="{FF2B5EF4-FFF2-40B4-BE49-F238E27FC236}">
                    <a16:creationId xmlns:a16="http://schemas.microsoft.com/office/drawing/2014/main" id="{29C16F9D-9568-460E-96FF-4D2628B1B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2249" y="1412776"/>
                <a:ext cx="443676" cy="658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8E97A84-3ED8-494B-8A9B-BC1DB61E1DBC}"/>
                  </a:ext>
                </a:extLst>
              </p:cNvPr>
              <p:cNvSpPr txBox="1"/>
              <p:nvPr/>
            </p:nvSpPr>
            <p:spPr>
              <a:xfrm>
                <a:off x="4368915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4.114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A284356A-135B-4449-9666-6675C51917D4}"/>
                  </a:ext>
                </a:extLst>
              </p:cNvPr>
              <p:cNvSpPr txBox="1"/>
              <p:nvPr/>
            </p:nvSpPr>
            <p:spPr>
              <a:xfrm>
                <a:off x="4368915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23%</a:t>
                </a:r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667738C-0C20-4E46-9EE7-410704B81805}"/>
                </a:ext>
              </a:extLst>
            </p:cNvPr>
            <p:cNvGrpSpPr/>
            <p:nvPr/>
          </p:nvGrpSpPr>
          <p:grpSpPr>
            <a:xfrm>
              <a:off x="5052492" y="1412776"/>
              <a:ext cx="770344" cy="1609088"/>
              <a:chOff x="5052492" y="1412776"/>
              <a:chExt cx="770344" cy="1609088"/>
            </a:xfrm>
          </p:grpSpPr>
          <p:pic>
            <p:nvPicPr>
              <p:cNvPr id="11" name="Picture 14" descr="Risultati immagini per Provincia di Salerno logo">
                <a:extLst>
                  <a:ext uri="{FF2B5EF4-FFF2-40B4-BE49-F238E27FC236}">
                    <a16:creationId xmlns:a16="http://schemas.microsoft.com/office/drawing/2014/main" id="{F5AEC111-E457-451A-9627-CB1F35CE70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0308" y="1412776"/>
                <a:ext cx="414712" cy="658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19D3F56-378C-4F31-B029-AEE430201478}"/>
                  </a:ext>
                </a:extLst>
              </p:cNvPr>
              <p:cNvSpPr txBox="1"/>
              <p:nvPr/>
            </p:nvSpPr>
            <p:spPr>
              <a:xfrm>
                <a:off x="5052492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5.475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E8A194D-A523-4D45-BF6A-831DD420E535}"/>
                  </a:ext>
                </a:extLst>
              </p:cNvPr>
              <p:cNvSpPr txBox="1"/>
              <p:nvPr/>
            </p:nvSpPr>
            <p:spPr>
              <a:xfrm>
                <a:off x="5052492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30%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6ACBD082-B244-4669-8AC2-0F94227D9D3B}"/>
                </a:ext>
              </a:extLst>
            </p:cNvPr>
            <p:cNvGrpSpPr/>
            <p:nvPr/>
          </p:nvGrpSpPr>
          <p:grpSpPr>
            <a:xfrm>
              <a:off x="5736071" y="1412776"/>
              <a:ext cx="770344" cy="1609088"/>
              <a:chOff x="5736071" y="1412776"/>
              <a:chExt cx="770344" cy="1609088"/>
            </a:xfrm>
          </p:grpSpPr>
          <p:pic>
            <p:nvPicPr>
              <p:cNvPr id="13" name="Immagine 12" descr="Risultati immagini per provincia lecce">
                <a:extLst>
                  <a:ext uri="{FF2B5EF4-FFF2-40B4-BE49-F238E27FC236}">
                    <a16:creationId xmlns:a16="http://schemas.microsoft.com/office/drawing/2014/main" id="{8D84717C-4C38-4D87-8267-6825FEAC2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0803" y="1412776"/>
                <a:ext cx="460880" cy="658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DE2C5A2-BDA4-4D3F-B633-9B383CD56E5B}"/>
                  </a:ext>
                </a:extLst>
              </p:cNvPr>
              <p:cNvSpPr txBox="1"/>
              <p:nvPr/>
            </p:nvSpPr>
            <p:spPr>
              <a:xfrm>
                <a:off x="5736071" y="2279279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---</a:t>
                </a: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D1D63A5-7EF0-4B54-9A93-82CCAD6EE927}"/>
                  </a:ext>
                </a:extLst>
              </p:cNvPr>
              <p:cNvSpPr txBox="1"/>
              <p:nvPr/>
            </p:nvSpPr>
            <p:spPr>
              <a:xfrm>
                <a:off x="5736071" y="2714087"/>
                <a:ext cx="770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---</a:t>
                </a:r>
              </a:p>
            </p:txBody>
          </p:sp>
        </p:grpSp>
      </p:grpSp>
      <p:grpSp>
        <p:nvGrpSpPr>
          <p:cNvPr id="42" name="Group 61">
            <a:extLst>
              <a:ext uri="{FF2B5EF4-FFF2-40B4-BE49-F238E27FC236}">
                <a16:creationId xmlns:a16="http://schemas.microsoft.com/office/drawing/2014/main" id="{0EA79AD3-16F7-4937-89DE-F98AB0F502A0}"/>
              </a:ext>
            </a:extLst>
          </p:cNvPr>
          <p:cNvGrpSpPr/>
          <p:nvPr/>
        </p:nvGrpSpPr>
        <p:grpSpPr>
          <a:xfrm rot="5400000">
            <a:off x="4512088" y="3668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64D4E90-E18C-4714-9344-4065F204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BED752B-697C-4A24-98D9-AA8865D3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0740534-F4BB-463C-82C1-2B8A8A5F6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47975DD7-A8B0-46CF-82C6-085376CD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1038CAC-2122-467F-AB9D-226CBA4D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411A03C-C5CD-40CF-858F-A4CB38BC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0A08F8BA-1CF5-49D3-AEA5-59B96F02C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870CA65-0300-49F7-B812-AD2BE5AE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35D1BA3-566F-4538-914E-8243DC31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8C48822-CD9D-4157-98BF-B62BB43DE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809644B2-3BAB-41DC-AF5F-214FDDC55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2AD17F2-4B65-4698-BBB3-DE7230974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DE4B182A-7F66-43C7-9205-8FEB4AEA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09D214D0-84B8-48F8-A9C4-3C0474BDF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70B2FB1-799F-4877-801D-0A4544AA1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DFAD6DD7-EBA6-43C7-BAEA-F215224E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FAB5E3B8-065D-4B83-ACAA-7B46FEB84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80CB4C8-F4B0-4C2C-9350-4DC52C69F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16DC2B1A-57CD-490B-884B-FBEB2C63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B81C237A-E1A0-4C20-A38A-4765FDBE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2BE017BF-F9D3-49E0-96A3-89CA6E634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0D5ADCAE-DAF4-499B-9F36-A8CC864E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7B59E09-AB46-4D14-AD48-7566E4FF5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5F374350-8775-452C-B190-745B25A20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3EBFB5AC-4D54-481E-9DE6-099CD4FA5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EC64AA78-46F0-428B-90A1-99DA4D90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9F1ECDE0-F49C-4A8C-9FBC-1B5E1F89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D27B387-9B91-448F-9EA3-CD84E8CFA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C41EA167-7665-4AD4-AEA3-AFDCCBFA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320605D7-A7D2-402A-99E2-47F71AA6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FEF63DBE-E603-4BCE-8CB5-ABA380CAC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6E4CC36B-1DD5-4134-9368-14ACA351E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2">
              <a:extLst>
                <a:ext uri="{FF2B5EF4-FFF2-40B4-BE49-F238E27FC236}">
                  <a16:creationId xmlns:a16="http://schemas.microsoft.com/office/drawing/2014/main" id="{FCAE81A8-3E7B-4CD1-AD2F-C15EA1A2D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3">
              <a:extLst>
                <a:ext uri="{FF2B5EF4-FFF2-40B4-BE49-F238E27FC236}">
                  <a16:creationId xmlns:a16="http://schemas.microsoft.com/office/drawing/2014/main" id="{42024D23-0ABF-4AD7-96B3-778D348B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4">
              <a:extLst>
                <a:ext uri="{FF2B5EF4-FFF2-40B4-BE49-F238E27FC236}">
                  <a16:creationId xmlns:a16="http://schemas.microsoft.com/office/drawing/2014/main" id="{D86C1B79-83FA-4F42-AF57-78DCBC460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8C258B1D-5265-430C-B1F8-90CD55400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6">
              <a:extLst>
                <a:ext uri="{FF2B5EF4-FFF2-40B4-BE49-F238E27FC236}">
                  <a16:creationId xmlns:a16="http://schemas.microsoft.com/office/drawing/2014/main" id="{642D38B8-17DE-414A-A057-DDE2E79EF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">
              <a:extLst>
                <a:ext uri="{FF2B5EF4-FFF2-40B4-BE49-F238E27FC236}">
                  <a16:creationId xmlns:a16="http://schemas.microsoft.com/office/drawing/2014/main" id="{38467312-81B1-4D22-83B8-B242A8E2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8">
              <a:extLst>
                <a:ext uri="{FF2B5EF4-FFF2-40B4-BE49-F238E27FC236}">
                  <a16:creationId xmlns:a16="http://schemas.microsoft.com/office/drawing/2014/main" id="{5769472C-B6CA-43BC-9155-A20B0B032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9">
              <a:extLst>
                <a:ext uri="{FF2B5EF4-FFF2-40B4-BE49-F238E27FC236}">
                  <a16:creationId xmlns:a16="http://schemas.microsoft.com/office/drawing/2014/main" id="{BF015294-C1EB-437C-AD89-333BF4EFA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">
              <a:extLst>
                <a:ext uri="{FF2B5EF4-FFF2-40B4-BE49-F238E27FC236}">
                  <a16:creationId xmlns:a16="http://schemas.microsoft.com/office/drawing/2014/main" id="{B59319A4-57E5-4D4E-9A74-42371ABD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2FCA881-3BB1-4BAC-BE1D-793437346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653E3291-5F6A-40D2-BE23-6872DFDC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EAEF0725-BBBF-4BB4-AF4E-E3ACD884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1EAF7E53-BD09-4984-BA36-F5A3D8BF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0A6D9292-73A6-4DC1-93FF-EBCAD699E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F9F20E89-4406-40AB-8298-0EB24AB1D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6BFA3F13-268F-4719-AD37-9489F2F89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8">
              <a:extLst>
                <a:ext uri="{FF2B5EF4-FFF2-40B4-BE49-F238E27FC236}">
                  <a16:creationId xmlns:a16="http://schemas.microsoft.com/office/drawing/2014/main" id="{8BC01920-E48D-4F58-9DD7-AE1BA994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F0A37BE3-74A4-4B47-BF4B-BC3B4F52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44D225EA-BE27-4BB1-9D32-0267D9DAC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Rettangolo 93">
            <a:extLst>
              <a:ext uri="{FF2B5EF4-FFF2-40B4-BE49-F238E27FC236}">
                <a16:creationId xmlns:a16="http://schemas.microsoft.com/office/drawing/2014/main" id="{5C8E78DF-0FA4-4877-A4D6-335E16C29C67}"/>
              </a:ext>
            </a:extLst>
          </p:cNvPr>
          <p:cNvSpPr/>
          <p:nvPr/>
        </p:nvSpPr>
        <p:spPr>
          <a:xfrm>
            <a:off x="7179671" y="1268911"/>
            <a:ext cx="4460945" cy="18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b="1" dirty="0">
                <a:solidFill>
                  <a:srgbClr val="14284B"/>
                </a:solidFill>
              </a:rPr>
              <a:t>Situazione dei partner</a:t>
            </a:r>
            <a:br>
              <a:rPr lang="it-IT" sz="1600" b="1" dirty="0">
                <a:solidFill>
                  <a:srgbClr val="14284B"/>
                </a:solidFill>
              </a:rPr>
            </a:br>
            <a:endParaRPr lang="it-IT" sz="500" b="1" dirty="0">
              <a:solidFill>
                <a:srgbClr val="14284B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4284B"/>
                </a:solidFill>
              </a:rPr>
              <a:t>Sentita l’Autorità di Gestione, la </a:t>
            </a:r>
            <a:r>
              <a:rPr lang="it-IT" sz="1600" b="1" dirty="0">
                <a:solidFill>
                  <a:srgbClr val="14284B"/>
                </a:solidFill>
              </a:rPr>
              <a:t>Provincia di Brescia </a:t>
            </a:r>
            <a:r>
              <a:rPr lang="it-IT" sz="1600" dirty="0">
                <a:solidFill>
                  <a:srgbClr val="14284B"/>
                </a:solidFill>
              </a:rPr>
              <a:t>ha deciso di posticipare la rendicontazione delle proprie spese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4284B"/>
                </a:solidFill>
              </a:rPr>
              <a:t>Avendo aderito al partenariato nel mese di febbraio, la </a:t>
            </a:r>
            <a:r>
              <a:rPr lang="it-IT" sz="1600" b="1" dirty="0">
                <a:solidFill>
                  <a:srgbClr val="14284B"/>
                </a:solidFill>
              </a:rPr>
              <a:t>Provincia di Lecce</a:t>
            </a:r>
            <a:r>
              <a:rPr lang="it-IT" sz="1600" dirty="0">
                <a:solidFill>
                  <a:srgbClr val="14284B"/>
                </a:solidFill>
              </a:rPr>
              <a:t> non ha spese da rendicontare per </a:t>
            </a:r>
            <a:r>
              <a:rPr lang="it-IT" sz="1600">
                <a:solidFill>
                  <a:srgbClr val="14284B"/>
                </a:solidFill>
              </a:rPr>
              <a:t>l’anno 2018</a:t>
            </a:r>
            <a:endParaRPr lang="it-IT" sz="1600" dirty="0">
              <a:solidFill>
                <a:srgbClr val="14284B"/>
              </a:solidFill>
            </a:endParaRP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D69F5340-0E96-4204-A132-B817F6A7F865}"/>
              </a:ext>
            </a:extLst>
          </p:cNvPr>
          <p:cNvSpPr/>
          <p:nvPr/>
        </p:nvSpPr>
        <p:spPr>
          <a:xfrm>
            <a:off x="7179671" y="3213127"/>
            <a:ext cx="4460945" cy="273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it-IT" sz="1600" b="1" dirty="0">
                <a:solidFill>
                  <a:srgbClr val="14284B"/>
                </a:solidFill>
              </a:rPr>
              <a:t>Punti d’attenzione</a:t>
            </a:r>
            <a:br>
              <a:rPr lang="it-IT" sz="1600" b="1" dirty="0">
                <a:solidFill>
                  <a:srgbClr val="14284B"/>
                </a:solidFill>
              </a:rPr>
            </a:br>
            <a:endParaRPr lang="it-IT" sz="500" b="1" dirty="0">
              <a:solidFill>
                <a:srgbClr val="14284B"/>
              </a:solidFill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14284B"/>
                </a:solidFill>
              </a:rPr>
              <a:t>Limite del 40% </a:t>
            </a:r>
            <a:r>
              <a:rPr lang="it-IT" sz="1600" dirty="0">
                <a:solidFill>
                  <a:srgbClr val="14284B"/>
                </a:solidFill>
              </a:rPr>
              <a:t>del monte ore lavorato sull’insieme dei Progetti OCPA</a:t>
            </a:r>
            <a:br>
              <a:rPr lang="it-IT" sz="1600" dirty="0">
                <a:solidFill>
                  <a:srgbClr val="14284B"/>
                </a:solidFill>
              </a:rPr>
            </a:br>
            <a:r>
              <a:rPr lang="it-IT" sz="1600" i="1" dirty="0">
                <a:solidFill>
                  <a:srgbClr val="14284B"/>
                </a:solidFill>
                <a:sym typeface="Wingdings" panose="05000000000000000000" pitchFamily="2" charset="2"/>
              </a:rPr>
              <a:t> possibilità di </a:t>
            </a:r>
            <a:r>
              <a:rPr lang="it-IT" sz="1600" i="1" dirty="0">
                <a:solidFill>
                  <a:srgbClr val="14284B"/>
                </a:solidFill>
              </a:rPr>
              <a:t>eccezioni documentate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4284B"/>
                </a:solidFill>
              </a:rPr>
              <a:t>Nelle sole giornate rendicontate, esigenza di indicare le ore dedicate anche ad </a:t>
            </a:r>
            <a:r>
              <a:rPr lang="it-IT" sz="1600" b="1" dirty="0">
                <a:solidFill>
                  <a:srgbClr val="14284B"/>
                </a:solidFill>
              </a:rPr>
              <a:t>altri progetti finanziati </a:t>
            </a:r>
            <a:r>
              <a:rPr lang="it-IT" sz="1600" dirty="0">
                <a:solidFill>
                  <a:srgbClr val="14284B"/>
                </a:solidFill>
              </a:rPr>
              <a:t>e ad </a:t>
            </a:r>
            <a:r>
              <a:rPr lang="it-IT" sz="1600" b="1" dirty="0">
                <a:solidFill>
                  <a:srgbClr val="14284B"/>
                </a:solidFill>
              </a:rPr>
              <a:t>attività ordinaria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4284B"/>
                </a:solidFill>
              </a:rPr>
              <a:t>L’</a:t>
            </a:r>
            <a:r>
              <a:rPr lang="it-IT" sz="1600" b="1" dirty="0">
                <a:solidFill>
                  <a:srgbClr val="14284B"/>
                </a:solidFill>
              </a:rPr>
              <a:t>iter di pagamento</a:t>
            </a:r>
            <a:r>
              <a:rPr lang="it-IT" sz="1600" dirty="0">
                <a:solidFill>
                  <a:srgbClr val="14284B"/>
                </a:solidFill>
              </a:rPr>
              <a:t> prevede: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14284B"/>
                </a:solidFill>
              </a:rPr>
              <a:t>controlli e verifiche da parte dell’</a:t>
            </a:r>
            <a:r>
              <a:rPr lang="it-IT" sz="1600" dirty="0" err="1">
                <a:solidFill>
                  <a:srgbClr val="14284B"/>
                </a:solidFill>
              </a:rPr>
              <a:t>AdG</a:t>
            </a:r>
            <a:endParaRPr lang="it-IT" sz="1600" dirty="0">
              <a:solidFill>
                <a:srgbClr val="14284B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14284B"/>
                </a:solidFill>
              </a:rPr>
              <a:t>bonifico a Capofila/Beneficiario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14284B"/>
                </a:solidFill>
              </a:rPr>
              <a:t>trasferimento ai partner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142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>
            <a:extLst>
              <a:ext uri="{FF2B5EF4-FFF2-40B4-BE49-F238E27FC236}">
                <a16:creationId xmlns:a16="http://schemas.microsoft.com/office/drawing/2014/main" id="{76DEF4C7-886A-4695-92B3-BF0F8FBE433D}"/>
              </a:ext>
            </a:extLst>
          </p:cNvPr>
          <p:cNvSpPr/>
          <p:nvPr/>
        </p:nvSpPr>
        <p:spPr>
          <a:xfrm>
            <a:off x="6243567" y="3912729"/>
            <a:ext cx="528480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b="1" dirty="0">
                <a:solidFill>
                  <a:srgbClr val="14284B"/>
                </a:solidFill>
              </a:rPr>
              <a:t>WinWinIt</a:t>
            </a:r>
          </a:p>
          <a:p>
            <a:r>
              <a:rPr lang="it-IT" sz="1400" i="1" dirty="0">
                <a:solidFill>
                  <a:srgbClr val="14284B"/>
                </a:solidFill>
              </a:rPr>
              <a:t>Azione 4</a:t>
            </a:r>
          </a:p>
          <a:p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per la progettazione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funzionale e l’implementazione delle evoluzioni 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Opportunità tecnologiche di miglioramento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Progettazione esecutiva delle evoluzioni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Sviluppo e messa in esercizio delle evoluzioni</a:t>
            </a:r>
          </a:p>
          <a:p>
            <a:endParaRPr lang="it-IT" sz="400" i="1" dirty="0">
              <a:solidFill>
                <a:srgbClr val="14284B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8E28C70E-207B-4D0B-BE62-94B52F18B303}"/>
              </a:ext>
            </a:extLst>
          </p:cNvPr>
          <p:cNvSpPr/>
          <p:nvPr/>
        </p:nvSpPr>
        <p:spPr>
          <a:xfrm>
            <a:off x="527380" y="3912729"/>
            <a:ext cx="528455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>
                <a:solidFill>
                  <a:srgbClr val="14284B"/>
                </a:solidFill>
              </a:rPr>
              <a:t>Studio Legale Battiston</a:t>
            </a:r>
            <a:br>
              <a:rPr lang="it-IT" sz="1600" b="1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Azioni 3 e 4</a:t>
            </a:r>
          </a:p>
          <a:p>
            <a:pPr algn="r"/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normativo e legale per la predisposizione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di atti, regolamenti e contratti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consulenziale su normativa di settore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Standardizzazione di modulistica e documentazione di gara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Predisposizione regolamenti e schema tipo delle convenzioni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Workshop formativi e informativi / Focus group</a:t>
            </a:r>
          </a:p>
          <a:p>
            <a:endParaRPr lang="it-IT" sz="1400" b="1" dirty="0">
              <a:solidFill>
                <a:srgbClr val="14284B"/>
              </a:solidFill>
            </a:endParaRPr>
          </a:p>
          <a:p>
            <a:endParaRPr lang="it-IT" sz="400" b="1" dirty="0">
              <a:solidFill>
                <a:srgbClr val="14284B"/>
              </a:solidFill>
            </a:endParaRP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5402558B-E27A-43FF-BC94-BB7058D2D0B9}"/>
              </a:ext>
            </a:extLst>
          </p:cNvPr>
          <p:cNvSpPr/>
          <p:nvPr/>
        </p:nvSpPr>
        <p:spPr>
          <a:xfrm>
            <a:off x="527380" y="1292490"/>
            <a:ext cx="528455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 err="1">
                <a:solidFill>
                  <a:srgbClr val="14284B"/>
                </a:solidFill>
              </a:rPr>
              <a:t>PricewaterhouseCoopers</a:t>
            </a:r>
            <a:br>
              <a:rPr lang="it-IT" sz="1600" b="1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Azioni 2, 3 e 5</a:t>
            </a:r>
          </a:p>
          <a:p>
            <a:pPr algn="r"/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metodologico per il riuso della buona pratica e la promozione e disseminazione dei risultati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Kit del riuso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Piano standard per start-up e gestione a regime di una SUA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alla sperimentazione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all’attuazione del Piano di Comunicazione</a:t>
            </a:r>
            <a:br>
              <a:rPr lang="it-IT" sz="1400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(sito di progetto ed eventi di disseminazione)</a:t>
            </a:r>
          </a:p>
          <a:p>
            <a:endParaRPr lang="it-IT" sz="1400" b="1" dirty="0">
              <a:solidFill>
                <a:srgbClr val="14284B"/>
              </a:solidFill>
            </a:endParaRPr>
          </a:p>
          <a:p>
            <a:endParaRPr lang="it-IT" sz="400" b="1" dirty="0">
              <a:solidFill>
                <a:srgbClr val="14284B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Affidamento dei servizi di supporto tecnico e specialistico</a:t>
            </a:r>
            <a:endParaRPr lang="it-IT" b="1" i="1" dirty="0"/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DC734C9B-9101-4121-B88B-EA0FEA7871CB}"/>
              </a:ext>
            </a:extLst>
          </p:cNvPr>
          <p:cNvGrpSpPr/>
          <p:nvPr/>
        </p:nvGrpSpPr>
        <p:grpSpPr>
          <a:xfrm rot="5400000">
            <a:off x="3738000" y="3668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E553F4B-4AC2-4DB1-A6F9-F70CA71F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C387943-D729-4870-8AF5-D409581D3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99855B5-A1BE-4D18-8161-FD851430E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17C6DE1-CEBC-468A-A4F5-A668DE12F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F8BCDF7-E9B2-4F70-96EA-D491E53C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515BAA3-D022-4058-A4CE-C1B60E312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7ED826B-E4AC-486F-B420-9B7BAD64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0615A7E-24E8-496A-81A7-3C678445D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16016F72-F3F5-4855-BC8B-42D49AD3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7441311-E34D-44A9-824F-7025CA003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2B36D30-61B9-4D99-9257-E5BCDEE6B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775AA85-46BC-438F-A151-0812A5E8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E727E943-AA3B-437A-A637-CD64F319E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8873261-7528-4203-ADCA-2B3375FA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39C6E208-97A6-4579-8D3B-BA9C1464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AF5ED39F-0159-4F22-B2CE-79A3FDC60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CE51BA19-801F-4118-9103-9680A3016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B3F8818-74F8-4B6A-A233-300F2134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471C44E-7233-411A-BBF9-AB33C1A75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3104DFD-6277-4480-B65F-1C093172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5EC0DEC-258B-4D54-8F05-D5D91564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9167F387-8067-44F3-90FB-F2C0BD20C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742F7EE-39CA-4D72-A0B7-A835A644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CB7A4D0-71BB-47EA-AE8A-C984B9E2D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CC6FFD5-1A89-419C-9981-A8FCA754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FD1D3E6-F6FD-4FCF-838A-2B9CC922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EAC64A1-5D79-4C8C-A6B5-0566CDA20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3D41889A-7463-4882-B3F3-A7337094B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35746999-2340-46C7-A4E2-60B87D727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584AD0C7-19E1-4AAF-8F7D-C29E36CC9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64BCD577-8767-4316-9BC3-E0AF67B4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A523883F-F626-4A25-A01B-8B66883D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8612E933-A392-46B7-865E-D1D6D4DFE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5C2FFD2-9751-49D7-8E53-747C0311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13AB5619-51F2-4658-8153-B6E757701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793CC786-E117-4B4D-A375-727F3367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33DBD17A-E963-44A5-999B-C3469E4C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6E87CDDD-422D-4E4D-936C-D132D0F58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32C14D63-49E3-4683-A118-1F7C7396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04AB91B2-4028-4AD5-BB27-D89D62F2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28C8AA5E-47B9-40AD-8D25-62D077B7F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6AF2DBA2-FE88-4235-8722-5BE72CCE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5F7C3467-252F-4B59-8D83-D10CEAF69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4E13F77B-E983-4771-9E77-9A61C8AC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766E459B-E1CB-4E16-B7EE-F07644C2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15CD862E-B01B-4AD1-AE85-F67C753DD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BC00DC1D-45C3-43AA-82A6-94C1D301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C850A4FB-DF5E-4D6B-930A-328C6C87A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01A5CAA5-31A5-4F29-9698-A8FEF368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7B19A379-8283-4C4F-89C7-80BCC4B7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D36C66A8-8D49-4413-A46F-415C9A1F0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61">
            <a:extLst>
              <a:ext uri="{FF2B5EF4-FFF2-40B4-BE49-F238E27FC236}">
                <a16:creationId xmlns:a16="http://schemas.microsoft.com/office/drawing/2014/main" id="{1B6E0567-EB7C-41D8-A935-2A6DB102611E}"/>
              </a:ext>
            </a:extLst>
          </p:cNvPr>
          <p:cNvGrpSpPr/>
          <p:nvPr/>
        </p:nvGrpSpPr>
        <p:grpSpPr>
          <a:xfrm>
            <a:off x="527380" y="3650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D092F76A-E0E8-4AC1-BEFE-14FBF651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D7C3033-DF8D-4CFC-99BE-C0329BD7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B934346-35D5-4B8A-90BA-CA58BFE3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16F6547-8146-407C-9461-E11FB7D6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68B92FE8-8CBB-4B1B-BD9F-658F87E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49B7C817-57F4-421C-A2CF-9B5F232D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84B5104D-E16C-4E80-9933-A64CDF6A9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3BF58497-4F71-4EB2-A2AC-166FDBD3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7D973E8-30FA-47B5-86C9-3D84998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715D72CB-24A7-4B97-9BC0-9B842C810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099FEC62-0DFC-43DB-9600-45D840B4E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0E5075AF-8F28-4EE4-BF12-AD544661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9E0FCE2-FC12-4B4D-82DD-CEE8F198E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3CFD14A7-C7CA-43D8-82AF-EFB3C9C95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4447B685-A88B-41A1-B191-4747FEB8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F5396406-B1B6-4FCE-BB75-B025AB15A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2DCCA9D0-23A1-453B-A860-9B576EE4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1989CB38-4B5D-4BAE-BB56-86C4B7F3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38DD103E-9DD3-4531-A5C6-AB227938E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8A65AE55-2628-4719-B21F-BDFC161F9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0F808B2-AE05-440A-B845-666DF8BA3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F4F40619-4DAE-4468-AC4E-B2D1EFF44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700BD8ED-9D7A-4D7E-A086-B234EEC68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900C03F0-700D-4B1B-9C0F-1D9B53D69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69CA85A-1269-43C3-8473-8EAE1156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ADEAC6C8-8B44-4F26-825D-236AFDEE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8CD4EA77-9DE3-4C9E-9531-93C9E4883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00ECD01C-392E-4685-82DF-B04DEE378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86B6F179-FA76-4D28-ACA9-0143B1E20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F7527250-CC83-4177-B23E-F7EEEA884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C9105194-06AB-4074-8BFD-6F0AFBCF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DD01FF90-9563-47EF-AC38-2CCB722BD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C3E3AC3D-8581-4167-9E50-C585B31D8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8C9473A6-37C1-4013-A32F-E4D71ED31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F016A33D-27E7-48C0-9A3A-BE96B8EA4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C7832F4F-6F0B-43D7-A39B-D029DBCEF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E6ACF8B5-40AB-4328-84AF-7BA0E405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946D359C-D02C-4ABC-BE88-D4114A8B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3E6DC457-C3FB-4540-880F-6F53C583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AA0C98D2-B672-46DC-93E1-DED2932D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0B6191B1-6EEF-49C6-8FDE-1E7812B7B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D8BA6368-65F2-4BE1-820E-3520E0D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56513988-67BB-438E-A828-610F15985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45F881D5-3804-4474-96FD-450510BCB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AD82D21A-FB69-4C5C-B3C6-93E08A16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5A2F6A41-934E-47ED-8A74-D64E3C87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77E59815-1DE1-4F72-A217-1D34BB89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F30A9EF7-A8F9-45F6-9A1F-0C8BDE80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50F4DB95-BC13-4C7E-A0EC-CDF5453A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62CAA602-C073-425C-804B-C388053F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>
              <a:extLst>
                <a:ext uri="{FF2B5EF4-FFF2-40B4-BE49-F238E27FC236}">
                  <a16:creationId xmlns:a16="http://schemas.microsoft.com/office/drawing/2014/main" id="{7E338B23-44EE-459D-8AC3-C2038DEA9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61">
            <a:extLst>
              <a:ext uri="{FF2B5EF4-FFF2-40B4-BE49-F238E27FC236}">
                <a16:creationId xmlns:a16="http://schemas.microsoft.com/office/drawing/2014/main" id="{9D88B88A-FC07-4C0C-BB27-DC46EFD9BC3B}"/>
              </a:ext>
            </a:extLst>
          </p:cNvPr>
          <p:cNvGrpSpPr/>
          <p:nvPr/>
        </p:nvGrpSpPr>
        <p:grpSpPr>
          <a:xfrm>
            <a:off x="6744599" y="3650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CC34307-AECF-4933-9186-F35CA83E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7635EAC8-F4B0-4781-BAA6-371B1A98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7E6F4C2-A34B-428A-8923-F99F1880C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66CFF70C-D1F6-4E8B-B77A-D94C0A5D9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CF4199A0-7394-41F1-ABB1-E33D5CE82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6701AC2-CA96-4B57-9A11-4E4AAD3F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B2444A10-C24F-4B7B-893F-1EDAD4803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4605ABFC-DEE5-4992-A4E9-C434C647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3E83D4F-5A09-4965-A86B-E9BD61AB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0969FA55-F635-4594-8220-DCFCD93F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717220A5-9200-46C1-83F5-133C7A4A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4A1B95A0-B1A5-4114-960A-8B8003A49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F70B148B-D4AC-480D-9739-A22787F90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B3672F59-CBFD-4D7C-9CC8-6186A60E2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0988B3C0-EE35-4316-856E-F1EAF77BF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26EAE25C-FA38-4711-91C0-D8A15249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843D6703-477D-448A-9EFB-62C55E11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4BE2C60A-688F-4609-9044-980F0711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F226C334-0C45-4C35-93F9-AFB8ED41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ED7B73C9-865F-498E-A09D-1EC3C3767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65B7512B-AB8F-4BD5-AEEA-B2F72C4E7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B2316317-1966-468F-B10E-BF6881F9F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1C2F2762-94E9-437C-AC81-B39BB722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E5FAAFE7-18B3-484D-855E-717C9395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538B809C-DA9D-4828-A89F-4E950B0D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A6608A6E-50E4-4D5B-BEA3-E0EE33842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3C79C6F1-DB2C-45A4-A8DC-3F433CCE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11B45E98-6AF7-4FA3-A748-76DB017BE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5940894D-00DB-4E81-A6B2-DC917CDE4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12ACF250-F3F1-4966-BF19-EFE9042F0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2CC7BAB0-039B-4E06-B9CF-400F182C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D89A5AA8-9866-4433-85C3-5581C8526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78E38F34-7B04-4625-B73B-BF4581447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2F4CEB9E-E671-4548-A7FB-98D407CC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E43B051F-BC0D-4B58-9043-AEAD07E3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6B6109F9-381C-4957-8B95-CF9A07B9A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D0B856D3-8C09-46D1-85CA-C987F592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7AEEE94-7A7A-447F-A144-D97648F67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84932B8E-E01B-4EA2-BF65-8396CE4B7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2F2C5E2B-219E-4758-BC92-803DF39D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CB01100F-CC08-4F76-87AF-755317589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FF37EECE-EC95-45D2-A90C-8F62D69EB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ED901C21-23AD-4D5E-9915-800D2B1FD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42D5A095-DCAF-40C2-B9E1-B0F66ED5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CD9A859A-192C-425F-946A-18EEBBF88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BE693290-834F-4A15-A4DB-A4788717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C5EF3E85-E573-486A-9457-FE775731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446220EF-E672-4F63-871E-8EA78580D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BC42FEF7-17EB-4725-BF22-1E57ECBA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50716FE8-06D4-401E-8BC9-C2D0975A4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0">
              <a:extLst>
                <a:ext uri="{FF2B5EF4-FFF2-40B4-BE49-F238E27FC236}">
                  <a16:creationId xmlns:a16="http://schemas.microsoft.com/office/drawing/2014/main" id="{312831AE-191C-43E4-9673-A474F919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https://seeklogo.com/images/P/pwc-logo-9FD465FA39-seeklogo.com.png">
            <a:extLst>
              <a:ext uri="{FF2B5EF4-FFF2-40B4-BE49-F238E27FC236}">
                <a16:creationId xmlns:a16="http://schemas.microsoft.com/office/drawing/2014/main" id="{49BAF1E6-A77B-4139-83F3-646335D4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0" y="1292490"/>
            <a:ext cx="7013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winwinit logo">
            <a:extLst>
              <a:ext uri="{FF2B5EF4-FFF2-40B4-BE49-F238E27FC236}">
                <a16:creationId xmlns:a16="http://schemas.microsoft.com/office/drawing/2014/main" id="{03AAC789-B304-47E1-991D-3DE1B0A2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545" y="3805515"/>
            <a:ext cx="1612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35">
            <a:extLst>
              <a:ext uri="{FF2B5EF4-FFF2-40B4-BE49-F238E27FC236}">
                <a16:creationId xmlns:a16="http://schemas.microsoft.com/office/drawing/2014/main" id="{EA37C772-E2AF-4BBD-B7E4-EB0F647552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7" y="3805515"/>
            <a:ext cx="718668" cy="720000"/>
          </a:xfrm>
          <a:prstGeom prst="rect">
            <a:avLst/>
          </a:prstGeom>
        </p:spPr>
      </p:pic>
      <p:sp>
        <p:nvSpPr>
          <p:cNvPr id="167" name="Rettangolo 166">
            <a:extLst>
              <a:ext uri="{FF2B5EF4-FFF2-40B4-BE49-F238E27FC236}">
                <a16:creationId xmlns:a16="http://schemas.microsoft.com/office/drawing/2014/main" id="{62715F61-1BF9-4F9B-A7E3-A50F1E0EDBA2}"/>
              </a:ext>
            </a:extLst>
          </p:cNvPr>
          <p:cNvSpPr/>
          <p:nvPr/>
        </p:nvSpPr>
        <p:spPr>
          <a:xfrm>
            <a:off x="6243567" y="1292490"/>
            <a:ext cx="528480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b="1" dirty="0">
                <a:solidFill>
                  <a:srgbClr val="14284B"/>
                </a:solidFill>
              </a:rPr>
              <a:t>Martino &amp; Partners</a:t>
            </a:r>
          </a:p>
          <a:p>
            <a:r>
              <a:rPr lang="it-IT" sz="1400" i="1" dirty="0">
                <a:solidFill>
                  <a:srgbClr val="14284B"/>
                </a:solidFill>
              </a:rPr>
              <a:t>Azioni 3 e 4</a:t>
            </a:r>
          </a:p>
          <a:p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per la definizione di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strategie di gara e la sperimentazione di gare aggregate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consulenziale su strategie di approvvigionamento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Mappatura e reingegnerizzazione del processo gestione acquisti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 percorso di messa in esercizio delle SUA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Analisi dei fabbisogni evolutivi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Workshop formativi e informativi / Focus group</a:t>
            </a:r>
          </a:p>
          <a:p>
            <a:pPr marL="285750" indent="-285750">
              <a:buFontTx/>
              <a:buChar char="-"/>
            </a:pPr>
            <a:endParaRPr lang="it-IT" sz="1400" dirty="0">
              <a:solidFill>
                <a:srgbClr val="14284B"/>
              </a:solidFill>
            </a:endParaRPr>
          </a:p>
        </p:txBody>
      </p:sp>
      <p:pic>
        <p:nvPicPr>
          <p:cNvPr id="1024" name="Immagine 1023">
            <a:extLst>
              <a:ext uri="{FF2B5EF4-FFF2-40B4-BE49-F238E27FC236}">
                <a16:creationId xmlns:a16="http://schemas.microsoft.com/office/drawing/2014/main" id="{C2C9C4FF-50D4-492D-A297-69CFF1CA2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91" y="1292490"/>
            <a:ext cx="1907308" cy="720000"/>
          </a:xfrm>
          <a:prstGeom prst="rect">
            <a:avLst/>
          </a:prstGeom>
        </p:spPr>
      </p:pic>
      <p:sp>
        <p:nvSpPr>
          <p:cNvPr id="1027" name="Rettangolo 1026">
            <a:extLst>
              <a:ext uri="{FF2B5EF4-FFF2-40B4-BE49-F238E27FC236}">
                <a16:creationId xmlns:a16="http://schemas.microsoft.com/office/drawing/2014/main" id="{7444E7EB-1138-4F26-BCEC-840C2FF786D8}"/>
              </a:ext>
            </a:extLst>
          </p:cNvPr>
          <p:cNvSpPr/>
          <p:nvPr/>
        </p:nvSpPr>
        <p:spPr>
          <a:xfrm>
            <a:off x="6243567" y="3912729"/>
            <a:ext cx="5312844" cy="22314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9" name="CasellaDiTesto 1028">
            <a:extLst>
              <a:ext uri="{FF2B5EF4-FFF2-40B4-BE49-F238E27FC236}">
                <a16:creationId xmlns:a16="http://schemas.microsoft.com/office/drawing/2014/main" id="{53FAC6FA-095D-45CF-A3CE-9C45569DC957}"/>
              </a:ext>
            </a:extLst>
          </p:cNvPr>
          <p:cNvSpPr txBox="1"/>
          <p:nvPr/>
        </p:nvSpPr>
        <p:spPr>
          <a:xfrm>
            <a:off x="8923610" y="573858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In corso di affidamento</a:t>
            </a:r>
          </a:p>
        </p:txBody>
      </p:sp>
    </p:spTree>
    <p:extLst>
      <p:ext uri="{BB962C8B-B14F-4D97-AF65-F5344CB8AC3E}">
        <p14:creationId xmlns:p14="http://schemas.microsoft.com/office/powerpoint/2010/main" val="235583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Attività di </a:t>
            </a:r>
            <a:r>
              <a:rPr lang="it-IT" b="1" i="1" dirty="0" err="1"/>
              <a:t>assessment</a:t>
            </a:r>
            <a:r>
              <a:rPr lang="it-IT" b="1" dirty="0"/>
              <a:t> | Indagine presso le Stazioni Appaltanti degli Enti riusanti</a:t>
            </a:r>
            <a:endParaRPr lang="it-IT" b="1" i="1" dirty="0"/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91D73E69-6974-4164-ADAE-9594526CEE1A}"/>
              </a:ext>
            </a:extLst>
          </p:cNvPr>
          <p:cNvGrpSpPr/>
          <p:nvPr/>
        </p:nvGrpSpPr>
        <p:grpSpPr>
          <a:xfrm rot="5400000">
            <a:off x="3283786" y="2192490"/>
            <a:ext cx="1800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0D458D3-2969-4AA8-94CB-960E38983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228D0EBF-2C8D-4056-A550-1336F99B0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18A5054-1A6D-490E-9B26-28F7D63D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3E548CDE-2531-42E3-BE55-7185AF385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4E18BF0-B2DE-4C4E-840A-2CECF1ED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3FE176AD-1846-40E6-B9B0-A2C21A0F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33AD5D78-914D-47F3-9722-3E7B1C97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36FDB3A6-16F0-431B-8B5A-FF286E603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03B59B53-995C-475A-B5F5-F28C0889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DD25FCB5-135C-4B86-83D3-2D95248A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F024CF5D-3920-486B-B4E1-6C7A3C991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E3C54844-65C4-4F00-964C-8887C9A7E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59BC4AA2-8CD7-4523-90BF-D11306A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7D92DF0D-EA0D-4CDC-BB6A-0966172A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298781DE-9689-46D4-A264-901B0FE5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988A66E-8D07-4861-8FAB-9A42A4D30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010741A-9153-42A9-98D4-676BA1D1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43C8955-3A6B-4510-83FF-B588A51D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BC299C2-3939-4B10-B9E4-4493BDB2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40C6162-626F-4ADA-896C-6909CEAE1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2B99970-80E1-4421-949C-7093BD719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FA9F70E9-559A-455D-94B0-550A128A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D40522A-7CF6-4F90-8C1F-996B8EB2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71672E6D-2BE3-4DE5-886A-57E02DDB3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76C27C88-710C-4DDC-9D97-B1AAE4D4B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F3701274-C72B-4912-BF9E-8E01A2E8A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49557C46-83DD-4475-B8A1-3DE3AA3B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B13EAEBB-C91A-4B54-8792-344CAF43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1C8E5C-E8A5-4006-81EC-687AB467B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A65C00E2-5496-4CC7-B633-169647F3F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234C294E-D168-47E5-A3B4-F2C05C2B4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1EEC797-E6E8-445E-82E5-B3661D20A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0B03F169-2BDB-4B1D-A023-765D829C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941F1BFF-AE7F-49A2-BC44-3127BAB8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CC2E8CE3-224E-4863-A164-7241C2B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43D05FE4-7792-45E9-8F5F-28339E6E5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6B6A99E-E014-4B23-AF10-3B6D9179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EF2E2BAE-5E74-4EB5-9FF7-FB9B8FCF0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3DF49CC5-8F3A-4590-965C-536691828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63783F41-FE30-43B8-88AC-16059F0F8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FD0690B1-61B9-41C4-B803-1F7E9A52C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C0A61B25-6781-4B6C-9F8A-F171575EA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ADEB9430-18CC-4CE9-9EF6-611257C0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ACA7B25F-6AF9-4697-AEE9-6027B2C7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82199516-2B03-440B-AC88-89E4F49C5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B0B452E1-6975-490A-BED5-CDF0201D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BF387C34-0C0C-4451-894E-C99AFFFE5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31FB9AC2-C79E-471A-A0C0-A03F34EC7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F4B701F8-15ED-400F-98A4-539128826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D9283C36-1B0A-4E74-835F-F1857CAB5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050D7A4C-EBB3-48B3-B34D-4BC44174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61">
            <a:extLst>
              <a:ext uri="{FF2B5EF4-FFF2-40B4-BE49-F238E27FC236}">
                <a16:creationId xmlns:a16="http://schemas.microsoft.com/office/drawing/2014/main" id="{8501983B-89E9-4ECC-A5FC-C75B03E4A453}"/>
              </a:ext>
            </a:extLst>
          </p:cNvPr>
          <p:cNvGrpSpPr/>
          <p:nvPr/>
        </p:nvGrpSpPr>
        <p:grpSpPr>
          <a:xfrm rot="5400000">
            <a:off x="6940192" y="2192490"/>
            <a:ext cx="1800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28700841-7F6C-4DB1-BE16-2CE82B075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18E87D58-D2D0-4242-9DBA-594B82AB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564A48E-C3C4-4D77-B831-9D0B1355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51FBCCC-F8DE-4C08-9A1F-728EBA032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2AD08EB9-8391-4191-9EEA-D3F324C5B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13A7DB6F-F5F0-4ECB-8FC7-0480E18F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81205155-44E1-4770-A24F-B9D8C3BBD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8C88887-51A8-49B8-8A1E-6C763428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B03A8C1E-B07A-40B0-B5D2-7669F4640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45D2CB21-8B18-4A11-8A31-511922BE5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D0735BD-B0E3-42CF-911B-087A96227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C851C384-C254-4A9F-B3CE-98AD76FD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631CA83B-D23E-4BC2-B479-CDB88FB1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146B4F15-7A27-4E42-8112-5B75D7BDA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59EC5628-2482-4AA3-BD70-F7B78ECC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A82034C-8631-4A5F-9285-8BA62B10D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E01A54A-4539-4824-A25E-9A7FA092C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3CE002E4-55A6-4C95-9406-742956E1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BAA1C93-FA6F-4187-A7EB-EBA8336FE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F1D48848-0935-4A04-8282-B32957BE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FF3621D1-D94C-4805-9E28-B3171B45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33AB6C9-6AF2-4C6C-AAA1-5157B444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D35B7745-919E-4BD5-A937-54666E385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6BD14643-C0FA-4960-9A8D-1ED0A382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2AEC5FC1-CEFB-4E41-8165-67EAEA625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3D0A274B-BA7E-49FA-9C58-A383EFA24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A1A9981A-F52D-4467-949C-C7151646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66715684-4602-4B66-8C69-BD2C5DC6D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B996CD48-D05E-409F-85E9-9F7E6957C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7412E38B-CB42-4F21-AAF2-27B8F7AF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24472EBE-689B-4866-A546-1C3C5DCD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F727E2E3-D530-4D48-82DB-B21C72D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826D2DAB-112E-416B-AE00-FD4BAC99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E7254861-5EFA-480D-928E-01F966FA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7BF1A784-52AD-4C13-9C65-1BF354FB6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EFCC27A3-E695-4368-AC46-AD4FDC409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4A58151A-BDDF-4FC5-8AC8-74426405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77ED92EE-A876-492C-A9CD-6EAEB9115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E3BB9C89-5E20-40B2-802E-FAF57675A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5583883E-7C42-4B38-BF0D-DA480FE7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E973A227-AE7C-4398-B79B-76E04DF9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13FAB013-E089-4689-B5DF-1F82CFA7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C8363E8D-CFF1-47EE-93CC-464086D3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BA96E373-CBDE-486B-88D0-FCCC0DF2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58ECE809-08AA-44C4-B6CE-00C7D251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5DEB6F89-39F9-4433-BEF9-D62F72F59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DB536BD0-AFF6-4A75-B3D9-9042D83CB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F83FF0E6-68B3-4198-A459-91329616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2955635D-4DC7-4CA5-A882-121C32339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4919E244-2037-4B74-AEA3-3DE0B832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>
              <a:extLst>
                <a:ext uri="{FF2B5EF4-FFF2-40B4-BE49-F238E27FC236}">
                  <a16:creationId xmlns:a16="http://schemas.microsoft.com/office/drawing/2014/main" id="{74C63804-D8FE-4753-9AFF-8A5E0199C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3DBD8580-20AB-4D4C-9C53-ED4D4BAD359C}"/>
              </a:ext>
            </a:extLst>
          </p:cNvPr>
          <p:cNvSpPr/>
          <p:nvPr/>
        </p:nvSpPr>
        <p:spPr>
          <a:xfrm>
            <a:off x="527380" y="1292490"/>
            <a:ext cx="3480387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>
                <a:solidFill>
                  <a:srgbClr val="14284B"/>
                </a:solidFill>
              </a:rPr>
              <a:t>SUA Provincia di Vicenza</a:t>
            </a:r>
            <a:endParaRPr lang="it-IT" sz="1400" b="1" i="1" dirty="0">
              <a:solidFill>
                <a:srgbClr val="14284B"/>
              </a:solidFill>
            </a:endParaRPr>
          </a:p>
          <a:p>
            <a:pPr lvl="2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21 dipendenti </a:t>
            </a:r>
          </a:p>
          <a:p>
            <a:pPr lvl="2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64 enti associati</a:t>
            </a:r>
          </a:p>
          <a:p>
            <a:r>
              <a:rPr lang="it-IT" sz="1400" i="1" dirty="0">
                <a:solidFill>
                  <a:srgbClr val="14284B"/>
                </a:solidFill>
              </a:rPr>
              <a:t>		</a:t>
            </a:r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CF54B829-C527-44C3-936D-1C9EFBE88F36}"/>
              </a:ext>
            </a:extLst>
          </p:cNvPr>
          <p:cNvSpPr/>
          <p:nvPr/>
        </p:nvSpPr>
        <p:spPr>
          <a:xfrm>
            <a:off x="4239984" y="1292490"/>
            <a:ext cx="3480387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>
                <a:solidFill>
                  <a:srgbClr val="14284B"/>
                </a:solidFill>
              </a:rPr>
              <a:t>SUA Provincia di Novara</a:t>
            </a:r>
            <a:endParaRPr lang="it-IT" sz="1400" i="1" dirty="0">
              <a:solidFill>
                <a:srgbClr val="14284B"/>
              </a:solidFill>
            </a:endParaRPr>
          </a:p>
          <a:p>
            <a:pPr marL="914400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5 dipendenti</a:t>
            </a:r>
          </a:p>
          <a:p>
            <a:pPr marL="914400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37 enti associati</a:t>
            </a:r>
          </a:p>
        </p:txBody>
      </p:sp>
      <p:sp>
        <p:nvSpPr>
          <p:cNvPr id="216" name="Rettangolo 215">
            <a:extLst>
              <a:ext uri="{FF2B5EF4-FFF2-40B4-BE49-F238E27FC236}">
                <a16:creationId xmlns:a16="http://schemas.microsoft.com/office/drawing/2014/main" id="{BBEE2BFD-910F-4B0A-B6C0-2B6CFD7AD2AE}"/>
              </a:ext>
            </a:extLst>
          </p:cNvPr>
          <p:cNvSpPr/>
          <p:nvPr/>
        </p:nvSpPr>
        <p:spPr>
          <a:xfrm>
            <a:off x="7844752" y="1292490"/>
            <a:ext cx="3480387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>
                <a:solidFill>
                  <a:srgbClr val="14284B"/>
                </a:solidFill>
              </a:rPr>
              <a:t>SUA Provincia di Salerno</a:t>
            </a:r>
            <a:endParaRPr lang="it-IT" sz="1400" i="1" dirty="0">
              <a:solidFill>
                <a:srgbClr val="14284B"/>
              </a:solidFill>
            </a:endParaRPr>
          </a:p>
          <a:p>
            <a:pPr marL="914400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4 dipendenti </a:t>
            </a:r>
          </a:p>
          <a:p>
            <a:pPr marL="914400" indent="360000">
              <a:lnSpc>
                <a:spcPts val="1900"/>
              </a:lnSpc>
            </a:pPr>
            <a:r>
              <a:rPr lang="it-IT" sz="1400" i="1" dirty="0">
                <a:solidFill>
                  <a:srgbClr val="14284B"/>
                </a:solidFill>
              </a:rPr>
              <a:t>10 enti associati</a:t>
            </a:r>
          </a:p>
        </p:txBody>
      </p:sp>
      <p:pic>
        <p:nvPicPr>
          <p:cNvPr id="217" name="Picture 12" descr="Risultati immagini per provincia di vicenza logo">
            <a:extLst>
              <a:ext uri="{FF2B5EF4-FFF2-40B4-BE49-F238E27FC236}">
                <a16:creationId xmlns:a16="http://schemas.microsoft.com/office/drawing/2014/main" id="{2A0A94C4-04BC-48A6-9E1E-72F47B7B3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5" y="1292490"/>
            <a:ext cx="484488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6" descr="Risultati immagini per Provincia di Novara logo">
            <a:extLst>
              <a:ext uri="{FF2B5EF4-FFF2-40B4-BE49-F238E27FC236}">
                <a16:creationId xmlns:a16="http://schemas.microsoft.com/office/drawing/2014/main" id="{D3ABFD47-67D9-4634-826D-AA87BFB0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1" y="1292490"/>
            <a:ext cx="443676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4" descr="Risultati immagini per Provincia di Salerno logo">
            <a:extLst>
              <a:ext uri="{FF2B5EF4-FFF2-40B4-BE49-F238E27FC236}">
                <a16:creationId xmlns:a16="http://schemas.microsoft.com/office/drawing/2014/main" id="{61A6B338-1E33-4971-928C-62FBF4D1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92" y="1292490"/>
            <a:ext cx="414712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7" name="Tabella 276">
            <a:extLst>
              <a:ext uri="{FF2B5EF4-FFF2-40B4-BE49-F238E27FC236}">
                <a16:creationId xmlns:a16="http://schemas.microsoft.com/office/drawing/2014/main" id="{53AD8F02-72C5-4714-8883-D3C8EE612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16785"/>
              </p:ext>
            </p:extLst>
          </p:nvPr>
        </p:nvGraphicFramePr>
        <p:xfrm>
          <a:off x="527380" y="2276872"/>
          <a:ext cx="35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000">
                  <a:extLst>
                    <a:ext uri="{9D8B030D-6E8A-4147-A177-3AD203B41FA5}">
                      <a16:colId xmlns:a16="http://schemas.microsoft.com/office/drawing/2014/main" val="1519426764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1411735220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30420033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endParaRPr lang="it-IT" sz="1200" dirty="0">
                        <a:solidFill>
                          <a:srgbClr val="14284B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Beni e servizi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Lavori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312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N.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209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136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614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€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51,5 mln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59,2 mln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53361"/>
                  </a:ext>
                </a:extLst>
              </a:tr>
            </a:tbl>
          </a:graphicData>
        </a:graphic>
      </p:graphicFrame>
      <p:graphicFrame>
        <p:nvGraphicFramePr>
          <p:cNvPr id="278" name="Tabella 277">
            <a:extLst>
              <a:ext uri="{FF2B5EF4-FFF2-40B4-BE49-F238E27FC236}">
                <a16:creationId xmlns:a16="http://schemas.microsoft.com/office/drawing/2014/main" id="{F5B7B050-28E7-40B7-B6BE-7BDC8081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36459"/>
              </p:ext>
            </p:extLst>
          </p:nvPr>
        </p:nvGraphicFramePr>
        <p:xfrm>
          <a:off x="4248589" y="2276872"/>
          <a:ext cx="35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000">
                  <a:extLst>
                    <a:ext uri="{9D8B030D-6E8A-4147-A177-3AD203B41FA5}">
                      <a16:colId xmlns:a16="http://schemas.microsoft.com/office/drawing/2014/main" val="1519426764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1411735220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30420033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Beni e servizi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Lavori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312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N.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Segoe Script" panose="030B0504020000000003" pitchFamily="66" charset="0"/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Segoe Script" panose="030B0504020000000003" pitchFamily="66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614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€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Segoe Script" panose="030B0504020000000003" pitchFamily="66" charset="0"/>
                        </a:rPr>
                        <a:t>22,4 mln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Segoe Script" panose="030B0504020000000003" pitchFamily="66" charset="0"/>
                        </a:rPr>
                        <a:t>8,2 mln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53361"/>
                  </a:ext>
                </a:extLst>
              </a:tr>
            </a:tbl>
          </a:graphicData>
        </a:graphic>
      </p:graphicFrame>
      <p:graphicFrame>
        <p:nvGraphicFramePr>
          <p:cNvPr id="279" name="Tabella 278">
            <a:extLst>
              <a:ext uri="{FF2B5EF4-FFF2-40B4-BE49-F238E27FC236}">
                <a16:creationId xmlns:a16="http://schemas.microsoft.com/office/drawing/2014/main" id="{9CA3F6E5-D9A5-427B-BFBF-5AE6F43B6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84365"/>
              </p:ext>
            </p:extLst>
          </p:nvPr>
        </p:nvGraphicFramePr>
        <p:xfrm>
          <a:off x="7968597" y="2325418"/>
          <a:ext cx="35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000">
                  <a:extLst>
                    <a:ext uri="{9D8B030D-6E8A-4147-A177-3AD203B41FA5}">
                      <a16:colId xmlns:a16="http://schemas.microsoft.com/office/drawing/2014/main" val="1519426764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1411735220"/>
                    </a:ext>
                  </a:extLst>
                </a:gridCol>
                <a:gridCol w="1176000">
                  <a:extLst>
                    <a:ext uri="{9D8B030D-6E8A-4147-A177-3AD203B41FA5}">
                      <a16:colId xmlns:a16="http://schemas.microsoft.com/office/drawing/2014/main" val="3042003316"/>
                    </a:ext>
                  </a:extLst>
                </a:gridCol>
              </a:tblGrid>
              <a:tr h="225774">
                <a:tc>
                  <a:txBody>
                    <a:bodyPr/>
                    <a:lstStyle/>
                    <a:p>
                      <a:pPr algn="r"/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Beni e servizi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14284B"/>
                          </a:solidFill>
                        </a:rPr>
                        <a:t>Lavori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312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N.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614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14284B"/>
                          </a:solidFill>
                        </a:rPr>
                        <a:t>€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3,2 mln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14284B"/>
                          </a:solidFill>
                          <a:latin typeface="Segoe Script" panose="030B0504020000000003" pitchFamily="66" charset="0"/>
                        </a:rPr>
                        <a:t>1,2 mln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53361"/>
                  </a:ext>
                </a:extLst>
              </a:tr>
            </a:tbl>
          </a:graphicData>
        </a:graphic>
      </p:graphicFrame>
      <p:sp>
        <p:nvSpPr>
          <p:cNvPr id="280" name="Rettangolo 279">
            <a:extLst>
              <a:ext uri="{FF2B5EF4-FFF2-40B4-BE49-F238E27FC236}">
                <a16:creationId xmlns:a16="http://schemas.microsoft.com/office/drawing/2014/main" id="{15CD740D-4082-4749-B7C3-3DADEC338A76}"/>
              </a:ext>
            </a:extLst>
          </p:cNvPr>
          <p:cNvSpPr/>
          <p:nvPr/>
        </p:nvSpPr>
        <p:spPr>
          <a:xfrm>
            <a:off x="787122" y="2256250"/>
            <a:ext cx="1440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1" u="sng" dirty="0">
                <a:solidFill>
                  <a:srgbClr val="14284B"/>
                </a:solidFill>
              </a:rPr>
              <a:t>Gare 2018</a:t>
            </a:r>
            <a:endParaRPr lang="it-IT" sz="1200" i="1" u="sng" dirty="0">
              <a:solidFill>
                <a:srgbClr val="14284B"/>
              </a:solidFill>
            </a:endParaRPr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C47115D0-C2FC-4252-B23B-18C668207E73}"/>
              </a:ext>
            </a:extLst>
          </p:cNvPr>
          <p:cNvSpPr/>
          <p:nvPr/>
        </p:nvSpPr>
        <p:spPr>
          <a:xfrm>
            <a:off x="551384" y="3285281"/>
            <a:ext cx="1440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1" u="sng" dirty="0">
                <a:solidFill>
                  <a:srgbClr val="14284B"/>
                </a:solidFill>
              </a:rPr>
              <a:t>Fasi gestite</a:t>
            </a:r>
            <a:endParaRPr lang="it-IT" sz="1200" i="1" u="sng" dirty="0">
              <a:solidFill>
                <a:srgbClr val="14284B"/>
              </a:solidFill>
            </a:endParaRPr>
          </a:p>
        </p:txBody>
      </p:sp>
      <p:sp>
        <p:nvSpPr>
          <p:cNvPr id="286" name="Rettangolo 285">
            <a:extLst>
              <a:ext uri="{FF2B5EF4-FFF2-40B4-BE49-F238E27FC236}">
                <a16:creationId xmlns:a16="http://schemas.microsoft.com/office/drawing/2014/main" id="{A19E7137-45A3-490E-B58C-6A8B57ABF04C}"/>
              </a:ext>
            </a:extLst>
          </p:cNvPr>
          <p:cNvSpPr/>
          <p:nvPr/>
        </p:nvSpPr>
        <p:spPr>
          <a:xfrm>
            <a:off x="479376" y="3925191"/>
            <a:ext cx="3096344" cy="209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Definizione della procedura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Ricerca/individuazione fornitori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Documentazione di gara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Gestione della gara e raccolta offerte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Istruttoria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14284B"/>
                </a:solidFill>
              </a:rPr>
              <a:t>Gestione del contenzioso</a:t>
            </a:r>
            <a:endParaRPr lang="it-IT" sz="1200" dirty="0">
              <a:solidFill>
                <a:srgbClr val="14284B"/>
              </a:solidFill>
            </a:endParaRPr>
          </a:p>
        </p:txBody>
      </p:sp>
      <p:grpSp>
        <p:nvGrpSpPr>
          <p:cNvPr id="290" name="Group 61">
            <a:extLst>
              <a:ext uri="{FF2B5EF4-FFF2-40B4-BE49-F238E27FC236}">
                <a16:creationId xmlns:a16="http://schemas.microsoft.com/office/drawing/2014/main" id="{38249069-03A3-42BC-912C-E1C48A5E560E}"/>
              </a:ext>
            </a:extLst>
          </p:cNvPr>
          <p:cNvGrpSpPr/>
          <p:nvPr/>
        </p:nvGrpSpPr>
        <p:grpSpPr>
          <a:xfrm>
            <a:off x="1236000" y="3212976"/>
            <a:ext cx="9720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FAA880BF-77D7-4C69-8B08-5E2E31C6A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5FB6F863-13D9-444A-AC85-8D344C26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324B38F1-C478-4CAF-A220-D82605F4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B213E9BE-B482-4AC4-9574-426FD9F20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D13FCE60-C0A0-40D1-82E4-C698FDAA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3417B92B-0FD7-424F-A815-820AB384E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D9E38130-AB7D-4D9D-9A05-6A5B4A43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2902E3F5-E3B6-42D1-AFF3-D72EC0613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7DC65D54-6C08-47A5-871B-D2A04309F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050A79E7-6450-4A05-BC17-91F4C0AD1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DB9F3BB3-410A-46D1-9510-985D31AD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D74883A2-9535-425C-A43B-56DC0914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2033A966-B12B-450E-B213-F35359159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7D5629CA-54C1-4595-A28A-34ECCABFA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831BFD0C-177D-4CA0-ABEF-34F1A6BD2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C403CD50-A4E8-4F5A-80B2-6A4DF039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7" name="Freeform 26">
              <a:extLst>
                <a:ext uri="{FF2B5EF4-FFF2-40B4-BE49-F238E27FC236}">
                  <a16:creationId xmlns:a16="http://schemas.microsoft.com/office/drawing/2014/main" id="{D14E779B-B412-417C-8EC8-31A2614F3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8" name="Freeform 27">
              <a:extLst>
                <a:ext uri="{FF2B5EF4-FFF2-40B4-BE49-F238E27FC236}">
                  <a16:creationId xmlns:a16="http://schemas.microsoft.com/office/drawing/2014/main" id="{01CB8FF7-3B5C-408D-BF48-529AF684B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9" name="Freeform 28">
              <a:extLst>
                <a:ext uri="{FF2B5EF4-FFF2-40B4-BE49-F238E27FC236}">
                  <a16:creationId xmlns:a16="http://schemas.microsoft.com/office/drawing/2014/main" id="{FE3B61AB-F6E5-41FA-AED8-6AF71676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13D4E835-6F04-4AD3-87AD-32D7DAD4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1" name="Freeform 30">
              <a:extLst>
                <a:ext uri="{FF2B5EF4-FFF2-40B4-BE49-F238E27FC236}">
                  <a16:creationId xmlns:a16="http://schemas.microsoft.com/office/drawing/2014/main" id="{6022D86D-E542-4A92-B2B5-923E0015F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2" name="Freeform 31">
              <a:extLst>
                <a:ext uri="{FF2B5EF4-FFF2-40B4-BE49-F238E27FC236}">
                  <a16:creationId xmlns:a16="http://schemas.microsoft.com/office/drawing/2014/main" id="{288540F8-376B-4E25-8496-606DA0A3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FF50E9B6-C0AE-4742-83EA-0E9D73F8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4" name="Freeform 33">
              <a:extLst>
                <a:ext uri="{FF2B5EF4-FFF2-40B4-BE49-F238E27FC236}">
                  <a16:creationId xmlns:a16="http://schemas.microsoft.com/office/drawing/2014/main" id="{6E922549-D6E0-4932-942D-03AAFBC6C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5" name="Freeform 34">
              <a:extLst>
                <a:ext uri="{FF2B5EF4-FFF2-40B4-BE49-F238E27FC236}">
                  <a16:creationId xmlns:a16="http://schemas.microsoft.com/office/drawing/2014/main" id="{1D9EDE5A-F60D-457A-AFAF-D2B5446DE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6" name="Freeform 35">
              <a:extLst>
                <a:ext uri="{FF2B5EF4-FFF2-40B4-BE49-F238E27FC236}">
                  <a16:creationId xmlns:a16="http://schemas.microsoft.com/office/drawing/2014/main" id="{0D189D0A-2D91-4D6B-8C5E-4A3FC852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" name="Freeform 36">
              <a:extLst>
                <a:ext uri="{FF2B5EF4-FFF2-40B4-BE49-F238E27FC236}">
                  <a16:creationId xmlns:a16="http://schemas.microsoft.com/office/drawing/2014/main" id="{FA1C7694-2290-4233-8903-07B0EC159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8" name="Freeform 37">
              <a:extLst>
                <a:ext uri="{FF2B5EF4-FFF2-40B4-BE49-F238E27FC236}">
                  <a16:creationId xmlns:a16="http://schemas.microsoft.com/office/drawing/2014/main" id="{077AC242-40FC-4977-AEE4-9F560C1E9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9" name="Freeform 38">
              <a:extLst>
                <a:ext uri="{FF2B5EF4-FFF2-40B4-BE49-F238E27FC236}">
                  <a16:creationId xmlns:a16="http://schemas.microsoft.com/office/drawing/2014/main" id="{76469478-79A3-4375-8061-53ED810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5671EDB0-032E-4E85-8FBC-F4FDD6EEE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9A9F677D-D0B1-4E67-99A4-055A9B74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A61E58F5-5AAA-4B73-B2A5-104A3A079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94DCF05B-C5E9-4B49-922E-643E0BFF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4" name="Freeform 43">
              <a:extLst>
                <a:ext uri="{FF2B5EF4-FFF2-40B4-BE49-F238E27FC236}">
                  <a16:creationId xmlns:a16="http://schemas.microsoft.com/office/drawing/2014/main" id="{0AE48A8D-E1F0-4347-9DAF-EE09634C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33388181-5672-4CF1-84ED-819CBACB5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6" name="Freeform 45">
              <a:extLst>
                <a:ext uri="{FF2B5EF4-FFF2-40B4-BE49-F238E27FC236}">
                  <a16:creationId xmlns:a16="http://schemas.microsoft.com/office/drawing/2014/main" id="{E611ACAF-AA52-4154-A4C5-6E2B65976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618E6271-23AD-46E8-80F1-3EE965E6B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460AA102-173D-4191-87CB-FB4BA3B8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352EB46D-CCEA-46EF-AD5A-14B5AA842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EF989E06-88EA-48ED-9A9C-2F9975890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1" name="Freeform 50">
              <a:extLst>
                <a:ext uri="{FF2B5EF4-FFF2-40B4-BE49-F238E27FC236}">
                  <a16:creationId xmlns:a16="http://schemas.microsoft.com/office/drawing/2014/main" id="{702B1097-BBB6-49BA-8DA0-887B2E693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2" name="Freeform 51">
              <a:extLst>
                <a:ext uri="{FF2B5EF4-FFF2-40B4-BE49-F238E27FC236}">
                  <a16:creationId xmlns:a16="http://schemas.microsoft.com/office/drawing/2014/main" id="{FD4796C8-7D4A-4AEC-88E6-C4D3198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A82B643B-D41A-4AD3-B9BC-9648B529D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3F054D34-DF94-4649-A194-91D7CDA20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656C24FA-A53A-43E7-AE94-9A1D47172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6" name="Freeform 55">
              <a:extLst>
                <a:ext uri="{FF2B5EF4-FFF2-40B4-BE49-F238E27FC236}">
                  <a16:creationId xmlns:a16="http://schemas.microsoft.com/office/drawing/2014/main" id="{E4FEB644-EF43-4930-9DAF-6D25AD16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45798ECB-1911-4854-87C3-28EC25751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5030A88A-D7D5-4D0E-BAC4-A609EEB4A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9" name="Freeform 58">
              <a:extLst>
                <a:ext uri="{FF2B5EF4-FFF2-40B4-BE49-F238E27FC236}">
                  <a16:creationId xmlns:a16="http://schemas.microsoft.com/office/drawing/2014/main" id="{23C0D870-AE53-45A8-BE37-390E43C05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0" name="Freeform 59">
              <a:extLst>
                <a:ext uri="{FF2B5EF4-FFF2-40B4-BE49-F238E27FC236}">
                  <a16:creationId xmlns:a16="http://schemas.microsoft.com/office/drawing/2014/main" id="{D5A42E6C-F4E0-4989-A244-7A8422BE2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1" name="Freeform 60">
              <a:extLst>
                <a:ext uri="{FF2B5EF4-FFF2-40B4-BE49-F238E27FC236}">
                  <a16:creationId xmlns:a16="http://schemas.microsoft.com/office/drawing/2014/main" id="{03AE8CD0-7C6C-4EAD-9C47-904A743EC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E71DD652-F6A8-4D68-9CB0-907E422F814D}"/>
              </a:ext>
            </a:extLst>
          </p:cNvPr>
          <p:cNvSpPr txBox="1"/>
          <p:nvPr/>
        </p:nvSpPr>
        <p:spPr>
          <a:xfrm>
            <a:off x="3464949" y="394439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32D0EBB1-83F6-4192-9699-CC33375248D7}"/>
              </a:ext>
            </a:extLst>
          </p:cNvPr>
          <p:cNvSpPr txBox="1"/>
          <p:nvPr/>
        </p:nvSpPr>
        <p:spPr>
          <a:xfrm>
            <a:off x="3464949" y="4286875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5CA571D6-D484-41DD-A040-03A46BEEBD7B}"/>
              </a:ext>
            </a:extLst>
          </p:cNvPr>
          <p:cNvSpPr txBox="1"/>
          <p:nvPr/>
        </p:nvSpPr>
        <p:spPr>
          <a:xfrm>
            <a:off x="3464949" y="461323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1DA98898-1AA1-4F13-BD13-B901F3100863}"/>
              </a:ext>
            </a:extLst>
          </p:cNvPr>
          <p:cNvSpPr txBox="1"/>
          <p:nvPr/>
        </p:nvSpPr>
        <p:spPr>
          <a:xfrm>
            <a:off x="3464949" y="492675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48" name="CasellaDiTesto 347">
            <a:extLst>
              <a:ext uri="{FF2B5EF4-FFF2-40B4-BE49-F238E27FC236}">
                <a16:creationId xmlns:a16="http://schemas.microsoft.com/office/drawing/2014/main" id="{24F68B40-9BB9-461A-9E4E-8E0B1505075F}"/>
              </a:ext>
            </a:extLst>
          </p:cNvPr>
          <p:cNvSpPr txBox="1"/>
          <p:nvPr/>
        </p:nvSpPr>
        <p:spPr>
          <a:xfrm>
            <a:off x="3464949" y="5282086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CEF10E39-7739-49A5-8FDE-7C3A7D2F18E1}"/>
              </a:ext>
            </a:extLst>
          </p:cNvPr>
          <p:cNvSpPr txBox="1"/>
          <p:nvPr/>
        </p:nvSpPr>
        <p:spPr>
          <a:xfrm>
            <a:off x="3464949" y="559559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0" name="CasellaDiTesto 349">
            <a:extLst>
              <a:ext uri="{FF2B5EF4-FFF2-40B4-BE49-F238E27FC236}">
                <a16:creationId xmlns:a16="http://schemas.microsoft.com/office/drawing/2014/main" id="{4D0DE638-412A-410E-956E-E5904679888E}"/>
              </a:ext>
            </a:extLst>
          </p:cNvPr>
          <p:cNvSpPr txBox="1"/>
          <p:nvPr/>
        </p:nvSpPr>
        <p:spPr>
          <a:xfrm>
            <a:off x="3287124" y="350457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4284B"/>
                </a:solidFill>
                <a:sym typeface="Wingdings" panose="05000000000000000000" pitchFamily="2" charset="2"/>
              </a:rPr>
              <a:t>VI</a:t>
            </a:r>
            <a:endParaRPr lang="it-IT" b="1" dirty="0">
              <a:solidFill>
                <a:srgbClr val="14284B"/>
              </a:solidFill>
            </a:endParaRPr>
          </a:p>
        </p:txBody>
      </p:sp>
      <p:sp>
        <p:nvSpPr>
          <p:cNvPr id="351" name="CasellaDiTesto 350">
            <a:extLst>
              <a:ext uri="{FF2B5EF4-FFF2-40B4-BE49-F238E27FC236}">
                <a16:creationId xmlns:a16="http://schemas.microsoft.com/office/drawing/2014/main" id="{4AF75BAB-A1A3-4C56-9DFA-2636AC7EDD2C}"/>
              </a:ext>
            </a:extLst>
          </p:cNvPr>
          <p:cNvSpPr txBox="1"/>
          <p:nvPr/>
        </p:nvSpPr>
        <p:spPr>
          <a:xfrm>
            <a:off x="3935124" y="350457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4284B"/>
                </a:solidFill>
                <a:sym typeface="Wingdings" panose="05000000000000000000" pitchFamily="2" charset="2"/>
              </a:rPr>
              <a:t>NO</a:t>
            </a:r>
            <a:endParaRPr lang="it-IT" b="1" dirty="0">
              <a:solidFill>
                <a:srgbClr val="14284B"/>
              </a:solidFill>
            </a:endParaRPr>
          </a:p>
        </p:txBody>
      </p:sp>
      <p:sp>
        <p:nvSpPr>
          <p:cNvPr id="352" name="CasellaDiTesto 351">
            <a:extLst>
              <a:ext uri="{FF2B5EF4-FFF2-40B4-BE49-F238E27FC236}">
                <a16:creationId xmlns:a16="http://schemas.microsoft.com/office/drawing/2014/main" id="{07C1B478-8881-44C5-BF6E-D091EC26C449}"/>
              </a:ext>
            </a:extLst>
          </p:cNvPr>
          <p:cNvSpPr txBox="1"/>
          <p:nvPr/>
        </p:nvSpPr>
        <p:spPr>
          <a:xfrm>
            <a:off x="4583124" y="350457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4284B"/>
                </a:solidFill>
                <a:sym typeface="Wingdings" panose="05000000000000000000" pitchFamily="2" charset="2"/>
              </a:rPr>
              <a:t>SA</a:t>
            </a:r>
            <a:endParaRPr lang="it-IT" b="1" dirty="0">
              <a:solidFill>
                <a:srgbClr val="14284B"/>
              </a:solidFill>
            </a:endParaRPr>
          </a:p>
        </p:txBody>
      </p:sp>
      <p:sp>
        <p:nvSpPr>
          <p:cNvPr id="353" name="CasellaDiTesto 352">
            <a:extLst>
              <a:ext uri="{FF2B5EF4-FFF2-40B4-BE49-F238E27FC236}">
                <a16:creationId xmlns:a16="http://schemas.microsoft.com/office/drawing/2014/main" id="{8DD5B991-3213-4768-AA91-3B0A0C8E6301}"/>
              </a:ext>
            </a:extLst>
          </p:cNvPr>
          <p:cNvSpPr txBox="1"/>
          <p:nvPr/>
        </p:nvSpPr>
        <p:spPr>
          <a:xfrm>
            <a:off x="4071512" y="4286875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4" name="CasellaDiTesto 353">
            <a:extLst>
              <a:ext uri="{FF2B5EF4-FFF2-40B4-BE49-F238E27FC236}">
                <a16:creationId xmlns:a16="http://schemas.microsoft.com/office/drawing/2014/main" id="{50CE0C21-04FC-4862-B0FE-E5CC04B95B86}"/>
              </a:ext>
            </a:extLst>
          </p:cNvPr>
          <p:cNvSpPr txBox="1"/>
          <p:nvPr/>
        </p:nvSpPr>
        <p:spPr>
          <a:xfrm>
            <a:off x="4071512" y="461323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5" name="CasellaDiTesto 354">
            <a:extLst>
              <a:ext uri="{FF2B5EF4-FFF2-40B4-BE49-F238E27FC236}">
                <a16:creationId xmlns:a16="http://schemas.microsoft.com/office/drawing/2014/main" id="{BDD4ECC1-FC9D-4304-841E-5B8D2EC18A01}"/>
              </a:ext>
            </a:extLst>
          </p:cNvPr>
          <p:cNvSpPr txBox="1"/>
          <p:nvPr/>
        </p:nvSpPr>
        <p:spPr>
          <a:xfrm>
            <a:off x="4071512" y="492675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6" name="CasellaDiTesto 355">
            <a:extLst>
              <a:ext uri="{FF2B5EF4-FFF2-40B4-BE49-F238E27FC236}">
                <a16:creationId xmlns:a16="http://schemas.microsoft.com/office/drawing/2014/main" id="{4CF88DEC-C73A-4D3F-871D-A84AFE95B5CB}"/>
              </a:ext>
            </a:extLst>
          </p:cNvPr>
          <p:cNvSpPr txBox="1"/>
          <p:nvPr/>
        </p:nvSpPr>
        <p:spPr>
          <a:xfrm>
            <a:off x="4727365" y="394439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7" name="CasellaDiTesto 356">
            <a:extLst>
              <a:ext uri="{FF2B5EF4-FFF2-40B4-BE49-F238E27FC236}">
                <a16:creationId xmlns:a16="http://schemas.microsoft.com/office/drawing/2014/main" id="{52E05C8D-A8A5-4DC8-8209-20EC1EF20E76}"/>
              </a:ext>
            </a:extLst>
          </p:cNvPr>
          <p:cNvSpPr txBox="1"/>
          <p:nvPr/>
        </p:nvSpPr>
        <p:spPr>
          <a:xfrm>
            <a:off x="4727365" y="4286875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8" name="CasellaDiTesto 357">
            <a:extLst>
              <a:ext uri="{FF2B5EF4-FFF2-40B4-BE49-F238E27FC236}">
                <a16:creationId xmlns:a16="http://schemas.microsoft.com/office/drawing/2014/main" id="{7E1D68AB-D94F-4876-BA89-829BFA57CD9A}"/>
              </a:ext>
            </a:extLst>
          </p:cNvPr>
          <p:cNvSpPr txBox="1"/>
          <p:nvPr/>
        </p:nvSpPr>
        <p:spPr>
          <a:xfrm>
            <a:off x="4727365" y="461323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59" name="CasellaDiTesto 358">
            <a:extLst>
              <a:ext uri="{FF2B5EF4-FFF2-40B4-BE49-F238E27FC236}">
                <a16:creationId xmlns:a16="http://schemas.microsoft.com/office/drawing/2014/main" id="{EF583B4F-1481-4695-854D-BABB5BB37B7C}"/>
              </a:ext>
            </a:extLst>
          </p:cNvPr>
          <p:cNvSpPr txBox="1"/>
          <p:nvPr/>
        </p:nvSpPr>
        <p:spPr>
          <a:xfrm>
            <a:off x="4727365" y="492675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60" name="CasellaDiTesto 359">
            <a:extLst>
              <a:ext uri="{FF2B5EF4-FFF2-40B4-BE49-F238E27FC236}">
                <a16:creationId xmlns:a16="http://schemas.microsoft.com/office/drawing/2014/main" id="{10680F5B-35BC-4983-8D69-E1AB1ED11FB9}"/>
              </a:ext>
            </a:extLst>
          </p:cNvPr>
          <p:cNvSpPr txBox="1"/>
          <p:nvPr/>
        </p:nvSpPr>
        <p:spPr>
          <a:xfrm>
            <a:off x="4727365" y="5282086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AE29"/>
                </a:solidFill>
                <a:sym typeface="Wingdings" panose="05000000000000000000" pitchFamily="2" charset="2"/>
              </a:rPr>
              <a:t></a:t>
            </a:r>
            <a:endParaRPr lang="it-IT" b="1" dirty="0">
              <a:solidFill>
                <a:srgbClr val="3FAE29"/>
              </a:solidFill>
            </a:endParaRPr>
          </a:p>
        </p:txBody>
      </p:sp>
      <p:sp>
        <p:nvSpPr>
          <p:cNvPr id="362" name="Rettangolo 361">
            <a:extLst>
              <a:ext uri="{FF2B5EF4-FFF2-40B4-BE49-F238E27FC236}">
                <a16:creationId xmlns:a16="http://schemas.microsoft.com/office/drawing/2014/main" id="{0B1B5AB2-D4E9-4C00-803A-CDCAFA46C064}"/>
              </a:ext>
            </a:extLst>
          </p:cNvPr>
          <p:cNvSpPr/>
          <p:nvPr/>
        </p:nvSpPr>
        <p:spPr>
          <a:xfrm>
            <a:off x="5683520" y="3284984"/>
            <a:ext cx="3672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u="sng" dirty="0">
                <a:solidFill>
                  <a:srgbClr val="14284B"/>
                </a:solidFill>
              </a:rPr>
              <a:t>Soluzioni tecnologiche in uso</a:t>
            </a:r>
            <a:endParaRPr lang="it-IT" sz="1200" i="1" u="sng" dirty="0">
              <a:solidFill>
                <a:srgbClr val="14284B"/>
              </a:solidFill>
            </a:endParaRPr>
          </a:p>
        </p:txBody>
      </p:sp>
      <p:sp>
        <p:nvSpPr>
          <p:cNvPr id="364" name="Rettangolo 363">
            <a:extLst>
              <a:ext uri="{FF2B5EF4-FFF2-40B4-BE49-F238E27FC236}">
                <a16:creationId xmlns:a16="http://schemas.microsoft.com/office/drawing/2014/main" id="{6DE9FFC9-F33A-4167-A29B-F1D9225EA2D2}"/>
              </a:ext>
            </a:extLst>
          </p:cNvPr>
          <p:cNvSpPr/>
          <p:nvPr/>
        </p:nvSpPr>
        <p:spPr>
          <a:xfrm>
            <a:off x="6463982" y="3645024"/>
            <a:ext cx="5032614" cy="966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b="1" dirty="0">
                <a:solidFill>
                  <a:srgbClr val="14284B"/>
                </a:solidFill>
              </a:rPr>
              <a:t>Piattaforma Consip</a:t>
            </a:r>
            <a:r>
              <a:rPr lang="it-IT" sz="1400" dirty="0">
                <a:solidFill>
                  <a:srgbClr val="14284B"/>
                </a:solidFill>
              </a:rPr>
              <a:t> per Pubblicazione e sviluppo della gara e per comunicazioni con i fornitori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dirty="0">
                <a:solidFill>
                  <a:srgbClr val="14284B"/>
                </a:solidFill>
              </a:rPr>
              <a:t>In fase sperimentale piattaforma presentazione offerte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dirty="0">
                <a:solidFill>
                  <a:srgbClr val="14284B"/>
                </a:solidFill>
              </a:rPr>
              <a:t>Disponibile elenco telematico dei fornitori</a:t>
            </a:r>
            <a:endParaRPr lang="it-IT" sz="1200" dirty="0">
              <a:solidFill>
                <a:srgbClr val="14284B"/>
              </a:solidFill>
            </a:endParaRPr>
          </a:p>
        </p:txBody>
      </p:sp>
      <p:sp>
        <p:nvSpPr>
          <p:cNvPr id="368" name="Rettangolo 367">
            <a:extLst>
              <a:ext uri="{FF2B5EF4-FFF2-40B4-BE49-F238E27FC236}">
                <a16:creationId xmlns:a16="http://schemas.microsoft.com/office/drawing/2014/main" id="{99C8B6F0-0F37-4D41-9BAF-2DDA375FB579}"/>
              </a:ext>
            </a:extLst>
          </p:cNvPr>
          <p:cNvSpPr/>
          <p:nvPr/>
        </p:nvSpPr>
        <p:spPr>
          <a:xfrm>
            <a:off x="6463982" y="4725144"/>
            <a:ext cx="5032614" cy="65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b="1" dirty="0">
                <a:solidFill>
                  <a:srgbClr val="14284B"/>
                </a:solidFill>
              </a:rPr>
              <a:t>Piattaforma Maggioli </a:t>
            </a:r>
            <a:r>
              <a:rPr lang="it-IT" sz="1400" dirty="0">
                <a:solidFill>
                  <a:srgbClr val="14284B"/>
                </a:solidFill>
              </a:rPr>
              <a:t>per pubblicazione e sviluppo della gara e presentazione delle offerte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dirty="0">
                <a:solidFill>
                  <a:srgbClr val="14284B"/>
                </a:solidFill>
              </a:rPr>
              <a:t>In fase di implementazione elenco fornitori</a:t>
            </a:r>
          </a:p>
        </p:txBody>
      </p:sp>
      <p:sp>
        <p:nvSpPr>
          <p:cNvPr id="369" name="Rettangolo 368">
            <a:extLst>
              <a:ext uri="{FF2B5EF4-FFF2-40B4-BE49-F238E27FC236}">
                <a16:creationId xmlns:a16="http://schemas.microsoft.com/office/drawing/2014/main" id="{014098D6-65C0-4964-B5AE-A4875C423997}"/>
              </a:ext>
            </a:extLst>
          </p:cNvPr>
          <p:cNvSpPr/>
          <p:nvPr/>
        </p:nvSpPr>
        <p:spPr>
          <a:xfrm>
            <a:off x="6463982" y="5598332"/>
            <a:ext cx="5032614" cy="67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Calibri" panose="020F0502020204030204" pitchFamily="34" charset="0"/>
              <a:buChar char="—"/>
            </a:pPr>
            <a:r>
              <a:rPr lang="it-IT" sz="1400" b="1" dirty="0">
                <a:solidFill>
                  <a:srgbClr val="14284B"/>
                </a:solidFill>
              </a:rPr>
              <a:t>Portale SAT </a:t>
            </a:r>
            <a:r>
              <a:rPr lang="it-IT" sz="1400" dirty="0">
                <a:solidFill>
                  <a:srgbClr val="14284B"/>
                </a:solidFill>
              </a:rPr>
              <a:t>della Provincia per gestione telematica della procedura di gara, presentazione delle offerte ed elenco fornitori</a:t>
            </a:r>
          </a:p>
        </p:txBody>
      </p:sp>
      <p:pic>
        <p:nvPicPr>
          <p:cNvPr id="370" name="Picture 12" descr="Risultati immagini per provincia di vicenza logo">
            <a:extLst>
              <a:ext uri="{FF2B5EF4-FFF2-40B4-BE49-F238E27FC236}">
                <a16:creationId xmlns:a16="http://schemas.microsoft.com/office/drawing/2014/main" id="{98D58786-80E7-40BA-A863-4C74034D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20" y="3717032"/>
            <a:ext cx="484488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16" descr="Risultati immagini per Provincia di Novara logo">
            <a:extLst>
              <a:ext uri="{FF2B5EF4-FFF2-40B4-BE49-F238E27FC236}">
                <a16:creationId xmlns:a16="http://schemas.microsoft.com/office/drawing/2014/main" id="{D145BD00-108B-48E9-83D8-041DE7AC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20" y="4662117"/>
            <a:ext cx="443676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14" descr="Risultati immagini per Provincia di Salerno logo">
            <a:extLst>
              <a:ext uri="{FF2B5EF4-FFF2-40B4-BE49-F238E27FC236}">
                <a16:creationId xmlns:a16="http://schemas.microsoft.com/office/drawing/2014/main" id="{56463E46-A8C2-41D7-AF05-6C1E295E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20" y="5607203"/>
            <a:ext cx="414712" cy="6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" name="Freeform 526">
            <a:extLst>
              <a:ext uri="{FF2B5EF4-FFF2-40B4-BE49-F238E27FC236}">
                <a16:creationId xmlns:a16="http://schemas.microsoft.com/office/drawing/2014/main" id="{5DF54F69-70E4-4549-8409-88EEADD596B9}"/>
              </a:ext>
            </a:extLst>
          </p:cNvPr>
          <p:cNvSpPr>
            <a:spLocks noChangeAspect="1"/>
          </p:cNvSpPr>
          <p:nvPr/>
        </p:nvSpPr>
        <p:spPr bwMode="auto">
          <a:xfrm>
            <a:off x="1624955" y="1604681"/>
            <a:ext cx="163333" cy="1800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124" y="142"/>
              </a:cxn>
              <a:cxn ang="0">
                <a:pos x="86" y="80"/>
              </a:cxn>
              <a:cxn ang="0">
                <a:pos x="106" y="40"/>
              </a:cxn>
              <a:cxn ang="0">
                <a:pos x="62" y="1"/>
              </a:cxn>
              <a:cxn ang="0">
                <a:pos x="20" y="44"/>
              </a:cxn>
              <a:cxn ang="0">
                <a:pos x="41" y="80"/>
              </a:cxn>
              <a:cxn ang="0">
                <a:pos x="0" y="141"/>
              </a:cxn>
            </a:cxnLst>
            <a:rect l="0" t="0" r="r" b="b"/>
            <a:pathLst>
              <a:path w="129" h="142">
                <a:moveTo>
                  <a:pt x="0" y="141"/>
                </a:moveTo>
                <a:cubicBezTo>
                  <a:pt x="124" y="142"/>
                  <a:pt x="124" y="142"/>
                  <a:pt x="124" y="142"/>
                </a:cubicBezTo>
                <a:cubicBezTo>
                  <a:pt x="124" y="142"/>
                  <a:pt x="129" y="104"/>
                  <a:pt x="86" y="80"/>
                </a:cubicBezTo>
                <a:cubicBezTo>
                  <a:pt x="86" y="80"/>
                  <a:pt x="108" y="63"/>
                  <a:pt x="106" y="40"/>
                </a:cubicBezTo>
                <a:cubicBezTo>
                  <a:pt x="103" y="16"/>
                  <a:pt x="83" y="0"/>
                  <a:pt x="62" y="1"/>
                </a:cubicBezTo>
                <a:cubicBezTo>
                  <a:pt x="41" y="1"/>
                  <a:pt x="21" y="16"/>
                  <a:pt x="20" y="44"/>
                </a:cubicBezTo>
                <a:cubicBezTo>
                  <a:pt x="19" y="71"/>
                  <a:pt x="38" y="78"/>
                  <a:pt x="41" y="80"/>
                </a:cubicBezTo>
                <a:cubicBezTo>
                  <a:pt x="41" y="80"/>
                  <a:pt x="4" y="90"/>
                  <a:pt x="0" y="141"/>
                </a:cubicBezTo>
                <a:close/>
              </a:path>
            </a:pathLst>
          </a:custGeom>
          <a:solidFill>
            <a:srgbClr val="14284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45" name="Gruppieren 42">
            <a:extLst>
              <a:ext uri="{FF2B5EF4-FFF2-40B4-BE49-F238E27FC236}">
                <a16:creationId xmlns:a16="http://schemas.microsoft.com/office/drawing/2014/main" id="{CFF7F60B-CF4A-4F62-98B9-50E39B38DE8D}"/>
              </a:ext>
            </a:extLst>
          </p:cNvPr>
          <p:cNvGrpSpPr>
            <a:grpSpLocks noChangeAspect="1"/>
          </p:cNvGrpSpPr>
          <p:nvPr/>
        </p:nvGrpSpPr>
        <p:grpSpPr>
          <a:xfrm>
            <a:off x="1613287" y="1840477"/>
            <a:ext cx="186667" cy="180000"/>
            <a:chOff x="6724308" y="2318513"/>
            <a:chExt cx="711200" cy="685800"/>
          </a:xfrm>
          <a:solidFill>
            <a:srgbClr val="14284B"/>
          </a:solidFill>
        </p:grpSpPr>
        <p:sp>
          <p:nvSpPr>
            <p:cNvPr id="446" name="Freeform 63">
              <a:extLst>
                <a:ext uri="{FF2B5EF4-FFF2-40B4-BE49-F238E27FC236}">
                  <a16:creationId xmlns:a16="http://schemas.microsoft.com/office/drawing/2014/main" id="{FAF2EA11-9AA8-4D96-A4C8-E93FD82A7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902713"/>
              <a:ext cx="711200" cy="1016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2968" y="0"/>
                </a:cxn>
                <a:cxn ang="0">
                  <a:pos x="2968" y="224"/>
                </a:cxn>
                <a:cxn ang="0">
                  <a:pos x="3136" y="224"/>
                </a:cxn>
                <a:cxn ang="0">
                  <a:pos x="3136" y="448"/>
                </a:cxn>
                <a:cxn ang="0">
                  <a:pos x="0" y="448"/>
                </a:cxn>
                <a:cxn ang="0">
                  <a:pos x="0" y="224"/>
                </a:cxn>
                <a:cxn ang="0">
                  <a:pos x="168" y="224"/>
                </a:cxn>
                <a:cxn ang="0">
                  <a:pos x="168" y="0"/>
                </a:cxn>
              </a:cxnLst>
              <a:rect l="0" t="0" r="r" b="b"/>
              <a:pathLst>
                <a:path w="3136" h="448">
                  <a:moveTo>
                    <a:pt x="168" y="0"/>
                  </a:moveTo>
                  <a:lnTo>
                    <a:pt x="2968" y="0"/>
                  </a:lnTo>
                  <a:lnTo>
                    <a:pt x="2968" y="224"/>
                  </a:lnTo>
                  <a:lnTo>
                    <a:pt x="3136" y="224"/>
                  </a:lnTo>
                  <a:lnTo>
                    <a:pt x="3136" y="448"/>
                  </a:lnTo>
                  <a:lnTo>
                    <a:pt x="0" y="448"/>
                  </a:lnTo>
                  <a:lnTo>
                    <a:pt x="0" y="224"/>
                  </a:lnTo>
                  <a:lnTo>
                    <a:pt x="168" y="22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03B0A123-55FB-488E-9E2B-3780D5E20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108" y="2585213"/>
              <a:ext cx="622300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5" y="0"/>
                </a:cxn>
                <a:cxn ang="0">
                  <a:pos x="2745" y="224"/>
                </a:cxn>
                <a:cxn ang="0">
                  <a:pos x="2521" y="224"/>
                </a:cxn>
                <a:cxn ang="0">
                  <a:pos x="2521" y="1288"/>
                </a:cxn>
                <a:cxn ang="0">
                  <a:pos x="2185" y="1288"/>
                </a:cxn>
                <a:cxn ang="0">
                  <a:pos x="2185" y="224"/>
                </a:cxn>
                <a:cxn ang="0">
                  <a:pos x="1849" y="224"/>
                </a:cxn>
                <a:cxn ang="0">
                  <a:pos x="1849" y="1288"/>
                </a:cxn>
                <a:cxn ang="0">
                  <a:pos x="1513" y="1288"/>
                </a:cxn>
                <a:cxn ang="0">
                  <a:pos x="1513" y="224"/>
                </a:cxn>
                <a:cxn ang="0">
                  <a:pos x="1177" y="224"/>
                </a:cxn>
                <a:cxn ang="0">
                  <a:pos x="1177" y="1288"/>
                </a:cxn>
                <a:cxn ang="0">
                  <a:pos x="841" y="1288"/>
                </a:cxn>
                <a:cxn ang="0">
                  <a:pos x="841" y="224"/>
                </a:cxn>
                <a:cxn ang="0">
                  <a:pos x="505" y="224"/>
                </a:cxn>
                <a:cxn ang="0">
                  <a:pos x="505" y="1288"/>
                </a:cxn>
                <a:cxn ang="0">
                  <a:pos x="169" y="1288"/>
                </a:cxn>
                <a:cxn ang="0">
                  <a:pos x="169" y="224"/>
                </a:cxn>
                <a:cxn ang="0">
                  <a:pos x="0" y="224"/>
                </a:cxn>
                <a:cxn ang="0">
                  <a:pos x="0" y="0"/>
                </a:cxn>
              </a:cxnLst>
              <a:rect l="0" t="0" r="r" b="b"/>
              <a:pathLst>
                <a:path w="2745" h="1288">
                  <a:moveTo>
                    <a:pt x="0" y="0"/>
                  </a:moveTo>
                  <a:lnTo>
                    <a:pt x="2745" y="0"/>
                  </a:lnTo>
                  <a:lnTo>
                    <a:pt x="2745" y="224"/>
                  </a:lnTo>
                  <a:lnTo>
                    <a:pt x="2521" y="224"/>
                  </a:lnTo>
                  <a:lnTo>
                    <a:pt x="2521" y="1288"/>
                  </a:lnTo>
                  <a:lnTo>
                    <a:pt x="2185" y="1288"/>
                  </a:lnTo>
                  <a:lnTo>
                    <a:pt x="2185" y="224"/>
                  </a:lnTo>
                  <a:lnTo>
                    <a:pt x="1849" y="224"/>
                  </a:lnTo>
                  <a:lnTo>
                    <a:pt x="1849" y="1288"/>
                  </a:lnTo>
                  <a:lnTo>
                    <a:pt x="1513" y="1288"/>
                  </a:lnTo>
                  <a:lnTo>
                    <a:pt x="1513" y="224"/>
                  </a:lnTo>
                  <a:lnTo>
                    <a:pt x="1177" y="224"/>
                  </a:lnTo>
                  <a:lnTo>
                    <a:pt x="1177" y="1288"/>
                  </a:lnTo>
                  <a:lnTo>
                    <a:pt x="841" y="1288"/>
                  </a:lnTo>
                  <a:lnTo>
                    <a:pt x="841" y="224"/>
                  </a:lnTo>
                  <a:lnTo>
                    <a:pt x="505" y="224"/>
                  </a:lnTo>
                  <a:lnTo>
                    <a:pt x="505" y="1288"/>
                  </a:lnTo>
                  <a:lnTo>
                    <a:pt x="169" y="1288"/>
                  </a:lnTo>
                  <a:lnTo>
                    <a:pt x="169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84022F80-5DF6-4C69-ADBF-717828FA4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318513"/>
              <a:ext cx="711200" cy="241300"/>
            </a:xfrm>
            <a:custGeom>
              <a:avLst/>
              <a:gdLst/>
              <a:ahLst/>
              <a:cxnLst>
                <a:cxn ang="0">
                  <a:pos x="1568" y="0"/>
                </a:cxn>
                <a:cxn ang="0">
                  <a:pos x="3136" y="952"/>
                </a:cxn>
                <a:cxn ang="0">
                  <a:pos x="3136" y="1064"/>
                </a:cxn>
                <a:cxn ang="0">
                  <a:pos x="0" y="1064"/>
                </a:cxn>
                <a:cxn ang="0">
                  <a:pos x="0" y="952"/>
                </a:cxn>
                <a:cxn ang="0">
                  <a:pos x="1568" y="0"/>
                </a:cxn>
              </a:cxnLst>
              <a:rect l="0" t="0" r="r" b="b"/>
              <a:pathLst>
                <a:path w="3136" h="1064">
                  <a:moveTo>
                    <a:pt x="1568" y="0"/>
                  </a:moveTo>
                  <a:lnTo>
                    <a:pt x="3136" y="952"/>
                  </a:lnTo>
                  <a:lnTo>
                    <a:pt x="3136" y="1064"/>
                  </a:lnTo>
                  <a:lnTo>
                    <a:pt x="0" y="1064"/>
                  </a:lnTo>
                  <a:lnTo>
                    <a:pt x="0" y="952"/>
                  </a:lnTo>
                  <a:lnTo>
                    <a:pt x="1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49" name="Freeform 526">
            <a:extLst>
              <a:ext uri="{FF2B5EF4-FFF2-40B4-BE49-F238E27FC236}">
                <a16:creationId xmlns:a16="http://schemas.microsoft.com/office/drawing/2014/main" id="{98E83209-F1CA-4516-A58E-995F657C8102}"/>
              </a:ext>
            </a:extLst>
          </p:cNvPr>
          <p:cNvSpPr>
            <a:spLocks noChangeAspect="1"/>
          </p:cNvSpPr>
          <p:nvPr/>
        </p:nvSpPr>
        <p:spPr bwMode="auto">
          <a:xfrm>
            <a:off x="5255248" y="1604681"/>
            <a:ext cx="163333" cy="1800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124" y="142"/>
              </a:cxn>
              <a:cxn ang="0">
                <a:pos x="86" y="80"/>
              </a:cxn>
              <a:cxn ang="0">
                <a:pos x="106" y="40"/>
              </a:cxn>
              <a:cxn ang="0">
                <a:pos x="62" y="1"/>
              </a:cxn>
              <a:cxn ang="0">
                <a:pos x="20" y="44"/>
              </a:cxn>
              <a:cxn ang="0">
                <a:pos x="41" y="80"/>
              </a:cxn>
              <a:cxn ang="0">
                <a:pos x="0" y="141"/>
              </a:cxn>
            </a:cxnLst>
            <a:rect l="0" t="0" r="r" b="b"/>
            <a:pathLst>
              <a:path w="129" h="142">
                <a:moveTo>
                  <a:pt x="0" y="141"/>
                </a:moveTo>
                <a:cubicBezTo>
                  <a:pt x="124" y="142"/>
                  <a:pt x="124" y="142"/>
                  <a:pt x="124" y="142"/>
                </a:cubicBezTo>
                <a:cubicBezTo>
                  <a:pt x="124" y="142"/>
                  <a:pt x="129" y="104"/>
                  <a:pt x="86" y="80"/>
                </a:cubicBezTo>
                <a:cubicBezTo>
                  <a:pt x="86" y="80"/>
                  <a:pt x="108" y="63"/>
                  <a:pt x="106" y="40"/>
                </a:cubicBezTo>
                <a:cubicBezTo>
                  <a:pt x="103" y="16"/>
                  <a:pt x="83" y="0"/>
                  <a:pt x="62" y="1"/>
                </a:cubicBezTo>
                <a:cubicBezTo>
                  <a:pt x="41" y="1"/>
                  <a:pt x="21" y="16"/>
                  <a:pt x="20" y="44"/>
                </a:cubicBezTo>
                <a:cubicBezTo>
                  <a:pt x="19" y="71"/>
                  <a:pt x="38" y="78"/>
                  <a:pt x="41" y="80"/>
                </a:cubicBezTo>
                <a:cubicBezTo>
                  <a:pt x="41" y="80"/>
                  <a:pt x="4" y="90"/>
                  <a:pt x="0" y="141"/>
                </a:cubicBezTo>
                <a:close/>
              </a:path>
            </a:pathLst>
          </a:custGeom>
          <a:solidFill>
            <a:srgbClr val="14284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50" name="Gruppieren 42">
            <a:extLst>
              <a:ext uri="{FF2B5EF4-FFF2-40B4-BE49-F238E27FC236}">
                <a16:creationId xmlns:a16="http://schemas.microsoft.com/office/drawing/2014/main" id="{2C847137-D652-4CA2-9B1E-6724E8241CDC}"/>
              </a:ext>
            </a:extLst>
          </p:cNvPr>
          <p:cNvGrpSpPr>
            <a:grpSpLocks noChangeAspect="1"/>
          </p:cNvGrpSpPr>
          <p:nvPr/>
        </p:nvGrpSpPr>
        <p:grpSpPr>
          <a:xfrm>
            <a:off x="5243580" y="1840477"/>
            <a:ext cx="186667" cy="180000"/>
            <a:chOff x="6724308" y="2318513"/>
            <a:chExt cx="711200" cy="685800"/>
          </a:xfrm>
          <a:solidFill>
            <a:srgbClr val="14284B"/>
          </a:solidFill>
        </p:grpSpPr>
        <p:sp>
          <p:nvSpPr>
            <p:cNvPr id="451" name="Freeform 63">
              <a:extLst>
                <a:ext uri="{FF2B5EF4-FFF2-40B4-BE49-F238E27FC236}">
                  <a16:creationId xmlns:a16="http://schemas.microsoft.com/office/drawing/2014/main" id="{EC3B329A-8D45-4C95-86B5-1A07B1073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902713"/>
              <a:ext cx="711200" cy="1016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2968" y="0"/>
                </a:cxn>
                <a:cxn ang="0">
                  <a:pos x="2968" y="224"/>
                </a:cxn>
                <a:cxn ang="0">
                  <a:pos x="3136" y="224"/>
                </a:cxn>
                <a:cxn ang="0">
                  <a:pos x="3136" y="448"/>
                </a:cxn>
                <a:cxn ang="0">
                  <a:pos x="0" y="448"/>
                </a:cxn>
                <a:cxn ang="0">
                  <a:pos x="0" y="224"/>
                </a:cxn>
                <a:cxn ang="0">
                  <a:pos x="168" y="224"/>
                </a:cxn>
                <a:cxn ang="0">
                  <a:pos x="168" y="0"/>
                </a:cxn>
              </a:cxnLst>
              <a:rect l="0" t="0" r="r" b="b"/>
              <a:pathLst>
                <a:path w="3136" h="448">
                  <a:moveTo>
                    <a:pt x="168" y="0"/>
                  </a:moveTo>
                  <a:lnTo>
                    <a:pt x="2968" y="0"/>
                  </a:lnTo>
                  <a:lnTo>
                    <a:pt x="2968" y="224"/>
                  </a:lnTo>
                  <a:lnTo>
                    <a:pt x="3136" y="224"/>
                  </a:lnTo>
                  <a:lnTo>
                    <a:pt x="3136" y="448"/>
                  </a:lnTo>
                  <a:lnTo>
                    <a:pt x="0" y="448"/>
                  </a:lnTo>
                  <a:lnTo>
                    <a:pt x="0" y="224"/>
                  </a:lnTo>
                  <a:lnTo>
                    <a:pt x="168" y="22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" name="Freeform 64">
              <a:extLst>
                <a:ext uri="{FF2B5EF4-FFF2-40B4-BE49-F238E27FC236}">
                  <a16:creationId xmlns:a16="http://schemas.microsoft.com/office/drawing/2014/main" id="{7A476543-F07C-4FF2-9D6C-F65B5AD51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108" y="2585213"/>
              <a:ext cx="622300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5" y="0"/>
                </a:cxn>
                <a:cxn ang="0">
                  <a:pos x="2745" y="224"/>
                </a:cxn>
                <a:cxn ang="0">
                  <a:pos x="2521" y="224"/>
                </a:cxn>
                <a:cxn ang="0">
                  <a:pos x="2521" y="1288"/>
                </a:cxn>
                <a:cxn ang="0">
                  <a:pos x="2185" y="1288"/>
                </a:cxn>
                <a:cxn ang="0">
                  <a:pos x="2185" y="224"/>
                </a:cxn>
                <a:cxn ang="0">
                  <a:pos x="1849" y="224"/>
                </a:cxn>
                <a:cxn ang="0">
                  <a:pos x="1849" y="1288"/>
                </a:cxn>
                <a:cxn ang="0">
                  <a:pos x="1513" y="1288"/>
                </a:cxn>
                <a:cxn ang="0">
                  <a:pos x="1513" y="224"/>
                </a:cxn>
                <a:cxn ang="0">
                  <a:pos x="1177" y="224"/>
                </a:cxn>
                <a:cxn ang="0">
                  <a:pos x="1177" y="1288"/>
                </a:cxn>
                <a:cxn ang="0">
                  <a:pos x="841" y="1288"/>
                </a:cxn>
                <a:cxn ang="0">
                  <a:pos x="841" y="224"/>
                </a:cxn>
                <a:cxn ang="0">
                  <a:pos x="505" y="224"/>
                </a:cxn>
                <a:cxn ang="0">
                  <a:pos x="505" y="1288"/>
                </a:cxn>
                <a:cxn ang="0">
                  <a:pos x="169" y="1288"/>
                </a:cxn>
                <a:cxn ang="0">
                  <a:pos x="169" y="224"/>
                </a:cxn>
                <a:cxn ang="0">
                  <a:pos x="0" y="224"/>
                </a:cxn>
                <a:cxn ang="0">
                  <a:pos x="0" y="0"/>
                </a:cxn>
              </a:cxnLst>
              <a:rect l="0" t="0" r="r" b="b"/>
              <a:pathLst>
                <a:path w="2745" h="1288">
                  <a:moveTo>
                    <a:pt x="0" y="0"/>
                  </a:moveTo>
                  <a:lnTo>
                    <a:pt x="2745" y="0"/>
                  </a:lnTo>
                  <a:lnTo>
                    <a:pt x="2745" y="224"/>
                  </a:lnTo>
                  <a:lnTo>
                    <a:pt x="2521" y="224"/>
                  </a:lnTo>
                  <a:lnTo>
                    <a:pt x="2521" y="1288"/>
                  </a:lnTo>
                  <a:lnTo>
                    <a:pt x="2185" y="1288"/>
                  </a:lnTo>
                  <a:lnTo>
                    <a:pt x="2185" y="224"/>
                  </a:lnTo>
                  <a:lnTo>
                    <a:pt x="1849" y="224"/>
                  </a:lnTo>
                  <a:lnTo>
                    <a:pt x="1849" y="1288"/>
                  </a:lnTo>
                  <a:lnTo>
                    <a:pt x="1513" y="1288"/>
                  </a:lnTo>
                  <a:lnTo>
                    <a:pt x="1513" y="224"/>
                  </a:lnTo>
                  <a:lnTo>
                    <a:pt x="1177" y="224"/>
                  </a:lnTo>
                  <a:lnTo>
                    <a:pt x="1177" y="1288"/>
                  </a:lnTo>
                  <a:lnTo>
                    <a:pt x="841" y="1288"/>
                  </a:lnTo>
                  <a:lnTo>
                    <a:pt x="841" y="224"/>
                  </a:lnTo>
                  <a:lnTo>
                    <a:pt x="505" y="224"/>
                  </a:lnTo>
                  <a:lnTo>
                    <a:pt x="505" y="1288"/>
                  </a:lnTo>
                  <a:lnTo>
                    <a:pt x="169" y="1288"/>
                  </a:lnTo>
                  <a:lnTo>
                    <a:pt x="169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" name="Freeform 65">
              <a:extLst>
                <a:ext uri="{FF2B5EF4-FFF2-40B4-BE49-F238E27FC236}">
                  <a16:creationId xmlns:a16="http://schemas.microsoft.com/office/drawing/2014/main" id="{B6885F42-C760-4E2B-AD43-9060E7E82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318513"/>
              <a:ext cx="711200" cy="241300"/>
            </a:xfrm>
            <a:custGeom>
              <a:avLst/>
              <a:gdLst/>
              <a:ahLst/>
              <a:cxnLst>
                <a:cxn ang="0">
                  <a:pos x="1568" y="0"/>
                </a:cxn>
                <a:cxn ang="0">
                  <a:pos x="3136" y="952"/>
                </a:cxn>
                <a:cxn ang="0">
                  <a:pos x="3136" y="1064"/>
                </a:cxn>
                <a:cxn ang="0">
                  <a:pos x="0" y="1064"/>
                </a:cxn>
                <a:cxn ang="0">
                  <a:pos x="0" y="952"/>
                </a:cxn>
                <a:cxn ang="0">
                  <a:pos x="1568" y="0"/>
                </a:cxn>
              </a:cxnLst>
              <a:rect l="0" t="0" r="r" b="b"/>
              <a:pathLst>
                <a:path w="3136" h="1064">
                  <a:moveTo>
                    <a:pt x="1568" y="0"/>
                  </a:moveTo>
                  <a:lnTo>
                    <a:pt x="3136" y="952"/>
                  </a:lnTo>
                  <a:lnTo>
                    <a:pt x="3136" y="1064"/>
                  </a:lnTo>
                  <a:lnTo>
                    <a:pt x="0" y="1064"/>
                  </a:lnTo>
                  <a:lnTo>
                    <a:pt x="0" y="952"/>
                  </a:lnTo>
                  <a:lnTo>
                    <a:pt x="1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54" name="Freeform 526">
            <a:extLst>
              <a:ext uri="{FF2B5EF4-FFF2-40B4-BE49-F238E27FC236}">
                <a16:creationId xmlns:a16="http://schemas.microsoft.com/office/drawing/2014/main" id="{A513B2B1-F923-4411-A518-45E20E9E9077}"/>
              </a:ext>
            </a:extLst>
          </p:cNvPr>
          <p:cNvSpPr>
            <a:spLocks noChangeAspect="1"/>
          </p:cNvSpPr>
          <p:nvPr/>
        </p:nvSpPr>
        <p:spPr bwMode="auto">
          <a:xfrm>
            <a:off x="8891871" y="1604681"/>
            <a:ext cx="163333" cy="1800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124" y="142"/>
              </a:cxn>
              <a:cxn ang="0">
                <a:pos x="86" y="80"/>
              </a:cxn>
              <a:cxn ang="0">
                <a:pos x="106" y="40"/>
              </a:cxn>
              <a:cxn ang="0">
                <a:pos x="62" y="1"/>
              </a:cxn>
              <a:cxn ang="0">
                <a:pos x="20" y="44"/>
              </a:cxn>
              <a:cxn ang="0">
                <a:pos x="41" y="80"/>
              </a:cxn>
              <a:cxn ang="0">
                <a:pos x="0" y="141"/>
              </a:cxn>
            </a:cxnLst>
            <a:rect l="0" t="0" r="r" b="b"/>
            <a:pathLst>
              <a:path w="129" h="142">
                <a:moveTo>
                  <a:pt x="0" y="141"/>
                </a:moveTo>
                <a:cubicBezTo>
                  <a:pt x="124" y="142"/>
                  <a:pt x="124" y="142"/>
                  <a:pt x="124" y="142"/>
                </a:cubicBezTo>
                <a:cubicBezTo>
                  <a:pt x="124" y="142"/>
                  <a:pt x="129" y="104"/>
                  <a:pt x="86" y="80"/>
                </a:cubicBezTo>
                <a:cubicBezTo>
                  <a:pt x="86" y="80"/>
                  <a:pt x="108" y="63"/>
                  <a:pt x="106" y="40"/>
                </a:cubicBezTo>
                <a:cubicBezTo>
                  <a:pt x="103" y="16"/>
                  <a:pt x="83" y="0"/>
                  <a:pt x="62" y="1"/>
                </a:cubicBezTo>
                <a:cubicBezTo>
                  <a:pt x="41" y="1"/>
                  <a:pt x="21" y="16"/>
                  <a:pt x="20" y="44"/>
                </a:cubicBezTo>
                <a:cubicBezTo>
                  <a:pt x="19" y="71"/>
                  <a:pt x="38" y="78"/>
                  <a:pt x="41" y="80"/>
                </a:cubicBezTo>
                <a:cubicBezTo>
                  <a:pt x="41" y="80"/>
                  <a:pt x="4" y="90"/>
                  <a:pt x="0" y="141"/>
                </a:cubicBezTo>
                <a:close/>
              </a:path>
            </a:pathLst>
          </a:custGeom>
          <a:solidFill>
            <a:srgbClr val="14284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55" name="Gruppieren 42">
            <a:extLst>
              <a:ext uri="{FF2B5EF4-FFF2-40B4-BE49-F238E27FC236}">
                <a16:creationId xmlns:a16="http://schemas.microsoft.com/office/drawing/2014/main" id="{2ACBF459-6EEA-4FEC-86AE-BE8CA1F559E0}"/>
              </a:ext>
            </a:extLst>
          </p:cNvPr>
          <p:cNvGrpSpPr>
            <a:grpSpLocks noChangeAspect="1"/>
          </p:cNvGrpSpPr>
          <p:nvPr/>
        </p:nvGrpSpPr>
        <p:grpSpPr>
          <a:xfrm>
            <a:off x="8880203" y="1840477"/>
            <a:ext cx="186667" cy="180000"/>
            <a:chOff x="6724308" y="2318513"/>
            <a:chExt cx="711200" cy="685800"/>
          </a:xfrm>
          <a:solidFill>
            <a:srgbClr val="14284B"/>
          </a:solidFill>
        </p:grpSpPr>
        <p:sp>
          <p:nvSpPr>
            <p:cNvPr id="456" name="Freeform 63">
              <a:extLst>
                <a:ext uri="{FF2B5EF4-FFF2-40B4-BE49-F238E27FC236}">
                  <a16:creationId xmlns:a16="http://schemas.microsoft.com/office/drawing/2014/main" id="{11ED6771-B494-4A34-8AAE-520D6B8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902713"/>
              <a:ext cx="711200" cy="1016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2968" y="0"/>
                </a:cxn>
                <a:cxn ang="0">
                  <a:pos x="2968" y="224"/>
                </a:cxn>
                <a:cxn ang="0">
                  <a:pos x="3136" y="224"/>
                </a:cxn>
                <a:cxn ang="0">
                  <a:pos x="3136" y="448"/>
                </a:cxn>
                <a:cxn ang="0">
                  <a:pos x="0" y="448"/>
                </a:cxn>
                <a:cxn ang="0">
                  <a:pos x="0" y="224"/>
                </a:cxn>
                <a:cxn ang="0">
                  <a:pos x="168" y="224"/>
                </a:cxn>
                <a:cxn ang="0">
                  <a:pos x="168" y="0"/>
                </a:cxn>
              </a:cxnLst>
              <a:rect l="0" t="0" r="r" b="b"/>
              <a:pathLst>
                <a:path w="3136" h="448">
                  <a:moveTo>
                    <a:pt x="168" y="0"/>
                  </a:moveTo>
                  <a:lnTo>
                    <a:pt x="2968" y="0"/>
                  </a:lnTo>
                  <a:lnTo>
                    <a:pt x="2968" y="224"/>
                  </a:lnTo>
                  <a:lnTo>
                    <a:pt x="3136" y="224"/>
                  </a:lnTo>
                  <a:lnTo>
                    <a:pt x="3136" y="448"/>
                  </a:lnTo>
                  <a:lnTo>
                    <a:pt x="0" y="448"/>
                  </a:lnTo>
                  <a:lnTo>
                    <a:pt x="0" y="224"/>
                  </a:lnTo>
                  <a:lnTo>
                    <a:pt x="168" y="22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" name="Freeform 64">
              <a:extLst>
                <a:ext uri="{FF2B5EF4-FFF2-40B4-BE49-F238E27FC236}">
                  <a16:creationId xmlns:a16="http://schemas.microsoft.com/office/drawing/2014/main" id="{D128EA71-B926-48DC-9EEB-D334DF0D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108" y="2585213"/>
              <a:ext cx="622300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5" y="0"/>
                </a:cxn>
                <a:cxn ang="0">
                  <a:pos x="2745" y="224"/>
                </a:cxn>
                <a:cxn ang="0">
                  <a:pos x="2521" y="224"/>
                </a:cxn>
                <a:cxn ang="0">
                  <a:pos x="2521" y="1288"/>
                </a:cxn>
                <a:cxn ang="0">
                  <a:pos x="2185" y="1288"/>
                </a:cxn>
                <a:cxn ang="0">
                  <a:pos x="2185" y="224"/>
                </a:cxn>
                <a:cxn ang="0">
                  <a:pos x="1849" y="224"/>
                </a:cxn>
                <a:cxn ang="0">
                  <a:pos x="1849" y="1288"/>
                </a:cxn>
                <a:cxn ang="0">
                  <a:pos x="1513" y="1288"/>
                </a:cxn>
                <a:cxn ang="0">
                  <a:pos x="1513" y="224"/>
                </a:cxn>
                <a:cxn ang="0">
                  <a:pos x="1177" y="224"/>
                </a:cxn>
                <a:cxn ang="0">
                  <a:pos x="1177" y="1288"/>
                </a:cxn>
                <a:cxn ang="0">
                  <a:pos x="841" y="1288"/>
                </a:cxn>
                <a:cxn ang="0">
                  <a:pos x="841" y="224"/>
                </a:cxn>
                <a:cxn ang="0">
                  <a:pos x="505" y="224"/>
                </a:cxn>
                <a:cxn ang="0">
                  <a:pos x="505" y="1288"/>
                </a:cxn>
                <a:cxn ang="0">
                  <a:pos x="169" y="1288"/>
                </a:cxn>
                <a:cxn ang="0">
                  <a:pos x="169" y="224"/>
                </a:cxn>
                <a:cxn ang="0">
                  <a:pos x="0" y="224"/>
                </a:cxn>
                <a:cxn ang="0">
                  <a:pos x="0" y="0"/>
                </a:cxn>
              </a:cxnLst>
              <a:rect l="0" t="0" r="r" b="b"/>
              <a:pathLst>
                <a:path w="2745" h="1288">
                  <a:moveTo>
                    <a:pt x="0" y="0"/>
                  </a:moveTo>
                  <a:lnTo>
                    <a:pt x="2745" y="0"/>
                  </a:lnTo>
                  <a:lnTo>
                    <a:pt x="2745" y="224"/>
                  </a:lnTo>
                  <a:lnTo>
                    <a:pt x="2521" y="224"/>
                  </a:lnTo>
                  <a:lnTo>
                    <a:pt x="2521" y="1288"/>
                  </a:lnTo>
                  <a:lnTo>
                    <a:pt x="2185" y="1288"/>
                  </a:lnTo>
                  <a:lnTo>
                    <a:pt x="2185" y="224"/>
                  </a:lnTo>
                  <a:lnTo>
                    <a:pt x="1849" y="224"/>
                  </a:lnTo>
                  <a:lnTo>
                    <a:pt x="1849" y="1288"/>
                  </a:lnTo>
                  <a:lnTo>
                    <a:pt x="1513" y="1288"/>
                  </a:lnTo>
                  <a:lnTo>
                    <a:pt x="1513" y="224"/>
                  </a:lnTo>
                  <a:lnTo>
                    <a:pt x="1177" y="224"/>
                  </a:lnTo>
                  <a:lnTo>
                    <a:pt x="1177" y="1288"/>
                  </a:lnTo>
                  <a:lnTo>
                    <a:pt x="841" y="1288"/>
                  </a:lnTo>
                  <a:lnTo>
                    <a:pt x="841" y="224"/>
                  </a:lnTo>
                  <a:lnTo>
                    <a:pt x="505" y="224"/>
                  </a:lnTo>
                  <a:lnTo>
                    <a:pt x="505" y="1288"/>
                  </a:lnTo>
                  <a:lnTo>
                    <a:pt x="169" y="1288"/>
                  </a:lnTo>
                  <a:lnTo>
                    <a:pt x="169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" name="Freeform 65">
              <a:extLst>
                <a:ext uri="{FF2B5EF4-FFF2-40B4-BE49-F238E27FC236}">
                  <a16:creationId xmlns:a16="http://schemas.microsoft.com/office/drawing/2014/main" id="{D5F4A136-33D3-488C-88CC-36FF8048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308" y="2318513"/>
              <a:ext cx="711200" cy="241300"/>
            </a:xfrm>
            <a:custGeom>
              <a:avLst/>
              <a:gdLst/>
              <a:ahLst/>
              <a:cxnLst>
                <a:cxn ang="0">
                  <a:pos x="1568" y="0"/>
                </a:cxn>
                <a:cxn ang="0">
                  <a:pos x="3136" y="952"/>
                </a:cxn>
                <a:cxn ang="0">
                  <a:pos x="3136" y="1064"/>
                </a:cxn>
                <a:cxn ang="0">
                  <a:pos x="0" y="1064"/>
                </a:cxn>
                <a:cxn ang="0">
                  <a:pos x="0" y="952"/>
                </a:cxn>
                <a:cxn ang="0">
                  <a:pos x="1568" y="0"/>
                </a:cxn>
              </a:cxnLst>
              <a:rect l="0" t="0" r="r" b="b"/>
              <a:pathLst>
                <a:path w="3136" h="1064">
                  <a:moveTo>
                    <a:pt x="1568" y="0"/>
                  </a:moveTo>
                  <a:lnTo>
                    <a:pt x="3136" y="952"/>
                  </a:lnTo>
                  <a:lnTo>
                    <a:pt x="3136" y="1064"/>
                  </a:lnTo>
                  <a:lnTo>
                    <a:pt x="0" y="1064"/>
                  </a:lnTo>
                  <a:lnTo>
                    <a:pt x="0" y="952"/>
                  </a:lnTo>
                  <a:lnTo>
                    <a:pt x="1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65" name="Rettangolo 464">
            <a:extLst>
              <a:ext uri="{FF2B5EF4-FFF2-40B4-BE49-F238E27FC236}">
                <a16:creationId xmlns:a16="http://schemas.microsoft.com/office/drawing/2014/main" id="{154DD8BF-7BBD-47B2-9201-CBA8C184952D}"/>
              </a:ext>
            </a:extLst>
          </p:cNvPr>
          <p:cNvSpPr/>
          <p:nvPr/>
        </p:nvSpPr>
        <p:spPr>
          <a:xfrm>
            <a:off x="4505297" y="2257127"/>
            <a:ext cx="1440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1" u="sng" dirty="0">
                <a:solidFill>
                  <a:srgbClr val="14284B"/>
                </a:solidFill>
              </a:rPr>
              <a:t>Gare 2018</a:t>
            </a:r>
            <a:endParaRPr lang="it-IT" sz="1200" i="1" u="sng" dirty="0">
              <a:solidFill>
                <a:srgbClr val="14284B"/>
              </a:solidFill>
            </a:endParaRPr>
          </a:p>
        </p:txBody>
      </p:sp>
      <p:sp>
        <p:nvSpPr>
          <p:cNvPr id="468" name="Rettangolo 467">
            <a:extLst>
              <a:ext uri="{FF2B5EF4-FFF2-40B4-BE49-F238E27FC236}">
                <a16:creationId xmlns:a16="http://schemas.microsoft.com/office/drawing/2014/main" id="{CD08B67E-64F8-4831-96A9-CD790AEC1A20}"/>
              </a:ext>
            </a:extLst>
          </p:cNvPr>
          <p:cNvSpPr/>
          <p:nvPr/>
        </p:nvSpPr>
        <p:spPr>
          <a:xfrm>
            <a:off x="8128892" y="2257127"/>
            <a:ext cx="1440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1" u="sng" dirty="0">
                <a:solidFill>
                  <a:srgbClr val="14284B"/>
                </a:solidFill>
              </a:rPr>
              <a:t>Gare 2018</a:t>
            </a:r>
            <a:endParaRPr lang="it-IT" sz="1200" i="1" u="sng" dirty="0">
              <a:solidFill>
                <a:srgbClr val="142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42237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435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Hind Light</vt:lpstr>
      <vt:lpstr>Hind Medium</vt:lpstr>
      <vt:lpstr>Oswald Regular</vt:lpstr>
      <vt:lpstr>Segoe Print</vt:lpstr>
      <vt:lpstr>Segoe Script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Obiettivi</vt:lpstr>
      <vt:lpstr>Project management | Variazione partenariato e proroga delle attività</vt:lpstr>
      <vt:lpstr>Project management | Cronoprogramma aggiornato delle attività (1/3)</vt:lpstr>
      <vt:lpstr>Project management | Cronoprogramma aggiornato delle attività (2/3)</vt:lpstr>
      <vt:lpstr>Project management | Cronoprogramma aggiornato delle attività (3/3)</vt:lpstr>
      <vt:lpstr>Project management | Prima rendicontazione – economics e principali evidenze </vt:lpstr>
      <vt:lpstr>Project management | Affidamento dei servizi di supporto tecnico e specialistico</vt:lpstr>
      <vt:lpstr>Attività di assessment | Indagine presso le Stazioni Appaltanti degli Enti riusanti</vt:lpstr>
      <vt:lpstr>Attività di assessment | Indagine sui Comuni dei territori coinvolti nel progetto</vt:lpstr>
      <vt:lpstr>Obiettivi di progetto | Opportunità e percorsi attivabili presso i singoli partner</vt:lpstr>
      <vt:lpstr>Prossimi passi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392</cp:revision>
  <cp:lastPrinted>2018-05-02T16:38:51Z</cp:lastPrinted>
  <dcterms:created xsi:type="dcterms:W3CDTF">2015-05-22T08:18:03Z</dcterms:created>
  <dcterms:modified xsi:type="dcterms:W3CDTF">2019-03-25T15:53:59Z</dcterms:modified>
  <cp:category/>
</cp:coreProperties>
</file>