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7"/>
  </p:notesMasterIdLst>
  <p:sldIdLst>
    <p:sldId id="451" r:id="rId5"/>
    <p:sldId id="45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4B"/>
    <a:srgbClr val="3FAE29"/>
    <a:srgbClr val="C1EEB8"/>
    <a:srgbClr val="DCE6F2"/>
    <a:srgbClr val="C0504D"/>
    <a:srgbClr val="4F81BD"/>
    <a:srgbClr val="D79E14"/>
    <a:srgbClr val="517299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291" autoAdjust="0"/>
  </p:normalViewPr>
  <p:slideViewPr>
    <p:cSldViewPr>
      <p:cViewPr varScale="1">
        <p:scale>
          <a:sx n="67" d="100"/>
          <a:sy n="67" d="100"/>
        </p:scale>
        <p:origin x="668" y="4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8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F914A3-0C26-4B93-9C8E-B3A4BBDE9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4154"/>
          <a:stretch/>
        </p:blipFill>
        <p:spPr>
          <a:xfrm>
            <a:off x="8038290" y="1"/>
            <a:ext cx="3458301" cy="324000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5A27A27-0936-4E56-ADEF-60D166CABF90}"/>
              </a:ext>
            </a:extLst>
          </p:cNvPr>
          <p:cNvGrpSpPr/>
          <p:nvPr userDrawn="1"/>
        </p:nvGrpSpPr>
        <p:grpSpPr>
          <a:xfrm>
            <a:off x="8293326" y="6501095"/>
            <a:ext cx="3203265" cy="276225"/>
            <a:chOff x="8017172" y="6501095"/>
            <a:chExt cx="3203265" cy="27622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369EB1B-459C-40FF-A0DB-ABB0104CB6A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8017172" y="6504410"/>
              <a:ext cx="1823244" cy="272910"/>
              <a:chOff x="1631504" y="2748552"/>
              <a:chExt cx="6012755" cy="900000"/>
            </a:xfrm>
          </p:grpSpPr>
          <p:pic>
            <p:nvPicPr>
              <p:cNvPr id="9" name="Picture 2" descr="Risultati immagini per Provincia di Potenza logo">
                <a:extLst>
                  <a:ext uri="{FF2B5EF4-FFF2-40B4-BE49-F238E27FC236}">
                    <a16:creationId xmlns:a16="http://schemas.microsoft.com/office/drawing/2014/main" id="{FC507E37-0FEE-4073-8F71-3A1766C29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1504" y="2748552"/>
                <a:ext cx="765746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Risultati immagini per Provincia di Brescia logo">
                <a:extLst>
                  <a:ext uri="{FF2B5EF4-FFF2-40B4-BE49-F238E27FC236}">
                    <a16:creationId xmlns:a16="http://schemas.microsoft.com/office/drawing/2014/main" id="{CE8AFC3C-CC3F-4FC7-A903-FB8425AFDD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7800" y="2748552"/>
                <a:ext cx="675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Risultati immagini per provincia di vicenza logo">
                <a:extLst>
                  <a:ext uri="{FF2B5EF4-FFF2-40B4-BE49-F238E27FC236}">
                    <a16:creationId xmlns:a16="http://schemas.microsoft.com/office/drawing/2014/main" id="{8EBFBE49-1977-46A7-96BF-25478FC887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6486" y="2748552"/>
                <a:ext cx="6624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4" descr="Risultati immagini per Provincia di Salerno logo">
                <a:extLst>
                  <a:ext uri="{FF2B5EF4-FFF2-40B4-BE49-F238E27FC236}">
                    <a16:creationId xmlns:a16="http://schemas.microsoft.com/office/drawing/2014/main" id="{55EC009D-C4B1-4E07-953E-3B58B9CDF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9436" y="2748552"/>
                <a:ext cx="567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6" descr="Risultati immagini per Provincia di Novara logo">
                <a:extLst>
                  <a:ext uri="{FF2B5EF4-FFF2-40B4-BE49-F238E27FC236}">
                    <a16:creationId xmlns:a16="http://schemas.microsoft.com/office/drawing/2014/main" id="{755128AC-825D-407F-AC48-CE9957614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6986" y="2748552"/>
                <a:ext cx="6066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Immagine 13" descr="Risultati immagini per provincia lecce">
                <a:extLst>
                  <a:ext uri="{FF2B5EF4-FFF2-40B4-BE49-F238E27FC236}">
                    <a16:creationId xmlns:a16="http://schemas.microsoft.com/office/drawing/2014/main" id="{84720EDA-52BB-48E0-A4C7-599596CFB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4137" y="2748552"/>
                <a:ext cx="630122" cy="90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3AC4AE5-32EA-4F0E-B6AC-9E8409097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50" y="2748552"/>
                <a:ext cx="902586" cy="900000"/>
              </a:xfrm>
              <a:prstGeom prst="rect">
                <a:avLst/>
              </a:prstGeom>
            </p:spPr>
          </p:pic>
        </p:grp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ACCD9BA7-EA41-4B73-9406-B68F06D9E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333596" y="6501095"/>
              <a:ext cx="886841" cy="27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>
            <a:extLst>
              <a:ext uri="{FF2B5EF4-FFF2-40B4-BE49-F238E27FC236}">
                <a16:creationId xmlns:a16="http://schemas.microsoft.com/office/drawing/2014/main" id="{76DEF4C7-886A-4695-92B3-BF0F8FBE433D}"/>
              </a:ext>
            </a:extLst>
          </p:cNvPr>
          <p:cNvSpPr/>
          <p:nvPr/>
        </p:nvSpPr>
        <p:spPr>
          <a:xfrm>
            <a:off x="6243567" y="3912729"/>
            <a:ext cx="5284800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b="1" dirty="0">
                <a:solidFill>
                  <a:srgbClr val="14284B"/>
                </a:solidFill>
              </a:rPr>
              <a:t>WinWinIt</a:t>
            </a:r>
          </a:p>
          <a:p>
            <a:r>
              <a:rPr lang="it-IT" sz="1400" i="1" dirty="0">
                <a:solidFill>
                  <a:srgbClr val="14284B"/>
                </a:solidFill>
              </a:rPr>
              <a:t>Azione 4</a:t>
            </a:r>
          </a:p>
          <a:p>
            <a:endParaRPr lang="it-IT" sz="1400" i="1" dirty="0">
              <a:solidFill>
                <a:srgbClr val="14284B"/>
              </a:solidFill>
            </a:endParaRPr>
          </a:p>
          <a:p>
            <a:r>
              <a:rPr lang="it-IT" sz="1400" b="1" dirty="0">
                <a:solidFill>
                  <a:srgbClr val="14284B"/>
                </a:solidFill>
              </a:rPr>
              <a:t>Supporto specialistico per la progettazione </a:t>
            </a:r>
            <a:br>
              <a:rPr lang="it-IT" sz="1400" b="1" dirty="0">
                <a:solidFill>
                  <a:srgbClr val="14284B"/>
                </a:solidFill>
              </a:rPr>
            </a:br>
            <a:r>
              <a:rPr lang="it-IT" sz="1400" b="1" dirty="0">
                <a:solidFill>
                  <a:srgbClr val="14284B"/>
                </a:solidFill>
              </a:rPr>
              <a:t>funzionale e l’implementazione delle evoluzioni 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Opportunità tecnologiche di miglioramento della buona pratica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Progettazione esecutiva delle evoluzioni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Sviluppo e messa in esercizio delle evoluzioni</a:t>
            </a:r>
          </a:p>
          <a:p>
            <a:endParaRPr lang="it-IT" sz="400" i="1" dirty="0">
              <a:solidFill>
                <a:srgbClr val="14284B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8E28C70E-207B-4D0B-BE62-94B52F18B303}"/>
              </a:ext>
            </a:extLst>
          </p:cNvPr>
          <p:cNvSpPr/>
          <p:nvPr/>
        </p:nvSpPr>
        <p:spPr>
          <a:xfrm>
            <a:off x="527380" y="3912729"/>
            <a:ext cx="5284550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it-IT" sz="1600" b="1" dirty="0">
                <a:solidFill>
                  <a:srgbClr val="14284B"/>
                </a:solidFill>
              </a:rPr>
              <a:t>Studio Legale Battiston</a:t>
            </a:r>
            <a:br>
              <a:rPr lang="it-IT" sz="1600" b="1" dirty="0">
                <a:solidFill>
                  <a:srgbClr val="14284B"/>
                </a:solidFill>
              </a:rPr>
            </a:br>
            <a:r>
              <a:rPr lang="it-IT" sz="1400" i="1" dirty="0">
                <a:solidFill>
                  <a:srgbClr val="14284B"/>
                </a:solidFill>
              </a:rPr>
              <a:t>Azioni 3 e 4</a:t>
            </a:r>
          </a:p>
          <a:p>
            <a:pPr algn="r"/>
            <a:endParaRPr lang="it-IT" sz="1400" i="1" dirty="0">
              <a:solidFill>
                <a:srgbClr val="14284B"/>
              </a:solidFill>
            </a:endParaRPr>
          </a:p>
          <a:p>
            <a:r>
              <a:rPr lang="it-IT" sz="1400" b="1" dirty="0">
                <a:solidFill>
                  <a:srgbClr val="14284B"/>
                </a:solidFill>
              </a:rPr>
              <a:t>Supporto specialistico normativo e legale per la predisposizione </a:t>
            </a:r>
            <a:br>
              <a:rPr lang="it-IT" sz="1400" b="1" dirty="0">
                <a:solidFill>
                  <a:srgbClr val="14284B"/>
                </a:solidFill>
              </a:rPr>
            </a:br>
            <a:r>
              <a:rPr lang="it-IT" sz="1400" b="1" dirty="0">
                <a:solidFill>
                  <a:srgbClr val="14284B"/>
                </a:solidFill>
              </a:rPr>
              <a:t>di atti, regolamenti e contratti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consulenziale su normativa di settore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Standardizzazione di modulistica e documentazione di gara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Predisposizione regolamenti e schema tipo delle convenzioni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Workshop formativi e informativi / Focus group</a:t>
            </a:r>
          </a:p>
          <a:p>
            <a:endParaRPr lang="it-IT" sz="1400" b="1" dirty="0">
              <a:solidFill>
                <a:srgbClr val="14284B"/>
              </a:solidFill>
            </a:endParaRPr>
          </a:p>
          <a:p>
            <a:endParaRPr lang="it-IT" sz="400" b="1" dirty="0">
              <a:solidFill>
                <a:srgbClr val="14284B"/>
              </a:solidFill>
            </a:endParaRPr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5402558B-E27A-43FF-BC94-BB7058D2D0B9}"/>
              </a:ext>
            </a:extLst>
          </p:cNvPr>
          <p:cNvSpPr/>
          <p:nvPr/>
        </p:nvSpPr>
        <p:spPr>
          <a:xfrm>
            <a:off x="527380" y="1292490"/>
            <a:ext cx="5284550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it-IT" sz="1600" b="1" dirty="0" err="1">
                <a:solidFill>
                  <a:srgbClr val="14284B"/>
                </a:solidFill>
              </a:rPr>
              <a:t>PricewaterhouseCoopers</a:t>
            </a:r>
            <a:br>
              <a:rPr lang="it-IT" sz="1600" b="1" dirty="0">
                <a:solidFill>
                  <a:srgbClr val="14284B"/>
                </a:solidFill>
              </a:rPr>
            </a:br>
            <a:r>
              <a:rPr lang="it-IT" sz="1400" i="1" dirty="0">
                <a:solidFill>
                  <a:srgbClr val="14284B"/>
                </a:solidFill>
              </a:rPr>
              <a:t>Azioni 2, 3 e 5</a:t>
            </a:r>
          </a:p>
          <a:p>
            <a:pPr algn="r"/>
            <a:endParaRPr lang="it-IT" sz="1400" i="1" dirty="0">
              <a:solidFill>
                <a:srgbClr val="14284B"/>
              </a:solidFill>
            </a:endParaRPr>
          </a:p>
          <a:p>
            <a:r>
              <a:rPr lang="it-IT" sz="1400" b="1" dirty="0">
                <a:solidFill>
                  <a:srgbClr val="14284B"/>
                </a:solidFill>
              </a:rPr>
              <a:t>Supporto metodologico per il riuso della buona pratica e la promozione e disseminazione dei risultati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Kit del riuso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Piano standard per start-up e gestione a regime di una SUA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alla sperimentazione della buona pratica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all’attuazione del Piano di Comunicazione</a:t>
            </a:r>
            <a:br>
              <a:rPr lang="it-IT" sz="1400" dirty="0">
                <a:solidFill>
                  <a:srgbClr val="14284B"/>
                </a:solidFill>
              </a:rPr>
            </a:br>
            <a:r>
              <a:rPr lang="it-IT" sz="1400" i="1" dirty="0">
                <a:solidFill>
                  <a:srgbClr val="14284B"/>
                </a:solidFill>
              </a:rPr>
              <a:t>(sito di progetto ed eventi di disseminazione)</a:t>
            </a:r>
          </a:p>
          <a:p>
            <a:endParaRPr lang="it-IT" sz="1400" b="1" dirty="0">
              <a:solidFill>
                <a:srgbClr val="14284B"/>
              </a:solidFill>
            </a:endParaRPr>
          </a:p>
          <a:p>
            <a:endParaRPr lang="it-IT" sz="400" b="1" dirty="0">
              <a:solidFill>
                <a:srgbClr val="14284B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Project management | Affidamento dei servizi di supporto tecnico e specialistico</a:t>
            </a:r>
            <a:endParaRPr lang="it-IT" b="1" i="1" dirty="0"/>
          </a:p>
        </p:txBody>
      </p:sp>
      <p:grpSp>
        <p:nvGrpSpPr>
          <p:cNvPr id="6" name="Group 61">
            <a:extLst>
              <a:ext uri="{FF2B5EF4-FFF2-40B4-BE49-F238E27FC236}">
                <a16:creationId xmlns:a16="http://schemas.microsoft.com/office/drawing/2014/main" id="{DC734C9B-9101-4121-B88B-EA0FEA7871CB}"/>
              </a:ext>
            </a:extLst>
          </p:cNvPr>
          <p:cNvGrpSpPr/>
          <p:nvPr/>
        </p:nvGrpSpPr>
        <p:grpSpPr>
          <a:xfrm rot="5400000">
            <a:off x="3738000" y="3668490"/>
            <a:ext cx="4752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E553F4B-4AC2-4DB1-A6F9-F70CA71F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C387943-D729-4870-8AF5-D409581D3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99855B5-A1BE-4D18-8161-FD851430E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17C6DE1-CEBC-468A-A4F5-A668DE12F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F8BCDF7-E9B2-4F70-96EA-D491E53C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515BAA3-D022-4058-A4CE-C1B60E312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7ED826B-E4AC-486F-B420-9B7BAD640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B0615A7E-24E8-496A-81A7-3C678445D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16016F72-F3F5-4855-BC8B-42D49AD3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27441311-E34D-44A9-824F-7025CA003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2B36D30-61B9-4D99-9257-E5BCDEE6B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775AA85-46BC-438F-A151-0812A5E86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E727E943-AA3B-437A-A637-CD64F319E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8873261-7528-4203-ADCA-2B3375FA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39C6E208-97A6-4579-8D3B-BA9C1464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AF5ED39F-0159-4F22-B2CE-79A3FDC60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CE51BA19-801F-4118-9103-9680A3016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B3F8818-74F8-4B6A-A233-300F21346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471C44E-7233-411A-BBF9-AB33C1A75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3104DFD-6277-4480-B65F-1C093172A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35EC0DEC-258B-4D54-8F05-D5D91564A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9167F387-8067-44F3-90FB-F2C0BD20C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742F7EE-39CA-4D72-A0B7-A835A6444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3CB7A4D0-71BB-47EA-AE8A-C984B9E2D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CC6FFD5-1A89-419C-9981-A8FCA754C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FD1D3E6-F6FD-4FCF-838A-2B9CC922E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EAC64A1-5D79-4C8C-A6B5-0566CDA20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3D41889A-7463-4882-B3F3-A7337094B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35746999-2340-46C7-A4E2-60B87D727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584AD0C7-19E1-4AAF-8F7D-C29E36CC9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64BCD577-8767-4316-9BC3-E0AF67B44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A523883F-F626-4A25-A01B-8B66883DE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8612E933-A392-46B7-865E-D1D6D4DFE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85C2FFD2-9751-49D7-8E53-747C03113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13AB5619-51F2-4658-8153-B6E757701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793CC786-E117-4B4D-A375-727F33678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33DBD17A-E963-44A5-999B-C3469E4C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6E87CDDD-422D-4E4D-936C-D132D0F58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32C14D63-49E3-4683-A118-1F7C73961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04AB91B2-4028-4AD5-BB27-D89D62F2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28C8AA5E-47B9-40AD-8D25-62D077B7F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6AF2DBA2-FE88-4235-8722-5BE72CCE1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5F7C3467-252F-4B59-8D83-D10CEAF69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4E13F77B-E983-4771-9E77-9A61C8AC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766E459B-E1CB-4E16-B7EE-F07644C2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15CD862E-B01B-4AD1-AE85-F67C753DD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BC00DC1D-45C3-43AA-82A6-94C1D301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C850A4FB-DF5E-4D6B-930A-328C6C87A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01A5CAA5-31A5-4F29-9698-A8FEF368B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7B19A379-8283-4C4F-89C7-80BCC4B73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D36C66A8-8D49-4413-A46F-415C9A1F0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61">
            <a:extLst>
              <a:ext uri="{FF2B5EF4-FFF2-40B4-BE49-F238E27FC236}">
                <a16:creationId xmlns:a16="http://schemas.microsoft.com/office/drawing/2014/main" id="{1B6E0567-EB7C-41D8-A935-2A6DB102611E}"/>
              </a:ext>
            </a:extLst>
          </p:cNvPr>
          <p:cNvGrpSpPr/>
          <p:nvPr/>
        </p:nvGrpSpPr>
        <p:grpSpPr>
          <a:xfrm>
            <a:off x="527380" y="3650490"/>
            <a:ext cx="4752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D092F76A-E0E8-4AC1-BEFE-14FBF651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D7C3033-DF8D-4CFC-99BE-C0329BD7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1B934346-35D5-4B8A-90BA-CA58BFE3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16F6547-8146-407C-9461-E11FB7D66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68B92FE8-8CBB-4B1B-BD9F-658F87E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49B7C817-57F4-421C-A2CF-9B5F232DB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84B5104D-E16C-4E80-9933-A64CDF6A9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3BF58497-4F71-4EB2-A2AC-166FDBD3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7D973E8-30FA-47B5-86C9-3D849981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715D72CB-24A7-4B97-9BC0-9B842C810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099FEC62-0DFC-43DB-9600-45D840B4E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0E5075AF-8F28-4EE4-BF12-AD5446613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19E0FCE2-FC12-4B4D-82DD-CEE8F198E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3CFD14A7-C7CA-43D8-82AF-EFB3C9C95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4447B685-A88B-41A1-B191-4747FEB8E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F5396406-B1B6-4FCE-BB75-B025AB15A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2DCCA9D0-23A1-453B-A860-9B576EE4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1989CB38-4B5D-4BAE-BB56-86C4B7F3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38DD103E-9DD3-4531-A5C6-AB227938E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8A65AE55-2628-4719-B21F-BDFC161F9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0F808B2-AE05-440A-B845-666DF8BA3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F4F40619-4DAE-4468-AC4E-B2D1EFF44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700BD8ED-9D7A-4D7E-A086-B234EEC68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900C03F0-700D-4B1B-9C0F-1D9B53D69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E69CA85A-1269-43C3-8473-8EAE1156B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ADEAC6C8-8B44-4F26-825D-236AFDEE5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8CD4EA77-9DE3-4C9E-9531-93C9E4883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00ECD01C-392E-4685-82DF-B04DEE378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86B6F179-FA76-4D28-ACA9-0143B1E20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F7527250-CC83-4177-B23E-F7EEEA884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C9105194-06AB-4074-8BFD-6F0AFBCF0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DD01FF90-9563-47EF-AC38-2CCB722BD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C3E3AC3D-8581-4167-9E50-C585B31D8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8C9473A6-37C1-4013-A32F-E4D71ED31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F016A33D-27E7-48C0-9A3A-BE96B8EA4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C7832F4F-6F0B-43D7-A39B-D029DBCEF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E6ACF8B5-40AB-4328-84AF-7BA0E405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946D359C-D02C-4ABC-BE88-D4114A8B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8">
              <a:extLst>
                <a:ext uri="{FF2B5EF4-FFF2-40B4-BE49-F238E27FC236}">
                  <a16:creationId xmlns:a16="http://schemas.microsoft.com/office/drawing/2014/main" id="{3E6DC457-C3FB-4540-880F-6F53C583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">
              <a:extLst>
                <a:ext uri="{FF2B5EF4-FFF2-40B4-BE49-F238E27FC236}">
                  <a16:creationId xmlns:a16="http://schemas.microsoft.com/office/drawing/2014/main" id="{AA0C98D2-B672-46DC-93E1-DED2932D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0B6191B1-6EEF-49C6-8FDE-1E7812B7B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D8BA6368-65F2-4BE1-820E-3520E0D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56513988-67BB-438E-A828-610F15985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45F881D5-3804-4474-96FD-450510BCB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AD82D21A-FB69-4C5C-B3C6-93E08A16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5A2F6A41-934E-47ED-8A74-D64E3C872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6">
              <a:extLst>
                <a:ext uri="{FF2B5EF4-FFF2-40B4-BE49-F238E27FC236}">
                  <a16:creationId xmlns:a16="http://schemas.microsoft.com/office/drawing/2014/main" id="{77E59815-1DE1-4F72-A217-1D34BB89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F30A9EF7-A8F9-45F6-9A1F-0C8BDE803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50F4DB95-BC13-4C7E-A0EC-CDF5453A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9">
              <a:extLst>
                <a:ext uri="{FF2B5EF4-FFF2-40B4-BE49-F238E27FC236}">
                  <a16:creationId xmlns:a16="http://schemas.microsoft.com/office/drawing/2014/main" id="{62CAA602-C073-425C-804B-C388053F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0">
              <a:extLst>
                <a:ext uri="{FF2B5EF4-FFF2-40B4-BE49-F238E27FC236}">
                  <a16:creationId xmlns:a16="http://schemas.microsoft.com/office/drawing/2014/main" id="{7E338B23-44EE-459D-8AC3-C2038DEA9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61">
            <a:extLst>
              <a:ext uri="{FF2B5EF4-FFF2-40B4-BE49-F238E27FC236}">
                <a16:creationId xmlns:a16="http://schemas.microsoft.com/office/drawing/2014/main" id="{9D88B88A-FC07-4C0C-BB27-DC46EFD9BC3B}"/>
              </a:ext>
            </a:extLst>
          </p:cNvPr>
          <p:cNvGrpSpPr/>
          <p:nvPr/>
        </p:nvGrpSpPr>
        <p:grpSpPr>
          <a:xfrm>
            <a:off x="6744599" y="3650490"/>
            <a:ext cx="4752000" cy="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CC34307-AECF-4933-9186-F35CA83E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7635EAC8-F4B0-4781-BAA6-371B1A98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27E6F4C2-A34B-428A-8923-F99F1880C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66CFF70C-D1F6-4E8B-B77A-D94C0A5D9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CF4199A0-7394-41F1-ABB1-E33D5CE82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06701AC2-CA96-4B57-9A11-4E4AAD3F7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B2444A10-C24F-4B7B-893F-1EDAD4803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4605ABFC-DEE5-4992-A4E9-C434C647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73E83D4F-5A09-4965-A86B-E9BD61AB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0969FA55-F635-4594-8220-DCFCD93F7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717220A5-9200-46C1-83F5-133C7A4A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4A1B95A0-B1A5-4114-960A-8B8003A49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F70B148B-D4AC-480D-9739-A22787F90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B3672F59-CBFD-4D7C-9CC8-6186A60E2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0988B3C0-EE35-4316-856E-F1EAF77BF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26EAE25C-FA38-4711-91C0-D8A152498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843D6703-477D-448A-9EFB-62C55E11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4BE2C60A-688F-4609-9044-980F07111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F226C334-0C45-4C35-93F9-AFB8ED41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ED7B73C9-865F-498E-A09D-1EC3C3767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65B7512B-AB8F-4BD5-AEEA-B2F72C4E7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B2316317-1966-468F-B10E-BF6881F9F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1C2F2762-94E9-437C-AC81-B39BB7224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E5FAAFE7-18B3-484D-855E-717C93957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538B809C-DA9D-4828-A89F-4E950B0D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A6608A6E-50E4-4D5B-BEA3-E0EE33842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3C79C6F1-DB2C-45A4-A8DC-3F433CCE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11B45E98-6AF7-4FA3-A748-76DB017BE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5940894D-00DB-4E81-A6B2-DC917CDE4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12ACF250-F3F1-4966-BF19-EFE9042F0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2CC7BAB0-039B-4E06-B9CF-400F182C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D89A5AA8-9866-4433-85C3-5581C8526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78E38F34-7B04-4625-B73B-BF4581447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2F4CEB9E-E671-4548-A7FB-98D407CCC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E43B051F-BC0D-4B58-9043-AEAD07E34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6B6109F9-381C-4957-8B95-CF9A07B9A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D0B856D3-8C09-46D1-85CA-C987F5923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7AEEE94-7A7A-447F-A144-D97648F67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8">
              <a:extLst>
                <a:ext uri="{FF2B5EF4-FFF2-40B4-BE49-F238E27FC236}">
                  <a16:creationId xmlns:a16="http://schemas.microsoft.com/office/drawing/2014/main" id="{84932B8E-E01B-4EA2-BF65-8396CE4B7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2F2C5E2B-219E-4758-BC92-803DF39D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CB01100F-CC08-4F76-87AF-755317589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FF37EECE-EC95-45D2-A90C-8F62D69EB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ED901C21-23AD-4D5E-9915-800D2B1FD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42D5A095-DCAF-40C2-B9E1-B0F66ED5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CD9A859A-192C-425F-946A-18EEBBF88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BE693290-834F-4A15-A4DB-A47887176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C5EF3E85-E573-486A-9457-FE775731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446220EF-E672-4F63-871E-8EA78580D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BC42FEF7-17EB-4725-BF22-1E57ECBA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9">
              <a:extLst>
                <a:ext uri="{FF2B5EF4-FFF2-40B4-BE49-F238E27FC236}">
                  <a16:creationId xmlns:a16="http://schemas.microsoft.com/office/drawing/2014/main" id="{50716FE8-06D4-401E-8BC9-C2D0975A4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0">
              <a:extLst>
                <a:ext uri="{FF2B5EF4-FFF2-40B4-BE49-F238E27FC236}">
                  <a16:creationId xmlns:a16="http://schemas.microsoft.com/office/drawing/2014/main" id="{312831AE-191C-43E4-9673-A474F919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https://seeklogo.com/images/P/pwc-logo-9FD465FA39-seeklogo.com.png">
            <a:extLst>
              <a:ext uri="{FF2B5EF4-FFF2-40B4-BE49-F238E27FC236}">
                <a16:creationId xmlns:a16="http://schemas.microsoft.com/office/drawing/2014/main" id="{49BAF1E6-A77B-4139-83F3-646335D4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0" y="1292490"/>
            <a:ext cx="7013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winwinit logo">
            <a:extLst>
              <a:ext uri="{FF2B5EF4-FFF2-40B4-BE49-F238E27FC236}">
                <a16:creationId xmlns:a16="http://schemas.microsoft.com/office/drawing/2014/main" id="{03AAC789-B304-47E1-991D-3DE1B0A2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545" y="3805515"/>
            <a:ext cx="1612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35">
            <a:extLst>
              <a:ext uri="{FF2B5EF4-FFF2-40B4-BE49-F238E27FC236}">
                <a16:creationId xmlns:a16="http://schemas.microsoft.com/office/drawing/2014/main" id="{EA37C772-E2AF-4BBD-B7E4-EB0F647552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7" y="3805515"/>
            <a:ext cx="718668" cy="720000"/>
          </a:xfrm>
          <a:prstGeom prst="rect">
            <a:avLst/>
          </a:prstGeom>
        </p:spPr>
      </p:pic>
      <p:sp>
        <p:nvSpPr>
          <p:cNvPr id="167" name="Rettangolo 166">
            <a:extLst>
              <a:ext uri="{FF2B5EF4-FFF2-40B4-BE49-F238E27FC236}">
                <a16:creationId xmlns:a16="http://schemas.microsoft.com/office/drawing/2014/main" id="{62715F61-1BF9-4F9B-A7E3-A50F1E0EDBA2}"/>
              </a:ext>
            </a:extLst>
          </p:cNvPr>
          <p:cNvSpPr/>
          <p:nvPr/>
        </p:nvSpPr>
        <p:spPr>
          <a:xfrm>
            <a:off x="6243567" y="1292490"/>
            <a:ext cx="5284800" cy="22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b="1" dirty="0">
                <a:solidFill>
                  <a:srgbClr val="14284B"/>
                </a:solidFill>
              </a:rPr>
              <a:t>Martino &amp; Partners</a:t>
            </a:r>
          </a:p>
          <a:p>
            <a:r>
              <a:rPr lang="it-IT" sz="1400" i="1" dirty="0">
                <a:solidFill>
                  <a:srgbClr val="14284B"/>
                </a:solidFill>
              </a:rPr>
              <a:t>Azioni 3 e 4</a:t>
            </a:r>
          </a:p>
          <a:p>
            <a:endParaRPr lang="it-IT" sz="1400" i="1" dirty="0">
              <a:solidFill>
                <a:srgbClr val="14284B"/>
              </a:solidFill>
            </a:endParaRPr>
          </a:p>
          <a:p>
            <a:r>
              <a:rPr lang="it-IT" sz="1400" b="1" dirty="0">
                <a:solidFill>
                  <a:srgbClr val="14284B"/>
                </a:solidFill>
              </a:rPr>
              <a:t>Supporto specialistico per la definizione di </a:t>
            </a:r>
            <a:br>
              <a:rPr lang="it-IT" sz="1400" b="1" dirty="0">
                <a:solidFill>
                  <a:srgbClr val="14284B"/>
                </a:solidFill>
              </a:rPr>
            </a:br>
            <a:r>
              <a:rPr lang="it-IT" sz="1400" b="1" dirty="0">
                <a:solidFill>
                  <a:srgbClr val="14284B"/>
                </a:solidFill>
              </a:rPr>
              <a:t>strategie di gara e la sperimentazione di gare aggregate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consulenziale su strategie di approvvigionamento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Mappatura e reingegnerizzazione del processo gestione acquisti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Supporto al percorso di messa in esercizio delle SUA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Analisi dei fabbisogni evolutivi della buona pratica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rgbClr val="14284B"/>
                </a:solidFill>
              </a:rPr>
              <a:t>Workshop formativi e informativi / Focus group</a:t>
            </a:r>
          </a:p>
          <a:p>
            <a:pPr marL="285750" indent="-285750">
              <a:buFontTx/>
              <a:buChar char="-"/>
            </a:pPr>
            <a:endParaRPr lang="it-IT" sz="1400" dirty="0">
              <a:solidFill>
                <a:srgbClr val="14284B"/>
              </a:solidFill>
            </a:endParaRPr>
          </a:p>
        </p:txBody>
      </p:sp>
      <p:pic>
        <p:nvPicPr>
          <p:cNvPr id="1024" name="Immagine 1023">
            <a:extLst>
              <a:ext uri="{FF2B5EF4-FFF2-40B4-BE49-F238E27FC236}">
                <a16:creationId xmlns:a16="http://schemas.microsoft.com/office/drawing/2014/main" id="{C2C9C4FF-50D4-492D-A297-69CFF1CA2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91" y="1292490"/>
            <a:ext cx="1907308" cy="720000"/>
          </a:xfrm>
          <a:prstGeom prst="rect">
            <a:avLst/>
          </a:prstGeom>
        </p:spPr>
      </p:pic>
      <p:sp>
        <p:nvSpPr>
          <p:cNvPr id="1027" name="Rettangolo 1026">
            <a:extLst>
              <a:ext uri="{FF2B5EF4-FFF2-40B4-BE49-F238E27FC236}">
                <a16:creationId xmlns:a16="http://schemas.microsoft.com/office/drawing/2014/main" id="{7444E7EB-1138-4F26-BCEC-840C2FF786D8}"/>
              </a:ext>
            </a:extLst>
          </p:cNvPr>
          <p:cNvSpPr/>
          <p:nvPr/>
        </p:nvSpPr>
        <p:spPr>
          <a:xfrm>
            <a:off x="6243567" y="3912729"/>
            <a:ext cx="5312844" cy="22314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9" name="CasellaDiTesto 1028">
            <a:extLst>
              <a:ext uri="{FF2B5EF4-FFF2-40B4-BE49-F238E27FC236}">
                <a16:creationId xmlns:a16="http://schemas.microsoft.com/office/drawing/2014/main" id="{53FAC6FA-095D-45CF-A3CE-9C45569DC957}"/>
              </a:ext>
            </a:extLst>
          </p:cNvPr>
          <p:cNvSpPr txBox="1"/>
          <p:nvPr/>
        </p:nvSpPr>
        <p:spPr>
          <a:xfrm>
            <a:off x="8923610" y="573858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FFFF"/>
                </a:solidFill>
              </a:rPr>
              <a:t>In corso di affidamento</a:t>
            </a:r>
          </a:p>
        </p:txBody>
      </p:sp>
    </p:spTree>
    <p:extLst>
      <p:ext uri="{BB962C8B-B14F-4D97-AF65-F5344CB8AC3E}">
        <p14:creationId xmlns:p14="http://schemas.microsoft.com/office/powerpoint/2010/main" val="3868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Obiettivi di progetto | Opportunità e percorsi attivabili presso i singoli partner</a:t>
            </a:r>
            <a:endParaRPr lang="it-IT" b="1" i="1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057B263-C3F7-4852-B8A5-A698C69EF8AF}"/>
              </a:ext>
            </a:extLst>
          </p:cNvPr>
          <p:cNvGrpSpPr/>
          <p:nvPr/>
        </p:nvGrpSpPr>
        <p:grpSpPr>
          <a:xfrm>
            <a:off x="335360" y="1402910"/>
            <a:ext cx="11520716" cy="4161456"/>
            <a:chOff x="335360" y="1988840"/>
            <a:chExt cx="11520716" cy="4161456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FBD5BAFF-E369-4AFC-8A09-B2585926E726}"/>
                </a:ext>
              </a:extLst>
            </p:cNvPr>
            <p:cNvGrpSpPr/>
            <p:nvPr/>
          </p:nvGrpSpPr>
          <p:grpSpPr>
            <a:xfrm>
              <a:off x="335360" y="1988840"/>
              <a:ext cx="3072020" cy="4140000"/>
              <a:chOff x="335360" y="1988840"/>
              <a:chExt cx="3072020" cy="4140000"/>
            </a:xfrm>
          </p:grpSpPr>
          <p:sp>
            <p:nvSpPr>
              <p:cNvPr id="6" name="Rectangle 176">
                <a:extLst>
                  <a:ext uri="{FF2B5EF4-FFF2-40B4-BE49-F238E27FC236}">
                    <a16:creationId xmlns:a16="http://schemas.microsoft.com/office/drawing/2014/main" id="{08785DCE-5E02-43DD-A3F7-0F76CF48E1AF}"/>
                  </a:ext>
                </a:extLst>
              </p:cNvPr>
              <p:cNvSpPr/>
              <p:nvPr/>
            </p:nvSpPr>
            <p:spPr>
              <a:xfrm>
                <a:off x="527380" y="1988840"/>
                <a:ext cx="2880000" cy="41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540000" rIns="72000" bIns="72000" rtlCol="0" anchor="t"/>
              <a:lstStyle/>
              <a:p>
                <a:pPr lvl="0"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METODOLOGIE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</a:rPr>
                  <a:t>Modelli di tariffazione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Reingegnerizzazione processo </a:t>
                </a:r>
                <a:br>
                  <a:rPr lang="it-IT" sz="1400" dirty="0">
                    <a:solidFill>
                      <a:srgbClr val="14284B"/>
                    </a:solidFill>
                    <a:latin typeface="+mj-lt"/>
                  </a:rPr>
                </a:b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di approvvigionamento</a:t>
                </a:r>
              </a:p>
              <a:p>
                <a:pPr lvl="0">
                  <a:defRPr/>
                </a:pPr>
                <a:endParaRPr lang="it-IT" sz="1400" dirty="0">
                  <a:solidFill>
                    <a:srgbClr val="14284B"/>
                  </a:solidFill>
                  <a:latin typeface="+mj-lt"/>
                </a:endParaRP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STRUMENTI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Convenzione tipo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Regolamento operativo interno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Workshop formativi su tematiche di interesse </a:t>
                </a:r>
                <a:br>
                  <a:rPr lang="it-IT" sz="1400" dirty="0">
                    <a:solidFill>
                      <a:srgbClr val="14284B"/>
                    </a:solidFill>
                    <a:latin typeface="+mj-lt"/>
                  </a:rPr>
                </a:b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(es. MEPA, PPP)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TECNOLOGIE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Tool rilevazione fabbisogni per programmazione</a:t>
                </a:r>
              </a:p>
              <a:p>
                <a:pPr marL="261938" lvl="0" indent="-261938">
                  <a:spcBef>
                    <a:spcPts val="1200"/>
                  </a:spcBef>
                  <a:buFont typeface="Arial" pitchFamily="34" charset="0"/>
                  <a:buChar char="•"/>
                  <a:defRPr/>
                </a:pPr>
                <a:endParaRPr lang="it-IT" sz="14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8" name="Group 178">
                <a:extLst>
                  <a:ext uri="{FF2B5EF4-FFF2-40B4-BE49-F238E27FC236}">
                    <a16:creationId xmlns:a16="http://schemas.microsoft.com/office/drawing/2014/main" id="{B797D11C-7DF5-4079-B89A-C04C4A5C4AE9}"/>
                  </a:ext>
                </a:extLst>
              </p:cNvPr>
              <p:cNvGrpSpPr/>
              <p:nvPr/>
            </p:nvGrpSpPr>
            <p:grpSpPr>
              <a:xfrm>
                <a:off x="335360" y="2092794"/>
                <a:ext cx="2714437" cy="553985"/>
                <a:chOff x="434199" y="1816267"/>
                <a:chExt cx="3741153" cy="553985"/>
              </a:xfrm>
            </p:grpSpPr>
            <p:sp>
              <p:nvSpPr>
                <p:cNvPr id="14" name="Isosceles Triangle 179">
                  <a:extLst>
                    <a:ext uri="{FF2B5EF4-FFF2-40B4-BE49-F238E27FC236}">
                      <a16:creationId xmlns:a16="http://schemas.microsoft.com/office/drawing/2014/main" id="{D49EED96-A1D6-4CD6-BD5F-1C79476E5A03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36608" y="2003482"/>
                  <a:ext cx="465138" cy="268401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" tIns="54000" rIns="54000" bIns="54000" anchor="ctr"/>
                <a:lstStyle/>
                <a:p>
                  <a:pPr algn="ctr">
                    <a:defRPr/>
                  </a:pPr>
                  <a:endParaRPr lang="it-IT" sz="900">
                    <a:latin typeface="+mj-lt"/>
                  </a:endParaRPr>
                </a:p>
              </p:txBody>
            </p:sp>
            <p:grpSp>
              <p:nvGrpSpPr>
                <p:cNvPr id="15" name="Group 180">
                  <a:extLst>
                    <a:ext uri="{FF2B5EF4-FFF2-40B4-BE49-F238E27FC236}">
                      <a16:creationId xmlns:a16="http://schemas.microsoft.com/office/drawing/2014/main" id="{F2D07509-5552-4AD9-8B8A-F2D3DD97AC16}"/>
                    </a:ext>
                  </a:extLst>
                </p:cNvPr>
                <p:cNvGrpSpPr/>
                <p:nvPr/>
              </p:nvGrpSpPr>
              <p:grpSpPr>
                <a:xfrm>
                  <a:off x="434199" y="1816267"/>
                  <a:ext cx="3741153" cy="321125"/>
                  <a:chOff x="434199" y="1041948"/>
                  <a:chExt cx="3741153" cy="321125"/>
                </a:xfrm>
              </p:grpSpPr>
              <p:sp>
                <p:nvSpPr>
                  <p:cNvPr id="16" name="Rectangle 181">
                    <a:extLst>
                      <a:ext uri="{FF2B5EF4-FFF2-40B4-BE49-F238E27FC236}">
                        <a16:creationId xmlns:a16="http://schemas.microsoft.com/office/drawing/2014/main" id="{67F8C69D-7E2B-4C3A-B47F-B66E45A399E6}"/>
                      </a:ext>
                    </a:extLst>
                  </p:cNvPr>
                  <p:cNvSpPr/>
                  <p:nvPr/>
                </p:nvSpPr>
                <p:spPr>
                  <a:xfrm>
                    <a:off x="1148732" y="1041948"/>
                    <a:ext cx="3026620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/>
                    <a:r>
                      <a:rPr lang="it-IT" sz="1600" i="1" dirty="0">
                        <a:solidFill>
                          <a:schemeClr val="bg1"/>
                        </a:solidFill>
                        <a:latin typeface="+mj-lt"/>
                      </a:rPr>
                      <a:t>Governance</a:t>
                    </a:r>
                    <a:r>
                      <a:rPr lang="it-IT" sz="1600" dirty="0">
                        <a:solidFill>
                          <a:schemeClr val="bg1"/>
                        </a:solidFill>
                        <a:latin typeface="+mj-lt"/>
                      </a:rPr>
                      <a:t> della SUA</a:t>
                    </a:r>
                  </a:p>
                </p:txBody>
              </p:sp>
              <p:sp>
                <p:nvSpPr>
                  <p:cNvPr id="17" name="Rectangle 182">
                    <a:extLst>
                      <a:ext uri="{FF2B5EF4-FFF2-40B4-BE49-F238E27FC236}">
                        <a16:creationId xmlns:a16="http://schemas.microsoft.com/office/drawing/2014/main" id="{5E11CBFA-9FF0-4784-AEE6-6AC7D2ECFF49}"/>
                      </a:ext>
                    </a:extLst>
                  </p:cNvPr>
                  <p:cNvSpPr/>
                  <p:nvPr/>
                </p:nvSpPr>
                <p:spPr>
                  <a:xfrm>
                    <a:off x="434199" y="1041949"/>
                    <a:ext cx="680487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 algn="ctr"/>
                    <a:endParaRPr lang="it-IT" sz="160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C6E2518-59A0-49D2-BFBE-D4DEC297C4F0}"/>
                </a:ext>
              </a:extLst>
            </p:cNvPr>
            <p:cNvGrpSpPr/>
            <p:nvPr/>
          </p:nvGrpSpPr>
          <p:grpSpPr>
            <a:xfrm>
              <a:off x="3558363" y="2010296"/>
              <a:ext cx="5079593" cy="4140000"/>
              <a:chOff x="3558363" y="2010296"/>
              <a:chExt cx="5079593" cy="4140000"/>
            </a:xfrm>
          </p:grpSpPr>
          <p:sp>
            <p:nvSpPr>
              <p:cNvPr id="61" name="Rectangle 176">
                <a:extLst>
                  <a:ext uri="{FF2B5EF4-FFF2-40B4-BE49-F238E27FC236}">
                    <a16:creationId xmlns:a16="http://schemas.microsoft.com/office/drawing/2014/main" id="{E11196EE-EAAD-4DE9-81D1-D8D87FA54BCE}"/>
                  </a:ext>
                </a:extLst>
              </p:cNvPr>
              <p:cNvSpPr/>
              <p:nvPr/>
            </p:nvSpPr>
            <p:spPr>
              <a:xfrm>
                <a:off x="3777956" y="2010296"/>
                <a:ext cx="4860000" cy="41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540000" rIns="72000" bIns="72000" rtlCol="0" anchor="t"/>
              <a:lstStyle/>
              <a:p>
                <a:pPr lvl="0"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METODOLOGIE</a:t>
                </a:r>
              </a:p>
              <a:p>
                <a:pPr marL="285750" lvl="0" indent="-285750" defTabSz="914377">
                  <a:buFont typeface="Arial" panose="020B0604020202020204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Progettazione e gestione consultazioni di mercato (art. 66)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Workflow documentale della gara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Linee guida per la valutazione delle anomalie nelle offerte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ACB per determinare procedura di selezione contraente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STRUMENTI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Schemi amministrativi e/o tecnici (es. Capitolato tecnico standard, Foglio patti e condizioni, …)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Checklist controlli amministrativi ex art. 80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Regolamento operativo per gestione acquisti sotto-soglia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Vademecum sull’utilizzo dei CAM (Green procurement)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TECNOLOGIE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Tool per valutazione offerte anomale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Guida ai CPV (</a:t>
                </a:r>
                <a:r>
                  <a:rPr lang="it-IT" sz="1400" dirty="0" err="1">
                    <a:solidFill>
                      <a:srgbClr val="14284B"/>
                    </a:solidFill>
                    <a:latin typeface="+mj-lt"/>
                  </a:rPr>
                  <a:t>Wizard</a:t>
                </a: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)</a:t>
                </a:r>
              </a:p>
              <a:p>
                <a:pPr marL="261938" lvl="0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Negozio elettronico</a:t>
                </a:r>
              </a:p>
            </p:txBody>
          </p:sp>
          <p:grpSp>
            <p:nvGrpSpPr>
              <p:cNvPr id="32" name="Group 178">
                <a:extLst>
                  <a:ext uri="{FF2B5EF4-FFF2-40B4-BE49-F238E27FC236}">
                    <a16:creationId xmlns:a16="http://schemas.microsoft.com/office/drawing/2014/main" id="{F1CD94E9-A154-41D1-841D-10D8A30FCDE5}"/>
                  </a:ext>
                </a:extLst>
              </p:cNvPr>
              <p:cNvGrpSpPr/>
              <p:nvPr/>
            </p:nvGrpSpPr>
            <p:grpSpPr>
              <a:xfrm>
                <a:off x="3558363" y="2092794"/>
                <a:ext cx="4226434" cy="553985"/>
                <a:chOff x="434199" y="1816267"/>
                <a:chExt cx="5825063" cy="553985"/>
              </a:xfrm>
            </p:grpSpPr>
            <p:sp>
              <p:nvSpPr>
                <p:cNvPr id="33" name="Isosceles Triangle 179">
                  <a:extLst>
                    <a:ext uri="{FF2B5EF4-FFF2-40B4-BE49-F238E27FC236}">
                      <a16:creationId xmlns:a16="http://schemas.microsoft.com/office/drawing/2014/main" id="{4DBAC1EF-CA22-4161-A532-ABD9B0A767F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36608" y="2003482"/>
                  <a:ext cx="465138" cy="268401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" tIns="54000" rIns="54000" bIns="54000" anchor="ctr"/>
                <a:lstStyle/>
                <a:p>
                  <a:pPr algn="ctr">
                    <a:defRPr/>
                  </a:pPr>
                  <a:endParaRPr lang="it-IT" sz="900">
                    <a:latin typeface="+mj-lt"/>
                  </a:endParaRPr>
                </a:p>
              </p:txBody>
            </p:sp>
            <p:grpSp>
              <p:nvGrpSpPr>
                <p:cNvPr id="34" name="Group 180">
                  <a:extLst>
                    <a:ext uri="{FF2B5EF4-FFF2-40B4-BE49-F238E27FC236}">
                      <a16:creationId xmlns:a16="http://schemas.microsoft.com/office/drawing/2014/main" id="{D3EDEEF4-4381-4F1D-82CD-42AA4F7FF65F}"/>
                    </a:ext>
                  </a:extLst>
                </p:cNvPr>
                <p:cNvGrpSpPr/>
                <p:nvPr/>
              </p:nvGrpSpPr>
              <p:grpSpPr>
                <a:xfrm>
                  <a:off x="434199" y="1816267"/>
                  <a:ext cx="5825063" cy="321125"/>
                  <a:chOff x="434199" y="1041948"/>
                  <a:chExt cx="5825063" cy="321125"/>
                </a:xfrm>
              </p:grpSpPr>
              <p:sp>
                <p:nvSpPr>
                  <p:cNvPr id="35" name="Rectangle 181">
                    <a:extLst>
                      <a:ext uri="{FF2B5EF4-FFF2-40B4-BE49-F238E27FC236}">
                        <a16:creationId xmlns:a16="http://schemas.microsoft.com/office/drawing/2014/main" id="{4FEAA33B-FF54-4115-A621-E6A5D8CA69D4}"/>
                      </a:ext>
                    </a:extLst>
                  </p:cNvPr>
                  <p:cNvSpPr/>
                  <p:nvPr/>
                </p:nvSpPr>
                <p:spPr>
                  <a:xfrm>
                    <a:off x="1148728" y="1041948"/>
                    <a:ext cx="5110534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/>
                    <a:r>
                      <a:rPr lang="it-IT" sz="1600" dirty="0">
                        <a:solidFill>
                          <a:schemeClr val="bg1"/>
                        </a:solidFill>
                        <a:latin typeface="+mj-lt"/>
                      </a:rPr>
                      <a:t>Kit di supporto al procedimento</a:t>
                    </a:r>
                  </a:p>
                </p:txBody>
              </p:sp>
              <p:sp>
                <p:nvSpPr>
                  <p:cNvPr id="36" name="Rectangle 182">
                    <a:extLst>
                      <a:ext uri="{FF2B5EF4-FFF2-40B4-BE49-F238E27FC236}">
                        <a16:creationId xmlns:a16="http://schemas.microsoft.com/office/drawing/2014/main" id="{C992CCD7-C8D4-436C-B1AF-57B636EF589F}"/>
                      </a:ext>
                    </a:extLst>
                  </p:cNvPr>
                  <p:cNvSpPr/>
                  <p:nvPr/>
                </p:nvSpPr>
                <p:spPr>
                  <a:xfrm>
                    <a:off x="434199" y="1041949"/>
                    <a:ext cx="680487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 algn="ctr"/>
                    <a:endParaRPr lang="it-IT" sz="160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55FF3A5C-0938-48CD-B88E-E6A6C0EA9203}"/>
                </a:ext>
              </a:extLst>
            </p:cNvPr>
            <p:cNvGrpSpPr/>
            <p:nvPr/>
          </p:nvGrpSpPr>
          <p:grpSpPr>
            <a:xfrm>
              <a:off x="8788939" y="2010296"/>
              <a:ext cx="3067137" cy="4140000"/>
              <a:chOff x="8788939" y="2010296"/>
              <a:chExt cx="3067137" cy="4140000"/>
            </a:xfrm>
          </p:grpSpPr>
          <p:sp>
            <p:nvSpPr>
              <p:cNvPr id="54" name="Rectangle 176">
                <a:extLst>
                  <a:ext uri="{FF2B5EF4-FFF2-40B4-BE49-F238E27FC236}">
                    <a16:creationId xmlns:a16="http://schemas.microsoft.com/office/drawing/2014/main" id="{9EFFB4FE-A67D-4D93-AF7A-BE12229DCB7B}"/>
                  </a:ext>
                </a:extLst>
              </p:cNvPr>
              <p:cNvSpPr/>
              <p:nvPr/>
            </p:nvSpPr>
            <p:spPr>
              <a:xfrm>
                <a:off x="8976076" y="2010296"/>
                <a:ext cx="2880000" cy="41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540000" rIns="72000" bIns="72000" rtlCol="0" anchor="t"/>
              <a:lstStyle/>
              <a:p>
                <a:pPr lvl="0">
                  <a:defRPr/>
                </a:pPr>
                <a:r>
                  <a:rPr lang="it-IT" sz="1400" b="1" dirty="0">
                    <a:solidFill>
                      <a:srgbClr val="000000"/>
                    </a:solidFill>
                    <a:latin typeface="+mj-lt"/>
                  </a:rPr>
                  <a:t>METODOLOGIE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Linee guida per gara aggregata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Metodologie di rilevazione fabbisogni</a:t>
                </a:r>
              </a:p>
              <a:p>
                <a:pPr>
                  <a:defRPr/>
                </a:pPr>
                <a:endParaRPr lang="it-IT" sz="1400" dirty="0">
                  <a:solidFill>
                    <a:srgbClr val="14284B"/>
                  </a:solidFill>
                  <a:latin typeface="+mj-lt"/>
                </a:endParaRP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STRUMENTI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Questionario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Disciplinare di gara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Capitolato tecnico</a:t>
                </a:r>
              </a:p>
              <a:p>
                <a:pPr lvl="0">
                  <a:spcBef>
                    <a:spcPts val="1200"/>
                  </a:spcBef>
                  <a:defRPr/>
                </a:pPr>
                <a:endParaRPr lang="it-IT" sz="1400" dirty="0">
                  <a:solidFill>
                    <a:srgbClr val="14284B"/>
                  </a:solidFill>
                  <a:latin typeface="+mj-lt"/>
                </a:endParaRP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it-IT" sz="1400" b="1" dirty="0">
                    <a:solidFill>
                      <a:srgbClr val="14284B"/>
                    </a:solidFill>
                    <a:latin typeface="+mj-lt"/>
                  </a:rPr>
                  <a:t>TECNOLOGIE</a:t>
                </a:r>
              </a:p>
              <a:p>
                <a:pPr marL="261938" indent="-261938">
                  <a:buFont typeface="Arial" pitchFamily="34" charset="0"/>
                  <a:buChar char="•"/>
                  <a:defRPr/>
                </a:pPr>
                <a:r>
                  <a:rPr lang="it-IT" sz="1400" dirty="0">
                    <a:solidFill>
                      <a:srgbClr val="14284B"/>
                    </a:solidFill>
                    <a:latin typeface="+mj-lt"/>
                  </a:rPr>
                  <a:t>Tool rilevazione fabbisogni per gare aggregate</a:t>
                </a:r>
              </a:p>
              <a:p>
                <a:pPr marL="261938" lvl="0" indent="-261938">
                  <a:spcBef>
                    <a:spcPts val="1200"/>
                  </a:spcBef>
                  <a:buFont typeface="Arial" pitchFamily="34" charset="0"/>
                  <a:buChar char="•"/>
                  <a:defRPr/>
                </a:pPr>
                <a:endParaRPr lang="it-IT" sz="1400" dirty="0">
                  <a:solidFill>
                    <a:srgbClr val="14284B"/>
                  </a:solidFill>
                  <a:latin typeface="+mj-lt"/>
                </a:endParaRPr>
              </a:p>
            </p:txBody>
          </p:sp>
          <p:grpSp>
            <p:nvGrpSpPr>
              <p:cNvPr id="37" name="Group 178">
                <a:extLst>
                  <a:ext uri="{FF2B5EF4-FFF2-40B4-BE49-F238E27FC236}">
                    <a16:creationId xmlns:a16="http://schemas.microsoft.com/office/drawing/2014/main" id="{9FC8BD80-A189-4E9E-8E6D-4C2D1669BABA}"/>
                  </a:ext>
                </a:extLst>
              </p:cNvPr>
              <p:cNvGrpSpPr/>
              <p:nvPr/>
            </p:nvGrpSpPr>
            <p:grpSpPr>
              <a:xfrm>
                <a:off x="8788939" y="2092794"/>
                <a:ext cx="2714437" cy="553985"/>
                <a:chOff x="434199" y="1816267"/>
                <a:chExt cx="3741153" cy="553985"/>
              </a:xfrm>
            </p:grpSpPr>
            <p:sp>
              <p:nvSpPr>
                <p:cNvPr id="38" name="Isosceles Triangle 179">
                  <a:extLst>
                    <a:ext uri="{FF2B5EF4-FFF2-40B4-BE49-F238E27FC236}">
                      <a16:creationId xmlns:a16="http://schemas.microsoft.com/office/drawing/2014/main" id="{7EB4AAB6-B959-4168-86AF-EF7B9617F2F9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36608" y="2003482"/>
                  <a:ext cx="465138" cy="268401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" tIns="54000" rIns="54000" bIns="54000" anchor="ctr"/>
                <a:lstStyle/>
                <a:p>
                  <a:pPr algn="ctr">
                    <a:defRPr/>
                  </a:pPr>
                  <a:endParaRPr lang="it-IT" sz="900">
                    <a:latin typeface="+mj-lt"/>
                  </a:endParaRPr>
                </a:p>
              </p:txBody>
            </p:sp>
            <p:grpSp>
              <p:nvGrpSpPr>
                <p:cNvPr id="39" name="Group 180">
                  <a:extLst>
                    <a:ext uri="{FF2B5EF4-FFF2-40B4-BE49-F238E27FC236}">
                      <a16:creationId xmlns:a16="http://schemas.microsoft.com/office/drawing/2014/main" id="{F2A2EE5B-5000-483F-A83D-76A5C6564384}"/>
                    </a:ext>
                  </a:extLst>
                </p:cNvPr>
                <p:cNvGrpSpPr/>
                <p:nvPr/>
              </p:nvGrpSpPr>
              <p:grpSpPr>
                <a:xfrm>
                  <a:off x="434199" y="1816267"/>
                  <a:ext cx="3741153" cy="321125"/>
                  <a:chOff x="434199" y="1041948"/>
                  <a:chExt cx="3741153" cy="321125"/>
                </a:xfrm>
              </p:grpSpPr>
              <p:sp>
                <p:nvSpPr>
                  <p:cNvPr id="40" name="Rectangle 181">
                    <a:extLst>
                      <a:ext uri="{FF2B5EF4-FFF2-40B4-BE49-F238E27FC236}">
                        <a16:creationId xmlns:a16="http://schemas.microsoft.com/office/drawing/2014/main" id="{C47ACB4A-A53D-460D-8AF0-AB42B1F3009B}"/>
                      </a:ext>
                    </a:extLst>
                  </p:cNvPr>
                  <p:cNvSpPr/>
                  <p:nvPr/>
                </p:nvSpPr>
                <p:spPr>
                  <a:xfrm>
                    <a:off x="1148732" y="1041948"/>
                    <a:ext cx="3026620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/>
                    <a:r>
                      <a:rPr lang="it-IT" sz="1600" dirty="0">
                        <a:solidFill>
                          <a:schemeClr val="bg1"/>
                        </a:solidFill>
                        <a:latin typeface="+mj-lt"/>
                      </a:rPr>
                      <a:t>Gare aggregate</a:t>
                    </a:r>
                  </a:p>
                </p:txBody>
              </p:sp>
              <p:sp>
                <p:nvSpPr>
                  <p:cNvPr id="41" name="Rectangle 182">
                    <a:extLst>
                      <a:ext uri="{FF2B5EF4-FFF2-40B4-BE49-F238E27FC236}">
                        <a16:creationId xmlns:a16="http://schemas.microsoft.com/office/drawing/2014/main" id="{9D2936A8-F97D-43DB-9F29-ED75A768B1E8}"/>
                      </a:ext>
                    </a:extLst>
                  </p:cNvPr>
                  <p:cNvSpPr/>
                  <p:nvPr/>
                </p:nvSpPr>
                <p:spPr>
                  <a:xfrm>
                    <a:off x="434199" y="1041949"/>
                    <a:ext cx="680487" cy="321124"/>
                  </a:xfrm>
                  <a:prstGeom prst="rect">
                    <a:avLst/>
                  </a:prstGeom>
                  <a:solidFill>
                    <a:srgbClr val="14284B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610" tIns="54610" rIns="54610" bIns="54610" rtlCol="0" anchor="ctr"/>
                  <a:lstStyle/>
                  <a:p>
                    <a:pPr marL="0" lvl="1" algn="ctr"/>
                    <a:endParaRPr lang="it-IT" sz="160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FD66269A-BCA4-4E5B-821F-61064982CF0E}"/>
              </a:ext>
            </a:extLst>
          </p:cNvPr>
          <p:cNvSpPr/>
          <p:nvPr/>
        </p:nvSpPr>
        <p:spPr>
          <a:xfrm>
            <a:off x="582228" y="5733256"/>
            <a:ext cx="5297750" cy="46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2000"/>
              </a:lnSpc>
            </a:pPr>
            <a:r>
              <a:rPr lang="it-IT" sz="1600" dirty="0">
                <a:solidFill>
                  <a:srgbClr val="14284B"/>
                </a:solidFill>
              </a:rPr>
              <a:t>Possibilità di personalizzare le attività progettuali in funzione delle specifiche caratteristiche e aspettative dell’Ente riusante</a:t>
            </a:r>
            <a:endParaRPr lang="it-IT" sz="1600" i="1" dirty="0">
              <a:solidFill>
                <a:srgbClr val="14284B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542EE80-B954-41CF-AB10-98FE8008D75F}"/>
              </a:ext>
            </a:extLst>
          </p:cNvPr>
          <p:cNvSpPr/>
          <p:nvPr/>
        </p:nvSpPr>
        <p:spPr>
          <a:xfrm>
            <a:off x="6312024" y="5735341"/>
            <a:ext cx="5544052" cy="460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142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14284B"/>
                </a:solidFill>
              </a:rPr>
              <a:t>Altri spunti? Aspettative? Esigenze?</a:t>
            </a:r>
          </a:p>
        </p:txBody>
      </p:sp>
    </p:spTree>
    <p:extLst>
      <p:ext uri="{BB962C8B-B14F-4D97-AF65-F5344CB8AC3E}">
        <p14:creationId xmlns:p14="http://schemas.microsoft.com/office/powerpoint/2010/main" val="2893289459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Hind Light</vt:lpstr>
      <vt:lpstr>Hind Medium</vt:lpstr>
      <vt:lpstr>Oswald Regular</vt:lpstr>
      <vt:lpstr>Segoe Print</vt:lpstr>
      <vt:lpstr>Struttura personalizzata</vt:lpstr>
      <vt:lpstr>1_Struttura personalizzata</vt:lpstr>
      <vt:lpstr>Personalizza struttura</vt:lpstr>
      <vt:lpstr>Kantoorthema</vt:lpstr>
      <vt:lpstr>Project management | Affidamento dei servizi di supporto tecnico e specialistico</vt:lpstr>
      <vt:lpstr>Obiettivi di progetto | Opportunità e percorsi attivabili presso i singoli partner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396</cp:revision>
  <cp:lastPrinted>2018-05-02T16:38:51Z</cp:lastPrinted>
  <dcterms:created xsi:type="dcterms:W3CDTF">2015-05-22T08:18:03Z</dcterms:created>
  <dcterms:modified xsi:type="dcterms:W3CDTF">2019-06-10T10:37:04Z</dcterms:modified>
  <cp:category/>
</cp:coreProperties>
</file>