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06" r:id="rId3"/>
    <p:sldId id="407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09" r:id="rId12"/>
    <p:sldId id="405" r:id="rId13"/>
  </p:sldIdLst>
  <p:sldSz cx="24384000" cy="13716000"/>
  <p:notesSz cx="6858000" cy="9144000"/>
  <p:defaultTextStyle>
    <a:lvl1pPr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1pPr>
    <a:lvl2pPr indent="2286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2pPr>
    <a:lvl3pPr indent="4572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3pPr>
    <a:lvl4pPr indent="6858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4pPr>
    <a:lvl5pPr indent="9144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5pPr>
    <a:lvl6pPr indent="11430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6pPr>
    <a:lvl7pPr indent="13716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7pPr>
    <a:lvl8pPr indent="16002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8pPr>
    <a:lvl9pPr indent="1828800" algn="ctr" defTabSz="825500">
      <a:defRPr sz="6000" b="1">
        <a:solidFill>
          <a:srgbClr val="FAC93D"/>
        </a:solidFill>
        <a:latin typeface="+mj-lt"/>
        <a:ea typeface="+mj-ea"/>
        <a:cs typeface="+mj-cs"/>
        <a:sym typeface="Roboto Regular"/>
      </a:defRPr>
    </a:lvl9pPr>
  </p:defaultTextStyle>
  <p:extLst>
    <p:ext uri="{EFAFB233-063F-42B5-8137-9DF3F51BA10A}">
      <p15:sldGuideLst xmlns:p15="http://schemas.microsoft.com/office/powerpoint/2012/main">
        <p15:guide id="1" orient="horz" pos="7382" userDrawn="1">
          <p15:clr>
            <a:srgbClr val="A4A3A4"/>
          </p15:clr>
        </p15:guide>
        <p15:guide id="2" pos="149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FAC93D"/>
    <a:srgbClr val="FDFCFC"/>
    <a:srgbClr val="F8F8F8"/>
    <a:srgbClr val="636463"/>
    <a:srgbClr val="F245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092"/>
  </p:normalViewPr>
  <p:slideViewPr>
    <p:cSldViewPr snapToGrid="0" showGuides="1">
      <p:cViewPr varScale="1">
        <p:scale>
          <a:sx n="34" d="100"/>
          <a:sy n="34" d="100"/>
        </p:scale>
        <p:origin x="952" y="48"/>
      </p:cViewPr>
      <p:guideLst>
        <p:guide orient="horz" pos="7382"/>
        <p:guide pos="149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095801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La consultazione del mercato è quindi funzionale a supportare la stazione appaltante nella predisposizione della documentazione (bando, disciplinare, ...), conciliando le esigenze e fabbisogni con la reale potenzialità di offerta del mercato. 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principali obiettivi della consultazione potrebbero essere: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approfondire la conoscenza del mercato e dei possibili fornitori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verificando le potenziali opportunità di aggregazione tra soggetti con competenze diverse e complementari (operatori turistici,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contractor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società di costruzioni)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sottoporre al mercato specifici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quesiti di natura tecnica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inerenti la pianificazione e preparazione dell’appalto con riferimento, a titolo esemplificativo e non esaustivo a: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progetto di fattibilità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valutazione dei rischi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piano economico/finanziario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possibili vincoli che possano limitare la partecipazione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acquisire gli elementi e le informazioni necessarie a definire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requisiti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– minimi e premianti – tecnici, prestazionali e funzionali da mettere a base di gara, così da garantire la massima partecipazione degli operatori nella fase di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pre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-qualifica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199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La consultazione del mercato è quindi funzionale a supportare la stazione appaltante nella predisposizione della documentazione (bando, disciplinare, ...), conciliando le esigenze e fabbisogni con la reale potenzialità di offerta del mercato. 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principali obiettivi della consultazione potrebbero essere: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approfondire la conoscenza del mercato e dei possibili fornitori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verificando le potenziali opportunità di aggregazione tra soggetti con competenze diverse e complementari (operatori turistici,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contractor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società di costruzioni)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sottoporre al mercato specifici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quesiti di natura tecnica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inerenti la pianificazione e preparazione dell’appalto con riferimento, a titolo esemplificativo e non esaustivo a: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progetto di fattibilità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valutazione dei rischi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piano economico/finanziario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possibili vincoli che possano limitare la partecipazione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acquisire gli elementi e le informazioni necessarie a definire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requisiti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– minimi e premianti – tecnici, prestazionali e funzionali da mettere a base di gara, così da garantire la massima partecipazione degli operatori nella fase di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pre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-qualifica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75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La consultazione del mercato è quindi funzionale a supportare la stazione appaltante nella predisposizione della documentazione (bando, disciplinare, ...), conciliando le esigenze e fabbisogni con la reale potenzialità di offerta del mercato. 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principali obiettivi della consultazione potrebbero essere: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approfondire la conoscenza del mercato e dei possibili fornitori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verificando le potenziali opportunità di aggregazione tra soggetti con competenze diverse e complementari (operatori turistici,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contractor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società di costruzioni)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sottoporre al mercato specifici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quesiti di natura tecnica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inerenti la pianificazione e preparazione dell’appalto con riferimento, a titolo esemplificativo e non esaustivo a: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progetto di fattibilità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valutazione dei rischi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piano economico/finanziario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possibili vincoli che possano limitare la partecipazione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acquisire gli elementi e le informazioni necessarie a definire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requisiti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– minimi e premianti – tecnici, prestazionali e funzionali da mettere a base di gara, così da garantire la massima partecipazione degli operatori nella fase di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pre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-qualifica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93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La consultazione del mercato è quindi funzionale a supportare la stazione appaltante nella predisposizione della documentazione (bando, disciplinare, ...), conciliando le esigenze e fabbisogni con la reale potenzialità di offerta del mercato. 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principali obiettivi della consultazione potrebbero essere: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approfondire la conoscenza del mercato e dei possibili fornitori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verificando le potenziali opportunità di aggregazione tra soggetti con competenze diverse e complementari (operatori turistici,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contractor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società di costruzioni)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sottoporre al mercato specifici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quesiti di natura tecnica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inerenti la pianificazione e preparazione dell’appalto con riferimento, a titolo esemplificativo e non esaustivo a: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progetto di fattibilità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valutazione dei rischi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piano economico/finanziario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1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possibili vincoli che possano limitare la partecipazione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pPr lvl="0" hangingPunct="0"/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acquisire gli elementi e le informazioni necessarie a definire </a:t>
            </a:r>
            <a:r>
              <a:rPr lang="it-IT" sz="2400" u="sng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 requisiti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– minimi e premianti – tecnici, prestazionali e funzionali da mettere a base di gara, così da garantire la massima partecipazione degli operatori nella fase di </a:t>
            </a:r>
            <a:r>
              <a:rPr lang="it-IT" sz="240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pre</a:t>
            </a:r>
            <a:r>
              <a:rPr lang="it-IT" sz="240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-qualifica</a:t>
            </a:r>
            <a:endParaRPr lang="it-IT" sz="16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37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836525" y="0"/>
            <a:ext cx="11547475" cy="13716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225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005888" y="0"/>
            <a:ext cx="15378112" cy="13716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1595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9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3428999" y="0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6858000" y="0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3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86999" y="0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4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0" y="3429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428999" y="3429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6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858000" y="3429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10286999" y="3429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0" y="6858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3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3428999" y="6858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6858000" y="6858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10286999" y="6858001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6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0" y="10286999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7" name="Picture Placeholder 19"/>
          <p:cNvSpPr>
            <a:spLocks noGrp="1"/>
          </p:cNvSpPr>
          <p:nvPr>
            <p:ph type="pic" sz="quarter" idx="23"/>
          </p:nvPr>
        </p:nvSpPr>
        <p:spPr>
          <a:xfrm>
            <a:off x="3428999" y="10286999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8" name="Picture Placeholder 19"/>
          <p:cNvSpPr>
            <a:spLocks noGrp="1"/>
          </p:cNvSpPr>
          <p:nvPr>
            <p:ph type="pic" sz="quarter" idx="24"/>
          </p:nvPr>
        </p:nvSpPr>
        <p:spPr>
          <a:xfrm>
            <a:off x="6858000" y="10286999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9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10286999" y="10286999"/>
            <a:ext cx="3429000" cy="3429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240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029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01917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771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9625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0"/>
          <p:cNvSpPr/>
          <p:nvPr userDrawn="1"/>
        </p:nvSpPr>
        <p:spPr>
          <a:xfrm>
            <a:off x="-21432" y="0"/>
            <a:ext cx="24433214" cy="756908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771525"/>
            <a:ext cx="9315450" cy="130333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535840" y="6416625"/>
            <a:ext cx="2380060" cy="2380058"/>
          </a:xfrm>
          <a:prstGeom prst="ellipse">
            <a:avLst/>
          </a:prstGeom>
          <a:ln w="88900">
            <a:solidFill>
              <a:schemeClr val="tx1"/>
            </a:solidFill>
          </a:ln>
        </p:spPr>
        <p:txBody>
          <a:bodyPr/>
          <a:lstStyle>
            <a:lvl1pPr>
              <a:defRPr sz="800"/>
            </a:lvl1pPr>
          </a:lstStyle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818182" y="6416625"/>
            <a:ext cx="2380060" cy="2380058"/>
          </a:xfrm>
          <a:prstGeom prst="ellipse">
            <a:avLst/>
          </a:prstGeom>
          <a:ln w="88900">
            <a:solidFill>
              <a:schemeClr val="tx1"/>
            </a:solidFill>
          </a:ln>
        </p:spPr>
        <p:txBody>
          <a:bodyPr/>
          <a:lstStyle>
            <a:lvl1pPr>
              <a:defRPr sz="800"/>
            </a:lvl1pPr>
          </a:lstStyle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122843" y="6416625"/>
            <a:ext cx="2380060" cy="2380058"/>
          </a:xfrm>
          <a:prstGeom prst="ellipse">
            <a:avLst/>
          </a:prstGeom>
          <a:ln w="88900">
            <a:solidFill>
              <a:schemeClr val="tx1"/>
            </a:solidFill>
          </a:ln>
        </p:spPr>
        <p:txBody>
          <a:bodyPr/>
          <a:lstStyle>
            <a:lvl1pPr>
              <a:defRPr sz="800"/>
            </a:lvl1pPr>
          </a:lstStyle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409646" y="6416625"/>
            <a:ext cx="2380060" cy="2380058"/>
          </a:xfrm>
          <a:prstGeom prst="ellipse">
            <a:avLst/>
          </a:prstGeom>
          <a:ln w="88900">
            <a:solidFill>
              <a:schemeClr val="tx1"/>
            </a:solidFill>
          </a:ln>
        </p:spPr>
        <p:txBody>
          <a:bodyPr/>
          <a:lstStyle>
            <a:lvl1pPr>
              <a:defRPr sz="800"/>
            </a:lvl1pPr>
          </a:lstStyle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915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833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3" grpId="0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0"/>
          <p:cNvSpPr/>
          <p:nvPr userDrawn="1"/>
        </p:nvSpPr>
        <p:spPr>
          <a:xfrm>
            <a:off x="-21432" y="0"/>
            <a:ext cx="24433214" cy="756908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771525"/>
            <a:ext cx="9315450" cy="130333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5549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833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544763"/>
            <a:ext cx="24384000" cy="77946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31700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63988" y="4440463"/>
            <a:ext cx="2950937" cy="2950937"/>
          </a:xfrm>
          <a:prstGeom prst="ellipse">
            <a:avLst/>
          </a:prstGeom>
          <a:ln w="88900">
            <a:solidFill>
              <a:srgbClr val="FAC93D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88528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85960" y="4000943"/>
            <a:ext cx="3259537" cy="3259535"/>
          </a:xfrm>
          <a:prstGeom prst="ellipse">
            <a:avLst/>
          </a:prstGeom>
          <a:ln w="88900">
            <a:noFill/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234325" y="4000943"/>
            <a:ext cx="3259537" cy="3259535"/>
          </a:xfrm>
          <a:prstGeom prst="ellipse">
            <a:avLst/>
          </a:prstGeom>
          <a:ln w="88900">
            <a:noFill/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85960" y="8602879"/>
            <a:ext cx="3259537" cy="3259535"/>
          </a:xfrm>
          <a:prstGeom prst="ellipse">
            <a:avLst/>
          </a:prstGeom>
          <a:ln w="88900">
            <a:noFill/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34325" y="8602879"/>
            <a:ext cx="3259537" cy="3259535"/>
          </a:xfrm>
          <a:prstGeom prst="ellipse">
            <a:avLst/>
          </a:prstGeom>
          <a:ln w="88900">
            <a:noFill/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9864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306800" y="6197600"/>
            <a:ext cx="6070600" cy="6070600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604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544763"/>
            <a:ext cx="24384000" cy="111712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352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098675" y="4024313"/>
            <a:ext cx="6070600" cy="5029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167166" y="4024313"/>
            <a:ext cx="6070600" cy="5029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6234548" y="4024313"/>
            <a:ext cx="6070600" cy="5029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1753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29170" y="4371975"/>
            <a:ext cx="4633912" cy="55943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35138" y="4371975"/>
            <a:ext cx="4633912" cy="55943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2412" y="4371975"/>
            <a:ext cx="4633912" cy="55943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044229" y="4371975"/>
            <a:ext cx="4633912" cy="55943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32817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2115543" y="3243280"/>
            <a:ext cx="3645342" cy="3645342"/>
          </a:xfrm>
          <a:custGeom>
            <a:avLst/>
            <a:gdLst>
              <a:gd name="connsiteX0" fmla="*/ 1822671 w 3645342"/>
              <a:gd name="connsiteY0" fmla="*/ 0 h 3645342"/>
              <a:gd name="connsiteX1" fmla="*/ 2025539 w 3645342"/>
              <a:gd name="connsiteY1" fmla="*/ 84031 h 3645342"/>
              <a:gd name="connsiteX2" fmla="*/ 3561312 w 3645342"/>
              <a:gd name="connsiteY2" fmla="*/ 1619803 h 3645342"/>
              <a:gd name="connsiteX3" fmla="*/ 3561312 w 3645342"/>
              <a:gd name="connsiteY3" fmla="*/ 2025539 h 3645342"/>
              <a:gd name="connsiteX4" fmla="*/ 2025539 w 3645342"/>
              <a:gd name="connsiteY4" fmla="*/ 3561312 h 3645342"/>
              <a:gd name="connsiteX5" fmla="*/ 1619803 w 3645342"/>
              <a:gd name="connsiteY5" fmla="*/ 3561312 h 3645342"/>
              <a:gd name="connsiteX6" fmla="*/ 84031 w 3645342"/>
              <a:gd name="connsiteY6" fmla="*/ 2025539 h 3645342"/>
              <a:gd name="connsiteX7" fmla="*/ 84031 w 3645342"/>
              <a:gd name="connsiteY7" fmla="*/ 1619803 h 3645342"/>
              <a:gd name="connsiteX8" fmla="*/ 1619803 w 3645342"/>
              <a:gd name="connsiteY8" fmla="*/ 84031 h 3645342"/>
              <a:gd name="connsiteX9" fmla="*/ 1822671 w 3645342"/>
              <a:gd name="connsiteY9" fmla="*/ 0 h 36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342" h="3645342">
                <a:moveTo>
                  <a:pt x="1822671" y="0"/>
                </a:moveTo>
                <a:cubicBezTo>
                  <a:pt x="1896095" y="0"/>
                  <a:pt x="1969519" y="28010"/>
                  <a:pt x="2025539" y="84031"/>
                </a:cubicBezTo>
                <a:lnTo>
                  <a:pt x="3561312" y="1619803"/>
                </a:lnTo>
                <a:cubicBezTo>
                  <a:pt x="3673353" y="1731844"/>
                  <a:pt x="3673353" y="1913498"/>
                  <a:pt x="3561312" y="2025539"/>
                </a:cubicBezTo>
                <a:lnTo>
                  <a:pt x="2025539" y="3561312"/>
                </a:lnTo>
                <a:cubicBezTo>
                  <a:pt x="1913498" y="3673353"/>
                  <a:pt x="1731844" y="3673353"/>
                  <a:pt x="1619803" y="3561312"/>
                </a:cubicBezTo>
                <a:lnTo>
                  <a:pt x="84031" y="2025539"/>
                </a:lnTo>
                <a:cubicBezTo>
                  <a:pt x="-28010" y="1913498"/>
                  <a:pt x="-28010" y="1731844"/>
                  <a:pt x="84031" y="1619803"/>
                </a:cubicBezTo>
                <a:lnTo>
                  <a:pt x="1619803" y="84031"/>
                </a:lnTo>
                <a:cubicBezTo>
                  <a:pt x="1675824" y="28010"/>
                  <a:pt x="1749248" y="0"/>
                  <a:pt x="18226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8246565" y="3243280"/>
            <a:ext cx="3645342" cy="3645342"/>
          </a:xfrm>
          <a:custGeom>
            <a:avLst/>
            <a:gdLst>
              <a:gd name="connsiteX0" fmla="*/ 1822671 w 3645342"/>
              <a:gd name="connsiteY0" fmla="*/ 0 h 3645342"/>
              <a:gd name="connsiteX1" fmla="*/ 2025539 w 3645342"/>
              <a:gd name="connsiteY1" fmla="*/ 84031 h 3645342"/>
              <a:gd name="connsiteX2" fmla="*/ 3561312 w 3645342"/>
              <a:gd name="connsiteY2" fmla="*/ 1619803 h 3645342"/>
              <a:gd name="connsiteX3" fmla="*/ 3561312 w 3645342"/>
              <a:gd name="connsiteY3" fmla="*/ 2025539 h 3645342"/>
              <a:gd name="connsiteX4" fmla="*/ 2025539 w 3645342"/>
              <a:gd name="connsiteY4" fmla="*/ 3561312 h 3645342"/>
              <a:gd name="connsiteX5" fmla="*/ 1619803 w 3645342"/>
              <a:gd name="connsiteY5" fmla="*/ 3561312 h 3645342"/>
              <a:gd name="connsiteX6" fmla="*/ 84031 w 3645342"/>
              <a:gd name="connsiteY6" fmla="*/ 2025539 h 3645342"/>
              <a:gd name="connsiteX7" fmla="*/ 84031 w 3645342"/>
              <a:gd name="connsiteY7" fmla="*/ 1619803 h 3645342"/>
              <a:gd name="connsiteX8" fmla="*/ 1619803 w 3645342"/>
              <a:gd name="connsiteY8" fmla="*/ 84031 h 3645342"/>
              <a:gd name="connsiteX9" fmla="*/ 1822671 w 3645342"/>
              <a:gd name="connsiteY9" fmla="*/ 0 h 36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342" h="3645342">
                <a:moveTo>
                  <a:pt x="1822671" y="0"/>
                </a:moveTo>
                <a:cubicBezTo>
                  <a:pt x="1896095" y="0"/>
                  <a:pt x="1969519" y="28010"/>
                  <a:pt x="2025539" y="84031"/>
                </a:cubicBezTo>
                <a:lnTo>
                  <a:pt x="3561312" y="1619803"/>
                </a:lnTo>
                <a:cubicBezTo>
                  <a:pt x="3673353" y="1731844"/>
                  <a:pt x="3673353" y="1913498"/>
                  <a:pt x="3561312" y="2025539"/>
                </a:cubicBezTo>
                <a:lnTo>
                  <a:pt x="2025539" y="3561312"/>
                </a:lnTo>
                <a:cubicBezTo>
                  <a:pt x="1913498" y="3673353"/>
                  <a:pt x="1731844" y="3673353"/>
                  <a:pt x="1619803" y="3561312"/>
                </a:cubicBezTo>
                <a:lnTo>
                  <a:pt x="84031" y="2025539"/>
                </a:lnTo>
                <a:cubicBezTo>
                  <a:pt x="-28010" y="1913498"/>
                  <a:pt x="-28010" y="1731844"/>
                  <a:pt x="84031" y="1619803"/>
                </a:cubicBezTo>
                <a:lnTo>
                  <a:pt x="1619803" y="84031"/>
                </a:lnTo>
                <a:cubicBezTo>
                  <a:pt x="1675824" y="28010"/>
                  <a:pt x="1749248" y="0"/>
                  <a:pt x="18226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2115543" y="8475592"/>
            <a:ext cx="3645342" cy="3645342"/>
          </a:xfrm>
          <a:custGeom>
            <a:avLst/>
            <a:gdLst>
              <a:gd name="connsiteX0" fmla="*/ 1822671 w 3645342"/>
              <a:gd name="connsiteY0" fmla="*/ 0 h 3645342"/>
              <a:gd name="connsiteX1" fmla="*/ 2025539 w 3645342"/>
              <a:gd name="connsiteY1" fmla="*/ 84031 h 3645342"/>
              <a:gd name="connsiteX2" fmla="*/ 3561312 w 3645342"/>
              <a:gd name="connsiteY2" fmla="*/ 1619803 h 3645342"/>
              <a:gd name="connsiteX3" fmla="*/ 3561312 w 3645342"/>
              <a:gd name="connsiteY3" fmla="*/ 2025539 h 3645342"/>
              <a:gd name="connsiteX4" fmla="*/ 2025539 w 3645342"/>
              <a:gd name="connsiteY4" fmla="*/ 3561312 h 3645342"/>
              <a:gd name="connsiteX5" fmla="*/ 1619803 w 3645342"/>
              <a:gd name="connsiteY5" fmla="*/ 3561312 h 3645342"/>
              <a:gd name="connsiteX6" fmla="*/ 84031 w 3645342"/>
              <a:gd name="connsiteY6" fmla="*/ 2025539 h 3645342"/>
              <a:gd name="connsiteX7" fmla="*/ 84031 w 3645342"/>
              <a:gd name="connsiteY7" fmla="*/ 1619803 h 3645342"/>
              <a:gd name="connsiteX8" fmla="*/ 1619803 w 3645342"/>
              <a:gd name="connsiteY8" fmla="*/ 84031 h 3645342"/>
              <a:gd name="connsiteX9" fmla="*/ 1822671 w 3645342"/>
              <a:gd name="connsiteY9" fmla="*/ 0 h 36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342" h="3645342">
                <a:moveTo>
                  <a:pt x="1822671" y="0"/>
                </a:moveTo>
                <a:cubicBezTo>
                  <a:pt x="1896095" y="0"/>
                  <a:pt x="1969519" y="28010"/>
                  <a:pt x="2025539" y="84031"/>
                </a:cubicBezTo>
                <a:lnTo>
                  <a:pt x="3561312" y="1619803"/>
                </a:lnTo>
                <a:cubicBezTo>
                  <a:pt x="3673353" y="1731844"/>
                  <a:pt x="3673353" y="1913498"/>
                  <a:pt x="3561312" y="2025539"/>
                </a:cubicBezTo>
                <a:lnTo>
                  <a:pt x="2025539" y="3561312"/>
                </a:lnTo>
                <a:cubicBezTo>
                  <a:pt x="1913498" y="3673353"/>
                  <a:pt x="1731844" y="3673353"/>
                  <a:pt x="1619803" y="3561312"/>
                </a:cubicBezTo>
                <a:lnTo>
                  <a:pt x="84031" y="2025539"/>
                </a:lnTo>
                <a:cubicBezTo>
                  <a:pt x="-28010" y="1913498"/>
                  <a:pt x="-28010" y="1731844"/>
                  <a:pt x="84031" y="1619803"/>
                </a:cubicBezTo>
                <a:lnTo>
                  <a:pt x="1619803" y="84031"/>
                </a:lnTo>
                <a:cubicBezTo>
                  <a:pt x="1675824" y="28010"/>
                  <a:pt x="1749248" y="0"/>
                  <a:pt x="18226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18246565" y="8475592"/>
            <a:ext cx="3645342" cy="3645342"/>
          </a:xfrm>
          <a:custGeom>
            <a:avLst/>
            <a:gdLst>
              <a:gd name="connsiteX0" fmla="*/ 1822671 w 3645342"/>
              <a:gd name="connsiteY0" fmla="*/ 0 h 3645342"/>
              <a:gd name="connsiteX1" fmla="*/ 2025539 w 3645342"/>
              <a:gd name="connsiteY1" fmla="*/ 84031 h 3645342"/>
              <a:gd name="connsiteX2" fmla="*/ 3561312 w 3645342"/>
              <a:gd name="connsiteY2" fmla="*/ 1619803 h 3645342"/>
              <a:gd name="connsiteX3" fmla="*/ 3561312 w 3645342"/>
              <a:gd name="connsiteY3" fmla="*/ 2025539 h 3645342"/>
              <a:gd name="connsiteX4" fmla="*/ 2025539 w 3645342"/>
              <a:gd name="connsiteY4" fmla="*/ 3561312 h 3645342"/>
              <a:gd name="connsiteX5" fmla="*/ 1619803 w 3645342"/>
              <a:gd name="connsiteY5" fmla="*/ 3561312 h 3645342"/>
              <a:gd name="connsiteX6" fmla="*/ 84031 w 3645342"/>
              <a:gd name="connsiteY6" fmla="*/ 2025539 h 3645342"/>
              <a:gd name="connsiteX7" fmla="*/ 84031 w 3645342"/>
              <a:gd name="connsiteY7" fmla="*/ 1619803 h 3645342"/>
              <a:gd name="connsiteX8" fmla="*/ 1619803 w 3645342"/>
              <a:gd name="connsiteY8" fmla="*/ 84031 h 3645342"/>
              <a:gd name="connsiteX9" fmla="*/ 1822671 w 3645342"/>
              <a:gd name="connsiteY9" fmla="*/ 0 h 36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342" h="3645342">
                <a:moveTo>
                  <a:pt x="1822671" y="0"/>
                </a:moveTo>
                <a:cubicBezTo>
                  <a:pt x="1896095" y="0"/>
                  <a:pt x="1969519" y="28010"/>
                  <a:pt x="2025539" y="84031"/>
                </a:cubicBezTo>
                <a:lnTo>
                  <a:pt x="3561312" y="1619803"/>
                </a:lnTo>
                <a:cubicBezTo>
                  <a:pt x="3673353" y="1731844"/>
                  <a:pt x="3673353" y="1913498"/>
                  <a:pt x="3561312" y="2025539"/>
                </a:cubicBezTo>
                <a:lnTo>
                  <a:pt x="2025539" y="3561312"/>
                </a:lnTo>
                <a:cubicBezTo>
                  <a:pt x="1913498" y="3673353"/>
                  <a:pt x="1731844" y="3673353"/>
                  <a:pt x="1619803" y="3561312"/>
                </a:cubicBezTo>
                <a:lnTo>
                  <a:pt x="84031" y="2025539"/>
                </a:lnTo>
                <a:cubicBezTo>
                  <a:pt x="-28010" y="1913498"/>
                  <a:pt x="-28010" y="1731844"/>
                  <a:pt x="84031" y="1619803"/>
                </a:cubicBezTo>
                <a:lnTo>
                  <a:pt x="1619803" y="84031"/>
                </a:lnTo>
                <a:cubicBezTo>
                  <a:pt x="1675824" y="28010"/>
                  <a:pt x="1749248" y="0"/>
                  <a:pt x="18226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13991596" y="4686300"/>
            <a:ext cx="6056728" cy="6056728"/>
          </a:xfrm>
          <a:custGeom>
            <a:avLst/>
            <a:gdLst>
              <a:gd name="connsiteX0" fmla="*/ 1822671 w 3645342"/>
              <a:gd name="connsiteY0" fmla="*/ 0 h 3645342"/>
              <a:gd name="connsiteX1" fmla="*/ 2025539 w 3645342"/>
              <a:gd name="connsiteY1" fmla="*/ 84031 h 3645342"/>
              <a:gd name="connsiteX2" fmla="*/ 3561312 w 3645342"/>
              <a:gd name="connsiteY2" fmla="*/ 1619803 h 3645342"/>
              <a:gd name="connsiteX3" fmla="*/ 3561312 w 3645342"/>
              <a:gd name="connsiteY3" fmla="*/ 2025539 h 3645342"/>
              <a:gd name="connsiteX4" fmla="*/ 2025539 w 3645342"/>
              <a:gd name="connsiteY4" fmla="*/ 3561312 h 3645342"/>
              <a:gd name="connsiteX5" fmla="*/ 1619803 w 3645342"/>
              <a:gd name="connsiteY5" fmla="*/ 3561312 h 3645342"/>
              <a:gd name="connsiteX6" fmla="*/ 84031 w 3645342"/>
              <a:gd name="connsiteY6" fmla="*/ 2025539 h 3645342"/>
              <a:gd name="connsiteX7" fmla="*/ 84031 w 3645342"/>
              <a:gd name="connsiteY7" fmla="*/ 1619803 h 3645342"/>
              <a:gd name="connsiteX8" fmla="*/ 1619803 w 3645342"/>
              <a:gd name="connsiteY8" fmla="*/ 84031 h 3645342"/>
              <a:gd name="connsiteX9" fmla="*/ 1822671 w 3645342"/>
              <a:gd name="connsiteY9" fmla="*/ 0 h 36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342" h="3645342">
                <a:moveTo>
                  <a:pt x="1822671" y="0"/>
                </a:moveTo>
                <a:cubicBezTo>
                  <a:pt x="1896095" y="0"/>
                  <a:pt x="1969519" y="28010"/>
                  <a:pt x="2025539" y="84031"/>
                </a:cubicBezTo>
                <a:lnTo>
                  <a:pt x="3561312" y="1619803"/>
                </a:lnTo>
                <a:cubicBezTo>
                  <a:pt x="3673353" y="1731844"/>
                  <a:pt x="3673353" y="1913498"/>
                  <a:pt x="3561312" y="2025539"/>
                </a:cubicBezTo>
                <a:lnTo>
                  <a:pt x="2025539" y="3561312"/>
                </a:lnTo>
                <a:cubicBezTo>
                  <a:pt x="1913498" y="3673353"/>
                  <a:pt x="1731844" y="3673353"/>
                  <a:pt x="1619803" y="3561312"/>
                </a:cubicBezTo>
                <a:lnTo>
                  <a:pt x="84031" y="2025539"/>
                </a:lnTo>
                <a:cubicBezTo>
                  <a:pt x="-28010" y="1913498"/>
                  <a:pt x="-28010" y="1731844"/>
                  <a:pt x="84031" y="1619803"/>
                </a:cubicBezTo>
                <a:lnTo>
                  <a:pt x="1619803" y="84031"/>
                </a:lnTo>
                <a:cubicBezTo>
                  <a:pt x="1675824" y="28010"/>
                  <a:pt x="1749248" y="0"/>
                  <a:pt x="18226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424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55138" y="4232275"/>
            <a:ext cx="3088218" cy="3088483"/>
          </a:xfrm>
          <a:prstGeom prst="ellipse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40645" y="4232275"/>
            <a:ext cx="3088218" cy="3088483"/>
          </a:xfrm>
          <a:prstGeom prst="ellipse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87161" y="4232275"/>
            <a:ext cx="3799567" cy="3794523"/>
          </a:xfrm>
          <a:prstGeom prst="ellipse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191653" y="4232275"/>
            <a:ext cx="3799567" cy="3794523"/>
          </a:xfrm>
          <a:prstGeom prst="ellipse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806790" y="4232275"/>
            <a:ext cx="4770421" cy="4764088"/>
          </a:xfrm>
          <a:prstGeom prst="ellipse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5440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9" grpId="0" animBg="1"/>
      <p:bldP spid="30" grpId="0" animBg="1"/>
      <p:bldP spid="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79375" y="2576513"/>
            <a:ext cx="6710363" cy="105806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64165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25600" y="8662988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25600" y="10643875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71632" y="8662988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71632" y="10643875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408521" y="8662988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408521" y="10643875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845410" y="8662988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4845410" y="10643875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9269905" y="8662988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9269905" y="10643875"/>
            <a:ext cx="3529013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38853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78485" y="3913854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624984" y="3913854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78485" y="5569277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624984" y="5569277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278485" y="7210880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24984" y="7210880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78485" y="8853149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24984" y="8853149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78485" y="10495418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624984" y="10495418"/>
            <a:ext cx="3871487" cy="14652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7463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48013" y="4532313"/>
            <a:ext cx="6616700" cy="6616700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825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686800" y="3008313"/>
            <a:ext cx="4610100" cy="93599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3461964" y="3008313"/>
            <a:ext cx="4610100" cy="93599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232636" y="3008313"/>
            <a:ext cx="4610100" cy="93599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983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72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72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2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6665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618663" y="3598863"/>
            <a:ext cx="5113337" cy="53086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851457" y="3598863"/>
            <a:ext cx="2747670" cy="53086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718583" y="3598863"/>
            <a:ext cx="5114131" cy="2654394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11585" y="9026640"/>
            <a:ext cx="10321129" cy="2747024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18583" y="6387087"/>
            <a:ext cx="2472533" cy="2505723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0360186" y="6387087"/>
            <a:ext cx="2472533" cy="2505723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596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8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68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6800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68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800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  <p:bldP spid="19" grpId="0"/>
      <p:bldP spid="2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43050" y="3371850"/>
            <a:ext cx="4029075" cy="40290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43050" y="8115299"/>
            <a:ext cx="4029075" cy="40290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758300" y="3371850"/>
            <a:ext cx="4029075" cy="40290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2758300" y="8115299"/>
            <a:ext cx="4029075" cy="40290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6924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83458" y="4447866"/>
            <a:ext cx="3817082" cy="3817078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332577" y="4447866"/>
            <a:ext cx="3817082" cy="3817078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91802" y="4447866"/>
            <a:ext cx="3817082" cy="3817078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141546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94964" y="4646323"/>
            <a:ext cx="2942811" cy="2942807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73507" y="4646323"/>
            <a:ext cx="2942811" cy="2942807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720595" y="4646323"/>
            <a:ext cx="2942811" cy="2942807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183410" y="4646323"/>
            <a:ext cx="2942811" cy="2942807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9646225" y="4646323"/>
            <a:ext cx="2942811" cy="2942807"/>
          </a:xfrm>
          <a:prstGeom prst="ellipse">
            <a:avLst/>
          </a:prstGeom>
          <a:ln w="88900">
            <a:solidFill>
              <a:srgbClr val="FFFFFF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21529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58575" y="2828925"/>
            <a:ext cx="11715750" cy="108870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1891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97191" y="4650216"/>
            <a:ext cx="18589618" cy="9065784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37683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43744" y="4349551"/>
            <a:ext cx="3139800" cy="3140076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68105" y="4349551"/>
            <a:ext cx="3139800" cy="3140076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05945" y="7970078"/>
            <a:ext cx="3139800" cy="3140076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430306" y="7970078"/>
            <a:ext cx="3139800" cy="3140076"/>
          </a:xfrm>
          <a:prstGeom prst="ellipse">
            <a:avLst/>
          </a:prstGeom>
          <a:ln w="88900">
            <a:solidFill>
              <a:schemeClr val="accent6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900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only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483291" y="5343525"/>
            <a:ext cx="3435048" cy="343535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534583" y="5343525"/>
            <a:ext cx="3435048" cy="343535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257898" y="5343525"/>
            <a:ext cx="3435048" cy="343535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18" name="Shape 18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64283" y="13225429"/>
            <a:ext cx="3341490" cy="40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Advert keynote presentation - 2015</a:t>
            </a:r>
          </a:p>
        </p:txBody>
      </p:sp>
      <p:sp>
        <p:nvSpPr>
          <p:cNvPr id="20" name="Shape 20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57383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65250" y="4637088"/>
            <a:ext cx="3756025" cy="3754437"/>
          </a:xfrm>
          <a:prstGeom prst="rect">
            <a:avLst/>
          </a:prstGeom>
          <a:ln w="889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206503" y="4637088"/>
            <a:ext cx="3756025" cy="3754437"/>
          </a:xfrm>
          <a:prstGeom prst="rect">
            <a:avLst/>
          </a:prstGeom>
          <a:ln w="889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052223" y="4637088"/>
            <a:ext cx="3756025" cy="3754437"/>
          </a:xfrm>
          <a:prstGeom prst="rect">
            <a:avLst/>
          </a:prstGeom>
          <a:ln w="889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808248" y="4637088"/>
            <a:ext cx="3756025" cy="3754437"/>
          </a:xfrm>
          <a:prstGeom prst="rect">
            <a:avLst/>
          </a:prstGeom>
          <a:ln w="889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975014" y="3858751"/>
            <a:ext cx="5313362" cy="5311112"/>
          </a:xfrm>
          <a:prstGeom prst="rect">
            <a:avLst/>
          </a:prstGeom>
          <a:ln w="88900">
            <a:solidFill>
              <a:schemeClr val="tx1"/>
            </a:solidFill>
          </a:ln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1384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8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8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8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8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54575" y="3913188"/>
            <a:ext cx="14674850" cy="9802812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Motion origin="layout" path="M 0 -2.59259E-6 L 0.19681 -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7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645871" cy="13716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457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209139" y="3799563"/>
            <a:ext cx="7586663" cy="99164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6797337" y="3938029"/>
            <a:ext cx="7586663" cy="9777971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150850" y="2746375"/>
            <a:ext cx="7586663" cy="109696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007701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890905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208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Trascinare l'immagine su un segnaposto o fare clic sull'icona per aggiungerla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10040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4384001" cy="25445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30200" dist="25400" dir="5400000" rotWithShape="0">
              <a:srgbClr val="000000">
                <a:alpha val="5000"/>
              </a:srgbClr>
            </a:outerShdw>
          </a:effectLst>
        </p:spPr>
        <p:txBody>
          <a:bodyPr lIns="71437" tIns="71437" rIns="71437" bIns="71437" anchor="ctr"/>
          <a:lstStyle/>
          <a:p>
            <a:pPr lvl="0" defTabSz="584200">
              <a:defRPr>
                <a:solidFill>
                  <a:srgbClr val="FFFFFE"/>
                </a:solidFill>
              </a:defRPr>
            </a:pPr>
            <a:r>
              <a:rPr lang="it-IT"/>
              <a:t>c</a:t>
            </a: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1" y="13144433"/>
            <a:ext cx="24384001" cy="57156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/>
            <a:endParaRPr/>
          </a:p>
        </p:txBody>
      </p:sp>
      <p:sp>
        <p:nvSpPr>
          <p:cNvPr id="4" name="Shape 4"/>
          <p:cNvSpPr/>
          <p:nvPr/>
        </p:nvSpPr>
        <p:spPr>
          <a:xfrm>
            <a:off x="1838820" y="13234971"/>
            <a:ext cx="2792430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16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1600" dirty="0">
                <a:solidFill>
                  <a:srgbClr val="FFFFFF"/>
                </a:solidFill>
              </a:rPr>
              <a:t>© Martino</a:t>
            </a:r>
            <a:r>
              <a:rPr lang="it-IT" sz="1600" baseline="0" dirty="0">
                <a:solidFill>
                  <a:srgbClr val="FFFFFF"/>
                </a:solidFill>
              </a:rPr>
              <a:t> &amp; Partners srl - 2019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Shape 5"/>
          <p:cNvSpPr/>
          <p:nvPr/>
        </p:nvSpPr>
        <p:spPr>
          <a:xfrm>
            <a:off x="22842339" y="13144433"/>
            <a:ext cx="1541661" cy="571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/>
          </a:bodyPr>
          <a:lstStyle>
            <a:lvl1pPr defTabSz="584200">
              <a:defRPr sz="1800">
                <a:solidFill>
                  <a:srgbClr val="777776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  <p:sp>
        <p:nvSpPr>
          <p:cNvPr id="7" name="Shape 7"/>
          <p:cNvSpPr/>
          <p:nvPr/>
        </p:nvSpPr>
        <p:spPr>
          <a:xfrm>
            <a:off x="973394" y="265471"/>
            <a:ext cx="176980" cy="2064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224" y="475488"/>
            <a:ext cx="4274075" cy="137457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1" r:id="rId3"/>
    <p:sldLayoutId id="2147483662" r:id="rId4"/>
    <p:sldLayoutId id="2147483649" r:id="rId5"/>
    <p:sldLayoutId id="2147483657" r:id="rId6"/>
    <p:sldLayoutId id="2147483665" r:id="rId7"/>
    <p:sldLayoutId id="2147483673" r:id="rId8"/>
    <p:sldLayoutId id="2147483676" r:id="rId9"/>
    <p:sldLayoutId id="2147483677" r:id="rId10"/>
    <p:sldLayoutId id="2147483681" r:id="rId11"/>
    <p:sldLayoutId id="2147483685" r:id="rId12"/>
    <p:sldLayoutId id="2147483690" r:id="rId13"/>
    <p:sldLayoutId id="2147483668" r:id="rId14"/>
    <p:sldLayoutId id="2147483691" r:id="rId15"/>
    <p:sldLayoutId id="2147483652" r:id="rId16"/>
    <p:sldLayoutId id="2147483659" r:id="rId17"/>
    <p:sldLayoutId id="2147483660" r:id="rId18"/>
    <p:sldLayoutId id="2147483663" r:id="rId19"/>
    <p:sldLayoutId id="2147483664" r:id="rId20"/>
    <p:sldLayoutId id="2147483670" r:id="rId21"/>
    <p:sldLayoutId id="2147483671" r:id="rId22"/>
    <p:sldLayoutId id="2147483672" r:id="rId23"/>
    <p:sldLayoutId id="2147483674" r:id="rId24"/>
    <p:sldLayoutId id="2147483675" r:id="rId25"/>
    <p:sldLayoutId id="2147483678" r:id="rId26"/>
    <p:sldLayoutId id="2147483679" r:id="rId27"/>
    <p:sldLayoutId id="2147483680" r:id="rId28"/>
    <p:sldLayoutId id="2147483682" r:id="rId29"/>
    <p:sldLayoutId id="2147483683" r:id="rId30"/>
    <p:sldLayoutId id="2147483684" r:id="rId31"/>
    <p:sldLayoutId id="2147483666" r:id="rId32"/>
    <p:sldLayoutId id="2147483667" r:id="rId33"/>
    <p:sldLayoutId id="2147483686" r:id="rId34"/>
    <p:sldLayoutId id="2147483687" r:id="rId35"/>
    <p:sldLayoutId id="2147483688" r:id="rId36"/>
    <p:sldLayoutId id="2147483689" r:id="rId37"/>
  </p:sldLayoutIdLst>
  <p:transition spd="med"/>
  <p:txStyles>
    <p:titleStyle>
      <a:lvl1pPr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 eaLnBrk="1" hangingPunct="1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1pPr>
      <a:lvl2pPr indent="2286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2pPr>
      <a:lvl3pPr indent="4572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3pPr>
      <a:lvl4pPr indent="6858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4pPr>
      <a:lvl5pPr indent="9144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5pPr>
      <a:lvl6pPr indent="11430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6pPr>
      <a:lvl7pPr indent="13716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7pPr>
      <a:lvl8pPr indent="16002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8pPr>
      <a:lvl9pPr indent="1828800" algn="ctr" defTabSz="584200" eaLnBrk="1" hangingPunct="1">
        <a:defRPr sz="6000" b="1">
          <a:solidFill>
            <a:srgbClr val="FAC93D"/>
          </a:solidFill>
          <a:latin typeface="+mj-lt"/>
          <a:ea typeface="+mj-ea"/>
          <a:cs typeface="+mj-cs"/>
          <a:sym typeface="Roboto Regular"/>
        </a:defRPr>
      </a:lvl9pPr>
    </p:bodyStyle>
    <p:otherStyle>
      <a:lvl1pPr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1pPr>
      <a:lvl2pPr indent="2286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2pPr>
      <a:lvl3pPr indent="4572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3pPr>
      <a:lvl4pPr indent="6858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4pPr>
      <a:lvl5pPr indent="9144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5pPr>
      <a:lvl6pPr indent="11430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6pPr>
      <a:lvl7pPr indent="13716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7pPr>
      <a:lvl8pPr indent="16002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8pPr>
      <a:lvl9pPr indent="1828800" algn="ctr" defTabSz="584200" eaLnBrk="1" hangingPunct="1">
        <a:defRPr b="1">
          <a:solidFill>
            <a:schemeClr val="tx1"/>
          </a:solidFill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516224" y="12541634"/>
            <a:ext cx="13647450" cy="550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0" defTabSz="457200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2400" b="1" spc="0" dirty="0">
                <a:solidFill>
                  <a:srgbClr val="636463"/>
                </a:solidFill>
              </a:rPr>
              <a:t>Milano, 29 aprile 2019</a:t>
            </a:r>
            <a:endParaRPr sz="2400" spc="0" dirty="0">
              <a:solidFill>
                <a:srgbClr val="636463"/>
              </a:solidFill>
              <a:latin typeface="+mn-lt"/>
              <a:ea typeface="+mn-ea"/>
              <a:cs typeface="+mn-cs"/>
              <a:sym typeface="Roboto Light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13144433"/>
            <a:ext cx="24384000" cy="571568"/>
          </a:xfrm>
          <a:prstGeom prst="rect">
            <a:avLst/>
          </a:prstGeom>
          <a:solidFill>
            <a:srgbClr val="4D4E4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 defTabSz="584200">
              <a:defRPr sz="3200" b="0">
                <a:solidFill>
                  <a:srgbClr val="777776"/>
                </a:solidFill>
              </a:defRPr>
            </a:pPr>
            <a:endParaRPr/>
          </a:p>
        </p:txBody>
      </p:sp>
      <p:grpSp>
        <p:nvGrpSpPr>
          <p:cNvPr id="34" name="Group 34"/>
          <p:cNvGrpSpPr/>
          <p:nvPr/>
        </p:nvGrpSpPr>
        <p:grpSpPr>
          <a:xfrm>
            <a:off x="11925506" y="11942979"/>
            <a:ext cx="828887" cy="165779"/>
            <a:chOff x="0" y="0"/>
            <a:chExt cx="828886" cy="165777"/>
          </a:xfrm>
        </p:grpSpPr>
        <p:sp>
          <p:nvSpPr>
            <p:cNvPr id="31" name="Shape 31"/>
            <p:cNvSpPr/>
            <p:nvPr/>
          </p:nvSpPr>
          <p:spPr>
            <a:xfrm>
              <a:off x="331554" y="0"/>
              <a:ext cx="165778" cy="16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16796"/>
                  </a:moveTo>
                  <a:cubicBezTo>
                    <a:pt x="20639" y="12954"/>
                    <a:pt x="20639" y="6724"/>
                    <a:pt x="16796" y="2882"/>
                  </a:cubicBezTo>
                  <a:cubicBezTo>
                    <a:pt x="12954" y="-961"/>
                    <a:pt x="6724" y="-961"/>
                    <a:pt x="2882" y="2882"/>
                  </a:cubicBezTo>
                  <a:cubicBezTo>
                    <a:pt x="-961" y="6724"/>
                    <a:pt x="-961" y="12954"/>
                    <a:pt x="2882" y="16796"/>
                  </a:cubicBezTo>
                  <a:cubicBezTo>
                    <a:pt x="6724" y="20639"/>
                    <a:pt x="12954" y="20639"/>
                    <a:pt x="16796" y="16796"/>
                  </a:cubicBezTo>
                  <a:close/>
                </a:path>
              </a:pathLst>
            </a:custGeom>
            <a:solidFill>
              <a:srgbClr val="A6AAA9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/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-1"/>
              <a:ext cx="165778" cy="16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16796"/>
                  </a:moveTo>
                  <a:cubicBezTo>
                    <a:pt x="20639" y="12954"/>
                    <a:pt x="20639" y="6724"/>
                    <a:pt x="16796" y="2882"/>
                  </a:cubicBezTo>
                  <a:cubicBezTo>
                    <a:pt x="12954" y="-961"/>
                    <a:pt x="6724" y="-961"/>
                    <a:pt x="2882" y="2882"/>
                  </a:cubicBezTo>
                  <a:cubicBezTo>
                    <a:pt x="-961" y="6724"/>
                    <a:pt x="-961" y="12954"/>
                    <a:pt x="2882" y="16796"/>
                  </a:cubicBezTo>
                  <a:cubicBezTo>
                    <a:pt x="6724" y="20639"/>
                    <a:pt x="12954" y="20639"/>
                    <a:pt x="16796" y="16796"/>
                  </a:cubicBezTo>
                  <a:close/>
                </a:path>
              </a:pathLst>
            </a:custGeom>
            <a:solidFill>
              <a:srgbClr val="A6AAA9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/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63109" y="-1"/>
              <a:ext cx="165778" cy="16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16796"/>
                  </a:moveTo>
                  <a:cubicBezTo>
                    <a:pt x="20639" y="12954"/>
                    <a:pt x="20639" y="6724"/>
                    <a:pt x="16796" y="2882"/>
                  </a:cubicBezTo>
                  <a:cubicBezTo>
                    <a:pt x="12954" y="-961"/>
                    <a:pt x="6724" y="-961"/>
                    <a:pt x="2882" y="2882"/>
                  </a:cubicBezTo>
                  <a:cubicBezTo>
                    <a:pt x="-961" y="6724"/>
                    <a:pt x="-961" y="12954"/>
                    <a:pt x="2882" y="16796"/>
                  </a:cubicBezTo>
                  <a:cubicBezTo>
                    <a:pt x="6724" y="20639"/>
                    <a:pt x="12954" y="20639"/>
                    <a:pt x="16796" y="16796"/>
                  </a:cubicBezTo>
                  <a:close/>
                </a:path>
              </a:pathLst>
            </a:custGeom>
            <a:solidFill>
              <a:srgbClr val="A6AAA9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/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4756944" y="5183329"/>
            <a:ext cx="15166011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10000"/>
            </a:lvl1pPr>
          </a:lstStyle>
          <a:p>
            <a:pPr lvl="0">
              <a:lnSpc>
                <a:spcPct val="15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7200" b="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Progetto SUA</a:t>
            </a:r>
            <a:br>
              <a:rPr lang="it-IT" sz="7200" b="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</a:br>
            <a:r>
              <a:rPr lang="it-IT" sz="7200" b="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Piano di progetto per gli Enti Riusanti </a:t>
            </a:r>
            <a:endParaRPr sz="7200" b="0" dirty="0">
              <a:solidFill>
                <a:srgbClr val="53585F"/>
              </a:solidFill>
              <a:latin typeface="+mn-lt"/>
              <a:ea typeface="+mn-ea"/>
              <a:cs typeface="+mn-cs"/>
              <a:sym typeface="Roboto Ligh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5" y="919084"/>
            <a:ext cx="5934180" cy="2142070"/>
          </a:xfrm>
          <a:prstGeom prst="rect">
            <a:avLst/>
          </a:prstGeom>
        </p:spPr>
      </p:pic>
      <p:pic>
        <p:nvPicPr>
          <p:cNvPr id="12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0345175" y="1044098"/>
            <a:ext cx="4751994" cy="18920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69" y="1082395"/>
            <a:ext cx="3595475" cy="1815449"/>
          </a:xfrm>
          <a:prstGeom prst="rect">
            <a:avLst/>
          </a:prstGeom>
        </p:spPr>
      </p:pic>
      <p:pic>
        <p:nvPicPr>
          <p:cNvPr id="1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359" y="1116405"/>
            <a:ext cx="4982284" cy="17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5045325" y="9569317"/>
            <a:ext cx="14589248" cy="1617086"/>
            <a:chOff x="4889051" y="9569317"/>
            <a:chExt cx="14589248" cy="1617086"/>
          </a:xfrm>
        </p:grpSpPr>
        <p:pic>
          <p:nvPicPr>
            <p:cNvPr id="16" name="Picture 2" descr="Risultati immagini per Provincia di Potenza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051" y="9569317"/>
              <a:ext cx="1375860" cy="161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isultati immagini per Provincia di Brescia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681" y="9569317"/>
              <a:ext cx="1212815" cy="161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mmagine correlat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866" y="10195236"/>
              <a:ext cx="6160320" cy="92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Risultati immagini per provincia di vicenza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3756" y="9569317"/>
              <a:ext cx="1190175" cy="161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Risultati immagini per Provincia di Salerno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9101" y="9569317"/>
              <a:ext cx="1018764" cy="161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isultati immagini per Provincia di Novara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6235" y="9569317"/>
              <a:ext cx="1089916" cy="161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magine 21" descr="Risultati immagini per provincia lecce">
              <a:extLst>
                <a:ext uri="{FF2B5EF4-FFF2-40B4-BE49-F238E27FC236}">
                  <a16:creationId xmlns:a16="http://schemas.microsoft.com/office/drawing/2014/main" id="{30B3DD0C-32C8-46D3-AE25-49EA96F8A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6121" y="9569317"/>
              <a:ext cx="1132178" cy="16170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543744" y="579972"/>
            <a:ext cx="19310475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endParaRPr sz="6600" dirty="0">
              <a:solidFill>
                <a:srgbClr val="636463"/>
              </a:solidFill>
              <a:latin typeface="+mj-ea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9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543744" y="1739904"/>
            <a:ext cx="9825083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 b="0" spc="0">
                <a:solidFill>
                  <a:srgbClr val="4D4E4C"/>
                </a:solidFill>
                <a:latin typeface="+mn-lt"/>
                <a:ea typeface="+mn-ea"/>
                <a:cs typeface="+mn-cs"/>
                <a:sym typeface="Robo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lang="it-IT" sz="2000" dirty="0">
              <a:latin typeface="+mn-ea"/>
            </a:endParaRPr>
          </a:p>
        </p:txBody>
      </p:sp>
      <p:sp>
        <p:nvSpPr>
          <p:cNvPr id="7" name="Shape 496"/>
          <p:cNvSpPr/>
          <p:nvPr/>
        </p:nvSpPr>
        <p:spPr>
          <a:xfrm>
            <a:off x="1289744" y="536368"/>
            <a:ext cx="7542128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it-IT" sz="6400" b="1" dirty="0">
                <a:solidFill>
                  <a:srgbClr val="4D4E4C"/>
                </a:solidFill>
              </a:rPr>
              <a:t>Provincia di Salerno</a:t>
            </a:r>
            <a:endParaRPr sz="6400" b="1" dirty="0">
              <a:solidFill>
                <a:srgbClr val="4D4E4C"/>
              </a:solidFill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/>
          </p:nvPr>
        </p:nvGraphicFramePr>
        <p:xfrm>
          <a:off x="1103812" y="2823781"/>
          <a:ext cx="22300413" cy="9214294"/>
        </p:xfrm>
        <a:graphic>
          <a:graphicData uri="http://schemas.openxmlformats.org/drawingml/2006/table">
            <a:tbl>
              <a:tblPr/>
              <a:tblGrid>
                <a:gridCol w="362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8054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Maggio‘19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"/>
                          <a:cs typeface=""/>
                          <a:sym typeface="Roboto Regular"/>
                        </a:rPr>
                        <a:t>Giugno‘19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Luglio’19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Settembre’19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Ottobre‘19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Novembre 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Dicembre’19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6240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Line 157"/>
          <p:cNvSpPr>
            <a:spLocks noChangeShapeType="1"/>
          </p:cNvSpPr>
          <p:nvPr/>
        </p:nvSpPr>
        <p:spPr bwMode="auto">
          <a:xfrm flipV="1">
            <a:off x="46482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2" name="Freeform 9198"/>
          <p:cNvSpPr>
            <a:spLocks/>
          </p:cNvSpPr>
          <p:nvPr/>
        </p:nvSpPr>
        <p:spPr bwMode="auto">
          <a:xfrm>
            <a:off x="530518" y="6309888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kern="1200" noProof="0" dirty="0">
                <a:solidFill>
                  <a:schemeClr val="bg1"/>
                </a:solidFill>
                <a:latin typeface="+mn-ea"/>
                <a:ea typeface="+mn-ea"/>
                <a:cs typeface=""/>
              </a:rPr>
              <a:t>2</a:t>
            </a:r>
            <a:endParaRPr kumimoji="0" lang="it-IT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cxnSp>
        <p:nvCxnSpPr>
          <p:cNvPr id="43" name="Straight Arrow Connector 32"/>
          <p:cNvCxnSpPr/>
          <p:nvPr/>
        </p:nvCxnSpPr>
        <p:spPr>
          <a:xfrm flipV="1">
            <a:off x="1112992" y="3444949"/>
            <a:ext cx="22291235" cy="5097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tailEnd type="arrow"/>
          </a:ln>
          <a:effectLst/>
        </p:spPr>
      </p:cxnSp>
      <p:sp>
        <p:nvSpPr>
          <p:cNvPr id="58" name="Freeform 9198"/>
          <p:cNvSpPr>
            <a:spLocks/>
          </p:cNvSpPr>
          <p:nvPr/>
        </p:nvSpPr>
        <p:spPr bwMode="auto">
          <a:xfrm>
            <a:off x="623144" y="8684478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5358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3</a:t>
            </a:r>
            <a:endParaRPr kumimoji="0" lang="it-IT" sz="3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pic>
        <p:nvPicPr>
          <p:cNvPr id="27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29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Tempistiche</a:t>
            </a:r>
            <a:r>
              <a:rPr kumimoji="0" lang="it-IT" sz="44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ipotizzate</a:t>
            </a:r>
            <a:endParaRPr kumimoji="0" lang="it-IT" sz="4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3" name="Line 157"/>
          <p:cNvSpPr>
            <a:spLocks noChangeShapeType="1"/>
          </p:cNvSpPr>
          <p:nvPr/>
        </p:nvSpPr>
        <p:spPr bwMode="auto">
          <a:xfrm flipV="1">
            <a:off x="823095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4" name="Line 157"/>
          <p:cNvSpPr>
            <a:spLocks noChangeShapeType="1"/>
          </p:cNvSpPr>
          <p:nvPr/>
        </p:nvSpPr>
        <p:spPr bwMode="auto">
          <a:xfrm flipV="1">
            <a:off x="118137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 flipV="1">
            <a:off x="1483765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8" name="Line 157"/>
          <p:cNvSpPr>
            <a:spLocks noChangeShapeType="1"/>
          </p:cNvSpPr>
          <p:nvPr/>
        </p:nvSpPr>
        <p:spPr bwMode="auto">
          <a:xfrm flipV="1">
            <a:off x="180648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 flipV="1">
            <a:off x="21060650" y="35804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4673240" y="6254605"/>
            <a:ext cx="7168561" cy="720166"/>
          </a:xfrm>
          <a:prstGeom prst="homePlate">
            <a:avLst>
              <a:gd name="adj" fmla="val 27059"/>
            </a:avLst>
          </a:prstGeom>
          <a:solidFill>
            <a:srgbClr val="FAC93D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Workshop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Mepa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 (definire</a:t>
            </a:r>
            <a:r>
              <a:rPr kumimoji="0" lang="it-IT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 date)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1441385" y="9373374"/>
            <a:ext cx="3231855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checklist per controlli ex art. 80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813701" y="9215063"/>
            <a:ext cx="3023950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Regolamento acquisti sotto soglia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711619" y="10320119"/>
            <a:ext cx="3021917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Vademecum anomalia</a:t>
            </a:r>
            <a:endParaRPr lang="it-IT" sz="2400" b="0" kern="1200" dirty="0">
              <a:solidFill>
                <a:prstClr val="white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996062" y="7744552"/>
            <a:ext cx="3009455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vademecum per l’utilizzo dei CAM</a:t>
            </a:r>
          </a:p>
        </p:txBody>
      </p:sp>
      <p:sp>
        <p:nvSpPr>
          <p:cNvPr id="26" name="Freeform 9198"/>
          <p:cNvSpPr>
            <a:spLocks/>
          </p:cNvSpPr>
          <p:nvPr/>
        </p:nvSpPr>
        <p:spPr bwMode="auto">
          <a:xfrm>
            <a:off x="585888" y="4186409"/>
            <a:ext cx="730174" cy="540617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1</a:t>
            </a:r>
            <a:endParaRPr kumimoji="0" lang="it-IT" sz="36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3527645" y="3837136"/>
            <a:ext cx="4783470" cy="1121093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dash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defTabSz="914400" rtl="0">
              <a:defRPr/>
            </a:pPr>
            <a:r>
              <a:rPr lang="it-IT" sz="2400" b="0" kern="1200" dirty="0">
                <a:solidFill>
                  <a:schemeClr val="bg1"/>
                </a:solidFill>
                <a:latin typeface="+mn-ea"/>
                <a:ea typeface="+mn-ea"/>
                <a:cs typeface=""/>
              </a:rPr>
              <a:t>Revisione regolamento SUA</a:t>
            </a:r>
          </a:p>
        </p:txBody>
      </p:sp>
    </p:spTree>
    <p:extLst>
      <p:ext uri="{BB962C8B-B14F-4D97-AF65-F5344CB8AC3E}">
        <p14:creationId xmlns:p14="http://schemas.microsoft.com/office/powerpoint/2010/main" val="13036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96"/>
          <p:cNvSpPr/>
          <p:nvPr/>
        </p:nvSpPr>
        <p:spPr>
          <a:xfrm>
            <a:off x="1543744" y="536368"/>
            <a:ext cx="5596083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it-IT" sz="6400" b="1" dirty="0">
                <a:solidFill>
                  <a:srgbClr val="4D4E4C"/>
                </a:solidFill>
              </a:rPr>
              <a:t>Prossimi passi</a:t>
            </a:r>
            <a:endParaRPr sz="6400" b="1" dirty="0">
              <a:solidFill>
                <a:srgbClr val="4D4E4C"/>
              </a:solidFill>
            </a:endParaRP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6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4"/>
          <p:cNvCxnSpPr>
            <a:endCxn id="11" idx="1"/>
          </p:cNvCxnSpPr>
          <p:nvPr/>
        </p:nvCxnSpPr>
        <p:spPr>
          <a:xfrm flipV="1">
            <a:off x="899827" y="3607202"/>
            <a:ext cx="10037572" cy="53787"/>
          </a:xfrm>
          <a:prstGeom prst="line">
            <a:avLst/>
          </a:prstGeom>
          <a:noFill/>
          <a:ln w="57150" cap="flat" cmpd="sng" algn="ctr">
            <a:solidFill>
              <a:srgbClr val="FAC93D"/>
            </a:solidFill>
            <a:prstDash val="solid"/>
          </a:ln>
          <a:effectLst/>
        </p:spPr>
      </p:cxnSp>
      <p:sp>
        <p:nvSpPr>
          <p:cNvPr id="11" name="Rectangle 71"/>
          <p:cNvSpPr/>
          <p:nvPr/>
        </p:nvSpPr>
        <p:spPr>
          <a:xfrm>
            <a:off x="10937399" y="3299415"/>
            <a:ext cx="34418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058827" y="3251601"/>
            <a:ext cx="4902200" cy="738684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defTabSz="914400" rtl="0">
              <a:defRPr sz="2800" b="0" kern="1200">
                <a:solidFill>
                  <a:srgbClr val="000000"/>
                </a:solidFill>
                <a:latin typeface="+mn-lt"/>
                <a:ea typeface=""/>
                <a:cs typeface=""/>
              </a:defRPr>
            </a:lvl1pPr>
          </a:lstStyle>
          <a:p>
            <a:r>
              <a:rPr lang="it-IT" sz="3600" b="1" dirty="0">
                <a:solidFill>
                  <a:srgbClr val="53585F"/>
                </a:solidFill>
              </a:rPr>
              <a:t>Provincia di Potenza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48833" y="4489136"/>
            <a:ext cx="99269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Individuazione date e numero</a:t>
            </a:r>
            <a:r>
              <a:rPr kumimoji="0" lang="it-IT" sz="2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 di discenti per il corso MEPA</a:t>
            </a:r>
          </a:p>
        </p:txBody>
      </p:sp>
      <p:cxnSp>
        <p:nvCxnSpPr>
          <p:cNvPr id="15" name="Straight Connector 64"/>
          <p:cNvCxnSpPr/>
          <p:nvPr/>
        </p:nvCxnSpPr>
        <p:spPr>
          <a:xfrm>
            <a:off x="12512199" y="3598957"/>
            <a:ext cx="11201876" cy="62032"/>
          </a:xfrm>
          <a:prstGeom prst="line">
            <a:avLst/>
          </a:prstGeom>
          <a:noFill/>
          <a:ln w="57150" cap="flat" cmpd="sng" algn="ctr">
            <a:solidFill>
              <a:srgbClr val="FAC93D"/>
            </a:solidFill>
            <a:prstDash val="solid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15507113" y="3237859"/>
            <a:ext cx="4902200" cy="738684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defTabSz="914400" rtl="0">
              <a:defRPr sz="2800" b="0" kern="1200">
                <a:solidFill>
                  <a:srgbClr val="000000"/>
                </a:solidFill>
                <a:latin typeface="+mn-lt"/>
                <a:ea typeface=""/>
                <a:cs typeface=""/>
              </a:defRPr>
            </a:lvl1pPr>
          </a:lstStyle>
          <a:p>
            <a:r>
              <a:rPr lang="it-IT" sz="3600" b="1" dirty="0">
                <a:solidFill>
                  <a:srgbClr val="53585F"/>
                </a:solidFill>
              </a:rPr>
              <a:t>Provincia di Vicenza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2512199" y="3939739"/>
            <a:ext cx="10474802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 rtl="0" latinLnBrk="1" hangingPunct="0">
              <a:buFont typeface="Arial" charset="0"/>
              <a:buChar char="•"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Invio di documenti </a:t>
            </a:r>
            <a:r>
              <a:rPr lang="it-IT" sz="2800" b="0" dirty="0">
                <a:solidFill>
                  <a:srgbClr val="53585F"/>
                </a:solidFill>
              </a:rPr>
              <a:t>attualmente utilizzati (es. capitolati tecnici, </a:t>
            </a:r>
            <a:br>
              <a:rPr lang="it-IT" sz="2800" b="0" dirty="0">
                <a:solidFill>
                  <a:srgbClr val="53585F"/>
                </a:solidFill>
              </a:rPr>
            </a:br>
            <a:r>
              <a:rPr lang="it-IT" sz="2800" b="0" dirty="0">
                <a:solidFill>
                  <a:srgbClr val="53585F"/>
                </a:solidFill>
              </a:rPr>
              <a:t>disciplinari,  foglio patti e condizioni, attuali </a:t>
            </a:r>
            <a:r>
              <a:rPr lang="it-IT" sz="2800" b="0" dirty="0" err="1">
                <a:solidFill>
                  <a:srgbClr val="53585F"/>
                </a:solidFill>
              </a:rPr>
              <a:t>check</a:t>
            </a:r>
            <a:r>
              <a:rPr lang="it-IT" sz="2800" b="0" dirty="0">
                <a:solidFill>
                  <a:srgbClr val="53585F"/>
                </a:solidFill>
              </a:rPr>
              <a:t> list, regolamento acquisti) </a:t>
            </a:r>
            <a:endParaRPr kumimoji="0" lang="it-IT" sz="2800" b="0" i="0" u="none" strike="noStrike" cap="none" spc="0" normalizeH="0" dirty="0">
              <a:ln>
                <a:noFill/>
              </a:ln>
              <a:solidFill>
                <a:srgbClr val="53585F"/>
              </a:solidFill>
              <a:effectLst/>
              <a:uFillTx/>
              <a:sym typeface="Roboto Regular"/>
            </a:endParaRPr>
          </a:p>
          <a:p>
            <a:pPr marL="457200" marR="0" indent="-4572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it-IT" sz="2800" b="0" baseline="0" dirty="0">
                <a:solidFill>
                  <a:srgbClr val="53585F"/>
                </a:solidFill>
              </a:rPr>
              <a:t>Individuazione</a:t>
            </a:r>
            <a:r>
              <a:rPr lang="it-IT" sz="2800" b="0" dirty="0">
                <a:solidFill>
                  <a:srgbClr val="53585F"/>
                </a:solidFill>
              </a:rPr>
              <a:t> date e numero discenti incontri di formazione 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Roboto Regular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543744" y="1791491"/>
            <a:ext cx="16346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A cura</a:t>
            </a:r>
            <a:r>
              <a:rPr kumimoji="0" lang="it-IT" sz="32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 degli Enti e </a:t>
            </a:r>
            <a:r>
              <a:rPr kumimoji="0" lang="it-IT" sz="320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propedeutiche</a:t>
            </a:r>
            <a:r>
              <a:rPr kumimoji="0" lang="it-IT" sz="32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 </a:t>
            </a:r>
            <a:r>
              <a:rPr lang="it-IT" sz="3200" dirty="0">
                <a:solidFill>
                  <a:srgbClr val="53585F"/>
                </a:solidFill>
              </a:rPr>
              <a:t>all’avvio delle attività </a:t>
            </a:r>
            <a:r>
              <a:rPr lang="it-IT" sz="3200" b="0" dirty="0">
                <a:solidFill>
                  <a:srgbClr val="53585F"/>
                </a:solidFill>
              </a:rPr>
              <a:t>da parte di M&amp;P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Roboto Regular"/>
            </a:endParaRPr>
          </a:p>
        </p:txBody>
      </p:sp>
      <p:cxnSp>
        <p:nvCxnSpPr>
          <p:cNvPr id="21" name="Straight Connector 64"/>
          <p:cNvCxnSpPr/>
          <p:nvPr/>
        </p:nvCxnSpPr>
        <p:spPr>
          <a:xfrm flipV="1">
            <a:off x="1048833" y="7301084"/>
            <a:ext cx="9926918" cy="88887"/>
          </a:xfrm>
          <a:prstGeom prst="line">
            <a:avLst/>
          </a:prstGeom>
          <a:noFill/>
          <a:ln w="57150" cap="flat" cmpd="sng" algn="ctr">
            <a:solidFill>
              <a:srgbClr val="FAC93D"/>
            </a:solidFill>
            <a:prstDash val="solid"/>
          </a:ln>
          <a:effectLst/>
        </p:spPr>
      </p:cxnSp>
      <p:sp>
        <p:nvSpPr>
          <p:cNvPr id="22" name="CasellaDiTesto 21"/>
          <p:cNvSpPr txBox="1"/>
          <p:nvPr/>
        </p:nvSpPr>
        <p:spPr>
          <a:xfrm>
            <a:off x="3207833" y="6980583"/>
            <a:ext cx="4902200" cy="738684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defTabSz="914400" rtl="0">
              <a:defRPr sz="2800" b="0" kern="1200">
                <a:solidFill>
                  <a:srgbClr val="000000"/>
                </a:solidFill>
                <a:latin typeface="+mn-lt"/>
                <a:ea typeface=""/>
                <a:cs typeface=""/>
              </a:defRPr>
            </a:lvl1pPr>
          </a:lstStyle>
          <a:p>
            <a:r>
              <a:rPr lang="it-IT" sz="3600" b="1" dirty="0">
                <a:solidFill>
                  <a:srgbClr val="53585F"/>
                </a:solidFill>
              </a:rPr>
              <a:t>Provincia di Novara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899827" y="8060378"/>
            <a:ext cx="9775606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Predisposizione lista e contatti dei destinatari</a:t>
            </a:r>
            <a:r>
              <a:rPr kumimoji="0" lang="it-IT" sz="2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 per invio </a:t>
            </a:r>
            <a:br>
              <a:rPr kumimoji="0" lang="it-IT" sz="2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</a:br>
            <a:r>
              <a:rPr kumimoji="0" lang="it-IT" sz="2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survey</a:t>
            </a:r>
          </a:p>
          <a:p>
            <a:pPr marL="457200" indent="-457200" algn="l" rtl="0" latinLnBrk="1" hangingPunct="0">
              <a:buFont typeface="Arial" charset="0"/>
              <a:buChar char="•"/>
            </a:pPr>
            <a:r>
              <a:rPr lang="it-IT" sz="2800" b="0" dirty="0">
                <a:solidFill>
                  <a:srgbClr val="53585F"/>
                </a:solidFill>
              </a:rPr>
              <a:t>Individuazione date e numero di discenti per il corso </a:t>
            </a:r>
            <a:br>
              <a:rPr lang="it-IT" sz="2800" b="0" dirty="0">
                <a:solidFill>
                  <a:srgbClr val="53585F"/>
                </a:solidFill>
              </a:rPr>
            </a:br>
            <a:r>
              <a:rPr lang="it-IT" sz="2800" b="0" dirty="0">
                <a:solidFill>
                  <a:srgbClr val="53585F"/>
                </a:solidFill>
              </a:rPr>
              <a:t>MEPA</a:t>
            </a:r>
            <a:endParaRPr lang="it-IT" sz="2800" b="0" baseline="0" dirty="0">
              <a:solidFill>
                <a:srgbClr val="53585F"/>
              </a:solidFill>
            </a:endParaRPr>
          </a:p>
        </p:txBody>
      </p:sp>
      <p:cxnSp>
        <p:nvCxnSpPr>
          <p:cNvPr id="24" name="Straight Connector 64"/>
          <p:cNvCxnSpPr/>
          <p:nvPr/>
        </p:nvCxnSpPr>
        <p:spPr>
          <a:xfrm>
            <a:off x="12512199" y="7301084"/>
            <a:ext cx="11201876" cy="0"/>
          </a:xfrm>
          <a:prstGeom prst="line">
            <a:avLst/>
          </a:prstGeom>
          <a:noFill/>
          <a:ln w="57150" cap="flat" cmpd="sng" algn="ctr">
            <a:solidFill>
              <a:srgbClr val="FAC93D"/>
            </a:solidFill>
            <a:prstDash val="solid"/>
          </a:ln>
          <a:effectLst/>
        </p:spPr>
      </p:cxnSp>
      <p:sp>
        <p:nvSpPr>
          <p:cNvPr id="25" name="CasellaDiTesto 24"/>
          <p:cNvSpPr txBox="1"/>
          <p:nvPr/>
        </p:nvSpPr>
        <p:spPr>
          <a:xfrm>
            <a:off x="15507113" y="6890807"/>
            <a:ext cx="4902200" cy="738684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defTabSz="914400" rtl="0">
              <a:defRPr sz="2800" b="0" kern="1200">
                <a:solidFill>
                  <a:srgbClr val="000000"/>
                </a:solidFill>
                <a:latin typeface="+mn-lt"/>
                <a:ea typeface=""/>
                <a:cs typeface=""/>
              </a:defRPr>
            </a:lvl1pPr>
          </a:lstStyle>
          <a:p>
            <a:r>
              <a:rPr lang="it-IT" sz="3600" b="1" dirty="0">
                <a:solidFill>
                  <a:srgbClr val="53585F"/>
                </a:solidFill>
              </a:rPr>
              <a:t>Provincia di Salerno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2548764" y="8100258"/>
            <a:ext cx="10438236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 rtl="0" latinLnBrk="1" hangingPunct="0">
              <a:buFont typeface="Arial" charset="0"/>
              <a:buChar char="•"/>
            </a:pPr>
            <a:r>
              <a:rPr lang="it-IT" sz="2800" b="0" dirty="0">
                <a:solidFill>
                  <a:srgbClr val="53585F"/>
                </a:solidFill>
              </a:rPr>
              <a:t>Invio di documenti attualmente utilizzati (es. capitolati tecnici, </a:t>
            </a:r>
            <a:br>
              <a:rPr lang="it-IT" sz="2800" b="0" dirty="0">
                <a:solidFill>
                  <a:srgbClr val="53585F"/>
                </a:solidFill>
              </a:rPr>
            </a:br>
            <a:r>
              <a:rPr lang="it-IT" sz="2800" b="0" dirty="0">
                <a:solidFill>
                  <a:srgbClr val="53585F"/>
                </a:solidFill>
              </a:rPr>
              <a:t>disciplinari,  foglio patti e condizioni, attuali </a:t>
            </a:r>
            <a:r>
              <a:rPr lang="it-IT" sz="2800" b="0" dirty="0" err="1">
                <a:solidFill>
                  <a:srgbClr val="53585F"/>
                </a:solidFill>
              </a:rPr>
              <a:t>check</a:t>
            </a:r>
            <a:r>
              <a:rPr lang="it-IT" sz="2800" b="0" dirty="0">
                <a:solidFill>
                  <a:srgbClr val="53585F"/>
                </a:solidFill>
              </a:rPr>
              <a:t> list, regolamento acquisti) </a:t>
            </a:r>
          </a:p>
          <a:p>
            <a:pPr marL="457200" marR="0" indent="-4572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it-IT" sz="2800" b="0" baseline="0" dirty="0">
                <a:solidFill>
                  <a:srgbClr val="53585F"/>
                </a:solidFill>
              </a:rPr>
              <a:t>Verifica interna su argomenti per workshop tematici</a:t>
            </a:r>
            <a:r>
              <a:rPr lang="it-IT" sz="2800" b="0" dirty="0">
                <a:solidFill>
                  <a:srgbClr val="53585F"/>
                </a:solidFill>
              </a:rPr>
              <a:t> </a:t>
            </a:r>
          </a:p>
          <a:p>
            <a:pPr marL="457200" indent="-457200" algn="l" rtl="0" latinLnBrk="1" hangingPunct="0">
              <a:buFont typeface="Arial" charset="0"/>
              <a:buChar char="•"/>
            </a:pPr>
            <a:r>
              <a:rPr lang="it-IT" sz="2800" b="0" dirty="0">
                <a:solidFill>
                  <a:srgbClr val="53585F"/>
                </a:solidFill>
              </a:rPr>
              <a:t>Individuazione date e numero di discenti per il corso MEPA</a:t>
            </a:r>
          </a:p>
        </p:txBody>
      </p:sp>
      <p:sp>
        <p:nvSpPr>
          <p:cNvPr id="30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10</a:t>
            </a:r>
            <a:endParaRPr b="1" dirty="0">
              <a:solidFill>
                <a:srgbClr val="777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205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immagine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7" r="20637"/>
          <a:stretch>
            <a:fillRect/>
          </a:stretch>
        </p:blipFill>
        <p:spPr>
          <a:xfrm>
            <a:off x="0" y="0"/>
            <a:ext cx="24384000" cy="10417496"/>
          </a:xfrm>
        </p:spPr>
      </p:pic>
      <p:sp>
        <p:nvSpPr>
          <p:cNvPr id="2338" name="Shape 2338"/>
          <p:cNvSpPr/>
          <p:nvPr/>
        </p:nvSpPr>
        <p:spPr>
          <a:xfrm>
            <a:off x="-23178" y="10140357"/>
            <a:ext cx="24430358" cy="36232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584200"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-49023" y="1"/>
            <a:ext cx="24433023" cy="10140356"/>
          </a:xfrm>
          <a:prstGeom prst="rect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584200">
              <a:defRPr sz="3200" b="0"/>
            </a:pP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1543744" y="11822112"/>
            <a:ext cx="4817024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Via di Porta </a:t>
            </a:r>
            <a:r>
              <a:rPr lang="it-IT" sz="2400" dirty="0" err="1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Pinciana</a:t>
            </a: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, 6 </a:t>
            </a:r>
            <a:r>
              <a:rPr lang="mr-IN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–</a:t>
            </a: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 00187 Roma</a:t>
            </a:r>
            <a:endParaRPr sz="2400" dirty="0">
              <a:solidFill>
                <a:srgbClr val="53585F"/>
              </a:solidFill>
              <a:latin typeface="+mn-lt"/>
              <a:ea typeface="+mn-ea"/>
              <a:cs typeface="+mn-cs"/>
              <a:sym typeface="Roboto Light"/>
            </a:endParaRPr>
          </a:p>
          <a:p>
            <a:pPr lvl="0" algn="l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Via Tartaglia, 1 </a:t>
            </a:r>
            <a:r>
              <a:rPr lang="mr-IN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–</a:t>
            </a: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 20153 Milano</a:t>
            </a:r>
            <a:endParaRPr sz="2400" dirty="0">
              <a:solidFill>
                <a:srgbClr val="53585F"/>
              </a:solidFill>
              <a:latin typeface="+mn-lt"/>
              <a:ea typeface="+mn-ea"/>
              <a:cs typeface="+mn-cs"/>
              <a:sym typeface="Roboto Light"/>
            </a:endParaRPr>
          </a:p>
        </p:txBody>
      </p:sp>
      <p:sp>
        <p:nvSpPr>
          <p:cNvPr id="2341" name="Shape 2341"/>
          <p:cNvSpPr/>
          <p:nvPr/>
        </p:nvSpPr>
        <p:spPr>
          <a:xfrm>
            <a:off x="10133334" y="11761152"/>
            <a:ext cx="333104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info@martinopartners.com</a:t>
            </a:r>
            <a:endParaRPr sz="2400" dirty="0">
              <a:solidFill>
                <a:srgbClr val="53585F"/>
              </a:solidFill>
              <a:latin typeface="+mn-lt"/>
              <a:ea typeface="+mn-ea"/>
              <a:cs typeface="+mn-cs"/>
              <a:sym typeface="Roboto Light"/>
            </a:endParaRPr>
          </a:p>
          <a:p>
            <a:pPr lvl="0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Roboto Light"/>
              </a:rPr>
              <a:t>+390236596154</a:t>
            </a:r>
            <a:endParaRPr sz="2400" dirty="0">
              <a:solidFill>
                <a:srgbClr val="53585F"/>
              </a:solidFill>
              <a:latin typeface="+mn-lt"/>
              <a:ea typeface="+mn-ea"/>
              <a:cs typeface="+mn-cs"/>
              <a:sym typeface="Roboto Light"/>
            </a:endParaRPr>
          </a:p>
        </p:txBody>
      </p:sp>
      <p:sp>
        <p:nvSpPr>
          <p:cNvPr id="2342" name="Shape 2342"/>
          <p:cNvSpPr/>
          <p:nvPr/>
        </p:nvSpPr>
        <p:spPr>
          <a:xfrm>
            <a:off x="1543744" y="10999787"/>
            <a:ext cx="18115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3000">
                <a:solidFill>
                  <a:srgbClr val="53585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53585F"/>
                </a:solidFill>
              </a:rPr>
              <a:t>ADDRESS</a:t>
            </a:r>
          </a:p>
        </p:txBody>
      </p:sp>
      <p:sp>
        <p:nvSpPr>
          <p:cNvPr id="2343" name="Shape 2343"/>
          <p:cNvSpPr/>
          <p:nvPr/>
        </p:nvSpPr>
        <p:spPr>
          <a:xfrm>
            <a:off x="10133334" y="10999787"/>
            <a:ext cx="293422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3000">
                <a:solidFill>
                  <a:srgbClr val="53585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53585F"/>
                </a:solidFill>
              </a:rPr>
              <a:t>PHONE &amp; EMAIL</a:t>
            </a:r>
          </a:p>
        </p:txBody>
      </p:sp>
      <p:sp>
        <p:nvSpPr>
          <p:cNvPr id="2344" name="Shape 2344"/>
          <p:cNvSpPr/>
          <p:nvPr/>
        </p:nvSpPr>
        <p:spPr>
          <a:xfrm>
            <a:off x="17070761" y="10999787"/>
            <a:ext cx="267302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3000">
                <a:solidFill>
                  <a:srgbClr val="53585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53585F"/>
                </a:solidFill>
              </a:rPr>
              <a:t>SOCIAL MEDIA</a:t>
            </a:r>
          </a:p>
        </p:txBody>
      </p:sp>
      <p:sp>
        <p:nvSpPr>
          <p:cNvPr id="2349" name="Shape 2349"/>
          <p:cNvSpPr/>
          <p:nvPr/>
        </p:nvSpPr>
        <p:spPr>
          <a:xfrm>
            <a:off x="17108861" y="11943953"/>
            <a:ext cx="485969" cy="47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0"/>
                </a:moveTo>
                <a:cubicBezTo>
                  <a:pt x="1947" y="5"/>
                  <a:pt x="1519" y="108"/>
                  <a:pt x="1152" y="313"/>
                </a:cubicBezTo>
                <a:cubicBezTo>
                  <a:pt x="790" y="519"/>
                  <a:pt x="508" y="796"/>
                  <a:pt x="307" y="1145"/>
                </a:cubicBezTo>
                <a:cubicBezTo>
                  <a:pt x="106" y="1494"/>
                  <a:pt x="5" y="1895"/>
                  <a:pt x="0" y="2342"/>
                </a:cubicBezTo>
                <a:cubicBezTo>
                  <a:pt x="5" y="2778"/>
                  <a:pt x="101" y="3174"/>
                  <a:pt x="297" y="3523"/>
                </a:cubicBezTo>
                <a:cubicBezTo>
                  <a:pt x="493" y="3877"/>
                  <a:pt x="765" y="4155"/>
                  <a:pt x="1122" y="4365"/>
                </a:cubicBezTo>
                <a:cubicBezTo>
                  <a:pt x="1479" y="4571"/>
                  <a:pt x="1901" y="4678"/>
                  <a:pt x="2384" y="4684"/>
                </a:cubicBezTo>
                <a:cubicBezTo>
                  <a:pt x="2897" y="4678"/>
                  <a:pt x="3340" y="4571"/>
                  <a:pt x="3712" y="4365"/>
                </a:cubicBezTo>
                <a:cubicBezTo>
                  <a:pt x="4079" y="4155"/>
                  <a:pt x="4361" y="3877"/>
                  <a:pt x="4557" y="3523"/>
                </a:cubicBezTo>
                <a:cubicBezTo>
                  <a:pt x="4758" y="3174"/>
                  <a:pt x="4859" y="2778"/>
                  <a:pt x="4859" y="2342"/>
                </a:cubicBezTo>
                <a:cubicBezTo>
                  <a:pt x="4849" y="1895"/>
                  <a:pt x="4743" y="1494"/>
                  <a:pt x="4547" y="1145"/>
                </a:cubicBezTo>
                <a:cubicBezTo>
                  <a:pt x="4351" y="796"/>
                  <a:pt x="4079" y="519"/>
                  <a:pt x="3722" y="313"/>
                </a:cubicBezTo>
                <a:cubicBezTo>
                  <a:pt x="3365" y="108"/>
                  <a:pt x="2938" y="5"/>
                  <a:pt x="2445" y="0"/>
                </a:cubicBezTo>
                <a:close/>
                <a:moveTo>
                  <a:pt x="4708" y="21600"/>
                </a:moveTo>
                <a:lnTo>
                  <a:pt x="4708" y="6532"/>
                </a:lnTo>
                <a:lnTo>
                  <a:pt x="121" y="6532"/>
                </a:lnTo>
                <a:lnTo>
                  <a:pt x="121" y="21600"/>
                </a:lnTo>
                <a:lnTo>
                  <a:pt x="4708" y="21600"/>
                </a:lnTo>
                <a:cubicBezTo>
                  <a:pt x="4708" y="21600"/>
                  <a:pt x="4708" y="21600"/>
                  <a:pt x="4708" y="21600"/>
                </a:cubicBezTo>
                <a:close/>
                <a:moveTo>
                  <a:pt x="7597" y="21600"/>
                </a:moveTo>
                <a:lnTo>
                  <a:pt x="12184" y="21600"/>
                </a:lnTo>
                <a:lnTo>
                  <a:pt x="12184" y="15449"/>
                </a:lnTo>
                <a:lnTo>
                  <a:pt x="12184" y="12911"/>
                </a:lnTo>
                <a:lnTo>
                  <a:pt x="12184" y="12890"/>
                </a:lnTo>
                <a:cubicBezTo>
                  <a:pt x="12185" y="12677"/>
                  <a:pt x="12195" y="12473"/>
                  <a:pt x="12214" y="12279"/>
                </a:cubicBezTo>
                <a:cubicBezTo>
                  <a:pt x="12235" y="12074"/>
                  <a:pt x="12275" y="11894"/>
                  <a:pt x="12335" y="11740"/>
                </a:cubicBezTo>
                <a:cubicBezTo>
                  <a:pt x="12446" y="11447"/>
                  <a:pt x="12602" y="11165"/>
                  <a:pt x="12813" y="10903"/>
                </a:cubicBezTo>
                <a:cubicBezTo>
                  <a:pt x="13019" y="10636"/>
                  <a:pt x="13276" y="10415"/>
                  <a:pt x="13587" y="10245"/>
                </a:cubicBezTo>
                <a:cubicBezTo>
                  <a:pt x="13899" y="10076"/>
                  <a:pt x="14267" y="9989"/>
                  <a:pt x="14689" y="9983"/>
                </a:cubicBezTo>
                <a:cubicBezTo>
                  <a:pt x="15242" y="9989"/>
                  <a:pt x="15690" y="10127"/>
                  <a:pt x="16032" y="10400"/>
                </a:cubicBezTo>
                <a:cubicBezTo>
                  <a:pt x="16374" y="10672"/>
                  <a:pt x="16620" y="11052"/>
                  <a:pt x="16782" y="11539"/>
                </a:cubicBezTo>
                <a:cubicBezTo>
                  <a:pt x="16938" y="12027"/>
                  <a:pt x="17018" y="12597"/>
                  <a:pt x="17013" y="13250"/>
                </a:cubicBezTo>
                <a:lnTo>
                  <a:pt x="17013" y="21600"/>
                </a:lnTo>
                <a:lnTo>
                  <a:pt x="21600" y="21600"/>
                </a:lnTo>
                <a:lnTo>
                  <a:pt x="21600" y="12695"/>
                </a:lnTo>
                <a:cubicBezTo>
                  <a:pt x="21595" y="11586"/>
                  <a:pt x="21464" y="10625"/>
                  <a:pt x="21198" y="9809"/>
                </a:cubicBezTo>
                <a:cubicBezTo>
                  <a:pt x="20936" y="8992"/>
                  <a:pt x="20569" y="8315"/>
                  <a:pt x="20091" y="7780"/>
                </a:cubicBezTo>
                <a:cubicBezTo>
                  <a:pt x="19619" y="7246"/>
                  <a:pt x="19060" y="6846"/>
                  <a:pt x="18416" y="6584"/>
                </a:cubicBezTo>
                <a:cubicBezTo>
                  <a:pt x="17778" y="6322"/>
                  <a:pt x="17078" y="6194"/>
                  <a:pt x="16319" y="6194"/>
                </a:cubicBezTo>
                <a:cubicBezTo>
                  <a:pt x="15700" y="6199"/>
                  <a:pt x="15142" y="6281"/>
                  <a:pt x="14649" y="6435"/>
                </a:cubicBezTo>
                <a:cubicBezTo>
                  <a:pt x="14151" y="6589"/>
                  <a:pt x="13714" y="6794"/>
                  <a:pt x="13341" y="7041"/>
                </a:cubicBezTo>
                <a:cubicBezTo>
                  <a:pt x="12964" y="7287"/>
                  <a:pt x="12642" y="7549"/>
                  <a:pt x="12380" y="7832"/>
                </a:cubicBezTo>
                <a:cubicBezTo>
                  <a:pt x="12311" y="7905"/>
                  <a:pt x="12246" y="7978"/>
                  <a:pt x="12184" y="8050"/>
                </a:cubicBezTo>
                <a:lnTo>
                  <a:pt x="12184" y="6532"/>
                </a:lnTo>
                <a:lnTo>
                  <a:pt x="7597" y="6532"/>
                </a:lnTo>
                <a:lnTo>
                  <a:pt x="7597" y="11295"/>
                </a:lnTo>
                <a:lnTo>
                  <a:pt x="7597" y="11340"/>
                </a:lnTo>
                <a:lnTo>
                  <a:pt x="7597" y="15449"/>
                </a:lnTo>
                <a:lnTo>
                  <a:pt x="7597" y="21600"/>
                </a:lnTo>
                <a:cubicBezTo>
                  <a:pt x="7597" y="21600"/>
                  <a:pt x="7597" y="21600"/>
                  <a:pt x="7597" y="21600"/>
                </a:cubicBezTo>
                <a:close/>
              </a:path>
            </a:pathLst>
          </a:custGeom>
          <a:solidFill>
            <a:srgbClr val="4D4E4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584200"/>
            <a:endParaRPr/>
          </a:p>
        </p:txBody>
      </p:sp>
    </p:spTree>
    <p:extLst>
      <p:ext uri="{BB962C8B-B14F-4D97-AF65-F5344CB8AC3E}">
        <p14:creationId xmlns:p14="http://schemas.microsoft.com/office/powerpoint/2010/main" val="285799381"/>
      </p:ext>
    </p:extLst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8" grpId="0" animBg="1" advAuto="0"/>
      <p:bldP spid="2339" grpId="0" animBg="1" advAuto="0"/>
      <p:bldP spid="2340" grpId="0" animBg="1"/>
      <p:bldP spid="2341" grpId="0" animBg="1"/>
      <p:bldP spid="2342" grpId="0" animBg="1"/>
      <p:bldP spid="2343" grpId="0" animBg="1"/>
      <p:bldP spid="2344" grpId="0" animBg="1"/>
      <p:bldP spid="23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6597" y="705424"/>
            <a:ext cx="8713923" cy="112915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lvl="0" algn="l" defTabSz="584200">
              <a:defRPr sz="6400">
                <a:solidFill>
                  <a:srgbClr val="4D4E4C"/>
                </a:solidFill>
              </a:defRPr>
            </a:lvl1pPr>
          </a:lstStyle>
          <a:p>
            <a:r>
              <a:rPr lang="it-IT" dirty="0"/>
              <a:t>Contesto di riferimento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892821" y="3426379"/>
            <a:ext cx="21967180" cy="872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Nel corso del mese di aprile sono stati svolti incontri dedicati agli </a:t>
            </a:r>
            <a:b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</a:b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approfondimenti specifici</a:t>
            </a:r>
            <a: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 con gli Enti riusanti del progetto con l’obiettivo di </a:t>
            </a:r>
            <a:b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</a:br>
            <a: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definire </a:t>
            </a:r>
            <a:r>
              <a:rPr lang="it-IT" sz="4800" b="0" dirty="0">
                <a:solidFill>
                  <a:srgbClr val="53585F"/>
                </a:solidFill>
              </a:rPr>
              <a:t>i percorsi attivabili presso i singoli partner di progetto</a:t>
            </a:r>
          </a:p>
          <a:p>
            <a:pPr algn="just" rtl="0" latinLnBrk="1" hangingPunct="0"/>
            <a:endParaRPr kumimoji="0" lang="it-IT" sz="4800" b="0" i="0" u="none" strike="noStrike" cap="none" spc="0" normalizeH="0" dirty="0">
              <a:ln>
                <a:noFill/>
              </a:ln>
              <a:solidFill>
                <a:srgbClr val="53585F"/>
              </a:solidFill>
              <a:effectLst/>
              <a:uFillTx/>
              <a:sym typeface="Roboto Regular"/>
            </a:endParaRPr>
          </a:p>
          <a:p>
            <a:pPr algn="just" rtl="0" latinLnBrk="1" hangingPunct="0"/>
            <a:r>
              <a:rPr lang="it-IT" sz="4800" b="0" dirty="0">
                <a:solidFill>
                  <a:srgbClr val="53585F"/>
                </a:solidFill>
              </a:rPr>
              <a:t>Gli enti con cui sono stati svolti gli incontri di approfondimento sono:</a:t>
            </a:r>
            <a:endParaRPr kumimoji="0" lang="it-IT" sz="4800" b="0" i="0" u="none" strike="noStrike" cap="none" spc="0" normalizeH="0" dirty="0">
              <a:ln>
                <a:noFill/>
              </a:ln>
              <a:solidFill>
                <a:srgbClr val="53585F"/>
              </a:solidFill>
              <a:effectLst/>
              <a:uFillTx/>
              <a:sym typeface="Roboto Regular"/>
            </a:endParaRPr>
          </a:p>
          <a:p>
            <a:pPr marL="857250" indent="-857250" algn="just" rtl="0" latinLnBrk="1" hangingPunct="0">
              <a:buFont typeface="Wingdings" charset="2"/>
              <a:buChar char="ü"/>
            </a:pPr>
            <a:r>
              <a:rPr lang="it-IT" sz="4400" b="0" dirty="0">
                <a:solidFill>
                  <a:srgbClr val="53585F"/>
                </a:solidFill>
              </a:rPr>
              <a:t>Provincia di Potenza</a:t>
            </a:r>
          </a:p>
          <a:p>
            <a:pPr marL="857250" indent="-857250" algn="just" rtl="0" latinLnBrk="1" hangingPunct="0">
              <a:buFont typeface="Wingdings" charset="2"/>
              <a:buChar char="ü"/>
            </a:pPr>
            <a:r>
              <a:rPr lang="it-IT" sz="4400" b="0" dirty="0">
                <a:solidFill>
                  <a:srgbClr val="53585F"/>
                </a:solidFill>
              </a:rPr>
              <a:t>Provincia di Vicenza</a:t>
            </a:r>
          </a:p>
          <a:p>
            <a:pPr marL="857250" marR="0" indent="-857250" algn="just" defTabSz="825500" rtl="0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it-IT" sz="4400" b="0" dirty="0">
                <a:solidFill>
                  <a:srgbClr val="53585F"/>
                </a:solidFill>
              </a:rPr>
              <a:t>Provincia di Novara</a:t>
            </a:r>
          </a:p>
          <a:p>
            <a:pPr marL="857250" marR="0" indent="-857250" algn="just" defTabSz="825500" rtl="0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kumimoji="0" lang="it-IT" sz="44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Roboto Regular"/>
              </a:rPr>
              <a:t>Provincia di </a:t>
            </a:r>
            <a:r>
              <a:rPr lang="it-IT" sz="4400" b="0" dirty="0">
                <a:solidFill>
                  <a:srgbClr val="53585F"/>
                </a:solidFill>
              </a:rPr>
              <a:t>Salerno</a:t>
            </a:r>
          </a:p>
          <a:p>
            <a:pPr marL="0" marR="0" indent="0" algn="just" defTabSz="825500" rtl="0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4800" b="0" i="0" u="none" strike="noStrike" cap="none" spc="0" normalizeH="0" dirty="0">
              <a:ln>
                <a:noFill/>
              </a:ln>
              <a:solidFill>
                <a:srgbClr val="53585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  <a:p>
            <a:pPr algn="just" rtl="0" latinLnBrk="1" hangingPunct="0"/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Di seguito vengono</a:t>
            </a:r>
            <a: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evidenziate le </a:t>
            </a:r>
            <a:r>
              <a:rPr kumimoji="0" lang="it-IT" sz="480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esigenze individuate </a:t>
            </a:r>
            <a: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 le </a:t>
            </a:r>
            <a:r>
              <a:rPr kumimoji="0" lang="it-IT" sz="480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tempistiche </a:t>
            </a:r>
            <a:br>
              <a:rPr kumimoji="0" lang="it-IT" sz="480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</a:br>
            <a:r>
              <a:rPr kumimoji="0" lang="it-IT" sz="480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proposte </a:t>
            </a:r>
            <a:r>
              <a:rPr kumimoji="0" lang="it-IT" sz="48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per la loro realizzazione 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</a:t>
            </a:r>
          </a:p>
        </p:txBody>
      </p:sp>
      <p:sp>
        <p:nvSpPr>
          <p:cNvPr id="7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1</a:t>
            </a:r>
            <a:endParaRPr b="1" dirty="0">
              <a:solidFill>
                <a:srgbClr val="777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47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6597" y="705424"/>
            <a:ext cx="7744107" cy="112915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lvl="0" algn="l" defTabSz="584200">
              <a:defRPr sz="6400">
                <a:solidFill>
                  <a:srgbClr val="4D4E4C"/>
                </a:solidFill>
              </a:defRPr>
            </a:lvl1pPr>
          </a:lstStyle>
          <a:p>
            <a:r>
              <a:rPr lang="it-IT" dirty="0"/>
              <a:t>Provincia di Potenza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4"/>
          <p:cNvSpPr/>
          <p:nvPr/>
        </p:nvSpPr>
        <p:spPr>
          <a:xfrm>
            <a:off x="3782809" y="6412744"/>
            <a:ext cx="17294612" cy="1907560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759075" lvl="4" indent="-574675" algn="l" defTabSz="914400" rtl="0"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realizzazione  workshop formativi, con focalizzazione prioritaria sul MEPA</a:t>
            </a:r>
          </a:p>
        </p:txBody>
      </p:sp>
      <p:sp>
        <p:nvSpPr>
          <p:cNvPr id="9" name="Rectangle 26"/>
          <p:cNvSpPr/>
          <p:nvPr/>
        </p:nvSpPr>
        <p:spPr>
          <a:xfrm>
            <a:off x="3860746" y="3738882"/>
            <a:ext cx="17246654" cy="2493836"/>
          </a:xfrm>
          <a:prstGeom prst="rect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83430" y="6402061"/>
            <a:ext cx="3301548" cy="1970998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3429" y="3741971"/>
            <a:ext cx="3502971" cy="2482945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Freeform 9341"/>
          <p:cNvSpPr>
            <a:spLocks noChangeAspect="1" noEditPoints="1"/>
          </p:cNvSpPr>
          <p:nvPr/>
        </p:nvSpPr>
        <p:spPr bwMode="auto">
          <a:xfrm>
            <a:off x="2621693" y="4162412"/>
            <a:ext cx="1080188" cy="958146"/>
          </a:xfrm>
          <a:custGeom>
            <a:avLst/>
            <a:gdLst>
              <a:gd name="T0" fmla="*/ 1761 w 2123"/>
              <a:gd name="T1" fmla="*/ 1377 h 1828"/>
              <a:gd name="T2" fmla="*/ 1860 w 2123"/>
              <a:gd name="T3" fmla="*/ 1237 h 1828"/>
              <a:gd name="T4" fmla="*/ 1860 w 2123"/>
              <a:gd name="T5" fmla="*/ 1645 h 1828"/>
              <a:gd name="T6" fmla="*/ 1761 w 2123"/>
              <a:gd name="T7" fmla="*/ 1505 h 1828"/>
              <a:gd name="T8" fmla="*/ 1860 w 2123"/>
              <a:gd name="T9" fmla="*/ 1645 h 1828"/>
              <a:gd name="T10" fmla="*/ 1563 w 2123"/>
              <a:gd name="T11" fmla="*/ 1377 h 1828"/>
              <a:gd name="T12" fmla="*/ 1662 w 2123"/>
              <a:gd name="T13" fmla="*/ 1237 h 1828"/>
              <a:gd name="T14" fmla="*/ 1662 w 2123"/>
              <a:gd name="T15" fmla="*/ 1645 h 1828"/>
              <a:gd name="T16" fmla="*/ 1563 w 2123"/>
              <a:gd name="T17" fmla="*/ 1505 h 1828"/>
              <a:gd name="T18" fmla="*/ 1662 w 2123"/>
              <a:gd name="T19" fmla="*/ 1645 h 1828"/>
              <a:gd name="T20" fmla="*/ 1392 w 2123"/>
              <a:gd name="T21" fmla="*/ 1295 h 1828"/>
              <a:gd name="T22" fmla="*/ 1299 w 2123"/>
              <a:gd name="T23" fmla="*/ 1715 h 1828"/>
              <a:gd name="T24" fmla="*/ 1200 w 2123"/>
              <a:gd name="T25" fmla="*/ 1296 h 1828"/>
              <a:gd name="T26" fmla="*/ 1111 w 2123"/>
              <a:gd name="T27" fmla="*/ 1715 h 1828"/>
              <a:gd name="T28" fmla="*/ 1012 w 2123"/>
              <a:gd name="T29" fmla="*/ 1296 h 1828"/>
              <a:gd name="T30" fmla="*/ 922 w 2123"/>
              <a:gd name="T31" fmla="*/ 1715 h 1828"/>
              <a:gd name="T32" fmla="*/ 823 w 2123"/>
              <a:gd name="T33" fmla="*/ 1296 h 1828"/>
              <a:gd name="T34" fmla="*/ 731 w 2123"/>
              <a:gd name="T35" fmla="*/ 1715 h 1828"/>
              <a:gd name="T36" fmla="*/ 661 w 2123"/>
              <a:gd name="T37" fmla="*/ 1295 h 1828"/>
              <a:gd name="T38" fmla="*/ 1061 w 2123"/>
              <a:gd name="T39" fmla="*/ 1081 h 1828"/>
              <a:gd name="T40" fmla="*/ 1462 w 2123"/>
              <a:gd name="T41" fmla="*/ 1295 h 1828"/>
              <a:gd name="T42" fmla="*/ 461 w 2123"/>
              <a:gd name="T43" fmla="*/ 1377 h 1828"/>
              <a:gd name="T44" fmla="*/ 560 w 2123"/>
              <a:gd name="T45" fmla="*/ 1237 h 1828"/>
              <a:gd name="T46" fmla="*/ 560 w 2123"/>
              <a:gd name="T47" fmla="*/ 1645 h 1828"/>
              <a:gd name="T48" fmla="*/ 461 w 2123"/>
              <a:gd name="T49" fmla="*/ 1505 h 1828"/>
              <a:gd name="T50" fmla="*/ 560 w 2123"/>
              <a:gd name="T51" fmla="*/ 1645 h 1828"/>
              <a:gd name="T52" fmla="*/ 263 w 2123"/>
              <a:gd name="T53" fmla="*/ 1377 h 1828"/>
              <a:gd name="T54" fmla="*/ 362 w 2123"/>
              <a:gd name="T55" fmla="*/ 1237 h 1828"/>
              <a:gd name="T56" fmla="*/ 362 w 2123"/>
              <a:gd name="T57" fmla="*/ 1645 h 1828"/>
              <a:gd name="T58" fmla="*/ 263 w 2123"/>
              <a:gd name="T59" fmla="*/ 1505 h 1828"/>
              <a:gd name="T60" fmla="*/ 362 w 2123"/>
              <a:gd name="T61" fmla="*/ 1645 h 1828"/>
              <a:gd name="T62" fmla="*/ 912 w 2123"/>
              <a:gd name="T63" fmla="*/ 818 h 1828"/>
              <a:gd name="T64" fmla="*/ 814 w 2123"/>
              <a:gd name="T65" fmla="*/ 959 h 1828"/>
              <a:gd name="T66" fmla="*/ 1018 w 2123"/>
              <a:gd name="T67" fmla="*/ 818 h 1828"/>
              <a:gd name="T68" fmla="*/ 1117 w 2123"/>
              <a:gd name="T69" fmla="*/ 959 h 1828"/>
              <a:gd name="T70" fmla="*/ 1018 w 2123"/>
              <a:gd name="T71" fmla="*/ 818 h 1828"/>
              <a:gd name="T72" fmla="*/ 1309 w 2123"/>
              <a:gd name="T73" fmla="*/ 818 h 1828"/>
              <a:gd name="T74" fmla="*/ 1210 w 2123"/>
              <a:gd name="T75" fmla="*/ 959 h 1828"/>
              <a:gd name="T76" fmla="*/ 2066 w 2123"/>
              <a:gd name="T77" fmla="*/ 1715 h 1828"/>
              <a:gd name="T78" fmla="*/ 2000 w 2123"/>
              <a:gd name="T79" fmla="*/ 1614 h 1828"/>
              <a:gd name="T80" fmla="*/ 2028 w 2123"/>
              <a:gd name="T81" fmla="*/ 1177 h 1828"/>
              <a:gd name="T82" fmla="*/ 2000 w 2123"/>
              <a:gd name="T83" fmla="*/ 1094 h 1828"/>
              <a:gd name="T84" fmla="*/ 1462 w 2123"/>
              <a:gd name="T85" fmla="*/ 992 h 1828"/>
              <a:gd name="T86" fmla="*/ 1490 w 2123"/>
              <a:gd name="T87" fmla="*/ 796 h 1828"/>
              <a:gd name="T88" fmla="*/ 1444 w 2123"/>
              <a:gd name="T89" fmla="*/ 713 h 1828"/>
              <a:gd name="T90" fmla="*/ 1125 w 2123"/>
              <a:gd name="T91" fmla="*/ 355 h 1828"/>
              <a:gd name="T92" fmla="*/ 1061 w 2123"/>
              <a:gd name="T93" fmla="*/ 0 h 1828"/>
              <a:gd name="T94" fmla="*/ 998 w 2123"/>
              <a:gd name="T95" fmla="*/ 355 h 1828"/>
              <a:gd name="T96" fmla="*/ 683 w 2123"/>
              <a:gd name="T97" fmla="*/ 675 h 1828"/>
              <a:gd name="T98" fmla="*/ 958 w 2123"/>
              <a:gd name="T99" fmla="*/ 694 h 1828"/>
              <a:gd name="T100" fmla="*/ 633 w 2123"/>
              <a:gd name="T101" fmla="*/ 713 h 1828"/>
              <a:gd name="T102" fmla="*/ 661 w 2123"/>
              <a:gd name="T103" fmla="*/ 796 h 1828"/>
              <a:gd name="T104" fmla="*/ 126 w 2123"/>
              <a:gd name="T105" fmla="*/ 1092 h 1828"/>
              <a:gd name="T106" fmla="*/ 95 w 2123"/>
              <a:gd name="T107" fmla="*/ 1176 h 1828"/>
              <a:gd name="T108" fmla="*/ 122 w 2123"/>
              <a:gd name="T109" fmla="*/ 1614 h 1828"/>
              <a:gd name="T110" fmla="*/ 57 w 2123"/>
              <a:gd name="T111" fmla="*/ 1715 h 1828"/>
              <a:gd name="T112" fmla="*/ 0 w 2123"/>
              <a:gd name="T113" fmla="*/ 1828 h 1828"/>
              <a:gd name="T114" fmla="*/ 2123 w 2123"/>
              <a:gd name="T115" fmla="*/ 1715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3" h="1828">
                <a:moveTo>
                  <a:pt x="1860" y="1377"/>
                </a:moveTo>
                <a:lnTo>
                  <a:pt x="1761" y="1377"/>
                </a:lnTo>
                <a:lnTo>
                  <a:pt x="1761" y="1237"/>
                </a:lnTo>
                <a:lnTo>
                  <a:pt x="1860" y="1237"/>
                </a:lnTo>
                <a:lnTo>
                  <a:pt x="1860" y="1377"/>
                </a:lnTo>
                <a:close/>
                <a:moveTo>
                  <a:pt x="1860" y="1645"/>
                </a:moveTo>
                <a:lnTo>
                  <a:pt x="1761" y="1645"/>
                </a:lnTo>
                <a:lnTo>
                  <a:pt x="1761" y="1505"/>
                </a:lnTo>
                <a:lnTo>
                  <a:pt x="1860" y="1505"/>
                </a:lnTo>
                <a:lnTo>
                  <a:pt x="1860" y="1645"/>
                </a:lnTo>
                <a:close/>
                <a:moveTo>
                  <a:pt x="1662" y="1377"/>
                </a:moveTo>
                <a:lnTo>
                  <a:pt x="1563" y="1377"/>
                </a:lnTo>
                <a:lnTo>
                  <a:pt x="1563" y="1237"/>
                </a:lnTo>
                <a:lnTo>
                  <a:pt x="1662" y="1237"/>
                </a:lnTo>
                <a:lnTo>
                  <a:pt x="1662" y="1377"/>
                </a:lnTo>
                <a:close/>
                <a:moveTo>
                  <a:pt x="1662" y="1645"/>
                </a:moveTo>
                <a:lnTo>
                  <a:pt x="1563" y="1645"/>
                </a:lnTo>
                <a:lnTo>
                  <a:pt x="1563" y="1505"/>
                </a:lnTo>
                <a:lnTo>
                  <a:pt x="1662" y="1505"/>
                </a:lnTo>
                <a:lnTo>
                  <a:pt x="1662" y="1645"/>
                </a:lnTo>
                <a:close/>
                <a:moveTo>
                  <a:pt x="1462" y="1295"/>
                </a:moveTo>
                <a:lnTo>
                  <a:pt x="1392" y="1295"/>
                </a:lnTo>
                <a:lnTo>
                  <a:pt x="1392" y="1715"/>
                </a:lnTo>
                <a:lnTo>
                  <a:pt x="1299" y="1715"/>
                </a:lnTo>
                <a:lnTo>
                  <a:pt x="1299" y="1296"/>
                </a:lnTo>
                <a:lnTo>
                  <a:pt x="1200" y="1296"/>
                </a:lnTo>
                <a:lnTo>
                  <a:pt x="1200" y="1715"/>
                </a:lnTo>
                <a:lnTo>
                  <a:pt x="1111" y="1715"/>
                </a:lnTo>
                <a:lnTo>
                  <a:pt x="1111" y="1296"/>
                </a:lnTo>
                <a:lnTo>
                  <a:pt x="1012" y="1296"/>
                </a:lnTo>
                <a:lnTo>
                  <a:pt x="1012" y="1715"/>
                </a:lnTo>
                <a:lnTo>
                  <a:pt x="922" y="1715"/>
                </a:lnTo>
                <a:lnTo>
                  <a:pt x="922" y="1296"/>
                </a:lnTo>
                <a:lnTo>
                  <a:pt x="823" y="1296"/>
                </a:lnTo>
                <a:lnTo>
                  <a:pt x="823" y="1715"/>
                </a:lnTo>
                <a:lnTo>
                  <a:pt x="731" y="1715"/>
                </a:lnTo>
                <a:lnTo>
                  <a:pt x="731" y="1295"/>
                </a:lnTo>
                <a:lnTo>
                  <a:pt x="661" y="1295"/>
                </a:lnTo>
                <a:lnTo>
                  <a:pt x="661" y="1215"/>
                </a:lnTo>
                <a:lnTo>
                  <a:pt x="1061" y="1081"/>
                </a:lnTo>
                <a:lnTo>
                  <a:pt x="1462" y="1215"/>
                </a:lnTo>
                <a:lnTo>
                  <a:pt x="1462" y="1295"/>
                </a:lnTo>
                <a:close/>
                <a:moveTo>
                  <a:pt x="560" y="1377"/>
                </a:moveTo>
                <a:lnTo>
                  <a:pt x="461" y="1377"/>
                </a:lnTo>
                <a:lnTo>
                  <a:pt x="461" y="1237"/>
                </a:lnTo>
                <a:lnTo>
                  <a:pt x="560" y="1237"/>
                </a:lnTo>
                <a:lnTo>
                  <a:pt x="560" y="1377"/>
                </a:lnTo>
                <a:close/>
                <a:moveTo>
                  <a:pt x="560" y="1645"/>
                </a:moveTo>
                <a:lnTo>
                  <a:pt x="461" y="1645"/>
                </a:lnTo>
                <a:lnTo>
                  <a:pt x="461" y="1505"/>
                </a:lnTo>
                <a:lnTo>
                  <a:pt x="560" y="1505"/>
                </a:lnTo>
                <a:lnTo>
                  <a:pt x="560" y="1645"/>
                </a:lnTo>
                <a:close/>
                <a:moveTo>
                  <a:pt x="362" y="1377"/>
                </a:moveTo>
                <a:lnTo>
                  <a:pt x="263" y="1377"/>
                </a:lnTo>
                <a:lnTo>
                  <a:pt x="263" y="1237"/>
                </a:lnTo>
                <a:lnTo>
                  <a:pt x="362" y="1237"/>
                </a:lnTo>
                <a:lnTo>
                  <a:pt x="362" y="1377"/>
                </a:lnTo>
                <a:close/>
                <a:moveTo>
                  <a:pt x="362" y="1645"/>
                </a:moveTo>
                <a:lnTo>
                  <a:pt x="263" y="1645"/>
                </a:lnTo>
                <a:lnTo>
                  <a:pt x="263" y="1505"/>
                </a:lnTo>
                <a:lnTo>
                  <a:pt x="362" y="1505"/>
                </a:lnTo>
                <a:lnTo>
                  <a:pt x="362" y="1645"/>
                </a:lnTo>
                <a:close/>
                <a:moveTo>
                  <a:pt x="814" y="818"/>
                </a:moveTo>
                <a:lnTo>
                  <a:pt x="912" y="818"/>
                </a:lnTo>
                <a:lnTo>
                  <a:pt x="912" y="959"/>
                </a:lnTo>
                <a:lnTo>
                  <a:pt x="814" y="959"/>
                </a:lnTo>
                <a:lnTo>
                  <a:pt x="814" y="818"/>
                </a:lnTo>
                <a:close/>
                <a:moveTo>
                  <a:pt x="1018" y="818"/>
                </a:moveTo>
                <a:lnTo>
                  <a:pt x="1117" y="818"/>
                </a:lnTo>
                <a:lnTo>
                  <a:pt x="1117" y="959"/>
                </a:lnTo>
                <a:lnTo>
                  <a:pt x="1018" y="959"/>
                </a:lnTo>
                <a:lnTo>
                  <a:pt x="1018" y="818"/>
                </a:lnTo>
                <a:close/>
                <a:moveTo>
                  <a:pt x="1210" y="818"/>
                </a:moveTo>
                <a:lnTo>
                  <a:pt x="1309" y="818"/>
                </a:lnTo>
                <a:lnTo>
                  <a:pt x="1309" y="959"/>
                </a:lnTo>
                <a:lnTo>
                  <a:pt x="1210" y="959"/>
                </a:lnTo>
                <a:lnTo>
                  <a:pt x="1210" y="818"/>
                </a:lnTo>
                <a:close/>
                <a:moveTo>
                  <a:pt x="2066" y="1715"/>
                </a:moveTo>
                <a:lnTo>
                  <a:pt x="2066" y="1614"/>
                </a:lnTo>
                <a:lnTo>
                  <a:pt x="2000" y="1614"/>
                </a:lnTo>
                <a:lnTo>
                  <a:pt x="2000" y="1177"/>
                </a:lnTo>
                <a:lnTo>
                  <a:pt x="2028" y="1177"/>
                </a:lnTo>
                <a:lnTo>
                  <a:pt x="2028" y="1094"/>
                </a:lnTo>
                <a:lnTo>
                  <a:pt x="2000" y="1094"/>
                </a:lnTo>
                <a:lnTo>
                  <a:pt x="2000" y="1093"/>
                </a:lnTo>
                <a:lnTo>
                  <a:pt x="1462" y="992"/>
                </a:lnTo>
                <a:lnTo>
                  <a:pt x="1462" y="796"/>
                </a:lnTo>
                <a:lnTo>
                  <a:pt x="1490" y="796"/>
                </a:lnTo>
                <a:lnTo>
                  <a:pt x="1490" y="713"/>
                </a:lnTo>
                <a:lnTo>
                  <a:pt x="1444" y="713"/>
                </a:lnTo>
                <a:cubicBezTo>
                  <a:pt x="1432" y="534"/>
                  <a:pt x="1298" y="389"/>
                  <a:pt x="1124" y="361"/>
                </a:cubicBezTo>
                <a:cubicBezTo>
                  <a:pt x="1125" y="359"/>
                  <a:pt x="1125" y="357"/>
                  <a:pt x="1125" y="355"/>
                </a:cubicBezTo>
                <a:cubicBezTo>
                  <a:pt x="1125" y="330"/>
                  <a:pt x="1110" y="309"/>
                  <a:pt x="1089" y="299"/>
                </a:cubicBezTo>
                <a:cubicBezTo>
                  <a:pt x="1085" y="232"/>
                  <a:pt x="1061" y="0"/>
                  <a:pt x="1061" y="0"/>
                </a:cubicBezTo>
                <a:cubicBezTo>
                  <a:pt x="1061" y="0"/>
                  <a:pt x="1038" y="232"/>
                  <a:pt x="1033" y="299"/>
                </a:cubicBezTo>
                <a:cubicBezTo>
                  <a:pt x="1012" y="309"/>
                  <a:pt x="998" y="330"/>
                  <a:pt x="998" y="355"/>
                </a:cubicBezTo>
                <a:cubicBezTo>
                  <a:pt x="998" y="357"/>
                  <a:pt x="998" y="359"/>
                  <a:pt x="998" y="361"/>
                </a:cubicBezTo>
                <a:cubicBezTo>
                  <a:pt x="838" y="387"/>
                  <a:pt x="711" y="514"/>
                  <a:pt x="683" y="675"/>
                </a:cubicBezTo>
                <a:lnTo>
                  <a:pt x="939" y="675"/>
                </a:lnTo>
                <a:cubicBezTo>
                  <a:pt x="950" y="675"/>
                  <a:pt x="958" y="683"/>
                  <a:pt x="958" y="694"/>
                </a:cubicBezTo>
                <a:cubicBezTo>
                  <a:pt x="958" y="704"/>
                  <a:pt x="950" y="712"/>
                  <a:pt x="940" y="713"/>
                </a:cubicBezTo>
                <a:lnTo>
                  <a:pt x="633" y="713"/>
                </a:lnTo>
                <a:lnTo>
                  <a:pt x="633" y="796"/>
                </a:lnTo>
                <a:lnTo>
                  <a:pt x="661" y="796"/>
                </a:lnTo>
                <a:lnTo>
                  <a:pt x="661" y="992"/>
                </a:lnTo>
                <a:lnTo>
                  <a:pt x="126" y="1092"/>
                </a:lnTo>
                <a:lnTo>
                  <a:pt x="95" y="1092"/>
                </a:lnTo>
                <a:lnTo>
                  <a:pt x="95" y="1176"/>
                </a:lnTo>
                <a:lnTo>
                  <a:pt x="122" y="1176"/>
                </a:lnTo>
                <a:lnTo>
                  <a:pt x="122" y="1614"/>
                </a:lnTo>
                <a:lnTo>
                  <a:pt x="57" y="1614"/>
                </a:lnTo>
                <a:lnTo>
                  <a:pt x="57" y="1715"/>
                </a:lnTo>
                <a:lnTo>
                  <a:pt x="0" y="1715"/>
                </a:lnTo>
                <a:lnTo>
                  <a:pt x="0" y="1828"/>
                </a:lnTo>
                <a:lnTo>
                  <a:pt x="2123" y="1828"/>
                </a:lnTo>
                <a:lnTo>
                  <a:pt x="2123" y="1715"/>
                </a:lnTo>
                <a:lnTo>
                  <a:pt x="2066" y="1715"/>
                </a:lnTo>
                <a:close/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Freeform 9295"/>
          <p:cNvSpPr>
            <a:spLocks noChangeAspect="1" noEditPoints="1"/>
          </p:cNvSpPr>
          <p:nvPr/>
        </p:nvSpPr>
        <p:spPr bwMode="auto">
          <a:xfrm>
            <a:off x="3564112" y="3837023"/>
            <a:ext cx="771796" cy="792184"/>
          </a:xfrm>
          <a:custGeom>
            <a:avLst/>
            <a:gdLst>
              <a:gd name="T0" fmla="*/ 563 w 1773"/>
              <a:gd name="T1" fmla="*/ 967 h 1773"/>
              <a:gd name="T2" fmla="*/ 278 w 1773"/>
              <a:gd name="T3" fmla="*/ 848 h 1773"/>
              <a:gd name="T4" fmla="*/ 159 w 1773"/>
              <a:gd name="T5" fmla="*/ 563 h 1773"/>
              <a:gd name="T6" fmla="*/ 278 w 1773"/>
              <a:gd name="T7" fmla="*/ 277 h 1773"/>
              <a:gd name="T8" fmla="*/ 563 w 1773"/>
              <a:gd name="T9" fmla="*/ 159 h 1773"/>
              <a:gd name="T10" fmla="*/ 848 w 1773"/>
              <a:gd name="T11" fmla="*/ 277 h 1773"/>
              <a:gd name="T12" fmla="*/ 967 w 1773"/>
              <a:gd name="T13" fmla="*/ 563 h 1773"/>
              <a:gd name="T14" fmla="*/ 848 w 1773"/>
              <a:gd name="T15" fmla="*/ 848 h 1773"/>
              <a:gd name="T16" fmla="*/ 563 w 1773"/>
              <a:gd name="T17" fmla="*/ 967 h 1773"/>
              <a:gd name="T18" fmla="*/ 1710 w 1773"/>
              <a:gd name="T19" fmla="*/ 1463 h 1773"/>
              <a:gd name="T20" fmla="*/ 1065 w 1773"/>
              <a:gd name="T21" fmla="*/ 817 h 1773"/>
              <a:gd name="T22" fmla="*/ 1065 w 1773"/>
              <a:gd name="T23" fmla="*/ 817 h 1773"/>
              <a:gd name="T24" fmla="*/ 1126 w 1773"/>
              <a:gd name="T25" fmla="*/ 563 h 1773"/>
              <a:gd name="T26" fmla="*/ 961 w 1773"/>
              <a:gd name="T27" fmla="*/ 165 h 1773"/>
              <a:gd name="T28" fmla="*/ 563 w 1773"/>
              <a:gd name="T29" fmla="*/ 0 h 1773"/>
              <a:gd name="T30" fmla="*/ 165 w 1773"/>
              <a:gd name="T31" fmla="*/ 165 h 1773"/>
              <a:gd name="T32" fmla="*/ 1 w 1773"/>
              <a:gd name="T33" fmla="*/ 563 h 1773"/>
              <a:gd name="T34" fmla="*/ 165 w 1773"/>
              <a:gd name="T35" fmla="*/ 961 h 1773"/>
              <a:gd name="T36" fmla="*/ 563 w 1773"/>
              <a:gd name="T37" fmla="*/ 1126 h 1773"/>
              <a:gd name="T38" fmla="*/ 563 w 1773"/>
              <a:gd name="T39" fmla="*/ 1126 h 1773"/>
              <a:gd name="T40" fmla="*/ 817 w 1773"/>
              <a:gd name="T41" fmla="*/ 1065 h 1773"/>
              <a:gd name="T42" fmla="*/ 817 w 1773"/>
              <a:gd name="T43" fmla="*/ 1065 h 1773"/>
              <a:gd name="T44" fmla="*/ 1463 w 1773"/>
              <a:gd name="T45" fmla="*/ 1710 h 1773"/>
              <a:gd name="T46" fmla="*/ 1670 w 1773"/>
              <a:gd name="T47" fmla="*/ 1690 h 1773"/>
              <a:gd name="T48" fmla="*/ 1690 w 1773"/>
              <a:gd name="T49" fmla="*/ 1670 h 1773"/>
              <a:gd name="T50" fmla="*/ 1710 w 1773"/>
              <a:gd name="T51" fmla="*/ 146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73" h="1773">
                <a:moveTo>
                  <a:pt x="563" y="967"/>
                </a:moveTo>
                <a:cubicBezTo>
                  <a:pt x="459" y="967"/>
                  <a:pt x="357" y="927"/>
                  <a:pt x="278" y="848"/>
                </a:cubicBezTo>
                <a:cubicBezTo>
                  <a:pt x="199" y="769"/>
                  <a:pt x="159" y="666"/>
                  <a:pt x="159" y="563"/>
                </a:cubicBezTo>
                <a:cubicBezTo>
                  <a:pt x="159" y="459"/>
                  <a:pt x="199" y="356"/>
                  <a:pt x="278" y="277"/>
                </a:cubicBezTo>
                <a:cubicBezTo>
                  <a:pt x="357" y="198"/>
                  <a:pt x="460" y="159"/>
                  <a:pt x="563" y="159"/>
                </a:cubicBezTo>
                <a:cubicBezTo>
                  <a:pt x="667" y="159"/>
                  <a:pt x="769" y="198"/>
                  <a:pt x="848" y="277"/>
                </a:cubicBezTo>
                <a:cubicBezTo>
                  <a:pt x="928" y="356"/>
                  <a:pt x="967" y="459"/>
                  <a:pt x="967" y="563"/>
                </a:cubicBezTo>
                <a:cubicBezTo>
                  <a:pt x="967" y="666"/>
                  <a:pt x="928" y="769"/>
                  <a:pt x="848" y="848"/>
                </a:cubicBezTo>
                <a:cubicBezTo>
                  <a:pt x="769" y="927"/>
                  <a:pt x="666" y="967"/>
                  <a:pt x="563" y="967"/>
                </a:cubicBezTo>
                <a:moveTo>
                  <a:pt x="1710" y="1463"/>
                </a:moveTo>
                <a:lnTo>
                  <a:pt x="1065" y="817"/>
                </a:lnTo>
                <a:cubicBezTo>
                  <a:pt x="1065" y="817"/>
                  <a:pt x="1065" y="817"/>
                  <a:pt x="1065" y="817"/>
                </a:cubicBezTo>
                <a:cubicBezTo>
                  <a:pt x="1105" y="737"/>
                  <a:pt x="1126" y="650"/>
                  <a:pt x="1126" y="563"/>
                </a:cubicBezTo>
                <a:cubicBezTo>
                  <a:pt x="1126" y="419"/>
                  <a:pt x="1070" y="275"/>
                  <a:pt x="961" y="165"/>
                </a:cubicBezTo>
                <a:cubicBezTo>
                  <a:pt x="851" y="55"/>
                  <a:pt x="707" y="0"/>
                  <a:pt x="563" y="0"/>
                </a:cubicBezTo>
                <a:cubicBezTo>
                  <a:pt x="419" y="0"/>
                  <a:pt x="275" y="55"/>
                  <a:pt x="165" y="165"/>
                </a:cubicBezTo>
                <a:cubicBezTo>
                  <a:pt x="56" y="275"/>
                  <a:pt x="0" y="419"/>
                  <a:pt x="1" y="563"/>
                </a:cubicBezTo>
                <a:cubicBezTo>
                  <a:pt x="0" y="707"/>
                  <a:pt x="56" y="851"/>
                  <a:pt x="165" y="961"/>
                </a:cubicBezTo>
                <a:cubicBezTo>
                  <a:pt x="275" y="1070"/>
                  <a:pt x="419" y="1126"/>
                  <a:pt x="563" y="1126"/>
                </a:cubicBezTo>
                <a:lnTo>
                  <a:pt x="563" y="1126"/>
                </a:lnTo>
                <a:cubicBezTo>
                  <a:pt x="650" y="1126"/>
                  <a:pt x="737" y="1105"/>
                  <a:pt x="817" y="1065"/>
                </a:cubicBezTo>
                <a:cubicBezTo>
                  <a:pt x="817" y="1065"/>
                  <a:pt x="817" y="1065"/>
                  <a:pt x="817" y="1065"/>
                </a:cubicBezTo>
                <a:lnTo>
                  <a:pt x="1463" y="1710"/>
                </a:lnTo>
                <a:cubicBezTo>
                  <a:pt x="1525" y="1773"/>
                  <a:pt x="1607" y="1752"/>
                  <a:pt x="1670" y="1690"/>
                </a:cubicBezTo>
                <a:lnTo>
                  <a:pt x="1690" y="1670"/>
                </a:lnTo>
                <a:cubicBezTo>
                  <a:pt x="1752" y="1607"/>
                  <a:pt x="1773" y="1525"/>
                  <a:pt x="1710" y="1463"/>
                </a:cubicBezTo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2035858" y="5122243"/>
            <a:ext cx="2728211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GOVERNANCE</a:t>
            </a:r>
          </a:p>
        </p:txBody>
      </p:sp>
      <p:sp>
        <p:nvSpPr>
          <p:cNvPr id="16" name="TextBox 44"/>
          <p:cNvSpPr txBox="1"/>
          <p:nvPr/>
        </p:nvSpPr>
        <p:spPr>
          <a:xfrm>
            <a:off x="1894831" y="7535446"/>
            <a:ext cx="2664462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>
                <a:solidFill>
                  <a:prstClr val="black"/>
                </a:solidFill>
                <a:latin typeface="+mn-lt"/>
                <a:ea typeface=""/>
                <a:cs typeface=""/>
              </a:rPr>
              <a:t>FORMAZIONE</a:t>
            </a:r>
            <a:endParaRPr lang="it-IT" sz="2800" kern="1200" dirty="0">
              <a:solidFill>
                <a:prstClr val="black"/>
              </a:solidFill>
              <a:latin typeface="+mn-lt"/>
              <a:ea typeface=""/>
              <a:cs typeface=""/>
            </a:endParaRPr>
          </a:p>
        </p:txBody>
      </p:sp>
      <p:sp>
        <p:nvSpPr>
          <p:cNvPr id="17" name="Freeform 9198"/>
          <p:cNvSpPr>
            <a:spLocks/>
          </p:cNvSpPr>
          <p:nvPr/>
        </p:nvSpPr>
        <p:spPr bwMode="auto">
          <a:xfrm>
            <a:off x="1475197" y="4404111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18" name="Freeform 9198"/>
          <p:cNvSpPr>
            <a:spLocks/>
          </p:cNvSpPr>
          <p:nvPr/>
        </p:nvSpPr>
        <p:spPr bwMode="auto">
          <a:xfrm>
            <a:off x="1475197" y="7157306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Rectangle 58"/>
          <p:cNvSpPr/>
          <p:nvPr/>
        </p:nvSpPr>
        <p:spPr>
          <a:xfrm>
            <a:off x="4335906" y="8535813"/>
            <a:ext cx="16771493" cy="1973256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predisposizione strumenti e metodologie a supporto delle attività dei RUP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supporto nella raccolta fabbisogni per programmazione 2020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supporto tecnico a specifiche procedure di gara (eventuale)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1983430" y="8529641"/>
            <a:ext cx="3301548" cy="1970998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1" name="TextBox 60"/>
          <p:cNvSpPr txBox="1"/>
          <p:nvPr/>
        </p:nvSpPr>
        <p:spPr>
          <a:xfrm>
            <a:off x="1894831" y="9577096"/>
            <a:ext cx="2664462" cy="1046461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STRUMENTI DI SUPPORTO</a:t>
            </a:r>
          </a:p>
        </p:txBody>
      </p:sp>
      <p:sp>
        <p:nvSpPr>
          <p:cNvPr id="22" name="Freeform 9198"/>
          <p:cNvSpPr>
            <a:spLocks/>
          </p:cNvSpPr>
          <p:nvPr/>
        </p:nvSpPr>
        <p:spPr bwMode="auto">
          <a:xfrm>
            <a:off x="1475197" y="9111550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6364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3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64"/>
          <p:cNvCxnSpPr/>
          <p:nvPr/>
        </p:nvCxnSpPr>
        <p:spPr>
          <a:xfrm flipV="1">
            <a:off x="5117603" y="3360111"/>
            <a:ext cx="15959818" cy="22087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4" name="TextBox 66"/>
          <p:cNvSpPr txBox="1"/>
          <p:nvPr/>
        </p:nvSpPr>
        <p:spPr>
          <a:xfrm>
            <a:off x="9025133" y="3075977"/>
            <a:ext cx="1872326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defRPr>
            </a:lvl1pPr>
          </a:lstStyle>
          <a:p>
            <a:r>
              <a:rPr lang="it-IT" sz="2800" dirty="0"/>
              <a:t>Descrizione</a:t>
            </a:r>
          </a:p>
        </p:txBody>
      </p:sp>
      <p:cxnSp>
        <p:nvCxnSpPr>
          <p:cNvPr id="25" name="Straight Connector 67"/>
          <p:cNvCxnSpPr/>
          <p:nvPr/>
        </p:nvCxnSpPr>
        <p:spPr>
          <a:xfrm>
            <a:off x="2027594" y="3360111"/>
            <a:ext cx="2736476" cy="0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6" name="TextBox 69"/>
          <p:cNvSpPr txBox="1"/>
          <p:nvPr/>
        </p:nvSpPr>
        <p:spPr>
          <a:xfrm>
            <a:off x="2340659" y="3075613"/>
            <a:ext cx="20810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rPr>
              <a:t>Cantieri</a:t>
            </a:r>
          </a:p>
        </p:txBody>
      </p:sp>
      <p:sp>
        <p:nvSpPr>
          <p:cNvPr id="28" name="Rectangle 71"/>
          <p:cNvSpPr/>
          <p:nvPr/>
        </p:nvSpPr>
        <p:spPr>
          <a:xfrm>
            <a:off x="8399649" y="3101377"/>
            <a:ext cx="586934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9" name="Freeform 9127"/>
          <p:cNvSpPr>
            <a:spLocks noChangeAspect="1"/>
          </p:cNvSpPr>
          <p:nvPr/>
        </p:nvSpPr>
        <p:spPr bwMode="auto">
          <a:xfrm>
            <a:off x="8178801" y="3158510"/>
            <a:ext cx="609600" cy="456814"/>
          </a:xfrm>
          <a:custGeom>
            <a:avLst/>
            <a:gdLst>
              <a:gd name="T0" fmla="*/ 1008 w 1152"/>
              <a:gd name="T1" fmla="*/ 0 h 1007"/>
              <a:gd name="T2" fmla="*/ 144 w 1152"/>
              <a:gd name="T3" fmla="*/ 0 h 1007"/>
              <a:gd name="T4" fmla="*/ 0 w 1152"/>
              <a:gd name="T5" fmla="*/ 144 h 1007"/>
              <a:gd name="T6" fmla="*/ 0 w 1152"/>
              <a:gd name="T7" fmla="*/ 648 h 1007"/>
              <a:gd name="T8" fmla="*/ 144 w 1152"/>
              <a:gd name="T9" fmla="*/ 791 h 1007"/>
              <a:gd name="T10" fmla="*/ 432 w 1152"/>
              <a:gd name="T11" fmla="*/ 791 h 1007"/>
              <a:gd name="T12" fmla="*/ 720 w 1152"/>
              <a:gd name="T13" fmla="*/ 1007 h 1007"/>
              <a:gd name="T14" fmla="*/ 720 w 1152"/>
              <a:gd name="T15" fmla="*/ 791 h 1007"/>
              <a:gd name="T16" fmla="*/ 1008 w 1152"/>
              <a:gd name="T17" fmla="*/ 791 h 1007"/>
              <a:gd name="T18" fmla="*/ 1152 w 1152"/>
              <a:gd name="T19" fmla="*/ 648 h 1007"/>
              <a:gd name="T20" fmla="*/ 1152 w 1152"/>
              <a:gd name="T21" fmla="*/ 144 h 1007"/>
              <a:gd name="T22" fmla="*/ 1008 w 1152"/>
              <a:gd name="T2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2" h="1007">
                <a:moveTo>
                  <a:pt x="1008" y="0"/>
                </a:moveTo>
                <a:lnTo>
                  <a:pt x="144" y="0"/>
                </a:lnTo>
                <a:cubicBezTo>
                  <a:pt x="65" y="0"/>
                  <a:pt x="0" y="65"/>
                  <a:pt x="0" y="144"/>
                </a:cubicBezTo>
                <a:lnTo>
                  <a:pt x="0" y="648"/>
                </a:lnTo>
                <a:cubicBezTo>
                  <a:pt x="0" y="727"/>
                  <a:pt x="65" y="791"/>
                  <a:pt x="144" y="791"/>
                </a:cubicBezTo>
                <a:lnTo>
                  <a:pt x="432" y="791"/>
                </a:lnTo>
                <a:lnTo>
                  <a:pt x="720" y="1007"/>
                </a:lnTo>
                <a:lnTo>
                  <a:pt x="720" y="791"/>
                </a:lnTo>
                <a:lnTo>
                  <a:pt x="1008" y="791"/>
                </a:lnTo>
                <a:cubicBezTo>
                  <a:pt x="1087" y="791"/>
                  <a:pt x="1152" y="727"/>
                  <a:pt x="1152" y="648"/>
                </a:cubicBezTo>
                <a:lnTo>
                  <a:pt x="1152" y="144"/>
                </a:lnTo>
                <a:cubicBezTo>
                  <a:pt x="1152" y="65"/>
                  <a:pt x="1087" y="0"/>
                  <a:pt x="1008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0" name="Freeform 9269"/>
          <p:cNvSpPr>
            <a:spLocks noChangeAspect="1" noEditPoints="1"/>
          </p:cNvSpPr>
          <p:nvPr/>
        </p:nvSpPr>
        <p:spPr bwMode="auto">
          <a:xfrm>
            <a:off x="2300378" y="3074744"/>
            <a:ext cx="504088" cy="508774"/>
          </a:xfrm>
          <a:custGeom>
            <a:avLst/>
            <a:gdLst>
              <a:gd name="T0" fmla="*/ 1120 w 1675"/>
              <a:gd name="T1" fmla="*/ 859 h 1645"/>
              <a:gd name="T2" fmla="*/ 799 w 1675"/>
              <a:gd name="T3" fmla="*/ 1100 h 1645"/>
              <a:gd name="T4" fmla="*/ 555 w 1675"/>
              <a:gd name="T5" fmla="*/ 785 h 1645"/>
              <a:gd name="T6" fmla="*/ 875 w 1675"/>
              <a:gd name="T7" fmla="*/ 544 h 1645"/>
              <a:gd name="T8" fmla="*/ 1120 w 1675"/>
              <a:gd name="T9" fmla="*/ 859 h 1645"/>
              <a:gd name="T10" fmla="*/ 1599 w 1675"/>
              <a:gd name="T11" fmla="*/ 824 h 1645"/>
              <a:gd name="T12" fmla="*/ 1456 w 1675"/>
              <a:gd name="T13" fmla="*/ 693 h 1645"/>
              <a:gd name="T14" fmla="*/ 1489 w 1675"/>
              <a:gd name="T15" fmla="*/ 457 h 1645"/>
              <a:gd name="T16" fmla="*/ 1491 w 1675"/>
              <a:gd name="T17" fmla="*/ 454 h 1645"/>
              <a:gd name="T18" fmla="*/ 1551 w 1675"/>
              <a:gd name="T19" fmla="*/ 391 h 1645"/>
              <a:gd name="T20" fmla="*/ 1448 w 1675"/>
              <a:gd name="T21" fmla="*/ 258 h 1645"/>
              <a:gd name="T22" fmla="*/ 1371 w 1675"/>
              <a:gd name="T23" fmla="*/ 297 h 1645"/>
              <a:gd name="T24" fmla="*/ 1367 w 1675"/>
              <a:gd name="T25" fmla="*/ 299 h 1645"/>
              <a:gd name="T26" fmla="*/ 1053 w 1675"/>
              <a:gd name="T27" fmla="*/ 173 h 1645"/>
              <a:gd name="T28" fmla="*/ 1034 w 1675"/>
              <a:gd name="T29" fmla="*/ 97 h 1645"/>
              <a:gd name="T30" fmla="*/ 1034 w 1675"/>
              <a:gd name="T31" fmla="*/ 93 h 1645"/>
              <a:gd name="T32" fmla="*/ 1032 w 1675"/>
              <a:gd name="T33" fmla="*/ 22 h 1645"/>
              <a:gd name="T34" fmla="*/ 862 w 1675"/>
              <a:gd name="T35" fmla="*/ 0 h 1645"/>
              <a:gd name="T36" fmla="*/ 837 w 1675"/>
              <a:gd name="T37" fmla="*/ 82 h 1645"/>
              <a:gd name="T38" fmla="*/ 836 w 1675"/>
              <a:gd name="T39" fmla="*/ 83 h 1645"/>
              <a:gd name="T40" fmla="*/ 706 w 1675"/>
              <a:gd name="T41" fmla="*/ 214 h 1645"/>
              <a:gd name="T42" fmla="*/ 448 w 1675"/>
              <a:gd name="T43" fmla="*/ 167 h 1645"/>
              <a:gd name="T44" fmla="*/ 442 w 1675"/>
              <a:gd name="T45" fmla="*/ 161 h 1645"/>
              <a:gd name="T46" fmla="*/ 399 w 1675"/>
              <a:gd name="T47" fmla="*/ 121 h 1645"/>
              <a:gd name="T48" fmla="*/ 263 w 1675"/>
              <a:gd name="T49" fmla="*/ 223 h 1645"/>
              <a:gd name="T50" fmla="*/ 303 w 1675"/>
              <a:gd name="T51" fmla="*/ 297 h 1645"/>
              <a:gd name="T52" fmla="*/ 306 w 1675"/>
              <a:gd name="T53" fmla="*/ 304 h 1645"/>
              <a:gd name="T54" fmla="*/ 177 w 1675"/>
              <a:gd name="T55" fmla="*/ 612 h 1645"/>
              <a:gd name="T56" fmla="*/ 78 w 1675"/>
              <a:gd name="T57" fmla="*/ 631 h 1645"/>
              <a:gd name="T58" fmla="*/ 22 w 1675"/>
              <a:gd name="T59" fmla="*/ 631 h 1645"/>
              <a:gd name="T60" fmla="*/ 0 w 1675"/>
              <a:gd name="T61" fmla="*/ 798 h 1645"/>
              <a:gd name="T62" fmla="*/ 71 w 1675"/>
              <a:gd name="T63" fmla="*/ 820 h 1645"/>
              <a:gd name="T64" fmla="*/ 218 w 1675"/>
              <a:gd name="T65" fmla="*/ 953 h 1645"/>
              <a:gd name="T66" fmla="*/ 175 w 1675"/>
              <a:gd name="T67" fmla="*/ 1201 h 1645"/>
              <a:gd name="T68" fmla="*/ 124 w 1675"/>
              <a:gd name="T69" fmla="*/ 1253 h 1645"/>
              <a:gd name="T70" fmla="*/ 227 w 1675"/>
              <a:gd name="T71" fmla="*/ 1387 h 1645"/>
              <a:gd name="T72" fmla="*/ 287 w 1675"/>
              <a:gd name="T73" fmla="*/ 1355 h 1645"/>
              <a:gd name="T74" fmla="*/ 290 w 1675"/>
              <a:gd name="T75" fmla="*/ 1354 h 1645"/>
              <a:gd name="T76" fmla="*/ 310 w 1675"/>
              <a:gd name="T77" fmla="*/ 1345 h 1645"/>
              <a:gd name="T78" fmla="*/ 624 w 1675"/>
              <a:gd name="T79" fmla="*/ 1471 h 1645"/>
              <a:gd name="T80" fmla="*/ 643 w 1675"/>
              <a:gd name="T81" fmla="*/ 1559 h 1645"/>
              <a:gd name="T82" fmla="*/ 642 w 1675"/>
              <a:gd name="T83" fmla="*/ 1560 h 1645"/>
              <a:gd name="T84" fmla="*/ 643 w 1675"/>
              <a:gd name="T85" fmla="*/ 1623 h 1645"/>
              <a:gd name="T86" fmla="*/ 812 w 1675"/>
              <a:gd name="T87" fmla="*/ 1645 h 1645"/>
              <a:gd name="T88" fmla="*/ 833 w 1675"/>
              <a:gd name="T89" fmla="*/ 1581 h 1645"/>
              <a:gd name="T90" fmla="*/ 971 w 1675"/>
              <a:gd name="T91" fmla="*/ 1431 h 1645"/>
              <a:gd name="T92" fmla="*/ 1220 w 1675"/>
              <a:gd name="T93" fmla="*/ 1470 h 1645"/>
              <a:gd name="T94" fmla="*/ 1276 w 1675"/>
              <a:gd name="T95" fmla="*/ 1523 h 1645"/>
              <a:gd name="T96" fmla="*/ 1412 w 1675"/>
              <a:gd name="T97" fmla="*/ 1421 h 1645"/>
              <a:gd name="T98" fmla="*/ 1371 w 1675"/>
              <a:gd name="T99" fmla="*/ 1344 h 1645"/>
              <a:gd name="T100" fmla="*/ 1370 w 1675"/>
              <a:gd name="T101" fmla="*/ 1341 h 1645"/>
              <a:gd name="T102" fmla="*/ 1498 w 1675"/>
              <a:gd name="T103" fmla="*/ 1034 h 1645"/>
              <a:gd name="T104" fmla="*/ 1582 w 1675"/>
              <a:gd name="T105" fmla="*/ 1016 h 1645"/>
              <a:gd name="T106" fmla="*/ 1652 w 1675"/>
              <a:gd name="T107" fmla="*/ 1013 h 1645"/>
              <a:gd name="T108" fmla="*/ 1675 w 1675"/>
              <a:gd name="T109" fmla="*/ 847 h 1645"/>
              <a:gd name="T110" fmla="*/ 1599 w 1675"/>
              <a:gd name="T111" fmla="*/ 824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75" h="1645">
                <a:moveTo>
                  <a:pt x="1120" y="859"/>
                </a:moveTo>
                <a:cubicBezTo>
                  <a:pt x="1099" y="1013"/>
                  <a:pt x="956" y="1120"/>
                  <a:pt x="799" y="1100"/>
                </a:cubicBezTo>
                <a:cubicBezTo>
                  <a:pt x="643" y="1079"/>
                  <a:pt x="534" y="938"/>
                  <a:pt x="555" y="785"/>
                </a:cubicBezTo>
                <a:cubicBezTo>
                  <a:pt x="576" y="632"/>
                  <a:pt x="719" y="524"/>
                  <a:pt x="875" y="544"/>
                </a:cubicBezTo>
                <a:cubicBezTo>
                  <a:pt x="1031" y="565"/>
                  <a:pt x="1141" y="706"/>
                  <a:pt x="1120" y="859"/>
                </a:cubicBezTo>
                <a:moveTo>
                  <a:pt x="1599" y="824"/>
                </a:moveTo>
                <a:cubicBezTo>
                  <a:pt x="1537" y="803"/>
                  <a:pt x="1483" y="758"/>
                  <a:pt x="1456" y="693"/>
                </a:cubicBezTo>
                <a:cubicBezTo>
                  <a:pt x="1421" y="612"/>
                  <a:pt x="1437" y="522"/>
                  <a:pt x="1489" y="457"/>
                </a:cubicBezTo>
                <a:lnTo>
                  <a:pt x="1491" y="454"/>
                </a:lnTo>
                <a:lnTo>
                  <a:pt x="1551" y="391"/>
                </a:lnTo>
                <a:lnTo>
                  <a:pt x="1448" y="258"/>
                </a:lnTo>
                <a:lnTo>
                  <a:pt x="1371" y="297"/>
                </a:lnTo>
                <a:lnTo>
                  <a:pt x="1367" y="299"/>
                </a:lnTo>
                <a:cubicBezTo>
                  <a:pt x="1245" y="349"/>
                  <a:pt x="1104" y="293"/>
                  <a:pt x="1053" y="173"/>
                </a:cubicBezTo>
                <a:cubicBezTo>
                  <a:pt x="1043" y="148"/>
                  <a:pt x="1036" y="123"/>
                  <a:pt x="1034" y="97"/>
                </a:cubicBezTo>
                <a:lnTo>
                  <a:pt x="1034" y="93"/>
                </a:lnTo>
                <a:lnTo>
                  <a:pt x="1032" y="22"/>
                </a:lnTo>
                <a:lnTo>
                  <a:pt x="862" y="0"/>
                </a:lnTo>
                <a:lnTo>
                  <a:pt x="837" y="82"/>
                </a:lnTo>
                <a:lnTo>
                  <a:pt x="836" y="83"/>
                </a:lnTo>
                <a:cubicBezTo>
                  <a:pt x="814" y="140"/>
                  <a:pt x="768" y="189"/>
                  <a:pt x="706" y="214"/>
                </a:cubicBezTo>
                <a:cubicBezTo>
                  <a:pt x="615" y="252"/>
                  <a:pt x="514" y="230"/>
                  <a:pt x="448" y="167"/>
                </a:cubicBezTo>
                <a:lnTo>
                  <a:pt x="442" y="161"/>
                </a:lnTo>
                <a:lnTo>
                  <a:pt x="399" y="121"/>
                </a:lnTo>
                <a:lnTo>
                  <a:pt x="263" y="223"/>
                </a:lnTo>
                <a:lnTo>
                  <a:pt x="303" y="297"/>
                </a:lnTo>
                <a:lnTo>
                  <a:pt x="306" y="304"/>
                </a:lnTo>
                <a:cubicBezTo>
                  <a:pt x="357" y="424"/>
                  <a:pt x="299" y="562"/>
                  <a:pt x="177" y="612"/>
                </a:cubicBezTo>
                <a:cubicBezTo>
                  <a:pt x="144" y="626"/>
                  <a:pt x="115" y="629"/>
                  <a:pt x="78" y="631"/>
                </a:cubicBezTo>
                <a:lnTo>
                  <a:pt x="22" y="631"/>
                </a:lnTo>
                <a:lnTo>
                  <a:pt x="0" y="798"/>
                </a:lnTo>
                <a:lnTo>
                  <a:pt x="71" y="820"/>
                </a:lnTo>
                <a:cubicBezTo>
                  <a:pt x="135" y="840"/>
                  <a:pt x="190" y="887"/>
                  <a:pt x="218" y="953"/>
                </a:cubicBezTo>
                <a:cubicBezTo>
                  <a:pt x="255" y="1039"/>
                  <a:pt x="235" y="1136"/>
                  <a:pt x="175" y="1201"/>
                </a:cubicBezTo>
                <a:lnTo>
                  <a:pt x="124" y="1253"/>
                </a:lnTo>
                <a:lnTo>
                  <a:pt x="227" y="1387"/>
                </a:lnTo>
                <a:lnTo>
                  <a:pt x="287" y="1355"/>
                </a:lnTo>
                <a:lnTo>
                  <a:pt x="290" y="1354"/>
                </a:lnTo>
                <a:cubicBezTo>
                  <a:pt x="302" y="1347"/>
                  <a:pt x="296" y="1350"/>
                  <a:pt x="310" y="1345"/>
                </a:cubicBezTo>
                <a:cubicBezTo>
                  <a:pt x="432" y="1295"/>
                  <a:pt x="573" y="1351"/>
                  <a:pt x="624" y="1471"/>
                </a:cubicBezTo>
                <a:cubicBezTo>
                  <a:pt x="636" y="1500"/>
                  <a:pt x="642" y="1530"/>
                  <a:pt x="643" y="1559"/>
                </a:cubicBezTo>
                <a:lnTo>
                  <a:pt x="642" y="1560"/>
                </a:lnTo>
                <a:lnTo>
                  <a:pt x="643" y="1623"/>
                </a:lnTo>
                <a:lnTo>
                  <a:pt x="812" y="1645"/>
                </a:lnTo>
                <a:lnTo>
                  <a:pt x="833" y="1581"/>
                </a:lnTo>
                <a:cubicBezTo>
                  <a:pt x="853" y="1516"/>
                  <a:pt x="902" y="1460"/>
                  <a:pt x="971" y="1431"/>
                </a:cubicBezTo>
                <a:cubicBezTo>
                  <a:pt x="1057" y="1396"/>
                  <a:pt x="1153" y="1414"/>
                  <a:pt x="1220" y="1470"/>
                </a:cubicBezTo>
                <a:lnTo>
                  <a:pt x="1276" y="1523"/>
                </a:lnTo>
                <a:lnTo>
                  <a:pt x="1412" y="1421"/>
                </a:lnTo>
                <a:lnTo>
                  <a:pt x="1371" y="1344"/>
                </a:lnTo>
                <a:lnTo>
                  <a:pt x="1370" y="1341"/>
                </a:lnTo>
                <a:cubicBezTo>
                  <a:pt x="1319" y="1222"/>
                  <a:pt x="1376" y="1084"/>
                  <a:pt x="1498" y="1034"/>
                </a:cubicBezTo>
                <a:cubicBezTo>
                  <a:pt x="1525" y="1023"/>
                  <a:pt x="1555" y="1017"/>
                  <a:pt x="1582" y="1016"/>
                </a:cubicBezTo>
                <a:lnTo>
                  <a:pt x="1652" y="1013"/>
                </a:lnTo>
                <a:lnTo>
                  <a:pt x="1675" y="847"/>
                </a:lnTo>
                <a:lnTo>
                  <a:pt x="1599" y="82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4" name="Shape 2772">
            <a:extLst/>
          </p:cNvPr>
          <p:cNvSpPr/>
          <p:nvPr/>
        </p:nvSpPr>
        <p:spPr>
          <a:xfrm>
            <a:off x="2852685" y="6676498"/>
            <a:ext cx="849196" cy="858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defTabSz="914400" rtl="0"/>
            <a:endParaRPr sz="2800" b="0" kern="1200">
              <a:solidFill>
                <a:prstClr val="white"/>
              </a:solidFill>
              <a:latin typeface="Calibri"/>
              <a:ea typeface=""/>
              <a:cs typeface=""/>
              <a:sym typeface="Gill Sans"/>
            </a:endParaRPr>
          </a:p>
        </p:txBody>
      </p:sp>
      <p:sp>
        <p:nvSpPr>
          <p:cNvPr id="35" name="Shape 2937">
            <a:extLst/>
          </p:cNvPr>
          <p:cNvSpPr/>
          <p:nvPr/>
        </p:nvSpPr>
        <p:spPr bwMode="auto">
          <a:xfrm>
            <a:off x="2886075" y="8716775"/>
            <a:ext cx="798936" cy="88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algn="ctr" defTabSz="685784" eaLnBrk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Montserrat" panose="00000500000000000000" pitchFamily="50" charset="0"/>
              <a:ea typeface="Lato" charset="0"/>
              <a:cs typeface="Lato" charset="0"/>
              <a:sym typeface="Gill Sans"/>
            </a:endParaRPr>
          </a:p>
        </p:txBody>
      </p:sp>
      <p:sp>
        <p:nvSpPr>
          <p:cNvPr id="36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2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Esigenze</a:t>
            </a:r>
          </a:p>
        </p:txBody>
      </p:sp>
      <p:sp>
        <p:nvSpPr>
          <p:cNvPr id="6" name="Rettangolo 5"/>
          <p:cNvSpPr/>
          <p:nvPr/>
        </p:nvSpPr>
        <p:spPr>
          <a:xfrm>
            <a:off x="6072019" y="3918551"/>
            <a:ext cx="15035379" cy="2380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proposte di revisione strumenti istitutivi della SUA:</a:t>
            </a:r>
          </a:p>
          <a:p>
            <a:pPr marL="1905000" lvl="7" indent="304800" algn="l" defTabSz="914400" rtl="0">
              <a:lnSpc>
                <a:spcPct val="106000"/>
              </a:lnSpc>
              <a:spcAft>
                <a:spcPts val="1200"/>
              </a:spcAft>
              <a:buFont typeface=".AppleSystemUIFont" charset="-120"/>
              <a:buChar char="-"/>
              <a:tabLst>
                <a:tab pos="2616200" algn="l"/>
                <a:tab pos="3505200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Convenzione </a:t>
            </a:r>
          </a:p>
          <a:p>
            <a:pPr marL="1905000" lvl="7" indent="304800" algn="l" defTabSz="914400" rtl="0">
              <a:lnSpc>
                <a:spcPct val="106000"/>
              </a:lnSpc>
              <a:spcAft>
                <a:spcPts val="1200"/>
              </a:spcAft>
              <a:buFont typeface=".AppleSystemUIFont" charset="-120"/>
              <a:buChar char="-"/>
              <a:tabLst>
                <a:tab pos="2616200" algn="l"/>
                <a:tab pos="3505200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Regolamento</a:t>
            </a:r>
          </a:p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supporto alla definizione dei modello organizzativo di governance</a:t>
            </a:r>
          </a:p>
        </p:txBody>
      </p:sp>
    </p:spTree>
    <p:extLst>
      <p:ext uri="{BB962C8B-B14F-4D97-AF65-F5344CB8AC3E}">
        <p14:creationId xmlns:p14="http://schemas.microsoft.com/office/powerpoint/2010/main" val="608650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543744" y="579972"/>
            <a:ext cx="19310475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endParaRPr sz="6600" dirty="0">
              <a:solidFill>
                <a:srgbClr val="636463"/>
              </a:solidFill>
              <a:latin typeface="+mj-ea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3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543744" y="1739904"/>
            <a:ext cx="9825083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 b="0" spc="0">
                <a:solidFill>
                  <a:srgbClr val="4D4E4C"/>
                </a:solidFill>
                <a:latin typeface="+mn-lt"/>
                <a:ea typeface="+mn-ea"/>
                <a:cs typeface="+mn-cs"/>
                <a:sym typeface="Robo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lang="it-IT" sz="2000" dirty="0">
              <a:latin typeface="+mn-ea"/>
            </a:endParaRPr>
          </a:p>
        </p:txBody>
      </p:sp>
      <p:sp>
        <p:nvSpPr>
          <p:cNvPr id="7" name="Shape 496"/>
          <p:cNvSpPr/>
          <p:nvPr/>
        </p:nvSpPr>
        <p:spPr>
          <a:xfrm>
            <a:off x="1289744" y="536368"/>
            <a:ext cx="7744107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it-IT" sz="6400" b="1" dirty="0">
                <a:solidFill>
                  <a:srgbClr val="4D4E4C"/>
                </a:solidFill>
              </a:rPr>
              <a:t>Provincia di Potenza</a:t>
            </a:r>
            <a:endParaRPr sz="6400" b="1" dirty="0">
              <a:solidFill>
                <a:srgbClr val="4D4E4C"/>
              </a:solidFill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4306"/>
              </p:ext>
            </p:extLst>
          </p:nvPr>
        </p:nvGraphicFramePr>
        <p:xfrm>
          <a:off x="1103812" y="2823781"/>
          <a:ext cx="22300413" cy="9214294"/>
        </p:xfrm>
        <a:graphic>
          <a:graphicData uri="http://schemas.openxmlformats.org/drawingml/2006/table">
            <a:tbl>
              <a:tblPr/>
              <a:tblGrid>
                <a:gridCol w="362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8054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Maggio‘19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"/>
                          <a:cs typeface=""/>
                          <a:sym typeface="Roboto Regular"/>
                        </a:rPr>
                        <a:t>Giugno‘19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Luglio’19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Settembre’19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Ottobre‘19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Novembre 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Dicembre’19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6240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Line 157"/>
          <p:cNvSpPr>
            <a:spLocks noChangeShapeType="1"/>
          </p:cNvSpPr>
          <p:nvPr/>
        </p:nvSpPr>
        <p:spPr bwMode="auto">
          <a:xfrm flipV="1">
            <a:off x="4679676" y="3530870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0" name="Freeform 9198"/>
          <p:cNvSpPr>
            <a:spLocks/>
          </p:cNvSpPr>
          <p:nvPr/>
        </p:nvSpPr>
        <p:spPr bwMode="auto">
          <a:xfrm>
            <a:off x="722130" y="5159614"/>
            <a:ext cx="730174" cy="540617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1</a:t>
            </a: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42" name="Freeform 9198"/>
          <p:cNvSpPr>
            <a:spLocks/>
          </p:cNvSpPr>
          <p:nvPr/>
        </p:nvSpPr>
        <p:spPr bwMode="auto">
          <a:xfrm>
            <a:off x="650615" y="7781682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2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cxnSp>
        <p:nvCxnSpPr>
          <p:cNvPr id="43" name="Straight Arrow Connector 32"/>
          <p:cNvCxnSpPr/>
          <p:nvPr/>
        </p:nvCxnSpPr>
        <p:spPr>
          <a:xfrm flipV="1">
            <a:off x="1112992" y="3444949"/>
            <a:ext cx="22291235" cy="5097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tailEnd type="arrow"/>
          </a:ln>
          <a:effectLst/>
        </p:spPr>
      </p:cxn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4679676" y="7666393"/>
            <a:ext cx="7069290" cy="720166"/>
          </a:xfrm>
          <a:prstGeom prst="homePlate">
            <a:avLst>
              <a:gd name="adj" fmla="val 27059"/>
            </a:avLst>
          </a:prstGeom>
          <a:solidFill>
            <a:srgbClr val="FAC93D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Workshop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Mepa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 (definire date)</a:t>
            </a:r>
          </a:p>
        </p:txBody>
      </p:sp>
      <p:sp>
        <p:nvSpPr>
          <p:cNvPr id="58" name="Freeform 9198"/>
          <p:cNvSpPr>
            <a:spLocks/>
          </p:cNvSpPr>
          <p:nvPr/>
        </p:nvSpPr>
        <p:spPr bwMode="auto">
          <a:xfrm>
            <a:off x="722130" y="9540636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5358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3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1600834" y="4795872"/>
            <a:ext cx="3325403" cy="1351168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dash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Revisione strumenti istitutivi (Convenzione</a:t>
            </a:r>
            <a:r>
              <a:rPr kumimoji="0" lang="it-IT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 e Regolamento)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pic>
        <p:nvPicPr>
          <p:cNvPr id="27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29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Tempistiche</a:t>
            </a:r>
            <a:r>
              <a:rPr kumimoji="0" lang="it-IT" sz="44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proposte</a:t>
            </a:r>
            <a:endParaRPr kumimoji="0" lang="it-IT" sz="4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3" name="Line 157"/>
          <p:cNvSpPr>
            <a:spLocks noChangeShapeType="1"/>
          </p:cNvSpPr>
          <p:nvPr/>
        </p:nvSpPr>
        <p:spPr bwMode="auto">
          <a:xfrm flipV="1">
            <a:off x="8325584" y="3503608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4" name="Line 157"/>
          <p:cNvSpPr>
            <a:spLocks noChangeShapeType="1"/>
          </p:cNvSpPr>
          <p:nvPr/>
        </p:nvSpPr>
        <p:spPr bwMode="auto">
          <a:xfrm flipV="1">
            <a:off x="11748968" y="3558219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 flipV="1">
            <a:off x="18214736" y="3591241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1" name="Line 157"/>
          <p:cNvSpPr>
            <a:spLocks noChangeShapeType="1"/>
          </p:cNvSpPr>
          <p:nvPr/>
        </p:nvSpPr>
        <p:spPr bwMode="auto">
          <a:xfrm flipV="1">
            <a:off x="20952320" y="3569652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97999" y="11834892"/>
            <a:ext cx="9816734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28575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supporto tecnico a specifiche procedure di gara (eventuale)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1748968" y="10368745"/>
            <a:ext cx="6465765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supporto nella raccolta fabbisogni per programmazione 2020</a:t>
            </a: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 flipV="1">
            <a:off x="15172352" y="3612830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8325582" y="9284868"/>
            <a:ext cx="9889151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strumenti e metodologie a supporto delle attività dei RUP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11748968" y="5130287"/>
            <a:ext cx="6465765" cy="1016753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Modello organizzativo di Governance </a:t>
            </a:r>
          </a:p>
        </p:txBody>
      </p:sp>
    </p:spTree>
    <p:extLst>
      <p:ext uri="{BB962C8B-B14F-4D97-AF65-F5344CB8AC3E}">
        <p14:creationId xmlns:p14="http://schemas.microsoft.com/office/powerpoint/2010/main" val="15932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6597" y="705424"/>
            <a:ext cx="7655941" cy="112915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lvl="0" algn="l" defTabSz="584200">
              <a:defRPr sz="6400">
                <a:solidFill>
                  <a:srgbClr val="4D4E4C"/>
                </a:solidFill>
              </a:defRPr>
            </a:lvl1pPr>
          </a:lstStyle>
          <a:p>
            <a:r>
              <a:rPr lang="it-IT" dirty="0"/>
              <a:t>Provincia di Vicenza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6"/>
          <p:cNvSpPr/>
          <p:nvPr/>
        </p:nvSpPr>
        <p:spPr>
          <a:xfrm>
            <a:off x="3138287" y="3661801"/>
            <a:ext cx="20265940" cy="2493836"/>
          </a:xfrm>
          <a:prstGeom prst="rect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endParaRPr lang="it-IT" sz="2800" b="0" dirty="0">
              <a:solidFill>
                <a:srgbClr val="53585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260971" y="3664890"/>
            <a:ext cx="3134174" cy="2482945"/>
          </a:xfrm>
          <a:prstGeom prst="homePlate">
            <a:avLst>
              <a:gd name="adj" fmla="val 28517"/>
            </a:avLst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Freeform 9341"/>
          <p:cNvSpPr>
            <a:spLocks noChangeAspect="1" noEditPoints="1"/>
          </p:cNvSpPr>
          <p:nvPr/>
        </p:nvSpPr>
        <p:spPr bwMode="auto">
          <a:xfrm>
            <a:off x="1899234" y="4085331"/>
            <a:ext cx="1080188" cy="958146"/>
          </a:xfrm>
          <a:custGeom>
            <a:avLst/>
            <a:gdLst>
              <a:gd name="T0" fmla="*/ 1761 w 2123"/>
              <a:gd name="T1" fmla="*/ 1377 h 1828"/>
              <a:gd name="T2" fmla="*/ 1860 w 2123"/>
              <a:gd name="T3" fmla="*/ 1237 h 1828"/>
              <a:gd name="T4" fmla="*/ 1860 w 2123"/>
              <a:gd name="T5" fmla="*/ 1645 h 1828"/>
              <a:gd name="T6" fmla="*/ 1761 w 2123"/>
              <a:gd name="T7" fmla="*/ 1505 h 1828"/>
              <a:gd name="T8" fmla="*/ 1860 w 2123"/>
              <a:gd name="T9" fmla="*/ 1645 h 1828"/>
              <a:gd name="T10" fmla="*/ 1563 w 2123"/>
              <a:gd name="T11" fmla="*/ 1377 h 1828"/>
              <a:gd name="T12" fmla="*/ 1662 w 2123"/>
              <a:gd name="T13" fmla="*/ 1237 h 1828"/>
              <a:gd name="T14" fmla="*/ 1662 w 2123"/>
              <a:gd name="T15" fmla="*/ 1645 h 1828"/>
              <a:gd name="T16" fmla="*/ 1563 w 2123"/>
              <a:gd name="T17" fmla="*/ 1505 h 1828"/>
              <a:gd name="T18" fmla="*/ 1662 w 2123"/>
              <a:gd name="T19" fmla="*/ 1645 h 1828"/>
              <a:gd name="T20" fmla="*/ 1392 w 2123"/>
              <a:gd name="T21" fmla="*/ 1295 h 1828"/>
              <a:gd name="T22" fmla="*/ 1299 w 2123"/>
              <a:gd name="T23" fmla="*/ 1715 h 1828"/>
              <a:gd name="T24" fmla="*/ 1200 w 2123"/>
              <a:gd name="T25" fmla="*/ 1296 h 1828"/>
              <a:gd name="T26" fmla="*/ 1111 w 2123"/>
              <a:gd name="T27" fmla="*/ 1715 h 1828"/>
              <a:gd name="T28" fmla="*/ 1012 w 2123"/>
              <a:gd name="T29" fmla="*/ 1296 h 1828"/>
              <a:gd name="T30" fmla="*/ 922 w 2123"/>
              <a:gd name="T31" fmla="*/ 1715 h 1828"/>
              <a:gd name="T32" fmla="*/ 823 w 2123"/>
              <a:gd name="T33" fmla="*/ 1296 h 1828"/>
              <a:gd name="T34" fmla="*/ 731 w 2123"/>
              <a:gd name="T35" fmla="*/ 1715 h 1828"/>
              <a:gd name="T36" fmla="*/ 661 w 2123"/>
              <a:gd name="T37" fmla="*/ 1295 h 1828"/>
              <a:gd name="T38" fmla="*/ 1061 w 2123"/>
              <a:gd name="T39" fmla="*/ 1081 h 1828"/>
              <a:gd name="T40" fmla="*/ 1462 w 2123"/>
              <a:gd name="T41" fmla="*/ 1295 h 1828"/>
              <a:gd name="T42" fmla="*/ 461 w 2123"/>
              <a:gd name="T43" fmla="*/ 1377 h 1828"/>
              <a:gd name="T44" fmla="*/ 560 w 2123"/>
              <a:gd name="T45" fmla="*/ 1237 h 1828"/>
              <a:gd name="T46" fmla="*/ 560 w 2123"/>
              <a:gd name="T47" fmla="*/ 1645 h 1828"/>
              <a:gd name="T48" fmla="*/ 461 w 2123"/>
              <a:gd name="T49" fmla="*/ 1505 h 1828"/>
              <a:gd name="T50" fmla="*/ 560 w 2123"/>
              <a:gd name="T51" fmla="*/ 1645 h 1828"/>
              <a:gd name="T52" fmla="*/ 263 w 2123"/>
              <a:gd name="T53" fmla="*/ 1377 h 1828"/>
              <a:gd name="T54" fmla="*/ 362 w 2123"/>
              <a:gd name="T55" fmla="*/ 1237 h 1828"/>
              <a:gd name="T56" fmla="*/ 362 w 2123"/>
              <a:gd name="T57" fmla="*/ 1645 h 1828"/>
              <a:gd name="T58" fmla="*/ 263 w 2123"/>
              <a:gd name="T59" fmla="*/ 1505 h 1828"/>
              <a:gd name="T60" fmla="*/ 362 w 2123"/>
              <a:gd name="T61" fmla="*/ 1645 h 1828"/>
              <a:gd name="T62" fmla="*/ 912 w 2123"/>
              <a:gd name="T63" fmla="*/ 818 h 1828"/>
              <a:gd name="T64" fmla="*/ 814 w 2123"/>
              <a:gd name="T65" fmla="*/ 959 h 1828"/>
              <a:gd name="T66" fmla="*/ 1018 w 2123"/>
              <a:gd name="T67" fmla="*/ 818 h 1828"/>
              <a:gd name="T68" fmla="*/ 1117 w 2123"/>
              <a:gd name="T69" fmla="*/ 959 h 1828"/>
              <a:gd name="T70" fmla="*/ 1018 w 2123"/>
              <a:gd name="T71" fmla="*/ 818 h 1828"/>
              <a:gd name="T72" fmla="*/ 1309 w 2123"/>
              <a:gd name="T73" fmla="*/ 818 h 1828"/>
              <a:gd name="T74" fmla="*/ 1210 w 2123"/>
              <a:gd name="T75" fmla="*/ 959 h 1828"/>
              <a:gd name="T76" fmla="*/ 2066 w 2123"/>
              <a:gd name="T77" fmla="*/ 1715 h 1828"/>
              <a:gd name="T78" fmla="*/ 2000 w 2123"/>
              <a:gd name="T79" fmla="*/ 1614 h 1828"/>
              <a:gd name="T80" fmla="*/ 2028 w 2123"/>
              <a:gd name="T81" fmla="*/ 1177 h 1828"/>
              <a:gd name="T82" fmla="*/ 2000 w 2123"/>
              <a:gd name="T83" fmla="*/ 1094 h 1828"/>
              <a:gd name="T84" fmla="*/ 1462 w 2123"/>
              <a:gd name="T85" fmla="*/ 992 h 1828"/>
              <a:gd name="T86" fmla="*/ 1490 w 2123"/>
              <a:gd name="T87" fmla="*/ 796 h 1828"/>
              <a:gd name="T88" fmla="*/ 1444 w 2123"/>
              <a:gd name="T89" fmla="*/ 713 h 1828"/>
              <a:gd name="T90" fmla="*/ 1125 w 2123"/>
              <a:gd name="T91" fmla="*/ 355 h 1828"/>
              <a:gd name="T92" fmla="*/ 1061 w 2123"/>
              <a:gd name="T93" fmla="*/ 0 h 1828"/>
              <a:gd name="T94" fmla="*/ 998 w 2123"/>
              <a:gd name="T95" fmla="*/ 355 h 1828"/>
              <a:gd name="T96" fmla="*/ 683 w 2123"/>
              <a:gd name="T97" fmla="*/ 675 h 1828"/>
              <a:gd name="T98" fmla="*/ 958 w 2123"/>
              <a:gd name="T99" fmla="*/ 694 h 1828"/>
              <a:gd name="T100" fmla="*/ 633 w 2123"/>
              <a:gd name="T101" fmla="*/ 713 h 1828"/>
              <a:gd name="T102" fmla="*/ 661 w 2123"/>
              <a:gd name="T103" fmla="*/ 796 h 1828"/>
              <a:gd name="T104" fmla="*/ 126 w 2123"/>
              <a:gd name="T105" fmla="*/ 1092 h 1828"/>
              <a:gd name="T106" fmla="*/ 95 w 2123"/>
              <a:gd name="T107" fmla="*/ 1176 h 1828"/>
              <a:gd name="T108" fmla="*/ 122 w 2123"/>
              <a:gd name="T109" fmla="*/ 1614 h 1828"/>
              <a:gd name="T110" fmla="*/ 57 w 2123"/>
              <a:gd name="T111" fmla="*/ 1715 h 1828"/>
              <a:gd name="T112" fmla="*/ 0 w 2123"/>
              <a:gd name="T113" fmla="*/ 1828 h 1828"/>
              <a:gd name="T114" fmla="*/ 2123 w 2123"/>
              <a:gd name="T115" fmla="*/ 1715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3" h="1828">
                <a:moveTo>
                  <a:pt x="1860" y="1377"/>
                </a:moveTo>
                <a:lnTo>
                  <a:pt x="1761" y="1377"/>
                </a:lnTo>
                <a:lnTo>
                  <a:pt x="1761" y="1237"/>
                </a:lnTo>
                <a:lnTo>
                  <a:pt x="1860" y="1237"/>
                </a:lnTo>
                <a:lnTo>
                  <a:pt x="1860" y="1377"/>
                </a:lnTo>
                <a:close/>
                <a:moveTo>
                  <a:pt x="1860" y="1645"/>
                </a:moveTo>
                <a:lnTo>
                  <a:pt x="1761" y="1645"/>
                </a:lnTo>
                <a:lnTo>
                  <a:pt x="1761" y="1505"/>
                </a:lnTo>
                <a:lnTo>
                  <a:pt x="1860" y="1505"/>
                </a:lnTo>
                <a:lnTo>
                  <a:pt x="1860" y="1645"/>
                </a:lnTo>
                <a:close/>
                <a:moveTo>
                  <a:pt x="1662" y="1377"/>
                </a:moveTo>
                <a:lnTo>
                  <a:pt x="1563" y="1377"/>
                </a:lnTo>
                <a:lnTo>
                  <a:pt x="1563" y="1237"/>
                </a:lnTo>
                <a:lnTo>
                  <a:pt x="1662" y="1237"/>
                </a:lnTo>
                <a:lnTo>
                  <a:pt x="1662" y="1377"/>
                </a:lnTo>
                <a:close/>
                <a:moveTo>
                  <a:pt x="1662" y="1645"/>
                </a:moveTo>
                <a:lnTo>
                  <a:pt x="1563" y="1645"/>
                </a:lnTo>
                <a:lnTo>
                  <a:pt x="1563" y="1505"/>
                </a:lnTo>
                <a:lnTo>
                  <a:pt x="1662" y="1505"/>
                </a:lnTo>
                <a:lnTo>
                  <a:pt x="1662" y="1645"/>
                </a:lnTo>
                <a:close/>
                <a:moveTo>
                  <a:pt x="1462" y="1295"/>
                </a:moveTo>
                <a:lnTo>
                  <a:pt x="1392" y="1295"/>
                </a:lnTo>
                <a:lnTo>
                  <a:pt x="1392" y="1715"/>
                </a:lnTo>
                <a:lnTo>
                  <a:pt x="1299" y="1715"/>
                </a:lnTo>
                <a:lnTo>
                  <a:pt x="1299" y="1296"/>
                </a:lnTo>
                <a:lnTo>
                  <a:pt x="1200" y="1296"/>
                </a:lnTo>
                <a:lnTo>
                  <a:pt x="1200" y="1715"/>
                </a:lnTo>
                <a:lnTo>
                  <a:pt x="1111" y="1715"/>
                </a:lnTo>
                <a:lnTo>
                  <a:pt x="1111" y="1296"/>
                </a:lnTo>
                <a:lnTo>
                  <a:pt x="1012" y="1296"/>
                </a:lnTo>
                <a:lnTo>
                  <a:pt x="1012" y="1715"/>
                </a:lnTo>
                <a:lnTo>
                  <a:pt x="922" y="1715"/>
                </a:lnTo>
                <a:lnTo>
                  <a:pt x="922" y="1296"/>
                </a:lnTo>
                <a:lnTo>
                  <a:pt x="823" y="1296"/>
                </a:lnTo>
                <a:lnTo>
                  <a:pt x="823" y="1715"/>
                </a:lnTo>
                <a:lnTo>
                  <a:pt x="731" y="1715"/>
                </a:lnTo>
                <a:lnTo>
                  <a:pt x="731" y="1295"/>
                </a:lnTo>
                <a:lnTo>
                  <a:pt x="661" y="1295"/>
                </a:lnTo>
                <a:lnTo>
                  <a:pt x="661" y="1215"/>
                </a:lnTo>
                <a:lnTo>
                  <a:pt x="1061" y="1081"/>
                </a:lnTo>
                <a:lnTo>
                  <a:pt x="1462" y="1215"/>
                </a:lnTo>
                <a:lnTo>
                  <a:pt x="1462" y="1295"/>
                </a:lnTo>
                <a:close/>
                <a:moveTo>
                  <a:pt x="560" y="1377"/>
                </a:moveTo>
                <a:lnTo>
                  <a:pt x="461" y="1377"/>
                </a:lnTo>
                <a:lnTo>
                  <a:pt x="461" y="1237"/>
                </a:lnTo>
                <a:lnTo>
                  <a:pt x="560" y="1237"/>
                </a:lnTo>
                <a:lnTo>
                  <a:pt x="560" y="1377"/>
                </a:lnTo>
                <a:close/>
                <a:moveTo>
                  <a:pt x="560" y="1645"/>
                </a:moveTo>
                <a:lnTo>
                  <a:pt x="461" y="1645"/>
                </a:lnTo>
                <a:lnTo>
                  <a:pt x="461" y="1505"/>
                </a:lnTo>
                <a:lnTo>
                  <a:pt x="560" y="1505"/>
                </a:lnTo>
                <a:lnTo>
                  <a:pt x="560" y="1645"/>
                </a:lnTo>
                <a:close/>
                <a:moveTo>
                  <a:pt x="362" y="1377"/>
                </a:moveTo>
                <a:lnTo>
                  <a:pt x="263" y="1377"/>
                </a:lnTo>
                <a:lnTo>
                  <a:pt x="263" y="1237"/>
                </a:lnTo>
                <a:lnTo>
                  <a:pt x="362" y="1237"/>
                </a:lnTo>
                <a:lnTo>
                  <a:pt x="362" y="1377"/>
                </a:lnTo>
                <a:close/>
                <a:moveTo>
                  <a:pt x="362" y="1645"/>
                </a:moveTo>
                <a:lnTo>
                  <a:pt x="263" y="1645"/>
                </a:lnTo>
                <a:lnTo>
                  <a:pt x="263" y="1505"/>
                </a:lnTo>
                <a:lnTo>
                  <a:pt x="362" y="1505"/>
                </a:lnTo>
                <a:lnTo>
                  <a:pt x="362" y="1645"/>
                </a:lnTo>
                <a:close/>
                <a:moveTo>
                  <a:pt x="814" y="818"/>
                </a:moveTo>
                <a:lnTo>
                  <a:pt x="912" y="818"/>
                </a:lnTo>
                <a:lnTo>
                  <a:pt x="912" y="959"/>
                </a:lnTo>
                <a:lnTo>
                  <a:pt x="814" y="959"/>
                </a:lnTo>
                <a:lnTo>
                  <a:pt x="814" y="818"/>
                </a:lnTo>
                <a:close/>
                <a:moveTo>
                  <a:pt x="1018" y="818"/>
                </a:moveTo>
                <a:lnTo>
                  <a:pt x="1117" y="818"/>
                </a:lnTo>
                <a:lnTo>
                  <a:pt x="1117" y="959"/>
                </a:lnTo>
                <a:lnTo>
                  <a:pt x="1018" y="959"/>
                </a:lnTo>
                <a:lnTo>
                  <a:pt x="1018" y="818"/>
                </a:lnTo>
                <a:close/>
                <a:moveTo>
                  <a:pt x="1210" y="818"/>
                </a:moveTo>
                <a:lnTo>
                  <a:pt x="1309" y="818"/>
                </a:lnTo>
                <a:lnTo>
                  <a:pt x="1309" y="959"/>
                </a:lnTo>
                <a:lnTo>
                  <a:pt x="1210" y="959"/>
                </a:lnTo>
                <a:lnTo>
                  <a:pt x="1210" y="818"/>
                </a:lnTo>
                <a:close/>
                <a:moveTo>
                  <a:pt x="2066" y="1715"/>
                </a:moveTo>
                <a:lnTo>
                  <a:pt x="2066" y="1614"/>
                </a:lnTo>
                <a:lnTo>
                  <a:pt x="2000" y="1614"/>
                </a:lnTo>
                <a:lnTo>
                  <a:pt x="2000" y="1177"/>
                </a:lnTo>
                <a:lnTo>
                  <a:pt x="2028" y="1177"/>
                </a:lnTo>
                <a:lnTo>
                  <a:pt x="2028" y="1094"/>
                </a:lnTo>
                <a:lnTo>
                  <a:pt x="2000" y="1094"/>
                </a:lnTo>
                <a:lnTo>
                  <a:pt x="2000" y="1093"/>
                </a:lnTo>
                <a:lnTo>
                  <a:pt x="1462" y="992"/>
                </a:lnTo>
                <a:lnTo>
                  <a:pt x="1462" y="796"/>
                </a:lnTo>
                <a:lnTo>
                  <a:pt x="1490" y="796"/>
                </a:lnTo>
                <a:lnTo>
                  <a:pt x="1490" y="713"/>
                </a:lnTo>
                <a:lnTo>
                  <a:pt x="1444" y="713"/>
                </a:lnTo>
                <a:cubicBezTo>
                  <a:pt x="1432" y="534"/>
                  <a:pt x="1298" y="389"/>
                  <a:pt x="1124" y="361"/>
                </a:cubicBezTo>
                <a:cubicBezTo>
                  <a:pt x="1125" y="359"/>
                  <a:pt x="1125" y="357"/>
                  <a:pt x="1125" y="355"/>
                </a:cubicBezTo>
                <a:cubicBezTo>
                  <a:pt x="1125" y="330"/>
                  <a:pt x="1110" y="309"/>
                  <a:pt x="1089" y="299"/>
                </a:cubicBezTo>
                <a:cubicBezTo>
                  <a:pt x="1085" y="232"/>
                  <a:pt x="1061" y="0"/>
                  <a:pt x="1061" y="0"/>
                </a:cubicBezTo>
                <a:cubicBezTo>
                  <a:pt x="1061" y="0"/>
                  <a:pt x="1038" y="232"/>
                  <a:pt x="1033" y="299"/>
                </a:cubicBezTo>
                <a:cubicBezTo>
                  <a:pt x="1012" y="309"/>
                  <a:pt x="998" y="330"/>
                  <a:pt x="998" y="355"/>
                </a:cubicBezTo>
                <a:cubicBezTo>
                  <a:pt x="998" y="357"/>
                  <a:pt x="998" y="359"/>
                  <a:pt x="998" y="361"/>
                </a:cubicBezTo>
                <a:cubicBezTo>
                  <a:pt x="838" y="387"/>
                  <a:pt x="711" y="514"/>
                  <a:pt x="683" y="675"/>
                </a:cubicBezTo>
                <a:lnTo>
                  <a:pt x="939" y="675"/>
                </a:lnTo>
                <a:cubicBezTo>
                  <a:pt x="950" y="675"/>
                  <a:pt x="958" y="683"/>
                  <a:pt x="958" y="694"/>
                </a:cubicBezTo>
                <a:cubicBezTo>
                  <a:pt x="958" y="704"/>
                  <a:pt x="950" y="712"/>
                  <a:pt x="940" y="713"/>
                </a:cubicBezTo>
                <a:lnTo>
                  <a:pt x="633" y="713"/>
                </a:lnTo>
                <a:lnTo>
                  <a:pt x="633" y="796"/>
                </a:lnTo>
                <a:lnTo>
                  <a:pt x="661" y="796"/>
                </a:lnTo>
                <a:lnTo>
                  <a:pt x="661" y="992"/>
                </a:lnTo>
                <a:lnTo>
                  <a:pt x="126" y="1092"/>
                </a:lnTo>
                <a:lnTo>
                  <a:pt x="95" y="1092"/>
                </a:lnTo>
                <a:lnTo>
                  <a:pt x="95" y="1176"/>
                </a:lnTo>
                <a:lnTo>
                  <a:pt x="122" y="1176"/>
                </a:lnTo>
                <a:lnTo>
                  <a:pt x="122" y="1614"/>
                </a:lnTo>
                <a:lnTo>
                  <a:pt x="57" y="1614"/>
                </a:lnTo>
                <a:lnTo>
                  <a:pt x="57" y="1715"/>
                </a:lnTo>
                <a:lnTo>
                  <a:pt x="0" y="1715"/>
                </a:lnTo>
                <a:lnTo>
                  <a:pt x="0" y="1828"/>
                </a:lnTo>
                <a:lnTo>
                  <a:pt x="2123" y="1828"/>
                </a:lnTo>
                <a:lnTo>
                  <a:pt x="2123" y="1715"/>
                </a:lnTo>
                <a:lnTo>
                  <a:pt x="2066" y="1715"/>
                </a:lnTo>
                <a:close/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Freeform 9295"/>
          <p:cNvSpPr>
            <a:spLocks noChangeAspect="1" noEditPoints="1"/>
          </p:cNvSpPr>
          <p:nvPr/>
        </p:nvSpPr>
        <p:spPr bwMode="auto">
          <a:xfrm>
            <a:off x="2841653" y="3759942"/>
            <a:ext cx="771796" cy="792184"/>
          </a:xfrm>
          <a:custGeom>
            <a:avLst/>
            <a:gdLst>
              <a:gd name="T0" fmla="*/ 563 w 1773"/>
              <a:gd name="T1" fmla="*/ 967 h 1773"/>
              <a:gd name="T2" fmla="*/ 278 w 1773"/>
              <a:gd name="T3" fmla="*/ 848 h 1773"/>
              <a:gd name="T4" fmla="*/ 159 w 1773"/>
              <a:gd name="T5" fmla="*/ 563 h 1773"/>
              <a:gd name="T6" fmla="*/ 278 w 1773"/>
              <a:gd name="T7" fmla="*/ 277 h 1773"/>
              <a:gd name="T8" fmla="*/ 563 w 1773"/>
              <a:gd name="T9" fmla="*/ 159 h 1773"/>
              <a:gd name="T10" fmla="*/ 848 w 1773"/>
              <a:gd name="T11" fmla="*/ 277 h 1773"/>
              <a:gd name="T12" fmla="*/ 967 w 1773"/>
              <a:gd name="T13" fmla="*/ 563 h 1773"/>
              <a:gd name="T14" fmla="*/ 848 w 1773"/>
              <a:gd name="T15" fmla="*/ 848 h 1773"/>
              <a:gd name="T16" fmla="*/ 563 w 1773"/>
              <a:gd name="T17" fmla="*/ 967 h 1773"/>
              <a:gd name="T18" fmla="*/ 1710 w 1773"/>
              <a:gd name="T19" fmla="*/ 1463 h 1773"/>
              <a:gd name="T20" fmla="*/ 1065 w 1773"/>
              <a:gd name="T21" fmla="*/ 817 h 1773"/>
              <a:gd name="T22" fmla="*/ 1065 w 1773"/>
              <a:gd name="T23" fmla="*/ 817 h 1773"/>
              <a:gd name="T24" fmla="*/ 1126 w 1773"/>
              <a:gd name="T25" fmla="*/ 563 h 1773"/>
              <a:gd name="T26" fmla="*/ 961 w 1773"/>
              <a:gd name="T27" fmla="*/ 165 h 1773"/>
              <a:gd name="T28" fmla="*/ 563 w 1773"/>
              <a:gd name="T29" fmla="*/ 0 h 1773"/>
              <a:gd name="T30" fmla="*/ 165 w 1773"/>
              <a:gd name="T31" fmla="*/ 165 h 1773"/>
              <a:gd name="T32" fmla="*/ 1 w 1773"/>
              <a:gd name="T33" fmla="*/ 563 h 1773"/>
              <a:gd name="T34" fmla="*/ 165 w 1773"/>
              <a:gd name="T35" fmla="*/ 961 h 1773"/>
              <a:gd name="T36" fmla="*/ 563 w 1773"/>
              <a:gd name="T37" fmla="*/ 1126 h 1773"/>
              <a:gd name="T38" fmla="*/ 563 w 1773"/>
              <a:gd name="T39" fmla="*/ 1126 h 1773"/>
              <a:gd name="T40" fmla="*/ 817 w 1773"/>
              <a:gd name="T41" fmla="*/ 1065 h 1773"/>
              <a:gd name="T42" fmla="*/ 817 w 1773"/>
              <a:gd name="T43" fmla="*/ 1065 h 1773"/>
              <a:gd name="T44" fmla="*/ 1463 w 1773"/>
              <a:gd name="T45" fmla="*/ 1710 h 1773"/>
              <a:gd name="T46" fmla="*/ 1670 w 1773"/>
              <a:gd name="T47" fmla="*/ 1690 h 1773"/>
              <a:gd name="T48" fmla="*/ 1690 w 1773"/>
              <a:gd name="T49" fmla="*/ 1670 h 1773"/>
              <a:gd name="T50" fmla="*/ 1710 w 1773"/>
              <a:gd name="T51" fmla="*/ 146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73" h="1773">
                <a:moveTo>
                  <a:pt x="563" y="967"/>
                </a:moveTo>
                <a:cubicBezTo>
                  <a:pt x="459" y="967"/>
                  <a:pt x="357" y="927"/>
                  <a:pt x="278" y="848"/>
                </a:cubicBezTo>
                <a:cubicBezTo>
                  <a:pt x="199" y="769"/>
                  <a:pt x="159" y="666"/>
                  <a:pt x="159" y="563"/>
                </a:cubicBezTo>
                <a:cubicBezTo>
                  <a:pt x="159" y="459"/>
                  <a:pt x="199" y="356"/>
                  <a:pt x="278" y="277"/>
                </a:cubicBezTo>
                <a:cubicBezTo>
                  <a:pt x="357" y="198"/>
                  <a:pt x="460" y="159"/>
                  <a:pt x="563" y="159"/>
                </a:cubicBezTo>
                <a:cubicBezTo>
                  <a:pt x="667" y="159"/>
                  <a:pt x="769" y="198"/>
                  <a:pt x="848" y="277"/>
                </a:cubicBezTo>
                <a:cubicBezTo>
                  <a:pt x="928" y="356"/>
                  <a:pt x="967" y="459"/>
                  <a:pt x="967" y="563"/>
                </a:cubicBezTo>
                <a:cubicBezTo>
                  <a:pt x="967" y="666"/>
                  <a:pt x="928" y="769"/>
                  <a:pt x="848" y="848"/>
                </a:cubicBezTo>
                <a:cubicBezTo>
                  <a:pt x="769" y="927"/>
                  <a:pt x="666" y="967"/>
                  <a:pt x="563" y="967"/>
                </a:cubicBezTo>
                <a:moveTo>
                  <a:pt x="1710" y="1463"/>
                </a:moveTo>
                <a:lnTo>
                  <a:pt x="1065" y="817"/>
                </a:lnTo>
                <a:cubicBezTo>
                  <a:pt x="1065" y="817"/>
                  <a:pt x="1065" y="817"/>
                  <a:pt x="1065" y="817"/>
                </a:cubicBezTo>
                <a:cubicBezTo>
                  <a:pt x="1105" y="737"/>
                  <a:pt x="1126" y="650"/>
                  <a:pt x="1126" y="563"/>
                </a:cubicBezTo>
                <a:cubicBezTo>
                  <a:pt x="1126" y="419"/>
                  <a:pt x="1070" y="275"/>
                  <a:pt x="961" y="165"/>
                </a:cubicBezTo>
                <a:cubicBezTo>
                  <a:pt x="851" y="55"/>
                  <a:pt x="707" y="0"/>
                  <a:pt x="563" y="0"/>
                </a:cubicBezTo>
                <a:cubicBezTo>
                  <a:pt x="419" y="0"/>
                  <a:pt x="275" y="55"/>
                  <a:pt x="165" y="165"/>
                </a:cubicBezTo>
                <a:cubicBezTo>
                  <a:pt x="56" y="275"/>
                  <a:pt x="0" y="419"/>
                  <a:pt x="1" y="563"/>
                </a:cubicBezTo>
                <a:cubicBezTo>
                  <a:pt x="0" y="707"/>
                  <a:pt x="56" y="851"/>
                  <a:pt x="165" y="961"/>
                </a:cubicBezTo>
                <a:cubicBezTo>
                  <a:pt x="275" y="1070"/>
                  <a:pt x="419" y="1126"/>
                  <a:pt x="563" y="1126"/>
                </a:cubicBezTo>
                <a:lnTo>
                  <a:pt x="563" y="1126"/>
                </a:lnTo>
                <a:cubicBezTo>
                  <a:pt x="650" y="1126"/>
                  <a:pt x="737" y="1105"/>
                  <a:pt x="817" y="1065"/>
                </a:cubicBezTo>
                <a:cubicBezTo>
                  <a:pt x="817" y="1065"/>
                  <a:pt x="817" y="1065"/>
                  <a:pt x="817" y="1065"/>
                </a:cubicBezTo>
                <a:lnTo>
                  <a:pt x="1463" y="1710"/>
                </a:lnTo>
                <a:cubicBezTo>
                  <a:pt x="1525" y="1773"/>
                  <a:pt x="1607" y="1752"/>
                  <a:pt x="1670" y="1690"/>
                </a:cubicBezTo>
                <a:lnTo>
                  <a:pt x="1690" y="1670"/>
                </a:lnTo>
                <a:cubicBezTo>
                  <a:pt x="1752" y="1607"/>
                  <a:pt x="1773" y="1525"/>
                  <a:pt x="1710" y="1463"/>
                </a:cubicBezTo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1313399" y="5045162"/>
            <a:ext cx="2724905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GOVERNANCE</a:t>
            </a:r>
          </a:p>
        </p:txBody>
      </p:sp>
      <p:sp>
        <p:nvSpPr>
          <p:cNvPr id="17" name="Freeform 9198"/>
          <p:cNvSpPr>
            <a:spLocks/>
          </p:cNvSpPr>
          <p:nvPr/>
        </p:nvSpPr>
        <p:spPr bwMode="auto">
          <a:xfrm>
            <a:off x="752738" y="4327030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19" name="Rectangle 58"/>
          <p:cNvSpPr/>
          <p:nvPr/>
        </p:nvSpPr>
        <p:spPr>
          <a:xfrm>
            <a:off x="3572262" y="8249146"/>
            <a:ext cx="19755991" cy="3548083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modalità e strumenti di acquisizione dei fabbisogni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sull’utilizzo dei CAM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 err="1">
                <a:solidFill>
                  <a:srgbClr val="000000"/>
                </a:solidFill>
                <a:latin typeface="+mn-lt"/>
                <a:ea typeface=""/>
                <a:cs typeface=""/>
              </a:rPr>
              <a:t>check</a:t>
            </a: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 list controlli ex art. 80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 err="1">
                <a:solidFill>
                  <a:srgbClr val="000000"/>
                </a:solidFill>
                <a:latin typeface="+mn-lt"/>
                <a:ea typeface=""/>
                <a:cs typeface=""/>
              </a:rPr>
              <a:t>check</a:t>
            </a: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 list sulla documentazione che, per tipologia di gara, il Comune deve predisporre e trasmettere alla SUA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schemi standard amministrativi e tecnici (capitolato tecnico, disciplinare, patti e condizioni) 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1331774" y="8249145"/>
            <a:ext cx="3301548" cy="3548083"/>
          </a:xfrm>
          <a:prstGeom prst="homePlate">
            <a:avLst>
              <a:gd name="adj" fmla="val 29997"/>
            </a:avLst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1" name="TextBox 60"/>
          <p:cNvSpPr txBox="1"/>
          <p:nvPr/>
        </p:nvSpPr>
        <p:spPr>
          <a:xfrm>
            <a:off x="1373843" y="9970099"/>
            <a:ext cx="2664462" cy="1046461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STRUMENTI DI SUPPORTO</a:t>
            </a:r>
          </a:p>
        </p:txBody>
      </p:sp>
      <p:sp>
        <p:nvSpPr>
          <p:cNvPr id="22" name="Freeform 9198"/>
          <p:cNvSpPr>
            <a:spLocks/>
          </p:cNvSpPr>
          <p:nvPr/>
        </p:nvSpPr>
        <p:spPr bwMode="auto">
          <a:xfrm>
            <a:off x="752738" y="10075869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6364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kern="1200" dirty="0">
                <a:solidFill>
                  <a:prstClr val="white"/>
                </a:solidFill>
                <a:latin typeface="Calibri"/>
                <a:ea typeface=""/>
                <a:cs typeface=""/>
              </a:rPr>
              <a:t>2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64"/>
          <p:cNvCxnSpPr/>
          <p:nvPr/>
        </p:nvCxnSpPr>
        <p:spPr>
          <a:xfrm flipV="1">
            <a:off x="4395144" y="3283030"/>
            <a:ext cx="18933109" cy="22088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25" name="Straight Connector 67"/>
          <p:cNvCxnSpPr/>
          <p:nvPr/>
        </p:nvCxnSpPr>
        <p:spPr>
          <a:xfrm>
            <a:off x="1305135" y="3283030"/>
            <a:ext cx="2736476" cy="0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6" name="TextBox 69"/>
          <p:cNvSpPr txBox="1"/>
          <p:nvPr/>
        </p:nvSpPr>
        <p:spPr>
          <a:xfrm>
            <a:off x="1618200" y="2998532"/>
            <a:ext cx="20810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rPr>
              <a:t>Cantieri</a:t>
            </a:r>
          </a:p>
        </p:txBody>
      </p:sp>
      <p:sp>
        <p:nvSpPr>
          <p:cNvPr id="28" name="Rectangle 71"/>
          <p:cNvSpPr/>
          <p:nvPr/>
        </p:nvSpPr>
        <p:spPr>
          <a:xfrm>
            <a:off x="10812854" y="2873512"/>
            <a:ext cx="34418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9" name="Freeform 9127"/>
          <p:cNvSpPr>
            <a:spLocks noChangeAspect="1"/>
          </p:cNvSpPr>
          <p:nvPr/>
        </p:nvSpPr>
        <p:spPr bwMode="auto">
          <a:xfrm>
            <a:off x="11181317" y="2979698"/>
            <a:ext cx="609600" cy="456814"/>
          </a:xfrm>
          <a:custGeom>
            <a:avLst/>
            <a:gdLst>
              <a:gd name="T0" fmla="*/ 1008 w 1152"/>
              <a:gd name="T1" fmla="*/ 0 h 1007"/>
              <a:gd name="T2" fmla="*/ 144 w 1152"/>
              <a:gd name="T3" fmla="*/ 0 h 1007"/>
              <a:gd name="T4" fmla="*/ 0 w 1152"/>
              <a:gd name="T5" fmla="*/ 144 h 1007"/>
              <a:gd name="T6" fmla="*/ 0 w 1152"/>
              <a:gd name="T7" fmla="*/ 648 h 1007"/>
              <a:gd name="T8" fmla="*/ 144 w 1152"/>
              <a:gd name="T9" fmla="*/ 791 h 1007"/>
              <a:gd name="T10" fmla="*/ 432 w 1152"/>
              <a:gd name="T11" fmla="*/ 791 h 1007"/>
              <a:gd name="T12" fmla="*/ 720 w 1152"/>
              <a:gd name="T13" fmla="*/ 1007 h 1007"/>
              <a:gd name="T14" fmla="*/ 720 w 1152"/>
              <a:gd name="T15" fmla="*/ 791 h 1007"/>
              <a:gd name="T16" fmla="*/ 1008 w 1152"/>
              <a:gd name="T17" fmla="*/ 791 h 1007"/>
              <a:gd name="T18" fmla="*/ 1152 w 1152"/>
              <a:gd name="T19" fmla="*/ 648 h 1007"/>
              <a:gd name="T20" fmla="*/ 1152 w 1152"/>
              <a:gd name="T21" fmla="*/ 144 h 1007"/>
              <a:gd name="T22" fmla="*/ 1008 w 1152"/>
              <a:gd name="T2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2" h="1007">
                <a:moveTo>
                  <a:pt x="1008" y="0"/>
                </a:moveTo>
                <a:lnTo>
                  <a:pt x="144" y="0"/>
                </a:lnTo>
                <a:cubicBezTo>
                  <a:pt x="65" y="0"/>
                  <a:pt x="0" y="65"/>
                  <a:pt x="0" y="144"/>
                </a:cubicBezTo>
                <a:lnTo>
                  <a:pt x="0" y="648"/>
                </a:lnTo>
                <a:cubicBezTo>
                  <a:pt x="0" y="727"/>
                  <a:pt x="65" y="791"/>
                  <a:pt x="144" y="791"/>
                </a:cubicBezTo>
                <a:lnTo>
                  <a:pt x="432" y="791"/>
                </a:lnTo>
                <a:lnTo>
                  <a:pt x="720" y="1007"/>
                </a:lnTo>
                <a:lnTo>
                  <a:pt x="720" y="791"/>
                </a:lnTo>
                <a:lnTo>
                  <a:pt x="1008" y="791"/>
                </a:lnTo>
                <a:cubicBezTo>
                  <a:pt x="1087" y="791"/>
                  <a:pt x="1152" y="727"/>
                  <a:pt x="1152" y="648"/>
                </a:cubicBezTo>
                <a:lnTo>
                  <a:pt x="1152" y="144"/>
                </a:lnTo>
                <a:cubicBezTo>
                  <a:pt x="1152" y="65"/>
                  <a:pt x="1087" y="0"/>
                  <a:pt x="1008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0" name="Freeform 9269"/>
          <p:cNvSpPr>
            <a:spLocks noChangeAspect="1" noEditPoints="1"/>
          </p:cNvSpPr>
          <p:nvPr/>
        </p:nvSpPr>
        <p:spPr bwMode="auto">
          <a:xfrm>
            <a:off x="1577919" y="2997663"/>
            <a:ext cx="504088" cy="508774"/>
          </a:xfrm>
          <a:custGeom>
            <a:avLst/>
            <a:gdLst>
              <a:gd name="T0" fmla="*/ 1120 w 1675"/>
              <a:gd name="T1" fmla="*/ 859 h 1645"/>
              <a:gd name="T2" fmla="*/ 799 w 1675"/>
              <a:gd name="T3" fmla="*/ 1100 h 1645"/>
              <a:gd name="T4" fmla="*/ 555 w 1675"/>
              <a:gd name="T5" fmla="*/ 785 h 1645"/>
              <a:gd name="T6" fmla="*/ 875 w 1675"/>
              <a:gd name="T7" fmla="*/ 544 h 1645"/>
              <a:gd name="T8" fmla="*/ 1120 w 1675"/>
              <a:gd name="T9" fmla="*/ 859 h 1645"/>
              <a:gd name="T10" fmla="*/ 1599 w 1675"/>
              <a:gd name="T11" fmla="*/ 824 h 1645"/>
              <a:gd name="T12" fmla="*/ 1456 w 1675"/>
              <a:gd name="T13" fmla="*/ 693 h 1645"/>
              <a:gd name="T14" fmla="*/ 1489 w 1675"/>
              <a:gd name="T15" fmla="*/ 457 h 1645"/>
              <a:gd name="T16" fmla="*/ 1491 w 1675"/>
              <a:gd name="T17" fmla="*/ 454 h 1645"/>
              <a:gd name="T18" fmla="*/ 1551 w 1675"/>
              <a:gd name="T19" fmla="*/ 391 h 1645"/>
              <a:gd name="T20" fmla="*/ 1448 w 1675"/>
              <a:gd name="T21" fmla="*/ 258 h 1645"/>
              <a:gd name="T22" fmla="*/ 1371 w 1675"/>
              <a:gd name="T23" fmla="*/ 297 h 1645"/>
              <a:gd name="T24" fmla="*/ 1367 w 1675"/>
              <a:gd name="T25" fmla="*/ 299 h 1645"/>
              <a:gd name="T26" fmla="*/ 1053 w 1675"/>
              <a:gd name="T27" fmla="*/ 173 h 1645"/>
              <a:gd name="T28" fmla="*/ 1034 w 1675"/>
              <a:gd name="T29" fmla="*/ 97 h 1645"/>
              <a:gd name="T30" fmla="*/ 1034 w 1675"/>
              <a:gd name="T31" fmla="*/ 93 h 1645"/>
              <a:gd name="T32" fmla="*/ 1032 w 1675"/>
              <a:gd name="T33" fmla="*/ 22 h 1645"/>
              <a:gd name="T34" fmla="*/ 862 w 1675"/>
              <a:gd name="T35" fmla="*/ 0 h 1645"/>
              <a:gd name="T36" fmla="*/ 837 w 1675"/>
              <a:gd name="T37" fmla="*/ 82 h 1645"/>
              <a:gd name="T38" fmla="*/ 836 w 1675"/>
              <a:gd name="T39" fmla="*/ 83 h 1645"/>
              <a:gd name="T40" fmla="*/ 706 w 1675"/>
              <a:gd name="T41" fmla="*/ 214 h 1645"/>
              <a:gd name="T42" fmla="*/ 448 w 1675"/>
              <a:gd name="T43" fmla="*/ 167 h 1645"/>
              <a:gd name="T44" fmla="*/ 442 w 1675"/>
              <a:gd name="T45" fmla="*/ 161 h 1645"/>
              <a:gd name="T46" fmla="*/ 399 w 1675"/>
              <a:gd name="T47" fmla="*/ 121 h 1645"/>
              <a:gd name="T48" fmla="*/ 263 w 1675"/>
              <a:gd name="T49" fmla="*/ 223 h 1645"/>
              <a:gd name="T50" fmla="*/ 303 w 1675"/>
              <a:gd name="T51" fmla="*/ 297 h 1645"/>
              <a:gd name="T52" fmla="*/ 306 w 1675"/>
              <a:gd name="T53" fmla="*/ 304 h 1645"/>
              <a:gd name="T54" fmla="*/ 177 w 1675"/>
              <a:gd name="T55" fmla="*/ 612 h 1645"/>
              <a:gd name="T56" fmla="*/ 78 w 1675"/>
              <a:gd name="T57" fmla="*/ 631 h 1645"/>
              <a:gd name="T58" fmla="*/ 22 w 1675"/>
              <a:gd name="T59" fmla="*/ 631 h 1645"/>
              <a:gd name="T60" fmla="*/ 0 w 1675"/>
              <a:gd name="T61" fmla="*/ 798 h 1645"/>
              <a:gd name="T62" fmla="*/ 71 w 1675"/>
              <a:gd name="T63" fmla="*/ 820 h 1645"/>
              <a:gd name="T64" fmla="*/ 218 w 1675"/>
              <a:gd name="T65" fmla="*/ 953 h 1645"/>
              <a:gd name="T66" fmla="*/ 175 w 1675"/>
              <a:gd name="T67" fmla="*/ 1201 h 1645"/>
              <a:gd name="T68" fmla="*/ 124 w 1675"/>
              <a:gd name="T69" fmla="*/ 1253 h 1645"/>
              <a:gd name="T70" fmla="*/ 227 w 1675"/>
              <a:gd name="T71" fmla="*/ 1387 h 1645"/>
              <a:gd name="T72" fmla="*/ 287 w 1675"/>
              <a:gd name="T73" fmla="*/ 1355 h 1645"/>
              <a:gd name="T74" fmla="*/ 290 w 1675"/>
              <a:gd name="T75" fmla="*/ 1354 h 1645"/>
              <a:gd name="T76" fmla="*/ 310 w 1675"/>
              <a:gd name="T77" fmla="*/ 1345 h 1645"/>
              <a:gd name="T78" fmla="*/ 624 w 1675"/>
              <a:gd name="T79" fmla="*/ 1471 h 1645"/>
              <a:gd name="T80" fmla="*/ 643 w 1675"/>
              <a:gd name="T81" fmla="*/ 1559 h 1645"/>
              <a:gd name="T82" fmla="*/ 642 w 1675"/>
              <a:gd name="T83" fmla="*/ 1560 h 1645"/>
              <a:gd name="T84" fmla="*/ 643 w 1675"/>
              <a:gd name="T85" fmla="*/ 1623 h 1645"/>
              <a:gd name="T86" fmla="*/ 812 w 1675"/>
              <a:gd name="T87" fmla="*/ 1645 h 1645"/>
              <a:gd name="T88" fmla="*/ 833 w 1675"/>
              <a:gd name="T89" fmla="*/ 1581 h 1645"/>
              <a:gd name="T90" fmla="*/ 971 w 1675"/>
              <a:gd name="T91" fmla="*/ 1431 h 1645"/>
              <a:gd name="T92" fmla="*/ 1220 w 1675"/>
              <a:gd name="T93" fmla="*/ 1470 h 1645"/>
              <a:gd name="T94" fmla="*/ 1276 w 1675"/>
              <a:gd name="T95" fmla="*/ 1523 h 1645"/>
              <a:gd name="T96" fmla="*/ 1412 w 1675"/>
              <a:gd name="T97" fmla="*/ 1421 h 1645"/>
              <a:gd name="T98" fmla="*/ 1371 w 1675"/>
              <a:gd name="T99" fmla="*/ 1344 h 1645"/>
              <a:gd name="T100" fmla="*/ 1370 w 1675"/>
              <a:gd name="T101" fmla="*/ 1341 h 1645"/>
              <a:gd name="T102" fmla="*/ 1498 w 1675"/>
              <a:gd name="T103" fmla="*/ 1034 h 1645"/>
              <a:gd name="T104" fmla="*/ 1582 w 1675"/>
              <a:gd name="T105" fmla="*/ 1016 h 1645"/>
              <a:gd name="T106" fmla="*/ 1652 w 1675"/>
              <a:gd name="T107" fmla="*/ 1013 h 1645"/>
              <a:gd name="T108" fmla="*/ 1675 w 1675"/>
              <a:gd name="T109" fmla="*/ 847 h 1645"/>
              <a:gd name="T110" fmla="*/ 1599 w 1675"/>
              <a:gd name="T111" fmla="*/ 824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75" h="1645">
                <a:moveTo>
                  <a:pt x="1120" y="859"/>
                </a:moveTo>
                <a:cubicBezTo>
                  <a:pt x="1099" y="1013"/>
                  <a:pt x="956" y="1120"/>
                  <a:pt x="799" y="1100"/>
                </a:cubicBezTo>
                <a:cubicBezTo>
                  <a:pt x="643" y="1079"/>
                  <a:pt x="534" y="938"/>
                  <a:pt x="555" y="785"/>
                </a:cubicBezTo>
                <a:cubicBezTo>
                  <a:pt x="576" y="632"/>
                  <a:pt x="719" y="524"/>
                  <a:pt x="875" y="544"/>
                </a:cubicBezTo>
                <a:cubicBezTo>
                  <a:pt x="1031" y="565"/>
                  <a:pt x="1141" y="706"/>
                  <a:pt x="1120" y="859"/>
                </a:cubicBezTo>
                <a:moveTo>
                  <a:pt x="1599" y="824"/>
                </a:moveTo>
                <a:cubicBezTo>
                  <a:pt x="1537" y="803"/>
                  <a:pt x="1483" y="758"/>
                  <a:pt x="1456" y="693"/>
                </a:cubicBezTo>
                <a:cubicBezTo>
                  <a:pt x="1421" y="612"/>
                  <a:pt x="1437" y="522"/>
                  <a:pt x="1489" y="457"/>
                </a:cubicBezTo>
                <a:lnTo>
                  <a:pt x="1491" y="454"/>
                </a:lnTo>
                <a:lnTo>
                  <a:pt x="1551" y="391"/>
                </a:lnTo>
                <a:lnTo>
                  <a:pt x="1448" y="258"/>
                </a:lnTo>
                <a:lnTo>
                  <a:pt x="1371" y="297"/>
                </a:lnTo>
                <a:lnTo>
                  <a:pt x="1367" y="299"/>
                </a:lnTo>
                <a:cubicBezTo>
                  <a:pt x="1245" y="349"/>
                  <a:pt x="1104" y="293"/>
                  <a:pt x="1053" y="173"/>
                </a:cubicBezTo>
                <a:cubicBezTo>
                  <a:pt x="1043" y="148"/>
                  <a:pt x="1036" y="123"/>
                  <a:pt x="1034" y="97"/>
                </a:cubicBezTo>
                <a:lnTo>
                  <a:pt x="1034" y="93"/>
                </a:lnTo>
                <a:lnTo>
                  <a:pt x="1032" y="22"/>
                </a:lnTo>
                <a:lnTo>
                  <a:pt x="862" y="0"/>
                </a:lnTo>
                <a:lnTo>
                  <a:pt x="837" y="82"/>
                </a:lnTo>
                <a:lnTo>
                  <a:pt x="836" y="83"/>
                </a:lnTo>
                <a:cubicBezTo>
                  <a:pt x="814" y="140"/>
                  <a:pt x="768" y="189"/>
                  <a:pt x="706" y="214"/>
                </a:cubicBezTo>
                <a:cubicBezTo>
                  <a:pt x="615" y="252"/>
                  <a:pt x="514" y="230"/>
                  <a:pt x="448" y="167"/>
                </a:cubicBezTo>
                <a:lnTo>
                  <a:pt x="442" y="161"/>
                </a:lnTo>
                <a:lnTo>
                  <a:pt x="399" y="121"/>
                </a:lnTo>
                <a:lnTo>
                  <a:pt x="263" y="223"/>
                </a:lnTo>
                <a:lnTo>
                  <a:pt x="303" y="297"/>
                </a:lnTo>
                <a:lnTo>
                  <a:pt x="306" y="304"/>
                </a:lnTo>
                <a:cubicBezTo>
                  <a:pt x="357" y="424"/>
                  <a:pt x="299" y="562"/>
                  <a:pt x="177" y="612"/>
                </a:cubicBezTo>
                <a:cubicBezTo>
                  <a:pt x="144" y="626"/>
                  <a:pt x="115" y="629"/>
                  <a:pt x="78" y="631"/>
                </a:cubicBezTo>
                <a:lnTo>
                  <a:pt x="22" y="631"/>
                </a:lnTo>
                <a:lnTo>
                  <a:pt x="0" y="798"/>
                </a:lnTo>
                <a:lnTo>
                  <a:pt x="71" y="820"/>
                </a:lnTo>
                <a:cubicBezTo>
                  <a:pt x="135" y="840"/>
                  <a:pt x="190" y="887"/>
                  <a:pt x="218" y="953"/>
                </a:cubicBezTo>
                <a:cubicBezTo>
                  <a:pt x="255" y="1039"/>
                  <a:pt x="235" y="1136"/>
                  <a:pt x="175" y="1201"/>
                </a:cubicBezTo>
                <a:lnTo>
                  <a:pt x="124" y="1253"/>
                </a:lnTo>
                <a:lnTo>
                  <a:pt x="227" y="1387"/>
                </a:lnTo>
                <a:lnTo>
                  <a:pt x="287" y="1355"/>
                </a:lnTo>
                <a:lnTo>
                  <a:pt x="290" y="1354"/>
                </a:lnTo>
                <a:cubicBezTo>
                  <a:pt x="302" y="1347"/>
                  <a:pt x="296" y="1350"/>
                  <a:pt x="310" y="1345"/>
                </a:cubicBezTo>
                <a:cubicBezTo>
                  <a:pt x="432" y="1295"/>
                  <a:pt x="573" y="1351"/>
                  <a:pt x="624" y="1471"/>
                </a:cubicBezTo>
                <a:cubicBezTo>
                  <a:pt x="636" y="1500"/>
                  <a:pt x="642" y="1530"/>
                  <a:pt x="643" y="1559"/>
                </a:cubicBezTo>
                <a:lnTo>
                  <a:pt x="642" y="1560"/>
                </a:lnTo>
                <a:lnTo>
                  <a:pt x="643" y="1623"/>
                </a:lnTo>
                <a:lnTo>
                  <a:pt x="812" y="1645"/>
                </a:lnTo>
                <a:lnTo>
                  <a:pt x="833" y="1581"/>
                </a:lnTo>
                <a:cubicBezTo>
                  <a:pt x="853" y="1516"/>
                  <a:pt x="902" y="1460"/>
                  <a:pt x="971" y="1431"/>
                </a:cubicBezTo>
                <a:cubicBezTo>
                  <a:pt x="1057" y="1396"/>
                  <a:pt x="1153" y="1414"/>
                  <a:pt x="1220" y="1470"/>
                </a:cubicBezTo>
                <a:lnTo>
                  <a:pt x="1276" y="1523"/>
                </a:lnTo>
                <a:lnTo>
                  <a:pt x="1412" y="1421"/>
                </a:lnTo>
                <a:lnTo>
                  <a:pt x="1371" y="1344"/>
                </a:lnTo>
                <a:lnTo>
                  <a:pt x="1370" y="1341"/>
                </a:lnTo>
                <a:cubicBezTo>
                  <a:pt x="1319" y="1222"/>
                  <a:pt x="1376" y="1084"/>
                  <a:pt x="1498" y="1034"/>
                </a:cubicBezTo>
                <a:cubicBezTo>
                  <a:pt x="1525" y="1023"/>
                  <a:pt x="1555" y="1017"/>
                  <a:pt x="1582" y="1016"/>
                </a:cubicBezTo>
                <a:lnTo>
                  <a:pt x="1652" y="1013"/>
                </a:lnTo>
                <a:lnTo>
                  <a:pt x="1675" y="847"/>
                </a:lnTo>
                <a:lnTo>
                  <a:pt x="1599" y="82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5" name="Shape 2937">
            <a:extLst/>
          </p:cNvPr>
          <p:cNvSpPr/>
          <p:nvPr/>
        </p:nvSpPr>
        <p:spPr bwMode="auto">
          <a:xfrm>
            <a:off x="2365086" y="9109778"/>
            <a:ext cx="974671" cy="88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algn="ctr" defTabSz="685784" eaLnBrk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Montserrat" panose="00000500000000000000" pitchFamily="50" charset="0"/>
              <a:ea typeface="Lato" charset="0"/>
              <a:cs typeface="Lato" charset="0"/>
              <a:sym typeface="Gill Sans"/>
            </a:endParaRPr>
          </a:p>
        </p:txBody>
      </p:sp>
      <p:sp>
        <p:nvSpPr>
          <p:cNvPr id="36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4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24" name="TextBox 66"/>
          <p:cNvSpPr txBox="1"/>
          <p:nvPr/>
        </p:nvSpPr>
        <p:spPr>
          <a:xfrm>
            <a:off x="12027649" y="2897165"/>
            <a:ext cx="1872326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defRPr>
            </a:lvl1pPr>
          </a:lstStyle>
          <a:p>
            <a:r>
              <a:rPr lang="it-IT" sz="2800" dirty="0"/>
              <a:t>Descrizione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261716" y="4428363"/>
            <a:ext cx="12369027" cy="1636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regolamento operativo per acquisti sotto-soglia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6000" b="1" i="0" u="none" strike="noStrike" cap="none" spc="0" normalizeH="0" baseline="0" dirty="0">
              <a:ln>
                <a:noFill/>
              </a:ln>
              <a:solidFill>
                <a:srgbClr val="FAC93D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Esigenze</a:t>
            </a:r>
          </a:p>
        </p:txBody>
      </p:sp>
      <p:sp>
        <p:nvSpPr>
          <p:cNvPr id="31" name="Rectangle 24"/>
          <p:cNvSpPr/>
          <p:nvPr/>
        </p:nvSpPr>
        <p:spPr>
          <a:xfrm>
            <a:off x="3034949" y="6259463"/>
            <a:ext cx="20369277" cy="1907560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759075" lvl="4" indent="-574675" algn="l" defTabSz="914400" rtl="0"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1235571" y="6248780"/>
            <a:ext cx="3301548" cy="1970998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3" name="TextBox 44"/>
          <p:cNvSpPr txBox="1"/>
          <p:nvPr/>
        </p:nvSpPr>
        <p:spPr>
          <a:xfrm>
            <a:off x="1146972" y="7382165"/>
            <a:ext cx="2664462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>
                <a:solidFill>
                  <a:prstClr val="black"/>
                </a:solidFill>
                <a:latin typeface="+mn-lt"/>
                <a:ea typeface=""/>
                <a:cs typeface=""/>
              </a:rPr>
              <a:t>FORMAZIONE</a:t>
            </a:r>
            <a:endParaRPr lang="it-IT" sz="2800" kern="1200" dirty="0">
              <a:solidFill>
                <a:prstClr val="black"/>
              </a:solidFill>
              <a:latin typeface="+mn-lt"/>
              <a:ea typeface=""/>
              <a:cs typeface=""/>
            </a:endParaRPr>
          </a:p>
        </p:txBody>
      </p:sp>
      <p:sp>
        <p:nvSpPr>
          <p:cNvPr id="34" name="Freeform 9198"/>
          <p:cNvSpPr>
            <a:spLocks/>
          </p:cNvSpPr>
          <p:nvPr/>
        </p:nvSpPr>
        <p:spPr bwMode="auto">
          <a:xfrm>
            <a:off x="727338" y="7004025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8" name="Shape 2772">
            <a:extLst/>
          </p:cNvPr>
          <p:cNvSpPr/>
          <p:nvPr/>
        </p:nvSpPr>
        <p:spPr>
          <a:xfrm>
            <a:off x="2104826" y="6523217"/>
            <a:ext cx="849196" cy="858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defTabSz="914400" rtl="0"/>
            <a:endParaRPr sz="2800" b="0" kern="1200">
              <a:solidFill>
                <a:prstClr val="white"/>
              </a:solidFill>
              <a:latin typeface="Calibri"/>
              <a:ea typeface=""/>
              <a:cs typeface=""/>
              <a:sym typeface="Gill Sans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339757" y="6914374"/>
            <a:ext cx="19342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59075" lvl="4" indent="-574675" algn="l" defTabSz="914400" rtl="0"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realizzazione  di incontri di formazione/divulgazione dei principali strumenti di supporto realizzati</a:t>
            </a:r>
          </a:p>
        </p:txBody>
      </p:sp>
    </p:spTree>
    <p:extLst>
      <p:ext uri="{BB962C8B-B14F-4D97-AF65-F5344CB8AC3E}">
        <p14:creationId xmlns:p14="http://schemas.microsoft.com/office/powerpoint/2010/main" val="127390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7" grpId="0" animBg="1"/>
      <p:bldP spid="19" grpId="0" animBg="1"/>
      <p:bldP spid="20" grpId="0" animBg="1"/>
      <p:bldP spid="21" grpId="0"/>
      <p:bldP spid="22" grpId="0" animBg="1"/>
      <p:bldP spid="31" grpId="0" animBg="1"/>
      <p:bldP spid="32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543744" y="579972"/>
            <a:ext cx="19310475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endParaRPr sz="6600" dirty="0">
              <a:solidFill>
                <a:srgbClr val="636463"/>
              </a:solidFill>
              <a:latin typeface="+mj-ea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5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543744" y="1739904"/>
            <a:ext cx="9825083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 b="0" spc="0">
                <a:solidFill>
                  <a:srgbClr val="4D4E4C"/>
                </a:solidFill>
                <a:latin typeface="+mn-lt"/>
                <a:ea typeface="+mn-ea"/>
                <a:cs typeface="+mn-cs"/>
                <a:sym typeface="Robo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lang="it-IT" sz="2000" dirty="0">
              <a:latin typeface="+mn-ea"/>
            </a:endParaRPr>
          </a:p>
        </p:txBody>
      </p:sp>
      <p:sp>
        <p:nvSpPr>
          <p:cNvPr id="7" name="Shape 496"/>
          <p:cNvSpPr/>
          <p:nvPr/>
        </p:nvSpPr>
        <p:spPr>
          <a:xfrm>
            <a:off x="1289744" y="536368"/>
            <a:ext cx="765594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it-IT" sz="6400" b="1" dirty="0">
                <a:solidFill>
                  <a:srgbClr val="4D4E4C"/>
                </a:solidFill>
              </a:rPr>
              <a:t>Provincia di Vicenza</a:t>
            </a:r>
            <a:endParaRPr sz="6400" b="1" dirty="0">
              <a:solidFill>
                <a:srgbClr val="4D4E4C"/>
              </a:solidFill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/>
          </p:nvPr>
        </p:nvGraphicFramePr>
        <p:xfrm>
          <a:off x="1103812" y="2823781"/>
          <a:ext cx="22300413" cy="9214294"/>
        </p:xfrm>
        <a:graphic>
          <a:graphicData uri="http://schemas.openxmlformats.org/drawingml/2006/table">
            <a:tbl>
              <a:tblPr/>
              <a:tblGrid>
                <a:gridCol w="362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8054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Maggio‘19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"/>
                          <a:cs typeface=""/>
                          <a:sym typeface="Roboto Regular"/>
                        </a:rPr>
                        <a:t>Giugno‘19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Luglio’19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Settembre’19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Ottobre‘19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Novembre 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Dicembre’19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6240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Line 157"/>
          <p:cNvSpPr>
            <a:spLocks noChangeShapeType="1"/>
          </p:cNvSpPr>
          <p:nvPr/>
        </p:nvSpPr>
        <p:spPr bwMode="auto">
          <a:xfrm flipV="1">
            <a:off x="4267200" y="3448997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0" name="Freeform 9198"/>
          <p:cNvSpPr>
            <a:spLocks/>
          </p:cNvSpPr>
          <p:nvPr/>
        </p:nvSpPr>
        <p:spPr bwMode="auto">
          <a:xfrm>
            <a:off x="585417" y="5159614"/>
            <a:ext cx="730174" cy="540617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1</a:t>
            </a: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cxnSp>
        <p:nvCxnSpPr>
          <p:cNvPr id="43" name="Straight Arrow Connector 32"/>
          <p:cNvCxnSpPr/>
          <p:nvPr/>
        </p:nvCxnSpPr>
        <p:spPr>
          <a:xfrm flipV="1">
            <a:off x="1112992" y="3444949"/>
            <a:ext cx="22291235" cy="5097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tailEnd type="arrow"/>
          </a:ln>
          <a:effectLst/>
        </p:spPr>
      </p:cxnSp>
      <p:sp>
        <p:nvSpPr>
          <p:cNvPr id="58" name="Freeform 9198"/>
          <p:cNvSpPr>
            <a:spLocks/>
          </p:cNvSpPr>
          <p:nvPr/>
        </p:nvSpPr>
        <p:spPr bwMode="auto">
          <a:xfrm>
            <a:off x="512621" y="9189545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5358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3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pic>
        <p:nvPicPr>
          <p:cNvPr id="27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29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Tempistiche</a:t>
            </a:r>
            <a:r>
              <a:rPr kumimoji="0" lang="it-IT" sz="44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proposte</a:t>
            </a:r>
            <a:endParaRPr kumimoji="0" lang="it-IT" sz="4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4" name="Line 157"/>
          <p:cNvSpPr>
            <a:spLocks noChangeShapeType="1"/>
          </p:cNvSpPr>
          <p:nvPr/>
        </p:nvSpPr>
        <p:spPr bwMode="auto">
          <a:xfrm flipV="1">
            <a:off x="8244436" y="3503608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26" name="Line 157"/>
          <p:cNvSpPr>
            <a:spLocks noChangeShapeType="1"/>
          </p:cNvSpPr>
          <p:nvPr/>
        </p:nvSpPr>
        <p:spPr bwMode="auto">
          <a:xfrm flipV="1">
            <a:off x="15343307" y="3503383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3" name="Line 157"/>
          <p:cNvSpPr>
            <a:spLocks noChangeShapeType="1"/>
          </p:cNvSpPr>
          <p:nvPr/>
        </p:nvSpPr>
        <p:spPr bwMode="auto">
          <a:xfrm flipV="1">
            <a:off x="18097340" y="3532268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4" name="Line 157"/>
          <p:cNvSpPr>
            <a:spLocks noChangeShapeType="1"/>
          </p:cNvSpPr>
          <p:nvPr/>
        </p:nvSpPr>
        <p:spPr bwMode="auto">
          <a:xfrm flipV="1">
            <a:off x="20851373" y="3561153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1691632" y="12017266"/>
            <a:ext cx="6447648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modalità e strumenti di acquisizione dei fabbisogni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8252070" y="9688656"/>
            <a:ext cx="3439562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checklist sulla documentazione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717104" y="8898456"/>
            <a:ext cx="2485851" cy="1134543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 err="1">
                <a:solidFill>
                  <a:prstClr val="white"/>
                </a:solidFill>
                <a:latin typeface="+mn-ea"/>
                <a:ea typeface="+mn-ea"/>
                <a:cs typeface=""/>
              </a:rPr>
              <a:t>check</a:t>
            </a: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 list controlli ex art. 80</a:t>
            </a:r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 flipV="1">
            <a:off x="11691633" y="3503383"/>
            <a:ext cx="2756" cy="94808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11758634" y="5052034"/>
            <a:ext cx="3620762" cy="1121093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dash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defTabSz="914400" rtl="0">
              <a:defRPr/>
            </a:pPr>
            <a:r>
              <a:rPr lang="it-IT" sz="2400" b="0" kern="1200">
                <a:solidFill>
                  <a:schemeClr val="bg1"/>
                </a:solidFill>
                <a:latin typeface="+mn-ea"/>
                <a:ea typeface="+mn-ea"/>
                <a:cs typeface=""/>
              </a:rPr>
              <a:t>regolamento operativo per acquisti sotto-soglia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280723" y="10779317"/>
            <a:ext cx="3615387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schemi standard amministrativi e tecnici</a:t>
            </a:r>
            <a:endParaRPr lang="it-IT" sz="2400" b="0" kern="1200" dirty="0">
              <a:solidFill>
                <a:prstClr val="white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5636340" y="8003006"/>
            <a:ext cx="2603218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Vademecum utilizzo dei CAM</a:t>
            </a:r>
            <a:endParaRPr lang="it-IT" sz="2400" b="0" kern="1200" dirty="0">
              <a:solidFill>
                <a:prstClr val="white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7" name="Freeform 9198"/>
          <p:cNvSpPr>
            <a:spLocks/>
          </p:cNvSpPr>
          <p:nvPr/>
        </p:nvSpPr>
        <p:spPr bwMode="auto">
          <a:xfrm>
            <a:off x="585417" y="6844333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2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11669328" y="6854764"/>
            <a:ext cx="6469952" cy="867014"/>
          </a:xfrm>
          <a:prstGeom prst="homePlate">
            <a:avLst>
              <a:gd name="adj" fmla="val 27059"/>
            </a:avLst>
          </a:prstGeom>
          <a:solidFill>
            <a:srgbClr val="FAC93D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schemeClr val="bg1"/>
                </a:solidFill>
                <a:latin typeface="+mn-ea"/>
                <a:ea typeface="+mn-ea"/>
                <a:cs typeface=""/>
              </a:rPr>
              <a:t>incontri di formazione/divulgazione </a:t>
            </a:r>
          </a:p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schemeClr val="bg1"/>
                </a:solidFill>
                <a:latin typeface="+mn-ea"/>
                <a:ea typeface="+mn-ea"/>
                <a:cs typeface=""/>
              </a:rPr>
              <a:t>(definire date)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510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6597" y="705424"/>
            <a:ext cx="7351370" cy="112915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lvl="0" algn="l" defTabSz="584200">
              <a:defRPr sz="6400">
                <a:solidFill>
                  <a:srgbClr val="4D4E4C"/>
                </a:solidFill>
              </a:defRPr>
            </a:lvl1pPr>
          </a:lstStyle>
          <a:p>
            <a:r>
              <a:rPr lang="it-IT" dirty="0"/>
              <a:t>Provincia di Novara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4"/>
          <p:cNvSpPr/>
          <p:nvPr/>
        </p:nvSpPr>
        <p:spPr>
          <a:xfrm>
            <a:off x="4001597" y="6682203"/>
            <a:ext cx="16741515" cy="1907560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759075" lvl="4" indent="-574675" algn="l" defTabSz="914400" rtl="0"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realizzazione  workshop formativi, con focalizzazione prioritaria sul MEPA rivolta agli Enti del territorio</a:t>
            </a:r>
          </a:p>
        </p:txBody>
      </p:sp>
      <p:sp>
        <p:nvSpPr>
          <p:cNvPr id="9" name="Rectangle 26"/>
          <p:cNvSpPr/>
          <p:nvPr/>
        </p:nvSpPr>
        <p:spPr>
          <a:xfrm>
            <a:off x="3783895" y="3958675"/>
            <a:ext cx="16863953" cy="2493836"/>
          </a:xfrm>
          <a:prstGeom prst="rect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1905000" lvl="4" indent="-533400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  <a:tab pos="3505200" algn="l"/>
              </a:tabLst>
              <a:defRPr/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649122" y="6671520"/>
            <a:ext cx="3301548" cy="1970998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649121" y="4011430"/>
            <a:ext cx="3580359" cy="2482945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Freeform 9341"/>
          <p:cNvSpPr>
            <a:spLocks noChangeAspect="1" noEditPoints="1"/>
          </p:cNvSpPr>
          <p:nvPr/>
        </p:nvSpPr>
        <p:spPr bwMode="auto">
          <a:xfrm>
            <a:off x="2287385" y="4431871"/>
            <a:ext cx="1080188" cy="958146"/>
          </a:xfrm>
          <a:custGeom>
            <a:avLst/>
            <a:gdLst>
              <a:gd name="T0" fmla="*/ 1761 w 2123"/>
              <a:gd name="T1" fmla="*/ 1377 h 1828"/>
              <a:gd name="T2" fmla="*/ 1860 w 2123"/>
              <a:gd name="T3" fmla="*/ 1237 h 1828"/>
              <a:gd name="T4" fmla="*/ 1860 w 2123"/>
              <a:gd name="T5" fmla="*/ 1645 h 1828"/>
              <a:gd name="T6" fmla="*/ 1761 w 2123"/>
              <a:gd name="T7" fmla="*/ 1505 h 1828"/>
              <a:gd name="T8" fmla="*/ 1860 w 2123"/>
              <a:gd name="T9" fmla="*/ 1645 h 1828"/>
              <a:gd name="T10" fmla="*/ 1563 w 2123"/>
              <a:gd name="T11" fmla="*/ 1377 h 1828"/>
              <a:gd name="T12" fmla="*/ 1662 w 2123"/>
              <a:gd name="T13" fmla="*/ 1237 h 1828"/>
              <a:gd name="T14" fmla="*/ 1662 w 2123"/>
              <a:gd name="T15" fmla="*/ 1645 h 1828"/>
              <a:gd name="T16" fmla="*/ 1563 w 2123"/>
              <a:gd name="T17" fmla="*/ 1505 h 1828"/>
              <a:gd name="T18" fmla="*/ 1662 w 2123"/>
              <a:gd name="T19" fmla="*/ 1645 h 1828"/>
              <a:gd name="T20" fmla="*/ 1392 w 2123"/>
              <a:gd name="T21" fmla="*/ 1295 h 1828"/>
              <a:gd name="T22" fmla="*/ 1299 w 2123"/>
              <a:gd name="T23" fmla="*/ 1715 h 1828"/>
              <a:gd name="T24" fmla="*/ 1200 w 2123"/>
              <a:gd name="T25" fmla="*/ 1296 h 1828"/>
              <a:gd name="T26" fmla="*/ 1111 w 2123"/>
              <a:gd name="T27" fmla="*/ 1715 h 1828"/>
              <a:gd name="T28" fmla="*/ 1012 w 2123"/>
              <a:gd name="T29" fmla="*/ 1296 h 1828"/>
              <a:gd name="T30" fmla="*/ 922 w 2123"/>
              <a:gd name="T31" fmla="*/ 1715 h 1828"/>
              <a:gd name="T32" fmla="*/ 823 w 2123"/>
              <a:gd name="T33" fmla="*/ 1296 h 1828"/>
              <a:gd name="T34" fmla="*/ 731 w 2123"/>
              <a:gd name="T35" fmla="*/ 1715 h 1828"/>
              <a:gd name="T36" fmla="*/ 661 w 2123"/>
              <a:gd name="T37" fmla="*/ 1295 h 1828"/>
              <a:gd name="T38" fmla="*/ 1061 w 2123"/>
              <a:gd name="T39" fmla="*/ 1081 h 1828"/>
              <a:gd name="T40" fmla="*/ 1462 w 2123"/>
              <a:gd name="T41" fmla="*/ 1295 h 1828"/>
              <a:gd name="T42" fmla="*/ 461 w 2123"/>
              <a:gd name="T43" fmla="*/ 1377 h 1828"/>
              <a:gd name="T44" fmla="*/ 560 w 2123"/>
              <a:gd name="T45" fmla="*/ 1237 h 1828"/>
              <a:gd name="T46" fmla="*/ 560 w 2123"/>
              <a:gd name="T47" fmla="*/ 1645 h 1828"/>
              <a:gd name="T48" fmla="*/ 461 w 2123"/>
              <a:gd name="T49" fmla="*/ 1505 h 1828"/>
              <a:gd name="T50" fmla="*/ 560 w 2123"/>
              <a:gd name="T51" fmla="*/ 1645 h 1828"/>
              <a:gd name="T52" fmla="*/ 263 w 2123"/>
              <a:gd name="T53" fmla="*/ 1377 h 1828"/>
              <a:gd name="T54" fmla="*/ 362 w 2123"/>
              <a:gd name="T55" fmla="*/ 1237 h 1828"/>
              <a:gd name="T56" fmla="*/ 362 w 2123"/>
              <a:gd name="T57" fmla="*/ 1645 h 1828"/>
              <a:gd name="T58" fmla="*/ 263 w 2123"/>
              <a:gd name="T59" fmla="*/ 1505 h 1828"/>
              <a:gd name="T60" fmla="*/ 362 w 2123"/>
              <a:gd name="T61" fmla="*/ 1645 h 1828"/>
              <a:gd name="T62" fmla="*/ 912 w 2123"/>
              <a:gd name="T63" fmla="*/ 818 h 1828"/>
              <a:gd name="T64" fmla="*/ 814 w 2123"/>
              <a:gd name="T65" fmla="*/ 959 h 1828"/>
              <a:gd name="T66" fmla="*/ 1018 w 2123"/>
              <a:gd name="T67" fmla="*/ 818 h 1828"/>
              <a:gd name="T68" fmla="*/ 1117 w 2123"/>
              <a:gd name="T69" fmla="*/ 959 h 1828"/>
              <a:gd name="T70" fmla="*/ 1018 w 2123"/>
              <a:gd name="T71" fmla="*/ 818 h 1828"/>
              <a:gd name="T72" fmla="*/ 1309 w 2123"/>
              <a:gd name="T73" fmla="*/ 818 h 1828"/>
              <a:gd name="T74" fmla="*/ 1210 w 2123"/>
              <a:gd name="T75" fmla="*/ 959 h 1828"/>
              <a:gd name="T76" fmla="*/ 2066 w 2123"/>
              <a:gd name="T77" fmla="*/ 1715 h 1828"/>
              <a:gd name="T78" fmla="*/ 2000 w 2123"/>
              <a:gd name="T79" fmla="*/ 1614 h 1828"/>
              <a:gd name="T80" fmla="*/ 2028 w 2123"/>
              <a:gd name="T81" fmla="*/ 1177 h 1828"/>
              <a:gd name="T82" fmla="*/ 2000 w 2123"/>
              <a:gd name="T83" fmla="*/ 1094 h 1828"/>
              <a:gd name="T84" fmla="*/ 1462 w 2123"/>
              <a:gd name="T85" fmla="*/ 992 h 1828"/>
              <a:gd name="T86" fmla="*/ 1490 w 2123"/>
              <a:gd name="T87" fmla="*/ 796 h 1828"/>
              <a:gd name="T88" fmla="*/ 1444 w 2123"/>
              <a:gd name="T89" fmla="*/ 713 h 1828"/>
              <a:gd name="T90" fmla="*/ 1125 w 2123"/>
              <a:gd name="T91" fmla="*/ 355 h 1828"/>
              <a:gd name="T92" fmla="*/ 1061 w 2123"/>
              <a:gd name="T93" fmla="*/ 0 h 1828"/>
              <a:gd name="T94" fmla="*/ 998 w 2123"/>
              <a:gd name="T95" fmla="*/ 355 h 1828"/>
              <a:gd name="T96" fmla="*/ 683 w 2123"/>
              <a:gd name="T97" fmla="*/ 675 h 1828"/>
              <a:gd name="T98" fmla="*/ 958 w 2123"/>
              <a:gd name="T99" fmla="*/ 694 h 1828"/>
              <a:gd name="T100" fmla="*/ 633 w 2123"/>
              <a:gd name="T101" fmla="*/ 713 h 1828"/>
              <a:gd name="T102" fmla="*/ 661 w 2123"/>
              <a:gd name="T103" fmla="*/ 796 h 1828"/>
              <a:gd name="T104" fmla="*/ 126 w 2123"/>
              <a:gd name="T105" fmla="*/ 1092 h 1828"/>
              <a:gd name="T106" fmla="*/ 95 w 2123"/>
              <a:gd name="T107" fmla="*/ 1176 h 1828"/>
              <a:gd name="T108" fmla="*/ 122 w 2123"/>
              <a:gd name="T109" fmla="*/ 1614 h 1828"/>
              <a:gd name="T110" fmla="*/ 57 w 2123"/>
              <a:gd name="T111" fmla="*/ 1715 h 1828"/>
              <a:gd name="T112" fmla="*/ 0 w 2123"/>
              <a:gd name="T113" fmla="*/ 1828 h 1828"/>
              <a:gd name="T114" fmla="*/ 2123 w 2123"/>
              <a:gd name="T115" fmla="*/ 1715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3" h="1828">
                <a:moveTo>
                  <a:pt x="1860" y="1377"/>
                </a:moveTo>
                <a:lnTo>
                  <a:pt x="1761" y="1377"/>
                </a:lnTo>
                <a:lnTo>
                  <a:pt x="1761" y="1237"/>
                </a:lnTo>
                <a:lnTo>
                  <a:pt x="1860" y="1237"/>
                </a:lnTo>
                <a:lnTo>
                  <a:pt x="1860" y="1377"/>
                </a:lnTo>
                <a:close/>
                <a:moveTo>
                  <a:pt x="1860" y="1645"/>
                </a:moveTo>
                <a:lnTo>
                  <a:pt x="1761" y="1645"/>
                </a:lnTo>
                <a:lnTo>
                  <a:pt x="1761" y="1505"/>
                </a:lnTo>
                <a:lnTo>
                  <a:pt x="1860" y="1505"/>
                </a:lnTo>
                <a:lnTo>
                  <a:pt x="1860" y="1645"/>
                </a:lnTo>
                <a:close/>
                <a:moveTo>
                  <a:pt x="1662" y="1377"/>
                </a:moveTo>
                <a:lnTo>
                  <a:pt x="1563" y="1377"/>
                </a:lnTo>
                <a:lnTo>
                  <a:pt x="1563" y="1237"/>
                </a:lnTo>
                <a:lnTo>
                  <a:pt x="1662" y="1237"/>
                </a:lnTo>
                <a:lnTo>
                  <a:pt x="1662" y="1377"/>
                </a:lnTo>
                <a:close/>
                <a:moveTo>
                  <a:pt x="1662" y="1645"/>
                </a:moveTo>
                <a:lnTo>
                  <a:pt x="1563" y="1645"/>
                </a:lnTo>
                <a:lnTo>
                  <a:pt x="1563" y="1505"/>
                </a:lnTo>
                <a:lnTo>
                  <a:pt x="1662" y="1505"/>
                </a:lnTo>
                <a:lnTo>
                  <a:pt x="1662" y="1645"/>
                </a:lnTo>
                <a:close/>
                <a:moveTo>
                  <a:pt x="1462" y="1295"/>
                </a:moveTo>
                <a:lnTo>
                  <a:pt x="1392" y="1295"/>
                </a:lnTo>
                <a:lnTo>
                  <a:pt x="1392" y="1715"/>
                </a:lnTo>
                <a:lnTo>
                  <a:pt x="1299" y="1715"/>
                </a:lnTo>
                <a:lnTo>
                  <a:pt x="1299" y="1296"/>
                </a:lnTo>
                <a:lnTo>
                  <a:pt x="1200" y="1296"/>
                </a:lnTo>
                <a:lnTo>
                  <a:pt x="1200" y="1715"/>
                </a:lnTo>
                <a:lnTo>
                  <a:pt x="1111" y="1715"/>
                </a:lnTo>
                <a:lnTo>
                  <a:pt x="1111" y="1296"/>
                </a:lnTo>
                <a:lnTo>
                  <a:pt x="1012" y="1296"/>
                </a:lnTo>
                <a:lnTo>
                  <a:pt x="1012" y="1715"/>
                </a:lnTo>
                <a:lnTo>
                  <a:pt x="922" y="1715"/>
                </a:lnTo>
                <a:lnTo>
                  <a:pt x="922" y="1296"/>
                </a:lnTo>
                <a:lnTo>
                  <a:pt x="823" y="1296"/>
                </a:lnTo>
                <a:lnTo>
                  <a:pt x="823" y="1715"/>
                </a:lnTo>
                <a:lnTo>
                  <a:pt x="731" y="1715"/>
                </a:lnTo>
                <a:lnTo>
                  <a:pt x="731" y="1295"/>
                </a:lnTo>
                <a:lnTo>
                  <a:pt x="661" y="1295"/>
                </a:lnTo>
                <a:lnTo>
                  <a:pt x="661" y="1215"/>
                </a:lnTo>
                <a:lnTo>
                  <a:pt x="1061" y="1081"/>
                </a:lnTo>
                <a:lnTo>
                  <a:pt x="1462" y="1215"/>
                </a:lnTo>
                <a:lnTo>
                  <a:pt x="1462" y="1295"/>
                </a:lnTo>
                <a:close/>
                <a:moveTo>
                  <a:pt x="560" y="1377"/>
                </a:moveTo>
                <a:lnTo>
                  <a:pt x="461" y="1377"/>
                </a:lnTo>
                <a:lnTo>
                  <a:pt x="461" y="1237"/>
                </a:lnTo>
                <a:lnTo>
                  <a:pt x="560" y="1237"/>
                </a:lnTo>
                <a:lnTo>
                  <a:pt x="560" y="1377"/>
                </a:lnTo>
                <a:close/>
                <a:moveTo>
                  <a:pt x="560" y="1645"/>
                </a:moveTo>
                <a:lnTo>
                  <a:pt x="461" y="1645"/>
                </a:lnTo>
                <a:lnTo>
                  <a:pt x="461" y="1505"/>
                </a:lnTo>
                <a:lnTo>
                  <a:pt x="560" y="1505"/>
                </a:lnTo>
                <a:lnTo>
                  <a:pt x="560" y="1645"/>
                </a:lnTo>
                <a:close/>
                <a:moveTo>
                  <a:pt x="362" y="1377"/>
                </a:moveTo>
                <a:lnTo>
                  <a:pt x="263" y="1377"/>
                </a:lnTo>
                <a:lnTo>
                  <a:pt x="263" y="1237"/>
                </a:lnTo>
                <a:lnTo>
                  <a:pt x="362" y="1237"/>
                </a:lnTo>
                <a:lnTo>
                  <a:pt x="362" y="1377"/>
                </a:lnTo>
                <a:close/>
                <a:moveTo>
                  <a:pt x="362" y="1645"/>
                </a:moveTo>
                <a:lnTo>
                  <a:pt x="263" y="1645"/>
                </a:lnTo>
                <a:lnTo>
                  <a:pt x="263" y="1505"/>
                </a:lnTo>
                <a:lnTo>
                  <a:pt x="362" y="1505"/>
                </a:lnTo>
                <a:lnTo>
                  <a:pt x="362" y="1645"/>
                </a:lnTo>
                <a:close/>
                <a:moveTo>
                  <a:pt x="814" y="818"/>
                </a:moveTo>
                <a:lnTo>
                  <a:pt x="912" y="818"/>
                </a:lnTo>
                <a:lnTo>
                  <a:pt x="912" y="959"/>
                </a:lnTo>
                <a:lnTo>
                  <a:pt x="814" y="959"/>
                </a:lnTo>
                <a:lnTo>
                  <a:pt x="814" y="818"/>
                </a:lnTo>
                <a:close/>
                <a:moveTo>
                  <a:pt x="1018" y="818"/>
                </a:moveTo>
                <a:lnTo>
                  <a:pt x="1117" y="818"/>
                </a:lnTo>
                <a:lnTo>
                  <a:pt x="1117" y="959"/>
                </a:lnTo>
                <a:lnTo>
                  <a:pt x="1018" y="959"/>
                </a:lnTo>
                <a:lnTo>
                  <a:pt x="1018" y="818"/>
                </a:lnTo>
                <a:close/>
                <a:moveTo>
                  <a:pt x="1210" y="818"/>
                </a:moveTo>
                <a:lnTo>
                  <a:pt x="1309" y="818"/>
                </a:lnTo>
                <a:lnTo>
                  <a:pt x="1309" y="959"/>
                </a:lnTo>
                <a:lnTo>
                  <a:pt x="1210" y="959"/>
                </a:lnTo>
                <a:lnTo>
                  <a:pt x="1210" y="818"/>
                </a:lnTo>
                <a:close/>
                <a:moveTo>
                  <a:pt x="2066" y="1715"/>
                </a:moveTo>
                <a:lnTo>
                  <a:pt x="2066" y="1614"/>
                </a:lnTo>
                <a:lnTo>
                  <a:pt x="2000" y="1614"/>
                </a:lnTo>
                <a:lnTo>
                  <a:pt x="2000" y="1177"/>
                </a:lnTo>
                <a:lnTo>
                  <a:pt x="2028" y="1177"/>
                </a:lnTo>
                <a:lnTo>
                  <a:pt x="2028" y="1094"/>
                </a:lnTo>
                <a:lnTo>
                  <a:pt x="2000" y="1094"/>
                </a:lnTo>
                <a:lnTo>
                  <a:pt x="2000" y="1093"/>
                </a:lnTo>
                <a:lnTo>
                  <a:pt x="1462" y="992"/>
                </a:lnTo>
                <a:lnTo>
                  <a:pt x="1462" y="796"/>
                </a:lnTo>
                <a:lnTo>
                  <a:pt x="1490" y="796"/>
                </a:lnTo>
                <a:lnTo>
                  <a:pt x="1490" y="713"/>
                </a:lnTo>
                <a:lnTo>
                  <a:pt x="1444" y="713"/>
                </a:lnTo>
                <a:cubicBezTo>
                  <a:pt x="1432" y="534"/>
                  <a:pt x="1298" y="389"/>
                  <a:pt x="1124" y="361"/>
                </a:cubicBezTo>
                <a:cubicBezTo>
                  <a:pt x="1125" y="359"/>
                  <a:pt x="1125" y="357"/>
                  <a:pt x="1125" y="355"/>
                </a:cubicBezTo>
                <a:cubicBezTo>
                  <a:pt x="1125" y="330"/>
                  <a:pt x="1110" y="309"/>
                  <a:pt x="1089" y="299"/>
                </a:cubicBezTo>
                <a:cubicBezTo>
                  <a:pt x="1085" y="232"/>
                  <a:pt x="1061" y="0"/>
                  <a:pt x="1061" y="0"/>
                </a:cubicBezTo>
                <a:cubicBezTo>
                  <a:pt x="1061" y="0"/>
                  <a:pt x="1038" y="232"/>
                  <a:pt x="1033" y="299"/>
                </a:cubicBezTo>
                <a:cubicBezTo>
                  <a:pt x="1012" y="309"/>
                  <a:pt x="998" y="330"/>
                  <a:pt x="998" y="355"/>
                </a:cubicBezTo>
                <a:cubicBezTo>
                  <a:pt x="998" y="357"/>
                  <a:pt x="998" y="359"/>
                  <a:pt x="998" y="361"/>
                </a:cubicBezTo>
                <a:cubicBezTo>
                  <a:pt x="838" y="387"/>
                  <a:pt x="711" y="514"/>
                  <a:pt x="683" y="675"/>
                </a:cubicBezTo>
                <a:lnTo>
                  <a:pt x="939" y="675"/>
                </a:lnTo>
                <a:cubicBezTo>
                  <a:pt x="950" y="675"/>
                  <a:pt x="958" y="683"/>
                  <a:pt x="958" y="694"/>
                </a:cubicBezTo>
                <a:cubicBezTo>
                  <a:pt x="958" y="704"/>
                  <a:pt x="950" y="712"/>
                  <a:pt x="940" y="713"/>
                </a:cubicBezTo>
                <a:lnTo>
                  <a:pt x="633" y="713"/>
                </a:lnTo>
                <a:lnTo>
                  <a:pt x="633" y="796"/>
                </a:lnTo>
                <a:lnTo>
                  <a:pt x="661" y="796"/>
                </a:lnTo>
                <a:lnTo>
                  <a:pt x="661" y="992"/>
                </a:lnTo>
                <a:lnTo>
                  <a:pt x="126" y="1092"/>
                </a:lnTo>
                <a:lnTo>
                  <a:pt x="95" y="1092"/>
                </a:lnTo>
                <a:lnTo>
                  <a:pt x="95" y="1176"/>
                </a:lnTo>
                <a:lnTo>
                  <a:pt x="122" y="1176"/>
                </a:lnTo>
                <a:lnTo>
                  <a:pt x="122" y="1614"/>
                </a:lnTo>
                <a:lnTo>
                  <a:pt x="57" y="1614"/>
                </a:lnTo>
                <a:lnTo>
                  <a:pt x="57" y="1715"/>
                </a:lnTo>
                <a:lnTo>
                  <a:pt x="0" y="1715"/>
                </a:lnTo>
                <a:lnTo>
                  <a:pt x="0" y="1828"/>
                </a:lnTo>
                <a:lnTo>
                  <a:pt x="2123" y="1828"/>
                </a:lnTo>
                <a:lnTo>
                  <a:pt x="2123" y="1715"/>
                </a:lnTo>
                <a:lnTo>
                  <a:pt x="2066" y="1715"/>
                </a:lnTo>
                <a:close/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Freeform 9295"/>
          <p:cNvSpPr>
            <a:spLocks noChangeAspect="1" noEditPoints="1"/>
          </p:cNvSpPr>
          <p:nvPr/>
        </p:nvSpPr>
        <p:spPr bwMode="auto">
          <a:xfrm>
            <a:off x="3229804" y="4106482"/>
            <a:ext cx="771796" cy="792184"/>
          </a:xfrm>
          <a:custGeom>
            <a:avLst/>
            <a:gdLst>
              <a:gd name="T0" fmla="*/ 563 w 1773"/>
              <a:gd name="T1" fmla="*/ 967 h 1773"/>
              <a:gd name="T2" fmla="*/ 278 w 1773"/>
              <a:gd name="T3" fmla="*/ 848 h 1773"/>
              <a:gd name="T4" fmla="*/ 159 w 1773"/>
              <a:gd name="T5" fmla="*/ 563 h 1773"/>
              <a:gd name="T6" fmla="*/ 278 w 1773"/>
              <a:gd name="T7" fmla="*/ 277 h 1773"/>
              <a:gd name="T8" fmla="*/ 563 w 1773"/>
              <a:gd name="T9" fmla="*/ 159 h 1773"/>
              <a:gd name="T10" fmla="*/ 848 w 1773"/>
              <a:gd name="T11" fmla="*/ 277 h 1773"/>
              <a:gd name="T12" fmla="*/ 967 w 1773"/>
              <a:gd name="T13" fmla="*/ 563 h 1773"/>
              <a:gd name="T14" fmla="*/ 848 w 1773"/>
              <a:gd name="T15" fmla="*/ 848 h 1773"/>
              <a:gd name="T16" fmla="*/ 563 w 1773"/>
              <a:gd name="T17" fmla="*/ 967 h 1773"/>
              <a:gd name="T18" fmla="*/ 1710 w 1773"/>
              <a:gd name="T19" fmla="*/ 1463 h 1773"/>
              <a:gd name="T20" fmla="*/ 1065 w 1773"/>
              <a:gd name="T21" fmla="*/ 817 h 1773"/>
              <a:gd name="T22" fmla="*/ 1065 w 1773"/>
              <a:gd name="T23" fmla="*/ 817 h 1773"/>
              <a:gd name="T24" fmla="*/ 1126 w 1773"/>
              <a:gd name="T25" fmla="*/ 563 h 1773"/>
              <a:gd name="T26" fmla="*/ 961 w 1773"/>
              <a:gd name="T27" fmla="*/ 165 h 1773"/>
              <a:gd name="T28" fmla="*/ 563 w 1773"/>
              <a:gd name="T29" fmla="*/ 0 h 1773"/>
              <a:gd name="T30" fmla="*/ 165 w 1773"/>
              <a:gd name="T31" fmla="*/ 165 h 1773"/>
              <a:gd name="T32" fmla="*/ 1 w 1773"/>
              <a:gd name="T33" fmla="*/ 563 h 1773"/>
              <a:gd name="T34" fmla="*/ 165 w 1773"/>
              <a:gd name="T35" fmla="*/ 961 h 1773"/>
              <a:gd name="T36" fmla="*/ 563 w 1773"/>
              <a:gd name="T37" fmla="*/ 1126 h 1773"/>
              <a:gd name="T38" fmla="*/ 563 w 1773"/>
              <a:gd name="T39" fmla="*/ 1126 h 1773"/>
              <a:gd name="T40" fmla="*/ 817 w 1773"/>
              <a:gd name="T41" fmla="*/ 1065 h 1773"/>
              <a:gd name="T42" fmla="*/ 817 w 1773"/>
              <a:gd name="T43" fmla="*/ 1065 h 1773"/>
              <a:gd name="T44" fmla="*/ 1463 w 1773"/>
              <a:gd name="T45" fmla="*/ 1710 h 1773"/>
              <a:gd name="T46" fmla="*/ 1670 w 1773"/>
              <a:gd name="T47" fmla="*/ 1690 h 1773"/>
              <a:gd name="T48" fmla="*/ 1690 w 1773"/>
              <a:gd name="T49" fmla="*/ 1670 h 1773"/>
              <a:gd name="T50" fmla="*/ 1710 w 1773"/>
              <a:gd name="T51" fmla="*/ 146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73" h="1773">
                <a:moveTo>
                  <a:pt x="563" y="967"/>
                </a:moveTo>
                <a:cubicBezTo>
                  <a:pt x="459" y="967"/>
                  <a:pt x="357" y="927"/>
                  <a:pt x="278" y="848"/>
                </a:cubicBezTo>
                <a:cubicBezTo>
                  <a:pt x="199" y="769"/>
                  <a:pt x="159" y="666"/>
                  <a:pt x="159" y="563"/>
                </a:cubicBezTo>
                <a:cubicBezTo>
                  <a:pt x="159" y="459"/>
                  <a:pt x="199" y="356"/>
                  <a:pt x="278" y="277"/>
                </a:cubicBezTo>
                <a:cubicBezTo>
                  <a:pt x="357" y="198"/>
                  <a:pt x="460" y="159"/>
                  <a:pt x="563" y="159"/>
                </a:cubicBezTo>
                <a:cubicBezTo>
                  <a:pt x="667" y="159"/>
                  <a:pt x="769" y="198"/>
                  <a:pt x="848" y="277"/>
                </a:cubicBezTo>
                <a:cubicBezTo>
                  <a:pt x="928" y="356"/>
                  <a:pt x="967" y="459"/>
                  <a:pt x="967" y="563"/>
                </a:cubicBezTo>
                <a:cubicBezTo>
                  <a:pt x="967" y="666"/>
                  <a:pt x="928" y="769"/>
                  <a:pt x="848" y="848"/>
                </a:cubicBezTo>
                <a:cubicBezTo>
                  <a:pt x="769" y="927"/>
                  <a:pt x="666" y="967"/>
                  <a:pt x="563" y="967"/>
                </a:cubicBezTo>
                <a:moveTo>
                  <a:pt x="1710" y="1463"/>
                </a:moveTo>
                <a:lnTo>
                  <a:pt x="1065" y="817"/>
                </a:lnTo>
                <a:cubicBezTo>
                  <a:pt x="1065" y="817"/>
                  <a:pt x="1065" y="817"/>
                  <a:pt x="1065" y="817"/>
                </a:cubicBezTo>
                <a:cubicBezTo>
                  <a:pt x="1105" y="737"/>
                  <a:pt x="1126" y="650"/>
                  <a:pt x="1126" y="563"/>
                </a:cubicBezTo>
                <a:cubicBezTo>
                  <a:pt x="1126" y="419"/>
                  <a:pt x="1070" y="275"/>
                  <a:pt x="961" y="165"/>
                </a:cubicBezTo>
                <a:cubicBezTo>
                  <a:pt x="851" y="55"/>
                  <a:pt x="707" y="0"/>
                  <a:pt x="563" y="0"/>
                </a:cubicBezTo>
                <a:cubicBezTo>
                  <a:pt x="419" y="0"/>
                  <a:pt x="275" y="55"/>
                  <a:pt x="165" y="165"/>
                </a:cubicBezTo>
                <a:cubicBezTo>
                  <a:pt x="56" y="275"/>
                  <a:pt x="0" y="419"/>
                  <a:pt x="1" y="563"/>
                </a:cubicBezTo>
                <a:cubicBezTo>
                  <a:pt x="0" y="707"/>
                  <a:pt x="56" y="851"/>
                  <a:pt x="165" y="961"/>
                </a:cubicBezTo>
                <a:cubicBezTo>
                  <a:pt x="275" y="1070"/>
                  <a:pt x="419" y="1126"/>
                  <a:pt x="563" y="1126"/>
                </a:cubicBezTo>
                <a:lnTo>
                  <a:pt x="563" y="1126"/>
                </a:lnTo>
                <a:cubicBezTo>
                  <a:pt x="650" y="1126"/>
                  <a:pt x="737" y="1105"/>
                  <a:pt x="817" y="1065"/>
                </a:cubicBezTo>
                <a:cubicBezTo>
                  <a:pt x="817" y="1065"/>
                  <a:pt x="817" y="1065"/>
                  <a:pt x="817" y="1065"/>
                </a:cubicBezTo>
                <a:lnTo>
                  <a:pt x="1463" y="1710"/>
                </a:lnTo>
                <a:cubicBezTo>
                  <a:pt x="1525" y="1773"/>
                  <a:pt x="1607" y="1752"/>
                  <a:pt x="1670" y="1690"/>
                </a:cubicBezTo>
                <a:lnTo>
                  <a:pt x="1690" y="1670"/>
                </a:lnTo>
                <a:cubicBezTo>
                  <a:pt x="1752" y="1607"/>
                  <a:pt x="1773" y="1525"/>
                  <a:pt x="1710" y="1463"/>
                </a:cubicBezTo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1701551" y="5391702"/>
            <a:ext cx="2612032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GOVERNANCE</a:t>
            </a:r>
          </a:p>
        </p:txBody>
      </p:sp>
      <p:sp>
        <p:nvSpPr>
          <p:cNvPr id="16" name="TextBox 44"/>
          <p:cNvSpPr txBox="1"/>
          <p:nvPr/>
        </p:nvSpPr>
        <p:spPr>
          <a:xfrm>
            <a:off x="1560523" y="7804905"/>
            <a:ext cx="2664462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>
                <a:solidFill>
                  <a:prstClr val="black"/>
                </a:solidFill>
                <a:latin typeface="+mn-lt"/>
                <a:ea typeface=""/>
                <a:cs typeface=""/>
              </a:rPr>
              <a:t>FORMAZIONE</a:t>
            </a:r>
            <a:endParaRPr lang="it-IT" sz="2800" kern="1200" dirty="0">
              <a:solidFill>
                <a:prstClr val="black"/>
              </a:solidFill>
              <a:latin typeface="+mn-lt"/>
              <a:ea typeface=""/>
              <a:cs typeface=""/>
            </a:endParaRPr>
          </a:p>
        </p:txBody>
      </p:sp>
      <p:sp>
        <p:nvSpPr>
          <p:cNvPr id="17" name="Freeform 9198"/>
          <p:cNvSpPr>
            <a:spLocks/>
          </p:cNvSpPr>
          <p:nvPr/>
        </p:nvSpPr>
        <p:spPr bwMode="auto">
          <a:xfrm>
            <a:off x="1140889" y="4673570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18" name="Freeform 9198"/>
          <p:cNvSpPr>
            <a:spLocks/>
          </p:cNvSpPr>
          <p:nvPr/>
        </p:nvSpPr>
        <p:spPr bwMode="auto">
          <a:xfrm>
            <a:off x="1140889" y="7426765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Rectangle 58"/>
          <p:cNvSpPr/>
          <p:nvPr/>
        </p:nvSpPr>
        <p:spPr>
          <a:xfrm>
            <a:off x="3367574" y="8805271"/>
            <a:ext cx="17405518" cy="3236495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1649122" y="8799100"/>
            <a:ext cx="3301548" cy="3242666"/>
          </a:xfrm>
          <a:prstGeom prst="homePlate">
            <a:avLst>
              <a:gd name="adj" fmla="val 33936"/>
            </a:avLst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1" name="TextBox 60"/>
          <p:cNvSpPr txBox="1"/>
          <p:nvPr/>
        </p:nvSpPr>
        <p:spPr>
          <a:xfrm>
            <a:off x="1649121" y="10176688"/>
            <a:ext cx="2664462" cy="1046461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STRUMENTI DI SUPPORTO</a:t>
            </a:r>
          </a:p>
        </p:txBody>
      </p:sp>
      <p:sp>
        <p:nvSpPr>
          <p:cNvPr id="22" name="Freeform 9198"/>
          <p:cNvSpPr>
            <a:spLocks/>
          </p:cNvSpPr>
          <p:nvPr/>
        </p:nvSpPr>
        <p:spPr bwMode="auto">
          <a:xfrm>
            <a:off x="1140889" y="10469813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6364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3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64"/>
          <p:cNvCxnSpPr/>
          <p:nvPr/>
        </p:nvCxnSpPr>
        <p:spPr>
          <a:xfrm flipV="1">
            <a:off x="4783295" y="3629570"/>
            <a:ext cx="15959818" cy="22087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4" name="TextBox 66"/>
          <p:cNvSpPr txBox="1"/>
          <p:nvPr/>
        </p:nvSpPr>
        <p:spPr>
          <a:xfrm>
            <a:off x="11357825" y="3321783"/>
            <a:ext cx="1872326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defRPr>
            </a:lvl1pPr>
          </a:lstStyle>
          <a:p>
            <a:r>
              <a:rPr lang="it-IT" sz="2800" dirty="0"/>
              <a:t>Descrizione</a:t>
            </a:r>
          </a:p>
        </p:txBody>
      </p:sp>
      <p:cxnSp>
        <p:nvCxnSpPr>
          <p:cNvPr id="25" name="Straight Connector 67"/>
          <p:cNvCxnSpPr/>
          <p:nvPr/>
        </p:nvCxnSpPr>
        <p:spPr>
          <a:xfrm>
            <a:off x="1693286" y="3629570"/>
            <a:ext cx="2736476" cy="0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6" name="TextBox 69"/>
          <p:cNvSpPr txBox="1"/>
          <p:nvPr/>
        </p:nvSpPr>
        <p:spPr>
          <a:xfrm>
            <a:off x="2006351" y="3345072"/>
            <a:ext cx="20810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rPr>
              <a:t>Cantieri</a:t>
            </a:r>
          </a:p>
        </p:txBody>
      </p:sp>
      <p:sp>
        <p:nvSpPr>
          <p:cNvPr id="28" name="Rectangle 71"/>
          <p:cNvSpPr/>
          <p:nvPr/>
        </p:nvSpPr>
        <p:spPr>
          <a:xfrm>
            <a:off x="10732341" y="3347183"/>
            <a:ext cx="586934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9" name="Freeform 9127"/>
          <p:cNvSpPr>
            <a:spLocks noChangeAspect="1"/>
          </p:cNvSpPr>
          <p:nvPr/>
        </p:nvSpPr>
        <p:spPr bwMode="auto">
          <a:xfrm>
            <a:off x="10511493" y="3404316"/>
            <a:ext cx="609600" cy="456814"/>
          </a:xfrm>
          <a:custGeom>
            <a:avLst/>
            <a:gdLst>
              <a:gd name="T0" fmla="*/ 1008 w 1152"/>
              <a:gd name="T1" fmla="*/ 0 h 1007"/>
              <a:gd name="T2" fmla="*/ 144 w 1152"/>
              <a:gd name="T3" fmla="*/ 0 h 1007"/>
              <a:gd name="T4" fmla="*/ 0 w 1152"/>
              <a:gd name="T5" fmla="*/ 144 h 1007"/>
              <a:gd name="T6" fmla="*/ 0 w 1152"/>
              <a:gd name="T7" fmla="*/ 648 h 1007"/>
              <a:gd name="T8" fmla="*/ 144 w 1152"/>
              <a:gd name="T9" fmla="*/ 791 h 1007"/>
              <a:gd name="T10" fmla="*/ 432 w 1152"/>
              <a:gd name="T11" fmla="*/ 791 h 1007"/>
              <a:gd name="T12" fmla="*/ 720 w 1152"/>
              <a:gd name="T13" fmla="*/ 1007 h 1007"/>
              <a:gd name="T14" fmla="*/ 720 w 1152"/>
              <a:gd name="T15" fmla="*/ 791 h 1007"/>
              <a:gd name="T16" fmla="*/ 1008 w 1152"/>
              <a:gd name="T17" fmla="*/ 791 h 1007"/>
              <a:gd name="T18" fmla="*/ 1152 w 1152"/>
              <a:gd name="T19" fmla="*/ 648 h 1007"/>
              <a:gd name="T20" fmla="*/ 1152 w 1152"/>
              <a:gd name="T21" fmla="*/ 144 h 1007"/>
              <a:gd name="T22" fmla="*/ 1008 w 1152"/>
              <a:gd name="T2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2" h="1007">
                <a:moveTo>
                  <a:pt x="1008" y="0"/>
                </a:moveTo>
                <a:lnTo>
                  <a:pt x="144" y="0"/>
                </a:lnTo>
                <a:cubicBezTo>
                  <a:pt x="65" y="0"/>
                  <a:pt x="0" y="65"/>
                  <a:pt x="0" y="144"/>
                </a:cubicBezTo>
                <a:lnTo>
                  <a:pt x="0" y="648"/>
                </a:lnTo>
                <a:cubicBezTo>
                  <a:pt x="0" y="727"/>
                  <a:pt x="65" y="791"/>
                  <a:pt x="144" y="791"/>
                </a:cubicBezTo>
                <a:lnTo>
                  <a:pt x="432" y="791"/>
                </a:lnTo>
                <a:lnTo>
                  <a:pt x="720" y="1007"/>
                </a:lnTo>
                <a:lnTo>
                  <a:pt x="720" y="791"/>
                </a:lnTo>
                <a:lnTo>
                  <a:pt x="1008" y="791"/>
                </a:lnTo>
                <a:cubicBezTo>
                  <a:pt x="1087" y="791"/>
                  <a:pt x="1152" y="727"/>
                  <a:pt x="1152" y="648"/>
                </a:cubicBezTo>
                <a:lnTo>
                  <a:pt x="1152" y="144"/>
                </a:lnTo>
                <a:cubicBezTo>
                  <a:pt x="1152" y="65"/>
                  <a:pt x="1087" y="0"/>
                  <a:pt x="1008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0" name="Freeform 9269"/>
          <p:cNvSpPr>
            <a:spLocks noChangeAspect="1" noEditPoints="1"/>
          </p:cNvSpPr>
          <p:nvPr/>
        </p:nvSpPr>
        <p:spPr bwMode="auto">
          <a:xfrm>
            <a:off x="1966070" y="3344203"/>
            <a:ext cx="504088" cy="508774"/>
          </a:xfrm>
          <a:custGeom>
            <a:avLst/>
            <a:gdLst>
              <a:gd name="T0" fmla="*/ 1120 w 1675"/>
              <a:gd name="T1" fmla="*/ 859 h 1645"/>
              <a:gd name="T2" fmla="*/ 799 w 1675"/>
              <a:gd name="T3" fmla="*/ 1100 h 1645"/>
              <a:gd name="T4" fmla="*/ 555 w 1675"/>
              <a:gd name="T5" fmla="*/ 785 h 1645"/>
              <a:gd name="T6" fmla="*/ 875 w 1675"/>
              <a:gd name="T7" fmla="*/ 544 h 1645"/>
              <a:gd name="T8" fmla="*/ 1120 w 1675"/>
              <a:gd name="T9" fmla="*/ 859 h 1645"/>
              <a:gd name="T10" fmla="*/ 1599 w 1675"/>
              <a:gd name="T11" fmla="*/ 824 h 1645"/>
              <a:gd name="T12" fmla="*/ 1456 w 1675"/>
              <a:gd name="T13" fmla="*/ 693 h 1645"/>
              <a:gd name="T14" fmla="*/ 1489 w 1675"/>
              <a:gd name="T15" fmla="*/ 457 h 1645"/>
              <a:gd name="T16" fmla="*/ 1491 w 1675"/>
              <a:gd name="T17" fmla="*/ 454 h 1645"/>
              <a:gd name="T18" fmla="*/ 1551 w 1675"/>
              <a:gd name="T19" fmla="*/ 391 h 1645"/>
              <a:gd name="T20" fmla="*/ 1448 w 1675"/>
              <a:gd name="T21" fmla="*/ 258 h 1645"/>
              <a:gd name="T22" fmla="*/ 1371 w 1675"/>
              <a:gd name="T23" fmla="*/ 297 h 1645"/>
              <a:gd name="T24" fmla="*/ 1367 w 1675"/>
              <a:gd name="T25" fmla="*/ 299 h 1645"/>
              <a:gd name="T26" fmla="*/ 1053 w 1675"/>
              <a:gd name="T27" fmla="*/ 173 h 1645"/>
              <a:gd name="T28" fmla="*/ 1034 w 1675"/>
              <a:gd name="T29" fmla="*/ 97 h 1645"/>
              <a:gd name="T30" fmla="*/ 1034 w 1675"/>
              <a:gd name="T31" fmla="*/ 93 h 1645"/>
              <a:gd name="T32" fmla="*/ 1032 w 1675"/>
              <a:gd name="T33" fmla="*/ 22 h 1645"/>
              <a:gd name="T34" fmla="*/ 862 w 1675"/>
              <a:gd name="T35" fmla="*/ 0 h 1645"/>
              <a:gd name="T36" fmla="*/ 837 w 1675"/>
              <a:gd name="T37" fmla="*/ 82 h 1645"/>
              <a:gd name="T38" fmla="*/ 836 w 1675"/>
              <a:gd name="T39" fmla="*/ 83 h 1645"/>
              <a:gd name="T40" fmla="*/ 706 w 1675"/>
              <a:gd name="T41" fmla="*/ 214 h 1645"/>
              <a:gd name="T42" fmla="*/ 448 w 1675"/>
              <a:gd name="T43" fmla="*/ 167 h 1645"/>
              <a:gd name="T44" fmla="*/ 442 w 1675"/>
              <a:gd name="T45" fmla="*/ 161 h 1645"/>
              <a:gd name="T46" fmla="*/ 399 w 1675"/>
              <a:gd name="T47" fmla="*/ 121 h 1645"/>
              <a:gd name="T48" fmla="*/ 263 w 1675"/>
              <a:gd name="T49" fmla="*/ 223 h 1645"/>
              <a:gd name="T50" fmla="*/ 303 w 1675"/>
              <a:gd name="T51" fmla="*/ 297 h 1645"/>
              <a:gd name="T52" fmla="*/ 306 w 1675"/>
              <a:gd name="T53" fmla="*/ 304 h 1645"/>
              <a:gd name="T54" fmla="*/ 177 w 1675"/>
              <a:gd name="T55" fmla="*/ 612 h 1645"/>
              <a:gd name="T56" fmla="*/ 78 w 1675"/>
              <a:gd name="T57" fmla="*/ 631 h 1645"/>
              <a:gd name="T58" fmla="*/ 22 w 1675"/>
              <a:gd name="T59" fmla="*/ 631 h 1645"/>
              <a:gd name="T60" fmla="*/ 0 w 1675"/>
              <a:gd name="T61" fmla="*/ 798 h 1645"/>
              <a:gd name="T62" fmla="*/ 71 w 1675"/>
              <a:gd name="T63" fmla="*/ 820 h 1645"/>
              <a:gd name="T64" fmla="*/ 218 w 1675"/>
              <a:gd name="T65" fmla="*/ 953 h 1645"/>
              <a:gd name="T66" fmla="*/ 175 w 1675"/>
              <a:gd name="T67" fmla="*/ 1201 h 1645"/>
              <a:gd name="T68" fmla="*/ 124 w 1675"/>
              <a:gd name="T69" fmla="*/ 1253 h 1645"/>
              <a:gd name="T70" fmla="*/ 227 w 1675"/>
              <a:gd name="T71" fmla="*/ 1387 h 1645"/>
              <a:gd name="T72" fmla="*/ 287 w 1675"/>
              <a:gd name="T73" fmla="*/ 1355 h 1645"/>
              <a:gd name="T74" fmla="*/ 290 w 1675"/>
              <a:gd name="T75" fmla="*/ 1354 h 1645"/>
              <a:gd name="T76" fmla="*/ 310 w 1675"/>
              <a:gd name="T77" fmla="*/ 1345 h 1645"/>
              <a:gd name="T78" fmla="*/ 624 w 1675"/>
              <a:gd name="T79" fmla="*/ 1471 h 1645"/>
              <a:gd name="T80" fmla="*/ 643 w 1675"/>
              <a:gd name="T81" fmla="*/ 1559 h 1645"/>
              <a:gd name="T82" fmla="*/ 642 w 1675"/>
              <a:gd name="T83" fmla="*/ 1560 h 1645"/>
              <a:gd name="T84" fmla="*/ 643 w 1675"/>
              <a:gd name="T85" fmla="*/ 1623 h 1645"/>
              <a:gd name="T86" fmla="*/ 812 w 1675"/>
              <a:gd name="T87" fmla="*/ 1645 h 1645"/>
              <a:gd name="T88" fmla="*/ 833 w 1675"/>
              <a:gd name="T89" fmla="*/ 1581 h 1645"/>
              <a:gd name="T90" fmla="*/ 971 w 1675"/>
              <a:gd name="T91" fmla="*/ 1431 h 1645"/>
              <a:gd name="T92" fmla="*/ 1220 w 1675"/>
              <a:gd name="T93" fmla="*/ 1470 h 1645"/>
              <a:gd name="T94" fmla="*/ 1276 w 1675"/>
              <a:gd name="T95" fmla="*/ 1523 h 1645"/>
              <a:gd name="T96" fmla="*/ 1412 w 1675"/>
              <a:gd name="T97" fmla="*/ 1421 h 1645"/>
              <a:gd name="T98" fmla="*/ 1371 w 1675"/>
              <a:gd name="T99" fmla="*/ 1344 h 1645"/>
              <a:gd name="T100" fmla="*/ 1370 w 1675"/>
              <a:gd name="T101" fmla="*/ 1341 h 1645"/>
              <a:gd name="T102" fmla="*/ 1498 w 1675"/>
              <a:gd name="T103" fmla="*/ 1034 h 1645"/>
              <a:gd name="T104" fmla="*/ 1582 w 1675"/>
              <a:gd name="T105" fmla="*/ 1016 h 1645"/>
              <a:gd name="T106" fmla="*/ 1652 w 1675"/>
              <a:gd name="T107" fmla="*/ 1013 h 1645"/>
              <a:gd name="T108" fmla="*/ 1675 w 1675"/>
              <a:gd name="T109" fmla="*/ 847 h 1645"/>
              <a:gd name="T110" fmla="*/ 1599 w 1675"/>
              <a:gd name="T111" fmla="*/ 824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75" h="1645">
                <a:moveTo>
                  <a:pt x="1120" y="859"/>
                </a:moveTo>
                <a:cubicBezTo>
                  <a:pt x="1099" y="1013"/>
                  <a:pt x="956" y="1120"/>
                  <a:pt x="799" y="1100"/>
                </a:cubicBezTo>
                <a:cubicBezTo>
                  <a:pt x="643" y="1079"/>
                  <a:pt x="534" y="938"/>
                  <a:pt x="555" y="785"/>
                </a:cubicBezTo>
                <a:cubicBezTo>
                  <a:pt x="576" y="632"/>
                  <a:pt x="719" y="524"/>
                  <a:pt x="875" y="544"/>
                </a:cubicBezTo>
                <a:cubicBezTo>
                  <a:pt x="1031" y="565"/>
                  <a:pt x="1141" y="706"/>
                  <a:pt x="1120" y="859"/>
                </a:cubicBezTo>
                <a:moveTo>
                  <a:pt x="1599" y="824"/>
                </a:moveTo>
                <a:cubicBezTo>
                  <a:pt x="1537" y="803"/>
                  <a:pt x="1483" y="758"/>
                  <a:pt x="1456" y="693"/>
                </a:cubicBezTo>
                <a:cubicBezTo>
                  <a:pt x="1421" y="612"/>
                  <a:pt x="1437" y="522"/>
                  <a:pt x="1489" y="457"/>
                </a:cubicBezTo>
                <a:lnTo>
                  <a:pt x="1491" y="454"/>
                </a:lnTo>
                <a:lnTo>
                  <a:pt x="1551" y="391"/>
                </a:lnTo>
                <a:lnTo>
                  <a:pt x="1448" y="258"/>
                </a:lnTo>
                <a:lnTo>
                  <a:pt x="1371" y="297"/>
                </a:lnTo>
                <a:lnTo>
                  <a:pt x="1367" y="299"/>
                </a:lnTo>
                <a:cubicBezTo>
                  <a:pt x="1245" y="349"/>
                  <a:pt x="1104" y="293"/>
                  <a:pt x="1053" y="173"/>
                </a:cubicBezTo>
                <a:cubicBezTo>
                  <a:pt x="1043" y="148"/>
                  <a:pt x="1036" y="123"/>
                  <a:pt x="1034" y="97"/>
                </a:cubicBezTo>
                <a:lnTo>
                  <a:pt x="1034" y="93"/>
                </a:lnTo>
                <a:lnTo>
                  <a:pt x="1032" y="22"/>
                </a:lnTo>
                <a:lnTo>
                  <a:pt x="862" y="0"/>
                </a:lnTo>
                <a:lnTo>
                  <a:pt x="837" y="82"/>
                </a:lnTo>
                <a:lnTo>
                  <a:pt x="836" y="83"/>
                </a:lnTo>
                <a:cubicBezTo>
                  <a:pt x="814" y="140"/>
                  <a:pt x="768" y="189"/>
                  <a:pt x="706" y="214"/>
                </a:cubicBezTo>
                <a:cubicBezTo>
                  <a:pt x="615" y="252"/>
                  <a:pt x="514" y="230"/>
                  <a:pt x="448" y="167"/>
                </a:cubicBezTo>
                <a:lnTo>
                  <a:pt x="442" y="161"/>
                </a:lnTo>
                <a:lnTo>
                  <a:pt x="399" y="121"/>
                </a:lnTo>
                <a:lnTo>
                  <a:pt x="263" y="223"/>
                </a:lnTo>
                <a:lnTo>
                  <a:pt x="303" y="297"/>
                </a:lnTo>
                <a:lnTo>
                  <a:pt x="306" y="304"/>
                </a:lnTo>
                <a:cubicBezTo>
                  <a:pt x="357" y="424"/>
                  <a:pt x="299" y="562"/>
                  <a:pt x="177" y="612"/>
                </a:cubicBezTo>
                <a:cubicBezTo>
                  <a:pt x="144" y="626"/>
                  <a:pt x="115" y="629"/>
                  <a:pt x="78" y="631"/>
                </a:cubicBezTo>
                <a:lnTo>
                  <a:pt x="22" y="631"/>
                </a:lnTo>
                <a:lnTo>
                  <a:pt x="0" y="798"/>
                </a:lnTo>
                <a:lnTo>
                  <a:pt x="71" y="820"/>
                </a:lnTo>
                <a:cubicBezTo>
                  <a:pt x="135" y="840"/>
                  <a:pt x="190" y="887"/>
                  <a:pt x="218" y="953"/>
                </a:cubicBezTo>
                <a:cubicBezTo>
                  <a:pt x="255" y="1039"/>
                  <a:pt x="235" y="1136"/>
                  <a:pt x="175" y="1201"/>
                </a:cubicBezTo>
                <a:lnTo>
                  <a:pt x="124" y="1253"/>
                </a:lnTo>
                <a:lnTo>
                  <a:pt x="227" y="1387"/>
                </a:lnTo>
                <a:lnTo>
                  <a:pt x="287" y="1355"/>
                </a:lnTo>
                <a:lnTo>
                  <a:pt x="290" y="1354"/>
                </a:lnTo>
                <a:cubicBezTo>
                  <a:pt x="302" y="1347"/>
                  <a:pt x="296" y="1350"/>
                  <a:pt x="310" y="1345"/>
                </a:cubicBezTo>
                <a:cubicBezTo>
                  <a:pt x="432" y="1295"/>
                  <a:pt x="573" y="1351"/>
                  <a:pt x="624" y="1471"/>
                </a:cubicBezTo>
                <a:cubicBezTo>
                  <a:pt x="636" y="1500"/>
                  <a:pt x="642" y="1530"/>
                  <a:pt x="643" y="1559"/>
                </a:cubicBezTo>
                <a:lnTo>
                  <a:pt x="642" y="1560"/>
                </a:lnTo>
                <a:lnTo>
                  <a:pt x="643" y="1623"/>
                </a:lnTo>
                <a:lnTo>
                  <a:pt x="812" y="1645"/>
                </a:lnTo>
                <a:lnTo>
                  <a:pt x="833" y="1581"/>
                </a:lnTo>
                <a:cubicBezTo>
                  <a:pt x="853" y="1516"/>
                  <a:pt x="902" y="1460"/>
                  <a:pt x="971" y="1431"/>
                </a:cubicBezTo>
                <a:cubicBezTo>
                  <a:pt x="1057" y="1396"/>
                  <a:pt x="1153" y="1414"/>
                  <a:pt x="1220" y="1470"/>
                </a:cubicBezTo>
                <a:lnTo>
                  <a:pt x="1276" y="1523"/>
                </a:lnTo>
                <a:lnTo>
                  <a:pt x="1412" y="1421"/>
                </a:lnTo>
                <a:lnTo>
                  <a:pt x="1371" y="1344"/>
                </a:lnTo>
                <a:lnTo>
                  <a:pt x="1370" y="1341"/>
                </a:lnTo>
                <a:cubicBezTo>
                  <a:pt x="1319" y="1222"/>
                  <a:pt x="1376" y="1084"/>
                  <a:pt x="1498" y="1034"/>
                </a:cubicBezTo>
                <a:cubicBezTo>
                  <a:pt x="1525" y="1023"/>
                  <a:pt x="1555" y="1017"/>
                  <a:pt x="1582" y="1016"/>
                </a:cubicBezTo>
                <a:lnTo>
                  <a:pt x="1652" y="1013"/>
                </a:lnTo>
                <a:lnTo>
                  <a:pt x="1675" y="847"/>
                </a:lnTo>
                <a:lnTo>
                  <a:pt x="1599" y="82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4" name="Shape 2772">
            <a:extLst/>
          </p:cNvPr>
          <p:cNvSpPr/>
          <p:nvPr/>
        </p:nvSpPr>
        <p:spPr>
          <a:xfrm>
            <a:off x="2518377" y="6945957"/>
            <a:ext cx="849196" cy="858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defTabSz="914400" rtl="0"/>
            <a:endParaRPr sz="2800" b="0" kern="1200">
              <a:solidFill>
                <a:prstClr val="white"/>
              </a:solidFill>
              <a:latin typeface="Calibri"/>
              <a:ea typeface=""/>
              <a:cs typeface=""/>
              <a:sym typeface="Gill Sans"/>
            </a:endParaRPr>
          </a:p>
        </p:txBody>
      </p:sp>
      <p:sp>
        <p:nvSpPr>
          <p:cNvPr id="35" name="Shape 2937">
            <a:extLst/>
          </p:cNvPr>
          <p:cNvSpPr/>
          <p:nvPr/>
        </p:nvSpPr>
        <p:spPr bwMode="auto">
          <a:xfrm>
            <a:off x="2551767" y="9214834"/>
            <a:ext cx="798936" cy="79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algn="ctr" defTabSz="685784" eaLnBrk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Montserrat" panose="00000500000000000000" pitchFamily="50" charset="0"/>
              <a:ea typeface="Lato" charset="0"/>
              <a:cs typeface="Lato" charset="0"/>
              <a:sym typeface="Gill Sans"/>
            </a:endParaRPr>
          </a:p>
        </p:txBody>
      </p:sp>
      <p:sp>
        <p:nvSpPr>
          <p:cNvPr id="36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6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Esigenze</a:t>
            </a:r>
          </a:p>
        </p:txBody>
      </p:sp>
      <p:sp>
        <p:nvSpPr>
          <p:cNvPr id="6" name="Rettangolo 5"/>
          <p:cNvSpPr/>
          <p:nvPr/>
        </p:nvSpPr>
        <p:spPr>
          <a:xfrm>
            <a:off x="4467151" y="8986234"/>
            <a:ext cx="12192000" cy="2967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programmazione dei fabbisogni di spesa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 err="1">
                <a:solidFill>
                  <a:srgbClr val="000000"/>
                </a:solidFill>
                <a:latin typeface="+mn-lt"/>
                <a:ea typeface=""/>
                <a:cs typeface=""/>
              </a:rPr>
              <a:t>check</a:t>
            </a: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 list per controlli ex art. 80;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regolamento per acquisti sotto-soglia;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anomalia dell’offerta;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l’utilizzo dei CAM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087413" y="4456882"/>
            <a:ext cx="12192000" cy="1616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59075" lvl="4" indent="-574675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rilevazione degli ambiti di maggiore interesse dei Comuni attraverso specifici questionari</a:t>
            </a:r>
          </a:p>
          <a:p>
            <a:pPr marL="2759075" lvl="4" indent="-574675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  <a:defRPr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proposte di revisione del Regolamento SUA  </a:t>
            </a:r>
          </a:p>
        </p:txBody>
      </p:sp>
    </p:spTree>
    <p:extLst>
      <p:ext uri="{BB962C8B-B14F-4D97-AF65-F5344CB8AC3E}">
        <p14:creationId xmlns:p14="http://schemas.microsoft.com/office/powerpoint/2010/main" val="1863303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543744" y="579972"/>
            <a:ext cx="19310475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endParaRPr sz="6600" dirty="0">
              <a:solidFill>
                <a:srgbClr val="636463"/>
              </a:solidFill>
              <a:latin typeface="+mj-ea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7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543744" y="1739904"/>
            <a:ext cx="9825083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 b="0" spc="0">
                <a:solidFill>
                  <a:srgbClr val="4D4E4C"/>
                </a:solidFill>
                <a:latin typeface="+mn-lt"/>
                <a:ea typeface="+mn-ea"/>
                <a:cs typeface="+mn-cs"/>
                <a:sym typeface="Robo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lang="it-IT" sz="2000" dirty="0">
              <a:latin typeface="+mn-ea"/>
            </a:endParaRPr>
          </a:p>
        </p:txBody>
      </p:sp>
      <p:sp>
        <p:nvSpPr>
          <p:cNvPr id="7" name="Shape 496"/>
          <p:cNvSpPr/>
          <p:nvPr/>
        </p:nvSpPr>
        <p:spPr>
          <a:xfrm>
            <a:off x="1289744" y="536368"/>
            <a:ext cx="7351370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defRPr sz="6400">
                <a:solidFill>
                  <a:srgbClr val="4D4E4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it-IT" sz="6400" b="1" dirty="0">
                <a:solidFill>
                  <a:srgbClr val="4D4E4C"/>
                </a:solidFill>
              </a:rPr>
              <a:t>Provincia di Novara</a:t>
            </a:r>
            <a:endParaRPr sz="6400" b="1" dirty="0">
              <a:solidFill>
                <a:srgbClr val="4D4E4C"/>
              </a:solidFill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00788"/>
              </p:ext>
            </p:extLst>
          </p:nvPr>
        </p:nvGraphicFramePr>
        <p:xfrm>
          <a:off x="1103812" y="2823781"/>
          <a:ext cx="22300413" cy="9214294"/>
        </p:xfrm>
        <a:graphic>
          <a:graphicData uri="http://schemas.openxmlformats.org/drawingml/2006/table">
            <a:tbl>
              <a:tblPr/>
              <a:tblGrid>
                <a:gridCol w="362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8054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Maggio‘19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"/>
                          <a:cs typeface=""/>
                          <a:sym typeface="Roboto Regular"/>
                        </a:rPr>
                        <a:t>Giugno‘19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Luglio’19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Settembre’19</a:t>
                      </a:r>
                    </a:p>
                  </a:txBody>
                  <a:tcPr marL="172830" marR="17283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Ottobre‘19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Novembre ‘19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Dicembre’19</a:t>
                      </a:r>
                    </a:p>
                  </a:txBody>
                  <a:tcPr marL="0" marR="0" marT="93622" marB="936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6240"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>
                      <a:lvl1pPr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1pPr>
                      <a:lvl2pPr indent="228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2pPr>
                      <a:lvl3pPr indent="457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3pPr>
                      <a:lvl4pPr indent="685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4pPr>
                      <a:lvl5pPr indent="9144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5pPr>
                      <a:lvl6pPr indent="11430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6pPr>
                      <a:lvl7pPr indent="13716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7pPr>
                      <a:lvl8pPr indent="16002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8pPr>
                      <a:lvl9pPr indent="1828800" algn="ctr" defTabSz="584200" eaLnBrk="1" hangingPunct="1">
                        <a:defRPr b="1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  <a:sym typeface="Roboto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2830" marR="172830" marT="93622" marB="93622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Line 157"/>
          <p:cNvSpPr>
            <a:spLocks noChangeShapeType="1"/>
          </p:cNvSpPr>
          <p:nvPr/>
        </p:nvSpPr>
        <p:spPr bwMode="auto">
          <a:xfrm flipV="1">
            <a:off x="46482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0" name="Freeform 9198"/>
          <p:cNvSpPr>
            <a:spLocks/>
          </p:cNvSpPr>
          <p:nvPr/>
        </p:nvSpPr>
        <p:spPr bwMode="auto">
          <a:xfrm>
            <a:off x="722130" y="5159614"/>
            <a:ext cx="730174" cy="540617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1</a:t>
            </a:r>
            <a:endParaRPr kumimoji="0" lang="it-IT" sz="36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42" name="Freeform 9198"/>
          <p:cNvSpPr>
            <a:spLocks/>
          </p:cNvSpPr>
          <p:nvPr/>
        </p:nvSpPr>
        <p:spPr bwMode="auto">
          <a:xfrm>
            <a:off x="722130" y="7099707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2</a:t>
            </a:r>
            <a:endParaRPr kumimoji="0" lang="it-IT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cxnSp>
        <p:nvCxnSpPr>
          <p:cNvPr id="43" name="Straight Arrow Connector 32"/>
          <p:cNvCxnSpPr/>
          <p:nvPr/>
        </p:nvCxnSpPr>
        <p:spPr>
          <a:xfrm flipV="1">
            <a:off x="1112992" y="3444949"/>
            <a:ext cx="22291235" cy="5097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tailEnd type="arrow"/>
          </a:ln>
          <a:effectLst/>
        </p:spPr>
      </p:cxnSp>
      <p:sp>
        <p:nvSpPr>
          <p:cNvPr id="58" name="Freeform 9198"/>
          <p:cNvSpPr>
            <a:spLocks/>
          </p:cNvSpPr>
          <p:nvPr/>
        </p:nvSpPr>
        <p:spPr bwMode="auto">
          <a:xfrm>
            <a:off x="722130" y="8905636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5358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3</a:t>
            </a:r>
            <a:endParaRPr kumimoji="0" lang="it-IT" sz="3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pic>
        <p:nvPicPr>
          <p:cNvPr id="27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29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Tempistiche</a:t>
            </a:r>
            <a:r>
              <a:rPr kumimoji="0" lang="it-IT" sz="4400" b="0" i="0" u="none" strike="noStrike" cap="none" spc="0" normalizeH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proposte</a:t>
            </a:r>
            <a:endParaRPr kumimoji="0" lang="it-IT" sz="4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3" name="Line 157"/>
          <p:cNvSpPr>
            <a:spLocks noChangeShapeType="1"/>
          </p:cNvSpPr>
          <p:nvPr/>
        </p:nvSpPr>
        <p:spPr bwMode="auto">
          <a:xfrm flipV="1">
            <a:off x="823095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4" name="Line 157"/>
          <p:cNvSpPr>
            <a:spLocks noChangeShapeType="1"/>
          </p:cNvSpPr>
          <p:nvPr/>
        </p:nvSpPr>
        <p:spPr bwMode="auto">
          <a:xfrm flipV="1">
            <a:off x="118137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 flipV="1">
            <a:off x="1483765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8" name="Line 157"/>
          <p:cNvSpPr>
            <a:spLocks noChangeShapeType="1"/>
          </p:cNvSpPr>
          <p:nvPr/>
        </p:nvSpPr>
        <p:spPr bwMode="auto">
          <a:xfrm flipV="1">
            <a:off x="18064800" y="34280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 flipV="1">
            <a:off x="21060650" y="3580482"/>
            <a:ext cx="0" cy="957791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lang="it-IT" sz="2800" b="0" kern="1200">
              <a:solidFill>
                <a:srgbClr val="000000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1449228" y="5600519"/>
            <a:ext cx="3230225" cy="1016753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schemeClr val="bg1"/>
                </a:solidFill>
                <a:latin typeface="+mn-ea"/>
                <a:ea typeface="+mn-ea"/>
                <a:cs typeface=""/>
              </a:rPr>
              <a:t>Rilevazione ambiti di interesse (questionari)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4648200" y="7044424"/>
            <a:ext cx="7193601" cy="720166"/>
          </a:xfrm>
          <a:prstGeom prst="homePlate">
            <a:avLst>
              <a:gd name="adj" fmla="val 27059"/>
            </a:avLst>
          </a:prstGeom>
          <a:solidFill>
            <a:srgbClr val="FAC93D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Workshop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Mepa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 (definire date)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1579080" y="9728891"/>
            <a:ext cx="3123689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checklist per controlli ex art. 80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1449228" y="3936824"/>
            <a:ext cx="3230225" cy="1143299"/>
          </a:xfrm>
          <a:prstGeom prst="homePlate">
            <a:avLst>
              <a:gd name="adj" fmla="val 27059"/>
            </a:avLst>
          </a:prstGeom>
          <a:solidFill>
            <a:schemeClr val="tx2"/>
          </a:solidFill>
          <a:ln w="0">
            <a:noFill/>
            <a:prstDash val="dash"/>
            <a:round/>
            <a:headEnd/>
            <a:tailEnd/>
          </a:ln>
        </p:spPr>
        <p:txBody>
          <a:bodyPr vert="horz" wrap="square" lIns="203822" tIns="101910" rIns="203822" bIns="10191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Revisione </a:t>
            </a:r>
            <a:r>
              <a:rPr kumimoji="0" lang="it-IT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"/>
              </a:rPr>
              <a:t>Regolamento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1394227" y="12206008"/>
            <a:ext cx="6671226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supporto nella raccolta fabbisogni per programmazione 2020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813700" y="9956800"/>
            <a:ext cx="3023298" cy="1076097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 dirty="0">
                <a:solidFill>
                  <a:prstClr val="white"/>
                </a:solidFill>
                <a:latin typeface="+mn-ea"/>
                <a:ea typeface="+mn-ea"/>
                <a:cs typeface=""/>
              </a:rPr>
              <a:t>Regolamento acquisti sotto soglia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559149" y="11178279"/>
            <a:ext cx="3199983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Vademecum anomalia</a:t>
            </a:r>
            <a:endParaRPr lang="it-IT" sz="2400" b="0" kern="1200" dirty="0">
              <a:solidFill>
                <a:prstClr val="white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389919" y="8351055"/>
            <a:ext cx="2764831" cy="720166"/>
          </a:xfrm>
          <a:prstGeom prst="homePlate">
            <a:avLst>
              <a:gd name="adj" fmla="val 27059"/>
            </a:avLst>
          </a:prstGeom>
          <a:solidFill>
            <a:srgbClr val="53585F"/>
          </a:solidFill>
          <a:ln w="6350" algn="ctr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lIns="163850" tIns="64502" rIns="163850" bIns="64502" anchor="ctr"/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76"/>
              </a:spcAft>
              <a:buClrTx/>
              <a:buSzTx/>
              <a:buFontTx/>
              <a:buNone/>
              <a:tabLst/>
              <a:defRPr/>
            </a:pPr>
            <a:r>
              <a:rPr lang="it-IT" sz="2400" b="0" kern="1200">
                <a:solidFill>
                  <a:prstClr val="white"/>
                </a:solidFill>
                <a:latin typeface="+mn-ea"/>
                <a:ea typeface="+mn-ea"/>
                <a:cs typeface=""/>
              </a:rPr>
              <a:t>vademecum per l’utilizzo dei CAM</a:t>
            </a:r>
          </a:p>
        </p:txBody>
      </p:sp>
    </p:spTree>
    <p:extLst>
      <p:ext uri="{BB962C8B-B14F-4D97-AF65-F5344CB8AC3E}">
        <p14:creationId xmlns:p14="http://schemas.microsoft.com/office/powerpoint/2010/main" val="5487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6597" y="705424"/>
            <a:ext cx="7542128" cy="112915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lvl="0" algn="l" defTabSz="584200">
              <a:defRPr sz="6400">
                <a:solidFill>
                  <a:srgbClr val="4D4E4C"/>
                </a:solidFill>
              </a:defRPr>
            </a:lvl1pPr>
          </a:lstStyle>
          <a:p>
            <a:r>
              <a:rPr lang="it-IT" dirty="0"/>
              <a:t>Provincia di Salerno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14393834" y="607631"/>
            <a:ext cx="3326392" cy="13244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26" y="485691"/>
            <a:ext cx="3106018" cy="1568309"/>
          </a:xfrm>
          <a:prstGeom prst="rect">
            <a:avLst/>
          </a:prstGeom>
        </p:spPr>
      </p:pic>
      <p:pic>
        <p:nvPicPr>
          <p:cNvPr id="5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48" y="406400"/>
            <a:ext cx="3736151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4"/>
          <p:cNvSpPr/>
          <p:nvPr/>
        </p:nvSpPr>
        <p:spPr>
          <a:xfrm>
            <a:off x="4149131" y="6346545"/>
            <a:ext cx="17776249" cy="1907560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1016000" lvl="4" indent="-1016000" algn="l" defTabSz="914400" rtl="0">
              <a:spcAft>
                <a:spcPts val="1200"/>
              </a:spcAft>
              <a:buFont typeface="Arial" pitchFamily="34" charset="0"/>
              <a:buChar char="•"/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796656" y="6335862"/>
            <a:ext cx="3301548" cy="1970998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rgbClr val="FAC93D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TextBox 44"/>
          <p:cNvSpPr txBox="1"/>
          <p:nvPr/>
        </p:nvSpPr>
        <p:spPr>
          <a:xfrm>
            <a:off x="1708057" y="7469247"/>
            <a:ext cx="2664462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>
                <a:solidFill>
                  <a:prstClr val="black"/>
                </a:solidFill>
                <a:latin typeface="+mn-lt"/>
                <a:ea typeface=""/>
                <a:cs typeface=""/>
              </a:rPr>
              <a:t>FORMAZIONE</a:t>
            </a:r>
            <a:endParaRPr lang="it-IT" sz="2800" kern="1200" dirty="0">
              <a:solidFill>
                <a:prstClr val="black"/>
              </a:solidFill>
              <a:latin typeface="+mn-lt"/>
              <a:ea typeface=""/>
              <a:cs typeface=""/>
            </a:endParaRPr>
          </a:p>
        </p:txBody>
      </p:sp>
      <p:sp>
        <p:nvSpPr>
          <p:cNvPr id="18" name="Freeform 9198"/>
          <p:cNvSpPr>
            <a:spLocks/>
          </p:cNvSpPr>
          <p:nvPr/>
        </p:nvSpPr>
        <p:spPr bwMode="auto">
          <a:xfrm>
            <a:off x="1288423" y="7091107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Rectangle 58"/>
          <p:cNvSpPr/>
          <p:nvPr/>
        </p:nvSpPr>
        <p:spPr>
          <a:xfrm>
            <a:off x="3515108" y="8469613"/>
            <a:ext cx="18481292" cy="4220458"/>
          </a:xfrm>
          <a:prstGeom prst="rect">
            <a:avLst/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1796656" y="8463441"/>
            <a:ext cx="3301548" cy="4226629"/>
          </a:xfrm>
          <a:prstGeom prst="homePlate">
            <a:avLst>
              <a:gd name="adj" fmla="val 33936"/>
            </a:avLst>
          </a:prstGeom>
          <a:solidFill>
            <a:srgbClr val="FDFCFC"/>
          </a:solidFill>
          <a:ln w="28575" algn="ctr">
            <a:solidFill>
              <a:srgbClr val="636463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1" name="TextBox 60"/>
          <p:cNvSpPr txBox="1"/>
          <p:nvPr/>
        </p:nvSpPr>
        <p:spPr>
          <a:xfrm>
            <a:off x="1746967" y="10660992"/>
            <a:ext cx="2664462" cy="1046461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STRUMENTI DI SUPPORTO</a:t>
            </a:r>
          </a:p>
        </p:txBody>
      </p:sp>
      <p:sp>
        <p:nvSpPr>
          <p:cNvPr id="22" name="Freeform 9198"/>
          <p:cNvSpPr>
            <a:spLocks/>
          </p:cNvSpPr>
          <p:nvPr/>
        </p:nvSpPr>
        <p:spPr bwMode="auto">
          <a:xfrm>
            <a:off x="1288423" y="10134155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6364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kern="1200" dirty="0">
                <a:solidFill>
                  <a:prstClr val="white"/>
                </a:solidFill>
                <a:latin typeface="Calibri"/>
                <a:ea typeface=""/>
                <a:cs typeface=""/>
              </a:rPr>
              <a:t>3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64"/>
          <p:cNvCxnSpPr/>
          <p:nvPr/>
        </p:nvCxnSpPr>
        <p:spPr>
          <a:xfrm flipV="1">
            <a:off x="4889003" y="3261874"/>
            <a:ext cx="17036377" cy="22088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4" name="TextBox 66"/>
          <p:cNvSpPr txBox="1"/>
          <p:nvPr/>
        </p:nvSpPr>
        <p:spPr>
          <a:xfrm>
            <a:off x="11463533" y="2954087"/>
            <a:ext cx="1872326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>
            <a:lvl1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defRPr>
            </a:lvl1pPr>
          </a:lstStyle>
          <a:p>
            <a:r>
              <a:rPr lang="it-IT" sz="2800" dirty="0"/>
              <a:t>Descrizione</a:t>
            </a:r>
          </a:p>
        </p:txBody>
      </p:sp>
      <p:cxnSp>
        <p:nvCxnSpPr>
          <p:cNvPr id="25" name="Straight Connector 67"/>
          <p:cNvCxnSpPr/>
          <p:nvPr/>
        </p:nvCxnSpPr>
        <p:spPr>
          <a:xfrm>
            <a:off x="1798994" y="3261874"/>
            <a:ext cx="2736476" cy="0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26" name="TextBox 69"/>
          <p:cNvSpPr txBox="1"/>
          <p:nvPr/>
        </p:nvSpPr>
        <p:spPr>
          <a:xfrm>
            <a:off x="2112059" y="2977376"/>
            <a:ext cx="2081062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"/>
                <a:cs typeface=""/>
              </a:rPr>
              <a:t>Cantieri</a:t>
            </a:r>
          </a:p>
        </p:txBody>
      </p:sp>
      <p:sp>
        <p:nvSpPr>
          <p:cNvPr id="28" name="Rectangle 71"/>
          <p:cNvSpPr/>
          <p:nvPr/>
        </p:nvSpPr>
        <p:spPr>
          <a:xfrm>
            <a:off x="10838049" y="2979487"/>
            <a:ext cx="586934" cy="615573"/>
          </a:xfrm>
          <a:prstGeom prst="rect">
            <a:avLst/>
          </a:prstGeom>
          <a:solidFill>
            <a:srgbClr val="FDFCFC"/>
          </a:solidFill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29" name="Freeform 9127"/>
          <p:cNvSpPr>
            <a:spLocks noChangeAspect="1"/>
          </p:cNvSpPr>
          <p:nvPr/>
        </p:nvSpPr>
        <p:spPr bwMode="auto">
          <a:xfrm>
            <a:off x="10617201" y="3036620"/>
            <a:ext cx="609600" cy="456814"/>
          </a:xfrm>
          <a:custGeom>
            <a:avLst/>
            <a:gdLst>
              <a:gd name="T0" fmla="*/ 1008 w 1152"/>
              <a:gd name="T1" fmla="*/ 0 h 1007"/>
              <a:gd name="T2" fmla="*/ 144 w 1152"/>
              <a:gd name="T3" fmla="*/ 0 h 1007"/>
              <a:gd name="T4" fmla="*/ 0 w 1152"/>
              <a:gd name="T5" fmla="*/ 144 h 1007"/>
              <a:gd name="T6" fmla="*/ 0 w 1152"/>
              <a:gd name="T7" fmla="*/ 648 h 1007"/>
              <a:gd name="T8" fmla="*/ 144 w 1152"/>
              <a:gd name="T9" fmla="*/ 791 h 1007"/>
              <a:gd name="T10" fmla="*/ 432 w 1152"/>
              <a:gd name="T11" fmla="*/ 791 h 1007"/>
              <a:gd name="T12" fmla="*/ 720 w 1152"/>
              <a:gd name="T13" fmla="*/ 1007 h 1007"/>
              <a:gd name="T14" fmla="*/ 720 w 1152"/>
              <a:gd name="T15" fmla="*/ 791 h 1007"/>
              <a:gd name="T16" fmla="*/ 1008 w 1152"/>
              <a:gd name="T17" fmla="*/ 791 h 1007"/>
              <a:gd name="T18" fmla="*/ 1152 w 1152"/>
              <a:gd name="T19" fmla="*/ 648 h 1007"/>
              <a:gd name="T20" fmla="*/ 1152 w 1152"/>
              <a:gd name="T21" fmla="*/ 144 h 1007"/>
              <a:gd name="T22" fmla="*/ 1008 w 1152"/>
              <a:gd name="T2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2" h="1007">
                <a:moveTo>
                  <a:pt x="1008" y="0"/>
                </a:moveTo>
                <a:lnTo>
                  <a:pt x="144" y="0"/>
                </a:lnTo>
                <a:cubicBezTo>
                  <a:pt x="65" y="0"/>
                  <a:pt x="0" y="65"/>
                  <a:pt x="0" y="144"/>
                </a:cubicBezTo>
                <a:lnTo>
                  <a:pt x="0" y="648"/>
                </a:lnTo>
                <a:cubicBezTo>
                  <a:pt x="0" y="727"/>
                  <a:pt x="65" y="791"/>
                  <a:pt x="144" y="791"/>
                </a:cubicBezTo>
                <a:lnTo>
                  <a:pt x="432" y="791"/>
                </a:lnTo>
                <a:lnTo>
                  <a:pt x="720" y="1007"/>
                </a:lnTo>
                <a:lnTo>
                  <a:pt x="720" y="791"/>
                </a:lnTo>
                <a:lnTo>
                  <a:pt x="1008" y="791"/>
                </a:lnTo>
                <a:cubicBezTo>
                  <a:pt x="1087" y="791"/>
                  <a:pt x="1152" y="727"/>
                  <a:pt x="1152" y="648"/>
                </a:cubicBezTo>
                <a:lnTo>
                  <a:pt x="1152" y="144"/>
                </a:lnTo>
                <a:cubicBezTo>
                  <a:pt x="1152" y="65"/>
                  <a:pt x="1087" y="0"/>
                  <a:pt x="1008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endParaRPr lang="it-IT" sz="2800" b="0" kern="120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0" name="Freeform 9269"/>
          <p:cNvSpPr>
            <a:spLocks noChangeAspect="1" noEditPoints="1"/>
          </p:cNvSpPr>
          <p:nvPr/>
        </p:nvSpPr>
        <p:spPr bwMode="auto">
          <a:xfrm>
            <a:off x="2071778" y="2976507"/>
            <a:ext cx="504088" cy="508774"/>
          </a:xfrm>
          <a:custGeom>
            <a:avLst/>
            <a:gdLst>
              <a:gd name="T0" fmla="*/ 1120 w 1675"/>
              <a:gd name="T1" fmla="*/ 859 h 1645"/>
              <a:gd name="T2" fmla="*/ 799 w 1675"/>
              <a:gd name="T3" fmla="*/ 1100 h 1645"/>
              <a:gd name="T4" fmla="*/ 555 w 1675"/>
              <a:gd name="T5" fmla="*/ 785 h 1645"/>
              <a:gd name="T6" fmla="*/ 875 w 1675"/>
              <a:gd name="T7" fmla="*/ 544 h 1645"/>
              <a:gd name="T8" fmla="*/ 1120 w 1675"/>
              <a:gd name="T9" fmla="*/ 859 h 1645"/>
              <a:gd name="T10" fmla="*/ 1599 w 1675"/>
              <a:gd name="T11" fmla="*/ 824 h 1645"/>
              <a:gd name="T12" fmla="*/ 1456 w 1675"/>
              <a:gd name="T13" fmla="*/ 693 h 1645"/>
              <a:gd name="T14" fmla="*/ 1489 w 1675"/>
              <a:gd name="T15" fmla="*/ 457 h 1645"/>
              <a:gd name="T16" fmla="*/ 1491 w 1675"/>
              <a:gd name="T17" fmla="*/ 454 h 1645"/>
              <a:gd name="T18" fmla="*/ 1551 w 1675"/>
              <a:gd name="T19" fmla="*/ 391 h 1645"/>
              <a:gd name="T20" fmla="*/ 1448 w 1675"/>
              <a:gd name="T21" fmla="*/ 258 h 1645"/>
              <a:gd name="T22" fmla="*/ 1371 w 1675"/>
              <a:gd name="T23" fmla="*/ 297 h 1645"/>
              <a:gd name="T24" fmla="*/ 1367 w 1675"/>
              <a:gd name="T25" fmla="*/ 299 h 1645"/>
              <a:gd name="T26" fmla="*/ 1053 w 1675"/>
              <a:gd name="T27" fmla="*/ 173 h 1645"/>
              <a:gd name="T28" fmla="*/ 1034 w 1675"/>
              <a:gd name="T29" fmla="*/ 97 h 1645"/>
              <a:gd name="T30" fmla="*/ 1034 w 1675"/>
              <a:gd name="T31" fmla="*/ 93 h 1645"/>
              <a:gd name="T32" fmla="*/ 1032 w 1675"/>
              <a:gd name="T33" fmla="*/ 22 h 1645"/>
              <a:gd name="T34" fmla="*/ 862 w 1675"/>
              <a:gd name="T35" fmla="*/ 0 h 1645"/>
              <a:gd name="T36" fmla="*/ 837 w 1675"/>
              <a:gd name="T37" fmla="*/ 82 h 1645"/>
              <a:gd name="T38" fmla="*/ 836 w 1675"/>
              <a:gd name="T39" fmla="*/ 83 h 1645"/>
              <a:gd name="T40" fmla="*/ 706 w 1675"/>
              <a:gd name="T41" fmla="*/ 214 h 1645"/>
              <a:gd name="T42" fmla="*/ 448 w 1675"/>
              <a:gd name="T43" fmla="*/ 167 h 1645"/>
              <a:gd name="T44" fmla="*/ 442 w 1675"/>
              <a:gd name="T45" fmla="*/ 161 h 1645"/>
              <a:gd name="T46" fmla="*/ 399 w 1675"/>
              <a:gd name="T47" fmla="*/ 121 h 1645"/>
              <a:gd name="T48" fmla="*/ 263 w 1675"/>
              <a:gd name="T49" fmla="*/ 223 h 1645"/>
              <a:gd name="T50" fmla="*/ 303 w 1675"/>
              <a:gd name="T51" fmla="*/ 297 h 1645"/>
              <a:gd name="T52" fmla="*/ 306 w 1675"/>
              <a:gd name="T53" fmla="*/ 304 h 1645"/>
              <a:gd name="T54" fmla="*/ 177 w 1675"/>
              <a:gd name="T55" fmla="*/ 612 h 1645"/>
              <a:gd name="T56" fmla="*/ 78 w 1675"/>
              <a:gd name="T57" fmla="*/ 631 h 1645"/>
              <a:gd name="T58" fmla="*/ 22 w 1675"/>
              <a:gd name="T59" fmla="*/ 631 h 1645"/>
              <a:gd name="T60" fmla="*/ 0 w 1675"/>
              <a:gd name="T61" fmla="*/ 798 h 1645"/>
              <a:gd name="T62" fmla="*/ 71 w 1675"/>
              <a:gd name="T63" fmla="*/ 820 h 1645"/>
              <a:gd name="T64" fmla="*/ 218 w 1675"/>
              <a:gd name="T65" fmla="*/ 953 h 1645"/>
              <a:gd name="T66" fmla="*/ 175 w 1675"/>
              <a:gd name="T67" fmla="*/ 1201 h 1645"/>
              <a:gd name="T68" fmla="*/ 124 w 1675"/>
              <a:gd name="T69" fmla="*/ 1253 h 1645"/>
              <a:gd name="T70" fmla="*/ 227 w 1675"/>
              <a:gd name="T71" fmla="*/ 1387 h 1645"/>
              <a:gd name="T72" fmla="*/ 287 w 1675"/>
              <a:gd name="T73" fmla="*/ 1355 h 1645"/>
              <a:gd name="T74" fmla="*/ 290 w 1675"/>
              <a:gd name="T75" fmla="*/ 1354 h 1645"/>
              <a:gd name="T76" fmla="*/ 310 w 1675"/>
              <a:gd name="T77" fmla="*/ 1345 h 1645"/>
              <a:gd name="T78" fmla="*/ 624 w 1675"/>
              <a:gd name="T79" fmla="*/ 1471 h 1645"/>
              <a:gd name="T80" fmla="*/ 643 w 1675"/>
              <a:gd name="T81" fmla="*/ 1559 h 1645"/>
              <a:gd name="T82" fmla="*/ 642 w 1675"/>
              <a:gd name="T83" fmla="*/ 1560 h 1645"/>
              <a:gd name="T84" fmla="*/ 643 w 1675"/>
              <a:gd name="T85" fmla="*/ 1623 h 1645"/>
              <a:gd name="T86" fmla="*/ 812 w 1675"/>
              <a:gd name="T87" fmla="*/ 1645 h 1645"/>
              <a:gd name="T88" fmla="*/ 833 w 1675"/>
              <a:gd name="T89" fmla="*/ 1581 h 1645"/>
              <a:gd name="T90" fmla="*/ 971 w 1675"/>
              <a:gd name="T91" fmla="*/ 1431 h 1645"/>
              <a:gd name="T92" fmla="*/ 1220 w 1675"/>
              <a:gd name="T93" fmla="*/ 1470 h 1645"/>
              <a:gd name="T94" fmla="*/ 1276 w 1675"/>
              <a:gd name="T95" fmla="*/ 1523 h 1645"/>
              <a:gd name="T96" fmla="*/ 1412 w 1675"/>
              <a:gd name="T97" fmla="*/ 1421 h 1645"/>
              <a:gd name="T98" fmla="*/ 1371 w 1675"/>
              <a:gd name="T99" fmla="*/ 1344 h 1645"/>
              <a:gd name="T100" fmla="*/ 1370 w 1675"/>
              <a:gd name="T101" fmla="*/ 1341 h 1645"/>
              <a:gd name="T102" fmla="*/ 1498 w 1675"/>
              <a:gd name="T103" fmla="*/ 1034 h 1645"/>
              <a:gd name="T104" fmla="*/ 1582 w 1675"/>
              <a:gd name="T105" fmla="*/ 1016 h 1645"/>
              <a:gd name="T106" fmla="*/ 1652 w 1675"/>
              <a:gd name="T107" fmla="*/ 1013 h 1645"/>
              <a:gd name="T108" fmla="*/ 1675 w 1675"/>
              <a:gd name="T109" fmla="*/ 847 h 1645"/>
              <a:gd name="T110" fmla="*/ 1599 w 1675"/>
              <a:gd name="T111" fmla="*/ 824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75" h="1645">
                <a:moveTo>
                  <a:pt x="1120" y="859"/>
                </a:moveTo>
                <a:cubicBezTo>
                  <a:pt x="1099" y="1013"/>
                  <a:pt x="956" y="1120"/>
                  <a:pt x="799" y="1100"/>
                </a:cubicBezTo>
                <a:cubicBezTo>
                  <a:pt x="643" y="1079"/>
                  <a:pt x="534" y="938"/>
                  <a:pt x="555" y="785"/>
                </a:cubicBezTo>
                <a:cubicBezTo>
                  <a:pt x="576" y="632"/>
                  <a:pt x="719" y="524"/>
                  <a:pt x="875" y="544"/>
                </a:cubicBezTo>
                <a:cubicBezTo>
                  <a:pt x="1031" y="565"/>
                  <a:pt x="1141" y="706"/>
                  <a:pt x="1120" y="859"/>
                </a:cubicBezTo>
                <a:moveTo>
                  <a:pt x="1599" y="824"/>
                </a:moveTo>
                <a:cubicBezTo>
                  <a:pt x="1537" y="803"/>
                  <a:pt x="1483" y="758"/>
                  <a:pt x="1456" y="693"/>
                </a:cubicBezTo>
                <a:cubicBezTo>
                  <a:pt x="1421" y="612"/>
                  <a:pt x="1437" y="522"/>
                  <a:pt x="1489" y="457"/>
                </a:cubicBezTo>
                <a:lnTo>
                  <a:pt x="1491" y="454"/>
                </a:lnTo>
                <a:lnTo>
                  <a:pt x="1551" y="391"/>
                </a:lnTo>
                <a:lnTo>
                  <a:pt x="1448" y="258"/>
                </a:lnTo>
                <a:lnTo>
                  <a:pt x="1371" y="297"/>
                </a:lnTo>
                <a:lnTo>
                  <a:pt x="1367" y="299"/>
                </a:lnTo>
                <a:cubicBezTo>
                  <a:pt x="1245" y="349"/>
                  <a:pt x="1104" y="293"/>
                  <a:pt x="1053" y="173"/>
                </a:cubicBezTo>
                <a:cubicBezTo>
                  <a:pt x="1043" y="148"/>
                  <a:pt x="1036" y="123"/>
                  <a:pt x="1034" y="97"/>
                </a:cubicBezTo>
                <a:lnTo>
                  <a:pt x="1034" y="93"/>
                </a:lnTo>
                <a:lnTo>
                  <a:pt x="1032" y="22"/>
                </a:lnTo>
                <a:lnTo>
                  <a:pt x="862" y="0"/>
                </a:lnTo>
                <a:lnTo>
                  <a:pt x="837" y="82"/>
                </a:lnTo>
                <a:lnTo>
                  <a:pt x="836" y="83"/>
                </a:lnTo>
                <a:cubicBezTo>
                  <a:pt x="814" y="140"/>
                  <a:pt x="768" y="189"/>
                  <a:pt x="706" y="214"/>
                </a:cubicBezTo>
                <a:cubicBezTo>
                  <a:pt x="615" y="252"/>
                  <a:pt x="514" y="230"/>
                  <a:pt x="448" y="167"/>
                </a:cubicBezTo>
                <a:lnTo>
                  <a:pt x="442" y="161"/>
                </a:lnTo>
                <a:lnTo>
                  <a:pt x="399" y="121"/>
                </a:lnTo>
                <a:lnTo>
                  <a:pt x="263" y="223"/>
                </a:lnTo>
                <a:lnTo>
                  <a:pt x="303" y="297"/>
                </a:lnTo>
                <a:lnTo>
                  <a:pt x="306" y="304"/>
                </a:lnTo>
                <a:cubicBezTo>
                  <a:pt x="357" y="424"/>
                  <a:pt x="299" y="562"/>
                  <a:pt x="177" y="612"/>
                </a:cubicBezTo>
                <a:cubicBezTo>
                  <a:pt x="144" y="626"/>
                  <a:pt x="115" y="629"/>
                  <a:pt x="78" y="631"/>
                </a:cubicBezTo>
                <a:lnTo>
                  <a:pt x="22" y="631"/>
                </a:lnTo>
                <a:lnTo>
                  <a:pt x="0" y="798"/>
                </a:lnTo>
                <a:lnTo>
                  <a:pt x="71" y="820"/>
                </a:lnTo>
                <a:cubicBezTo>
                  <a:pt x="135" y="840"/>
                  <a:pt x="190" y="887"/>
                  <a:pt x="218" y="953"/>
                </a:cubicBezTo>
                <a:cubicBezTo>
                  <a:pt x="255" y="1039"/>
                  <a:pt x="235" y="1136"/>
                  <a:pt x="175" y="1201"/>
                </a:cubicBezTo>
                <a:lnTo>
                  <a:pt x="124" y="1253"/>
                </a:lnTo>
                <a:lnTo>
                  <a:pt x="227" y="1387"/>
                </a:lnTo>
                <a:lnTo>
                  <a:pt x="287" y="1355"/>
                </a:lnTo>
                <a:lnTo>
                  <a:pt x="290" y="1354"/>
                </a:lnTo>
                <a:cubicBezTo>
                  <a:pt x="302" y="1347"/>
                  <a:pt x="296" y="1350"/>
                  <a:pt x="310" y="1345"/>
                </a:cubicBezTo>
                <a:cubicBezTo>
                  <a:pt x="432" y="1295"/>
                  <a:pt x="573" y="1351"/>
                  <a:pt x="624" y="1471"/>
                </a:cubicBezTo>
                <a:cubicBezTo>
                  <a:pt x="636" y="1500"/>
                  <a:pt x="642" y="1530"/>
                  <a:pt x="643" y="1559"/>
                </a:cubicBezTo>
                <a:lnTo>
                  <a:pt x="642" y="1560"/>
                </a:lnTo>
                <a:lnTo>
                  <a:pt x="643" y="1623"/>
                </a:lnTo>
                <a:lnTo>
                  <a:pt x="812" y="1645"/>
                </a:lnTo>
                <a:lnTo>
                  <a:pt x="833" y="1581"/>
                </a:lnTo>
                <a:cubicBezTo>
                  <a:pt x="853" y="1516"/>
                  <a:pt x="902" y="1460"/>
                  <a:pt x="971" y="1431"/>
                </a:cubicBezTo>
                <a:cubicBezTo>
                  <a:pt x="1057" y="1396"/>
                  <a:pt x="1153" y="1414"/>
                  <a:pt x="1220" y="1470"/>
                </a:cubicBezTo>
                <a:lnTo>
                  <a:pt x="1276" y="1523"/>
                </a:lnTo>
                <a:lnTo>
                  <a:pt x="1412" y="1421"/>
                </a:lnTo>
                <a:lnTo>
                  <a:pt x="1371" y="1344"/>
                </a:lnTo>
                <a:lnTo>
                  <a:pt x="1370" y="1341"/>
                </a:lnTo>
                <a:cubicBezTo>
                  <a:pt x="1319" y="1222"/>
                  <a:pt x="1376" y="1084"/>
                  <a:pt x="1498" y="1034"/>
                </a:cubicBezTo>
                <a:cubicBezTo>
                  <a:pt x="1525" y="1023"/>
                  <a:pt x="1555" y="1017"/>
                  <a:pt x="1582" y="1016"/>
                </a:cubicBezTo>
                <a:lnTo>
                  <a:pt x="1652" y="1013"/>
                </a:lnTo>
                <a:lnTo>
                  <a:pt x="1675" y="847"/>
                </a:lnTo>
                <a:lnTo>
                  <a:pt x="1599" y="82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4" name="Shape 2772">
            <a:extLst/>
          </p:cNvPr>
          <p:cNvSpPr/>
          <p:nvPr/>
        </p:nvSpPr>
        <p:spPr>
          <a:xfrm>
            <a:off x="2665911" y="6610299"/>
            <a:ext cx="849196" cy="858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FAC9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defTabSz="914400" rtl="0"/>
            <a:endParaRPr sz="2800" b="0" kern="1200">
              <a:solidFill>
                <a:prstClr val="white"/>
              </a:solidFill>
              <a:latin typeface="Calibri"/>
              <a:ea typeface=""/>
              <a:cs typeface=""/>
              <a:sym typeface="Gill Sans"/>
            </a:endParaRPr>
          </a:p>
        </p:txBody>
      </p:sp>
      <p:sp>
        <p:nvSpPr>
          <p:cNvPr id="35" name="Shape 2937">
            <a:extLst/>
          </p:cNvPr>
          <p:cNvSpPr/>
          <p:nvPr/>
        </p:nvSpPr>
        <p:spPr bwMode="auto">
          <a:xfrm>
            <a:off x="2699301" y="9539576"/>
            <a:ext cx="798936" cy="79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algn="ctr" defTabSz="685784" eaLnBrk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Montserrat" panose="00000500000000000000" pitchFamily="50" charset="0"/>
              <a:ea typeface="Lato" charset="0"/>
              <a:cs typeface="Lato" charset="0"/>
              <a:sym typeface="Gill Sans"/>
            </a:endParaRPr>
          </a:p>
        </p:txBody>
      </p:sp>
      <p:sp>
        <p:nvSpPr>
          <p:cNvPr id="36" name="Shape 213"/>
          <p:cNvSpPr>
            <a:spLocks noGrp="1"/>
          </p:cNvSpPr>
          <p:nvPr>
            <p:ph type="sldNum" sz="quarter" idx="2"/>
          </p:nvPr>
        </p:nvSpPr>
        <p:spPr>
          <a:xfrm>
            <a:off x="23404227" y="13230259"/>
            <a:ext cx="417885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it-IT" b="1" dirty="0">
                <a:solidFill>
                  <a:srgbClr val="777776"/>
                </a:solidFill>
              </a:rPr>
              <a:t>8</a:t>
            </a:r>
            <a:endParaRPr b="1" dirty="0">
              <a:solidFill>
                <a:srgbClr val="777776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1246597" y="1646877"/>
            <a:ext cx="7549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Esigenze</a:t>
            </a:r>
          </a:p>
        </p:txBody>
      </p:sp>
      <p:sp>
        <p:nvSpPr>
          <p:cNvPr id="6" name="Rettangolo 5"/>
          <p:cNvSpPr/>
          <p:nvPr/>
        </p:nvSpPr>
        <p:spPr>
          <a:xfrm>
            <a:off x="4513084" y="8650576"/>
            <a:ext cx="16645115" cy="482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 err="1">
                <a:solidFill>
                  <a:srgbClr val="000000"/>
                </a:solidFill>
                <a:latin typeface="+mn-lt"/>
                <a:ea typeface=""/>
                <a:cs typeface=""/>
              </a:rPr>
              <a:t>check</a:t>
            </a: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 list per controlli ex art. 80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regolamento per acquisti sotto-soglia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la valutazione delle anomalie dell’offerta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l’utilizzo dei CAM</a:t>
            </a:r>
          </a:p>
          <a:p>
            <a:pPr marL="1743075" lvl="4" indent="0" algn="l" defTabSz="914400" rtl="0">
              <a:lnSpc>
                <a:spcPct val="106000"/>
              </a:lnSpc>
              <a:spcAft>
                <a:spcPts val="1200"/>
              </a:spcAft>
              <a:tabLst>
                <a:tab pos="1787525" algn="l"/>
              </a:tabLst>
            </a:pPr>
            <a:r>
              <a:rPr lang="it-IT" sz="280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SUPPORTO LEGALE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l’utilizzo delle misure di self </a:t>
            </a:r>
            <a:r>
              <a:rPr lang="it-IT" sz="2800" b="0" kern="1200" dirty="0" err="1">
                <a:solidFill>
                  <a:srgbClr val="000000"/>
                </a:solidFill>
                <a:latin typeface="+mn-lt"/>
                <a:ea typeface=""/>
                <a:cs typeface=""/>
              </a:rPr>
              <a:t>cleaning</a:t>
            </a: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vademecum per valutazione costi del personale per servizi ad alta intensità di manodopera </a:t>
            </a:r>
          </a:p>
          <a:p>
            <a:pPr marL="2319338" lvl="4" indent="-576263" algn="l" defTabSz="914400" rtl="0">
              <a:lnSpc>
                <a:spcPct val="106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1787525" algn="l"/>
              </a:tabLst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6248940" y="6657644"/>
            <a:ext cx="1219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0400" lvl="4" indent="-660400" algn="l" defTabSz="914400" rtl="0">
              <a:spcAft>
                <a:spcPts val="1200"/>
              </a:spcAft>
              <a:buFont typeface="Arial" pitchFamily="34" charset="0"/>
              <a:buChar char="•"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realizzazione  workshop formativi, con focalizzazione prioritaria sul MEPA</a:t>
            </a:r>
          </a:p>
        </p:txBody>
      </p:sp>
      <p:sp>
        <p:nvSpPr>
          <p:cNvPr id="31" name="Rectangle 26"/>
          <p:cNvSpPr/>
          <p:nvPr/>
        </p:nvSpPr>
        <p:spPr>
          <a:xfrm>
            <a:off x="3632145" y="3716845"/>
            <a:ext cx="18312609" cy="2493836"/>
          </a:xfrm>
          <a:prstGeom prst="rect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1371600" marR="0" lvl="4" indent="-5334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>
                <a:tab pos="1422400" algn="l"/>
                <a:tab pos="2438400" algn="l"/>
                <a:tab pos="3022600" algn="l"/>
                <a:tab pos="3505200" algn="l"/>
              </a:tabLst>
              <a:defRPr/>
            </a:pPr>
            <a:endParaRPr lang="it-IT" sz="2800" b="0" kern="1200" dirty="0">
              <a:solidFill>
                <a:srgbClr val="000000"/>
              </a:solidFill>
              <a:latin typeface="+mn-lt"/>
              <a:ea typeface=""/>
              <a:cs typeface="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1754829" y="3719934"/>
            <a:ext cx="3580359" cy="2482945"/>
          </a:xfrm>
          <a:prstGeom prst="homePlate">
            <a:avLst/>
          </a:prstGeom>
          <a:solidFill>
            <a:srgbClr val="FDFCFC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3" name="Freeform 9341"/>
          <p:cNvSpPr>
            <a:spLocks noChangeAspect="1" noEditPoints="1"/>
          </p:cNvSpPr>
          <p:nvPr/>
        </p:nvSpPr>
        <p:spPr bwMode="auto">
          <a:xfrm>
            <a:off x="2393093" y="4140375"/>
            <a:ext cx="1080188" cy="958146"/>
          </a:xfrm>
          <a:custGeom>
            <a:avLst/>
            <a:gdLst>
              <a:gd name="T0" fmla="*/ 1761 w 2123"/>
              <a:gd name="T1" fmla="*/ 1377 h 1828"/>
              <a:gd name="T2" fmla="*/ 1860 w 2123"/>
              <a:gd name="T3" fmla="*/ 1237 h 1828"/>
              <a:gd name="T4" fmla="*/ 1860 w 2123"/>
              <a:gd name="T5" fmla="*/ 1645 h 1828"/>
              <a:gd name="T6" fmla="*/ 1761 w 2123"/>
              <a:gd name="T7" fmla="*/ 1505 h 1828"/>
              <a:gd name="T8" fmla="*/ 1860 w 2123"/>
              <a:gd name="T9" fmla="*/ 1645 h 1828"/>
              <a:gd name="T10" fmla="*/ 1563 w 2123"/>
              <a:gd name="T11" fmla="*/ 1377 h 1828"/>
              <a:gd name="T12" fmla="*/ 1662 w 2123"/>
              <a:gd name="T13" fmla="*/ 1237 h 1828"/>
              <a:gd name="T14" fmla="*/ 1662 w 2123"/>
              <a:gd name="T15" fmla="*/ 1645 h 1828"/>
              <a:gd name="T16" fmla="*/ 1563 w 2123"/>
              <a:gd name="T17" fmla="*/ 1505 h 1828"/>
              <a:gd name="T18" fmla="*/ 1662 w 2123"/>
              <a:gd name="T19" fmla="*/ 1645 h 1828"/>
              <a:gd name="T20" fmla="*/ 1392 w 2123"/>
              <a:gd name="T21" fmla="*/ 1295 h 1828"/>
              <a:gd name="T22" fmla="*/ 1299 w 2123"/>
              <a:gd name="T23" fmla="*/ 1715 h 1828"/>
              <a:gd name="T24" fmla="*/ 1200 w 2123"/>
              <a:gd name="T25" fmla="*/ 1296 h 1828"/>
              <a:gd name="T26" fmla="*/ 1111 w 2123"/>
              <a:gd name="T27" fmla="*/ 1715 h 1828"/>
              <a:gd name="T28" fmla="*/ 1012 w 2123"/>
              <a:gd name="T29" fmla="*/ 1296 h 1828"/>
              <a:gd name="T30" fmla="*/ 922 w 2123"/>
              <a:gd name="T31" fmla="*/ 1715 h 1828"/>
              <a:gd name="T32" fmla="*/ 823 w 2123"/>
              <a:gd name="T33" fmla="*/ 1296 h 1828"/>
              <a:gd name="T34" fmla="*/ 731 w 2123"/>
              <a:gd name="T35" fmla="*/ 1715 h 1828"/>
              <a:gd name="T36" fmla="*/ 661 w 2123"/>
              <a:gd name="T37" fmla="*/ 1295 h 1828"/>
              <a:gd name="T38" fmla="*/ 1061 w 2123"/>
              <a:gd name="T39" fmla="*/ 1081 h 1828"/>
              <a:gd name="T40" fmla="*/ 1462 w 2123"/>
              <a:gd name="T41" fmla="*/ 1295 h 1828"/>
              <a:gd name="T42" fmla="*/ 461 w 2123"/>
              <a:gd name="T43" fmla="*/ 1377 h 1828"/>
              <a:gd name="T44" fmla="*/ 560 w 2123"/>
              <a:gd name="T45" fmla="*/ 1237 h 1828"/>
              <a:gd name="T46" fmla="*/ 560 w 2123"/>
              <a:gd name="T47" fmla="*/ 1645 h 1828"/>
              <a:gd name="T48" fmla="*/ 461 w 2123"/>
              <a:gd name="T49" fmla="*/ 1505 h 1828"/>
              <a:gd name="T50" fmla="*/ 560 w 2123"/>
              <a:gd name="T51" fmla="*/ 1645 h 1828"/>
              <a:gd name="T52" fmla="*/ 263 w 2123"/>
              <a:gd name="T53" fmla="*/ 1377 h 1828"/>
              <a:gd name="T54" fmla="*/ 362 w 2123"/>
              <a:gd name="T55" fmla="*/ 1237 h 1828"/>
              <a:gd name="T56" fmla="*/ 362 w 2123"/>
              <a:gd name="T57" fmla="*/ 1645 h 1828"/>
              <a:gd name="T58" fmla="*/ 263 w 2123"/>
              <a:gd name="T59" fmla="*/ 1505 h 1828"/>
              <a:gd name="T60" fmla="*/ 362 w 2123"/>
              <a:gd name="T61" fmla="*/ 1645 h 1828"/>
              <a:gd name="T62" fmla="*/ 912 w 2123"/>
              <a:gd name="T63" fmla="*/ 818 h 1828"/>
              <a:gd name="T64" fmla="*/ 814 w 2123"/>
              <a:gd name="T65" fmla="*/ 959 h 1828"/>
              <a:gd name="T66" fmla="*/ 1018 w 2123"/>
              <a:gd name="T67" fmla="*/ 818 h 1828"/>
              <a:gd name="T68" fmla="*/ 1117 w 2123"/>
              <a:gd name="T69" fmla="*/ 959 h 1828"/>
              <a:gd name="T70" fmla="*/ 1018 w 2123"/>
              <a:gd name="T71" fmla="*/ 818 h 1828"/>
              <a:gd name="T72" fmla="*/ 1309 w 2123"/>
              <a:gd name="T73" fmla="*/ 818 h 1828"/>
              <a:gd name="T74" fmla="*/ 1210 w 2123"/>
              <a:gd name="T75" fmla="*/ 959 h 1828"/>
              <a:gd name="T76" fmla="*/ 2066 w 2123"/>
              <a:gd name="T77" fmla="*/ 1715 h 1828"/>
              <a:gd name="T78" fmla="*/ 2000 w 2123"/>
              <a:gd name="T79" fmla="*/ 1614 h 1828"/>
              <a:gd name="T80" fmla="*/ 2028 w 2123"/>
              <a:gd name="T81" fmla="*/ 1177 h 1828"/>
              <a:gd name="T82" fmla="*/ 2000 w 2123"/>
              <a:gd name="T83" fmla="*/ 1094 h 1828"/>
              <a:gd name="T84" fmla="*/ 1462 w 2123"/>
              <a:gd name="T85" fmla="*/ 992 h 1828"/>
              <a:gd name="T86" fmla="*/ 1490 w 2123"/>
              <a:gd name="T87" fmla="*/ 796 h 1828"/>
              <a:gd name="T88" fmla="*/ 1444 w 2123"/>
              <a:gd name="T89" fmla="*/ 713 h 1828"/>
              <a:gd name="T90" fmla="*/ 1125 w 2123"/>
              <a:gd name="T91" fmla="*/ 355 h 1828"/>
              <a:gd name="T92" fmla="*/ 1061 w 2123"/>
              <a:gd name="T93" fmla="*/ 0 h 1828"/>
              <a:gd name="T94" fmla="*/ 998 w 2123"/>
              <a:gd name="T95" fmla="*/ 355 h 1828"/>
              <a:gd name="T96" fmla="*/ 683 w 2123"/>
              <a:gd name="T97" fmla="*/ 675 h 1828"/>
              <a:gd name="T98" fmla="*/ 958 w 2123"/>
              <a:gd name="T99" fmla="*/ 694 h 1828"/>
              <a:gd name="T100" fmla="*/ 633 w 2123"/>
              <a:gd name="T101" fmla="*/ 713 h 1828"/>
              <a:gd name="T102" fmla="*/ 661 w 2123"/>
              <a:gd name="T103" fmla="*/ 796 h 1828"/>
              <a:gd name="T104" fmla="*/ 126 w 2123"/>
              <a:gd name="T105" fmla="*/ 1092 h 1828"/>
              <a:gd name="T106" fmla="*/ 95 w 2123"/>
              <a:gd name="T107" fmla="*/ 1176 h 1828"/>
              <a:gd name="T108" fmla="*/ 122 w 2123"/>
              <a:gd name="T109" fmla="*/ 1614 h 1828"/>
              <a:gd name="T110" fmla="*/ 57 w 2123"/>
              <a:gd name="T111" fmla="*/ 1715 h 1828"/>
              <a:gd name="T112" fmla="*/ 0 w 2123"/>
              <a:gd name="T113" fmla="*/ 1828 h 1828"/>
              <a:gd name="T114" fmla="*/ 2123 w 2123"/>
              <a:gd name="T115" fmla="*/ 1715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3" h="1828">
                <a:moveTo>
                  <a:pt x="1860" y="1377"/>
                </a:moveTo>
                <a:lnTo>
                  <a:pt x="1761" y="1377"/>
                </a:lnTo>
                <a:lnTo>
                  <a:pt x="1761" y="1237"/>
                </a:lnTo>
                <a:lnTo>
                  <a:pt x="1860" y="1237"/>
                </a:lnTo>
                <a:lnTo>
                  <a:pt x="1860" y="1377"/>
                </a:lnTo>
                <a:close/>
                <a:moveTo>
                  <a:pt x="1860" y="1645"/>
                </a:moveTo>
                <a:lnTo>
                  <a:pt x="1761" y="1645"/>
                </a:lnTo>
                <a:lnTo>
                  <a:pt x="1761" y="1505"/>
                </a:lnTo>
                <a:lnTo>
                  <a:pt x="1860" y="1505"/>
                </a:lnTo>
                <a:lnTo>
                  <a:pt x="1860" y="1645"/>
                </a:lnTo>
                <a:close/>
                <a:moveTo>
                  <a:pt x="1662" y="1377"/>
                </a:moveTo>
                <a:lnTo>
                  <a:pt x="1563" y="1377"/>
                </a:lnTo>
                <a:lnTo>
                  <a:pt x="1563" y="1237"/>
                </a:lnTo>
                <a:lnTo>
                  <a:pt x="1662" y="1237"/>
                </a:lnTo>
                <a:lnTo>
                  <a:pt x="1662" y="1377"/>
                </a:lnTo>
                <a:close/>
                <a:moveTo>
                  <a:pt x="1662" y="1645"/>
                </a:moveTo>
                <a:lnTo>
                  <a:pt x="1563" y="1645"/>
                </a:lnTo>
                <a:lnTo>
                  <a:pt x="1563" y="1505"/>
                </a:lnTo>
                <a:lnTo>
                  <a:pt x="1662" y="1505"/>
                </a:lnTo>
                <a:lnTo>
                  <a:pt x="1662" y="1645"/>
                </a:lnTo>
                <a:close/>
                <a:moveTo>
                  <a:pt x="1462" y="1295"/>
                </a:moveTo>
                <a:lnTo>
                  <a:pt x="1392" y="1295"/>
                </a:lnTo>
                <a:lnTo>
                  <a:pt x="1392" y="1715"/>
                </a:lnTo>
                <a:lnTo>
                  <a:pt x="1299" y="1715"/>
                </a:lnTo>
                <a:lnTo>
                  <a:pt x="1299" y="1296"/>
                </a:lnTo>
                <a:lnTo>
                  <a:pt x="1200" y="1296"/>
                </a:lnTo>
                <a:lnTo>
                  <a:pt x="1200" y="1715"/>
                </a:lnTo>
                <a:lnTo>
                  <a:pt x="1111" y="1715"/>
                </a:lnTo>
                <a:lnTo>
                  <a:pt x="1111" y="1296"/>
                </a:lnTo>
                <a:lnTo>
                  <a:pt x="1012" y="1296"/>
                </a:lnTo>
                <a:lnTo>
                  <a:pt x="1012" y="1715"/>
                </a:lnTo>
                <a:lnTo>
                  <a:pt x="922" y="1715"/>
                </a:lnTo>
                <a:lnTo>
                  <a:pt x="922" y="1296"/>
                </a:lnTo>
                <a:lnTo>
                  <a:pt x="823" y="1296"/>
                </a:lnTo>
                <a:lnTo>
                  <a:pt x="823" y="1715"/>
                </a:lnTo>
                <a:lnTo>
                  <a:pt x="731" y="1715"/>
                </a:lnTo>
                <a:lnTo>
                  <a:pt x="731" y="1295"/>
                </a:lnTo>
                <a:lnTo>
                  <a:pt x="661" y="1295"/>
                </a:lnTo>
                <a:lnTo>
                  <a:pt x="661" y="1215"/>
                </a:lnTo>
                <a:lnTo>
                  <a:pt x="1061" y="1081"/>
                </a:lnTo>
                <a:lnTo>
                  <a:pt x="1462" y="1215"/>
                </a:lnTo>
                <a:lnTo>
                  <a:pt x="1462" y="1295"/>
                </a:lnTo>
                <a:close/>
                <a:moveTo>
                  <a:pt x="560" y="1377"/>
                </a:moveTo>
                <a:lnTo>
                  <a:pt x="461" y="1377"/>
                </a:lnTo>
                <a:lnTo>
                  <a:pt x="461" y="1237"/>
                </a:lnTo>
                <a:lnTo>
                  <a:pt x="560" y="1237"/>
                </a:lnTo>
                <a:lnTo>
                  <a:pt x="560" y="1377"/>
                </a:lnTo>
                <a:close/>
                <a:moveTo>
                  <a:pt x="560" y="1645"/>
                </a:moveTo>
                <a:lnTo>
                  <a:pt x="461" y="1645"/>
                </a:lnTo>
                <a:lnTo>
                  <a:pt x="461" y="1505"/>
                </a:lnTo>
                <a:lnTo>
                  <a:pt x="560" y="1505"/>
                </a:lnTo>
                <a:lnTo>
                  <a:pt x="560" y="1645"/>
                </a:lnTo>
                <a:close/>
                <a:moveTo>
                  <a:pt x="362" y="1377"/>
                </a:moveTo>
                <a:lnTo>
                  <a:pt x="263" y="1377"/>
                </a:lnTo>
                <a:lnTo>
                  <a:pt x="263" y="1237"/>
                </a:lnTo>
                <a:lnTo>
                  <a:pt x="362" y="1237"/>
                </a:lnTo>
                <a:lnTo>
                  <a:pt x="362" y="1377"/>
                </a:lnTo>
                <a:close/>
                <a:moveTo>
                  <a:pt x="362" y="1645"/>
                </a:moveTo>
                <a:lnTo>
                  <a:pt x="263" y="1645"/>
                </a:lnTo>
                <a:lnTo>
                  <a:pt x="263" y="1505"/>
                </a:lnTo>
                <a:lnTo>
                  <a:pt x="362" y="1505"/>
                </a:lnTo>
                <a:lnTo>
                  <a:pt x="362" y="1645"/>
                </a:lnTo>
                <a:close/>
                <a:moveTo>
                  <a:pt x="814" y="818"/>
                </a:moveTo>
                <a:lnTo>
                  <a:pt x="912" y="818"/>
                </a:lnTo>
                <a:lnTo>
                  <a:pt x="912" y="959"/>
                </a:lnTo>
                <a:lnTo>
                  <a:pt x="814" y="959"/>
                </a:lnTo>
                <a:lnTo>
                  <a:pt x="814" y="818"/>
                </a:lnTo>
                <a:close/>
                <a:moveTo>
                  <a:pt x="1018" y="818"/>
                </a:moveTo>
                <a:lnTo>
                  <a:pt x="1117" y="818"/>
                </a:lnTo>
                <a:lnTo>
                  <a:pt x="1117" y="959"/>
                </a:lnTo>
                <a:lnTo>
                  <a:pt x="1018" y="959"/>
                </a:lnTo>
                <a:lnTo>
                  <a:pt x="1018" y="818"/>
                </a:lnTo>
                <a:close/>
                <a:moveTo>
                  <a:pt x="1210" y="818"/>
                </a:moveTo>
                <a:lnTo>
                  <a:pt x="1309" y="818"/>
                </a:lnTo>
                <a:lnTo>
                  <a:pt x="1309" y="959"/>
                </a:lnTo>
                <a:lnTo>
                  <a:pt x="1210" y="959"/>
                </a:lnTo>
                <a:lnTo>
                  <a:pt x="1210" y="818"/>
                </a:lnTo>
                <a:close/>
                <a:moveTo>
                  <a:pt x="2066" y="1715"/>
                </a:moveTo>
                <a:lnTo>
                  <a:pt x="2066" y="1614"/>
                </a:lnTo>
                <a:lnTo>
                  <a:pt x="2000" y="1614"/>
                </a:lnTo>
                <a:lnTo>
                  <a:pt x="2000" y="1177"/>
                </a:lnTo>
                <a:lnTo>
                  <a:pt x="2028" y="1177"/>
                </a:lnTo>
                <a:lnTo>
                  <a:pt x="2028" y="1094"/>
                </a:lnTo>
                <a:lnTo>
                  <a:pt x="2000" y="1094"/>
                </a:lnTo>
                <a:lnTo>
                  <a:pt x="2000" y="1093"/>
                </a:lnTo>
                <a:lnTo>
                  <a:pt x="1462" y="992"/>
                </a:lnTo>
                <a:lnTo>
                  <a:pt x="1462" y="796"/>
                </a:lnTo>
                <a:lnTo>
                  <a:pt x="1490" y="796"/>
                </a:lnTo>
                <a:lnTo>
                  <a:pt x="1490" y="713"/>
                </a:lnTo>
                <a:lnTo>
                  <a:pt x="1444" y="713"/>
                </a:lnTo>
                <a:cubicBezTo>
                  <a:pt x="1432" y="534"/>
                  <a:pt x="1298" y="389"/>
                  <a:pt x="1124" y="361"/>
                </a:cubicBezTo>
                <a:cubicBezTo>
                  <a:pt x="1125" y="359"/>
                  <a:pt x="1125" y="357"/>
                  <a:pt x="1125" y="355"/>
                </a:cubicBezTo>
                <a:cubicBezTo>
                  <a:pt x="1125" y="330"/>
                  <a:pt x="1110" y="309"/>
                  <a:pt x="1089" y="299"/>
                </a:cubicBezTo>
                <a:cubicBezTo>
                  <a:pt x="1085" y="232"/>
                  <a:pt x="1061" y="0"/>
                  <a:pt x="1061" y="0"/>
                </a:cubicBezTo>
                <a:cubicBezTo>
                  <a:pt x="1061" y="0"/>
                  <a:pt x="1038" y="232"/>
                  <a:pt x="1033" y="299"/>
                </a:cubicBezTo>
                <a:cubicBezTo>
                  <a:pt x="1012" y="309"/>
                  <a:pt x="998" y="330"/>
                  <a:pt x="998" y="355"/>
                </a:cubicBezTo>
                <a:cubicBezTo>
                  <a:pt x="998" y="357"/>
                  <a:pt x="998" y="359"/>
                  <a:pt x="998" y="361"/>
                </a:cubicBezTo>
                <a:cubicBezTo>
                  <a:pt x="838" y="387"/>
                  <a:pt x="711" y="514"/>
                  <a:pt x="683" y="675"/>
                </a:cubicBezTo>
                <a:lnTo>
                  <a:pt x="939" y="675"/>
                </a:lnTo>
                <a:cubicBezTo>
                  <a:pt x="950" y="675"/>
                  <a:pt x="958" y="683"/>
                  <a:pt x="958" y="694"/>
                </a:cubicBezTo>
                <a:cubicBezTo>
                  <a:pt x="958" y="704"/>
                  <a:pt x="950" y="712"/>
                  <a:pt x="940" y="713"/>
                </a:cubicBezTo>
                <a:lnTo>
                  <a:pt x="633" y="713"/>
                </a:lnTo>
                <a:lnTo>
                  <a:pt x="633" y="796"/>
                </a:lnTo>
                <a:lnTo>
                  <a:pt x="661" y="796"/>
                </a:lnTo>
                <a:lnTo>
                  <a:pt x="661" y="992"/>
                </a:lnTo>
                <a:lnTo>
                  <a:pt x="126" y="1092"/>
                </a:lnTo>
                <a:lnTo>
                  <a:pt x="95" y="1092"/>
                </a:lnTo>
                <a:lnTo>
                  <a:pt x="95" y="1176"/>
                </a:lnTo>
                <a:lnTo>
                  <a:pt x="122" y="1176"/>
                </a:lnTo>
                <a:lnTo>
                  <a:pt x="122" y="1614"/>
                </a:lnTo>
                <a:lnTo>
                  <a:pt x="57" y="1614"/>
                </a:lnTo>
                <a:lnTo>
                  <a:pt x="57" y="1715"/>
                </a:lnTo>
                <a:lnTo>
                  <a:pt x="0" y="1715"/>
                </a:lnTo>
                <a:lnTo>
                  <a:pt x="0" y="1828"/>
                </a:lnTo>
                <a:lnTo>
                  <a:pt x="2123" y="1828"/>
                </a:lnTo>
                <a:lnTo>
                  <a:pt x="2123" y="1715"/>
                </a:lnTo>
                <a:lnTo>
                  <a:pt x="2066" y="1715"/>
                </a:lnTo>
                <a:close/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9" name="Freeform 9295"/>
          <p:cNvSpPr>
            <a:spLocks noChangeAspect="1" noEditPoints="1"/>
          </p:cNvSpPr>
          <p:nvPr/>
        </p:nvSpPr>
        <p:spPr bwMode="auto">
          <a:xfrm>
            <a:off x="3335512" y="3814986"/>
            <a:ext cx="771796" cy="792184"/>
          </a:xfrm>
          <a:custGeom>
            <a:avLst/>
            <a:gdLst>
              <a:gd name="T0" fmla="*/ 563 w 1773"/>
              <a:gd name="T1" fmla="*/ 967 h 1773"/>
              <a:gd name="T2" fmla="*/ 278 w 1773"/>
              <a:gd name="T3" fmla="*/ 848 h 1773"/>
              <a:gd name="T4" fmla="*/ 159 w 1773"/>
              <a:gd name="T5" fmla="*/ 563 h 1773"/>
              <a:gd name="T6" fmla="*/ 278 w 1773"/>
              <a:gd name="T7" fmla="*/ 277 h 1773"/>
              <a:gd name="T8" fmla="*/ 563 w 1773"/>
              <a:gd name="T9" fmla="*/ 159 h 1773"/>
              <a:gd name="T10" fmla="*/ 848 w 1773"/>
              <a:gd name="T11" fmla="*/ 277 h 1773"/>
              <a:gd name="T12" fmla="*/ 967 w 1773"/>
              <a:gd name="T13" fmla="*/ 563 h 1773"/>
              <a:gd name="T14" fmla="*/ 848 w 1773"/>
              <a:gd name="T15" fmla="*/ 848 h 1773"/>
              <a:gd name="T16" fmla="*/ 563 w 1773"/>
              <a:gd name="T17" fmla="*/ 967 h 1773"/>
              <a:gd name="T18" fmla="*/ 1710 w 1773"/>
              <a:gd name="T19" fmla="*/ 1463 h 1773"/>
              <a:gd name="T20" fmla="*/ 1065 w 1773"/>
              <a:gd name="T21" fmla="*/ 817 h 1773"/>
              <a:gd name="T22" fmla="*/ 1065 w 1773"/>
              <a:gd name="T23" fmla="*/ 817 h 1773"/>
              <a:gd name="T24" fmla="*/ 1126 w 1773"/>
              <a:gd name="T25" fmla="*/ 563 h 1773"/>
              <a:gd name="T26" fmla="*/ 961 w 1773"/>
              <a:gd name="T27" fmla="*/ 165 h 1773"/>
              <a:gd name="T28" fmla="*/ 563 w 1773"/>
              <a:gd name="T29" fmla="*/ 0 h 1773"/>
              <a:gd name="T30" fmla="*/ 165 w 1773"/>
              <a:gd name="T31" fmla="*/ 165 h 1773"/>
              <a:gd name="T32" fmla="*/ 1 w 1773"/>
              <a:gd name="T33" fmla="*/ 563 h 1773"/>
              <a:gd name="T34" fmla="*/ 165 w 1773"/>
              <a:gd name="T35" fmla="*/ 961 h 1773"/>
              <a:gd name="T36" fmla="*/ 563 w 1773"/>
              <a:gd name="T37" fmla="*/ 1126 h 1773"/>
              <a:gd name="T38" fmla="*/ 563 w 1773"/>
              <a:gd name="T39" fmla="*/ 1126 h 1773"/>
              <a:gd name="T40" fmla="*/ 817 w 1773"/>
              <a:gd name="T41" fmla="*/ 1065 h 1773"/>
              <a:gd name="T42" fmla="*/ 817 w 1773"/>
              <a:gd name="T43" fmla="*/ 1065 h 1773"/>
              <a:gd name="T44" fmla="*/ 1463 w 1773"/>
              <a:gd name="T45" fmla="*/ 1710 h 1773"/>
              <a:gd name="T46" fmla="*/ 1670 w 1773"/>
              <a:gd name="T47" fmla="*/ 1690 h 1773"/>
              <a:gd name="T48" fmla="*/ 1690 w 1773"/>
              <a:gd name="T49" fmla="*/ 1670 h 1773"/>
              <a:gd name="T50" fmla="*/ 1710 w 1773"/>
              <a:gd name="T51" fmla="*/ 146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73" h="1773">
                <a:moveTo>
                  <a:pt x="563" y="967"/>
                </a:moveTo>
                <a:cubicBezTo>
                  <a:pt x="459" y="967"/>
                  <a:pt x="357" y="927"/>
                  <a:pt x="278" y="848"/>
                </a:cubicBezTo>
                <a:cubicBezTo>
                  <a:pt x="199" y="769"/>
                  <a:pt x="159" y="666"/>
                  <a:pt x="159" y="563"/>
                </a:cubicBezTo>
                <a:cubicBezTo>
                  <a:pt x="159" y="459"/>
                  <a:pt x="199" y="356"/>
                  <a:pt x="278" y="277"/>
                </a:cubicBezTo>
                <a:cubicBezTo>
                  <a:pt x="357" y="198"/>
                  <a:pt x="460" y="159"/>
                  <a:pt x="563" y="159"/>
                </a:cubicBezTo>
                <a:cubicBezTo>
                  <a:pt x="667" y="159"/>
                  <a:pt x="769" y="198"/>
                  <a:pt x="848" y="277"/>
                </a:cubicBezTo>
                <a:cubicBezTo>
                  <a:pt x="928" y="356"/>
                  <a:pt x="967" y="459"/>
                  <a:pt x="967" y="563"/>
                </a:cubicBezTo>
                <a:cubicBezTo>
                  <a:pt x="967" y="666"/>
                  <a:pt x="928" y="769"/>
                  <a:pt x="848" y="848"/>
                </a:cubicBezTo>
                <a:cubicBezTo>
                  <a:pt x="769" y="927"/>
                  <a:pt x="666" y="967"/>
                  <a:pt x="563" y="967"/>
                </a:cubicBezTo>
                <a:moveTo>
                  <a:pt x="1710" y="1463"/>
                </a:moveTo>
                <a:lnTo>
                  <a:pt x="1065" y="817"/>
                </a:lnTo>
                <a:cubicBezTo>
                  <a:pt x="1065" y="817"/>
                  <a:pt x="1065" y="817"/>
                  <a:pt x="1065" y="817"/>
                </a:cubicBezTo>
                <a:cubicBezTo>
                  <a:pt x="1105" y="737"/>
                  <a:pt x="1126" y="650"/>
                  <a:pt x="1126" y="563"/>
                </a:cubicBezTo>
                <a:cubicBezTo>
                  <a:pt x="1126" y="419"/>
                  <a:pt x="1070" y="275"/>
                  <a:pt x="961" y="165"/>
                </a:cubicBezTo>
                <a:cubicBezTo>
                  <a:pt x="851" y="55"/>
                  <a:pt x="707" y="0"/>
                  <a:pt x="563" y="0"/>
                </a:cubicBezTo>
                <a:cubicBezTo>
                  <a:pt x="419" y="0"/>
                  <a:pt x="275" y="55"/>
                  <a:pt x="165" y="165"/>
                </a:cubicBezTo>
                <a:cubicBezTo>
                  <a:pt x="56" y="275"/>
                  <a:pt x="0" y="419"/>
                  <a:pt x="1" y="563"/>
                </a:cubicBezTo>
                <a:cubicBezTo>
                  <a:pt x="0" y="707"/>
                  <a:pt x="56" y="851"/>
                  <a:pt x="165" y="961"/>
                </a:cubicBezTo>
                <a:cubicBezTo>
                  <a:pt x="275" y="1070"/>
                  <a:pt x="419" y="1126"/>
                  <a:pt x="563" y="1126"/>
                </a:cubicBezTo>
                <a:lnTo>
                  <a:pt x="563" y="1126"/>
                </a:lnTo>
                <a:cubicBezTo>
                  <a:pt x="650" y="1126"/>
                  <a:pt x="737" y="1105"/>
                  <a:pt x="817" y="1065"/>
                </a:cubicBezTo>
                <a:cubicBezTo>
                  <a:pt x="817" y="1065"/>
                  <a:pt x="817" y="1065"/>
                  <a:pt x="817" y="1065"/>
                </a:cubicBezTo>
                <a:lnTo>
                  <a:pt x="1463" y="1710"/>
                </a:lnTo>
                <a:cubicBezTo>
                  <a:pt x="1525" y="1773"/>
                  <a:pt x="1607" y="1752"/>
                  <a:pt x="1670" y="1690"/>
                </a:cubicBezTo>
                <a:lnTo>
                  <a:pt x="1690" y="1670"/>
                </a:lnTo>
                <a:cubicBezTo>
                  <a:pt x="1752" y="1607"/>
                  <a:pt x="1773" y="1525"/>
                  <a:pt x="1710" y="1463"/>
                </a:cubicBezTo>
              </a:path>
            </a:pathLst>
          </a:custGeom>
          <a:solidFill>
            <a:sysClr val="window" lastClr="FF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72008" tIns="72008" rIns="72008" bIns="72008" anchor="ctr" anchorCtr="1"/>
          <a:lstStyle/>
          <a:p>
            <a:pPr marL="0" marR="0" lvl="0" indent="0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0" name="TextBox 41"/>
          <p:cNvSpPr txBox="1"/>
          <p:nvPr/>
        </p:nvSpPr>
        <p:spPr>
          <a:xfrm>
            <a:off x="1807258" y="5100206"/>
            <a:ext cx="2728211" cy="615573"/>
          </a:xfrm>
          <a:prstGeom prst="rect">
            <a:avLst/>
          </a:prstGeom>
          <a:noFill/>
        </p:spPr>
        <p:txBody>
          <a:bodyPr wrap="square" lIns="0" tIns="91450" rIns="0" bIns="91450" rtlCol="0">
            <a:spAutoFit/>
          </a:bodyPr>
          <a:lstStyle/>
          <a:p>
            <a:pPr defTabSz="914400" rtl="0"/>
            <a:r>
              <a:rPr lang="it-IT" sz="2800" kern="1200" dirty="0">
                <a:solidFill>
                  <a:prstClr val="black"/>
                </a:solidFill>
                <a:latin typeface="+mn-lt"/>
                <a:ea typeface=""/>
                <a:cs typeface=""/>
              </a:rPr>
              <a:t>GOVERNANCE</a:t>
            </a:r>
          </a:p>
        </p:txBody>
      </p:sp>
      <p:sp>
        <p:nvSpPr>
          <p:cNvPr id="41" name="Freeform 9198"/>
          <p:cNvSpPr>
            <a:spLocks/>
          </p:cNvSpPr>
          <p:nvPr/>
        </p:nvSpPr>
        <p:spPr bwMode="auto">
          <a:xfrm>
            <a:off x="1246597" y="4382074"/>
            <a:ext cx="730174" cy="489588"/>
          </a:xfrm>
          <a:custGeom>
            <a:avLst/>
            <a:gdLst>
              <a:gd name="T0" fmla="*/ 1094 w 1439"/>
              <a:gd name="T1" fmla="*/ 261 h 935"/>
              <a:gd name="T2" fmla="*/ 1036 w 1439"/>
              <a:gd name="T3" fmla="*/ 266 h 935"/>
              <a:gd name="T4" fmla="*/ 670 w 1439"/>
              <a:gd name="T5" fmla="*/ 0 h 935"/>
              <a:gd name="T6" fmla="*/ 287 w 1439"/>
              <a:gd name="T7" fmla="*/ 374 h 935"/>
              <a:gd name="T8" fmla="*/ 291 w 1439"/>
              <a:gd name="T9" fmla="*/ 428 h 935"/>
              <a:gd name="T10" fmla="*/ 260 w 1439"/>
              <a:gd name="T11" fmla="*/ 426 h 935"/>
              <a:gd name="T12" fmla="*/ 0 w 1439"/>
              <a:gd name="T13" fmla="*/ 680 h 935"/>
              <a:gd name="T14" fmla="*/ 260 w 1439"/>
              <a:gd name="T15" fmla="*/ 935 h 935"/>
              <a:gd name="T16" fmla="*/ 1094 w 1439"/>
              <a:gd name="T17" fmla="*/ 935 h 935"/>
              <a:gd name="T18" fmla="*/ 1439 w 1439"/>
              <a:gd name="T19" fmla="*/ 598 h 935"/>
              <a:gd name="T20" fmla="*/ 1094 w 1439"/>
              <a:gd name="T21" fmla="*/ 26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203822" tIns="101910" rIns="203822" bIns="10191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277607" y="4354065"/>
            <a:ext cx="1219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0400" lvl="4" indent="-660400" algn="l" defTabSz="914400" rtl="0">
              <a:spcAft>
                <a:spcPts val="1200"/>
              </a:spcAft>
              <a:buFont typeface="Arial" pitchFamily="34" charset="0"/>
              <a:buChar char="•"/>
            </a:pPr>
            <a:r>
              <a:rPr lang="it-IT" sz="2800" b="0" kern="1200" dirty="0">
                <a:solidFill>
                  <a:srgbClr val="000000"/>
                </a:solidFill>
                <a:latin typeface="+mn-lt"/>
                <a:ea typeface=""/>
                <a:cs typeface=""/>
              </a:rPr>
              <a:t>revisione Regolamento SUA</a:t>
            </a:r>
          </a:p>
        </p:txBody>
      </p:sp>
    </p:spTree>
    <p:extLst>
      <p:ext uri="{BB962C8B-B14F-4D97-AF65-F5344CB8AC3E}">
        <p14:creationId xmlns:p14="http://schemas.microsoft.com/office/powerpoint/2010/main" val="185705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31" grpId="0" animBg="1"/>
      <p:bldP spid="32" grpId="0" animBg="1"/>
      <p:bldP spid="33" grpId="0" animBg="1"/>
      <p:bldP spid="39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White">
  <a:themeElements>
    <a:clrScheme name=" 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A6AAA9"/>
      </a:accent1>
      <a:accent2>
        <a:srgbClr val="F24500"/>
      </a:accent2>
      <a:accent3>
        <a:srgbClr val="DF572C"/>
      </a:accent3>
      <a:accent4>
        <a:srgbClr val="DE6A10"/>
      </a:accent4>
      <a:accent5>
        <a:srgbClr val="A6AAA9"/>
      </a:accent5>
      <a:accent6>
        <a:srgbClr val="4D4E4C"/>
      </a:accent6>
      <a:hlink>
        <a:srgbClr val="00B0F0"/>
      </a:hlink>
      <a:folHlink>
        <a:srgbClr val="63646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Light"/>
        <a:ea typeface="Roboto Light"/>
        <a:cs typeface="Robo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30200" dist="25400" dir="5400000" rotWithShape="0">
              <a:srgbClr val="000000">
                <a:alpha val="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C93D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rnd">
          <a:solidFill>
            <a:srgbClr val="9E9F9E"/>
          </a:solidFill>
          <a:custDash>
            <a:ds d="100000" sp="200000"/>
          </a:custDash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1" i="0" u="none" strike="noStrike" cap="none" spc="0" normalizeH="0" baseline="0">
            <a:ln>
              <a:noFill/>
            </a:ln>
            <a:solidFill>
              <a:srgbClr val="FAC93D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&amp;P - Light Powerpoint Presentation.pptx" id="{10E865ED-9C03-9B4E-8668-11A4C63FDFB4}" vid="{164F856E-0F51-1F40-A63E-653C137924C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Light"/>
        <a:ea typeface="Roboto Light"/>
        <a:cs typeface="Robo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30200" dist="25400" dir="5400000" rotWithShape="0">
              <a:srgbClr val="000000">
                <a:alpha val="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C93D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rnd">
          <a:solidFill>
            <a:srgbClr val="9E9F9E"/>
          </a:solidFill>
          <a:custDash>
            <a:ds d="100000" sp="200000"/>
          </a:custDash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1" i="0" u="none" strike="noStrike" cap="none" spc="0" normalizeH="0" baseline="0">
            <a:ln>
              <a:noFill/>
            </a:ln>
            <a:solidFill>
              <a:srgbClr val="FAC93D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M&amp;P - Light Powerpoint Presentation</Template>
  <TotalTime>0</TotalTime>
  <Words>1308</Words>
  <Application>Microsoft Office PowerPoint</Application>
  <PresentationFormat>Personalizzato</PresentationFormat>
  <Paragraphs>227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.AppleSystemUIFont</vt:lpstr>
      <vt:lpstr>Arial</vt:lpstr>
      <vt:lpstr>Avenir Roman</vt:lpstr>
      <vt:lpstr>Calibri</vt:lpstr>
      <vt:lpstr>Helvetica Light</vt:lpstr>
      <vt:lpstr>Montserrat</vt:lpstr>
      <vt:lpstr>Roboto Light</vt:lpstr>
      <vt:lpstr>Roboto Regular</vt:lpstr>
      <vt:lpstr>Wingdings</vt:lpstr>
      <vt:lpstr>Wingdings 2</vt:lpstr>
      <vt:lpstr>White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Claudia De Roma</dc:creator>
  <cp:lastModifiedBy>Maurizio Mastrolembo</cp:lastModifiedBy>
  <cp:revision>118</cp:revision>
  <dcterms:created xsi:type="dcterms:W3CDTF">2018-12-16T11:00:10Z</dcterms:created>
  <dcterms:modified xsi:type="dcterms:W3CDTF">2019-05-27T08:36:42Z</dcterms:modified>
</cp:coreProperties>
</file>