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79" r:id="rId3"/>
    <p:sldMasterId id="2147483648" r:id="rId4"/>
  </p:sldMasterIdLst>
  <p:notesMasterIdLst>
    <p:notesMasterId r:id="rId11"/>
  </p:notesMasterIdLst>
  <p:handoutMasterIdLst>
    <p:handoutMasterId r:id="rId12"/>
  </p:handoutMasterIdLst>
  <p:sldIdLst>
    <p:sldId id="431" r:id="rId5"/>
    <p:sldId id="514" r:id="rId6"/>
    <p:sldId id="513" r:id="rId7"/>
    <p:sldId id="510" r:id="rId8"/>
    <p:sldId id="509" r:id="rId9"/>
    <p:sldId id="512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7197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2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Marchio" initials="GM" lastIdx="1" clrIdx="0">
    <p:extLst>
      <p:ext uri="{19B8F6BF-5375-455C-9EA6-DF929625EA0E}">
        <p15:presenceInfo xmlns:p15="http://schemas.microsoft.com/office/powerpoint/2012/main" userId="dbaba0e4-1ca9-4c7d-901c-b8f30053d930" providerId="Windows Live"/>
      </p:ext>
    </p:extLst>
  </p:cmAuthor>
  <p:cmAuthor id="2" name="Maurizio Mastrolembo" initials="MM" lastIdx="1" clrIdx="1">
    <p:extLst>
      <p:ext uri="{19B8F6BF-5375-455C-9EA6-DF929625EA0E}">
        <p15:presenceInfo xmlns:p15="http://schemas.microsoft.com/office/powerpoint/2012/main" userId="556a747ea0e201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9A17"/>
    <a:srgbClr val="FFD403"/>
    <a:srgbClr val="3FAE29"/>
    <a:srgbClr val="17244A"/>
    <a:srgbClr val="DCE6F2"/>
    <a:srgbClr val="FFFFFF"/>
    <a:srgbClr val="7F7F7F"/>
    <a:srgbClr val="50D236"/>
    <a:srgbClr val="29741A"/>
    <a:srgbClr val="184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291" autoAdjust="0"/>
  </p:normalViewPr>
  <p:slideViewPr>
    <p:cSldViewPr>
      <p:cViewPr varScale="1">
        <p:scale>
          <a:sx n="67" d="100"/>
          <a:sy n="67" d="100"/>
        </p:scale>
        <p:origin x="1000" y="48"/>
      </p:cViewPr>
      <p:guideLst>
        <p:guide orient="horz" pos="4156"/>
        <p:guide pos="7197"/>
        <p:guide pos="347"/>
        <p:guide pos="2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F0D0E-A6FB-4108-8799-E9B14B2EBE54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A3AE3-F73C-4102-8F31-97478CFD9B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158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4BEC5-1692-4E88-9685-8F91418EF228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5FF62-962A-4EC2-B30F-A4C2DB835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62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6" Type="http://schemas.openxmlformats.org/officeDocument/2006/relationships/hyperlink" Target="mailto:direzione@pec.easygov.it" TargetMode="External"/><Relationship Id="rId5" Type="http://schemas.openxmlformats.org/officeDocument/2006/relationships/hyperlink" Target="mailto:info@easygov.it" TargetMode="External"/><Relationship Id="rId4" Type="http://schemas.openxmlformats.org/officeDocument/2006/relationships/hyperlink" Target="http://www.easygov.it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5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3C6A45-46F0-4CBB-84A3-A8D25C78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A019D9-3BD6-409A-AA70-0B57E775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E143D4-B03B-4D17-93C4-42AF1919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66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2DE929-CC91-428B-93C9-E5C0EE1F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7463E3-38A4-4C95-8345-84A6C75A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1124FC-BE5A-4048-ACB9-079C0B9A3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7BE36E-3F50-487F-A11A-B74B7915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12D418-E85B-49FF-AE91-CC75685C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1C8B8A-CC10-49B8-AF89-10D1C1D1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02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8D2ADD-9035-4C78-A936-62092A00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F2EF89-6DB2-4A38-86AC-146737DEA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B19B4C-2062-41CB-BE8C-141F1D642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4CC168-C892-4A6D-9ADD-5A902381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6935B1-7D0F-40ED-A2AF-1A695A54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1BB5CC-1741-49D5-956E-5950BCC8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31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A6B3D-C878-439C-A54E-584A5668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820223-B9A5-40DF-849F-516C43EFD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0E92D-7059-42F5-A288-97C99627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AAF5B2-7F22-4496-9842-C4FED7F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616552-B875-49A0-A517-DA8C1270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47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D4BDB23-2A69-40C9-B5E3-53BCFB009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AF8307-5A60-4ABB-B3FB-4921E0351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CD1C08-F6C9-4AC3-8CD1-D06FB2A7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588365-6C47-45D7-92DC-93F6E4D1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007434-C619-4AA0-9D35-AD40A27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02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3552395" cy="49685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0"/>
          </p:nvPr>
        </p:nvSpPr>
        <p:spPr>
          <a:xfrm>
            <a:off x="4367808" y="1340768"/>
            <a:ext cx="6816757" cy="49685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1" y="548680"/>
            <a:ext cx="10657184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005456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5184576" cy="453650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0"/>
          </p:nvPr>
        </p:nvSpPr>
        <p:spPr>
          <a:xfrm>
            <a:off x="6096000" y="1340768"/>
            <a:ext cx="5088565" cy="45365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30F0408-873D-4595-BE78-DC0E7C945B12}"/>
              </a:ext>
            </a:extLst>
          </p:cNvPr>
          <p:cNvSpPr/>
          <p:nvPr userDrawn="1"/>
        </p:nvSpPr>
        <p:spPr>
          <a:xfrm>
            <a:off x="7680176" y="6525344"/>
            <a:ext cx="3132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101259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CasellaDiTesto 2"/>
          <p:cNvSpPr txBox="1"/>
          <p:nvPr userDrawn="1"/>
        </p:nvSpPr>
        <p:spPr>
          <a:xfrm>
            <a:off x="71940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71940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350371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350371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628802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628802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907233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907233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Sole 10"/>
          <p:cNvSpPr/>
          <p:nvPr userDrawn="1"/>
        </p:nvSpPr>
        <p:spPr>
          <a:xfrm>
            <a:off x="127146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2" name="Sole 11"/>
          <p:cNvSpPr/>
          <p:nvPr userDrawn="1"/>
        </p:nvSpPr>
        <p:spPr>
          <a:xfrm>
            <a:off x="415178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3" name="Sole 12"/>
          <p:cNvSpPr/>
          <p:nvPr userDrawn="1"/>
        </p:nvSpPr>
        <p:spPr>
          <a:xfrm>
            <a:off x="6840083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4" name="Sole 13"/>
          <p:cNvSpPr/>
          <p:nvPr userDrawn="1"/>
        </p:nvSpPr>
        <p:spPr>
          <a:xfrm>
            <a:off x="9624392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501748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84962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80162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5" name="Anello 14"/>
          <p:cNvSpPr/>
          <p:nvPr userDrawn="1"/>
        </p:nvSpPr>
        <p:spPr>
          <a:xfrm>
            <a:off x="90723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6" name="CasellaDiTesto 15"/>
          <p:cNvSpPr txBox="1"/>
          <p:nvPr userDrawn="1"/>
        </p:nvSpPr>
        <p:spPr>
          <a:xfrm>
            <a:off x="12954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7" name="CasellaDiTesto 16"/>
          <p:cNvSpPr txBox="1"/>
          <p:nvPr userDrawn="1"/>
        </p:nvSpPr>
        <p:spPr>
          <a:xfrm>
            <a:off x="8154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8" name="Anello 17"/>
          <p:cNvSpPr/>
          <p:nvPr userDrawn="1"/>
        </p:nvSpPr>
        <p:spPr>
          <a:xfrm>
            <a:off x="18715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9" name="CasellaDiTesto 18"/>
          <p:cNvSpPr txBox="1"/>
          <p:nvPr userDrawn="1"/>
        </p:nvSpPr>
        <p:spPr>
          <a:xfrm>
            <a:off x="484786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20" name="CasellaDiTesto 19"/>
          <p:cNvSpPr txBox="1"/>
          <p:nvPr userDrawn="1"/>
        </p:nvSpPr>
        <p:spPr>
          <a:xfrm>
            <a:off x="4367809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21" name="Anello 20"/>
          <p:cNvSpPr/>
          <p:nvPr userDrawn="1"/>
        </p:nvSpPr>
        <p:spPr>
          <a:xfrm>
            <a:off x="5423928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 userDrawn="1"/>
        </p:nvSpPr>
        <p:spPr>
          <a:xfrm>
            <a:off x="9114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6" name="Rettangolo 25"/>
          <p:cNvSpPr/>
          <p:nvPr userDrawn="1"/>
        </p:nvSpPr>
        <p:spPr>
          <a:xfrm>
            <a:off x="4463821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7" name="Rettangolo 26"/>
          <p:cNvSpPr/>
          <p:nvPr userDrawn="1"/>
        </p:nvSpPr>
        <p:spPr>
          <a:xfrm>
            <a:off x="81122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2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242333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72240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4101D59-A5FA-D343-9F9A-F3DD6BA9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" y="5949280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1321986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10657184" cy="45365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6517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4CCF6E-FA9F-4600-8804-91CAD726660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64191" y="3095224"/>
            <a:ext cx="212822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200"/>
              </a:lnSpc>
            </a:pPr>
            <a:r>
              <a:rPr lang="en-GB" altLang="it-IT" sz="4400" dirty="0" err="1">
                <a:solidFill>
                  <a:srgbClr val="FFFFFF"/>
                </a:solidFill>
                <a:latin typeface="Segoe Print" panose="02000600000000000000" pitchFamily="2" charset="0"/>
                <a:ea typeface="MS PGothic" panose="020B0600070205080204" pitchFamily="34" charset="-128"/>
              </a:rPr>
              <a:t>Indice</a:t>
            </a:r>
            <a:endParaRPr lang="en-US" altLang="it-IT" sz="4400" dirty="0">
              <a:solidFill>
                <a:srgbClr val="FFFFFF"/>
              </a:solidFill>
              <a:latin typeface="Segoe Print" panose="02000600000000000000" pitchFamily="2" charset="0"/>
              <a:ea typeface="MS PGothic" panose="020B0600070205080204" pitchFamily="34" charset="-128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2C1855C-6299-4884-9021-917A70EA3CA4}"/>
              </a:ext>
            </a:extLst>
          </p:cNvPr>
          <p:cNvCxnSpPr/>
          <p:nvPr userDrawn="1"/>
        </p:nvCxnSpPr>
        <p:spPr>
          <a:xfrm>
            <a:off x="3898856" y="749655"/>
            <a:ext cx="0" cy="5376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0449234-9D46-4425-B0B7-87384A4672AB}"/>
              </a:ext>
            </a:extLst>
          </p:cNvPr>
          <p:cNvSpPr/>
          <p:nvPr userDrawn="1"/>
        </p:nvSpPr>
        <p:spPr>
          <a:xfrm>
            <a:off x="4065499" y="1511925"/>
            <a:ext cx="5628833" cy="4500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principale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1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2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3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4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5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6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A800DB9-48A3-4FA3-969B-20EF83C58305}"/>
              </a:ext>
            </a:extLst>
          </p:cNvPr>
          <p:cNvGrpSpPr/>
          <p:nvPr userDrawn="1"/>
        </p:nvGrpSpPr>
        <p:grpSpPr>
          <a:xfrm>
            <a:off x="4217850" y="2061901"/>
            <a:ext cx="319053" cy="216000"/>
            <a:chOff x="4217850" y="2061901"/>
            <a:chExt cx="319053" cy="216000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9CF18C98-B268-4732-ACF8-86289166039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D3C58F2A-B849-4FD1-9717-CF00DAF0DD6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6D566DB7-46BF-4701-9DD6-7B59EE1BA8E2}"/>
              </a:ext>
            </a:extLst>
          </p:cNvPr>
          <p:cNvGrpSpPr/>
          <p:nvPr userDrawn="1"/>
        </p:nvGrpSpPr>
        <p:grpSpPr>
          <a:xfrm>
            <a:off x="4217850" y="2573959"/>
            <a:ext cx="319053" cy="216000"/>
            <a:chOff x="4217850" y="2523815"/>
            <a:chExt cx="319053" cy="216000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17BE9AD2-3398-446E-8739-27DC8AD24C2F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523815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6AAE18D9-0C3E-4705-B822-37CF018B4FDE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523815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09C18A5-27F5-44AE-8028-A65ADBC6EDCE}"/>
              </a:ext>
            </a:extLst>
          </p:cNvPr>
          <p:cNvGrpSpPr/>
          <p:nvPr userDrawn="1"/>
        </p:nvGrpSpPr>
        <p:grpSpPr>
          <a:xfrm>
            <a:off x="4217850" y="3122999"/>
            <a:ext cx="319053" cy="216000"/>
            <a:chOff x="4217850" y="2987224"/>
            <a:chExt cx="319053" cy="216000"/>
          </a:xfrm>
        </p:grpSpPr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2737C864-051C-4A1D-B48A-69902D33FDF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987224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" name="AutoShape 5">
              <a:extLst>
                <a:ext uri="{FF2B5EF4-FFF2-40B4-BE49-F238E27FC236}">
                  <a16:creationId xmlns:a16="http://schemas.microsoft.com/office/drawing/2014/main" id="{B117A17C-3844-4923-A2B0-8247D5F34FA3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987224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8B06795-0D94-4909-A7AA-059CB81FA0CA}"/>
              </a:ext>
            </a:extLst>
          </p:cNvPr>
          <p:cNvGrpSpPr/>
          <p:nvPr userDrawn="1"/>
        </p:nvGrpSpPr>
        <p:grpSpPr>
          <a:xfrm>
            <a:off x="4217850" y="3672039"/>
            <a:ext cx="319053" cy="216000"/>
            <a:chOff x="4217850" y="3568060"/>
            <a:chExt cx="319053" cy="216000"/>
          </a:xfrm>
        </p:grpSpPr>
        <p:sp>
          <p:nvSpPr>
            <p:cNvPr id="16" name="AutoShape 5">
              <a:extLst>
                <a:ext uri="{FF2B5EF4-FFF2-40B4-BE49-F238E27FC236}">
                  <a16:creationId xmlns:a16="http://schemas.microsoft.com/office/drawing/2014/main" id="{1892652A-E551-408A-9B54-83052A699D4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568060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7" name="AutoShape 5">
              <a:extLst>
                <a:ext uri="{FF2B5EF4-FFF2-40B4-BE49-F238E27FC236}">
                  <a16:creationId xmlns:a16="http://schemas.microsoft.com/office/drawing/2014/main" id="{E0249040-E698-45CB-90D6-3F78250538F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568060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24" name="Rettangolo 23">
            <a:extLst>
              <a:ext uri="{FF2B5EF4-FFF2-40B4-BE49-F238E27FC236}">
                <a16:creationId xmlns:a16="http://schemas.microsoft.com/office/drawing/2014/main" id="{39264603-AAD6-4ED2-8751-5136E2CC978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2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8BE9E201-8CC2-47AF-9436-CC562D0893F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16591" y="3247624"/>
            <a:ext cx="212822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200"/>
              </a:lnSpc>
            </a:pPr>
            <a:r>
              <a:rPr lang="en-GB" altLang="it-IT" sz="4400" dirty="0" err="1">
                <a:solidFill>
                  <a:srgbClr val="FFFFFF"/>
                </a:solidFill>
                <a:latin typeface="Segoe Print" panose="02000600000000000000" pitchFamily="2" charset="0"/>
                <a:ea typeface="MS PGothic" panose="020B0600070205080204" pitchFamily="34" charset="-128"/>
              </a:rPr>
              <a:t>Indice</a:t>
            </a:r>
            <a:endParaRPr lang="en-US" altLang="it-IT" sz="4400" dirty="0">
              <a:solidFill>
                <a:srgbClr val="FFFFFF"/>
              </a:solidFill>
              <a:latin typeface="Segoe Print" panose="02000600000000000000" pitchFamily="2" charset="0"/>
              <a:ea typeface="MS PGothic" panose="020B0600070205080204" pitchFamily="34" charset="-128"/>
            </a:endParaRP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62F56E7-BC6E-4C55-9476-6A5F8EE9856A}"/>
              </a:ext>
            </a:extLst>
          </p:cNvPr>
          <p:cNvCxnSpPr/>
          <p:nvPr userDrawn="1"/>
        </p:nvCxnSpPr>
        <p:spPr>
          <a:xfrm>
            <a:off x="4051256" y="902055"/>
            <a:ext cx="0" cy="53760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41252078-8AAB-4823-B433-24D054F52421}"/>
              </a:ext>
            </a:extLst>
          </p:cNvPr>
          <p:cNvGrpSpPr/>
          <p:nvPr userDrawn="1"/>
        </p:nvGrpSpPr>
        <p:grpSpPr>
          <a:xfrm>
            <a:off x="4715639" y="3247624"/>
            <a:ext cx="5628833" cy="2471039"/>
            <a:chOff x="4217899" y="1664325"/>
            <a:chExt cx="5628833" cy="2471039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ABB653CD-78C8-457B-BC1B-EAFED2AC11C3}"/>
                </a:ext>
              </a:extLst>
            </p:cNvPr>
            <p:cNvSpPr/>
            <p:nvPr userDrawn="1"/>
          </p:nvSpPr>
          <p:spPr>
            <a:xfrm>
              <a:off x="4217899" y="1664325"/>
              <a:ext cx="5628833" cy="22500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Progetto SUA | Riunione plenaria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management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Attività di </a:t>
              </a:r>
              <a:r>
                <a:rPr lang="it-IT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assessment</a:t>
              </a:r>
              <a:endParaRPr lang="it-IT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Obiettivi di progetto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Prossimi passi</a:t>
              </a:r>
            </a:p>
          </p:txBody>
        </p: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D2E00102-5F3E-40E6-A829-683904C43930}"/>
                </a:ext>
              </a:extLst>
            </p:cNvPr>
            <p:cNvGrpSpPr/>
            <p:nvPr userDrawn="1"/>
          </p:nvGrpSpPr>
          <p:grpSpPr>
            <a:xfrm>
              <a:off x="4370250" y="2299439"/>
              <a:ext cx="319053" cy="216000"/>
              <a:chOff x="4217850" y="2061901"/>
              <a:chExt cx="319053" cy="216000"/>
            </a:xfrm>
            <a:solidFill>
              <a:schemeClr val="bg1"/>
            </a:solidFill>
          </p:grpSpPr>
          <p:sp>
            <p:nvSpPr>
              <p:cNvPr id="29" name="AutoShape 5">
                <a:extLst>
                  <a:ext uri="{FF2B5EF4-FFF2-40B4-BE49-F238E27FC236}">
                    <a16:creationId xmlns:a16="http://schemas.microsoft.com/office/drawing/2014/main" id="{5F771937-C175-487E-9B25-51E2DD5EB8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061901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0" name="AutoShape 5">
                <a:extLst>
                  <a:ext uri="{FF2B5EF4-FFF2-40B4-BE49-F238E27FC236}">
                    <a16:creationId xmlns:a16="http://schemas.microsoft.com/office/drawing/2014/main" id="{965EFAD1-B94D-4AC3-A60E-43054C9969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061901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B85CB0F0-15CD-42D8-AD36-9743CD653BF8}"/>
                </a:ext>
              </a:extLst>
            </p:cNvPr>
            <p:cNvGrpSpPr/>
            <p:nvPr userDrawn="1"/>
          </p:nvGrpSpPr>
          <p:grpSpPr>
            <a:xfrm>
              <a:off x="4370250" y="2848479"/>
              <a:ext cx="319053" cy="216000"/>
              <a:chOff x="4217850" y="2523815"/>
              <a:chExt cx="319053" cy="216000"/>
            </a:xfrm>
            <a:solidFill>
              <a:schemeClr val="bg1"/>
            </a:solidFill>
          </p:grpSpPr>
          <p:sp>
            <p:nvSpPr>
              <p:cNvPr id="32" name="AutoShape 5">
                <a:extLst>
                  <a:ext uri="{FF2B5EF4-FFF2-40B4-BE49-F238E27FC236}">
                    <a16:creationId xmlns:a16="http://schemas.microsoft.com/office/drawing/2014/main" id="{93A2349E-C7A9-434B-B768-17CCFECFF92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523815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3" name="AutoShape 5">
                <a:extLst>
                  <a:ext uri="{FF2B5EF4-FFF2-40B4-BE49-F238E27FC236}">
                    <a16:creationId xmlns:a16="http://schemas.microsoft.com/office/drawing/2014/main" id="{C99E40BA-257F-4B87-9454-71E2CC7567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523815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4566DA73-50B1-4330-97F5-D4A4C9D26983}"/>
                </a:ext>
              </a:extLst>
            </p:cNvPr>
            <p:cNvGrpSpPr/>
            <p:nvPr userDrawn="1"/>
          </p:nvGrpSpPr>
          <p:grpSpPr>
            <a:xfrm>
              <a:off x="4370250" y="3397519"/>
              <a:ext cx="319053" cy="737845"/>
              <a:chOff x="4217850" y="2987224"/>
              <a:chExt cx="319053" cy="737845"/>
            </a:xfrm>
            <a:solidFill>
              <a:schemeClr val="bg1"/>
            </a:solidFill>
          </p:grpSpPr>
          <p:sp>
            <p:nvSpPr>
              <p:cNvPr id="35" name="AutoShape 5">
                <a:extLst>
                  <a:ext uri="{FF2B5EF4-FFF2-40B4-BE49-F238E27FC236}">
                    <a16:creationId xmlns:a16="http://schemas.microsoft.com/office/drawing/2014/main" id="{BFDDE969-B78B-4E74-B89A-16A2E63C5B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987224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6" name="AutoShape 5">
                <a:extLst>
                  <a:ext uri="{FF2B5EF4-FFF2-40B4-BE49-F238E27FC236}">
                    <a16:creationId xmlns:a16="http://schemas.microsoft.com/office/drawing/2014/main" id="{17C25DC3-5A37-4A65-B53F-9270210572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987224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9" name="AutoShape 5">
                <a:extLst>
                  <a:ext uri="{FF2B5EF4-FFF2-40B4-BE49-F238E27FC236}">
                    <a16:creationId xmlns:a16="http://schemas.microsoft.com/office/drawing/2014/main" id="{A8033AC2-34A4-4ADB-86F2-B86A344AF6B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 flipV="1">
                <a:off x="4217850" y="3509069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50" name="AutoShape 5">
                <a:extLst>
                  <a:ext uri="{FF2B5EF4-FFF2-40B4-BE49-F238E27FC236}">
                    <a16:creationId xmlns:a16="http://schemas.microsoft.com/office/drawing/2014/main" id="{C7B3411C-62F4-4032-A4CB-6175A867BAB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 flipV="1">
                <a:off x="4365660" y="3509069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9839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338554"/>
          </a:xfrm>
        </p:spPr>
        <p:txBody>
          <a:bodyPr>
            <a:spAutoFit/>
          </a:bodyPr>
          <a:lstStyle>
            <a:lvl1pPr marL="0" indent="0" algn="just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600">
                <a:latin typeface="+mj-lt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76B6FA4-5FDF-4120-BEA9-51D43664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620688"/>
            <a:ext cx="10969219" cy="360040"/>
          </a:xfrm>
        </p:spPr>
        <p:txBody>
          <a:bodyPr lIns="36000" tIns="0" rIns="36000" bIns="0" anchor="t">
            <a:noAutofit/>
          </a:bodyPr>
          <a:lstStyle>
            <a:lvl1pPr>
              <a:defRPr sz="2400" b="1">
                <a:latin typeface="+mj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762D2C1-3EEF-433F-8281-A112CE7A7D6E}"/>
              </a:ext>
            </a:extLst>
          </p:cNvPr>
          <p:cNvSpPr/>
          <p:nvPr userDrawn="1"/>
        </p:nvSpPr>
        <p:spPr>
          <a:xfrm>
            <a:off x="7752184" y="6525344"/>
            <a:ext cx="3312368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1369EB1B-459C-40FF-A0DB-ABB0104CB6A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038290" y="6520541"/>
            <a:ext cx="1823244" cy="272910"/>
            <a:chOff x="1631504" y="2748552"/>
            <a:chExt cx="6012755" cy="900000"/>
          </a:xfrm>
        </p:grpSpPr>
        <p:pic>
          <p:nvPicPr>
            <p:cNvPr id="9" name="Picture 2" descr="Risultati immagini per Provincia di Potenza logo">
              <a:extLst>
                <a:ext uri="{FF2B5EF4-FFF2-40B4-BE49-F238E27FC236}">
                  <a16:creationId xmlns:a16="http://schemas.microsoft.com/office/drawing/2014/main" id="{FC507E37-0FEE-4073-8F71-3A1766C29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504" y="2748552"/>
              <a:ext cx="765746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Risultati immagini per Provincia di Brescia logo">
              <a:extLst>
                <a:ext uri="{FF2B5EF4-FFF2-40B4-BE49-F238E27FC236}">
                  <a16:creationId xmlns:a16="http://schemas.microsoft.com/office/drawing/2014/main" id="{CE8AFC3C-CC3F-4FC7-A903-FB8425AFD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800" y="2748552"/>
              <a:ext cx="675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Risultati immagini per provincia di vicenza logo">
              <a:extLst>
                <a:ext uri="{FF2B5EF4-FFF2-40B4-BE49-F238E27FC236}">
                  <a16:creationId xmlns:a16="http://schemas.microsoft.com/office/drawing/2014/main" id="{8EBFBE49-1977-46A7-96BF-25478FC887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486" y="2748552"/>
              <a:ext cx="6624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 descr="Risultati immagini per Provincia di Salerno logo">
              <a:extLst>
                <a:ext uri="{FF2B5EF4-FFF2-40B4-BE49-F238E27FC236}">
                  <a16:creationId xmlns:a16="http://schemas.microsoft.com/office/drawing/2014/main" id="{55EC009D-C4B1-4E07-953E-3B58B9CDF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9436" y="2748552"/>
              <a:ext cx="567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6" descr="Risultati immagini per Provincia di Novara logo">
              <a:extLst>
                <a:ext uri="{FF2B5EF4-FFF2-40B4-BE49-F238E27FC236}">
                  <a16:creationId xmlns:a16="http://schemas.microsoft.com/office/drawing/2014/main" id="{755128AC-825D-407F-AC48-CE99576146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986" y="2748552"/>
              <a:ext cx="6066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magine 13" descr="Risultati immagini per provincia lecce">
              <a:extLst>
                <a:ext uri="{FF2B5EF4-FFF2-40B4-BE49-F238E27FC236}">
                  <a16:creationId xmlns:a16="http://schemas.microsoft.com/office/drawing/2014/main" id="{84720EDA-52BB-48E0-A4C7-599596CFB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137" y="2748552"/>
              <a:ext cx="630122" cy="9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A3AC4AE5-32EA-4F0E-B6AC-9E8409097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73350" y="2748552"/>
              <a:ext cx="902586" cy="900000"/>
            </a:xfrm>
            <a:prstGeom prst="rect">
              <a:avLst/>
            </a:prstGeom>
          </p:spPr>
        </p:pic>
      </p:grpSp>
      <p:pic>
        <p:nvPicPr>
          <p:cNvPr id="21" name="Immagine 20">
            <a:extLst>
              <a:ext uri="{FF2B5EF4-FFF2-40B4-BE49-F238E27FC236}">
                <a16:creationId xmlns:a16="http://schemas.microsoft.com/office/drawing/2014/main" id="{ACCD9BA7-EA41-4B73-9406-B68F06D9EA7B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449255" y="6525344"/>
            <a:ext cx="900000" cy="277657"/>
          </a:xfrm>
          <a:prstGeom prst="rect">
            <a:avLst/>
          </a:prstGeom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29F85970-F1B5-4EFF-9B27-7C7F09762C3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096267" y="0"/>
            <a:ext cx="5024759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contatti.jpg">
            <a:extLst>
              <a:ext uri="{FF2B5EF4-FFF2-40B4-BE49-F238E27FC236}">
                <a16:creationId xmlns:a16="http://schemas.microsoft.com/office/drawing/2014/main" id="{DC7F2D20-A9E9-9C44-A387-E4F24AFD18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80" y="0"/>
            <a:ext cx="9144000" cy="6858000"/>
          </a:xfrm>
          <a:prstGeom prst="rect">
            <a:avLst/>
          </a:prstGeom>
        </p:spPr>
      </p:pic>
      <p:pic>
        <p:nvPicPr>
          <p:cNvPr id="4" name="Immagine 3" descr="easygov_logo.png">
            <a:extLst>
              <a:ext uri="{FF2B5EF4-FFF2-40B4-BE49-F238E27FC236}">
                <a16:creationId xmlns:a16="http://schemas.microsoft.com/office/drawing/2014/main" id="{5C7062A1-CF5C-4D46-A8E2-6B17DB1037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0" y="4149080"/>
            <a:ext cx="2469776" cy="50928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8C6B7E-6922-4440-85D1-A9B37687D65C}"/>
              </a:ext>
            </a:extLst>
          </p:cNvPr>
          <p:cNvSpPr txBox="1"/>
          <p:nvPr userDrawn="1"/>
        </p:nvSpPr>
        <p:spPr>
          <a:xfrm>
            <a:off x="47328" y="4751273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EASYGOV SOLUTIONS S.R.L.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Tel.: (+39) 02.21118943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Fax: (+39) 0362.275151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Sito web: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4"/>
              </a:rPr>
              <a:t>www.easygov.it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5"/>
              </a:rPr>
              <a:t>info@easygov.it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 Certificata: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6"/>
              </a:rPr>
              <a:t>direzione@pec.easygov.it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SEDE LEGALE: Via Comina, 39 – 20831 Seregno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CAPITALE SOCIALE: Euro 10.000 </a:t>
            </a:r>
            <a:r>
              <a:rPr lang="it-IT" sz="10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i.v</a:t>
            </a:r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.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CODICE FISCALE – P.IVA: n. 03111770131</a:t>
            </a:r>
          </a:p>
          <a:p>
            <a:r>
              <a:rPr lang="pt-P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R.E.A. MB 1872203</a:t>
            </a:r>
          </a:p>
        </p:txBody>
      </p:sp>
      <p:cxnSp>
        <p:nvCxnSpPr>
          <p:cNvPr id="7" name="Connettore 1 5">
            <a:extLst>
              <a:ext uri="{FF2B5EF4-FFF2-40B4-BE49-F238E27FC236}">
                <a16:creationId xmlns:a16="http://schemas.microsoft.com/office/drawing/2014/main" id="{1792260C-0584-CE4F-BE18-2652B6AAC437}"/>
              </a:ext>
            </a:extLst>
          </p:cNvPr>
          <p:cNvCxnSpPr/>
          <p:nvPr userDrawn="1"/>
        </p:nvCxnSpPr>
        <p:spPr>
          <a:xfrm>
            <a:off x="119336" y="6093296"/>
            <a:ext cx="3600400" cy="0"/>
          </a:xfrm>
          <a:prstGeom prst="line">
            <a:avLst/>
          </a:prstGeom>
          <a:ln w="9525" cmpd="sng">
            <a:solidFill>
              <a:srgbClr val="14284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1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573BE-2185-43CB-BDBB-7ED1504C1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5C1768-9F76-48ED-A532-6971001E4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02D07-8D6C-4F54-B18A-DC762D01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460BE7-7A89-4DFA-922F-A484439A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9713F-53EC-4FAA-A39F-CFAAD006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12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6389F-A677-4D25-848D-8C6EA110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3D58C5-4028-457C-ABF8-9E65ABDB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40C588-7828-493A-B4E7-CDC50573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CDB562-7009-4087-A094-588F489B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BCD20E-7BF7-4AB2-BA62-FF711C9B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43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65000-716D-4BEB-BECA-6C381E89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B53F71-CE75-48CC-A5BD-4994D0D2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11F313-CDA5-44FC-A805-DFDE59DA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4691F3-9F57-4A42-A876-CF8A0000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8A5891-F942-41D9-83B7-D5040251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8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7268A-DAA0-40FE-ACB2-7D07D78C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231A29-51E7-45A5-9E02-D15FB6E64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4F204E-8F1C-49FE-947E-1ED25A6FB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2D7075-1A2A-44AD-B0CD-509B2B2E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94F787-25F0-4BCA-8FCC-5B5F7892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A67A6A-E3A5-4CA1-80B5-608FE5F6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58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DCCE6-4BE5-46A1-B0B7-848A4258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928AE0-B0F0-458D-B500-9F0C7E40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5967AE-B49C-41A7-B118-53E153F3F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E5ABD4-2E38-4A63-8C5F-584D1B132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63DBFD-0335-4B52-9F7C-5BEDD9067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9EBE256-2164-4DE6-A7DC-014A16C6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DD36C51-D89B-4C81-918F-3938A3B5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7EAD4E8-3FB3-44C0-A3EF-01149118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34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0AEDA-FBA4-43EF-B7CF-9E36641E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400B61A-CBC4-47EB-B022-86BB518A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2F9401-D2DB-4C18-B0F0-36ECEB03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31A6F5-5FE9-497A-BAD3-72F92BA3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72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easygov_cover.jpg">
            <a:extLst>
              <a:ext uri="{FF2B5EF4-FFF2-40B4-BE49-F238E27FC236}">
                <a16:creationId xmlns:a16="http://schemas.microsoft.com/office/drawing/2014/main" id="{5D52DF21-609A-BD42-AE44-ECE24AD1C7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9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r" defTabSz="457189" rtl="0" eaLnBrk="1" latinLnBrk="0" hangingPunct="1">
        <a:spcBef>
          <a:spcPct val="0"/>
        </a:spcBef>
        <a:buNone/>
        <a:defRPr lang="it-IT" sz="3200" b="1" kern="1200" dirty="0">
          <a:solidFill>
            <a:srgbClr val="14284B"/>
          </a:solidFill>
          <a:latin typeface="Hind Light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intro-1.jpg">
            <a:extLst>
              <a:ext uri="{FF2B5EF4-FFF2-40B4-BE49-F238E27FC236}">
                <a16:creationId xmlns:a16="http://schemas.microsoft.com/office/drawing/2014/main" id="{326C0B2C-66C4-0D4E-921F-42A6B1936E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3119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4000" b="0" i="0" kern="1200">
          <a:solidFill>
            <a:srgbClr val="14284B"/>
          </a:solidFill>
          <a:latin typeface="Oswald Regular"/>
          <a:ea typeface="+mj-ea"/>
          <a:cs typeface="Oswald Regular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4025DE06-FE3A-4B22-B097-2D70F01394D4}"/>
              </a:ext>
            </a:extLst>
          </p:cNvPr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642330-1641-45A7-92B9-5843DEA189F8}"/>
              </a:ext>
            </a:extLst>
          </p:cNvPr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11" name="Immagine 10" descr="easygov_logo.png">
            <a:extLst>
              <a:ext uri="{FF2B5EF4-FFF2-40B4-BE49-F238E27FC236}">
                <a16:creationId xmlns:a16="http://schemas.microsoft.com/office/drawing/2014/main" id="{3C022713-3DDF-4234-8D47-D171C1D9211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3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7381" y="1556792"/>
            <a:ext cx="10969219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err="1"/>
              <a:t>Testo</a:t>
            </a:r>
            <a:endParaRPr lang="nl-NL" dirty="0"/>
          </a:p>
        </p:txBody>
      </p:sp>
      <p:sp>
        <p:nvSpPr>
          <p:cNvPr id="7" name="Rettangolo 6"/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6" name="Rettangolo 5"/>
          <p:cNvSpPr/>
          <p:nvPr userDrawn="1"/>
        </p:nvSpPr>
        <p:spPr>
          <a:xfrm>
            <a:off x="335361" y="548680"/>
            <a:ext cx="96011" cy="648072"/>
          </a:xfrm>
          <a:prstGeom prst="rect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CasellaDiTesto 10"/>
          <p:cNvSpPr txBox="1"/>
          <p:nvPr userDrawn="1"/>
        </p:nvSpPr>
        <p:spPr>
          <a:xfrm>
            <a:off x="9264352" y="6567166"/>
            <a:ext cx="2891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fld id="{B788FD01-2033-421F-BA71-0E92D466CDC9}" type="slidenum">
              <a:rPr lang="it-IT" sz="1000" b="0" i="0" baseline="0" smtClean="0">
                <a:solidFill>
                  <a:srgbClr val="14284B"/>
                </a:solidFill>
                <a:latin typeface="Hind Light"/>
                <a:cs typeface="Hind Light"/>
              </a:rPr>
              <a:t>‹N›</a:t>
            </a:fld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9" name="Immagine 8" descr="easygov_logo.png">
            <a:extLst>
              <a:ext uri="{FF2B5EF4-FFF2-40B4-BE49-F238E27FC236}">
                <a16:creationId xmlns:a16="http://schemas.microsoft.com/office/drawing/2014/main" id="{6F2FC4B5-BC89-F848-8770-A6F1FC1693F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3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72" r:id="rId3"/>
    <p:sldLayoutId id="2147483673" r:id="rId4"/>
    <p:sldLayoutId id="2147483674" r:id="rId5"/>
    <p:sldLayoutId id="2147483677" r:id="rId6"/>
    <p:sldLayoutId id="2147483678" r:id="rId7"/>
    <p:sldLayoutId id="2147483676" r:id="rId8"/>
  </p:sldLayoutIdLst>
  <p:hf hdr="0"/>
  <p:txStyles>
    <p:titleStyle>
      <a:lvl1pPr marL="0" marR="0" indent="0" algn="l" defTabSz="914377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nl-NL" sz="2800" b="0" i="0" kern="1200" dirty="0">
          <a:solidFill>
            <a:srgbClr val="14284B"/>
          </a:solidFill>
          <a:latin typeface="Hind Light"/>
          <a:ea typeface="+mn-ea"/>
          <a:cs typeface="Hind Light"/>
        </a:defRPr>
      </a:lvl1pPr>
    </p:titleStyle>
    <p:bodyStyle>
      <a:lvl1pPr marL="268288" indent="-268288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tabLst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1pPr>
      <a:lvl2pPr marL="457188" indent="0" algn="l" defTabSz="914377" rtl="0" eaLnBrk="1" latinLnBrk="0" hangingPunct="1">
        <a:spcBef>
          <a:spcPct val="20000"/>
        </a:spcBef>
        <a:buFont typeface="Arial" panose="020B0604020202020204" pitchFamily="34" charset="0"/>
        <a:buNone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11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8AB6250-85F7-4C47-B696-928215BFD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348" y="5877272"/>
            <a:ext cx="7939568" cy="980728"/>
          </a:xfrm>
          <a:prstGeom prst="rect">
            <a:avLst/>
          </a:prstGeom>
        </p:spPr>
      </p:pic>
      <p:sp>
        <p:nvSpPr>
          <p:cNvPr id="26" name="Titolo 4">
            <a:extLst>
              <a:ext uri="{FF2B5EF4-FFF2-40B4-BE49-F238E27FC236}">
                <a16:creationId xmlns:a16="http://schemas.microsoft.com/office/drawing/2014/main" id="{AA69E5A9-722F-4F8A-9CFC-CD73B133A670}"/>
              </a:ext>
            </a:extLst>
          </p:cNvPr>
          <p:cNvSpPr txBox="1">
            <a:spLocks/>
          </p:cNvSpPr>
          <p:nvPr/>
        </p:nvSpPr>
        <p:spPr>
          <a:xfrm>
            <a:off x="6600056" y="1871852"/>
            <a:ext cx="5100055" cy="292268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 defTabSz="457189" rtl="0" eaLnBrk="1" latinLnBrk="0" hangingPunct="1">
              <a:spcBef>
                <a:spcPct val="0"/>
              </a:spcBef>
              <a:buNone/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+mj-cs"/>
              </a:defRPr>
            </a:lvl1pPr>
          </a:lstStyle>
          <a:p>
            <a:pPr algn="ctr"/>
            <a:r>
              <a:rPr lang="it-IT" cap="small" dirty="0"/>
              <a:t>Progetto SUA</a:t>
            </a:r>
          </a:p>
          <a:p>
            <a:pPr algn="ctr"/>
            <a:br>
              <a:rPr lang="it-IT" b="0" dirty="0"/>
            </a:br>
            <a:r>
              <a:rPr lang="it-IT" b="0" dirty="0"/>
              <a:t>Obiettivi, risultati attesi </a:t>
            </a:r>
            <a:br>
              <a:rPr lang="it-IT" b="0" dirty="0"/>
            </a:br>
            <a:r>
              <a:rPr lang="it-IT" b="0" dirty="0"/>
              <a:t>e avanzamento delle attività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2364C8D4-F638-485F-BECF-28CAA7072E3B}"/>
              </a:ext>
            </a:extLst>
          </p:cNvPr>
          <p:cNvGrpSpPr>
            <a:grpSpLocks noChangeAspect="1"/>
          </p:cNvGrpSpPr>
          <p:nvPr/>
        </p:nvGrpSpPr>
        <p:grpSpPr>
          <a:xfrm>
            <a:off x="6600056" y="476672"/>
            <a:ext cx="5100056" cy="763395"/>
            <a:chOff x="1631504" y="2748552"/>
            <a:chExt cx="6012755" cy="900000"/>
          </a:xfrm>
        </p:grpSpPr>
        <p:pic>
          <p:nvPicPr>
            <p:cNvPr id="28" name="Picture 2" descr="Risultati immagini per Provincia di Potenza logo">
              <a:extLst>
                <a:ext uri="{FF2B5EF4-FFF2-40B4-BE49-F238E27FC236}">
                  <a16:creationId xmlns:a16="http://schemas.microsoft.com/office/drawing/2014/main" id="{8D2801D9-E964-469E-A883-F49C3D0CFC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504" y="2748552"/>
              <a:ext cx="765746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Risultati immagini per Provincia di Brescia logo">
              <a:extLst>
                <a:ext uri="{FF2B5EF4-FFF2-40B4-BE49-F238E27FC236}">
                  <a16:creationId xmlns:a16="http://schemas.microsoft.com/office/drawing/2014/main" id="{A01B590F-278D-40AD-B163-F26BE133F3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800" y="2748552"/>
              <a:ext cx="675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Risultati immagini per provincia di vicenza logo">
              <a:extLst>
                <a:ext uri="{FF2B5EF4-FFF2-40B4-BE49-F238E27FC236}">
                  <a16:creationId xmlns:a16="http://schemas.microsoft.com/office/drawing/2014/main" id="{A83AA90A-2CEE-4159-888E-D270F40B68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486" y="2748552"/>
              <a:ext cx="6624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4" descr="Risultati immagini per Provincia di Salerno logo">
              <a:extLst>
                <a:ext uri="{FF2B5EF4-FFF2-40B4-BE49-F238E27FC236}">
                  <a16:creationId xmlns:a16="http://schemas.microsoft.com/office/drawing/2014/main" id="{1D0731B7-5DF0-4FC8-B433-45FC3B38BC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9436" y="2748552"/>
              <a:ext cx="567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6" descr="Risultati immagini per Provincia di Novara logo">
              <a:extLst>
                <a:ext uri="{FF2B5EF4-FFF2-40B4-BE49-F238E27FC236}">
                  <a16:creationId xmlns:a16="http://schemas.microsoft.com/office/drawing/2014/main" id="{A205ACBE-6391-429C-AAD1-5660C677E7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986" y="2748552"/>
              <a:ext cx="6066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magine 32" descr="Risultati immagini per provincia lecce">
              <a:extLst>
                <a:ext uri="{FF2B5EF4-FFF2-40B4-BE49-F238E27FC236}">
                  <a16:creationId xmlns:a16="http://schemas.microsoft.com/office/drawing/2014/main" id="{8635B755-3A5B-47C5-9DAC-2F5F8087E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137" y="2748552"/>
              <a:ext cx="630122" cy="9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Immagine 33">
              <a:extLst>
                <a:ext uri="{FF2B5EF4-FFF2-40B4-BE49-F238E27FC236}">
                  <a16:creationId xmlns:a16="http://schemas.microsoft.com/office/drawing/2014/main" id="{77244474-E9D9-4FA1-AF95-1E2C9018F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73350" y="2748552"/>
              <a:ext cx="902586" cy="900000"/>
            </a:xfrm>
            <a:prstGeom prst="rect">
              <a:avLst/>
            </a:prstGeom>
          </p:spPr>
        </p:pic>
      </p:grpSp>
      <p:sp>
        <p:nvSpPr>
          <p:cNvPr id="13" name="Titolo 4">
            <a:extLst>
              <a:ext uri="{FF2B5EF4-FFF2-40B4-BE49-F238E27FC236}">
                <a16:creationId xmlns:a16="http://schemas.microsoft.com/office/drawing/2014/main" id="{AA69E5A9-722F-4F8A-9CFC-CD73B133A670}"/>
              </a:ext>
            </a:extLst>
          </p:cNvPr>
          <p:cNvSpPr txBox="1">
            <a:spLocks/>
          </p:cNvSpPr>
          <p:nvPr/>
        </p:nvSpPr>
        <p:spPr>
          <a:xfrm>
            <a:off x="6600056" y="4509120"/>
            <a:ext cx="5100055" cy="5760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 defTabSz="457189" rtl="0" eaLnBrk="1" latinLnBrk="0" hangingPunct="1">
              <a:spcBef>
                <a:spcPct val="0"/>
              </a:spcBef>
              <a:buNone/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+mj-cs"/>
              </a:defRPr>
            </a:lvl1pPr>
          </a:lstStyle>
          <a:p>
            <a:pPr algn="ctr"/>
            <a:r>
              <a:rPr lang="it-IT" sz="2000" b="0" dirty="0"/>
              <a:t>Roma, 15 Luglio 2019</a:t>
            </a:r>
          </a:p>
        </p:txBody>
      </p:sp>
    </p:spTree>
    <p:extLst>
      <p:ext uri="{BB962C8B-B14F-4D97-AF65-F5344CB8AC3E}">
        <p14:creationId xmlns:p14="http://schemas.microsoft.com/office/powerpoint/2010/main" val="1789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400" dirty="0"/>
              <a:t>Obiettivi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52CD52E-775F-4356-8100-020BFCBF62B9}"/>
              </a:ext>
            </a:extLst>
          </p:cNvPr>
          <p:cNvSpPr/>
          <p:nvPr/>
        </p:nvSpPr>
        <p:spPr>
          <a:xfrm>
            <a:off x="611989" y="1568775"/>
            <a:ext cx="10800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dirty="0"/>
              <a:t>Il Progetto SUA si pone l’obiettivo fondamentale di contribuire ad un concreto e sostanziale </a:t>
            </a:r>
            <a:br>
              <a:rPr lang="it-IT" dirty="0"/>
            </a:br>
            <a:r>
              <a:rPr lang="it-IT" b="1" dirty="0"/>
              <a:t>miglioramento dei processi di acquisizione </a:t>
            </a:r>
            <a:r>
              <a:rPr lang="it-IT" dirty="0"/>
              <a:t>di beni e servizi pubblici, attraverso l'implementazione </a:t>
            </a:r>
            <a:br>
              <a:rPr lang="it-IT" dirty="0"/>
            </a:br>
            <a:r>
              <a:rPr lang="it-IT" dirty="0"/>
              <a:t>di </a:t>
            </a:r>
            <a:r>
              <a:rPr lang="it-IT" b="1" dirty="0"/>
              <a:t>modelli e strumenti </a:t>
            </a:r>
            <a:r>
              <a:rPr lang="it-IT" dirty="0"/>
              <a:t>finalizzati ad un complessivo potenziamento </a:t>
            </a:r>
            <a:br>
              <a:rPr lang="it-IT" dirty="0"/>
            </a:br>
            <a:r>
              <a:rPr lang="it-IT" dirty="0"/>
              <a:t>del </a:t>
            </a:r>
            <a:r>
              <a:rPr lang="it-IT" b="1" dirty="0"/>
              <a:t>ciclo di programmazione, gestione e controllo </a:t>
            </a:r>
            <a:r>
              <a:rPr lang="it-IT" dirty="0"/>
              <a:t>degli Enti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78CEDB4-7253-4D4F-AB63-012003793266}"/>
              </a:ext>
            </a:extLst>
          </p:cNvPr>
          <p:cNvCxnSpPr>
            <a:cxnSpLocks/>
          </p:cNvCxnSpPr>
          <p:nvPr/>
        </p:nvCxnSpPr>
        <p:spPr>
          <a:xfrm>
            <a:off x="358480" y="1484942"/>
            <a:ext cx="11498160" cy="0"/>
          </a:xfrm>
          <a:prstGeom prst="line">
            <a:avLst/>
          </a:prstGeom>
          <a:ln w="19050">
            <a:solidFill>
              <a:srgbClr val="132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C669B5D-D6F8-4C6D-A17E-06D9F16E5808}"/>
              </a:ext>
            </a:extLst>
          </p:cNvPr>
          <p:cNvCxnSpPr>
            <a:cxnSpLocks/>
          </p:cNvCxnSpPr>
          <p:nvPr/>
        </p:nvCxnSpPr>
        <p:spPr>
          <a:xfrm>
            <a:off x="358480" y="2852936"/>
            <a:ext cx="11498160" cy="0"/>
          </a:xfrm>
          <a:prstGeom prst="line">
            <a:avLst/>
          </a:prstGeom>
          <a:ln w="19050">
            <a:solidFill>
              <a:srgbClr val="132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12404B68-D8F3-4AA4-A2A7-82C6315C29F4}"/>
              </a:ext>
            </a:extLst>
          </p:cNvPr>
          <p:cNvSpPr/>
          <p:nvPr/>
        </p:nvSpPr>
        <p:spPr>
          <a:xfrm>
            <a:off x="1127448" y="2989783"/>
            <a:ext cx="3600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600" b="1" i="1" cap="small" dirty="0"/>
              <a:t>La Best </a:t>
            </a:r>
            <a:r>
              <a:rPr lang="it-IT" sz="1600" b="1" i="1" cap="small" dirty="0" err="1"/>
              <a:t>Practice</a:t>
            </a:r>
            <a:r>
              <a:rPr lang="it-IT" sz="1600" b="1" i="1" cap="small" dirty="0"/>
              <a:t> a riuso</a:t>
            </a:r>
            <a:endParaRPr lang="it-IT" sz="1600" cap="small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371EEA2-1303-450F-88F7-6FDA030AAA14}"/>
              </a:ext>
            </a:extLst>
          </p:cNvPr>
          <p:cNvGrpSpPr/>
          <p:nvPr/>
        </p:nvGrpSpPr>
        <p:grpSpPr>
          <a:xfrm>
            <a:off x="1055440" y="3465081"/>
            <a:ext cx="10116237" cy="1836127"/>
            <a:chOff x="1055440" y="3356992"/>
            <a:chExt cx="10116237" cy="1836127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F5E46D60-3A00-4E34-8E8E-B353366D3348}"/>
                </a:ext>
              </a:extLst>
            </p:cNvPr>
            <p:cNvSpPr/>
            <p:nvPr/>
          </p:nvSpPr>
          <p:spPr>
            <a:xfrm>
              <a:off x="6960096" y="3374810"/>
              <a:ext cx="4211581" cy="1800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ts val="6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it-IT" sz="1600" b="1" dirty="0"/>
                <a:t>Capitalizzare, trasferire e fare evolvere </a:t>
              </a:r>
              <a:br>
                <a:rPr lang="it-IT" sz="1600" b="1" dirty="0"/>
              </a:br>
              <a:r>
                <a:rPr lang="it-IT" sz="1600" dirty="0"/>
                <a:t>la buona pratica sviluppata dalla Provincia </a:t>
              </a:r>
              <a:br>
                <a:rPr lang="it-IT" sz="1600" dirty="0"/>
              </a:br>
              <a:r>
                <a:rPr lang="it-IT" sz="1600" dirty="0"/>
                <a:t>di Brescia e dall’Associazione Tecla</a:t>
              </a:r>
            </a:p>
            <a:p>
              <a:pPr marL="285750" indent="-285750">
                <a:spcBef>
                  <a:spcPts val="6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it-IT" sz="1600" dirty="0"/>
                <a:t>Contribuire all’affermarsi di un </a:t>
              </a:r>
              <a:r>
                <a:rPr lang="it-IT" sz="1600" b="1" dirty="0"/>
                <a:t>modello virtuoso e sostenibile </a:t>
              </a:r>
              <a:r>
                <a:rPr lang="it-IT" sz="1600" dirty="0"/>
                <a:t>per l’implementazione di Stazioni Uniche Appaltanti di Area Vasta</a:t>
              </a: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8C1D1FF2-9585-42CD-9129-797182BAED57}"/>
                </a:ext>
              </a:extLst>
            </p:cNvPr>
            <p:cNvSpPr/>
            <p:nvPr/>
          </p:nvSpPr>
          <p:spPr>
            <a:xfrm>
              <a:off x="1055440" y="3465056"/>
              <a:ext cx="5400000" cy="16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>
                <a:lnSpc>
                  <a:spcPts val="2000"/>
                </a:lnSpc>
                <a:spcBef>
                  <a:spcPts val="1200"/>
                </a:spcBef>
              </a:pPr>
              <a:r>
                <a:rPr lang="it-IT" sz="1600" dirty="0">
                  <a:solidFill>
                    <a:srgbClr val="17244A"/>
                  </a:solidFill>
                </a:rPr>
                <a:t>L’esperienza maturata a partire dal 2015 dalla </a:t>
              </a:r>
              <a:r>
                <a:rPr lang="it-IT" sz="1600" b="1" dirty="0">
                  <a:solidFill>
                    <a:srgbClr val="17244A"/>
                  </a:solidFill>
                </a:rPr>
                <a:t>Provincia di Brescia </a:t>
              </a:r>
              <a:r>
                <a:rPr lang="it-IT" sz="1600" dirty="0">
                  <a:solidFill>
                    <a:srgbClr val="17244A"/>
                  </a:solidFill>
                </a:rPr>
                <a:t>e sostenuta dall’importante ruolo svolto a livello nazionale dall’</a:t>
              </a:r>
              <a:r>
                <a:rPr lang="it-IT" sz="1600" b="1" dirty="0">
                  <a:solidFill>
                    <a:srgbClr val="17244A"/>
                  </a:solidFill>
                </a:rPr>
                <a:t>Associazione Tecla</a:t>
              </a:r>
              <a:r>
                <a:rPr lang="it-IT" sz="1600" dirty="0">
                  <a:solidFill>
                    <a:srgbClr val="17244A"/>
                  </a:solidFill>
                </a:rPr>
                <a:t>, ha portato alla formalizzazione di una Stazione Appaltante – la </a:t>
              </a:r>
              <a:r>
                <a:rPr lang="it-IT" sz="1600" b="1" dirty="0">
                  <a:solidFill>
                    <a:srgbClr val="17244A"/>
                  </a:solidFill>
                </a:rPr>
                <a:t>Centrale Unica di Committenza di Area Vasta </a:t>
              </a:r>
              <a:r>
                <a:rPr lang="it-IT" sz="1600" dirty="0">
                  <a:solidFill>
                    <a:srgbClr val="17244A"/>
                  </a:solidFill>
                </a:rPr>
                <a:t>– con funzioni di approvvigionamento a favore dei Comuni non Capoluogo</a:t>
              </a:r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14CB9524-02E7-460C-8057-E5EEF5F7C4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7448" y="3519184"/>
              <a:ext cx="1568" cy="1512000"/>
            </a:xfrm>
            <a:prstGeom prst="line">
              <a:avLst/>
            </a:prstGeom>
            <a:ln>
              <a:solidFill>
                <a:srgbClr val="1724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rapezio 3">
              <a:extLst>
                <a:ext uri="{FF2B5EF4-FFF2-40B4-BE49-F238E27FC236}">
                  <a16:creationId xmlns:a16="http://schemas.microsoft.com/office/drawing/2014/main" id="{25E438DC-D50A-46BF-8884-F62006B56672}"/>
                </a:ext>
              </a:extLst>
            </p:cNvPr>
            <p:cNvSpPr/>
            <p:nvPr/>
          </p:nvSpPr>
          <p:spPr>
            <a:xfrm rot="16200000">
              <a:off x="5717507" y="4094932"/>
              <a:ext cx="1836127" cy="360248"/>
            </a:xfrm>
            <a:prstGeom prst="trapezoid">
              <a:avLst>
                <a:gd name="adj" fmla="val 34405"/>
              </a:avLst>
            </a:prstGeom>
            <a:solidFill>
              <a:srgbClr val="17244A"/>
            </a:solidFill>
            <a:ln>
              <a:solidFill>
                <a:srgbClr val="1724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0" name="Rettangolo 19">
            <a:extLst>
              <a:ext uri="{FF2B5EF4-FFF2-40B4-BE49-F238E27FC236}">
                <a16:creationId xmlns:a16="http://schemas.microsoft.com/office/drawing/2014/main" id="{92554E4F-1C99-4507-A296-34FECEC802F4}"/>
              </a:ext>
            </a:extLst>
          </p:cNvPr>
          <p:cNvSpPr/>
          <p:nvPr/>
        </p:nvSpPr>
        <p:spPr>
          <a:xfrm>
            <a:off x="6960096" y="2989783"/>
            <a:ext cx="3600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600" b="1" i="1" cap="small" dirty="0"/>
              <a:t>Il Progetto SUA</a:t>
            </a:r>
            <a:endParaRPr lang="it-IT" sz="1600" cap="small" dirty="0"/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06B03DA0-7C0F-402B-A53A-5B53439F86D5}"/>
              </a:ext>
            </a:extLst>
          </p:cNvPr>
          <p:cNvGrpSpPr/>
          <p:nvPr/>
        </p:nvGrpSpPr>
        <p:grpSpPr>
          <a:xfrm>
            <a:off x="1863709" y="5583941"/>
            <a:ext cx="8464582" cy="720000"/>
            <a:chOff x="1955600" y="5583941"/>
            <a:chExt cx="8464582" cy="720000"/>
          </a:xfrm>
        </p:grpSpPr>
        <p:grpSp>
          <p:nvGrpSpPr>
            <p:cNvPr id="22" name="Group 259">
              <a:extLst>
                <a:ext uri="{FF2B5EF4-FFF2-40B4-BE49-F238E27FC236}">
                  <a16:creationId xmlns:a16="http://schemas.microsoft.com/office/drawing/2014/main" id="{49E7657B-CD0E-417E-8814-D0AEB6007694}"/>
                </a:ext>
              </a:extLst>
            </p:cNvPr>
            <p:cNvGrpSpPr/>
            <p:nvPr/>
          </p:nvGrpSpPr>
          <p:grpSpPr>
            <a:xfrm>
              <a:off x="1955600" y="5673941"/>
              <a:ext cx="540000" cy="540000"/>
              <a:chOff x="1816100" y="1666875"/>
              <a:chExt cx="809625" cy="809625"/>
            </a:xfrm>
            <a:solidFill>
              <a:srgbClr val="3FAE29"/>
            </a:solidFill>
          </p:grpSpPr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0801B2E2-CB0C-4BF6-99A4-5C8BAD9E9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075" y="1997075"/>
                <a:ext cx="168275" cy="168275"/>
              </a:xfrm>
              <a:custGeom>
                <a:avLst/>
                <a:gdLst/>
                <a:ahLst/>
                <a:cxnLst>
                  <a:cxn ang="0">
                    <a:pos x="68" y="2"/>
                  </a:cxn>
                  <a:cxn ang="0">
                    <a:pos x="68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2" y="2"/>
                  </a:cxn>
                  <a:cxn ang="0">
                    <a:pos x="32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0" y="24"/>
                  </a:cxn>
                  <a:cxn ang="0">
                    <a:pos x="4" y="32"/>
                  </a:cxn>
                  <a:cxn ang="0">
                    <a:pos x="2" y="42"/>
                  </a:cxn>
                  <a:cxn ang="0">
                    <a:pos x="0" y="54"/>
                  </a:cxn>
                  <a:cxn ang="0">
                    <a:pos x="0" y="54"/>
                  </a:cxn>
                  <a:cxn ang="0">
                    <a:pos x="2" y="64"/>
                  </a:cxn>
                  <a:cxn ang="0">
                    <a:pos x="4" y="74"/>
                  </a:cxn>
                  <a:cxn ang="0">
                    <a:pos x="10" y="84"/>
                  </a:cxn>
                  <a:cxn ang="0">
                    <a:pos x="16" y="92"/>
                  </a:cxn>
                  <a:cxn ang="0">
                    <a:pos x="24" y="98"/>
                  </a:cxn>
                  <a:cxn ang="0">
                    <a:pos x="32" y="102"/>
                  </a:cxn>
                  <a:cxn ang="0">
                    <a:pos x="42" y="106"/>
                  </a:cxn>
                  <a:cxn ang="0">
                    <a:pos x="54" y="106"/>
                  </a:cxn>
                  <a:cxn ang="0">
                    <a:pos x="54" y="106"/>
                  </a:cxn>
                  <a:cxn ang="0">
                    <a:pos x="64" y="106"/>
                  </a:cxn>
                  <a:cxn ang="0">
                    <a:pos x="74" y="102"/>
                  </a:cxn>
                  <a:cxn ang="0">
                    <a:pos x="84" y="98"/>
                  </a:cxn>
                  <a:cxn ang="0">
                    <a:pos x="92" y="92"/>
                  </a:cxn>
                  <a:cxn ang="0">
                    <a:pos x="98" y="84"/>
                  </a:cxn>
                  <a:cxn ang="0">
                    <a:pos x="102" y="74"/>
                  </a:cxn>
                  <a:cxn ang="0">
                    <a:pos x="106" y="64"/>
                  </a:cxn>
                  <a:cxn ang="0">
                    <a:pos x="106" y="54"/>
                  </a:cxn>
                  <a:cxn ang="0">
                    <a:pos x="106" y="54"/>
                  </a:cxn>
                  <a:cxn ang="0">
                    <a:pos x="104" y="40"/>
                  </a:cxn>
                  <a:cxn ang="0">
                    <a:pos x="72" y="72"/>
                  </a:cxn>
                  <a:cxn ang="0">
                    <a:pos x="72" y="72"/>
                  </a:cxn>
                  <a:cxn ang="0">
                    <a:pos x="64" y="78"/>
                  </a:cxn>
                  <a:cxn ang="0">
                    <a:pos x="54" y="80"/>
                  </a:cxn>
                  <a:cxn ang="0">
                    <a:pos x="54" y="80"/>
                  </a:cxn>
                  <a:cxn ang="0">
                    <a:pos x="44" y="78"/>
                  </a:cxn>
                  <a:cxn ang="0">
                    <a:pos x="34" y="72"/>
                  </a:cxn>
                  <a:cxn ang="0">
                    <a:pos x="34" y="72"/>
                  </a:cxn>
                  <a:cxn ang="0">
                    <a:pos x="28" y="64"/>
                  </a:cxn>
                  <a:cxn ang="0">
                    <a:pos x="26" y="54"/>
                  </a:cxn>
                  <a:cxn ang="0">
                    <a:pos x="28" y="44"/>
                  </a:cxn>
                  <a:cxn ang="0">
                    <a:pos x="34" y="34"/>
                  </a:cxn>
                  <a:cxn ang="0">
                    <a:pos x="68" y="2"/>
                  </a:cxn>
                </a:cxnLst>
                <a:rect l="0" t="0" r="r" b="b"/>
                <a:pathLst>
                  <a:path w="106" h="106">
                    <a:moveTo>
                      <a:pt x="68" y="2"/>
                    </a:moveTo>
                    <a:lnTo>
                      <a:pt x="68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2" y="2"/>
                    </a:lnTo>
                    <a:lnTo>
                      <a:pt x="32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0" y="24"/>
                    </a:lnTo>
                    <a:lnTo>
                      <a:pt x="4" y="32"/>
                    </a:lnTo>
                    <a:lnTo>
                      <a:pt x="2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2" y="64"/>
                    </a:lnTo>
                    <a:lnTo>
                      <a:pt x="4" y="74"/>
                    </a:lnTo>
                    <a:lnTo>
                      <a:pt x="10" y="84"/>
                    </a:lnTo>
                    <a:lnTo>
                      <a:pt x="16" y="92"/>
                    </a:lnTo>
                    <a:lnTo>
                      <a:pt x="24" y="98"/>
                    </a:lnTo>
                    <a:lnTo>
                      <a:pt x="32" y="102"/>
                    </a:lnTo>
                    <a:lnTo>
                      <a:pt x="42" y="106"/>
                    </a:lnTo>
                    <a:lnTo>
                      <a:pt x="54" y="106"/>
                    </a:lnTo>
                    <a:lnTo>
                      <a:pt x="54" y="106"/>
                    </a:lnTo>
                    <a:lnTo>
                      <a:pt x="64" y="106"/>
                    </a:lnTo>
                    <a:lnTo>
                      <a:pt x="74" y="102"/>
                    </a:lnTo>
                    <a:lnTo>
                      <a:pt x="84" y="98"/>
                    </a:lnTo>
                    <a:lnTo>
                      <a:pt x="92" y="92"/>
                    </a:lnTo>
                    <a:lnTo>
                      <a:pt x="98" y="84"/>
                    </a:lnTo>
                    <a:lnTo>
                      <a:pt x="102" y="74"/>
                    </a:lnTo>
                    <a:lnTo>
                      <a:pt x="106" y="64"/>
                    </a:lnTo>
                    <a:lnTo>
                      <a:pt x="106" y="54"/>
                    </a:lnTo>
                    <a:lnTo>
                      <a:pt x="106" y="54"/>
                    </a:lnTo>
                    <a:lnTo>
                      <a:pt x="104" y="40"/>
                    </a:lnTo>
                    <a:lnTo>
                      <a:pt x="72" y="72"/>
                    </a:lnTo>
                    <a:lnTo>
                      <a:pt x="72" y="72"/>
                    </a:lnTo>
                    <a:lnTo>
                      <a:pt x="64" y="78"/>
                    </a:lnTo>
                    <a:lnTo>
                      <a:pt x="54" y="80"/>
                    </a:lnTo>
                    <a:lnTo>
                      <a:pt x="54" y="80"/>
                    </a:lnTo>
                    <a:lnTo>
                      <a:pt x="44" y="78"/>
                    </a:lnTo>
                    <a:lnTo>
                      <a:pt x="34" y="72"/>
                    </a:lnTo>
                    <a:lnTo>
                      <a:pt x="34" y="72"/>
                    </a:lnTo>
                    <a:lnTo>
                      <a:pt x="28" y="64"/>
                    </a:lnTo>
                    <a:lnTo>
                      <a:pt x="26" y="54"/>
                    </a:lnTo>
                    <a:lnTo>
                      <a:pt x="28" y="44"/>
                    </a:lnTo>
                    <a:lnTo>
                      <a:pt x="34" y="34"/>
                    </a:lnTo>
                    <a:lnTo>
                      <a:pt x="6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B85292B3-16ED-4F5E-A238-87FE021D70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5325" y="1838325"/>
                <a:ext cx="485775" cy="485775"/>
              </a:xfrm>
              <a:custGeom>
                <a:avLst/>
                <a:gdLst/>
                <a:ahLst/>
                <a:cxnLst>
                  <a:cxn ang="0">
                    <a:pos x="236" y="34"/>
                  </a:cxn>
                  <a:cxn ang="0">
                    <a:pos x="236" y="24"/>
                  </a:cxn>
                  <a:cxn ang="0">
                    <a:pos x="196" y="6"/>
                  </a:cxn>
                  <a:cxn ang="0">
                    <a:pos x="154" y="0"/>
                  </a:cxn>
                  <a:cxn ang="0">
                    <a:pos x="138" y="2"/>
                  </a:cxn>
                  <a:cxn ang="0">
                    <a:pos x="108" y="8"/>
                  </a:cxn>
                  <a:cxn ang="0">
                    <a:pos x="80" y="20"/>
                  </a:cxn>
                  <a:cxn ang="0">
                    <a:pos x="56" y="36"/>
                  </a:cxn>
                  <a:cxn ang="0">
                    <a:pos x="36" y="56"/>
                  </a:cxn>
                  <a:cxn ang="0">
                    <a:pos x="18" y="80"/>
                  </a:cxn>
                  <a:cxn ang="0">
                    <a:pos x="8" y="108"/>
                  </a:cxn>
                  <a:cxn ang="0">
                    <a:pos x="2" y="138"/>
                  </a:cxn>
                  <a:cxn ang="0">
                    <a:pos x="0" y="154"/>
                  </a:cxn>
                  <a:cxn ang="0">
                    <a:pos x="4" y="184"/>
                  </a:cxn>
                  <a:cxn ang="0">
                    <a:pos x="12" y="212"/>
                  </a:cxn>
                  <a:cxn ang="0">
                    <a:pos x="26" y="238"/>
                  </a:cxn>
                  <a:cxn ang="0">
                    <a:pos x="46" y="262"/>
                  </a:cxn>
                  <a:cxn ang="0">
                    <a:pos x="68" y="280"/>
                  </a:cxn>
                  <a:cxn ang="0">
                    <a:pos x="94" y="294"/>
                  </a:cxn>
                  <a:cxn ang="0">
                    <a:pos x="122" y="304"/>
                  </a:cxn>
                  <a:cxn ang="0">
                    <a:pos x="154" y="306"/>
                  </a:cxn>
                  <a:cxn ang="0">
                    <a:pos x="168" y="306"/>
                  </a:cxn>
                  <a:cxn ang="0">
                    <a:pos x="198" y="300"/>
                  </a:cxn>
                  <a:cxn ang="0">
                    <a:pos x="226" y="288"/>
                  </a:cxn>
                  <a:cxn ang="0">
                    <a:pos x="250" y="272"/>
                  </a:cxn>
                  <a:cxn ang="0">
                    <a:pos x="272" y="250"/>
                  </a:cxn>
                  <a:cxn ang="0">
                    <a:pos x="288" y="226"/>
                  </a:cxn>
                  <a:cxn ang="0">
                    <a:pos x="300" y="198"/>
                  </a:cxn>
                  <a:cxn ang="0">
                    <a:pos x="306" y="170"/>
                  </a:cxn>
                  <a:cxn ang="0">
                    <a:pos x="306" y="154"/>
                  </a:cxn>
                  <a:cxn ang="0">
                    <a:pos x="300" y="110"/>
                  </a:cxn>
                  <a:cxn ang="0">
                    <a:pos x="282" y="72"/>
                  </a:cxn>
                  <a:cxn ang="0">
                    <a:pos x="276" y="72"/>
                  </a:cxn>
                  <a:cxn ang="0">
                    <a:pos x="272" y="72"/>
                  </a:cxn>
                  <a:cxn ang="0">
                    <a:pos x="244" y="100"/>
                  </a:cxn>
                  <a:cxn ang="0">
                    <a:pos x="256" y="124"/>
                  </a:cxn>
                  <a:cxn ang="0">
                    <a:pos x="260" y="154"/>
                  </a:cxn>
                  <a:cxn ang="0">
                    <a:pos x="258" y="174"/>
                  </a:cxn>
                  <a:cxn ang="0">
                    <a:pos x="242" y="214"/>
                  </a:cxn>
                  <a:cxn ang="0">
                    <a:pos x="212" y="242"/>
                  </a:cxn>
                  <a:cxn ang="0">
                    <a:pos x="174" y="258"/>
                  </a:cxn>
                  <a:cxn ang="0">
                    <a:pos x="154" y="260"/>
                  </a:cxn>
                  <a:cxn ang="0">
                    <a:pos x="112" y="252"/>
                  </a:cxn>
                  <a:cxn ang="0">
                    <a:pos x="78" y="228"/>
                  </a:cxn>
                  <a:cxn ang="0">
                    <a:pos x="54" y="194"/>
                  </a:cxn>
                  <a:cxn ang="0">
                    <a:pos x="46" y="154"/>
                  </a:cxn>
                  <a:cxn ang="0">
                    <a:pos x="48" y="132"/>
                  </a:cxn>
                  <a:cxn ang="0">
                    <a:pos x="64" y="94"/>
                  </a:cxn>
                  <a:cxn ang="0">
                    <a:pos x="94" y="64"/>
                  </a:cxn>
                  <a:cxn ang="0">
                    <a:pos x="132" y="48"/>
                  </a:cxn>
                  <a:cxn ang="0">
                    <a:pos x="154" y="46"/>
                  </a:cxn>
                  <a:cxn ang="0">
                    <a:pos x="182" y="50"/>
                  </a:cxn>
                  <a:cxn ang="0">
                    <a:pos x="208" y="62"/>
                  </a:cxn>
                </a:cxnLst>
                <a:rect l="0" t="0" r="r" b="b"/>
                <a:pathLst>
                  <a:path w="306" h="306">
                    <a:moveTo>
                      <a:pt x="236" y="34"/>
                    </a:moveTo>
                    <a:lnTo>
                      <a:pt x="236" y="34"/>
                    </a:lnTo>
                    <a:lnTo>
                      <a:pt x="236" y="24"/>
                    </a:lnTo>
                    <a:lnTo>
                      <a:pt x="236" y="24"/>
                    </a:lnTo>
                    <a:lnTo>
                      <a:pt x="216" y="14"/>
                    </a:lnTo>
                    <a:lnTo>
                      <a:pt x="196" y="6"/>
                    </a:lnTo>
                    <a:lnTo>
                      <a:pt x="176" y="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8" y="2"/>
                    </a:lnTo>
                    <a:lnTo>
                      <a:pt x="122" y="4"/>
                    </a:lnTo>
                    <a:lnTo>
                      <a:pt x="108" y="8"/>
                    </a:lnTo>
                    <a:lnTo>
                      <a:pt x="94" y="12"/>
                    </a:lnTo>
                    <a:lnTo>
                      <a:pt x="80" y="20"/>
                    </a:lnTo>
                    <a:lnTo>
                      <a:pt x="68" y="26"/>
                    </a:lnTo>
                    <a:lnTo>
                      <a:pt x="56" y="36"/>
                    </a:lnTo>
                    <a:lnTo>
                      <a:pt x="46" y="46"/>
                    </a:lnTo>
                    <a:lnTo>
                      <a:pt x="36" y="56"/>
                    </a:lnTo>
                    <a:lnTo>
                      <a:pt x="26" y="68"/>
                    </a:lnTo>
                    <a:lnTo>
                      <a:pt x="18" y="80"/>
                    </a:lnTo>
                    <a:lnTo>
                      <a:pt x="12" y="94"/>
                    </a:lnTo>
                    <a:lnTo>
                      <a:pt x="8" y="108"/>
                    </a:lnTo>
                    <a:lnTo>
                      <a:pt x="4" y="122"/>
                    </a:lnTo>
                    <a:lnTo>
                      <a:pt x="2" y="13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2" y="170"/>
                    </a:lnTo>
                    <a:lnTo>
                      <a:pt x="4" y="184"/>
                    </a:lnTo>
                    <a:lnTo>
                      <a:pt x="8" y="198"/>
                    </a:lnTo>
                    <a:lnTo>
                      <a:pt x="12" y="212"/>
                    </a:lnTo>
                    <a:lnTo>
                      <a:pt x="18" y="226"/>
                    </a:lnTo>
                    <a:lnTo>
                      <a:pt x="26" y="238"/>
                    </a:lnTo>
                    <a:lnTo>
                      <a:pt x="36" y="250"/>
                    </a:lnTo>
                    <a:lnTo>
                      <a:pt x="46" y="262"/>
                    </a:lnTo>
                    <a:lnTo>
                      <a:pt x="56" y="272"/>
                    </a:lnTo>
                    <a:lnTo>
                      <a:pt x="68" y="280"/>
                    </a:lnTo>
                    <a:lnTo>
                      <a:pt x="80" y="288"/>
                    </a:lnTo>
                    <a:lnTo>
                      <a:pt x="94" y="294"/>
                    </a:lnTo>
                    <a:lnTo>
                      <a:pt x="108" y="300"/>
                    </a:lnTo>
                    <a:lnTo>
                      <a:pt x="122" y="304"/>
                    </a:lnTo>
                    <a:lnTo>
                      <a:pt x="138" y="306"/>
                    </a:lnTo>
                    <a:lnTo>
                      <a:pt x="154" y="306"/>
                    </a:lnTo>
                    <a:lnTo>
                      <a:pt x="154" y="306"/>
                    </a:lnTo>
                    <a:lnTo>
                      <a:pt x="168" y="306"/>
                    </a:lnTo>
                    <a:lnTo>
                      <a:pt x="184" y="304"/>
                    </a:lnTo>
                    <a:lnTo>
                      <a:pt x="198" y="300"/>
                    </a:lnTo>
                    <a:lnTo>
                      <a:pt x="212" y="294"/>
                    </a:lnTo>
                    <a:lnTo>
                      <a:pt x="226" y="288"/>
                    </a:lnTo>
                    <a:lnTo>
                      <a:pt x="238" y="280"/>
                    </a:lnTo>
                    <a:lnTo>
                      <a:pt x="250" y="272"/>
                    </a:lnTo>
                    <a:lnTo>
                      <a:pt x="262" y="262"/>
                    </a:lnTo>
                    <a:lnTo>
                      <a:pt x="272" y="250"/>
                    </a:lnTo>
                    <a:lnTo>
                      <a:pt x="280" y="238"/>
                    </a:lnTo>
                    <a:lnTo>
                      <a:pt x="288" y="226"/>
                    </a:lnTo>
                    <a:lnTo>
                      <a:pt x="294" y="212"/>
                    </a:lnTo>
                    <a:lnTo>
                      <a:pt x="300" y="198"/>
                    </a:lnTo>
                    <a:lnTo>
                      <a:pt x="302" y="184"/>
                    </a:lnTo>
                    <a:lnTo>
                      <a:pt x="306" y="170"/>
                    </a:lnTo>
                    <a:lnTo>
                      <a:pt x="306" y="154"/>
                    </a:lnTo>
                    <a:lnTo>
                      <a:pt x="306" y="154"/>
                    </a:lnTo>
                    <a:lnTo>
                      <a:pt x="304" y="132"/>
                    </a:lnTo>
                    <a:lnTo>
                      <a:pt x="300" y="110"/>
                    </a:lnTo>
                    <a:lnTo>
                      <a:pt x="292" y="90"/>
                    </a:lnTo>
                    <a:lnTo>
                      <a:pt x="282" y="72"/>
                    </a:lnTo>
                    <a:lnTo>
                      <a:pt x="282" y="72"/>
                    </a:lnTo>
                    <a:lnTo>
                      <a:pt x="276" y="72"/>
                    </a:lnTo>
                    <a:lnTo>
                      <a:pt x="276" y="72"/>
                    </a:lnTo>
                    <a:lnTo>
                      <a:pt x="272" y="72"/>
                    </a:lnTo>
                    <a:lnTo>
                      <a:pt x="244" y="100"/>
                    </a:lnTo>
                    <a:lnTo>
                      <a:pt x="244" y="100"/>
                    </a:lnTo>
                    <a:lnTo>
                      <a:pt x="252" y="112"/>
                    </a:lnTo>
                    <a:lnTo>
                      <a:pt x="256" y="124"/>
                    </a:lnTo>
                    <a:lnTo>
                      <a:pt x="260" y="138"/>
                    </a:lnTo>
                    <a:lnTo>
                      <a:pt x="260" y="154"/>
                    </a:lnTo>
                    <a:lnTo>
                      <a:pt x="260" y="154"/>
                    </a:lnTo>
                    <a:lnTo>
                      <a:pt x="258" y="174"/>
                    </a:lnTo>
                    <a:lnTo>
                      <a:pt x="252" y="194"/>
                    </a:lnTo>
                    <a:lnTo>
                      <a:pt x="242" y="214"/>
                    </a:lnTo>
                    <a:lnTo>
                      <a:pt x="228" y="228"/>
                    </a:lnTo>
                    <a:lnTo>
                      <a:pt x="212" y="242"/>
                    </a:lnTo>
                    <a:lnTo>
                      <a:pt x="194" y="252"/>
                    </a:lnTo>
                    <a:lnTo>
                      <a:pt x="174" y="258"/>
                    </a:lnTo>
                    <a:lnTo>
                      <a:pt x="154" y="260"/>
                    </a:lnTo>
                    <a:lnTo>
                      <a:pt x="154" y="260"/>
                    </a:lnTo>
                    <a:lnTo>
                      <a:pt x="132" y="258"/>
                    </a:lnTo>
                    <a:lnTo>
                      <a:pt x="112" y="252"/>
                    </a:lnTo>
                    <a:lnTo>
                      <a:pt x="94" y="242"/>
                    </a:lnTo>
                    <a:lnTo>
                      <a:pt x="78" y="228"/>
                    </a:lnTo>
                    <a:lnTo>
                      <a:pt x="64" y="214"/>
                    </a:lnTo>
                    <a:lnTo>
                      <a:pt x="54" y="194"/>
                    </a:lnTo>
                    <a:lnTo>
                      <a:pt x="48" y="174"/>
                    </a:lnTo>
                    <a:lnTo>
                      <a:pt x="46" y="154"/>
                    </a:lnTo>
                    <a:lnTo>
                      <a:pt x="46" y="154"/>
                    </a:lnTo>
                    <a:lnTo>
                      <a:pt x="48" y="132"/>
                    </a:lnTo>
                    <a:lnTo>
                      <a:pt x="54" y="112"/>
                    </a:lnTo>
                    <a:lnTo>
                      <a:pt x="64" y="94"/>
                    </a:lnTo>
                    <a:lnTo>
                      <a:pt x="78" y="78"/>
                    </a:lnTo>
                    <a:lnTo>
                      <a:pt x="94" y="64"/>
                    </a:lnTo>
                    <a:lnTo>
                      <a:pt x="112" y="56"/>
                    </a:lnTo>
                    <a:lnTo>
                      <a:pt x="132" y="48"/>
                    </a:lnTo>
                    <a:lnTo>
                      <a:pt x="154" y="46"/>
                    </a:lnTo>
                    <a:lnTo>
                      <a:pt x="154" y="46"/>
                    </a:lnTo>
                    <a:lnTo>
                      <a:pt x="168" y="48"/>
                    </a:lnTo>
                    <a:lnTo>
                      <a:pt x="182" y="50"/>
                    </a:lnTo>
                    <a:lnTo>
                      <a:pt x="196" y="56"/>
                    </a:lnTo>
                    <a:lnTo>
                      <a:pt x="208" y="62"/>
                    </a:lnTo>
                    <a:lnTo>
                      <a:pt x="236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14">
                <a:extLst>
                  <a:ext uri="{FF2B5EF4-FFF2-40B4-BE49-F238E27FC236}">
                    <a16:creationId xmlns:a16="http://schemas.microsoft.com/office/drawing/2014/main" id="{9AB21734-3A90-487C-8391-CA22AEF65F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100" y="1689100"/>
                <a:ext cx="787400" cy="787400"/>
              </a:xfrm>
              <a:custGeom>
                <a:avLst/>
                <a:gdLst/>
                <a:ahLst/>
                <a:cxnLst>
                  <a:cxn ang="0">
                    <a:pos x="426" y="154"/>
                  </a:cxn>
                  <a:cxn ang="0">
                    <a:pos x="444" y="198"/>
                  </a:cxn>
                  <a:cxn ang="0">
                    <a:pos x="450" y="248"/>
                  </a:cxn>
                  <a:cxn ang="0">
                    <a:pos x="440" y="308"/>
                  </a:cxn>
                  <a:cxn ang="0">
                    <a:pos x="414" y="360"/>
                  </a:cxn>
                  <a:cxn ang="0">
                    <a:pos x="376" y="404"/>
                  </a:cxn>
                  <a:cxn ang="0">
                    <a:pos x="326" y="434"/>
                  </a:cxn>
                  <a:cxn ang="0">
                    <a:pos x="268" y="448"/>
                  </a:cxn>
                  <a:cxn ang="0">
                    <a:pos x="226" y="448"/>
                  </a:cxn>
                  <a:cxn ang="0">
                    <a:pos x="168" y="434"/>
                  </a:cxn>
                  <a:cxn ang="0">
                    <a:pos x="118" y="404"/>
                  </a:cxn>
                  <a:cxn ang="0">
                    <a:pos x="80" y="360"/>
                  </a:cxn>
                  <a:cxn ang="0">
                    <a:pos x="54" y="308"/>
                  </a:cxn>
                  <a:cxn ang="0">
                    <a:pos x="46" y="248"/>
                  </a:cxn>
                  <a:cxn ang="0">
                    <a:pos x="50" y="206"/>
                  </a:cxn>
                  <a:cxn ang="0">
                    <a:pos x="70" y="152"/>
                  </a:cxn>
                  <a:cxn ang="0">
                    <a:pos x="104" y="104"/>
                  </a:cxn>
                  <a:cxn ang="0">
                    <a:pos x="152" y="70"/>
                  </a:cxn>
                  <a:cxn ang="0">
                    <a:pos x="206" y="50"/>
                  </a:cxn>
                  <a:cxn ang="0">
                    <a:pos x="248" y="46"/>
                  </a:cxn>
                  <a:cxn ang="0">
                    <a:pos x="318" y="58"/>
                  </a:cxn>
                  <a:cxn ang="0">
                    <a:pos x="346" y="62"/>
                  </a:cxn>
                  <a:cxn ang="0">
                    <a:pos x="344" y="20"/>
                  </a:cxn>
                  <a:cxn ang="0">
                    <a:pos x="248" y="0"/>
                  </a:cxn>
                  <a:cxn ang="0">
                    <a:pos x="198" y="4"/>
                  </a:cxn>
                  <a:cxn ang="0">
                    <a:pos x="130" y="30"/>
                  </a:cxn>
                  <a:cxn ang="0">
                    <a:pos x="72" y="72"/>
                  </a:cxn>
                  <a:cxn ang="0">
                    <a:pos x="30" y="130"/>
                  </a:cxn>
                  <a:cxn ang="0">
                    <a:pos x="4" y="198"/>
                  </a:cxn>
                  <a:cxn ang="0">
                    <a:pos x="0" y="248"/>
                  </a:cxn>
                  <a:cxn ang="0">
                    <a:pos x="10" y="322"/>
                  </a:cxn>
                  <a:cxn ang="0">
                    <a:pos x="42" y="386"/>
                  </a:cxn>
                  <a:cxn ang="0">
                    <a:pos x="90" y="438"/>
                  </a:cxn>
                  <a:cxn ang="0">
                    <a:pos x="150" y="476"/>
                  </a:cxn>
                  <a:cxn ang="0">
                    <a:pos x="222" y="494"/>
                  </a:cxn>
                  <a:cxn ang="0">
                    <a:pos x="272" y="494"/>
                  </a:cxn>
                  <a:cxn ang="0">
                    <a:pos x="344" y="476"/>
                  </a:cxn>
                  <a:cxn ang="0">
                    <a:pos x="404" y="438"/>
                  </a:cxn>
                  <a:cxn ang="0">
                    <a:pos x="452" y="386"/>
                  </a:cxn>
                  <a:cxn ang="0">
                    <a:pos x="484" y="322"/>
                  </a:cxn>
                  <a:cxn ang="0">
                    <a:pos x="496" y="248"/>
                  </a:cxn>
                  <a:cxn ang="0">
                    <a:pos x="486" y="180"/>
                  </a:cxn>
                  <a:cxn ang="0">
                    <a:pos x="432" y="150"/>
                  </a:cxn>
                </a:cxnLst>
                <a:rect l="0" t="0" r="r" b="b"/>
                <a:pathLst>
                  <a:path w="496" h="496">
                    <a:moveTo>
                      <a:pt x="432" y="150"/>
                    </a:moveTo>
                    <a:lnTo>
                      <a:pt x="432" y="150"/>
                    </a:lnTo>
                    <a:lnTo>
                      <a:pt x="426" y="154"/>
                    </a:lnTo>
                    <a:lnTo>
                      <a:pt x="426" y="154"/>
                    </a:lnTo>
                    <a:lnTo>
                      <a:pt x="436" y="176"/>
                    </a:lnTo>
                    <a:lnTo>
                      <a:pt x="444" y="198"/>
                    </a:lnTo>
                    <a:lnTo>
                      <a:pt x="448" y="222"/>
                    </a:lnTo>
                    <a:lnTo>
                      <a:pt x="450" y="248"/>
                    </a:lnTo>
                    <a:lnTo>
                      <a:pt x="450" y="248"/>
                    </a:lnTo>
                    <a:lnTo>
                      <a:pt x="448" y="268"/>
                    </a:lnTo>
                    <a:lnTo>
                      <a:pt x="446" y="288"/>
                    </a:lnTo>
                    <a:lnTo>
                      <a:pt x="440" y="308"/>
                    </a:lnTo>
                    <a:lnTo>
                      <a:pt x="434" y="326"/>
                    </a:lnTo>
                    <a:lnTo>
                      <a:pt x="424" y="344"/>
                    </a:lnTo>
                    <a:lnTo>
                      <a:pt x="414" y="360"/>
                    </a:lnTo>
                    <a:lnTo>
                      <a:pt x="404" y="376"/>
                    </a:lnTo>
                    <a:lnTo>
                      <a:pt x="390" y="390"/>
                    </a:lnTo>
                    <a:lnTo>
                      <a:pt x="376" y="404"/>
                    </a:lnTo>
                    <a:lnTo>
                      <a:pt x="360" y="414"/>
                    </a:lnTo>
                    <a:lnTo>
                      <a:pt x="344" y="424"/>
                    </a:lnTo>
                    <a:lnTo>
                      <a:pt x="326" y="434"/>
                    </a:lnTo>
                    <a:lnTo>
                      <a:pt x="308" y="440"/>
                    </a:lnTo>
                    <a:lnTo>
                      <a:pt x="288" y="446"/>
                    </a:lnTo>
                    <a:lnTo>
                      <a:pt x="268" y="448"/>
                    </a:lnTo>
                    <a:lnTo>
                      <a:pt x="248" y="450"/>
                    </a:lnTo>
                    <a:lnTo>
                      <a:pt x="248" y="450"/>
                    </a:lnTo>
                    <a:lnTo>
                      <a:pt x="226" y="448"/>
                    </a:lnTo>
                    <a:lnTo>
                      <a:pt x="206" y="446"/>
                    </a:lnTo>
                    <a:lnTo>
                      <a:pt x="188" y="440"/>
                    </a:lnTo>
                    <a:lnTo>
                      <a:pt x="168" y="434"/>
                    </a:lnTo>
                    <a:lnTo>
                      <a:pt x="152" y="424"/>
                    </a:lnTo>
                    <a:lnTo>
                      <a:pt x="134" y="414"/>
                    </a:lnTo>
                    <a:lnTo>
                      <a:pt x="118" y="404"/>
                    </a:lnTo>
                    <a:lnTo>
                      <a:pt x="104" y="390"/>
                    </a:lnTo>
                    <a:lnTo>
                      <a:pt x="92" y="376"/>
                    </a:lnTo>
                    <a:lnTo>
                      <a:pt x="80" y="360"/>
                    </a:lnTo>
                    <a:lnTo>
                      <a:pt x="70" y="344"/>
                    </a:lnTo>
                    <a:lnTo>
                      <a:pt x="62" y="326"/>
                    </a:lnTo>
                    <a:lnTo>
                      <a:pt x="54" y="308"/>
                    </a:lnTo>
                    <a:lnTo>
                      <a:pt x="50" y="288"/>
                    </a:lnTo>
                    <a:lnTo>
                      <a:pt x="46" y="268"/>
                    </a:lnTo>
                    <a:lnTo>
                      <a:pt x="46" y="248"/>
                    </a:lnTo>
                    <a:lnTo>
                      <a:pt x="46" y="248"/>
                    </a:lnTo>
                    <a:lnTo>
                      <a:pt x="46" y="226"/>
                    </a:lnTo>
                    <a:lnTo>
                      <a:pt x="50" y="206"/>
                    </a:lnTo>
                    <a:lnTo>
                      <a:pt x="54" y="188"/>
                    </a:lnTo>
                    <a:lnTo>
                      <a:pt x="62" y="168"/>
                    </a:lnTo>
                    <a:lnTo>
                      <a:pt x="70" y="152"/>
                    </a:lnTo>
                    <a:lnTo>
                      <a:pt x="80" y="134"/>
                    </a:lnTo>
                    <a:lnTo>
                      <a:pt x="92" y="120"/>
                    </a:lnTo>
                    <a:lnTo>
                      <a:pt x="104" y="104"/>
                    </a:lnTo>
                    <a:lnTo>
                      <a:pt x="118" y="92"/>
                    </a:lnTo>
                    <a:lnTo>
                      <a:pt x="134" y="80"/>
                    </a:lnTo>
                    <a:lnTo>
                      <a:pt x="152" y="70"/>
                    </a:lnTo>
                    <a:lnTo>
                      <a:pt x="168" y="62"/>
                    </a:lnTo>
                    <a:lnTo>
                      <a:pt x="188" y="54"/>
                    </a:lnTo>
                    <a:lnTo>
                      <a:pt x="206" y="50"/>
                    </a:lnTo>
                    <a:lnTo>
                      <a:pt x="226" y="46"/>
                    </a:lnTo>
                    <a:lnTo>
                      <a:pt x="248" y="46"/>
                    </a:lnTo>
                    <a:lnTo>
                      <a:pt x="248" y="46"/>
                    </a:lnTo>
                    <a:lnTo>
                      <a:pt x="272" y="46"/>
                    </a:lnTo>
                    <a:lnTo>
                      <a:pt x="296" y="52"/>
                    </a:lnTo>
                    <a:lnTo>
                      <a:pt x="318" y="58"/>
                    </a:lnTo>
                    <a:lnTo>
                      <a:pt x="340" y="68"/>
                    </a:lnTo>
                    <a:lnTo>
                      <a:pt x="340" y="68"/>
                    </a:lnTo>
                    <a:lnTo>
                      <a:pt x="346" y="62"/>
                    </a:lnTo>
                    <a:lnTo>
                      <a:pt x="374" y="34"/>
                    </a:lnTo>
                    <a:lnTo>
                      <a:pt x="374" y="34"/>
                    </a:lnTo>
                    <a:lnTo>
                      <a:pt x="344" y="20"/>
                    </a:lnTo>
                    <a:lnTo>
                      <a:pt x="314" y="8"/>
                    </a:lnTo>
                    <a:lnTo>
                      <a:pt x="282" y="2"/>
                    </a:lnTo>
                    <a:lnTo>
                      <a:pt x="248" y="0"/>
                    </a:lnTo>
                    <a:lnTo>
                      <a:pt x="248" y="0"/>
                    </a:lnTo>
                    <a:lnTo>
                      <a:pt x="222" y="0"/>
                    </a:lnTo>
                    <a:lnTo>
                      <a:pt x="198" y="4"/>
                    </a:lnTo>
                    <a:lnTo>
                      <a:pt x="174" y="10"/>
                    </a:lnTo>
                    <a:lnTo>
                      <a:pt x="150" y="18"/>
                    </a:lnTo>
                    <a:lnTo>
                      <a:pt x="130" y="30"/>
                    </a:lnTo>
                    <a:lnTo>
                      <a:pt x="108" y="42"/>
                    </a:lnTo>
                    <a:lnTo>
                      <a:pt x="90" y="56"/>
                    </a:lnTo>
                    <a:lnTo>
                      <a:pt x="72" y="72"/>
                    </a:lnTo>
                    <a:lnTo>
                      <a:pt x="56" y="90"/>
                    </a:lnTo>
                    <a:lnTo>
                      <a:pt x="42" y="108"/>
                    </a:lnTo>
                    <a:lnTo>
                      <a:pt x="30" y="130"/>
                    </a:lnTo>
                    <a:lnTo>
                      <a:pt x="18" y="150"/>
                    </a:lnTo>
                    <a:lnTo>
                      <a:pt x="10" y="174"/>
                    </a:lnTo>
                    <a:lnTo>
                      <a:pt x="4" y="198"/>
                    </a:lnTo>
                    <a:lnTo>
                      <a:pt x="0" y="222"/>
                    </a:lnTo>
                    <a:lnTo>
                      <a:pt x="0" y="248"/>
                    </a:lnTo>
                    <a:lnTo>
                      <a:pt x="0" y="248"/>
                    </a:lnTo>
                    <a:lnTo>
                      <a:pt x="0" y="272"/>
                    </a:lnTo>
                    <a:lnTo>
                      <a:pt x="4" y="298"/>
                    </a:lnTo>
                    <a:lnTo>
                      <a:pt x="10" y="322"/>
                    </a:lnTo>
                    <a:lnTo>
                      <a:pt x="18" y="344"/>
                    </a:lnTo>
                    <a:lnTo>
                      <a:pt x="30" y="366"/>
                    </a:lnTo>
                    <a:lnTo>
                      <a:pt x="42" y="386"/>
                    </a:lnTo>
                    <a:lnTo>
                      <a:pt x="56" y="406"/>
                    </a:lnTo>
                    <a:lnTo>
                      <a:pt x="72" y="422"/>
                    </a:lnTo>
                    <a:lnTo>
                      <a:pt x="90" y="438"/>
                    </a:lnTo>
                    <a:lnTo>
                      <a:pt x="108" y="454"/>
                    </a:lnTo>
                    <a:lnTo>
                      <a:pt x="130" y="466"/>
                    </a:lnTo>
                    <a:lnTo>
                      <a:pt x="150" y="476"/>
                    </a:lnTo>
                    <a:lnTo>
                      <a:pt x="174" y="484"/>
                    </a:lnTo>
                    <a:lnTo>
                      <a:pt x="198" y="490"/>
                    </a:lnTo>
                    <a:lnTo>
                      <a:pt x="222" y="494"/>
                    </a:lnTo>
                    <a:lnTo>
                      <a:pt x="248" y="496"/>
                    </a:lnTo>
                    <a:lnTo>
                      <a:pt x="248" y="496"/>
                    </a:lnTo>
                    <a:lnTo>
                      <a:pt x="272" y="494"/>
                    </a:lnTo>
                    <a:lnTo>
                      <a:pt x="298" y="490"/>
                    </a:lnTo>
                    <a:lnTo>
                      <a:pt x="320" y="484"/>
                    </a:lnTo>
                    <a:lnTo>
                      <a:pt x="344" y="476"/>
                    </a:lnTo>
                    <a:lnTo>
                      <a:pt x="366" y="466"/>
                    </a:lnTo>
                    <a:lnTo>
                      <a:pt x="386" y="454"/>
                    </a:lnTo>
                    <a:lnTo>
                      <a:pt x="404" y="438"/>
                    </a:lnTo>
                    <a:lnTo>
                      <a:pt x="422" y="422"/>
                    </a:lnTo>
                    <a:lnTo>
                      <a:pt x="438" y="406"/>
                    </a:lnTo>
                    <a:lnTo>
                      <a:pt x="452" y="386"/>
                    </a:lnTo>
                    <a:lnTo>
                      <a:pt x="466" y="366"/>
                    </a:lnTo>
                    <a:lnTo>
                      <a:pt x="476" y="344"/>
                    </a:lnTo>
                    <a:lnTo>
                      <a:pt x="484" y="322"/>
                    </a:lnTo>
                    <a:lnTo>
                      <a:pt x="490" y="298"/>
                    </a:lnTo>
                    <a:lnTo>
                      <a:pt x="494" y="272"/>
                    </a:lnTo>
                    <a:lnTo>
                      <a:pt x="496" y="248"/>
                    </a:lnTo>
                    <a:lnTo>
                      <a:pt x="496" y="248"/>
                    </a:lnTo>
                    <a:lnTo>
                      <a:pt x="494" y="214"/>
                    </a:lnTo>
                    <a:lnTo>
                      <a:pt x="486" y="180"/>
                    </a:lnTo>
                    <a:lnTo>
                      <a:pt x="476" y="150"/>
                    </a:lnTo>
                    <a:lnTo>
                      <a:pt x="460" y="122"/>
                    </a:lnTo>
                    <a:lnTo>
                      <a:pt x="432" y="1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Freeform 15">
                <a:extLst>
                  <a:ext uri="{FF2B5EF4-FFF2-40B4-BE49-F238E27FC236}">
                    <a16:creationId xmlns:a16="http://schemas.microsoft.com/office/drawing/2014/main" id="{0D310578-99A9-43FF-8B8C-C5E412FC2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575" y="1666875"/>
                <a:ext cx="438150" cy="434975"/>
              </a:xfrm>
              <a:custGeom>
                <a:avLst/>
                <a:gdLst/>
                <a:ahLst/>
                <a:cxnLst>
                  <a:cxn ang="0">
                    <a:pos x="238" y="36"/>
                  </a:cxn>
                  <a:cxn ang="0">
                    <a:pos x="238" y="36"/>
                  </a:cxn>
                  <a:cxn ang="0">
                    <a:pos x="234" y="30"/>
                  </a:cxn>
                  <a:cxn ang="0">
                    <a:pos x="230" y="22"/>
                  </a:cxn>
                  <a:cxn ang="0">
                    <a:pos x="228" y="8"/>
                  </a:cxn>
                  <a:cxn ang="0">
                    <a:pos x="226" y="2"/>
                  </a:cxn>
                  <a:cxn ang="0">
                    <a:pos x="224" y="0"/>
                  </a:cxn>
                  <a:cxn ang="0">
                    <a:pos x="220" y="0"/>
                  </a:cxn>
                  <a:cxn ang="0">
                    <a:pos x="216" y="4"/>
                  </a:cxn>
                  <a:cxn ang="0">
                    <a:pos x="126" y="92"/>
                  </a:cxn>
                  <a:cxn ang="0">
                    <a:pos x="126" y="92"/>
                  </a:cxn>
                  <a:cxn ang="0">
                    <a:pos x="122" y="102"/>
                  </a:cxn>
                  <a:cxn ang="0">
                    <a:pos x="118" y="114"/>
                  </a:cxn>
                  <a:cxn ang="0">
                    <a:pos x="118" y="126"/>
                  </a:cxn>
                  <a:cxn ang="0">
                    <a:pos x="118" y="138"/>
                  </a:cxn>
                  <a:cxn ang="0">
                    <a:pos x="4" y="252"/>
                  </a:cxn>
                  <a:cxn ang="0">
                    <a:pos x="4" y="252"/>
                  </a:cxn>
                  <a:cxn ang="0">
                    <a:pos x="2" y="256"/>
                  </a:cxn>
                  <a:cxn ang="0">
                    <a:pos x="0" y="262"/>
                  </a:cxn>
                  <a:cxn ang="0">
                    <a:pos x="2" y="266"/>
                  </a:cxn>
                  <a:cxn ang="0">
                    <a:pos x="4" y="270"/>
                  </a:cxn>
                  <a:cxn ang="0">
                    <a:pos x="4" y="270"/>
                  </a:cxn>
                  <a:cxn ang="0">
                    <a:pos x="8" y="274"/>
                  </a:cxn>
                  <a:cxn ang="0">
                    <a:pos x="14" y="274"/>
                  </a:cxn>
                  <a:cxn ang="0">
                    <a:pos x="14" y="274"/>
                  </a:cxn>
                  <a:cxn ang="0">
                    <a:pos x="18" y="274"/>
                  </a:cxn>
                  <a:cxn ang="0">
                    <a:pos x="22" y="270"/>
                  </a:cxn>
                  <a:cxn ang="0">
                    <a:pos x="134" y="158"/>
                  </a:cxn>
                  <a:cxn ang="0">
                    <a:pos x="134" y="158"/>
                  </a:cxn>
                  <a:cxn ang="0">
                    <a:pos x="148" y="158"/>
                  </a:cxn>
                  <a:cxn ang="0">
                    <a:pos x="164" y="156"/>
                  </a:cxn>
                  <a:cxn ang="0">
                    <a:pos x="176" y="152"/>
                  </a:cxn>
                  <a:cxn ang="0">
                    <a:pos x="182" y="148"/>
                  </a:cxn>
                  <a:cxn ang="0">
                    <a:pos x="272" y="58"/>
                  </a:cxn>
                  <a:cxn ang="0">
                    <a:pos x="272" y="58"/>
                  </a:cxn>
                  <a:cxn ang="0">
                    <a:pos x="276" y="54"/>
                  </a:cxn>
                  <a:cxn ang="0">
                    <a:pos x="276" y="52"/>
                  </a:cxn>
                  <a:cxn ang="0">
                    <a:pos x="272" y="50"/>
                  </a:cxn>
                  <a:cxn ang="0">
                    <a:pos x="266" y="48"/>
                  </a:cxn>
                  <a:cxn ang="0">
                    <a:pos x="252" y="44"/>
                  </a:cxn>
                  <a:cxn ang="0">
                    <a:pos x="244" y="42"/>
                  </a:cxn>
                  <a:cxn ang="0">
                    <a:pos x="238" y="36"/>
                  </a:cxn>
                  <a:cxn ang="0">
                    <a:pos x="238" y="36"/>
                  </a:cxn>
                </a:cxnLst>
                <a:rect l="0" t="0" r="r" b="b"/>
                <a:pathLst>
                  <a:path w="276" h="274">
                    <a:moveTo>
                      <a:pt x="238" y="36"/>
                    </a:moveTo>
                    <a:lnTo>
                      <a:pt x="238" y="36"/>
                    </a:lnTo>
                    <a:lnTo>
                      <a:pt x="234" y="30"/>
                    </a:lnTo>
                    <a:lnTo>
                      <a:pt x="230" y="22"/>
                    </a:lnTo>
                    <a:lnTo>
                      <a:pt x="228" y="8"/>
                    </a:lnTo>
                    <a:lnTo>
                      <a:pt x="226" y="2"/>
                    </a:lnTo>
                    <a:lnTo>
                      <a:pt x="224" y="0"/>
                    </a:lnTo>
                    <a:lnTo>
                      <a:pt x="220" y="0"/>
                    </a:lnTo>
                    <a:lnTo>
                      <a:pt x="216" y="4"/>
                    </a:lnTo>
                    <a:lnTo>
                      <a:pt x="126" y="92"/>
                    </a:lnTo>
                    <a:lnTo>
                      <a:pt x="126" y="92"/>
                    </a:lnTo>
                    <a:lnTo>
                      <a:pt x="122" y="102"/>
                    </a:lnTo>
                    <a:lnTo>
                      <a:pt x="118" y="114"/>
                    </a:lnTo>
                    <a:lnTo>
                      <a:pt x="118" y="126"/>
                    </a:lnTo>
                    <a:lnTo>
                      <a:pt x="118" y="138"/>
                    </a:lnTo>
                    <a:lnTo>
                      <a:pt x="4" y="252"/>
                    </a:lnTo>
                    <a:lnTo>
                      <a:pt x="4" y="252"/>
                    </a:lnTo>
                    <a:lnTo>
                      <a:pt x="2" y="256"/>
                    </a:lnTo>
                    <a:lnTo>
                      <a:pt x="0" y="262"/>
                    </a:lnTo>
                    <a:lnTo>
                      <a:pt x="2" y="266"/>
                    </a:lnTo>
                    <a:lnTo>
                      <a:pt x="4" y="270"/>
                    </a:lnTo>
                    <a:lnTo>
                      <a:pt x="4" y="270"/>
                    </a:lnTo>
                    <a:lnTo>
                      <a:pt x="8" y="274"/>
                    </a:lnTo>
                    <a:lnTo>
                      <a:pt x="14" y="274"/>
                    </a:lnTo>
                    <a:lnTo>
                      <a:pt x="14" y="274"/>
                    </a:lnTo>
                    <a:lnTo>
                      <a:pt x="18" y="274"/>
                    </a:lnTo>
                    <a:lnTo>
                      <a:pt x="22" y="270"/>
                    </a:lnTo>
                    <a:lnTo>
                      <a:pt x="134" y="158"/>
                    </a:lnTo>
                    <a:lnTo>
                      <a:pt x="134" y="158"/>
                    </a:lnTo>
                    <a:lnTo>
                      <a:pt x="148" y="158"/>
                    </a:lnTo>
                    <a:lnTo>
                      <a:pt x="164" y="156"/>
                    </a:lnTo>
                    <a:lnTo>
                      <a:pt x="176" y="152"/>
                    </a:lnTo>
                    <a:lnTo>
                      <a:pt x="182" y="148"/>
                    </a:lnTo>
                    <a:lnTo>
                      <a:pt x="272" y="58"/>
                    </a:lnTo>
                    <a:lnTo>
                      <a:pt x="272" y="58"/>
                    </a:lnTo>
                    <a:lnTo>
                      <a:pt x="276" y="54"/>
                    </a:lnTo>
                    <a:lnTo>
                      <a:pt x="276" y="52"/>
                    </a:lnTo>
                    <a:lnTo>
                      <a:pt x="272" y="50"/>
                    </a:lnTo>
                    <a:lnTo>
                      <a:pt x="266" y="48"/>
                    </a:lnTo>
                    <a:lnTo>
                      <a:pt x="252" y="44"/>
                    </a:lnTo>
                    <a:lnTo>
                      <a:pt x="244" y="42"/>
                    </a:lnTo>
                    <a:lnTo>
                      <a:pt x="238" y="36"/>
                    </a:lnTo>
                    <a:lnTo>
                      <a:pt x="238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0824C0A6-B38F-4611-A513-95FF7FCF7C7A}"/>
                </a:ext>
              </a:extLst>
            </p:cNvPr>
            <p:cNvGrpSpPr/>
            <p:nvPr/>
          </p:nvGrpSpPr>
          <p:grpSpPr>
            <a:xfrm>
              <a:off x="2707922" y="5583941"/>
              <a:ext cx="7712260" cy="720000"/>
              <a:chOff x="2639616" y="5589240"/>
              <a:chExt cx="7712260" cy="720000"/>
            </a:xfrm>
          </p:grpSpPr>
          <p:grpSp>
            <p:nvGrpSpPr>
              <p:cNvPr id="9" name="Gruppo 8">
                <a:extLst>
                  <a:ext uri="{FF2B5EF4-FFF2-40B4-BE49-F238E27FC236}">
                    <a16:creationId xmlns:a16="http://schemas.microsoft.com/office/drawing/2014/main" id="{5E6E1186-FD20-4FA7-8755-C5C978DFDF5B}"/>
                  </a:ext>
                </a:extLst>
              </p:cNvPr>
              <p:cNvGrpSpPr/>
              <p:nvPr/>
            </p:nvGrpSpPr>
            <p:grpSpPr>
              <a:xfrm>
                <a:off x="2639616" y="5589240"/>
                <a:ext cx="7712260" cy="720000"/>
                <a:chOff x="1589278" y="5711212"/>
                <a:chExt cx="6912768" cy="720000"/>
              </a:xfrm>
            </p:grpSpPr>
            <p:sp>
              <p:nvSpPr>
                <p:cNvPr id="21" name="Rettangolo con angoli arrotondati 20">
                  <a:extLst>
                    <a:ext uri="{FF2B5EF4-FFF2-40B4-BE49-F238E27FC236}">
                      <a16:creationId xmlns:a16="http://schemas.microsoft.com/office/drawing/2014/main" id="{4D4EA65F-B48F-4331-A8BC-B909C5990FC5}"/>
                    </a:ext>
                  </a:extLst>
                </p:cNvPr>
                <p:cNvSpPr/>
                <p:nvPr/>
              </p:nvSpPr>
              <p:spPr>
                <a:xfrm rot="16200000">
                  <a:off x="4685662" y="2614828"/>
                  <a:ext cx="720000" cy="6912768"/>
                </a:xfrm>
                <a:prstGeom prst="roundRect">
                  <a:avLst>
                    <a:gd name="adj" fmla="val 9007"/>
                  </a:avLst>
                </a:prstGeom>
                <a:solidFill>
                  <a:srgbClr val="DCF5D7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5" name="Rettangolo 4">
                  <a:extLst>
                    <a:ext uri="{FF2B5EF4-FFF2-40B4-BE49-F238E27FC236}">
                      <a16:creationId xmlns:a16="http://schemas.microsoft.com/office/drawing/2014/main" id="{6EAD8650-1224-4336-9192-ED09A1A26137}"/>
                    </a:ext>
                  </a:extLst>
                </p:cNvPr>
                <p:cNvSpPr/>
                <p:nvPr/>
              </p:nvSpPr>
              <p:spPr>
                <a:xfrm>
                  <a:off x="1589278" y="5778824"/>
                  <a:ext cx="6912768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:r>
                    <a:rPr lang="it-IT" sz="1600" dirty="0"/>
                    <a:t>Favorire logiche di aggregazione del processo di approvvigionamento pubblico </a:t>
                  </a:r>
                </a:p>
                <a:p>
                  <a:pPr marL="457200"/>
                  <a:r>
                    <a:rPr lang="it-IT" sz="1600" dirty="0"/>
                    <a:t>Supportarne la digitalizzazione</a:t>
                  </a:r>
                </a:p>
              </p:txBody>
            </p:sp>
          </p:grpSp>
          <p:grpSp>
            <p:nvGrpSpPr>
              <p:cNvPr id="29" name="Gruppo 28">
                <a:extLst>
                  <a:ext uri="{FF2B5EF4-FFF2-40B4-BE49-F238E27FC236}">
                    <a16:creationId xmlns:a16="http://schemas.microsoft.com/office/drawing/2014/main" id="{FB500209-1089-4DE9-B421-74287615D2A7}"/>
                  </a:ext>
                </a:extLst>
              </p:cNvPr>
              <p:cNvGrpSpPr/>
              <p:nvPr/>
            </p:nvGrpSpPr>
            <p:grpSpPr>
              <a:xfrm>
                <a:off x="2772000" y="5757138"/>
                <a:ext cx="227656" cy="144000"/>
                <a:chOff x="2821527" y="5757138"/>
                <a:chExt cx="227656" cy="144000"/>
              </a:xfrm>
            </p:grpSpPr>
            <p:sp>
              <p:nvSpPr>
                <p:cNvPr id="11" name="Freccia a gallone 10">
                  <a:extLst>
                    <a:ext uri="{FF2B5EF4-FFF2-40B4-BE49-F238E27FC236}">
                      <a16:creationId xmlns:a16="http://schemas.microsoft.com/office/drawing/2014/main" id="{8DDE4C80-1590-4CD9-A3BB-CA5FD4969F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21527" y="5757138"/>
                  <a:ext cx="112922" cy="144000"/>
                </a:xfrm>
                <a:prstGeom prst="chevron">
                  <a:avLst/>
                </a:prstGeom>
                <a:solidFill>
                  <a:srgbClr val="3FAE29"/>
                </a:solidFill>
                <a:ln>
                  <a:solidFill>
                    <a:srgbClr val="3FAE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Freccia a gallone 26">
                  <a:extLst>
                    <a:ext uri="{FF2B5EF4-FFF2-40B4-BE49-F238E27FC236}">
                      <a16:creationId xmlns:a16="http://schemas.microsoft.com/office/drawing/2014/main" id="{D6B2AD9C-897A-45A1-ABB1-BFB16D1C82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36261" y="5757138"/>
                  <a:ext cx="112922" cy="144000"/>
                </a:xfrm>
                <a:prstGeom prst="chevron">
                  <a:avLst/>
                </a:prstGeom>
                <a:solidFill>
                  <a:srgbClr val="3FAE29"/>
                </a:solidFill>
                <a:ln>
                  <a:solidFill>
                    <a:srgbClr val="3FAE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6" name="Gruppo 35">
                <a:extLst>
                  <a:ext uri="{FF2B5EF4-FFF2-40B4-BE49-F238E27FC236}">
                    <a16:creationId xmlns:a16="http://schemas.microsoft.com/office/drawing/2014/main" id="{471373A4-B604-4269-983E-A3D6052D8EF0}"/>
                  </a:ext>
                </a:extLst>
              </p:cNvPr>
              <p:cNvGrpSpPr/>
              <p:nvPr/>
            </p:nvGrpSpPr>
            <p:grpSpPr>
              <a:xfrm>
                <a:off x="2772000" y="6000350"/>
                <a:ext cx="227656" cy="144000"/>
                <a:chOff x="2821527" y="5757138"/>
                <a:chExt cx="227656" cy="144000"/>
              </a:xfrm>
            </p:grpSpPr>
            <p:sp>
              <p:nvSpPr>
                <p:cNvPr id="37" name="Freccia a gallone 36">
                  <a:extLst>
                    <a:ext uri="{FF2B5EF4-FFF2-40B4-BE49-F238E27FC236}">
                      <a16:creationId xmlns:a16="http://schemas.microsoft.com/office/drawing/2014/main" id="{B50C557F-06E5-4272-8D68-BA4EEC99F8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21527" y="5757138"/>
                  <a:ext cx="112922" cy="144000"/>
                </a:xfrm>
                <a:prstGeom prst="chevron">
                  <a:avLst/>
                </a:prstGeom>
                <a:solidFill>
                  <a:srgbClr val="3FAE29"/>
                </a:solidFill>
                <a:ln>
                  <a:solidFill>
                    <a:srgbClr val="3FAE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Freccia a gallone 37">
                  <a:extLst>
                    <a:ext uri="{FF2B5EF4-FFF2-40B4-BE49-F238E27FC236}">
                      <a16:creationId xmlns:a16="http://schemas.microsoft.com/office/drawing/2014/main" id="{ED64EC15-9AE2-4EC8-980D-7E303E8124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36261" y="5757138"/>
                  <a:ext cx="112922" cy="144000"/>
                </a:xfrm>
                <a:prstGeom prst="chevron">
                  <a:avLst/>
                </a:prstGeom>
                <a:solidFill>
                  <a:srgbClr val="3FAE29"/>
                </a:solidFill>
                <a:ln>
                  <a:solidFill>
                    <a:srgbClr val="3FAE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127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400" dirty="0"/>
              <a:t>Il modello </a:t>
            </a:r>
            <a:r>
              <a:rPr lang="it-IT" sz="2400" i="1" dirty="0"/>
              <a:t>Open Community PA</a:t>
            </a:r>
            <a:endParaRPr lang="it-IT" sz="240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5FB4644E-9C22-4388-BC8C-821FBC06A826}"/>
              </a:ext>
            </a:extLst>
          </p:cNvPr>
          <p:cNvCxnSpPr>
            <a:cxnSpLocks/>
          </p:cNvCxnSpPr>
          <p:nvPr/>
        </p:nvCxnSpPr>
        <p:spPr>
          <a:xfrm rot="5400000">
            <a:off x="3095240" y="3788784"/>
            <a:ext cx="4608000" cy="0"/>
          </a:xfrm>
          <a:prstGeom prst="line">
            <a:avLst/>
          </a:prstGeom>
          <a:ln>
            <a:solidFill>
              <a:srgbClr val="172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7F5A6EAD-4CD9-44A1-A726-9A4376977E00}"/>
              </a:ext>
            </a:extLst>
          </p:cNvPr>
          <p:cNvSpPr/>
          <p:nvPr/>
        </p:nvSpPr>
        <p:spPr>
          <a:xfrm>
            <a:off x="6995620" y="1484784"/>
            <a:ext cx="3600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sz="1600" b="1" i="1" cap="small" dirty="0"/>
              <a:t>Le 5 azioni su cui si fonda</a:t>
            </a:r>
            <a:br>
              <a:rPr lang="it-IT" sz="1600" b="1" i="1" cap="small" dirty="0"/>
            </a:br>
            <a:r>
              <a:rPr lang="it-IT" sz="1600" b="1" i="1" cap="small" dirty="0"/>
              <a:t>l’approccio metodologico dell’intervento</a:t>
            </a:r>
            <a:endParaRPr lang="it-IT" sz="1600" cap="small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549729-85EC-4375-847F-364AA85A251E}"/>
              </a:ext>
            </a:extLst>
          </p:cNvPr>
          <p:cNvSpPr/>
          <p:nvPr/>
        </p:nvSpPr>
        <p:spPr>
          <a:xfrm>
            <a:off x="6214995" y="2415658"/>
            <a:ext cx="5760000" cy="54643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>
              <a:spcBef>
                <a:spcPts val="600"/>
              </a:spcBef>
            </a:pPr>
            <a:r>
              <a:rPr lang="it-IT" sz="1600" i="1" dirty="0">
                <a:solidFill>
                  <a:srgbClr val="17244A"/>
                </a:solidFill>
              </a:rPr>
              <a:t>Progettazione, direzione, coordinamento  e monitoraggio</a:t>
            </a:r>
          </a:p>
          <a:p>
            <a:pPr lvl="0">
              <a:spcBef>
                <a:spcPts val="600"/>
              </a:spcBef>
            </a:pPr>
            <a:r>
              <a:rPr lang="en-GB" sz="1400" i="1" dirty="0">
                <a:solidFill>
                  <a:srgbClr val="17244A"/>
                </a:solidFill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47" name="Rectangle 41">
            <a:extLst>
              <a:ext uri="{FF2B5EF4-FFF2-40B4-BE49-F238E27FC236}">
                <a16:creationId xmlns:a16="http://schemas.microsoft.com/office/drawing/2014/main" id="{F357C172-0067-4EC8-9C9B-DB16F7E24FFD}"/>
              </a:ext>
            </a:extLst>
          </p:cNvPr>
          <p:cNvSpPr/>
          <p:nvPr/>
        </p:nvSpPr>
        <p:spPr>
          <a:xfrm>
            <a:off x="6214995" y="4872073"/>
            <a:ext cx="5760000" cy="54643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>
              <a:spcBef>
                <a:spcPts val="600"/>
              </a:spcBef>
            </a:pPr>
            <a:r>
              <a:rPr lang="it-IT" sz="1600" i="1" dirty="0">
                <a:solidFill>
                  <a:srgbClr val="17244A"/>
                </a:solidFill>
              </a:rPr>
              <a:t>Evoluzione della buona pratica oggetto di trasferimento</a:t>
            </a:r>
          </a:p>
          <a:p>
            <a:pPr lvl="0">
              <a:spcBef>
                <a:spcPts val="600"/>
              </a:spcBef>
            </a:pPr>
            <a:endParaRPr lang="en-GB" sz="1600" b="1" i="1" dirty="0">
              <a:solidFill>
                <a:srgbClr val="17244A"/>
              </a:solidFill>
              <a:latin typeface="+mj-lt"/>
              <a:cs typeface="Arial" pitchFamily="34" charset="0"/>
            </a:endParaRP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7BA39772-7D75-4047-8AB2-659809388E2D}"/>
              </a:ext>
            </a:extLst>
          </p:cNvPr>
          <p:cNvSpPr/>
          <p:nvPr/>
        </p:nvSpPr>
        <p:spPr>
          <a:xfrm>
            <a:off x="6214995" y="4053268"/>
            <a:ext cx="5760000" cy="54643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>
              <a:spcBef>
                <a:spcPts val="600"/>
              </a:spcBef>
            </a:pPr>
            <a:r>
              <a:rPr lang="it-IT" sz="1600" i="1" dirty="0">
                <a:solidFill>
                  <a:srgbClr val="17244A"/>
                </a:solidFill>
              </a:rPr>
              <a:t>Trasferimento della buona pratica tra Enti Cedenti e  Riusanti</a:t>
            </a:r>
          </a:p>
          <a:p>
            <a:pPr lvl="0">
              <a:spcBef>
                <a:spcPts val="600"/>
              </a:spcBef>
            </a:pPr>
            <a:endParaRPr lang="en-GB" sz="1400" b="1" i="1" dirty="0">
              <a:solidFill>
                <a:srgbClr val="17244A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Rectangle 43">
            <a:extLst>
              <a:ext uri="{FF2B5EF4-FFF2-40B4-BE49-F238E27FC236}">
                <a16:creationId xmlns:a16="http://schemas.microsoft.com/office/drawing/2014/main" id="{60E15608-65A9-423B-9A1B-4459B5C3DF81}"/>
              </a:ext>
            </a:extLst>
          </p:cNvPr>
          <p:cNvSpPr/>
          <p:nvPr/>
        </p:nvSpPr>
        <p:spPr>
          <a:xfrm>
            <a:off x="6214995" y="3234463"/>
            <a:ext cx="5760000" cy="54643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>
              <a:spcBef>
                <a:spcPts val="600"/>
              </a:spcBef>
            </a:pPr>
            <a:r>
              <a:rPr lang="it-IT" sz="1600" i="1" dirty="0">
                <a:solidFill>
                  <a:srgbClr val="17244A"/>
                </a:solidFill>
              </a:rPr>
              <a:t>Individuazione di tutte le componenti del “kit del riuso”</a:t>
            </a:r>
          </a:p>
          <a:p>
            <a:pPr lvl="0">
              <a:spcBef>
                <a:spcPts val="600"/>
              </a:spcBef>
            </a:pPr>
            <a:endParaRPr lang="en-GB" sz="1400" b="1" i="1" dirty="0">
              <a:solidFill>
                <a:srgbClr val="17244A"/>
              </a:solidFill>
              <a:latin typeface="+mj-lt"/>
              <a:cs typeface="Arial" pitchFamily="34" charset="0"/>
            </a:endParaRPr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18F218F3-C7CD-4AA5-9CC3-8F0798EDE800}"/>
              </a:ext>
            </a:extLst>
          </p:cNvPr>
          <p:cNvSpPr/>
          <p:nvPr/>
        </p:nvSpPr>
        <p:spPr>
          <a:xfrm>
            <a:off x="6214995" y="5690875"/>
            <a:ext cx="5760000" cy="54643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>
              <a:spcBef>
                <a:spcPts val="600"/>
              </a:spcBef>
            </a:pPr>
            <a:r>
              <a:rPr lang="it-IT" sz="1600" i="1" dirty="0">
                <a:solidFill>
                  <a:srgbClr val="17244A"/>
                </a:solidFill>
              </a:rPr>
              <a:t>Promozione, comunicazione e disseminazione dell’intervento</a:t>
            </a:r>
          </a:p>
          <a:p>
            <a:pPr lvl="0">
              <a:spcBef>
                <a:spcPts val="600"/>
              </a:spcBef>
            </a:pPr>
            <a:endParaRPr lang="en-GB" sz="1200" b="1" i="1" dirty="0">
              <a:solidFill>
                <a:srgbClr val="17244A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DF10E21C-A914-4266-A123-70CA4F2F490B}"/>
              </a:ext>
            </a:extLst>
          </p:cNvPr>
          <p:cNvGrpSpPr/>
          <p:nvPr/>
        </p:nvGrpSpPr>
        <p:grpSpPr>
          <a:xfrm>
            <a:off x="527379" y="1484784"/>
            <a:ext cx="4871861" cy="4575705"/>
            <a:chOff x="7320135" y="1484784"/>
            <a:chExt cx="4871861" cy="4575705"/>
          </a:xfrm>
        </p:grpSpPr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8AD8F160-4053-40BD-8AF8-8581B457C25E}"/>
                </a:ext>
              </a:extLst>
            </p:cNvPr>
            <p:cNvSpPr/>
            <p:nvPr/>
          </p:nvSpPr>
          <p:spPr>
            <a:xfrm>
              <a:off x="7881195" y="1484784"/>
              <a:ext cx="3600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it-IT" sz="1600" b="1" i="1" cap="small" dirty="0"/>
                <a:t>I soggetti coinvolti nel trasferimento della buona pratica e nella sua evoluzione</a:t>
              </a:r>
              <a:endParaRPr lang="it-IT" sz="1600" cap="small" dirty="0"/>
            </a:p>
          </p:txBody>
        </p:sp>
        <p:sp>
          <p:nvSpPr>
            <p:cNvPr id="64" name="Rectangle 45">
              <a:extLst>
                <a:ext uri="{FF2B5EF4-FFF2-40B4-BE49-F238E27FC236}">
                  <a16:creationId xmlns:a16="http://schemas.microsoft.com/office/drawing/2014/main" id="{9E83CE81-ADA5-4B1C-978A-07657651A799}"/>
                </a:ext>
              </a:extLst>
            </p:cNvPr>
            <p:cNvSpPr/>
            <p:nvPr/>
          </p:nvSpPr>
          <p:spPr>
            <a:xfrm>
              <a:off x="8309355" y="2283742"/>
              <a:ext cx="3600000" cy="54643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lvl="0"/>
              <a:r>
                <a:rPr lang="it-IT" sz="1600" dirty="0">
                  <a:solidFill>
                    <a:srgbClr val="17244A"/>
                  </a:solidFill>
                </a:rPr>
                <a:t>L’Avviso per il finanziamento di interventi volti al trasferimento, all'evoluzione e alla diffusione di buone pratiche attraverso </a:t>
              </a:r>
              <a:r>
                <a:rPr lang="it-IT" sz="1600" b="1" dirty="0">
                  <a:solidFill>
                    <a:srgbClr val="17244A"/>
                  </a:solidFill>
                </a:rPr>
                <a:t>Open Community PA 2020</a:t>
              </a:r>
              <a:r>
                <a:rPr lang="it-IT" sz="1600" dirty="0">
                  <a:solidFill>
                    <a:srgbClr val="17244A"/>
                  </a:solidFill>
                </a:rPr>
                <a:t> è stato</a:t>
              </a:r>
              <a:endParaRPr lang="en-GB" sz="1400" b="1" dirty="0">
                <a:solidFill>
                  <a:srgbClr val="17244A"/>
                </a:solidFill>
                <a:latin typeface="+mj-lt"/>
                <a:cs typeface="Arial" pitchFamily="34" charset="0"/>
              </a:endParaRPr>
            </a:p>
          </p:txBody>
        </p:sp>
        <p:pic>
          <p:nvPicPr>
            <p:cNvPr id="65" name="Immagine 64" descr="Immagine che contiene grafica vettoriale&#10;&#10;Descrizione generata automaticamente">
              <a:extLst>
                <a:ext uri="{FF2B5EF4-FFF2-40B4-BE49-F238E27FC236}">
                  <a16:creationId xmlns:a16="http://schemas.microsoft.com/office/drawing/2014/main" id="{388031B5-9473-449D-995E-AA5C3C427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49" t="8225" r="5691" b="15780"/>
            <a:stretch/>
          </p:blipFill>
          <p:spPr>
            <a:xfrm>
              <a:off x="7392144" y="2419763"/>
              <a:ext cx="845204" cy="721205"/>
            </a:xfrm>
            <a:prstGeom prst="rect">
              <a:avLst/>
            </a:prstGeom>
            <a:effectLst/>
          </p:spPr>
        </p:pic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6AE90668-227A-4A34-A3E7-B91A2112950C}"/>
                </a:ext>
              </a:extLst>
            </p:cNvPr>
            <p:cNvSpPr/>
            <p:nvPr/>
          </p:nvSpPr>
          <p:spPr>
            <a:xfrm>
              <a:off x="7320135" y="3259722"/>
              <a:ext cx="4871861" cy="280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1600" dirty="0">
                  <a:solidFill>
                    <a:srgbClr val="17244A"/>
                  </a:solidFill>
                </a:rPr>
                <a:t>pubblicato dall’</a:t>
              </a:r>
              <a:r>
                <a:rPr lang="it-IT" sz="1600" b="1" dirty="0">
                  <a:solidFill>
                    <a:srgbClr val="17244A"/>
                  </a:solidFill>
                </a:rPr>
                <a:t>Agenzia per la Coesione Territoriale </a:t>
              </a:r>
              <a:r>
                <a:rPr lang="it-IT" sz="1600" dirty="0">
                  <a:solidFill>
                    <a:srgbClr val="17244A"/>
                  </a:solidFill>
                </a:rPr>
                <a:t>con l’intento di favorire l’incontro tra domanda e offerta di innovazione nella Pubblica Amministrazione.</a:t>
              </a:r>
            </a:p>
            <a:p>
              <a:endParaRPr lang="it-IT" sz="1600" dirty="0">
                <a:solidFill>
                  <a:srgbClr val="17244A"/>
                </a:solidFill>
              </a:endParaRPr>
            </a:p>
            <a:p>
              <a:r>
                <a:rPr lang="it-IT" sz="1600" dirty="0"/>
                <a:t>Finanziato con risorse </a:t>
              </a:r>
              <a:r>
                <a:rPr lang="it-IT" sz="1600" dirty="0" err="1"/>
                <a:t>Pon</a:t>
              </a:r>
              <a:r>
                <a:rPr lang="it-IT" sz="1600" dirty="0"/>
                <a:t> Governance, intende sostenere interventi che prevedono lo scambio di </a:t>
              </a:r>
              <a:br>
                <a:rPr lang="it-IT" sz="1600" dirty="0"/>
              </a:br>
              <a:r>
                <a:rPr lang="it-IT" sz="1600" dirty="0"/>
                <a:t>buone pratiche tra soggetti pubblici o loro aggregazioni</a:t>
              </a:r>
            </a:p>
            <a:p>
              <a:endParaRPr lang="it-IT" sz="1600" dirty="0"/>
            </a:p>
            <a:p>
              <a:r>
                <a:rPr lang="it-IT" sz="1600" dirty="0"/>
                <a:t>I partner del progetto possono assumere i ruoli di:</a:t>
              </a:r>
            </a:p>
            <a:p>
              <a:pPr marL="720000"/>
              <a:r>
                <a:rPr lang="it-IT" sz="1600" dirty="0"/>
                <a:t>Enti Cedenti</a:t>
              </a:r>
            </a:p>
            <a:p>
              <a:pPr marL="720000"/>
              <a:r>
                <a:rPr lang="it-IT" sz="1600" dirty="0"/>
                <a:t>Enti riusanti</a:t>
              </a:r>
            </a:p>
          </p:txBody>
        </p:sp>
        <p:sp>
          <p:nvSpPr>
            <p:cNvPr id="67" name="Freccia a gallone 66">
              <a:extLst>
                <a:ext uri="{FF2B5EF4-FFF2-40B4-BE49-F238E27FC236}">
                  <a16:creationId xmlns:a16="http://schemas.microsoft.com/office/drawing/2014/main" id="{6C15FCF6-1CC2-4BD1-AA58-27AECC3E7C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3539" y="5553672"/>
              <a:ext cx="112922" cy="144000"/>
            </a:xfrm>
            <a:prstGeom prst="chevron">
              <a:avLst/>
            </a:prstGeom>
            <a:solidFill>
              <a:srgbClr val="17244A"/>
            </a:solidFill>
            <a:ln>
              <a:solidFill>
                <a:srgbClr val="1724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8" name="Freccia a gallone 67">
              <a:extLst>
                <a:ext uri="{FF2B5EF4-FFF2-40B4-BE49-F238E27FC236}">
                  <a16:creationId xmlns:a16="http://schemas.microsoft.com/office/drawing/2014/main" id="{F92CA75D-91FF-48B2-B3B2-D06ED17F8F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8273" y="5553672"/>
              <a:ext cx="112922" cy="144000"/>
            </a:xfrm>
            <a:prstGeom prst="chevron">
              <a:avLst/>
            </a:prstGeom>
            <a:solidFill>
              <a:srgbClr val="17244A"/>
            </a:solidFill>
            <a:ln>
              <a:solidFill>
                <a:srgbClr val="1724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9" name="Freccia a gallone 68">
              <a:extLst>
                <a:ext uri="{FF2B5EF4-FFF2-40B4-BE49-F238E27FC236}">
                  <a16:creationId xmlns:a16="http://schemas.microsoft.com/office/drawing/2014/main" id="{795B788A-F91B-4305-AA01-A2F3B9A7C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3539" y="5796884"/>
              <a:ext cx="112922" cy="144000"/>
            </a:xfrm>
            <a:prstGeom prst="chevron">
              <a:avLst/>
            </a:prstGeom>
            <a:solidFill>
              <a:srgbClr val="17244A"/>
            </a:solidFill>
            <a:ln>
              <a:solidFill>
                <a:srgbClr val="1724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70" name="Freccia a gallone 69">
              <a:extLst>
                <a:ext uri="{FF2B5EF4-FFF2-40B4-BE49-F238E27FC236}">
                  <a16:creationId xmlns:a16="http://schemas.microsoft.com/office/drawing/2014/main" id="{0C629A9D-6973-4010-AF57-BE74E6F96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8273" y="5796884"/>
              <a:ext cx="112922" cy="144000"/>
            </a:xfrm>
            <a:prstGeom prst="chevron">
              <a:avLst/>
            </a:prstGeom>
            <a:solidFill>
              <a:srgbClr val="17244A"/>
            </a:solidFill>
            <a:ln>
              <a:solidFill>
                <a:srgbClr val="1724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6F58C8EB-603B-47D7-BFD0-7DF95D33E057}"/>
              </a:ext>
            </a:extLst>
          </p:cNvPr>
          <p:cNvCxnSpPr>
            <a:cxnSpLocks/>
          </p:cNvCxnSpPr>
          <p:nvPr/>
        </p:nvCxnSpPr>
        <p:spPr>
          <a:xfrm rot="5400000">
            <a:off x="3983330" y="4040848"/>
            <a:ext cx="3960000" cy="0"/>
          </a:xfrm>
          <a:prstGeom prst="line">
            <a:avLst/>
          </a:prstGeom>
          <a:ln w="38100">
            <a:solidFill>
              <a:srgbClr val="172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>
            <a:extLst>
              <a:ext uri="{FF2B5EF4-FFF2-40B4-BE49-F238E27FC236}">
                <a16:creationId xmlns:a16="http://schemas.microsoft.com/office/drawing/2014/main" id="{CA949E1F-5ED1-489A-8288-3A4A1204DBE1}"/>
              </a:ext>
            </a:extLst>
          </p:cNvPr>
          <p:cNvSpPr/>
          <p:nvPr/>
        </p:nvSpPr>
        <p:spPr>
          <a:xfrm>
            <a:off x="5891323" y="2225461"/>
            <a:ext cx="144014" cy="144000"/>
          </a:xfrm>
          <a:prstGeom prst="ellipse">
            <a:avLst/>
          </a:prstGeom>
          <a:solidFill>
            <a:srgbClr val="D19A17"/>
          </a:solidFill>
          <a:ln w="38100">
            <a:solidFill>
              <a:srgbClr val="FFD4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A1C98269-2BC6-4948-BC72-EA4EA4579516}"/>
              </a:ext>
            </a:extLst>
          </p:cNvPr>
          <p:cNvSpPr/>
          <p:nvPr/>
        </p:nvSpPr>
        <p:spPr>
          <a:xfrm>
            <a:off x="5891323" y="3044266"/>
            <a:ext cx="144014" cy="144000"/>
          </a:xfrm>
          <a:prstGeom prst="ellipse">
            <a:avLst/>
          </a:prstGeom>
          <a:solidFill>
            <a:srgbClr val="D19A17"/>
          </a:solidFill>
          <a:ln w="38100">
            <a:solidFill>
              <a:srgbClr val="FFD4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BBA7E5AE-F5CF-419A-9D12-4565FB12E9B4}"/>
              </a:ext>
            </a:extLst>
          </p:cNvPr>
          <p:cNvSpPr/>
          <p:nvPr/>
        </p:nvSpPr>
        <p:spPr>
          <a:xfrm>
            <a:off x="5891323" y="3863071"/>
            <a:ext cx="144014" cy="144000"/>
          </a:xfrm>
          <a:prstGeom prst="ellipse">
            <a:avLst/>
          </a:prstGeom>
          <a:solidFill>
            <a:srgbClr val="D19A17"/>
          </a:solidFill>
          <a:ln w="38100">
            <a:solidFill>
              <a:srgbClr val="FFD4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FE97C6CB-B256-431E-98BF-8133B8AB666F}"/>
              </a:ext>
            </a:extLst>
          </p:cNvPr>
          <p:cNvSpPr/>
          <p:nvPr/>
        </p:nvSpPr>
        <p:spPr>
          <a:xfrm>
            <a:off x="5891323" y="4681876"/>
            <a:ext cx="144014" cy="144000"/>
          </a:xfrm>
          <a:prstGeom prst="ellipse">
            <a:avLst/>
          </a:prstGeom>
          <a:solidFill>
            <a:srgbClr val="D19A17"/>
          </a:solidFill>
          <a:ln w="38100">
            <a:solidFill>
              <a:srgbClr val="FFD4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D333FC1B-4F21-4563-B398-61E22F45C587}"/>
              </a:ext>
            </a:extLst>
          </p:cNvPr>
          <p:cNvSpPr/>
          <p:nvPr/>
        </p:nvSpPr>
        <p:spPr>
          <a:xfrm>
            <a:off x="5891323" y="5500681"/>
            <a:ext cx="144014" cy="144000"/>
          </a:xfrm>
          <a:prstGeom prst="ellipse">
            <a:avLst/>
          </a:prstGeom>
          <a:solidFill>
            <a:srgbClr val="D19A17"/>
          </a:solidFill>
          <a:ln w="38100">
            <a:solidFill>
              <a:srgbClr val="FFD4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45">
            <a:extLst>
              <a:ext uri="{FF2B5EF4-FFF2-40B4-BE49-F238E27FC236}">
                <a16:creationId xmlns:a16="http://schemas.microsoft.com/office/drawing/2014/main" id="{EAAEC2AA-5145-42F5-B8DD-589DC7F9090C}"/>
              </a:ext>
            </a:extLst>
          </p:cNvPr>
          <p:cNvSpPr/>
          <p:nvPr/>
        </p:nvSpPr>
        <p:spPr>
          <a:xfrm>
            <a:off x="6214995" y="2171474"/>
            <a:ext cx="5760000" cy="216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>
              <a:spcBef>
                <a:spcPts val="600"/>
              </a:spcBef>
            </a:pPr>
            <a:r>
              <a:rPr lang="it-IT" sz="1600" b="1" dirty="0">
                <a:solidFill>
                  <a:srgbClr val="17244A"/>
                </a:solidFill>
              </a:rPr>
              <a:t>Azione A1</a:t>
            </a:r>
            <a:endParaRPr lang="en-GB" sz="1400" b="1" dirty="0">
              <a:solidFill>
                <a:srgbClr val="17244A"/>
              </a:solidFill>
              <a:latin typeface="+mj-lt"/>
              <a:cs typeface="Arial" pitchFamily="34" charset="0"/>
            </a:endParaRPr>
          </a:p>
        </p:txBody>
      </p:sp>
      <p:sp>
        <p:nvSpPr>
          <p:cNvPr id="79" name="Rectangle 45">
            <a:extLst>
              <a:ext uri="{FF2B5EF4-FFF2-40B4-BE49-F238E27FC236}">
                <a16:creationId xmlns:a16="http://schemas.microsoft.com/office/drawing/2014/main" id="{D0DB7FDE-A5BF-4D8B-A17E-599CA1BA1510}"/>
              </a:ext>
            </a:extLst>
          </p:cNvPr>
          <p:cNvSpPr/>
          <p:nvPr/>
        </p:nvSpPr>
        <p:spPr>
          <a:xfrm>
            <a:off x="6214995" y="2990279"/>
            <a:ext cx="5760000" cy="216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>
              <a:spcBef>
                <a:spcPts val="600"/>
              </a:spcBef>
            </a:pPr>
            <a:r>
              <a:rPr lang="it-IT" sz="1600" b="1" dirty="0">
                <a:solidFill>
                  <a:srgbClr val="17244A"/>
                </a:solidFill>
              </a:rPr>
              <a:t>Azione A2</a:t>
            </a:r>
            <a:endParaRPr lang="en-GB" sz="1400" b="1" dirty="0">
              <a:solidFill>
                <a:srgbClr val="17244A"/>
              </a:solidFill>
              <a:latin typeface="+mj-lt"/>
              <a:cs typeface="Arial" pitchFamily="34" charset="0"/>
            </a:endParaRPr>
          </a:p>
        </p:txBody>
      </p:sp>
      <p:sp>
        <p:nvSpPr>
          <p:cNvPr id="80" name="Rectangle 45">
            <a:extLst>
              <a:ext uri="{FF2B5EF4-FFF2-40B4-BE49-F238E27FC236}">
                <a16:creationId xmlns:a16="http://schemas.microsoft.com/office/drawing/2014/main" id="{9CBDA731-3D80-4FC1-B797-F3DE278F368E}"/>
              </a:ext>
            </a:extLst>
          </p:cNvPr>
          <p:cNvSpPr/>
          <p:nvPr/>
        </p:nvSpPr>
        <p:spPr>
          <a:xfrm>
            <a:off x="6214995" y="3809084"/>
            <a:ext cx="5760000" cy="216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>
              <a:spcBef>
                <a:spcPts val="600"/>
              </a:spcBef>
            </a:pPr>
            <a:r>
              <a:rPr lang="it-IT" sz="1600" b="1" dirty="0">
                <a:solidFill>
                  <a:srgbClr val="17244A"/>
                </a:solidFill>
              </a:rPr>
              <a:t>Azione A3</a:t>
            </a:r>
            <a:endParaRPr lang="en-GB" sz="1400" b="1" dirty="0">
              <a:solidFill>
                <a:srgbClr val="17244A"/>
              </a:solidFill>
              <a:latin typeface="+mj-lt"/>
              <a:cs typeface="Arial" pitchFamily="34" charset="0"/>
            </a:endParaRPr>
          </a:p>
        </p:txBody>
      </p:sp>
      <p:sp>
        <p:nvSpPr>
          <p:cNvPr id="81" name="Rectangle 45">
            <a:extLst>
              <a:ext uri="{FF2B5EF4-FFF2-40B4-BE49-F238E27FC236}">
                <a16:creationId xmlns:a16="http://schemas.microsoft.com/office/drawing/2014/main" id="{24D4E607-595C-477D-888E-AD3DC831D1B6}"/>
              </a:ext>
            </a:extLst>
          </p:cNvPr>
          <p:cNvSpPr/>
          <p:nvPr/>
        </p:nvSpPr>
        <p:spPr>
          <a:xfrm>
            <a:off x="6214995" y="4627889"/>
            <a:ext cx="5760000" cy="216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>
              <a:spcBef>
                <a:spcPts val="600"/>
              </a:spcBef>
            </a:pPr>
            <a:r>
              <a:rPr lang="it-IT" sz="1600" b="1" dirty="0">
                <a:solidFill>
                  <a:srgbClr val="17244A"/>
                </a:solidFill>
              </a:rPr>
              <a:t>Azione A4</a:t>
            </a:r>
            <a:endParaRPr lang="en-GB" sz="1400" b="1" dirty="0">
              <a:solidFill>
                <a:srgbClr val="17244A"/>
              </a:solidFill>
              <a:latin typeface="+mj-lt"/>
              <a:cs typeface="Arial" pitchFamily="34" charset="0"/>
            </a:endParaRPr>
          </a:p>
        </p:txBody>
      </p:sp>
      <p:sp>
        <p:nvSpPr>
          <p:cNvPr id="82" name="Rectangle 45">
            <a:extLst>
              <a:ext uri="{FF2B5EF4-FFF2-40B4-BE49-F238E27FC236}">
                <a16:creationId xmlns:a16="http://schemas.microsoft.com/office/drawing/2014/main" id="{AD8F5830-F5AE-4FC2-9212-0B04308B61D3}"/>
              </a:ext>
            </a:extLst>
          </p:cNvPr>
          <p:cNvSpPr/>
          <p:nvPr/>
        </p:nvSpPr>
        <p:spPr>
          <a:xfrm>
            <a:off x="6214995" y="5446694"/>
            <a:ext cx="5760000" cy="216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>
              <a:spcBef>
                <a:spcPts val="600"/>
              </a:spcBef>
            </a:pPr>
            <a:r>
              <a:rPr lang="it-IT" sz="1600" b="1" dirty="0">
                <a:solidFill>
                  <a:srgbClr val="17244A"/>
                </a:solidFill>
              </a:rPr>
              <a:t>Azione A5</a:t>
            </a:r>
            <a:endParaRPr lang="en-GB" sz="1400" b="1" dirty="0">
              <a:solidFill>
                <a:srgbClr val="17244A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87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5417" y="2020036"/>
            <a:ext cx="2088000" cy="605294"/>
          </a:xfrm>
        </p:spPr>
        <p:txBody>
          <a:bodyPr/>
          <a:lstStyle/>
          <a:p>
            <a:pPr algn="ctr"/>
            <a:r>
              <a:rPr lang="it-IT" sz="1800" b="1" cap="small" dirty="0"/>
              <a:t>Prov. di </a:t>
            </a:r>
            <a:br>
              <a:rPr lang="it-IT" sz="1800" b="1" cap="small" dirty="0"/>
            </a:br>
            <a:r>
              <a:rPr lang="it-IT" sz="1800" b="1" cap="small" dirty="0"/>
              <a:t>Potenza</a:t>
            </a:r>
            <a:endParaRPr lang="it-IT" b="1" cap="smal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7380" y="620688"/>
            <a:ext cx="10969219" cy="360040"/>
          </a:xfrm>
        </p:spPr>
        <p:txBody>
          <a:bodyPr>
            <a:noAutofit/>
          </a:bodyPr>
          <a:lstStyle/>
          <a:p>
            <a:r>
              <a:rPr lang="it-IT" sz="2400" dirty="0"/>
              <a:t>La </a:t>
            </a:r>
            <a:r>
              <a:rPr lang="it-IT" sz="2400" i="1" dirty="0"/>
              <a:t>community </a:t>
            </a:r>
            <a:r>
              <a:rPr lang="it-IT" sz="2400" dirty="0"/>
              <a:t>del Progetto SUA</a:t>
            </a:r>
          </a:p>
        </p:txBody>
      </p:sp>
      <p:pic>
        <p:nvPicPr>
          <p:cNvPr id="9" name="Picture 2" descr="Risultati immagini per Provincia di Potenza logo">
            <a:extLst>
              <a:ext uri="{FF2B5EF4-FFF2-40B4-BE49-F238E27FC236}">
                <a16:creationId xmlns:a16="http://schemas.microsoft.com/office/drawing/2014/main" id="{FBA4C007-1C62-4BB1-AEDA-67149DA20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417" y="1941330"/>
            <a:ext cx="581961" cy="6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5F3BF38-7911-4F47-B510-A0FDFD3B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920" y="1952912"/>
            <a:ext cx="685957" cy="684000"/>
          </a:xfrm>
          <a:prstGeom prst="rect">
            <a:avLst/>
          </a:prstGeom>
        </p:spPr>
      </p:pic>
      <p:grpSp>
        <p:nvGrpSpPr>
          <p:cNvPr id="77" name="Gruppo 76">
            <a:extLst>
              <a:ext uri="{FF2B5EF4-FFF2-40B4-BE49-F238E27FC236}">
                <a16:creationId xmlns:a16="http://schemas.microsoft.com/office/drawing/2014/main" id="{CE46A94A-4D8E-4EB1-ADBF-8B06517560E4}"/>
              </a:ext>
            </a:extLst>
          </p:cNvPr>
          <p:cNvGrpSpPr/>
          <p:nvPr/>
        </p:nvGrpSpPr>
        <p:grpSpPr>
          <a:xfrm>
            <a:off x="4874945" y="1952912"/>
            <a:ext cx="1980000" cy="684000"/>
            <a:chOff x="8009128" y="1549164"/>
            <a:chExt cx="1980000" cy="684000"/>
          </a:xfrm>
        </p:grpSpPr>
        <p:pic>
          <p:nvPicPr>
            <p:cNvPr id="16" name="Picture 4" descr="Risultati immagini per Provincia di Brescia logo">
              <a:extLst>
                <a:ext uri="{FF2B5EF4-FFF2-40B4-BE49-F238E27FC236}">
                  <a16:creationId xmlns:a16="http://schemas.microsoft.com/office/drawing/2014/main" id="{1881D530-E2EF-44D3-9730-4B1D715468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28" y="1549164"/>
              <a:ext cx="512992" cy="68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ontent Placeholder 1">
              <a:extLst>
                <a:ext uri="{FF2B5EF4-FFF2-40B4-BE49-F238E27FC236}">
                  <a16:creationId xmlns:a16="http://schemas.microsoft.com/office/drawing/2014/main" id="{15244057-28B3-48D7-86CF-F31DF18D596F}"/>
                </a:ext>
              </a:extLst>
            </p:cNvPr>
            <p:cNvSpPr txBox="1">
              <a:spLocks/>
            </p:cNvSpPr>
            <p:nvPr/>
          </p:nvSpPr>
          <p:spPr>
            <a:xfrm>
              <a:off x="8009128" y="1627870"/>
              <a:ext cx="1980000" cy="60529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0" indent="0" algn="just" defTabSz="914377" rtl="0" eaLnBrk="1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tabLst/>
                <a:defRPr sz="1600" b="0" i="0" kern="1200">
                  <a:solidFill>
                    <a:srgbClr val="14284B"/>
                  </a:solidFill>
                  <a:latin typeface="+mj-lt"/>
                  <a:ea typeface="+mn-ea"/>
                  <a:cs typeface="Hind Medium"/>
                </a:defRPr>
              </a:lvl1pPr>
              <a:lvl2pPr marL="457188" indent="0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2pPr>
              <a:lvl3pPr marL="1142971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3pPr>
              <a:lvl4pPr marL="1600160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4pPr>
              <a:lvl5pPr marL="2057349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5pPr>
              <a:lvl6pPr marL="2514537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1800" b="1" cap="small" dirty="0"/>
                <a:t>Prov. di </a:t>
              </a:r>
              <a:br>
                <a:rPr lang="it-IT" sz="1800" b="1" cap="small" dirty="0"/>
              </a:br>
              <a:r>
                <a:rPr lang="it-IT" sz="1800" b="1" cap="small" dirty="0"/>
                <a:t>Brescia</a:t>
              </a:r>
              <a:endParaRPr lang="it-IT" b="1" cap="small" dirty="0"/>
            </a:p>
          </p:txBody>
        </p:sp>
      </p:grp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B7955AC7-5E0A-43A2-B474-8B9CCAC88554}"/>
              </a:ext>
            </a:extLst>
          </p:cNvPr>
          <p:cNvSpPr txBox="1">
            <a:spLocks/>
          </p:cNvSpPr>
          <p:nvPr/>
        </p:nvSpPr>
        <p:spPr>
          <a:xfrm>
            <a:off x="7142693" y="1992265"/>
            <a:ext cx="1476000" cy="60529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just" defTabSz="91437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FontTx/>
              <a:buNone/>
              <a:tabLst/>
              <a:defRPr sz="1600" b="0" i="0" kern="1200">
                <a:solidFill>
                  <a:srgbClr val="14284B"/>
                </a:solidFill>
                <a:latin typeface="+mj-lt"/>
                <a:ea typeface="+mn-ea"/>
                <a:cs typeface="Hind Medium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b="1" cap="small" dirty="0"/>
              <a:t>Associazione </a:t>
            </a:r>
            <a:br>
              <a:rPr lang="it-IT" sz="1800" b="1" cap="small" dirty="0"/>
            </a:br>
            <a:r>
              <a:rPr lang="it-IT" sz="1800" b="1" cap="small" dirty="0"/>
              <a:t>Tecla</a:t>
            </a:r>
            <a:endParaRPr lang="it-IT" b="1" cap="small" dirty="0"/>
          </a:p>
        </p:txBody>
      </p: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DE90A304-E7A0-4A65-8A7E-18A1873F8A25}"/>
              </a:ext>
            </a:extLst>
          </p:cNvPr>
          <p:cNvGrpSpPr/>
          <p:nvPr/>
        </p:nvGrpSpPr>
        <p:grpSpPr>
          <a:xfrm>
            <a:off x="2180096" y="3177048"/>
            <a:ext cx="1980000" cy="684000"/>
            <a:chOff x="4721951" y="3127466"/>
            <a:chExt cx="1980000" cy="684000"/>
          </a:xfrm>
        </p:grpSpPr>
        <p:pic>
          <p:nvPicPr>
            <p:cNvPr id="17" name="Picture 12" descr="Risultati immagini per provincia di vicenza logo">
              <a:extLst>
                <a:ext uri="{FF2B5EF4-FFF2-40B4-BE49-F238E27FC236}">
                  <a16:creationId xmlns:a16="http://schemas.microsoft.com/office/drawing/2014/main" id="{7AE5E73E-6C0E-4AC5-A8BC-F367ECF4E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1951" y="3127466"/>
              <a:ext cx="503416" cy="68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ontent Placeholder 1">
              <a:extLst>
                <a:ext uri="{FF2B5EF4-FFF2-40B4-BE49-F238E27FC236}">
                  <a16:creationId xmlns:a16="http://schemas.microsoft.com/office/drawing/2014/main" id="{A724BBFB-2869-4B47-B885-AB99B1262B75}"/>
                </a:ext>
              </a:extLst>
            </p:cNvPr>
            <p:cNvSpPr txBox="1">
              <a:spLocks/>
            </p:cNvSpPr>
            <p:nvPr/>
          </p:nvSpPr>
          <p:spPr>
            <a:xfrm>
              <a:off x="4721951" y="3206172"/>
              <a:ext cx="1980000" cy="60529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0" indent="0" algn="just" defTabSz="914377" rtl="0" eaLnBrk="1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tabLst/>
                <a:defRPr sz="1600" b="0" i="0" kern="1200">
                  <a:solidFill>
                    <a:srgbClr val="14284B"/>
                  </a:solidFill>
                  <a:latin typeface="+mj-lt"/>
                  <a:ea typeface="+mn-ea"/>
                  <a:cs typeface="Hind Medium"/>
                </a:defRPr>
              </a:lvl1pPr>
              <a:lvl2pPr marL="457188" indent="0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2pPr>
              <a:lvl3pPr marL="1142971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3pPr>
              <a:lvl4pPr marL="1600160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4pPr>
              <a:lvl5pPr marL="2057349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5pPr>
              <a:lvl6pPr marL="2514537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1800" b="1" cap="small" dirty="0"/>
                <a:t>Prov. di </a:t>
              </a:r>
              <a:br>
                <a:rPr lang="it-IT" sz="1800" b="1" cap="small" dirty="0"/>
              </a:br>
              <a:r>
                <a:rPr lang="it-IT" sz="1800" b="1" cap="small" dirty="0"/>
                <a:t>Vicenza</a:t>
              </a:r>
              <a:endParaRPr lang="it-IT" b="1" cap="small" dirty="0"/>
            </a:p>
          </p:txBody>
        </p: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29D5C149-C440-4FD7-BAA6-50237A2E49C7}"/>
              </a:ext>
            </a:extLst>
          </p:cNvPr>
          <p:cNvGrpSpPr/>
          <p:nvPr/>
        </p:nvGrpSpPr>
        <p:grpSpPr>
          <a:xfrm>
            <a:off x="5707594" y="3177048"/>
            <a:ext cx="1980000" cy="684000"/>
            <a:chOff x="8283647" y="3127466"/>
            <a:chExt cx="1980000" cy="684000"/>
          </a:xfrm>
        </p:grpSpPr>
        <p:pic>
          <p:nvPicPr>
            <p:cNvPr id="12" name="Picture 14" descr="Risultati immagini per Provincia di Salerno logo">
              <a:extLst>
                <a:ext uri="{FF2B5EF4-FFF2-40B4-BE49-F238E27FC236}">
                  <a16:creationId xmlns:a16="http://schemas.microsoft.com/office/drawing/2014/main" id="{C3C771EC-1EC8-4E1A-BC9F-B77339162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3647" y="3127466"/>
              <a:ext cx="430914" cy="68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ontent Placeholder 1">
              <a:extLst>
                <a:ext uri="{FF2B5EF4-FFF2-40B4-BE49-F238E27FC236}">
                  <a16:creationId xmlns:a16="http://schemas.microsoft.com/office/drawing/2014/main" id="{F0AF79EA-81AB-4AE4-920D-F7D045DB2F8A}"/>
                </a:ext>
              </a:extLst>
            </p:cNvPr>
            <p:cNvSpPr txBox="1">
              <a:spLocks/>
            </p:cNvSpPr>
            <p:nvPr/>
          </p:nvSpPr>
          <p:spPr>
            <a:xfrm>
              <a:off x="8283647" y="3206172"/>
              <a:ext cx="1980000" cy="60529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0" indent="0" algn="just" defTabSz="914377" rtl="0" eaLnBrk="1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tabLst/>
                <a:defRPr sz="1600" b="0" i="0" kern="1200">
                  <a:solidFill>
                    <a:srgbClr val="14284B"/>
                  </a:solidFill>
                  <a:latin typeface="+mj-lt"/>
                  <a:ea typeface="+mn-ea"/>
                  <a:cs typeface="Hind Medium"/>
                </a:defRPr>
              </a:lvl1pPr>
              <a:lvl2pPr marL="457188" indent="0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2pPr>
              <a:lvl3pPr marL="1142971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3pPr>
              <a:lvl4pPr marL="1600160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4pPr>
              <a:lvl5pPr marL="2057349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5pPr>
              <a:lvl6pPr marL="2514537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1800" b="1" cap="small" dirty="0"/>
                <a:t>Prov. di </a:t>
              </a:r>
              <a:br>
                <a:rPr lang="it-IT" sz="1800" b="1" cap="small" dirty="0"/>
              </a:br>
              <a:r>
                <a:rPr lang="it-IT" sz="1800" b="1" cap="small" dirty="0"/>
                <a:t>Salerno</a:t>
              </a:r>
              <a:endParaRPr lang="it-IT" b="1" cap="small" dirty="0"/>
            </a:p>
          </p:txBody>
        </p:sp>
      </p:grp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D8D5887C-1E1F-4AE8-B508-7FDAB24FA17D}"/>
              </a:ext>
            </a:extLst>
          </p:cNvPr>
          <p:cNvGrpSpPr/>
          <p:nvPr/>
        </p:nvGrpSpPr>
        <p:grpSpPr>
          <a:xfrm>
            <a:off x="7471342" y="3177048"/>
            <a:ext cx="1980000" cy="684000"/>
            <a:chOff x="10013197" y="3127466"/>
            <a:chExt cx="1980000" cy="684000"/>
          </a:xfrm>
        </p:grpSpPr>
        <p:pic>
          <p:nvPicPr>
            <p:cNvPr id="14" name="Immagine 13" descr="Risultati immagini per provincia lecce">
              <a:extLst>
                <a:ext uri="{FF2B5EF4-FFF2-40B4-BE49-F238E27FC236}">
                  <a16:creationId xmlns:a16="http://schemas.microsoft.com/office/drawing/2014/main" id="{DEF93BF6-BC26-44F7-9783-D84FDBC7D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197" y="3127466"/>
              <a:ext cx="478886" cy="68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Content Placeholder 1">
              <a:extLst>
                <a:ext uri="{FF2B5EF4-FFF2-40B4-BE49-F238E27FC236}">
                  <a16:creationId xmlns:a16="http://schemas.microsoft.com/office/drawing/2014/main" id="{CCF19670-1521-47B8-8612-40E640661B9F}"/>
                </a:ext>
              </a:extLst>
            </p:cNvPr>
            <p:cNvSpPr txBox="1">
              <a:spLocks/>
            </p:cNvSpPr>
            <p:nvPr/>
          </p:nvSpPr>
          <p:spPr>
            <a:xfrm>
              <a:off x="10013197" y="3206172"/>
              <a:ext cx="1980000" cy="60529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0" indent="0" algn="just" defTabSz="914377" rtl="0" eaLnBrk="1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tabLst/>
                <a:defRPr sz="1600" b="0" i="0" kern="1200">
                  <a:solidFill>
                    <a:srgbClr val="14284B"/>
                  </a:solidFill>
                  <a:latin typeface="+mj-lt"/>
                  <a:ea typeface="+mn-ea"/>
                  <a:cs typeface="Hind Medium"/>
                </a:defRPr>
              </a:lvl1pPr>
              <a:lvl2pPr marL="457188" indent="0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2pPr>
              <a:lvl3pPr marL="1142971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3pPr>
              <a:lvl4pPr marL="1600160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4pPr>
              <a:lvl5pPr marL="2057349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5pPr>
              <a:lvl6pPr marL="2514537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1800" b="1" cap="small" dirty="0"/>
                <a:t>Prov. di </a:t>
              </a:r>
              <a:br>
                <a:rPr lang="it-IT" sz="1800" b="1" cap="small" dirty="0"/>
              </a:br>
              <a:r>
                <a:rPr lang="it-IT" sz="1800" b="1" cap="small" dirty="0"/>
                <a:t>Lecce</a:t>
              </a:r>
              <a:endParaRPr lang="it-IT" b="1" cap="small" dirty="0"/>
            </a:p>
          </p:txBody>
        </p:sp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D90299B9-EC42-4176-817B-DC141F33AAF8}"/>
              </a:ext>
            </a:extLst>
          </p:cNvPr>
          <p:cNvGrpSpPr/>
          <p:nvPr/>
        </p:nvGrpSpPr>
        <p:grpSpPr>
          <a:xfrm>
            <a:off x="3943845" y="3177048"/>
            <a:ext cx="1980000" cy="684000"/>
            <a:chOff x="6524003" y="3127466"/>
            <a:chExt cx="1980000" cy="684000"/>
          </a:xfrm>
        </p:grpSpPr>
        <p:pic>
          <p:nvPicPr>
            <p:cNvPr id="19" name="Picture 16" descr="Risultati immagini per Provincia di Novara logo">
              <a:extLst>
                <a:ext uri="{FF2B5EF4-FFF2-40B4-BE49-F238E27FC236}">
                  <a16:creationId xmlns:a16="http://schemas.microsoft.com/office/drawing/2014/main" id="{7DF40C1E-1179-43F2-9843-068DCC3F1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4003" y="3127466"/>
              <a:ext cx="461008" cy="68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Content Placeholder 1">
              <a:extLst>
                <a:ext uri="{FF2B5EF4-FFF2-40B4-BE49-F238E27FC236}">
                  <a16:creationId xmlns:a16="http://schemas.microsoft.com/office/drawing/2014/main" id="{55EC61A2-7444-49D2-AAC7-7845BE151454}"/>
                </a:ext>
              </a:extLst>
            </p:cNvPr>
            <p:cNvSpPr txBox="1">
              <a:spLocks/>
            </p:cNvSpPr>
            <p:nvPr/>
          </p:nvSpPr>
          <p:spPr>
            <a:xfrm>
              <a:off x="6524003" y="3206172"/>
              <a:ext cx="1980000" cy="60529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0" indent="0" algn="just" defTabSz="914377" rtl="0" eaLnBrk="1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tabLst/>
                <a:defRPr sz="1600" b="0" i="0" kern="1200">
                  <a:solidFill>
                    <a:srgbClr val="14284B"/>
                  </a:solidFill>
                  <a:latin typeface="+mj-lt"/>
                  <a:ea typeface="+mn-ea"/>
                  <a:cs typeface="Hind Medium"/>
                </a:defRPr>
              </a:lvl1pPr>
              <a:lvl2pPr marL="457188" indent="0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2pPr>
              <a:lvl3pPr marL="1142971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3pPr>
              <a:lvl4pPr marL="1600160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4pPr>
              <a:lvl5pPr marL="2057349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5pPr>
              <a:lvl6pPr marL="2514537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1800" b="1" cap="small" dirty="0"/>
                <a:t>Prov. di </a:t>
              </a:r>
              <a:br>
                <a:rPr lang="it-IT" sz="1800" b="1" cap="small" dirty="0"/>
              </a:br>
              <a:r>
                <a:rPr lang="it-IT" sz="1800" b="1" cap="small" dirty="0"/>
                <a:t>Novara</a:t>
              </a:r>
              <a:endParaRPr lang="it-IT" b="1" cap="small" dirty="0"/>
            </a:p>
          </p:txBody>
        </p:sp>
      </p:grp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39752484-DA91-4E95-8582-5685670BA742}"/>
              </a:ext>
            </a:extLst>
          </p:cNvPr>
          <p:cNvSpPr/>
          <p:nvPr/>
        </p:nvSpPr>
        <p:spPr>
          <a:xfrm>
            <a:off x="8543372" y="1484784"/>
            <a:ext cx="3024036" cy="504000"/>
          </a:xfrm>
          <a:prstGeom prst="roundRect">
            <a:avLst>
              <a:gd name="adj" fmla="val 50000"/>
            </a:avLst>
          </a:prstGeom>
          <a:solidFill>
            <a:srgbClr val="17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La rete delle SUA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FFE5B2BE-71B1-4F81-8A91-266D148B8EEF}"/>
              </a:ext>
            </a:extLst>
          </p:cNvPr>
          <p:cNvCxnSpPr/>
          <p:nvPr/>
        </p:nvCxnSpPr>
        <p:spPr>
          <a:xfrm>
            <a:off x="407368" y="1484784"/>
            <a:ext cx="10800000" cy="0"/>
          </a:xfrm>
          <a:prstGeom prst="line">
            <a:avLst/>
          </a:prstGeom>
          <a:ln>
            <a:solidFill>
              <a:srgbClr val="172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290A03A4-5E1C-4ED0-B9EE-38E6A33EBCDE}"/>
              </a:ext>
            </a:extLst>
          </p:cNvPr>
          <p:cNvSpPr/>
          <p:nvPr/>
        </p:nvSpPr>
        <p:spPr>
          <a:xfrm>
            <a:off x="407368" y="4149136"/>
            <a:ext cx="3024036" cy="504000"/>
          </a:xfrm>
          <a:prstGeom prst="roundRect">
            <a:avLst>
              <a:gd name="adj" fmla="val 50000"/>
            </a:avLst>
          </a:prstGeom>
          <a:solidFill>
            <a:srgbClr val="17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Il supporto operativo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1F195652-10E6-443A-9997-2D941C65B3B3}"/>
              </a:ext>
            </a:extLst>
          </p:cNvPr>
          <p:cNvCxnSpPr/>
          <p:nvPr/>
        </p:nvCxnSpPr>
        <p:spPr>
          <a:xfrm>
            <a:off x="767408" y="4149136"/>
            <a:ext cx="10800000" cy="0"/>
          </a:xfrm>
          <a:prstGeom prst="line">
            <a:avLst/>
          </a:prstGeom>
          <a:ln>
            <a:solidFill>
              <a:srgbClr val="172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1">
            <a:extLst>
              <a:ext uri="{FF2B5EF4-FFF2-40B4-BE49-F238E27FC236}">
                <a16:creationId xmlns:a16="http://schemas.microsoft.com/office/drawing/2014/main" id="{34DA77B3-D540-4057-9648-77D8480522A5}"/>
              </a:ext>
            </a:extLst>
          </p:cNvPr>
          <p:cNvSpPr txBox="1">
            <a:spLocks/>
          </p:cNvSpPr>
          <p:nvPr/>
        </p:nvSpPr>
        <p:spPr>
          <a:xfrm>
            <a:off x="2106335" y="1572877"/>
            <a:ext cx="1440000" cy="348813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just" defTabSz="91437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FontTx/>
              <a:buNone/>
              <a:tabLst/>
              <a:defRPr sz="1600" b="0" i="0" kern="1200">
                <a:solidFill>
                  <a:srgbClr val="14284B"/>
                </a:solidFill>
                <a:latin typeface="+mj-lt"/>
                <a:ea typeface="+mn-ea"/>
                <a:cs typeface="Hind Medium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700" i="1" dirty="0"/>
              <a:t>Capofila</a:t>
            </a:r>
          </a:p>
        </p:txBody>
      </p:sp>
      <p:sp>
        <p:nvSpPr>
          <p:cNvPr id="41" name="Content Placeholder 1">
            <a:extLst>
              <a:ext uri="{FF2B5EF4-FFF2-40B4-BE49-F238E27FC236}">
                <a16:creationId xmlns:a16="http://schemas.microsoft.com/office/drawing/2014/main" id="{E8D4D736-68B8-48C0-965C-2661C9E12639}"/>
              </a:ext>
            </a:extLst>
          </p:cNvPr>
          <p:cNvSpPr txBox="1">
            <a:spLocks/>
          </p:cNvSpPr>
          <p:nvPr/>
        </p:nvSpPr>
        <p:spPr>
          <a:xfrm>
            <a:off x="4871864" y="1577107"/>
            <a:ext cx="1440000" cy="348813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just" defTabSz="91437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FontTx/>
              <a:buNone/>
              <a:tabLst/>
              <a:defRPr sz="1600" b="0" i="0" kern="1200">
                <a:solidFill>
                  <a:srgbClr val="14284B"/>
                </a:solidFill>
                <a:latin typeface="+mj-lt"/>
                <a:ea typeface="+mn-ea"/>
                <a:cs typeface="Hind Medium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700" i="1" dirty="0"/>
              <a:t>Enti cedenti</a:t>
            </a:r>
          </a:p>
        </p:txBody>
      </p:sp>
      <p:sp>
        <p:nvSpPr>
          <p:cNvPr id="42" name="Content Placeholder 1">
            <a:extLst>
              <a:ext uri="{FF2B5EF4-FFF2-40B4-BE49-F238E27FC236}">
                <a16:creationId xmlns:a16="http://schemas.microsoft.com/office/drawing/2014/main" id="{62434A81-58BA-4EDC-AF65-3AFC29D8D4E4}"/>
              </a:ext>
            </a:extLst>
          </p:cNvPr>
          <p:cNvSpPr txBox="1">
            <a:spLocks/>
          </p:cNvSpPr>
          <p:nvPr/>
        </p:nvSpPr>
        <p:spPr>
          <a:xfrm>
            <a:off x="2106335" y="2849856"/>
            <a:ext cx="1783079" cy="34881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just" defTabSz="91437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FontTx/>
              <a:buNone/>
              <a:tabLst/>
              <a:defRPr sz="1600" b="0" i="0" kern="1200">
                <a:solidFill>
                  <a:srgbClr val="14284B"/>
                </a:solidFill>
                <a:latin typeface="+mj-lt"/>
                <a:ea typeface="+mn-ea"/>
                <a:cs typeface="Hind Medium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700" i="1" dirty="0"/>
              <a:t>Enti riusanti</a:t>
            </a:r>
          </a:p>
        </p:txBody>
      </p:sp>
      <p:pic>
        <p:nvPicPr>
          <p:cNvPr id="78" name="Immagine 77">
            <a:extLst>
              <a:ext uri="{FF2B5EF4-FFF2-40B4-BE49-F238E27FC236}">
                <a16:creationId xmlns:a16="http://schemas.microsoft.com/office/drawing/2014/main" id="{817C5E40-DB22-4CB6-9A5D-19367A2AE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471" y="4581128"/>
            <a:ext cx="10375059" cy="1820662"/>
          </a:xfrm>
          <a:prstGeom prst="rect">
            <a:avLst/>
          </a:prstGeom>
        </p:spPr>
      </p:pic>
      <p:pic>
        <p:nvPicPr>
          <p:cNvPr id="31" name="Immagine 30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C8CE169D-89BA-46DF-A907-05024F77C1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426" y="2260472"/>
            <a:ext cx="1278094" cy="15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400" dirty="0"/>
              <a:t>Le principali fasi operative del Progetto SUA</a:t>
            </a:r>
          </a:p>
        </p:txBody>
      </p:sp>
      <p:grpSp>
        <p:nvGrpSpPr>
          <p:cNvPr id="510" name="Gruppo 509">
            <a:extLst>
              <a:ext uri="{FF2B5EF4-FFF2-40B4-BE49-F238E27FC236}">
                <a16:creationId xmlns:a16="http://schemas.microsoft.com/office/drawing/2014/main" id="{1F776405-A16D-446B-B5AB-4F025B178A58}"/>
              </a:ext>
            </a:extLst>
          </p:cNvPr>
          <p:cNvGrpSpPr/>
          <p:nvPr/>
        </p:nvGrpSpPr>
        <p:grpSpPr>
          <a:xfrm>
            <a:off x="210150" y="1556792"/>
            <a:ext cx="11862514" cy="4464496"/>
            <a:chOff x="210150" y="1556792"/>
            <a:chExt cx="11862514" cy="4464496"/>
          </a:xfrm>
        </p:grpSpPr>
        <p:sp>
          <p:nvSpPr>
            <p:cNvPr id="13" name="Textfeld 2">
              <a:extLst>
                <a:ext uri="{FF2B5EF4-FFF2-40B4-BE49-F238E27FC236}">
                  <a16:creationId xmlns:a16="http://schemas.microsoft.com/office/drawing/2014/main" id="{102013C9-88F6-4E37-936A-530A09B81CC3}"/>
                </a:ext>
              </a:extLst>
            </p:cNvPr>
            <p:cNvSpPr txBox="1"/>
            <p:nvPr/>
          </p:nvSpPr>
          <p:spPr>
            <a:xfrm>
              <a:off x="210150" y="2315931"/>
              <a:ext cx="604396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it-IT" sz="1600" b="1" dirty="0">
                  <a:solidFill>
                    <a:srgbClr val="17244A"/>
                  </a:solidFill>
                </a:rPr>
                <a:t>Avvio</a:t>
              </a:r>
              <a:br>
                <a:rPr lang="it-IT" sz="1600" b="1" dirty="0">
                  <a:solidFill>
                    <a:srgbClr val="17244A"/>
                  </a:solidFill>
                </a:rPr>
              </a:br>
              <a:r>
                <a:rPr lang="it-IT" sz="1600" b="1" dirty="0">
                  <a:solidFill>
                    <a:srgbClr val="17244A"/>
                  </a:solidFill>
                </a:rPr>
                <a:t>attività</a:t>
              </a:r>
            </a:p>
          </p:txBody>
        </p:sp>
        <p:sp>
          <p:nvSpPr>
            <p:cNvPr id="194" name="Textfeld 2">
              <a:extLst>
                <a:ext uri="{FF2B5EF4-FFF2-40B4-BE49-F238E27FC236}">
                  <a16:creationId xmlns:a16="http://schemas.microsoft.com/office/drawing/2014/main" id="{29C91481-09C0-473A-BD33-1080B7B2BC90}"/>
                </a:ext>
              </a:extLst>
            </p:cNvPr>
            <p:cNvSpPr txBox="1"/>
            <p:nvPr/>
          </p:nvSpPr>
          <p:spPr>
            <a:xfrm>
              <a:off x="767408" y="3068960"/>
              <a:ext cx="1406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17244A"/>
                  </a:solidFill>
                </a:rPr>
                <a:t>Fase preliminare</a:t>
              </a:r>
            </a:p>
          </p:txBody>
        </p:sp>
        <p:sp>
          <p:nvSpPr>
            <p:cNvPr id="60" name="Parallelogramm 39">
              <a:extLst>
                <a:ext uri="{FF2B5EF4-FFF2-40B4-BE49-F238E27FC236}">
                  <a16:creationId xmlns:a16="http://schemas.microsoft.com/office/drawing/2014/main" id="{759FD9D8-038F-4680-95E5-75C41F6901FC}"/>
                </a:ext>
              </a:extLst>
            </p:cNvPr>
            <p:cNvSpPr/>
            <p:nvPr/>
          </p:nvSpPr>
          <p:spPr>
            <a:xfrm flipH="1">
              <a:off x="1603887" y="2177913"/>
              <a:ext cx="348699" cy="204259"/>
            </a:xfrm>
            <a:prstGeom prst="parallelogram">
              <a:avLst>
                <a:gd name="adj" fmla="val 5764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grpSp>
          <p:nvGrpSpPr>
            <p:cNvPr id="500" name="Gruppo 499">
              <a:extLst>
                <a:ext uri="{FF2B5EF4-FFF2-40B4-BE49-F238E27FC236}">
                  <a16:creationId xmlns:a16="http://schemas.microsoft.com/office/drawing/2014/main" id="{4980A61C-E301-4969-9FA6-4CF4BC536862}"/>
                </a:ext>
              </a:extLst>
            </p:cNvPr>
            <p:cNvGrpSpPr/>
            <p:nvPr/>
          </p:nvGrpSpPr>
          <p:grpSpPr>
            <a:xfrm>
              <a:off x="479376" y="1700808"/>
              <a:ext cx="1053173" cy="509456"/>
              <a:chOff x="812682" y="1714358"/>
              <a:chExt cx="1053173" cy="509456"/>
            </a:xfrm>
          </p:grpSpPr>
          <p:sp>
            <p:nvSpPr>
              <p:cNvPr id="260" name="Teardrop 122">
                <a:extLst>
                  <a:ext uri="{FF2B5EF4-FFF2-40B4-BE49-F238E27FC236}">
                    <a16:creationId xmlns:a16="http://schemas.microsoft.com/office/drawing/2014/main" id="{634BAE38-00C8-4D1E-9A6B-A556E52A4E8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3377019" flipH="1">
                <a:off x="1231268" y="2007814"/>
                <a:ext cx="216000" cy="216000"/>
              </a:xfrm>
              <a:prstGeom prst="teardrop">
                <a:avLst>
                  <a:gd name="adj" fmla="val 117523"/>
                </a:avLst>
              </a:prstGeom>
              <a:solidFill>
                <a:srgbClr val="FFD403"/>
              </a:solidFill>
              <a:ln>
                <a:solidFill>
                  <a:srgbClr val="D19A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Textfeld 2">
                <a:extLst>
                  <a:ext uri="{FF2B5EF4-FFF2-40B4-BE49-F238E27FC236}">
                    <a16:creationId xmlns:a16="http://schemas.microsoft.com/office/drawing/2014/main" id="{EF13868A-E5C9-4AF1-907D-F5CA578D433B}"/>
                  </a:ext>
                </a:extLst>
              </p:cNvPr>
              <p:cNvSpPr txBox="1"/>
              <p:nvPr/>
            </p:nvSpPr>
            <p:spPr>
              <a:xfrm>
                <a:off x="812682" y="1714358"/>
                <a:ext cx="10531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it-IT" sz="1200" b="1" dirty="0">
                    <a:solidFill>
                      <a:srgbClr val="17244A"/>
                    </a:solidFill>
                    <a:latin typeface="Segoe Print" panose="02000600000000000000" pitchFamily="2" charset="0"/>
                  </a:rPr>
                  <a:t>Maggio 2018</a:t>
                </a:r>
              </a:p>
            </p:txBody>
          </p:sp>
        </p:grpSp>
        <p:sp>
          <p:nvSpPr>
            <p:cNvPr id="402" name="Rettangolo 401">
              <a:extLst>
                <a:ext uri="{FF2B5EF4-FFF2-40B4-BE49-F238E27FC236}">
                  <a16:creationId xmlns:a16="http://schemas.microsoft.com/office/drawing/2014/main" id="{C8F08982-B6A0-4027-87C0-4E303370F196}"/>
                </a:ext>
              </a:extLst>
            </p:cNvPr>
            <p:cNvSpPr/>
            <p:nvPr/>
          </p:nvSpPr>
          <p:spPr>
            <a:xfrm>
              <a:off x="695400" y="3369735"/>
              <a:ext cx="2412000" cy="26515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24000" indent="-285750">
                <a:lnSpc>
                  <a:spcPts val="1600"/>
                </a:lnSpc>
                <a:spcBef>
                  <a:spcPts val="1200"/>
                </a:spcBef>
                <a:buFont typeface="Wingdings" panose="05000000000000000000" pitchFamily="2" charset="2"/>
                <a:buChar char="¤"/>
              </a:pPr>
              <a:r>
                <a:rPr lang="it-IT" sz="1600" dirty="0">
                  <a:solidFill>
                    <a:srgbClr val="17244A"/>
                  </a:solidFill>
                </a:rPr>
                <a:t>Adempimenti preliminari</a:t>
              </a:r>
            </a:p>
            <a:p>
              <a:pPr marL="324000" indent="-285750">
                <a:lnSpc>
                  <a:spcPts val="1600"/>
                </a:lnSpc>
                <a:spcBef>
                  <a:spcPts val="1200"/>
                </a:spcBef>
                <a:buFont typeface="Wingdings" panose="05000000000000000000" pitchFamily="2" charset="2"/>
                <a:buChar char="¤"/>
              </a:pPr>
              <a:r>
                <a:rPr lang="it-IT" sz="1600" dirty="0">
                  <a:solidFill>
                    <a:srgbClr val="17244A"/>
                  </a:solidFill>
                </a:rPr>
                <a:t>Affidamento del servizio di supporto tecnico-amministrativo</a:t>
              </a:r>
            </a:p>
            <a:p>
              <a:pPr marL="324000" indent="-285750">
                <a:lnSpc>
                  <a:spcPts val="1600"/>
                </a:lnSpc>
                <a:spcBef>
                  <a:spcPts val="1200"/>
                </a:spcBef>
                <a:buFont typeface="Wingdings" panose="05000000000000000000" pitchFamily="2" charset="2"/>
                <a:buChar char="¤"/>
              </a:pPr>
              <a:r>
                <a:rPr lang="it-IT" sz="1600" i="1" dirty="0">
                  <a:solidFill>
                    <a:srgbClr val="17244A"/>
                  </a:solidFill>
                </a:rPr>
                <a:t>Kick off </a:t>
              </a:r>
              <a:r>
                <a:rPr lang="it-IT" sz="1600" dirty="0">
                  <a:solidFill>
                    <a:srgbClr val="17244A"/>
                  </a:solidFill>
                </a:rPr>
                <a:t>del progetto</a:t>
              </a:r>
            </a:p>
            <a:p>
              <a:pPr marL="324000" indent="-285750">
                <a:lnSpc>
                  <a:spcPts val="1600"/>
                </a:lnSpc>
                <a:spcBef>
                  <a:spcPts val="1200"/>
                </a:spcBef>
                <a:buFont typeface="Wingdings" panose="05000000000000000000" pitchFamily="2" charset="2"/>
                <a:buChar char="¤"/>
              </a:pPr>
              <a:r>
                <a:rPr lang="it-IT" sz="1600" dirty="0">
                  <a:solidFill>
                    <a:srgbClr val="17244A"/>
                  </a:solidFill>
                </a:rPr>
                <a:t>Pianificazione generale delle attività</a:t>
              </a:r>
            </a:p>
          </p:txBody>
        </p:sp>
        <p:cxnSp>
          <p:nvCxnSpPr>
            <p:cNvPr id="272" name="Connettore diritto 271">
              <a:extLst>
                <a:ext uri="{FF2B5EF4-FFF2-40B4-BE49-F238E27FC236}">
                  <a16:creationId xmlns:a16="http://schemas.microsoft.com/office/drawing/2014/main" id="{E1ABEC0E-E48B-4DB6-8149-2A8EDBAA5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408" y="3393286"/>
              <a:ext cx="1568" cy="2555994"/>
            </a:xfrm>
            <a:prstGeom prst="line">
              <a:avLst/>
            </a:prstGeom>
            <a:ln>
              <a:solidFill>
                <a:srgbClr val="1724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1" name="Gruppo 500">
              <a:extLst>
                <a:ext uri="{FF2B5EF4-FFF2-40B4-BE49-F238E27FC236}">
                  <a16:creationId xmlns:a16="http://schemas.microsoft.com/office/drawing/2014/main" id="{E9D4148D-CE96-4D17-B98D-434A707F0E83}"/>
                </a:ext>
              </a:extLst>
            </p:cNvPr>
            <p:cNvGrpSpPr/>
            <p:nvPr/>
          </p:nvGrpSpPr>
          <p:grpSpPr>
            <a:xfrm>
              <a:off x="2616810" y="1700808"/>
              <a:ext cx="1285609" cy="509456"/>
              <a:chOff x="2585935" y="1714358"/>
              <a:chExt cx="1285609" cy="509456"/>
            </a:xfrm>
          </p:grpSpPr>
          <p:sp>
            <p:nvSpPr>
              <p:cNvPr id="259" name="Teardrop 122">
                <a:extLst>
                  <a:ext uri="{FF2B5EF4-FFF2-40B4-BE49-F238E27FC236}">
                    <a16:creationId xmlns:a16="http://schemas.microsoft.com/office/drawing/2014/main" id="{8C5BBC98-4F44-47B5-AFE1-1CA440A1ED4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3377019" flipH="1">
                <a:off x="3120739" y="2007814"/>
                <a:ext cx="216000" cy="216000"/>
              </a:xfrm>
              <a:prstGeom prst="teardrop">
                <a:avLst>
                  <a:gd name="adj" fmla="val 117523"/>
                </a:avLst>
              </a:prstGeom>
              <a:solidFill>
                <a:srgbClr val="FFD403"/>
              </a:solidFill>
              <a:ln>
                <a:solidFill>
                  <a:srgbClr val="D19A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Textfeld 2">
                <a:extLst>
                  <a:ext uri="{FF2B5EF4-FFF2-40B4-BE49-F238E27FC236}">
                    <a16:creationId xmlns:a16="http://schemas.microsoft.com/office/drawing/2014/main" id="{FF835C11-584B-4645-BF14-88BE10F59538}"/>
                  </a:ext>
                </a:extLst>
              </p:cNvPr>
              <p:cNvSpPr txBox="1"/>
              <p:nvPr/>
            </p:nvSpPr>
            <p:spPr>
              <a:xfrm>
                <a:off x="2585935" y="1714358"/>
                <a:ext cx="12856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it-IT" sz="1200" b="1" dirty="0">
                    <a:solidFill>
                      <a:srgbClr val="17244A"/>
                    </a:solidFill>
                    <a:latin typeface="Segoe Print" panose="02000600000000000000" pitchFamily="2" charset="0"/>
                  </a:rPr>
                  <a:t>Novembre 2018</a:t>
                </a:r>
              </a:p>
            </p:txBody>
          </p:sp>
        </p:grpSp>
        <p:grpSp>
          <p:nvGrpSpPr>
            <p:cNvPr id="502" name="Gruppo 501">
              <a:extLst>
                <a:ext uri="{FF2B5EF4-FFF2-40B4-BE49-F238E27FC236}">
                  <a16:creationId xmlns:a16="http://schemas.microsoft.com/office/drawing/2014/main" id="{C17B8053-F2A6-47FE-974F-B6247F6E8FEB}"/>
                </a:ext>
              </a:extLst>
            </p:cNvPr>
            <p:cNvGrpSpPr/>
            <p:nvPr/>
          </p:nvGrpSpPr>
          <p:grpSpPr>
            <a:xfrm>
              <a:off x="5274045" y="1700808"/>
              <a:ext cx="974626" cy="509456"/>
              <a:chOff x="5117505" y="1714358"/>
              <a:chExt cx="974626" cy="509456"/>
            </a:xfrm>
          </p:grpSpPr>
          <p:sp>
            <p:nvSpPr>
              <p:cNvPr id="258" name="Teardrop 122">
                <a:extLst>
                  <a:ext uri="{FF2B5EF4-FFF2-40B4-BE49-F238E27FC236}">
                    <a16:creationId xmlns:a16="http://schemas.microsoft.com/office/drawing/2014/main" id="{77C2FD43-15F3-4E7A-9519-58666E4D7A2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3377019" flipH="1">
                <a:off x="5496818" y="2007814"/>
                <a:ext cx="216000" cy="216000"/>
              </a:xfrm>
              <a:prstGeom prst="teardrop">
                <a:avLst>
                  <a:gd name="adj" fmla="val 117523"/>
                </a:avLst>
              </a:prstGeom>
              <a:solidFill>
                <a:srgbClr val="FFD403"/>
              </a:solidFill>
              <a:ln>
                <a:solidFill>
                  <a:srgbClr val="D19A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Textfeld 2">
                <a:extLst>
                  <a:ext uri="{FF2B5EF4-FFF2-40B4-BE49-F238E27FC236}">
                    <a16:creationId xmlns:a16="http://schemas.microsoft.com/office/drawing/2014/main" id="{EFC4373B-D63A-401F-9B9F-6B68307A45D9}"/>
                  </a:ext>
                </a:extLst>
              </p:cNvPr>
              <p:cNvSpPr txBox="1"/>
              <p:nvPr/>
            </p:nvSpPr>
            <p:spPr>
              <a:xfrm>
                <a:off x="5117505" y="1714358"/>
                <a:ext cx="9746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it-IT" sz="1200" b="1" dirty="0">
                    <a:solidFill>
                      <a:srgbClr val="17244A"/>
                    </a:solidFill>
                    <a:latin typeface="Segoe Print" panose="02000600000000000000" pitchFamily="2" charset="0"/>
                  </a:rPr>
                  <a:t>Aprile 2019</a:t>
                </a:r>
              </a:p>
            </p:txBody>
          </p:sp>
        </p:grpSp>
        <p:grpSp>
          <p:nvGrpSpPr>
            <p:cNvPr id="504" name="Gruppo 503">
              <a:extLst>
                <a:ext uri="{FF2B5EF4-FFF2-40B4-BE49-F238E27FC236}">
                  <a16:creationId xmlns:a16="http://schemas.microsoft.com/office/drawing/2014/main" id="{5B1D4D33-7DA1-4644-9050-393CC0F00E44}"/>
                </a:ext>
              </a:extLst>
            </p:cNvPr>
            <p:cNvGrpSpPr/>
            <p:nvPr/>
          </p:nvGrpSpPr>
          <p:grpSpPr>
            <a:xfrm>
              <a:off x="10218346" y="1700808"/>
              <a:ext cx="1112484" cy="509456"/>
              <a:chOff x="9466339" y="1714358"/>
              <a:chExt cx="1112484" cy="509456"/>
            </a:xfrm>
          </p:grpSpPr>
          <p:sp>
            <p:nvSpPr>
              <p:cNvPr id="262" name="Textfeld 2">
                <a:extLst>
                  <a:ext uri="{FF2B5EF4-FFF2-40B4-BE49-F238E27FC236}">
                    <a16:creationId xmlns:a16="http://schemas.microsoft.com/office/drawing/2014/main" id="{19EEA011-992C-4B97-9567-B8F3531FC56B}"/>
                  </a:ext>
                </a:extLst>
              </p:cNvPr>
              <p:cNvSpPr txBox="1"/>
              <p:nvPr/>
            </p:nvSpPr>
            <p:spPr>
              <a:xfrm>
                <a:off x="9466339" y="1714358"/>
                <a:ext cx="11124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it-IT" sz="1200" b="1" dirty="0">
                    <a:solidFill>
                      <a:srgbClr val="17244A"/>
                    </a:solidFill>
                    <a:latin typeface="Segoe Print" panose="02000600000000000000" pitchFamily="2" charset="0"/>
                  </a:rPr>
                  <a:t>Ottobre 2019</a:t>
                </a:r>
              </a:p>
            </p:txBody>
          </p:sp>
          <p:sp>
            <p:nvSpPr>
              <p:cNvPr id="254" name="Teardrop 122">
                <a:extLst>
                  <a:ext uri="{FF2B5EF4-FFF2-40B4-BE49-F238E27FC236}">
                    <a16:creationId xmlns:a16="http://schemas.microsoft.com/office/drawing/2014/main" id="{368DFF4F-2AC8-402E-8FC6-03E127EF203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3377019" flipH="1">
                <a:off x="9914581" y="2007814"/>
                <a:ext cx="216000" cy="216000"/>
              </a:xfrm>
              <a:prstGeom prst="teardrop">
                <a:avLst>
                  <a:gd name="adj" fmla="val 117523"/>
                </a:avLst>
              </a:prstGeom>
              <a:solidFill>
                <a:srgbClr val="FFD403"/>
              </a:solidFill>
              <a:ln>
                <a:solidFill>
                  <a:srgbClr val="D19A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12" name="Rettangolo 411">
              <a:extLst>
                <a:ext uri="{FF2B5EF4-FFF2-40B4-BE49-F238E27FC236}">
                  <a16:creationId xmlns:a16="http://schemas.microsoft.com/office/drawing/2014/main" id="{13BDF6D9-0C11-4BA9-BA70-45E07B72ADE4}"/>
                </a:ext>
              </a:extLst>
            </p:cNvPr>
            <p:cNvSpPr/>
            <p:nvPr/>
          </p:nvSpPr>
          <p:spPr>
            <a:xfrm>
              <a:off x="3203768" y="3369735"/>
              <a:ext cx="2412000" cy="26515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24000" indent="-285750">
                <a:lnSpc>
                  <a:spcPts val="1600"/>
                </a:lnSpc>
                <a:spcBef>
                  <a:spcPts val="1200"/>
                </a:spcBef>
                <a:buFont typeface="Wingdings" panose="05000000000000000000" pitchFamily="2" charset="2"/>
                <a:buChar char="¤"/>
              </a:pPr>
              <a:r>
                <a:rPr lang="it-IT" sz="1600" i="1" dirty="0" err="1">
                  <a:solidFill>
                    <a:srgbClr val="17244A"/>
                  </a:solidFill>
                </a:rPr>
                <a:t>Assessment</a:t>
              </a:r>
              <a:r>
                <a:rPr lang="it-IT" sz="1600" dirty="0">
                  <a:solidFill>
                    <a:srgbClr val="17244A"/>
                  </a:solidFill>
                </a:rPr>
                <a:t> interno dei partner di progetto</a:t>
              </a:r>
              <a:endParaRPr lang="it-IT" sz="1600" i="1" dirty="0">
                <a:solidFill>
                  <a:srgbClr val="17244A"/>
                </a:solidFill>
              </a:endParaRPr>
            </a:p>
            <a:p>
              <a:pPr marL="324000" indent="-285750">
                <a:lnSpc>
                  <a:spcPts val="1600"/>
                </a:lnSpc>
                <a:spcBef>
                  <a:spcPts val="1200"/>
                </a:spcBef>
                <a:buFont typeface="Wingdings" panose="05000000000000000000" pitchFamily="2" charset="2"/>
                <a:buChar char="¤"/>
              </a:pPr>
              <a:r>
                <a:rPr lang="it-IT" sz="1600" i="1" dirty="0" err="1">
                  <a:solidFill>
                    <a:srgbClr val="17244A"/>
                  </a:solidFill>
                </a:rPr>
                <a:t>Assessment</a:t>
              </a:r>
              <a:r>
                <a:rPr lang="it-IT" sz="1600" i="1" dirty="0">
                  <a:solidFill>
                    <a:srgbClr val="17244A"/>
                  </a:solidFill>
                </a:rPr>
                <a:t> </a:t>
              </a:r>
              <a:r>
                <a:rPr lang="it-IT" sz="1600" dirty="0">
                  <a:solidFill>
                    <a:srgbClr val="17244A"/>
                  </a:solidFill>
                </a:rPr>
                <a:t>di contesto presso </a:t>
              </a:r>
              <a:br>
                <a:rPr lang="it-IT" sz="1600" dirty="0">
                  <a:solidFill>
                    <a:srgbClr val="17244A"/>
                  </a:solidFill>
                </a:rPr>
              </a:br>
              <a:r>
                <a:rPr lang="it-IT" sz="1600" dirty="0">
                  <a:solidFill>
                    <a:srgbClr val="17244A"/>
                  </a:solidFill>
                </a:rPr>
                <a:t>i Comuni</a:t>
              </a:r>
            </a:p>
            <a:p>
              <a:pPr marL="324000" indent="-285750">
                <a:lnSpc>
                  <a:spcPts val="1600"/>
                </a:lnSpc>
                <a:spcBef>
                  <a:spcPts val="1200"/>
                </a:spcBef>
                <a:buFont typeface="Wingdings" panose="05000000000000000000" pitchFamily="2" charset="2"/>
                <a:buChar char="¤"/>
              </a:pPr>
              <a:r>
                <a:rPr lang="it-IT" sz="1600" dirty="0">
                  <a:solidFill>
                    <a:srgbClr val="17244A"/>
                  </a:solidFill>
                </a:rPr>
                <a:t>Affidamento dei differenti servizi di supporto specialistico</a:t>
              </a:r>
            </a:p>
          </p:txBody>
        </p:sp>
        <p:cxnSp>
          <p:nvCxnSpPr>
            <p:cNvPr id="413" name="Connettore diritto 412">
              <a:extLst>
                <a:ext uri="{FF2B5EF4-FFF2-40B4-BE49-F238E27FC236}">
                  <a16:creationId xmlns:a16="http://schemas.microsoft.com/office/drawing/2014/main" id="{0B2CE219-D535-43D2-B88C-192EA90EB5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5776" y="3393286"/>
              <a:ext cx="1568" cy="2555994"/>
            </a:xfrm>
            <a:prstGeom prst="line">
              <a:avLst/>
            </a:prstGeom>
            <a:ln>
              <a:solidFill>
                <a:srgbClr val="1724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Rettangolo 414">
              <a:extLst>
                <a:ext uri="{FF2B5EF4-FFF2-40B4-BE49-F238E27FC236}">
                  <a16:creationId xmlns:a16="http://schemas.microsoft.com/office/drawing/2014/main" id="{5A9A5950-2D70-4DA7-8A64-693AADAD4442}"/>
                </a:ext>
              </a:extLst>
            </p:cNvPr>
            <p:cNvSpPr/>
            <p:nvPr/>
          </p:nvSpPr>
          <p:spPr>
            <a:xfrm>
              <a:off x="5712136" y="3369735"/>
              <a:ext cx="2412000" cy="26515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24000" indent="-285750">
                <a:lnSpc>
                  <a:spcPts val="1600"/>
                </a:lnSpc>
                <a:spcBef>
                  <a:spcPts val="1200"/>
                </a:spcBef>
                <a:buFont typeface="Wingdings" panose="05000000000000000000" pitchFamily="2" charset="2"/>
                <a:buChar char="¤"/>
              </a:pPr>
              <a:r>
                <a:rPr lang="it-IT" sz="1600" dirty="0">
                  <a:solidFill>
                    <a:srgbClr val="17244A"/>
                  </a:solidFill>
                </a:rPr>
                <a:t>Modellazione del </a:t>
              </a:r>
              <a:br>
                <a:rPr lang="it-IT" sz="1600" dirty="0">
                  <a:solidFill>
                    <a:srgbClr val="17244A"/>
                  </a:solidFill>
                </a:rPr>
              </a:br>
              <a:r>
                <a:rPr lang="it-IT" sz="1600" dirty="0">
                  <a:solidFill>
                    <a:srgbClr val="17244A"/>
                  </a:solidFill>
                </a:rPr>
                <a:t>Kit del Riuso </a:t>
              </a:r>
            </a:p>
            <a:p>
              <a:pPr marL="324000" indent="-285750">
                <a:lnSpc>
                  <a:spcPts val="1600"/>
                </a:lnSpc>
                <a:spcBef>
                  <a:spcPts val="1200"/>
                </a:spcBef>
                <a:buFont typeface="Wingdings" panose="05000000000000000000" pitchFamily="2" charset="2"/>
                <a:buChar char="¤"/>
              </a:pPr>
              <a:r>
                <a:rPr lang="it-IT" sz="1600" dirty="0">
                  <a:solidFill>
                    <a:srgbClr val="17244A"/>
                  </a:solidFill>
                </a:rPr>
                <a:t>Predisposizione tool </a:t>
              </a:r>
              <a:br>
                <a:rPr lang="it-IT" sz="1600" dirty="0">
                  <a:solidFill>
                    <a:srgbClr val="17244A"/>
                  </a:solidFill>
                </a:rPr>
              </a:br>
              <a:r>
                <a:rPr lang="it-IT" sz="1600" dirty="0">
                  <a:solidFill>
                    <a:srgbClr val="17244A"/>
                  </a:solidFill>
                </a:rPr>
                <a:t>a supporto del procedimento</a:t>
              </a:r>
            </a:p>
            <a:p>
              <a:pPr marL="324000" indent="-285750">
                <a:lnSpc>
                  <a:spcPts val="1600"/>
                </a:lnSpc>
                <a:spcBef>
                  <a:spcPts val="1200"/>
                </a:spcBef>
                <a:buFont typeface="Wingdings" panose="05000000000000000000" pitchFamily="2" charset="2"/>
                <a:buChar char="¤"/>
              </a:pPr>
              <a:r>
                <a:rPr lang="it-IT" sz="1600" dirty="0">
                  <a:solidFill>
                    <a:srgbClr val="17244A"/>
                  </a:solidFill>
                </a:rPr>
                <a:t>Focus tematici</a:t>
              </a:r>
            </a:p>
            <a:p>
              <a:pPr marL="324000" indent="-285750">
                <a:lnSpc>
                  <a:spcPts val="1600"/>
                </a:lnSpc>
                <a:spcBef>
                  <a:spcPts val="1200"/>
                </a:spcBef>
                <a:buFont typeface="Wingdings" panose="05000000000000000000" pitchFamily="2" charset="2"/>
                <a:buChar char="¤"/>
              </a:pPr>
              <a:r>
                <a:rPr lang="it-IT" sz="1600" dirty="0">
                  <a:solidFill>
                    <a:srgbClr val="17244A"/>
                  </a:solidFill>
                </a:rPr>
                <a:t>Realizzazione di percorsi formativi </a:t>
              </a:r>
            </a:p>
          </p:txBody>
        </p:sp>
        <p:cxnSp>
          <p:nvCxnSpPr>
            <p:cNvPr id="416" name="Connettore diritto 415">
              <a:extLst>
                <a:ext uri="{FF2B5EF4-FFF2-40B4-BE49-F238E27FC236}">
                  <a16:creationId xmlns:a16="http://schemas.microsoft.com/office/drawing/2014/main" id="{3CC4AF90-3B65-4A04-A343-261C0E14E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4144" y="3393286"/>
              <a:ext cx="1568" cy="2555994"/>
            </a:xfrm>
            <a:prstGeom prst="line">
              <a:avLst/>
            </a:prstGeom>
            <a:ln>
              <a:solidFill>
                <a:srgbClr val="1724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Rettangolo 417">
              <a:extLst>
                <a:ext uri="{FF2B5EF4-FFF2-40B4-BE49-F238E27FC236}">
                  <a16:creationId xmlns:a16="http://schemas.microsoft.com/office/drawing/2014/main" id="{43D293FB-E3D4-4698-A882-9AF1D0231549}"/>
                </a:ext>
              </a:extLst>
            </p:cNvPr>
            <p:cNvSpPr/>
            <p:nvPr/>
          </p:nvSpPr>
          <p:spPr>
            <a:xfrm>
              <a:off x="8220504" y="3369735"/>
              <a:ext cx="2412000" cy="26515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24000" indent="-285750">
                <a:lnSpc>
                  <a:spcPts val="1600"/>
                </a:lnSpc>
                <a:spcBef>
                  <a:spcPts val="1200"/>
                </a:spcBef>
                <a:buFont typeface="Wingdings" panose="05000000000000000000" pitchFamily="2" charset="2"/>
                <a:buChar char="¤"/>
              </a:pPr>
              <a:r>
                <a:rPr lang="it-IT" sz="1600" dirty="0">
                  <a:solidFill>
                    <a:srgbClr val="17244A"/>
                  </a:solidFill>
                </a:rPr>
                <a:t>Sperimentazione e personalizzazione del Kit del Riuso</a:t>
              </a:r>
            </a:p>
            <a:p>
              <a:pPr marL="324000" indent="-285750">
                <a:lnSpc>
                  <a:spcPts val="1600"/>
                </a:lnSpc>
                <a:spcBef>
                  <a:spcPts val="1200"/>
                </a:spcBef>
                <a:buFont typeface="Wingdings" panose="05000000000000000000" pitchFamily="2" charset="2"/>
                <a:buChar char="¤"/>
              </a:pPr>
              <a:r>
                <a:rPr lang="it-IT" sz="1600" dirty="0">
                  <a:solidFill>
                    <a:srgbClr val="17244A"/>
                  </a:solidFill>
                </a:rPr>
                <a:t>Rilascio e messa in esercizio delle evoluzioni</a:t>
              </a:r>
            </a:p>
            <a:p>
              <a:pPr marL="324000" indent="-285750">
                <a:lnSpc>
                  <a:spcPts val="1600"/>
                </a:lnSpc>
                <a:spcBef>
                  <a:spcPts val="1200"/>
                </a:spcBef>
                <a:buFont typeface="Wingdings" panose="05000000000000000000" pitchFamily="2" charset="2"/>
                <a:buChar char="¤"/>
              </a:pPr>
              <a:r>
                <a:rPr lang="it-IT" sz="1600" dirty="0">
                  <a:solidFill>
                    <a:srgbClr val="17244A"/>
                  </a:solidFill>
                </a:rPr>
                <a:t>Attività di promozione e disseminazione nei territori</a:t>
              </a:r>
            </a:p>
          </p:txBody>
        </p:sp>
        <p:cxnSp>
          <p:nvCxnSpPr>
            <p:cNvPr id="419" name="Connettore diritto 418">
              <a:extLst>
                <a:ext uri="{FF2B5EF4-FFF2-40B4-BE49-F238E27FC236}">
                  <a16:creationId xmlns:a16="http://schemas.microsoft.com/office/drawing/2014/main" id="{1750230F-8A2E-45F5-A4D4-D77FC4D4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2512" y="3393286"/>
              <a:ext cx="1568" cy="2555994"/>
            </a:xfrm>
            <a:prstGeom prst="line">
              <a:avLst/>
            </a:prstGeom>
            <a:ln>
              <a:solidFill>
                <a:srgbClr val="1724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2" name="Gruppo 421">
              <a:extLst>
                <a:ext uri="{FF2B5EF4-FFF2-40B4-BE49-F238E27FC236}">
                  <a16:creationId xmlns:a16="http://schemas.microsoft.com/office/drawing/2014/main" id="{DB7DB3C6-211E-438D-8FF7-344DC415F2B0}"/>
                </a:ext>
              </a:extLst>
            </p:cNvPr>
            <p:cNvGrpSpPr/>
            <p:nvPr/>
          </p:nvGrpSpPr>
          <p:grpSpPr>
            <a:xfrm>
              <a:off x="1001759" y="2177913"/>
              <a:ext cx="2339992" cy="738974"/>
              <a:chOff x="1271464" y="2177913"/>
              <a:chExt cx="2339992" cy="738974"/>
            </a:xfrm>
          </p:grpSpPr>
          <p:sp>
            <p:nvSpPr>
              <p:cNvPr id="382" name="AutoShape 38">
                <a:extLst>
                  <a:ext uri="{FF2B5EF4-FFF2-40B4-BE49-F238E27FC236}">
                    <a16:creationId xmlns:a16="http://schemas.microsoft.com/office/drawing/2014/main" id="{47EA4802-B838-499B-AA99-2B8BD76A0A2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1955540" y="2400563"/>
                <a:ext cx="271463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383" name="AutoShape 39">
                <a:extLst>
                  <a:ext uri="{FF2B5EF4-FFF2-40B4-BE49-F238E27FC236}">
                    <a16:creationId xmlns:a16="http://schemas.microsoft.com/office/drawing/2014/main" id="{4FB7E852-037A-4089-BBE4-01C1DDAD77C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2126295" y="2400563"/>
                <a:ext cx="269875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384" name="AutoShape 31">
                <a:extLst>
                  <a:ext uri="{FF2B5EF4-FFF2-40B4-BE49-F238E27FC236}">
                    <a16:creationId xmlns:a16="http://schemas.microsoft.com/office/drawing/2014/main" id="{0D321D54-F68F-4B1D-9CE3-A8C6CEE6FA8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2295462" y="2400563"/>
                <a:ext cx="27000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385" name="AutoShape 32">
                <a:extLst>
                  <a:ext uri="{FF2B5EF4-FFF2-40B4-BE49-F238E27FC236}">
                    <a16:creationId xmlns:a16="http://schemas.microsoft.com/office/drawing/2014/main" id="{38D98264-18C4-4128-B1E6-F457E524137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2464761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386" name="AutoShape 33">
                <a:extLst>
                  <a:ext uri="{FF2B5EF4-FFF2-40B4-BE49-F238E27FC236}">
                    <a16:creationId xmlns:a16="http://schemas.microsoft.com/office/drawing/2014/main" id="{0AC241F5-6B31-49CF-88F8-CDFFAE6D6B2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2635780" y="2400563"/>
                <a:ext cx="27000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387" name="AutoShape 35">
                <a:extLst>
                  <a:ext uri="{FF2B5EF4-FFF2-40B4-BE49-F238E27FC236}">
                    <a16:creationId xmlns:a16="http://schemas.microsoft.com/office/drawing/2014/main" id="{4840FAD8-2629-4354-84B1-B195F357848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2974378" y="2400563"/>
                <a:ext cx="27000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388" name="AutoShape 36">
                <a:extLst>
                  <a:ext uri="{FF2B5EF4-FFF2-40B4-BE49-F238E27FC236}">
                    <a16:creationId xmlns:a16="http://schemas.microsoft.com/office/drawing/2014/main" id="{0D45AFBA-158C-4266-9865-2E9BFF6601D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3143672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grpSp>
            <p:nvGrpSpPr>
              <p:cNvPr id="389" name="Gruppieren 40">
                <a:extLst>
                  <a:ext uri="{FF2B5EF4-FFF2-40B4-BE49-F238E27FC236}">
                    <a16:creationId xmlns:a16="http://schemas.microsoft.com/office/drawing/2014/main" id="{956C6D38-F698-44AA-9F95-BE2D17C42671}"/>
                  </a:ext>
                </a:extLst>
              </p:cNvPr>
              <p:cNvGrpSpPr/>
              <p:nvPr/>
            </p:nvGrpSpPr>
            <p:grpSpPr>
              <a:xfrm>
                <a:off x="3166544" y="2177913"/>
                <a:ext cx="444912" cy="738974"/>
                <a:chOff x="7503746" y="2331989"/>
                <a:chExt cx="444912" cy="738974"/>
              </a:xfrm>
              <a:solidFill>
                <a:srgbClr val="3FAE29"/>
              </a:solidFill>
            </p:grpSpPr>
            <p:sp>
              <p:nvSpPr>
                <p:cNvPr id="395" name="AutoShape 11">
                  <a:extLst>
                    <a:ext uri="{FF2B5EF4-FFF2-40B4-BE49-F238E27FC236}">
                      <a16:creationId xmlns:a16="http://schemas.microsoft.com/office/drawing/2014/main" id="{1D4DFCEA-E7E8-4D4C-ABEA-C13075BF69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V="1">
                  <a:off x="7527458" y="2355804"/>
                  <a:ext cx="421200" cy="715159"/>
                </a:xfrm>
                <a:prstGeom prst="chevron">
                  <a:avLst>
                    <a:gd name="adj" fmla="val 57260"/>
                  </a:avLst>
                </a:prstGeom>
                <a:solidFill>
                  <a:srgbClr val="17244A"/>
                </a:solidFill>
                <a:ln w="9525" algn="ctr">
                  <a:solidFill>
                    <a:srgbClr val="F8F8F8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de-DE" dirty="0">
                    <a:solidFill>
                      <a:srgbClr val="4066AA"/>
                    </a:solidFill>
                    <a:latin typeface="+mj-lt"/>
                  </a:endParaRPr>
                </a:p>
              </p:txBody>
            </p:sp>
            <p:sp>
              <p:nvSpPr>
                <p:cNvPr id="396" name="Parallelogramm 42">
                  <a:extLst>
                    <a:ext uri="{FF2B5EF4-FFF2-40B4-BE49-F238E27FC236}">
                      <a16:creationId xmlns:a16="http://schemas.microsoft.com/office/drawing/2014/main" id="{A968E601-4C4F-4904-85D2-5A28B7FA6EBA}"/>
                    </a:ext>
                  </a:extLst>
                </p:cNvPr>
                <p:cNvSpPr/>
                <p:nvPr/>
              </p:nvSpPr>
              <p:spPr>
                <a:xfrm flipH="1">
                  <a:off x="7503746" y="2331989"/>
                  <a:ext cx="348699" cy="204259"/>
                </a:xfrm>
                <a:prstGeom prst="parallelogram">
                  <a:avLst>
                    <a:gd name="adj" fmla="val 57642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latin typeface="+mj-lt"/>
                  </a:endParaRPr>
                </a:p>
              </p:txBody>
            </p:sp>
          </p:grpSp>
          <p:sp>
            <p:nvSpPr>
              <p:cNvPr id="391" name="AutoShape 33">
                <a:extLst>
                  <a:ext uri="{FF2B5EF4-FFF2-40B4-BE49-F238E27FC236}">
                    <a16:creationId xmlns:a16="http://schemas.microsoft.com/office/drawing/2014/main" id="{57476CF3-D27D-4C43-8056-F47E63486DD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2805079" y="2400563"/>
                <a:ext cx="27000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392" name="AutoShape 36">
                <a:extLst>
                  <a:ext uri="{FF2B5EF4-FFF2-40B4-BE49-F238E27FC236}">
                    <a16:creationId xmlns:a16="http://schemas.microsoft.com/office/drawing/2014/main" id="{C675CB6B-8AD3-42A6-9660-00D06180B16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1442483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393" name="AutoShape 36">
                <a:extLst>
                  <a:ext uri="{FF2B5EF4-FFF2-40B4-BE49-F238E27FC236}">
                    <a16:creationId xmlns:a16="http://schemas.microsoft.com/office/drawing/2014/main" id="{B8D37512-42EF-4080-BC8F-F1AECE81747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1784521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20" name="AutoShape 36">
                <a:extLst>
                  <a:ext uri="{FF2B5EF4-FFF2-40B4-BE49-F238E27FC236}">
                    <a16:creationId xmlns:a16="http://schemas.microsoft.com/office/drawing/2014/main" id="{9B0ED16B-4F67-4348-BE25-58A3D14400E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1613502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21" name="AutoShape 36">
                <a:extLst>
                  <a:ext uri="{FF2B5EF4-FFF2-40B4-BE49-F238E27FC236}">
                    <a16:creationId xmlns:a16="http://schemas.microsoft.com/office/drawing/2014/main" id="{2C8CE9DD-612C-473D-86CD-703709FE5F9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1271464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</p:grpSp>
        <p:grpSp>
          <p:nvGrpSpPr>
            <p:cNvPr id="445" name="Gruppo 444">
              <a:extLst>
                <a:ext uri="{FF2B5EF4-FFF2-40B4-BE49-F238E27FC236}">
                  <a16:creationId xmlns:a16="http://schemas.microsoft.com/office/drawing/2014/main" id="{D714FF28-4EFA-4D82-BEA0-11B8489B15EF}"/>
                </a:ext>
              </a:extLst>
            </p:cNvPr>
            <p:cNvGrpSpPr/>
            <p:nvPr/>
          </p:nvGrpSpPr>
          <p:grpSpPr>
            <a:xfrm>
              <a:off x="3250312" y="2177913"/>
              <a:ext cx="2599807" cy="738974"/>
              <a:chOff x="3520017" y="2177913"/>
              <a:chExt cx="2599807" cy="738974"/>
            </a:xfrm>
          </p:grpSpPr>
          <p:sp>
            <p:nvSpPr>
              <p:cNvPr id="424" name="AutoShape 38">
                <a:extLst>
                  <a:ext uri="{FF2B5EF4-FFF2-40B4-BE49-F238E27FC236}">
                    <a16:creationId xmlns:a16="http://schemas.microsoft.com/office/drawing/2014/main" id="{18055055-41C4-493F-BC35-483B7978C96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4412107" y="2400563"/>
                <a:ext cx="271463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25" name="AutoShape 39">
                <a:extLst>
                  <a:ext uri="{FF2B5EF4-FFF2-40B4-BE49-F238E27FC236}">
                    <a16:creationId xmlns:a16="http://schemas.microsoft.com/office/drawing/2014/main" id="{231662EA-7AEC-4BB5-AF2B-DC9EE043D8B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4590261" y="2400563"/>
                <a:ext cx="269875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26" name="AutoShape 31">
                <a:extLst>
                  <a:ext uri="{FF2B5EF4-FFF2-40B4-BE49-F238E27FC236}">
                    <a16:creationId xmlns:a16="http://schemas.microsoft.com/office/drawing/2014/main" id="{7D58121D-5C9A-457A-9B4B-563E45CE1F0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4766827" y="2400563"/>
                <a:ext cx="27000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27" name="AutoShape 32">
                <a:extLst>
                  <a:ext uri="{FF2B5EF4-FFF2-40B4-BE49-F238E27FC236}">
                    <a16:creationId xmlns:a16="http://schemas.microsoft.com/office/drawing/2014/main" id="{CE472805-5F5C-457D-845C-6CC344A4D0A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4943525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28" name="AutoShape 33">
                <a:extLst>
                  <a:ext uri="{FF2B5EF4-FFF2-40B4-BE49-F238E27FC236}">
                    <a16:creationId xmlns:a16="http://schemas.microsoft.com/office/drawing/2014/main" id="{28063D38-1091-4BCE-BC54-86B801205B6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5121943" y="2400563"/>
                <a:ext cx="27000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29" name="AutoShape 35">
                <a:extLst>
                  <a:ext uri="{FF2B5EF4-FFF2-40B4-BE49-F238E27FC236}">
                    <a16:creationId xmlns:a16="http://schemas.microsoft.com/office/drawing/2014/main" id="{D377C0B9-E04B-4BE2-B78F-691F492CF1D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5475339" y="2400563"/>
                <a:ext cx="27000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30" name="AutoShape 36">
                <a:extLst>
                  <a:ext uri="{FF2B5EF4-FFF2-40B4-BE49-F238E27FC236}">
                    <a16:creationId xmlns:a16="http://schemas.microsoft.com/office/drawing/2014/main" id="{75973A40-CCEA-4848-BF00-A7A1B88CDD8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5652040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grpSp>
            <p:nvGrpSpPr>
              <p:cNvPr id="431" name="Gruppieren 40">
                <a:extLst>
                  <a:ext uri="{FF2B5EF4-FFF2-40B4-BE49-F238E27FC236}">
                    <a16:creationId xmlns:a16="http://schemas.microsoft.com/office/drawing/2014/main" id="{D21A954F-A876-467D-BC8F-59D20CA24323}"/>
                  </a:ext>
                </a:extLst>
              </p:cNvPr>
              <p:cNvGrpSpPr/>
              <p:nvPr/>
            </p:nvGrpSpPr>
            <p:grpSpPr>
              <a:xfrm>
                <a:off x="5674912" y="2177913"/>
                <a:ext cx="444912" cy="738974"/>
                <a:chOff x="7503746" y="2331989"/>
                <a:chExt cx="444912" cy="738974"/>
              </a:xfrm>
              <a:solidFill>
                <a:srgbClr val="3FAE29"/>
              </a:solidFill>
            </p:grpSpPr>
            <p:sp>
              <p:nvSpPr>
                <p:cNvPr id="437" name="AutoShape 11">
                  <a:extLst>
                    <a:ext uri="{FF2B5EF4-FFF2-40B4-BE49-F238E27FC236}">
                      <a16:creationId xmlns:a16="http://schemas.microsoft.com/office/drawing/2014/main" id="{1D828EA1-44B8-456F-88C6-1EEECC17AB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V="1">
                  <a:off x="7527458" y="2355804"/>
                  <a:ext cx="421200" cy="715159"/>
                </a:xfrm>
                <a:prstGeom prst="chevron">
                  <a:avLst>
                    <a:gd name="adj" fmla="val 57260"/>
                  </a:avLst>
                </a:prstGeom>
                <a:solidFill>
                  <a:srgbClr val="17244A"/>
                </a:solidFill>
                <a:ln w="9525" algn="ctr">
                  <a:solidFill>
                    <a:srgbClr val="F8F8F8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de-DE" dirty="0">
                    <a:solidFill>
                      <a:srgbClr val="4066AA"/>
                    </a:solidFill>
                    <a:latin typeface="+mj-lt"/>
                  </a:endParaRPr>
                </a:p>
              </p:txBody>
            </p:sp>
            <p:sp>
              <p:nvSpPr>
                <p:cNvPr id="438" name="Parallelogramm 42">
                  <a:extLst>
                    <a:ext uri="{FF2B5EF4-FFF2-40B4-BE49-F238E27FC236}">
                      <a16:creationId xmlns:a16="http://schemas.microsoft.com/office/drawing/2014/main" id="{DDDEA4A9-4820-4C92-9850-3045AE6856B8}"/>
                    </a:ext>
                  </a:extLst>
                </p:cNvPr>
                <p:cNvSpPr/>
                <p:nvPr/>
              </p:nvSpPr>
              <p:spPr>
                <a:xfrm flipH="1">
                  <a:off x="7503746" y="2331989"/>
                  <a:ext cx="348699" cy="204259"/>
                </a:xfrm>
                <a:prstGeom prst="parallelogram">
                  <a:avLst>
                    <a:gd name="adj" fmla="val 57642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latin typeface="+mj-lt"/>
                  </a:endParaRPr>
                </a:p>
              </p:txBody>
            </p:sp>
          </p:grpSp>
          <p:sp>
            <p:nvSpPr>
              <p:cNvPr id="432" name="AutoShape 33">
                <a:extLst>
                  <a:ext uri="{FF2B5EF4-FFF2-40B4-BE49-F238E27FC236}">
                    <a16:creationId xmlns:a16="http://schemas.microsoft.com/office/drawing/2014/main" id="{C5ED8E64-C41B-4CA6-BD9A-F44543938B2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5298641" y="2400563"/>
                <a:ext cx="27000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33" name="AutoShape 36">
                <a:extLst>
                  <a:ext uri="{FF2B5EF4-FFF2-40B4-BE49-F238E27FC236}">
                    <a16:creationId xmlns:a16="http://schemas.microsoft.com/office/drawing/2014/main" id="{7A782935-0BB0-48F2-A53A-D6C02540893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3876853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34" name="AutoShape 36">
                <a:extLst>
                  <a:ext uri="{FF2B5EF4-FFF2-40B4-BE49-F238E27FC236}">
                    <a16:creationId xmlns:a16="http://schemas.microsoft.com/office/drawing/2014/main" id="{7B1D5290-2CAF-4877-87A5-7DAC14D39F0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4233689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35" name="AutoShape 36">
                <a:extLst>
                  <a:ext uri="{FF2B5EF4-FFF2-40B4-BE49-F238E27FC236}">
                    <a16:creationId xmlns:a16="http://schemas.microsoft.com/office/drawing/2014/main" id="{5805313A-B6BA-4BC3-AA1E-E9A59DFD272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4055271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36" name="AutoShape 36">
                <a:extLst>
                  <a:ext uri="{FF2B5EF4-FFF2-40B4-BE49-F238E27FC236}">
                    <a16:creationId xmlns:a16="http://schemas.microsoft.com/office/drawing/2014/main" id="{42CC19B9-C643-4D81-9FAA-B3FB39BF2B8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3698435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44" name="AutoShape 36">
                <a:extLst>
                  <a:ext uri="{FF2B5EF4-FFF2-40B4-BE49-F238E27FC236}">
                    <a16:creationId xmlns:a16="http://schemas.microsoft.com/office/drawing/2014/main" id="{D1F2F00C-F398-4F8E-A288-08C130D7EC9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3520017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</p:grpSp>
        <p:grpSp>
          <p:nvGrpSpPr>
            <p:cNvPr id="481" name="Gruppo 480">
              <a:extLst>
                <a:ext uri="{FF2B5EF4-FFF2-40B4-BE49-F238E27FC236}">
                  <a16:creationId xmlns:a16="http://schemas.microsoft.com/office/drawing/2014/main" id="{5F75A697-6F70-4F0B-9D09-93D567C4A633}"/>
                </a:ext>
              </a:extLst>
            </p:cNvPr>
            <p:cNvGrpSpPr/>
            <p:nvPr/>
          </p:nvGrpSpPr>
          <p:grpSpPr>
            <a:xfrm>
              <a:off x="8267048" y="2177913"/>
              <a:ext cx="2599807" cy="738974"/>
              <a:chOff x="3520017" y="2177913"/>
              <a:chExt cx="2599807" cy="738974"/>
            </a:xfrm>
          </p:grpSpPr>
          <p:sp>
            <p:nvSpPr>
              <p:cNvPr id="482" name="AutoShape 38">
                <a:extLst>
                  <a:ext uri="{FF2B5EF4-FFF2-40B4-BE49-F238E27FC236}">
                    <a16:creationId xmlns:a16="http://schemas.microsoft.com/office/drawing/2014/main" id="{F013B8D6-03E1-448B-B1AB-E548ECEF57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4412107" y="2400563"/>
                <a:ext cx="271463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83" name="AutoShape 39">
                <a:extLst>
                  <a:ext uri="{FF2B5EF4-FFF2-40B4-BE49-F238E27FC236}">
                    <a16:creationId xmlns:a16="http://schemas.microsoft.com/office/drawing/2014/main" id="{E4EA31B8-CAE3-48C0-B873-D38A1CCDCCA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4590261" y="2400563"/>
                <a:ext cx="269875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84" name="AutoShape 31">
                <a:extLst>
                  <a:ext uri="{FF2B5EF4-FFF2-40B4-BE49-F238E27FC236}">
                    <a16:creationId xmlns:a16="http://schemas.microsoft.com/office/drawing/2014/main" id="{ADA7CD4B-9E61-4644-BCCA-C76E19EBFEB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4766827" y="2400563"/>
                <a:ext cx="27000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85" name="AutoShape 32">
                <a:extLst>
                  <a:ext uri="{FF2B5EF4-FFF2-40B4-BE49-F238E27FC236}">
                    <a16:creationId xmlns:a16="http://schemas.microsoft.com/office/drawing/2014/main" id="{93B8F95D-9D64-4B42-B0A8-9F8B099F3D3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4943525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86" name="AutoShape 33">
                <a:extLst>
                  <a:ext uri="{FF2B5EF4-FFF2-40B4-BE49-F238E27FC236}">
                    <a16:creationId xmlns:a16="http://schemas.microsoft.com/office/drawing/2014/main" id="{29B1BCAD-A921-4A85-AC2B-67D03E3FFA6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5121943" y="2400563"/>
                <a:ext cx="27000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87" name="AutoShape 35">
                <a:extLst>
                  <a:ext uri="{FF2B5EF4-FFF2-40B4-BE49-F238E27FC236}">
                    <a16:creationId xmlns:a16="http://schemas.microsoft.com/office/drawing/2014/main" id="{B9904D23-70D6-40EA-BDB6-773D0FA8ADD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5475339" y="2400563"/>
                <a:ext cx="27000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88" name="AutoShape 36">
                <a:extLst>
                  <a:ext uri="{FF2B5EF4-FFF2-40B4-BE49-F238E27FC236}">
                    <a16:creationId xmlns:a16="http://schemas.microsoft.com/office/drawing/2014/main" id="{9D8430EA-AF33-46B4-A8C6-8A091AB6D87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5652040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grpSp>
            <p:nvGrpSpPr>
              <p:cNvPr id="489" name="Gruppieren 40">
                <a:extLst>
                  <a:ext uri="{FF2B5EF4-FFF2-40B4-BE49-F238E27FC236}">
                    <a16:creationId xmlns:a16="http://schemas.microsoft.com/office/drawing/2014/main" id="{3F62EBD7-9C00-46D6-9686-558441D1DC34}"/>
                  </a:ext>
                </a:extLst>
              </p:cNvPr>
              <p:cNvGrpSpPr/>
              <p:nvPr/>
            </p:nvGrpSpPr>
            <p:grpSpPr>
              <a:xfrm>
                <a:off x="5674912" y="2177913"/>
                <a:ext cx="444912" cy="738974"/>
                <a:chOff x="7503746" y="2331989"/>
                <a:chExt cx="444912" cy="738974"/>
              </a:xfrm>
              <a:solidFill>
                <a:srgbClr val="3FAE29"/>
              </a:solidFill>
            </p:grpSpPr>
            <p:sp>
              <p:nvSpPr>
                <p:cNvPr id="496" name="AutoShape 11">
                  <a:extLst>
                    <a:ext uri="{FF2B5EF4-FFF2-40B4-BE49-F238E27FC236}">
                      <a16:creationId xmlns:a16="http://schemas.microsoft.com/office/drawing/2014/main" id="{D1988DBE-C510-4411-82AE-B87DF34F6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V="1">
                  <a:off x="7527458" y="2355804"/>
                  <a:ext cx="421200" cy="715159"/>
                </a:xfrm>
                <a:prstGeom prst="chevron">
                  <a:avLst>
                    <a:gd name="adj" fmla="val 57260"/>
                  </a:avLst>
                </a:prstGeom>
                <a:solidFill>
                  <a:srgbClr val="17244A"/>
                </a:solidFill>
                <a:ln w="9525" algn="ctr">
                  <a:solidFill>
                    <a:srgbClr val="F8F8F8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de-DE" dirty="0">
                    <a:solidFill>
                      <a:srgbClr val="4066AA"/>
                    </a:solidFill>
                    <a:latin typeface="+mj-lt"/>
                  </a:endParaRPr>
                </a:p>
              </p:txBody>
            </p:sp>
            <p:sp>
              <p:nvSpPr>
                <p:cNvPr id="497" name="Parallelogramm 42">
                  <a:extLst>
                    <a:ext uri="{FF2B5EF4-FFF2-40B4-BE49-F238E27FC236}">
                      <a16:creationId xmlns:a16="http://schemas.microsoft.com/office/drawing/2014/main" id="{D45591F7-6C35-4099-9308-574956A18752}"/>
                    </a:ext>
                  </a:extLst>
                </p:cNvPr>
                <p:cNvSpPr/>
                <p:nvPr/>
              </p:nvSpPr>
              <p:spPr>
                <a:xfrm flipH="1">
                  <a:off x="7503746" y="2331989"/>
                  <a:ext cx="348699" cy="204259"/>
                </a:xfrm>
                <a:prstGeom prst="parallelogram">
                  <a:avLst>
                    <a:gd name="adj" fmla="val 57642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latin typeface="+mj-lt"/>
                  </a:endParaRPr>
                </a:p>
              </p:txBody>
            </p:sp>
          </p:grpSp>
          <p:sp>
            <p:nvSpPr>
              <p:cNvPr id="490" name="AutoShape 33">
                <a:extLst>
                  <a:ext uri="{FF2B5EF4-FFF2-40B4-BE49-F238E27FC236}">
                    <a16:creationId xmlns:a16="http://schemas.microsoft.com/office/drawing/2014/main" id="{DA0701C1-D755-49EF-A9C7-45300F06DF6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5298641" y="2400563"/>
                <a:ext cx="27000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91" name="AutoShape 36">
                <a:extLst>
                  <a:ext uri="{FF2B5EF4-FFF2-40B4-BE49-F238E27FC236}">
                    <a16:creationId xmlns:a16="http://schemas.microsoft.com/office/drawing/2014/main" id="{2BF3D22A-A867-4442-B8AB-4698B4BEC26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3876853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92" name="AutoShape 36">
                <a:extLst>
                  <a:ext uri="{FF2B5EF4-FFF2-40B4-BE49-F238E27FC236}">
                    <a16:creationId xmlns:a16="http://schemas.microsoft.com/office/drawing/2014/main" id="{C7D1A41C-8255-476E-81A0-A8171DA067B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4233689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93" name="AutoShape 36">
                <a:extLst>
                  <a:ext uri="{FF2B5EF4-FFF2-40B4-BE49-F238E27FC236}">
                    <a16:creationId xmlns:a16="http://schemas.microsoft.com/office/drawing/2014/main" id="{768B4F7B-E1FA-405C-A73E-679566EA0E6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4055271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94" name="AutoShape 36">
                <a:extLst>
                  <a:ext uri="{FF2B5EF4-FFF2-40B4-BE49-F238E27FC236}">
                    <a16:creationId xmlns:a16="http://schemas.microsoft.com/office/drawing/2014/main" id="{1A4D15E7-4723-485B-A740-CA92AF1FC10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3698435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95" name="AutoShape 36">
                <a:extLst>
                  <a:ext uri="{FF2B5EF4-FFF2-40B4-BE49-F238E27FC236}">
                    <a16:creationId xmlns:a16="http://schemas.microsoft.com/office/drawing/2014/main" id="{161DE532-00CC-4549-92CE-15121F80225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3520017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</p:grpSp>
        <p:sp>
          <p:nvSpPr>
            <p:cNvPr id="505" name="Textfeld 2">
              <a:extLst>
                <a:ext uri="{FF2B5EF4-FFF2-40B4-BE49-F238E27FC236}">
                  <a16:creationId xmlns:a16="http://schemas.microsoft.com/office/drawing/2014/main" id="{E45889C5-EE81-49D2-8463-A5B6BFC1C51C}"/>
                </a:ext>
              </a:extLst>
            </p:cNvPr>
            <p:cNvSpPr txBox="1"/>
            <p:nvPr/>
          </p:nvSpPr>
          <p:spPr>
            <a:xfrm>
              <a:off x="3275776" y="3068960"/>
              <a:ext cx="184088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it-IT" sz="1600" b="1" dirty="0">
                  <a:solidFill>
                    <a:srgbClr val="17244A"/>
                  </a:solidFill>
                </a:rPr>
                <a:t>Fase di comprensione</a:t>
              </a:r>
            </a:p>
          </p:txBody>
        </p:sp>
        <p:sp>
          <p:nvSpPr>
            <p:cNvPr id="506" name="Textfeld 2">
              <a:extLst>
                <a:ext uri="{FF2B5EF4-FFF2-40B4-BE49-F238E27FC236}">
                  <a16:creationId xmlns:a16="http://schemas.microsoft.com/office/drawing/2014/main" id="{43721ACF-0915-4E8E-959D-4A0D3C6B844F}"/>
                </a:ext>
              </a:extLst>
            </p:cNvPr>
            <p:cNvSpPr txBox="1"/>
            <p:nvPr/>
          </p:nvSpPr>
          <p:spPr>
            <a:xfrm>
              <a:off x="5796056" y="3068960"/>
              <a:ext cx="183659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it-IT" sz="1600" b="1" dirty="0">
                  <a:solidFill>
                    <a:srgbClr val="17244A"/>
                  </a:solidFill>
                </a:rPr>
                <a:t>Fase di strutturazione</a:t>
              </a:r>
            </a:p>
          </p:txBody>
        </p:sp>
        <p:sp>
          <p:nvSpPr>
            <p:cNvPr id="507" name="Textfeld 2">
              <a:extLst>
                <a:ext uri="{FF2B5EF4-FFF2-40B4-BE49-F238E27FC236}">
                  <a16:creationId xmlns:a16="http://schemas.microsoft.com/office/drawing/2014/main" id="{BC5CE76D-179A-48AF-B194-22DB86221735}"/>
                </a:ext>
              </a:extLst>
            </p:cNvPr>
            <p:cNvSpPr txBox="1"/>
            <p:nvPr/>
          </p:nvSpPr>
          <p:spPr>
            <a:xfrm>
              <a:off x="8304424" y="3068960"/>
              <a:ext cx="1697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it-IT" sz="1600" b="1" dirty="0">
                  <a:solidFill>
                    <a:srgbClr val="17244A"/>
                  </a:solidFill>
                </a:rPr>
                <a:t>Fase di condivisione</a:t>
              </a:r>
            </a:p>
          </p:txBody>
        </p:sp>
        <p:sp>
          <p:nvSpPr>
            <p:cNvPr id="508" name="Rettangolo 507">
              <a:extLst>
                <a:ext uri="{FF2B5EF4-FFF2-40B4-BE49-F238E27FC236}">
                  <a16:creationId xmlns:a16="http://schemas.microsoft.com/office/drawing/2014/main" id="{50105C85-B85F-4891-A9B6-A516FC57D68A}"/>
                </a:ext>
              </a:extLst>
            </p:cNvPr>
            <p:cNvSpPr/>
            <p:nvPr/>
          </p:nvSpPr>
          <p:spPr>
            <a:xfrm>
              <a:off x="8220504" y="1556792"/>
              <a:ext cx="3204088" cy="1383646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46" name="Gruppo 445">
              <a:extLst>
                <a:ext uri="{FF2B5EF4-FFF2-40B4-BE49-F238E27FC236}">
                  <a16:creationId xmlns:a16="http://schemas.microsoft.com/office/drawing/2014/main" id="{212A2DA3-FD95-4B2B-AF24-A90117978015}"/>
                </a:ext>
              </a:extLst>
            </p:cNvPr>
            <p:cNvGrpSpPr/>
            <p:nvPr/>
          </p:nvGrpSpPr>
          <p:grpSpPr>
            <a:xfrm>
              <a:off x="5758680" y="2177913"/>
              <a:ext cx="2599807" cy="738974"/>
              <a:chOff x="3520017" y="2177913"/>
              <a:chExt cx="2599807" cy="738974"/>
            </a:xfrm>
          </p:grpSpPr>
          <p:sp>
            <p:nvSpPr>
              <p:cNvPr id="447" name="AutoShape 38">
                <a:extLst>
                  <a:ext uri="{FF2B5EF4-FFF2-40B4-BE49-F238E27FC236}">
                    <a16:creationId xmlns:a16="http://schemas.microsoft.com/office/drawing/2014/main" id="{47337910-D10D-49B3-A693-15BCBFC96BE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4412107" y="2400563"/>
                <a:ext cx="271463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48" name="AutoShape 39">
                <a:extLst>
                  <a:ext uri="{FF2B5EF4-FFF2-40B4-BE49-F238E27FC236}">
                    <a16:creationId xmlns:a16="http://schemas.microsoft.com/office/drawing/2014/main" id="{49AFF7D5-99BD-462A-A886-382B479CEC6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4590261" y="2400563"/>
                <a:ext cx="269875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49" name="AutoShape 31">
                <a:extLst>
                  <a:ext uri="{FF2B5EF4-FFF2-40B4-BE49-F238E27FC236}">
                    <a16:creationId xmlns:a16="http://schemas.microsoft.com/office/drawing/2014/main" id="{E9EF2846-CBBF-4745-AC1C-8C9D8F7440E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4766827" y="2400563"/>
                <a:ext cx="27000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50" name="AutoShape 32">
                <a:extLst>
                  <a:ext uri="{FF2B5EF4-FFF2-40B4-BE49-F238E27FC236}">
                    <a16:creationId xmlns:a16="http://schemas.microsoft.com/office/drawing/2014/main" id="{4898F7A0-C726-4868-84D4-35116197C6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4943525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51" name="AutoShape 33">
                <a:extLst>
                  <a:ext uri="{FF2B5EF4-FFF2-40B4-BE49-F238E27FC236}">
                    <a16:creationId xmlns:a16="http://schemas.microsoft.com/office/drawing/2014/main" id="{BF983A82-1A2E-453C-858B-90AF623574F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5121943" y="2400563"/>
                <a:ext cx="27000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52" name="AutoShape 35">
                <a:extLst>
                  <a:ext uri="{FF2B5EF4-FFF2-40B4-BE49-F238E27FC236}">
                    <a16:creationId xmlns:a16="http://schemas.microsoft.com/office/drawing/2014/main" id="{2D41CD4B-65B7-4B29-AD1F-5FFA7102907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5475339" y="2400563"/>
                <a:ext cx="27000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53" name="AutoShape 36">
                <a:extLst>
                  <a:ext uri="{FF2B5EF4-FFF2-40B4-BE49-F238E27FC236}">
                    <a16:creationId xmlns:a16="http://schemas.microsoft.com/office/drawing/2014/main" id="{35449C47-8882-4BEF-8A98-250ED0B9C58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5652040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grpSp>
            <p:nvGrpSpPr>
              <p:cNvPr id="454" name="Gruppieren 40">
                <a:extLst>
                  <a:ext uri="{FF2B5EF4-FFF2-40B4-BE49-F238E27FC236}">
                    <a16:creationId xmlns:a16="http://schemas.microsoft.com/office/drawing/2014/main" id="{05C8F96D-99CF-4D3C-AD37-510868332A86}"/>
                  </a:ext>
                </a:extLst>
              </p:cNvPr>
              <p:cNvGrpSpPr/>
              <p:nvPr/>
            </p:nvGrpSpPr>
            <p:grpSpPr>
              <a:xfrm>
                <a:off x="5674912" y="2177913"/>
                <a:ext cx="444912" cy="738974"/>
                <a:chOff x="7503746" y="2331989"/>
                <a:chExt cx="444912" cy="738974"/>
              </a:xfrm>
              <a:solidFill>
                <a:srgbClr val="3FAE29"/>
              </a:solidFill>
            </p:grpSpPr>
            <p:sp>
              <p:nvSpPr>
                <p:cNvPr id="461" name="AutoShape 11">
                  <a:extLst>
                    <a:ext uri="{FF2B5EF4-FFF2-40B4-BE49-F238E27FC236}">
                      <a16:creationId xmlns:a16="http://schemas.microsoft.com/office/drawing/2014/main" id="{CFCE7690-DAD7-4D98-8439-330B544E7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V="1">
                  <a:off x="7527458" y="2355804"/>
                  <a:ext cx="421200" cy="715159"/>
                </a:xfrm>
                <a:prstGeom prst="chevron">
                  <a:avLst>
                    <a:gd name="adj" fmla="val 57260"/>
                  </a:avLst>
                </a:prstGeom>
                <a:solidFill>
                  <a:srgbClr val="17244A"/>
                </a:solidFill>
                <a:ln w="9525" algn="ctr">
                  <a:solidFill>
                    <a:srgbClr val="F8F8F8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de-DE" dirty="0">
                    <a:solidFill>
                      <a:srgbClr val="4066AA"/>
                    </a:solidFill>
                    <a:latin typeface="+mj-lt"/>
                  </a:endParaRPr>
                </a:p>
              </p:txBody>
            </p:sp>
            <p:sp>
              <p:nvSpPr>
                <p:cNvPr id="462" name="Parallelogramm 42">
                  <a:extLst>
                    <a:ext uri="{FF2B5EF4-FFF2-40B4-BE49-F238E27FC236}">
                      <a16:creationId xmlns:a16="http://schemas.microsoft.com/office/drawing/2014/main" id="{CB634764-02EC-46F7-BECE-20842035E360}"/>
                    </a:ext>
                  </a:extLst>
                </p:cNvPr>
                <p:cNvSpPr/>
                <p:nvPr/>
              </p:nvSpPr>
              <p:spPr>
                <a:xfrm flipH="1">
                  <a:off x="7503746" y="2331989"/>
                  <a:ext cx="348699" cy="204259"/>
                </a:xfrm>
                <a:prstGeom prst="parallelogram">
                  <a:avLst>
                    <a:gd name="adj" fmla="val 57642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latin typeface="+mj-lt"/>
                  </a:endParaRPr>
                </a:p>
              </p:txBody>
            </p:sp>
          </p:grpSp>
          <p:sp>
            <p:nvSpPr>
              <p:cNvPr id="455" name="AutoShape 33">
                <a:extLst>
                  <a:ext uri="{FF2B5EF4-FFF2-40B4-BE49-F238E27FC236}">
                    <a16:creationId xmlns:a16="http://schemas.microsoft.com/office/drawing/2014/main" id="{381EAFDB-48A2-4A02-B64F-600B6588BFA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5298641" y="2400563"/>
                <a:ext cx="27000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56" name="AutoShape 36">
                <a:extLst>
                  <a:ext uri="{FF2B5EF4-FFF2-40B4-BE49-F238E27FC236}">
                    <a16:creationId xmlns:a16="http://schemas.microsoft.com/office/drawing/2014/main" id="{118D9C27-2E16-40DF-B89C-0BF7526FE4E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3876853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57" name="AutoShape 36">
                <a:extLst>
                  <a:ext uri="{FF2B5EF4-FFF2-40B4-BE49-F238E27FC236}">
                    <a16:creationId xmlns:a16="http://schemas.microsoft.com/office/drawing/2014/main" id="{9AE514D8-274A-4D53-865A-FEBEF230FFA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4233689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58" name="AutoShape 36">
                <a:extLst>
                  <a:ext uri="{FF2B5EF4-FFF2-40B4-BE49-F238E27FC236}">
                    <a16:creationId xmlns:a16="http://schemas.microsoft.com/office/drawing/2014/main" id="{56A37D9C-6274-4271-887C-F437D7340C8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4055271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59" name="AutoShape 36">
                <a:extLst>
                  <a:ext uri="{FF2B5EF4-FFF2-40B4-BE49-F238E27FC236}">
                    <a16:creationId xmlns:a16="http://schemas.microsoft.com/office/drawing/2014/main" id="{2D3B5692-44BF-4A13-B63C-B577FD32514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3698435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  <p:sp>
            <p:nvSpPr>
              <p:cNvPr id="460" name="AutoShape 36">
                <a:extLst>
                  <a:ext uri="{FF2B5EF4-FFF2-40B4-BE49-F238E27FC236}">
                    <a16:creationId xmlns:a16="http://schemas.microsoft.com/office/drawing/2014/main" id="{697070BB-FA94-46B6-9613-9544FFA306C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V="1">
                <a:off x="3520017" y="2400563"/>
                <a:ext cx="271727" cy="317500"/>
              </a:xfrm>
              <a:prstGeom prst="chevron">
                <a:avLst>
                  <a:gd name="adj" fmla="val 39616"/>
                </a:avLst>
              </a:prstGeom>
              <a:solidFill>
                <a:srgbClr val="3FAE29"/>
              </a:solidFill>
              <a:ln w="9525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j-lt"/>
                </a:endParaRPr>
              </a:p>
            </p:txBody>
          </p:sp>
        </p:grpSp>
        <p:sp>
          <p:nvSpPr>
            <p:cNvPr id="14" name="Textfeld 3">
              <a:extLst>
                <a:ext uri="{FF2B5EF4-FFF2-40B4-BE49-F238E27FC236}">
                  <a16:creationId xmlns:a16="http://schemas.microsoft.com/office/drawing/2014/main" id="{92DB68E6-5426-4A8E-A65D-4799453CC8BB}"/>
                </a:ext>
              </a:extLst>
            </p:cNvPr>
            <p:cNvSpPr txBox="1"/>
            <p:nvPr/>
          </p:nvSpPr>
          <p:spPr>
            <a:xfrm>
              <a:off x="10993843" y="2315931"/>
              <a:ext cx="107882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it-IT" sz="1600" b="1" dirty="0">
                  <a:solidFill>
                    <a:srgbClr val="17244A"/>
                  </a:solidFill>
                </a:rPr>
                <a:t>Conclusione </a:t>
              </a:r>
              <a:br>
                <a:rPr lang="it-IT" sz="1600" b="1" dirty="0">
                  <a:solidFill>
                    <a:srgbClr val="17244A"/>
                  </a:solidFill>
                </a:rPr>
              </a:br>
              <a:r>
                <a:rPr lang="it-IT" sz="1600" b="1" dirty="0">
                  <a:solidFill>
                    <a:srgbClr val="17244A"/>
                  </a:solidFill>
                </a:rPr>
                <a:t>attività</a:t>
              </a:r>
            </a:p>
          </p:txBody>
        </p:sp>
        <p:grpSp>
          <p:nvGrpSpPr>
            <p:cNvPr id="503" name="Gruppo 502">
              <a:extLst>
                <a:ext uri="{FF2B5EF4-FFF2-40B4-BE49-F238E27FC236}">
                  <a16:creationId xmlns:a16="http://schemas.microsoft.com/office/drawing/2014/main" id="{8AB0BBA0-2BED-47E5-B58C-3306D535483F}"/>
                </a:ext>
              </a:extLst>
            </p:cNvPr>
            <p:cNvGrpSpPr/>
            <p:nvPr/>
          </p:nvGrpSpPr>
          <p:grpSpPr>
            <a:xfrm>
              <a:off x="7789231" y="1700808"/>
              <a:ext cx="961802" cy="509457"/>
              <a:chOff x="7287039" y="1714358"/>
              <a:chExt cx="961802" cy="509457"/>
            </a:xfrm>
          </p:grpSpPr>
          <p:sp>
            <p:nvSpPr>
              <p:cNvPr id="263" name="Textfeld 2">
                <a:extLst>
                  <a:ext uri="{FF2B5EF4-FFF2-40B4-BE49-F238E27FC236}">
                    <a16:creationId xmlns:a16="http://schemas.microsoft.com/office/drawing/2014/main" id="{8506F2D1-D93C-49E5-9BD9-7496C0B57FD7}"/>
                  </a:ext>
                </a:extLst>
              </p:cNvPr>
              <p:cNvSpPr txBox="1"/>
              <p:nvPr/>
            </p:nvSpPr>
            <p:spPr>
              <a:xfrm>
                <a:off x="7287039" y="1714358"/>
                <a:ext cx="96180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it-IT" sz="1200" b="1" dirty="0">
                    <a:solidFill>
                      <a:srgbClr val="17244A"/>
                    </a:solidFill>
                    <a:latin typeface="Segoe Print" panose="02000600000000000000" pitchFamily="2" charset="0"/>
                  </a:rPr>
                  <a:t>Luglio 2019</a:t>
                </a:r>
              </a:p>
            </p:txBody>
          </p:sp>
          <p:sp>
            <p:nvSpPr>
              <p:cNvPr id="397" name="Teardrop 122">
                <a:extLst>
                  <a:ext uri="{FF2B5EF4-FFF2-40B4-BE49-F238E27FC236}">
                    <a16:creationId xmlns:a16="http://schemas.microsoft.com/office/drawing/2014/main" id="{F2BF6082-7C05-41FD-8305-71C3251637C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3377019" flipH="1">
                <a:off x="7659940" y="2007815"/>
                <a:ext cx="216000" cy="216000"/>
              </a:xfrm>
              <a:prstGeom prst="teardrop">
                <a:avLst>
                  <a:gd name="adj" fmla="val 117523"/>
                </a:avLst>
              </a:prstGeom>
              <a:solidFill>
                <a:srgbClr val="FFD403"/>
              </a:solidFill>
              <a:ln>
                <a:solidFill>
                  <a:srgbClr val="D19A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79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400" dirty="0"/>
              <a:t>I principali risultati attesi</a:t>
            </a: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483230DE-BBFB-4FD2-B691-569DEFC41B18}"/>
              </a:ext>
            </a:extLst>
          </p:cNvPr>
          <p:cNvSpPr txBox="1">
            <a:spLocks/>
          </p:cNvSpPr>
          <p:nvPr/>
        </p:nvSpPr>
        <p:spPr>
          <a:xfrm>
            <a:off x="1942212" y="1650219"/>
            <a:ext cx="9986435" cy="34881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just" defTabSz="91437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FontTx/>
              <a:buNone/>
              <a:tabLst/>
              <a:defRPr sz="1600" b="0" i="0" kern="1200">
                <a:solidFill>
                  <a:srgbClr val="14284B"/>
                </a:solidFill>
                <a:latin typeface="+mj-lt"/>
                <a:ea typeface="+mn-ea"/>
                <a:cs typeface="Hind Medium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800" b="1" dirty="0">
                <a:latin typeface="+mn-lt"/>
              </a:rPr>
              <a:t>Miglioramento delle competenze </a:t>
            </a:r>
            <a:r>
              <a:rPr lang="it-IT" sz="1800" dirty="0">
                <a:latin typeface="+mn-lt"/>
              </a:rPr>
              <a:t>sugli appalti pubblici per il personale di SUA ed Enti del territorio</a:t>
            </a:r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5BC196E0-ABFE-412B-BE7A-3E3A21B1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5520" y="2473806"/>
            <a:ext cx="9433127" cy="360000"/>
          </a:xfrm>
        </p:spPr>
        <p:txBody>
          <a:bodyPr/>
          <a:lstStyle/>
          <a:p>
            <a:pPr algn="l"/>
            <a:r>
              <a:rPr lang="it-IT" sz="1800" dirty="0">
                <a:latin typeface="+mn-lt"/>
              </a:rPr>
              <a:t>Attivazione di processi di </a:t>
            </a:r>
            <a:r>
              <a:rPr lang="it-IT" sz="1800" b="1" dirty="0">
                <a:latin typeface="+mn-lt"/>
              </a:rPr>
              <a:t>razionalizzazione delle strutture organizzative </a:t>
            </a:r>
            <a:r>
              <a:rPr lang="it-IT" sz="1800" dirty="0">
                <a:latin typeface="+mn-lt"/>
              </a:rPr>
              <a:t>dei Partner di progetto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4A3C8808-5C9F-4BF5-B9A9-4217069FDB8E}"/>
              </a:ext>
            </a:extLst>
          </p:cNvPr>
          <p:cNvSpPr/>
          <p:nvPr/>
        </p:nvSpPr>
        <p:spPr>
          <a:xfrm>
            <a:off x="2711543" y="3298321"/>
            <a:ext cx="8785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/>
              <a:t> Riduzione dei costi complessivi </a:t>
            </a:r>
            <a:r>
              <a:rPr lang="it-IT" dirty="0"/>
              <a:t>del processo di approvvigionamento per gli Enti coinvolti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1EF1E793-8DB2-4923-B698-850CC590A8DA}"/>
              </a:ext>
            </a:extLst>
          </p:cNvPr>
          <p:cNvSpPr/>
          <p:nvPr/>
        </p:nvSpPr>
        <p:spPr>
          <a:xfrm>
            <a:off x="2063552" y="5785866"/>
            <a:ext cx="9145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Diffusione della buona pratica anche ad Amministrazioni esterne al partenariato di progetto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1BE5F473-163E-4C17-8D84-8E693980E562}"/>
              </a:ext>
            </a:extLst>
          </p:cNvPr>
          <p:cNvSpPr/>
          <p:nvPr/>
        </p:nvSpPr>
        <p:spPr>
          <a:xfrm>
            <a:off x="2481016" y="4956683"/>
            <a:ext cx="8799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Attivazione di una </a:t>
            </a:r>
            <a:r>
              <a:rPr lang="it-IT" i="1" dirty="0"/>
              <a:t>community virtuale </a:t>
            </a:r>
            <a:r>
              <a:rPr lang="it-IT" dirty="0"/>
              <a:t>per condividere esperienze, documenti e progettualità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2B67B81D-3EFE-4468-8431-746FD5CB57A3}"/>
              </a:ext>
            </a:extLst>
          </p:cNvPr>
          <p:cNvSpPr/>
          <p:nvPr/>
        </p:nvSpPr>
        <p:spPr>
          <a:xfrm>
            <a:off x="2712496" y="4127502"/>
            <a:ext cx="78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Miglioramento della buona pratica mediante co-progettazione delle evoluzioni</a:t>
            </a:r>
          </a:p>
        </p:txBody>
      </p:sp>
      <p:sp>
        <p:nvSpPr>
          <p:cNvPr id="30" name="Arco 29">
            <a:extLst>
              <a:ext uri="{FF2B5EF4-FFF2-40B4-BE49-F238E27FC236}">
                <a16:creationId xmlns:a16="http://schemas.microsoft.com/office/drawing/2014/main" id="{AA8F01E3-30DF-4B84-AFC4-DC0CCD5D9572}"/>
              </a:ext>
            </a:extLst>
          </p:cNvPr>
          <p:cNvSpPr/>
          <p:nvPr/>
        </p:nvSpPr>
        <p:spPr>
          <a:xfrm rot="1838697">
            <a:off x="-3193032" y="1096771"/>
            <a:ext cx="5113338" cy="6264696"/>
          </a:xfrm>
          <a:prstGeom prst="arc">
            <a:avLst>
              <a:gd name="adj1" fmla="val 16200000"/>
              <a:gd name="adj2" fmla="val 1263570"/>
            </a:avLst>
          </a:prstGeom>
          <a:ln w="38100">
            <a:solidFill>
              <a:srgbClr val="172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17244A"/>
              </a:solidFill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BAED4F6B-EE5B-4C2D-A6A3-B3CC32CF329A}"/>
              </a:ext>
            </a:extLst>
          </p:cNvPr>
          <p:cNvGrpSpPr/>
          <p:nvPr/>
        </p:nvGrpSpPr>
        <p:grpSpPr>
          <a:xfrm>
            <a:off x="1040025" y="1500625"/>
            <a:ext cx="648000" cy="648000"/>
            <a:chOff x="731408" y="1530223"/>
            <a:chExt cx="648000" cy="64800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DA2DF082-5362-4801-AF84-F2868E2A8D53}"/>
                </a:ext>
              </a:extLst>
            </p:cNvPr>
            <p:cNvSpPr/>
            <p:nvPr/>
          </p:nvSpPr>
          <p:spPr>
            <a:xfrm>
              <a:off x="731408" y="1530223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724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7B4E2951-AED7-4D97-B3F2-9F0B7185FB7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1408" y="1728224"/>
              <a:ext cx="468000" cy="251999"/>
            </a:xfrm>
            <a:custGeom>
              <a:avLst/>
              <a:gdLst/>
              <a:ahLst/>
              <a:cxnLst>
                <a:cxn ang="0">
                  <a:pos x="77" y="82"/>
                </a:cxn>
                <a:cxn ang="0">
                  <a:pos x="54" y="58"/>
                </a:cxn>
                <a:cxn ang="0">
                  <a:pos x="31" y="81"/>
                </a:cxn>
                <a:cxn ang="0">
                  <a:pos x="77" y="82"/>
                </a:cxn>
                <a:cxn ang="0">
                  <a:pos x="0" y="178"/>
                </a:cxn>
                <a:cxn ang="0">
                  <a:pos x="0" y="173"/>
                </a:cxn>
                <a:cxn ang="0">
                  <a:pos x="6" y="137"/>
                </a:cxn>
                <a:cxn ang="0">
                  <a:pos x="32" y="118"/>
                </a:cxn>
                <a:cxn ang="0">
                  <a:pos x="36" y="118"/>
                </a:cxn>
                <a:cxn ang="0">
                  <a:pos x="71" y="118"/>
                </a:cxn>
                <a:cxn ang="0">
                  <a:pos x="76" y="118"/>
                </a:cxn>
                <a:cxn ang="0">
                  <a:pos x="91" y="124"/>
                </a:cxn>
                <a:cxn ang="0">
                  <a:pos x="84" y="151"/>
                </a:cxn>
                <a:cxn ang="0">
                  <a:pos x="0" y="178"/>
                </a:cxn>
                <a:cxn ang="0">
                  <a:pos x="185" y="57"/>
                </a:cxn>
                <a:cxn ang="0">
                  <a:pos x="156" y="27"/>
                </a:cxn>
                <a:cxn ang="0">
                  <a:pos x="127" y="57"/>
                </a:cxn>
                <a:cxn ang="0">
                  <a:pos x="185" y="57"/>
                </a:cxn>
                <a:cxn ang="0">
                  <a:pos x="91" y="148"/>
                </a:cxn>
                <a:cxn ang="0">
                  <a:pos x="97" y="125"/>
                </a:cxn>
                <a:cxn ang="0">
                  <a:pos x="129" y="103"/>
                </a:cxn>
                <a:cxn ang="0">
                  <a:pos x="134" y="103"/>
                </a:cxn>
                <a:cxn ang="0">
                  <a:pos x="178" y="103"/>
                </a:cxn>
                <a:cxn ang="0">
                  <a:pos x="183" y="103"/>
                </a:cxn>
                <a:cxn ang="0">
                  <a:pos x="200" y="108"/>
                </a:cxn>
                <a:cxn ang="0">
                  <a:pos x="198" y="111"/>
                </a:cxn>
                <a:cxn ang="0">
                  <a:pos x="189" y="168"/>
                </a:cxn>
                <a:cxn ang="0">
                  <a:pos x="189" y="184"/>
                </a:cxn>
                <a:cxn ang="0">
                  <a:pos x="188" y="184"/>
                </a:cxn>
                <a:cxn ang="0">
                  <a:pos x="143" y="146"/>
                </a:cxn>
                <a:cxn ang="0">
                  <a:pos x="131" y="135"/>
                </a:cxn>
                <a:cxn ang="0">
                  <a:pos x="91" y="148"/>
                </a:cxn>
                <a:cxn ang="0">
                  <a:pos x="308" y="35"/>
                </a:cxn>
                <a:cxn ang="0">
                  <a:pos x="274" y="0"/>
                </a:cxn>
                <a:cxn ang="0">
                  <a:pos x="240" y="35"/>
                </a:cxn>
                <a:cxn ang="0">
                  <a:pos x="308" y="35"/>
                </a:cxn>
                <a:cxn ang="0">
                  <a:pos x="196" y="181"/>
                </a:cxn>
                <a:cxn ang="0">
                  <a:pos x="196" y="168"/>
                </a:cxn>
                <a:cxn ang="0">
                  <a:pos x="205" y="115"/>
                </a:cxn>
                <a:cxn ang="0">
                  <a:pos x="242" y="88"/>
                </a:cxn>
                <a:cxn ang="0">
                  <a:pos x="248" y="88"/>
                </a:cxn>
                <a:cxn ang="0">
                  <a:pos x="300" y="88"/>
                </a:cxn>
                <a:cxn ang="0">
                  <a:pos x="306" y="88"/>
                </a:cxn>
                <a:cxn ang="0">
                  <a:pos x="343" y="115"/>
                </a:cxn>
                <a:cxn ang="0">
                  <a:pos x="347" y="124"/>
                </a:cxn>
                <a:cxn ang="0">
                  <a:pos x="196" y="181"/>
                </a:cxn>
                <a:cxn ang="0">
                  <a:pos x="348" y="97"/>
                </a:cxn>
                <a:cxn ang="0">
                  <a:pos x="360" y="129"/>
                </a:cxn>
                <a:cxn ang="0">
                  <a:pos x="186" y="196"/>
                </a:cxn>
                <a:cxn ang="0">
                  <a:pos x="137" y="154"/>
                </a:cxn>
                <a:cxn ang="0">
                  <a:pos x="128" y="147"/>
                </a:cxn>
                <a:cxn ang="0">
                  <a:pos x="118" y="150"/>
                </a:cxn>
                <a:cxn ang="0">
                  <a:pos x="2" y="189"/>
                </a:cxn>
                <a:cxn ang="0">
                  <a:pos x="13" y="225"/>
                </a:cxn>
                <a:cxn ang="0">
                  <a:pos x="120" y="190"/>
                </a:cxn>
                <a:cxn ang="0">
                  <a:pos x="170" y="232"/>
                </a:cxn>
                <a:cxn ang="0">
                  <a:pos x="179" y="239"/>
                </a:cxn>
                <a:cxn ang="0">
                  <a:pos x="189" y="235"/>
                </a:cxn>
                <a:cxn ang="0">
                  <a:pos x="374" y="165"/>
                </a:cxn>
                <a:cxn ang="0">
                  <a:pos x="386" y="196"/>
                </a:cxn>
                <a:cxn ang="0">
                  <a:pos x="443" y="115"/>
                </a:cxn>
                <a:cxn ang="0">
                  <a:pos x="348" y="97"/>
                </a:cxn>
              </a:cxnLst>
              <a:rect l="0" t="0" r="r" b="b"/>
              <a:pathLst>
                <a:path w="443" h="239">
                  <a:moveTo>
                    <a:pt x="77" y="82"/>
                  </a:moveTo>
                  <a:cubicBezTo>
                    <a:pt x="77" y="69"/>
                    <a:pt x="68" y="58"/>
                    <a:pt x="54" y="58"/>
                  </a:cubicBezTo>
                  <a:cubicBezTo>
                    <a:pt x="39" y="58"/>
                    <a:pt x="31" y="69"/>
                    <a:pt x="31" y="81"/>
                  </a:cubicBezTo>
                  <a:cubicBezTo>
                    <a:pt x="31" y="131"/>
                    <a:pt x="77" y="131"/>
                    <a:pt x="77" y="82"/>
                  </a:cubicBezTo>
                  <a:close/>
                  <a:moveTo>
                    <a:pt x="0" y="178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161"/>
                    <a:pt x="1" y="147"/>
                    <a:pt x="6" y="137"/>
                  </a:cubicBezTo>
                  <a:cubicBezTo>
                    <a:pt x="11" y="127"/>
                    <a:pt x="21" y="118"/>
                    <a:pt x="32" y="118"/>
                  </a:cubicBezTo>
                  <a:cubicBezTo>
                    <a:pt x="36" y="118"/>
                    <a:pt x="36" y="118"/>
                    <a:pt x="36" y="118"/>
                  </a:cubicBezTo>
                  <a:cubicBezTo>
                    <a:pt x="46" y="128"/>
                    <a:pt x="61" y="128"/>
                    <a:pt x="71" y="118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81" y="118"/>
                    <a:pt x="86" y="121"/>
                    <a:pt x="91" y="124"/>
                  </a:cubicBezTo>
                  <a:cubicBezTo>
                    <a:pt x="87" y="132"/>
                    <a:pt x="85" y="141"/>
                    <a:pt x="84" y="151"/>
                  </a:cubicBezTo>
                  <a:cubicBezTo>
                    <a:pt x="0" y="178"/>
                    <a:pt x="0" y="178"/>
                    <a:pt x="0" y="178"/>
                  </a:cubicBezTo>
                  <a:close/>
                  <a:moveTo>
                    <a:pt x="185" y="57"/>
                  </a:moveTo>
                  <a:cubicBezTo>
                    <a:pt x="184" y="41"/>
                    <a:pt x="174" y="27"/>
                    <a:pt x="156" y="27"/>
                  </a:cubicBezTo>
                  <a:cubicBezTo>
                    <a:pt x="137" y="27"/>
                    <a:pt x="128" y="41"/>
                    <a:pt x="127" y="57"/>
                  </a:cubicBezTo>
                  <a:cubicBezTo>
                    <a:pt x="127" y="119"/>
                    <a:pt x="185" y="118"/>
                    <a:pt x="185" y="57"/>
                  </a:cubicBezTo>
                  <a:close/>
                  <a:moveTo>
                    <a:pt x="91" y="148"/>
                  </a:moveTo>
                  <a:cubicBezTo>
                    <a:pt x="92" y="140"/>
                    <a:pt x="93" y="132"/>
                    <a:pt x="97" y="125"/>
                  </a:cubicBezTo>
                  <a:cubicBezTo>
                    <a:pt x="103" y="113"/>
                    <a:pt x="115" y="103"/>
                    <a:pt x="129" y="103"/>
                  </a:cubicBezTo>
                  <a:cubicBezTo>
                    <a:pt x="134" y="103"/>
                    <a:pt x="134" y="103"/>
                    <a:pt x="134" y="103"/>
                  </a:cubicBezTo>
                  <a:cubicBezTo>
                    <a:pt x="147" y="115"/>
                    <a:pt x="165" y="115"/>
                    <a:pt x="178" y="103"/>
                  </a:cubicBezTo>
                  <a:cubicBezTo>
                    <a:pt x="183" y="103"/>
                    <a:pt x="183" y="103"/>
                    <a:pt x="183" y="103"/>
                  </a:cubicBezTo>
                  <a:cubicBezTo>
                    <a:pt x="189" y="103"/>
                    <a:pt x="195" y="105"/>
                    <a:pt x="200" y="108"/>
                  </a:cubicBezTo>
                  <a:cubicBezTo>
                    <a:pt x="200" y="109"/>
                    <a:pt x="199" y="110"/>
                    <a:pt x="198" y="111"/>
                  </a:cubicBezTo>
                  <a:cubicBezTo>
                    <a:pt x="190" y="128"/>
                    <a:pt x="189" y="149"/>
                    <a:pt x="189" y="168"/>
                  </a:cubicBezTo>
                  <a:cubicBezTo>
                    <a:pt x="189" y="184"/>
                    <a:pt x="189" y="184"/>
                    <a:pt x="189" y="184"/>
                  </a:cubicBezTo>
                  <a:cubicBezTo>
                    <a:pt x="188" y="184"/>
                    <a:pt x="188" y="184"/>
                    <a:pt x="188" y="184"/>
                  </a:cubicBezTo>
                  <a:cubicBezTo>
                    <a:pt x="143" y="146"/>
                    <a:pt x="143" y="146"/>
                    <a:pt x="143" y="146"/>
                  </a:cubicBezTo>
                  <a:cubicBezTo>
                    <a:pt x="131" y="135"/>
                    <a:pt x="131" y="135"/>
                    <a:pt x="131" y="135"/>
                  </a:cubicBezTo>
                  <a:cubicBezTo>
                    <a:pt x="91" y="148"/>
                    <a:pt x="91" y="148"/>
                    <a:pt x="91" y="148"/>
                  </a:cubicBezTo>
                  <a:close/>
                  <a:moveTo>
                    <a:pt x="308" y="35"/>
                  </a:moveTo>
                  <a:cubicBezTo>
                    <a:pt x="308" y="16"/>
                    <a:pt x="295" y="0"/>
                    <a:pt x="274" y="0"/>
                  </a:cubicBezTo>
                  <a:cubicBezTo>
                    <a:pt x="252" y="0"/>
                    <a:pt x="241" y="16"/>
                    <a:pt x="240" y="35"/>
                  </a:cubicBezTo>
                  <a:cubicBezTo>
                    <a:pt x="240" y="107"/>
                    <a:pt x="308" y="106"/>
                    <a:pt x="308" y="35"/>
                  </a:cubicBezTo>
                  <a:close/>
                  <a:moveTo>
                    <a:pt x="196" y="181"/>
                  </a:moveTo>
                  <a:cubicBezTo>
                    <a:pt x="196" y="168"/>
                    <a:pt x="196" y="168"/>
                    <a:pt x="196" y="168"/>
                  </a:cubicBezTo>
                  <a:cubicBezTo>
                    <a:pt x="196" y="150"/>
                    <a:pt x="197" y="130"/>
                    <a:pt x="205" y="115"/>
                  </a:cubicBezTo>
                  <a:cubicBezTo>
                    <a:pt x="212" y="101"/>
                    <a:pt x="226" y="88"/>
                    <a:pt x="242" y="88"/>
                  </a:cubicBezTo>
                  <a:cubicBezTo>
                    <a:pt x="248" y="88"/>
                    <a:pt x="248" y="88"/>
                    <a:pt x="248" y="88"/>
                  </a:cubicBezTo>
                  <a:cubicBezTo>
                    <a:pt x="263" y="103"/>
                    <a:pt x="285" y="103"/>
                    <a:pt x="300" y="88"/>
                  </a:cubicBezTo>
                  <a:cubicBezTo>
                    <a:pt x="306" y="88"/>
                    <a:pt x="306" y="88"/>
                    <a:pt x="306" y="88"/>
                  </a:cubicBezTo>
                  <a:cubicBezTo>
                    <a:pt x="322" y="88"/>
                    <a:pt x="336" y="101"/>
                    <a:pt x="343" y="115"/>
                  </a:cubicBezTo>
                  <a:cubicBezTo>
                    <a:pt x="344" y="118"/>
                    <a:pt x="346" y="121"/>
                    <a:pt x="347" y="124"/>
                  </a:cubicBezTo>
                  <a:cubicBezTo>
                    <a:pt x="196" y="181"/>
                    <a:pt x="196" y="181"/>
                    <a:pt x="196" y="181"/>
                  </a:cubicBezTo>
                  <a:close/>
                  <a:moveTo>
                    <a:pt x="348" y="97"/>
                  </a:moveTo>
                  <a:cubicBezTo>
                    <a:pt x="360" y="129"/>
                    <a:pt x="360" y="129"/>
                    <a:pt x="360" y="129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28" y="147"/>
                    <a:pt x="128" y="147"/>
                    <a:pt x="128" y="147"/>
                  </a:cubicBezTo>
                  <a:cubicBezTo>
                    <a:pt x="118" y="150"/>
                    <a:pt x="118" y="150"/>
                    <a:pt x="118" y="150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13" y="225"/>
                    <a:pt x="13" y="225"/>
                    <a:pt x="13" y="225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70" y="232"/>
                    <a:pt x="170" y="232"/>
                    <a:pt x="170" y="232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9" y="235"/>
                    <a:pt x="189" y="235"/>
                    <a:pt x="189" y="235"/>
                  </a:cubicBezTo>
                  <a:cubicBezTo>
                    <a:pt x="374" y="165"/>
                    <a:pt x="374" y="165"/>
                    <a:pt x="374" y="165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443" y="115"/>
                    <a:pt x="443" y="115"/>
                    <a:pt x="443" y="115"/>
                  </a:cubicBezTo>
                  <a:cubicBezTo>
                    <a:pt x="348" y="97"/>
                    <a:pt x="348" y="97"/>
                    <a:pt x="348" y="97"/>
                  </a:cubicBezTo>
                  <a:close/>
                </a:path>
              </a:pathLst>
            </a:custGeom>
            <a:solidFill>
              <a:srgbClr val="3FAE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6A8DC95D-4A6A-415E-9E9E-F3E40978EAF7}"/>
              </a:ext>
            </a:extLst>
          </p:cNvPr>
          <p:cNvGrpSpPr/>
          <p:nvPr/>
        </p:nvGrpSpPr>
        <p:grpSpPr>
          <a:xfrm>
            <a:off x="1640577" y="2329806"/>
            <a:ext cx="648000" cy="648000"/>
            <a:chOff x="1141375" y="2359404"/>
            <a:chExt cx="648000" cy="648000"/>
          </a:xfrm>
        </p:grpSpPr>
        <p:sp>
          <p:nvSpPr>
            <p:cNvPr id="63" name="Ovale 62">
              <a:extLst>
                <a:ext uri="{FF2B5EF4-FFF2-40B4-BE49-F238E27FC236}">
                  <a16:creationId xmlns:a16="http://schemas.microsoft.com/office/drawing/2014/main" id="{F5D3173F-E578-46A9-AFAD-1D6082447A7A}"/>
                </a:ext>
              </a:extLst>
            </p:cNvPr>
            <p:cNvSpPr/>
            <p:nvPr/>
          </p:nvSpPr>
          <p:spPr>
            <a:xfrm>
              <a:off x="1141375" y="2359404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724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9B3ED830-0A4A-4F2C-9C43-9E373353E3B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49375" y="2485725"/>
              <a:ext cx="432000" cy="395358"/>
            </a:xfrm>
            <a:custGeom>
              <a:avLst/>
              <a:gdLst/>
              <a:ahLst/>
              <a:cxnLst>
                <a:cxn ang="0">
                  <a:pos x="402" y="288"/>
                </a:cxn>
                <a:cxn ang="0">
                  <a:pos x="364" y="314"/>
                </a:cxn>
                <a:cxn ang="0">
                  <a:pos x="352" y="200"/>
                </a:cxn>
                <a:cxn ang="0">
                  <a:pos x="394" y="112"/>
                </a:cxn>
                <a:cxn ang="0">
                  <a:pos x="326" y="8"/>
                </a:cxn>
                <a:cxn ang="0">
                  <a:pos x="218" y="18"/>
                </a:cxn>
                <a:cxn ang="0">
                  <a:pos x="168" y="112"/>
                </a:cxn>
                <a:cxn ang="0">
                  <a:pos x="228" y="210"/>
                </a:cxn>
                <a:cxn ang="0">
                  <a:pos x="198" y="316"/>
                </a:cxn>
                <a:cxn ang="0">
                  <a:pos x="150" y="282"/>
                </a:cxn>
                <a:cxn ang="0">
                  <a:pos x="68" y="286"/>
                </a:cxn>
                <a:cxn ang="0">
                  <a:pos x="0" y="390"/>
                </a:cxn>
                <a:cxn ang="0">
                  <a:pos x="50" y="482"/>
                </a:cxn>
                <a:cxn ang="0">
                  <a:pos x="156" y="494"/>
                </a:cxn>
                <a:cxn ang="0">
                  <a:pos x="226" y="390"/>
                </a:cxn>
                <a:cxn ang="0">
                  <a:pos x="282" y="298"/>
                </a:cxn>
                <a:cxn ang="0">
                  <a:pos x="338" y="390"/>
                </a:cxn>
                <a:cxn ang="0">
                  <a:pos x="388" y="482"/>
                </a:cxn>
                <a:cxn ang="0">
                  <a:pos x="494" y="494"/>
                </a:cxn>
                <a:cxn ang="0">
                  <a:pos x="562" y="390"/>
                </a:cxn>
                <a:cxn ang="0">
                  <a:pos x="514" y="296"/>
                </a:cxn>
                <a:cxn ang="0">
                  <a:pos x="112" y="450"/>
                </a:cxn>
                <a:cxn ang="0">
                  <a:pos x="52" y="438"/>
                </a:cxn>
                <a:cxn ang="0">
                  <a:pos x="66" y="396"/>
                </a:cxn>
                <a:cxn ang="0">
                  <a:pos x="100" y="378"/>
                </a:cxn>
                <a:cxn ang="0">
                  <a:pos x="100" y="368"/>
                </a:cxn>
                <a:cxn ang="0">
                  <a:pos x="96" y="324"/>
                </a:cxn>
                <a:cxn ang="0">
                  <a:pos x="134" y="332"/>
                </a:cxn>
                <a:cxn ang="0">
                  <a:pos x="126" y="368"/>
                </a:cxn>
                <a:cxn ang="0">
                  <a:pos x="132" y="382"/>
                </a:cxn>
                <a:cxn ang="0">
                  <a:pos x="170" y="410"/>
                </a:cxn>
                <a:cxn ang="0">
                  <a:pos x="164" y="444"/>
                </a:cxn>
                <a:cxn ang="0">
                  <a:pos x="220" y="158"/>
                </a:cxn>
                <a:cxn ang="0">
                  <a:pos x="242" y="112"/>
                </a:cxn>
                <a:cxn ang="0">
                  <a:pos x="270" y="96"/>
                </a:cxn>
                <a:cxn ang="0">
                  <a:pos x="264" y="84"/>
                </a:cxn>
                <a:cxn ang="0">
                  <a:pos x="272" y="42"/>
                </a:cxn>
                <a:cxn ang="0">
                  <a:pos x="304" y="62"/>
                </a:cxn>
                <a:cxn ang="0">
                  <a:pos x="294" y="90"/>
                </a:cxn>
                <a:cxn ang="0">
                  <a:pos x="300" y="104"/>
                </a:cxn>
                <a:cxn ang="0">
                  <a:pos x="342" y="144"/>
                </a:cxn>
                <a:cxn ang="0">
                  <a:pos x="324" y="170"/>
                </a:cxn>
                <a:cxn ang="0">
                  <a:pos x="250" y="172"/>
                </a:cxn>
                <a:cxn ang="0">
                  <a:pos x="220" y="158"/>
                </a:cxn>
                <a:cxn ang="0">
                  <a:pos x="398" y="444"/>
                </a:cxn>
                <a:cxn ang="0">
                  <a:pos x="392" y="410"/>
                </a:cxn>
                <a:cxn ang="0">
                  <a:pos x="432" y="382"/>
                </a:cxn>
                <a:cxn ang="0">
                  <a:pos x="438" y="368"/>
                </a:cxn>
                <a:cxn ang="0">
                  <a:pos x="428" y="338"/>
                </a:cxn>
                <a:cxn ang="0">
                  <a:pos x="460" y="320"/>
                </a:cxn>
                <a:cxn ang="0">
                  <a:pos x="468" y="362"/>
                </a:cxn>
                <a:cxn ang="0">
                  <a:pos x="460" y="374"/>
                </a:cxn>
                <a:cxn ang="0">
                  <a:pos x="496" y="396"/>
                </a:cxn>
                <a:cxn ang="0">
                  <a:pos x="510" y="438"/>
                </a:cxn>
                <a:cxn ang="0">
                  <a:pos x="450" y="450"/>
                </a:cxn>
              </a:cxnLst>
              <a:rect l="0" t="0" r="r" b="b"/>
              <a:pathLst>
                <a:path w="562" h="502">
                  <a:moveTo>
                    <a:pt x="450" y="276"/>
                  </a:moveTo>
                  <a:lnTo>
                    <a:pt x="450" y="276"/>
                  </a:lnTo>
                  <a:lnTo>
                    <a:pt x="438" y="278"/>
                  </a:lnTo>
                  <a:lnTo>
                    <a:pt x="426" y="280"/>
                  </a:lnTo>
                  <a:lnTo>
                    <a:pt x="414" y="282"/>
                  </a:lnTo>
                  <a:lnTo>
                    <a:pt x="402" y="288"/>
                  </a:lnTo>
                  <a:lnTo>
                    <a:pt x="392" y="292"/>
                  </a:lnTo>
                  <a:lnTo>
                    <a:pt x="382" y="300"/>
                  </a:lnTo>
                  <a:lnTo>
                    <a:pt x="374" y="308"/>
                  </a:lnTo>
                  <a:lnTo>
                    <a:pt x="364" y="316"/>
                  </a:lnTo>
                  <a:lnTo>
                    <a:pt x="364" y="316"/>
                  </a:lnTo>
                  <a:lnTo>
                    <a:pt x="364" y="314"/>
                  </a:lnTo>
                  <a:lnTo>
                    <a:pt x="298" y="264"/>
                  </a:lnTo>
                  <a:lnTo>
                    <a:pt x="298" y="224"/>
                  </a:lnTo>
                  <a:lnTo>
                    <a:pt x="298" y="224"/>
                  </a:lnTo>
                  <a:lnTo>
                    <a:pt x="318" y="218"/>
                  </a:lnTo>
                  <a:lnTo>
                    <a:pt x="336" y="210"/>
                  </a:lnTo>
                  <a:lnTo>
                    <a:pt x="352" y="200"/>
                  </a:lnTo>
                  <a:lnTo>
                    <a:pt x="366" y="186"/>
                  </a:lnTo>
                  <a:lnTo>
                    <a:pt x="378" y="170"/>
                  </a:lnTo>
                  <a:lnTo>
                    <a:pt x="386" y="152"/>
                  </a:lnTo>
                  <a:lnTo>
                    <a:pt x="392" y="132"/>
                  </a:lnTo>
                  <a:lnTo>
                    <a:pt x="394" y="112"/>
                  </a:lnTo>
                  <a:lnTo>
                    <a:pt x="394" y="112"/>
                  </a:lnTo>
                  <a:lnTo>
                    <a:pt x="392" y="90"/>
                  </a:lnTo>
                  <a:lnTo>
                    <a:pt x="386" y="68"/>
                  </a:lnTo>
                  <a:lnTo>
                    <a:pt x="374" y="48"/>
                  </a:lnTo>
                  <a:lnTo>
                    <a:pt x="362" y="32"/>
                  </a:lnTo>
                  <a:lnTo>
                    <a:pt x="344" y="18"/>
                  </a:lnTo>
                  <a:lnTo>
                    <a:pt x="326" y="8"/>
                  </a:lnTo>
                  <a:lnTo>
                    <a:pt x="304" y="2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58" y="2"/>
                  </a:lnTo>
                  <a:lnTo>
                    <a:pt x="238" y="8"/>
                  </a:lnTo>
                  <a:lnTo>
                    <a:pt x="218" y="18"/>
                  </a:lnTo>
                  <a:lnTo>
                    <a:pt x="202" y="32"/>
                  </a:lnTo>
                  <a:lnTo>
                    <a:pt x="188" y="48"/>
                  </a:lnTo>
                  <a:lnTo>
                    <a:pt x="178" y="68"/>
                  </a:lnTo>
                  <a:lnTo>
                    <a:pt x="172" y="90"/>
                  </a:lnTo>
                  <a:lnTo>
                    <a:pt x="168" y="112"/>
                  </a:lnTo>
                  <a:lnTo>
                    <a:pt x="168" y="112"/>
                  </a:lnTo>
                  <a:lnTo>
                    <a:pt x="170" y="132"/>
                  </a:lnTo>
                  <a:lnTo>
                    <a:pt x="176" y="152"/>
                  </a:lnTo>
                  <a:lnTo>
                    <a:pt x="184" y="170"/>
                  </a:lnTo>
                  <a:lnTo>
                    <a:pt x="196" y="186"/>
                  </a:lnTo>
                  <a:lnTo>
                    <a:pt x="210" y="200"/>
                  </a:lnTo>
                  <a:lnTo>
                    <a:pt x="228" y="210"/>
                  </a:lnTo>
                  <a:lnTo>
                    <a:pt x="246" y="218"/>
                  </a:lnTo>
                  <a:lnTo>
                    <a:pt x="266" y="224"/>
                  </a:lnTo>
                  <a:lnTo>
                    <a:pt x="266" y="264"/>
                  </a:lnTo>
                  <a:lnTo>
                    <a:pt x="200" y="314"/>
                  </a:lnTo>
                  <a:lnTo>
                    <a:pt x="200" y="314"/>
                  </a:lnTo>
                  <a:lnTo>
                    <a:pt x="198" y="316"/>
                  </a:lnTo>
                  <a:lnTo>
                    <a:pt x="198" y="316"/>
                  </a:lnTo>
                  <a:lnTo>
                    <a:pt x="190" y="308"/>
                  </a:lnTo>
                  <a:lnTo>
                    <a:pt x="180" y="300"/>
                  </a:lnTo>
                  <a:lnTo>
                    <a:pt x="170" y="292"/>
                  </a:lnTo>
                  <a:lnTo>
                    <a:pt x="160" y="288"/>
                  </a:lnTo>
                  <a:lnTo>
                    <a:pt x="150" y="282"/>
                  </a:lnTo>
                  <a:lnTo>
                    <a:pt x="138" y="280"/>
                  </a:lnTo>
                  <a:lnTo>
                    <a:pt x="126" y="278"/>
                  </a:lnTo>
                  <a:lnTo>
                    <a:pt x="112" y="276"/>
                  </a:lnTo>
                  <a:lnTo>
                    <a:pt x="112" y="276"/>
                  </a:lnTo>
                  <a:lnTo>
                    <a:pt x="90" y="280"/>
                  </a:lnTo>
                  <a:lnTo>
                    <a:pt x="68" y="286"/>
                  </a:lnTo>
                  <a:lnTo>
                    <a:pt x="50" y="296"/>
                  </a:lnTo>
                  <a:lnTo>
                    <a:pt x="34" y="310"/>
                  </a:lnTo>
                  <a:lnTo>
                    <a:pt x="20" y="326"/>
                  </a:lnTo>
                  <a:lnTo>
                    <a:pt x="8" y="346"/>
                  </a:lnTo>
                  <a:lnTo>
                    <a:pt x="2" y="366"/>
                  </a:lnTo>
                  <a:lnTo>
                    <a:pt x="0" y="390"/>
                  </a:lnTo>
                  <a:lnTo>
                    <a:pt x="0" y="390"/>
                  </a:lnTo>
                  <a:lnTo>
                    <a:pt x="2" y="412"/>
                  </a:lnTo>
                  <a:lnTo>
                    <a:pt x="8" y="434"/>
                  </a:lnTo>
                  <a:lnTo>
                    <a:pt x="20" y="452"/>
                  </a:lnTo>
                  <a:lnTo>
                    <a:pt x="34" y="470"/>
                  </a:lnTo>
                  <a:lnTo>
                    <a:pt x="50" y="482"/>
                  </a:lnTo>
                  <a:lnTo>
                    <a:pt x="68" y="494"/>
                  </a:lnTo>
                  <a:lnTo>
                    <a:pt x="90" y="500"/>
                  </a:lnTo>
                  <a:lnTo>
                    <a:pt x="112" y="502"/>
                  </a:lnTo>
                  <a:lnTo>
                    <a:pt x="112" y="502"/>
                  </a:lnTo>
                  <a:lnTo>
                    <a:pt x="136" y="500"/>
                  </a:lnTo>
                  <a:lnTo>
                    <a:pt x="156" y="494"/>
                  </a:lnTo>
                  <a:lnTo>
                    <a:pt x="176" y="482"/>
                  </a:lnTo>
                  <a:lnTo>
                    <a:pt x="192" y="470"/>
                  </a:lnTo>
                  <a:lnTo>
                    <a:pt x="206" y="452"/>
                  </a:lnTo>
                  <a:lnTo>
                    <a:pt x="216" y="434"/>
                  </a:lnTo>
                  <a:lnTo>
                    <a:pt x="224" y="412"/>
                  </a:lnTo>
                  <a:lnTo>
                    <a:pt x="226" y="390"/>
                  </a:lnTo>
                  <a:lnTo>
                    <a:pt x="226" y="390"/>
                  </a:lnTo>
                  <a:lnTo>
                    <a:pt x="224" y="368"/>
                  </a:lnTo>
                  <a:lnTo>
                    <a:pt x="216" y="346"/>
                  </a:lnTo>
                  <a:lnTo>
                    <a:pt x="216" y="346"/>
                  </a:lnTo>
                  <a:lnTo>
                    <a:pt x="222" y="344"/>
                  </a:lnTo>
                  <a:lnTo>
                    <a:pt x="282" y="298"/>
                  </a:lnTo>
                  <a:lnTo>
                    <a:pt x="340" y="344"/>
                  </a:lnTo>
                  <a:lnTo>
                    <a:pt x="340" y="344"/>
                  </a:lnTo>
                  <a:lnTo>
                    <a:pt x="346" y="346"/>
                  </a:lnTo>
                  <a:lnTo>
                    <a:pt x="346" y="346"/>
                  </a:lnTo>
                  <a:lnTo>
                    <a:pt x="340" y="368"/>
                  </a:lnTo>
                  <a:lnTo>
                    <a:pt x="338" y="390"/>
                  </a:lnTo>
                  <a:lnTo>
                    <a:pt x="338" y="390"/>
                  </a:lnTo>
                  <a:lnTo>
                    <a:pt x="340" y="412"/>
                  </a:lnTo>
                  <a:lnTo>
                    <a:pt x="346" y="434"/>
                  </a:lnTo>
                  <a:lnTo>
                    <a:pt x="356" y="452"/>
                  </a:lnTo>
                  <a:lnTo>
                    <a:pt x="370" y="470"/>
                  </a:lnTo>
                  <a:lnTo>
                    <a:pt x="388" y="482"/>
                  </a:lnTo>
                  <a:lnTo>
                    <a:pt x="406" y="494"/>
                  </a:lnTo>
                  <a:lnTo>
                    <a:pt x="428" y="500"/>
                  </a:lnTo>
                  <a:lnTo>
                    <a:pt x="450" y="502"/>
                  </a:lnTo>
                  <a:lnTo>
                    <a:pt x="450" y="502"/>
                  </a:lnTo>
                  <a:lnTo>
                    <a:pt x="472" y="500"/>
                  </a:lnTo>
                  <a:lnTo>
                    <a:pt x="494" y="494"/>
                  </a:lnTo>
                  <a:lnTo>
                    <a:pt x="514" y="482"/>
                  </a:lnTo>
                  <a:lnTo>
                    <a:pt x="530" y="470"/>
                  </a:lnTo>
                  <a:lnTo>
                    <a:pt x="544" y="452"/>
                  </a:lnTo>
                  <a:lnTo>
                    <a:pt x="554" y="434"/>
                  </a:lnTo>
                  <a:lnTo>
                    <a:pt x="560" y="412"/>
                  </a:lnTo>
                  <a:lnTo>
                    <a:pt x="562" y="390"/>
                  </a:lnTo>
                  <a:lnTo>
                    <a:pt x="562" y="390"/>
                  </a:lnTo>
                  <a:lnTo>
                    <a:pt x="560" y="366"/>
                  </a:lnTo>
                  <a:lnTo>
                    <a:pt x="554" y="346"/>
                  </a:lnTo>
                  <a:lnTo>
                    <a:pt x="544" y="326"/>
                  </a:lnTo>
                  <a:lnTo>
                    <a:pt x="530" y="310"/>
                  </a:lnTo>
                  <a:lnTo>
                    <a:pt x="514" y="296"/>
                  </a:lnTo>
                  <a:lnTo>
                    <a:pt x="494" y="286"/>
                  </a:lnTo>
                  <a:lnTo>
                    <a:pt x="472" y="280"/>
                  </a:lnTo>
                  <a:lnTo>
                    <a:pt x="450" y="276"/>
                  </a:lnTo>
                  <a:lnTo>
                    <a:pt x="450" y="276"/>
                  </a:lnTo>
                  <a:close/>
                  <a:moveTo>
                    <a:pt x="112" y="450"/>
                  </a:moveTo>
                  <a:lnTo>
                    <a:pt x="112" y="450"/>
                  </a:lnTo>
                  <a:lnTo>
                    <a:pt x="104" y="450"/>
                  </a:lnTo>
                  <a:lnTo>
                    <a:pt x="82" y="448"/>
                  </a:lnTo>
                  <a:lnTo>
                    <a:pt x="70" y="448"/>
                  </a:lnTo>
                  <a:lnTo>
                    <a:pt x="60" y="444"/>
                  </a:lnTo>
                  <a:lnTo>
                    <a:pt x="54" y="440"/>
                  </a:lnTo>
                  <a:lnTo>
                    <a:pt x="52" y="438"/>
                  </a:lnTo>
                  <a:lnTo>
                    <a:pt x="52" y="434"/>
                  </a:lnTo>
                  <a:lnTo>
                    <a:pt x="52" y="434"/>
                  </a:lnTo>
                  <a:lnTo>
                    <a:pt x="52" y="422"/>
                  </a:lnTo>
                  <a:lnTo>
                    <a:pt x="56" y="410"/>
                  </a:lnTo>
                  <a:lnTo>
                    <a:pt x="60" y="402"/>
                  </a:lnTo>
                  <a:lnTo>
                    <a:pt x="66" y="396"/>
                  </a:lnTo>
                  <a:lnTo>
                    <a:pt x="72" y="390"/>
                  </a:lnTo>
                  <a:lnTo>
                    <a:pt x="80" y="386"/>
                  </a:lnTo>
                  <a:lnTo>
                    <a:pt x="94" y="382"/>
                  </a:lnTo>
                  <a:lnTo>
                    <a:pt x="94" y="382"/>
                  </a:lnTo>
                  <a:lnTo>
                    <a:pt x="94" y="382"/>
                  </a:lnTo>
                  <a:lnTo>
                    <a:pt x="100" y="378"/>
                  </a:lnTo>
                  <a:lnTo>
                    <a:pt x="102" y="374"/>
                  </a:lnTo>
                  <a:lnTo>
                    <a:pt x="102" y="370"/>
                  </a:lnTo>
                  <a:lnTo>
                    <a:pt x="100" y="368"/>
                  </a:lnTo>
                  <a:lnTo>
                    <a:pt x="100" y="368"/>
                  </a:lnTo>
                  <a:lnTo>
                    <a:pt x="100" y="368"/>
                  </a:lnTo>
                  <a:lnTo>
                    <a:pt x="100" y="368"/>
                  </a:lnTo>
                  <a:lnTo>
                    <a:pt x="96" y="362"/>
                  </a:lnTo>
                  <a:lnTo>
                    <a:pt x="92" y="356"/>
                  </a:lnTo>
                  <a:lnTo>
                    <a:pt x="90" y="348"/>
                  </a:lnTo>
                  <a:lnTo>
                    <a:pt x="90" y="338"/>
                  </a:lnTo>
                  <a:lnTo>
                    <a:pt x="92" y="332"/>
                  </a:lnTo>
                  <a:lnTo>
                    <a:pt x="96" y="324"/>
                  </a:lnTo>
                  <a:lnTo>
                    <a:pt x="102" y="320"/>
                  </a:lnTo>
                  <a:lnTo>
                    <a:pt x="112" y="318"/>
                  </a:lnTo>
                  <a:lnTo>
                    <a:pt x="112" y="318"/>
                  </a:lnTo>
                  <a:lnTo>
                    <a:pt x="122" y="320"/>
                  </a:lnTo>
                  <a:lnTo>
                    <a:pt x="130" y="324"/>
                  </a:lnTo>
                  <a:lnTo>
                    <a:pt x="134" y="332"/>
                  </a:lnTo>
                  <a:lnTo>
                    <a:pt x="136" y="338"/>
                  </a:lnTo>
                  <a:lnTo>
                    <a:pt x="134" y="348"/>
                  </a:lnTo>
                  <a:lnTo>
                    <a:pt x="132" y="356"/>
                  </a:lnTo>
                  <a:lnTo>
                    <a:pt x="130" y="362"/>
                  </a:lnTo>
                  <a:lnTo>
                    <a:pt x="126" y="368"/>
                  </a:lnTo>
                  <a:lnTo>
                    <a:pt x="126" y="368"/>
                  </a:lnTo>
                  <a:lnTo>
                    <a:pt x="126" y="368"/>
                  </a:lnTo>
                  <a:lnTo>
                    <a:pt x="126" y="368"/>
                  </a:lnTo>
                  <a:lnTo>
                    <a:pt x="124" y="370"/>
                  </a:lnTo>
                  <a:lnTo>
                    <a:pt x="124" y="374"/>
                  </a:lnTo>
                  <a:lnTo>
                    <a:pt x="126" y="378"/>
                  </a:lnTo>
                  <a:lnTo>
                    <a:pt x="132" y="382"/>
                  </a:lnTo>
                  <a:lnTo>
                    <a:pt x="132" y="382"/>
                  </a:lnTo>
                  <a:lnTo>
                    <a:pt x="146" y="386"/>
                  </a:lnTo>
                  <a:lnTo>
                    <a:pt x="152" y="390"/>
                  </a:lnTo>
                  <a:lnTo>
                    <a:pt x="160" y="396"/>
                  </a:lnTo>
                  <a:lnTo>
                    <a:pt x="166" y="402"/>
                  </a:lnTo>
                  <a:lnTo>
                    <a:pt x="170" y="410"/>
                  </a:lnTo>
                  <a:lnTo>
                    <a:pt x="174" y="422"/>
                  </a:lnTo>
                  <a:lnTo>
                    <a:pt x="174" y="434"/>
                  </a:lnTo>
                  <a:lnTo>
                    <a:pt x="174" y="434"/>
                  </a:lnTo>
                  <a:lnTo>
                    <a:pt x="174" y="438"/>
                  </a:lnTo>
                  <a:lnTo>
                    <a:pt x="172" y="440"/>
                  </a:lnTo>
                  <a:lnTo>
                    <a:pt x="164" y="444"/>
                  </a:lnTo>
                  <a:lnTo>
                    <a:pt x="154" y="448"/>
                  </a:lnTo>
                  <a:lnTo>
                    <a:pt x="144" y="448"/>
                  </a:lnTo>
                  <a:lnTo>
                    <a:pt x="122" y="450"/>
                  </a:lnTo>
                  <a:lnTo>
                    <a:pt x="112" y="450"/>
                  </a:lnTo>
                  <a:lnTo>
                    <a:pt x="112" y="450"/>
                  </a:lnTo>
                  <a:close/>
                  <a:moveTo>
                    <a:pt x="220" y="158"/>
                  </a:moveTo>
                  <a:lnTo>
                    <a:pt x="220" y="158"/>
                  </a:lnTo>
                  <a:lnTo>
                    <a:pt x="222" y="144"/>
                  </a:lnTo>
                  <a:lnTo>
                    <a:pt x="224" y="132"/>
                  </a:lnTo>
                  <a:lnTo>
                    <a:pt x="228" y="124"/>
                  </a:lnTo>
                  <a:lnTo>
                    <a:pt x="234" y="118"/>
                  </a:lnTo>
                  <a:lnTo>
                    <a:pt x="242" y="112"/>
                  </a:lnTo>
                  <a:lnTo>
                    <a:pt x="248" y="108"/>
                  </a:lnTo>
                  <a:lnTo>
                    <a:pt x="262" y="104"/>
                  </a:lnTo>
                  <a:lnTo>
                    <a:pt x="262" y="104"/>
                  </a:lnTo>
                  <a:lnTo>
                    <a:pt x="262" y="104"/>
                  </a:lnTo>
                  <a:lnTo>
                    <a:pt x="268" y="102"/>
                  </a:lnTo>
                  <a:lnTo>
                    <a:pt x="270" y="96"/>
                  </a:lnTo>
                  <a:lnTo>
                    <a:pt x="270" y="94"/>
                  </a:lnTo>
                  <a:lnTo>
                    <a:pt x="268" y="90"/>
                  </a:lnTo>
                  <a:lnTo>
                    <a:pt x="268" y="90"/>
                  </a:lnTo>
                  <a:lnTo>
                    <a:pt x="268" y="90"/>
                  </a:lnTo>
                  <a:lnTo>
                    <a:pt x="268" y="90"/>
                  </a:lnTo>
                  <a:lnTo>
                    <a:pt x="264" y="84"/>
                  </a:lnTo>
                  <a:lnTo>
                    <a:pt x="262" y="78"/>
                  </a:lnTo>
                  <a:lnTo>
                    <a:pt x="260" y="70"/>
                  </a:lnTo>
                  <a:lnTo>
                    <a:pt x="258" y="62"/>
                  </a:lnTo>
                  <a:lnTo>
                    <a:pt x="260" y="54"/>
                  </a:lnTo>
                  <a:lnTo>
                    <a:pt x="264" y="46"/>
                  </a:lnTo>
                  <a:lnTo>
                    <a:pt x="272" y="42"/>
                  </a:lnTo>
                  <a:lnTo>
                    <a:pt x="282" y="40"/>
                  </a:lnTo>
                  <a:lnTo>
                    <a:pt x="282" y="40"/>
                  </a:lnTo>
                  <a:lnTo>
                    <a:pt x="292" y="42"/>
                  </a:lnTo>
                  <a:lnTo>
                    <a:pt x="298" y="46"/>
                  </a:lnTo>
                  <a:lnTo>
                    <a:pt x="302" y="54"/>
                  </a:lnTo>
                  <a:lnTo>
                    <a:pt x="304" y="62"/>
                  </a:lnTo>
                  <a:lnTo>
                    <a:pt x="304" y="70"/>
                  </a:lnTo>
                  <a:lnTo>
                    <a:pt x="302" y="78"/>
                  </a:lnTo>
                  <a:lnTo>
                    <a:pt x="298" y="84"/>
                  </a:lnTo>
                  <a:lnTo>
                    <a:pt x="294" y="90"/>
                  </a:lnTo>
                  <a:lnTo>
                    <a:pt x="294" y="90"/>
                  </a:lnTo>
                  <a:lnTo>
                    <a:pt x="294" y="90"/>
                  </a:lnTo>
                  <a:lnTo>
                    <a:pt x="294" y="90"/>
                  </a:lnTo>
                  <a:lnTo>
                    <a:pt x="292" y="94"/>
                  </a:lnTo>
                  <a:lnTo>
                    <a:pt x="292" y="96"/>
                  </a:lnTo>
                  <a:lnTo>
                    <a:pt x="294" y="100"/>
                  </a:lnTo>
                  <a:lnTo>
                    <a:pt x="300" y="104"/>
                  </a:lnTo>
                  <a:lnTo>
                    <a:pt x="300" y="104"/>
                  </a:lnTo>
                  <a:lnTo>
                    <a:pt x="314" y="108"/>
                  </a:lnTo>
                  <a:lnTo>
                    <a:pt x="322" y="112"/>
                  </a:lnTo>
                  <a:lnTo>
                    <a:pt x="328" y="118"/>
                  </a:lnTo>
                  <a:lnTo>
                    <a:pt x="334" y="124"/>
                  </a:lnTo>
                  <a:lnTo>
                    <a:pt x="338" y="132"/>
                  </a:lnTo>
                  <a:lnTo>
                    <a:pt x="342" y="144"/>
                  </a:lnTo>
                  <a:lnTo>
                    <a:pt x="342" y="158"/>
                  </a:lnTo>
                  <a:lnTo>
                    <a:pt x="342" y="158"/>
                  </a:lnTo>
                  <a:lnTo>
                    <a:pt x="342" y="160"/>
                  </a:lnTo>
                  <a:lnTo>
                    <a:pt x="340" y="162"/>
                  </a:lnTo>
                  <a:lnTo>
                    <a:pt x="334" y="166"/>
                  </a:lnTo>
                  <a:lnTo>
                    <a:pt x="324" y="170"/>
                  </a:lnTo>
                  <a:lnTo>
                    <a:pt x="312" y="172"/>
                  </a:lnTo>
                  <a:lnTo>
                    <a:pt x="292" y="172"/>
                  </a:lnTo>
                  <a:lnTo>
                    <a:pt x="282" y="172"/>
                  </a:lnTo>
                  <a:lnTo>
                    <a:pt x="282" y="172"/>
                  </a:lnTo>
                  <a:lnTo>
                    <a:pt x="272" y="172"/>
                  </a:lnTo>
                  <a:lnTo>
                    <a:pt x="250" y="172"/>
                  </a:lnTo>
                  <a:lnTo>
                    <a:pt x="240" y="170"/>
                  </a:lnTo>
                  <a:lnTo>
                    <a:pt x="230" y="166"/>
                  </a:lnTo>
                  <a:lnTo>
                    <a:pt x="222" y="162"/>
                  </a:lnTo>
                  <a:lnTo>
                    <a:pt x="220" y="160"/>
                  </a:lnTo>
                  <a:lnTo>
                    <a:pt x="220" y="158"/>
                  </a:lnTo>
                  <a:lnTo>
                    <a:pt x="220" y="158"/>
                  </a:lnTo>
                  <a:close/>
                  <a:moveTo>
                    <a:pt x="450" y="450"/>
                  </a:moveTo>
                  <a:lnTo>
                    <a:pt x="450" y="450"/>
                  </a:lnTo>
                  <a:lnTo>
                    <a:pt x="440" y="450"/>
                  </a:lnTo>
                  <a:lnTo>
                    <a:pt x="420" y="448"/>
                  </a:lnTo>
                  <a:lnTo>
                    <a:pt x="408" y="448"/>
                  </a:lnTo>
                  <a:lnTo>
                    <a:pt x="398" y="444"/>
                  </a:lnTo>
                  <a:lnTo>
                    <a:pt x="392" y="440"/>
                  </a:lnTo>
                  <a:lnTo>
                    <a:pt x="390" y="438"/>
                  </a:lnTo>
                  <a:lnTo>
                    <a:pt x="388" y="434"/>
                  </a:lnTo>
                  <a:lnTo>
                    <a:pt x="388" y="434"/>
                  </a:lnTo>
                  <a:lnTo>
                    <a:pt x="390" y="422"/>
                  </a:lnTo>
                  <a:lnTo>
                    <a:pt x="392" y="410"/>
                  </a:lnTo>
                  <a:lnTo>
                    <a:pt x="398" y="402"/>
                  </a:lnTo>
                  <a:lnTo>
                    <a:pt x="404" y="396"/>
                  </a:lnTo>
                  <a:lnTo>
                    <a:pt x="410" y="390"/>
                  </a:lnTo>
                  <a:lnTo>
                    <a:pt x="418" y="386"/>
                  </a:lnTo>
                  <a:lnTo>
                    <a:pt x="432" y="382"/>
                  </a:lnTo>
                  <a:lnTo>
                    <a:pt x="432" y="382"/>
                  </a:lnTo>
                  <a:lnTo>
                    <a:pt x="432" y="382"/>
                  </a:lnTo>
                  <a:lnTo>
                    <a:pt x="438" y="378"/>
                  </a:lnTo>
                  <a:lnTo>
                    <a:pt x="440" y="374"/>
                  </a:lnTo>
                  <a:lnTo>
                    <a:pt x="438" y="370"/>
                  </a:lnTo>
                  <a:lnTo>
                    <a:pt x="438" y="368"/>
                  </a:lnTo>
                  <a:lnTo>
                    <a:pt x="438" y="368"/>
                  </a:lnTo>
                  <a:lnTo>
                    <a:pt x="436" y="368"/>
                  </a:lnTo>
                  <a:lnTo>
                    <a:pt x="436" y="368"/>
                  </a:lnTo>
                  <a:lnTo>
                    <a:pt x="432" y="362"/>
                  </a:lnTo>
                  <a:lnTo>
                    <a:pt x="430" y="356"/>
                  </a:lnTo>
                  <a:lnTo>
                    <a:pt x="428" y="348"/>
                  </a:lnTo>
                  <a:lnTo>
                    <a:pt x="428" y="338"/>
                  </a:lnTo>
                  <a:lnTo>
                    <a:pt x="430" y="332"/>
                  </a:lnTo>
                  <a:lnTo>
                    <a:pt x="434" y="324"/>
                  </a:lnTo>
                  <a:lnTo>
                    <a:pt x="440" y="320"/>
                  </a:lnTo>
                  <a:lnTo>
                    <a:pt x="450" y="318"/>
                  </a:lnTo>
                  <a:lnTo>
                    <a:pt x="450" y="318"/>
                  </a:lnTo>
                  <a:lnTo>
                    <a:pt x="460" y="320"/>
                  </a:lnTo>
                  <a:lnTo>
                    <a:pt x="466" y="324"/>
                  </a:lnTo>
                  <a:lnTo>
                    <a:pt x="470" y="332"/>
                  </a:lnTo>
                  <a:lnTo>
                    <a:pt x="472" y="338"/>
                  </a:lnTo>
                  <a:lnTo>
                    <a:pt x="472" y="348"/>
                  </a:lnTo>
                  <a:lnTo>
                    <a:pt x="470" y="356"/>
                  </a:lnTo>
                  <a:lnTo>
                    <a:pt x="468" y="362"/>
                  </a:lnTo>
                  <a:lnTo>
                    <a:pt x="464" y="368"/>
                  </a:lnTo>
                  <a:lnTo>
                    <a:pt x="464" y="368"/>
                  </a:lnTo>
                  <a:lnTo>
                    <a:pt x="462" y="368"/>
                  </a:lnTo>
                  <a:lnTo>
                    <a:pt x="462" y="368"/>
                  </a:lnTo>
                  <a:lnTo>
                    <a:pt x="462" y="370"/>
                  </a:lnTo>
                  <a:lnTo>
                    <a:pt x="460" y="374"/>
                  </a:lnTo>
                  <a:lnTo>
                    <a:pt x="462" y="378"/>
                  </a:lnTo>
                  <a:lnTo>
                    <a:pt x="468" y="382"/>
                  </a:lnTo>
                  <a:lnTo>
                    <a:pt x="468" y="382"/>
                  </a:lnTo>
                  <a:lnTo>
                    <a:pt x="482" y="386"/>
                  </a:lnTo>
                  <a:lnTo>
                    <a:pt x="490" y="390"/>
                  </a:lnTo>
                  <a:lnTo>
                    <a:pt x="496" y="396"/>
                  </a:lnTo>
                  <a:lnTo>
                    <a:pt x="502" y="402"/>
                  </a:lnTo>
                  <a:lnTo>
                    <a:pt x="508" y="410"/>
                  </a:lnTo>
                  <a:lnTo>
                    <a:pt x="510" y="422"/>
                  </a:lnTo>
                  <a:lnTo>
                    <a:pt x="512" y="434"/>
                  </a:lnTo>
                  <a:lnTo>
                    <a:pt x="512" y="434"/>
                  </a:lnTo>
                  <a:lnTo>
                    <a:pt x="510" y="438"/>
                  </a:lnTo>
                  <a:lnTo>
                    <a:pt x="508" y="440"/>
                  </a:lnTo>
                  <a:lnTo>
                    <a:pt x="502" y="444"/>
                  </a:lnTo>
                  <a:lnTo>
                    <a:pt x="492" y="448"/>
                  </a:lnTo>
                  <a:lnTo>
                    <a:pt x="480" y="448"/>
                  </a:lnTo>
                  <a:lnTo>
                    <a:pt x="460" y="450"/>
                  </a:lnTo>
                  <a:lnTo>
                    <a:pt x="450" y="450"/>
                  </a:lnTo>
                  <a:lnTo>
                    <a:pt x="450" y="450"/>
                  </a:lnTo>
                  <a:close/>
                </a:path>
              </a:pathLst>
            </a:custGeom>
            <a:solidFill>
              <a:srgbClr val="3FAE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777C1FA2-98FD-4281-8FA6-1A72D8F0EAE7}"/>
              </a:ext>
            </a:extLst>
          </p:cNvPr>
          <p:cNvGrpSpPr/>
          <p:nvPr/>
        </p:nvGrpSpPr>
        <p:grpSpPr>
          <a:xfrm>
            <a:off x="1760177" y="3158987"/>
            <a:ext cx="648000" cy="648000"/>
            <a:chOff x="1141375" y="3188585"/>
            <a:chExt cx="648000" cy="648000"/>
          </a:xfrm>
        </p:grpSpPr>
        <p:sp>
          <p:nvSpPr>
            <p:cNvPr id="64" name="Ovale 63">
              <a:extLst>
                <a:ext uri="{FF2B5EF4-FFF2-40B4-BE49-F238E27FC236}">
                  <a16:creationId xmlns:a16="http://schemas.microsoft.com/office/drawing/2014/main" id="{318BE995-3B11-4390-AB88-602EEE15D0D3}"/>
                </a:ext>
              </a:extLst>
            </p:cNvPr>
            <p:cNvSpPr/>
            <p:nvPr/>
          </p:nvSpPr>
          <p:spPr>
            <a:xfrm>
              <a:off x="1141375" y="3188585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724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7" name="Group 1172">
              <a:extLst>
                <a:ext uri="{FF2B5EF4-FFF2-40B4-BE49-F238E27FC236}">
                  <a16:creationId xmlns:a16="http://schemas.microsoft.com/office/drawing/2014/main" id="{7EC9742B-8A7B-47D8-8EA7-A044B939D0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03375" y="3351492"/>
              <a:ext cx="324000" cy="322187"/>
              <a:chOff x="2825750" y="4405313"/>
              <a:chExt cx="1135063" cy="1128713"/>
            </a:xfrm>
            <a:solidFill>
              <a:srgbClr val="3FAE29"/>
            </a:solidFill>
          </p:grpSpPr>
          <p:sp>
            <p:nvSpPr>
              <p:cNvPr id="49" name="Freeform 84">
                <a:extLst>
                  <a:ext uri="{FF2B5EF4-FFF2-40B4-BE49-F238E27FC236}">
                    <a16:creationId xmlns:a16="http://schemas.microsoft.com/office/drawing/2014/main" id="{DEB6079C-755F-414B-AE1E-F2E42E3C08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33738" y="5411788"/>
                <a:ext cx="319088" cy="122238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380" y="0"/>
                  </a:cxn>
                  <a:cxn ang="0">
                    <a:pos x="380" y="0"/>
                  </a:cxn>
                  <a:cxn ang="0">
                    <a:pos x="385" y="0"/>
                  </a:cxn>
                  <a:cxn ang="0">
                    <a:pos x="389" y="2"/>
                  </a:cxn>
                  <a:cxn ang="0">
                    <a:pos x="396" y="7"/>
                  </a:cxn>
                  <a:cxn ang="0">
                    <a:pos x="400" y="14"/>
                  </a:cxn>
                  <a:cxn ang="0">
                    <a:pos x="401" y="18"/>
                  </a:cxn>
                  <a:cxn ang="0">
                    <a:pos x="403" y="22"/>
                  </a:cxn>
                  <a:cxn ang="0">
                    <a:pos x="403" y="134"/>
                  </a:cxn>
                  <a:cxn ang="0">
                    <a:pos x="403" y="134"/>
                  </a:cxn>
                  <a:cxn ang="0">
                    <a:pos x="401" y="138"/>
                  </a:cxn>
                  <a:cxn ang="0">
                    <a:pos x="400" y="142"/>
                  </a:cxn>
                  <a:cxn ang="0">
                    <a:pos x="396" y="149"/>
                  </a:cxn>
                  <a:cxn ang="0">
                    <a:pos x="389" y="154"/>
                  </a:cxn>
                  <a:cxn ang="0">
                    <a:pos x="385" y="156"/>
                  </a:cxn>
                  <a:cxn ang="0">
                    <a:pos x="380" y="156"/>
                  </a:cxn>
                  <a:cxn ang="0">
                    <a:pos x="22" y="156"/>
                  </a:cxn>
                  <a:cxn ang="0">
                    <a:pos x="22" y="156"/>
                  </a:cxn>
                  <a:cxn ang="0">
                    <a:pos x="18" y="156"/>
                  </a:cxn>
                  <a:cxn ang="0">
                    <a:pos x="14" y="154"/>
                  </a:cxn>
                  <a:cxn ang="0">
                    <a:pos x="7" y="149"/>
                  </a:cxn>
                  <a:cxn ang="0">
                    <a:pos x="2" y="142"/>
                  </a:cxn>
                  <a:cxn ang="0">
                    <a:pos x="1" y="138"/>
                  </a:cxn>
                  <a:cxn ang="0">
                    <a:pos x="0" y="134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1" y="18"/>
                  </a:cxn>
                  <a:cxn ang="0">
                    <a:pos x="2" y="14"/>
                  </a:cxn>
                  <a:cxn ang="0">
                    <a:pos x="7" y="7"/>
                  </a:cxn>
                  <a:cxn ang="0">
                    <a:pos x="14" y="2"/>
                  </a:cxn>
                  <a:cxn ang="0">
                    <a:pos x="18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90" y="45"/>
                  </a:cxn>
                  <a:cxn ang="0">
                    <a:pos x="190" y="111"/>
                  </a:cxn>
                  <a:cxn ang="0">
                    <a:pos x="45" y="111"/>
                  </a:cxn>
                  <a:cxn ang="0">
                    <a:pos x="45" y="45"/>
                  </a:cxn>
                  <a:cxn ang="0">
                    <a:pos x="190" y="45"/>
                  </a:cxn>
                  <a:cxn ang="0">
                    <a:pos x="190" y="45"/>
                  </a:cxn>
                  <a:cxn ang="0">
                    <a:pos x="223" y="111"/>
                  </a:cxn>
                  <a:cxn ang="0">
                    <a:pos x="223" y="45"/>
                  </a:cxn>
                  <a:cxn ang="0">
                    <a:pos x="246" y="45"/>
                  </a:cxn>
                  <a:cxn ang="0">
                    <a:pos x="246" y="111"/>
                  </a:cxn>
                  <a:cxn ang="0">
                    <a:pos x="223" y="111"/>
                  </a:cxn>
                  <a:cxn ang="0">
                    <a:pos x="223" y="111"/>
                  </a:cxn>
                  <a:cxn ang="0">
                    <a:pos x="312" y="111"/>
                  </a:cxn>
                  <a:cxn ang="0">
                    <a:pos x="312" y="45"/>
                  </a:cxn>
                  <a:cxn ang="0">
                    <a:pos x="357" y="45"/>
                  </a:cxn>
                  <a:cxn ang="0">
                    <a:pos x="357" y="111"/>
                  </a:cxn>
                  <a:cxn ang="0">
                    <a:pos x="312" y="111"/>
                  </a:cxn>
                  <a:cxn ang="0">
                    <a:pos x="312" y="111"/>
                  </a:cxn>
                </a:cxnLst>
                <a:rect l="0" t="0" r="r" b="b"/>
                <a:pathLst>
                  <a:path w="403" h="156">
                    <a:moveTo>
                      <a:pt x="22" y="0"/>
                    </a:moveTo>
                    <a:lnTo>
                      <a:pt x="380" y="0"/>
                    </a:lnTo>
                    <a:lnTo>
                      <a:pt x="380" y="0"/>
                    </a:lnTo>
                    <a:lnTo>
                      <a:pt x="385" y="0"/>
                    </a:lnTo>
                    <a:lnTo>
                      <a:pt x="389" y="2"/>
                    </a:lnTo>
                    <a:lnTo>
                      <a:pt x="396" y="7"/>
                    </a:lnTo>
                    <a:lnTo>
                      <a:pt x="400" y="14"/>
                    </a:lnTo>
                    <a:lnTo>
                      <a:pt x="401" y="18"/>
                    </a:lnTo>
                    <a:lnTo>
                      <a:pt x="403" y="22"/>
                    </a:lnTo>
                    <a:lnTo>
                      <a:pt x="403" y="134"/>
                    </a:lnTo>
                    <a:lnTo>
                      <a:pt x="403" y="134"/>
                    </a:lnTo>
                    <a:lnTo>
                      <a:pt x="401" y="138"/>
                    </a:lnTo>
                    <a:lnTo>
                      <a:pt x="400" y="142"/>
                    </a:lnTo>
                    <a:lnTo>
                      <a:pt x="396" y="149"/>
                    </a:lnTo>
                    <a:lnTo>
                      <a:pt x="389" y="154"/>
                    </a:lnTo>
                    <a:lnTo>
                      <a:pt x="385" y="156"/>
                    </a:lnTo>
                    <a:lnTo>
                      <a:pt x="380" y="156"/>
                    </a:lnTo>
                    <a:lnTo>
                      <a:pt x="22" y="156"/>
                    </a:lnTo>
                    <a:lnTo>
                      <a:pt x="22" y="156"/>
                    </a:lnTo>
                    <a:lnTo>
                      <a:pt x="18" y="156"/>
                    </a:lnTo>
                    <a:lnTo>
                      <a:pt x="14" y="154"/>
                    </a:lnTo>
                    <a:lnTo>
                      <a:pt x="7" y="149"/>
                    </a:lnTo>
                    <a:lnTo>
                      <a:pt x="2" y="142"/>
                    </a:lnTo>
                    <a:lnTo>
                      <a:pt x="1" y="138"/>
                    </a:lnTo>
                    <a:lnTo>
                      <a:pt x="0" y="13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1" y="18"/>
                    </a:lnTo>
                    <a:lnTo>
                      <a:pt x="2" y="14"/>
                    </a:lnTo>
                    <a:lnTo>
                      <a:pt x="7" y="7"/>
                    </a:lnTo>
                    <a:lnTo>
                      <a:pt x="14" y="2"/>
                    </a:lnTo>
                    <a:lnTo>
                      <a:pt x="18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  <a:moveTo>
                      <a:pt x="190" y="45"/>
                    </a:moveTo>
                    <a:lnTo>
                      <a:pt x="190" y="111"/>
                    </a:lnTo>
                    <a:lnTo>
                      <a:pt x="45" y="111"/>
                    </a:lnTo>
                    <a:lnTo>
                      <a:pt x="45" y="45"/>
                    </a:lnTo>
                    <a:lnTo>
                      <a:pt x="190" y="45"/>
                    </a:lnTo>
                    <a:lnTo>
                      <a:pt x="190" y="45"/>
                    </a:lnTo>
                    <a:close/>
                    <a:moveTo>
                      <a:pt x="223" y="111"/>
                    </a:moveTo>
                    <a:lnTo>
                      <a:pt x="223" y="45"/>
                    </a:lnTo>
                    <a:lnTo>
                      <a:pt x="246" y="45"/>
                    </a:lnTo>
                    <a:lnTo>
                      <a:pt x="246" y="111"/>
                    </a:lnTo>
                    <a:lnTo>
                      <a:pt x="223" y="111"/>
                    </a:lnTo>
                    <a:lnTo>
                      <a:pt x="223" y="111"/>
                    </a:lnTo>
                    <a:close/>
                    <a:moveTo>
                      <a:pt x="312" y="111"/>
                    </a:moveTo>
                    <a:lnTo>
                      <a:pt x="312" y="45"/>
                    </a:lnTo>
                    <a:lnTo>
                      <a:pt x="357" y="45"/>
                    </a:lnTo>
                    <a:lnTo>
                      <a:pt x="357" y="111"/>
                    </a:lnTo>
                    <a:lnTo>
                      <a:pt x="312" y="111"/>
                    </a:lnTo>
                    <a:lnTo>
                      <a:pt x="312" y="1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06F5A6C8-63E8-4609-8C4A-10D6BE339B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33738" y="5322888"/>
                <a:ext cx="319088" cy="1238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380" y="0"/>
                  </a:cxn>
                  <a:cxn ang="0">
                    <a:pos x="380" y="0"/>
                  </a:cxn>
                  <a:cxn ang="0">
                    <a:pos x="385" y="0"/>
                  </a:cxn>
                  <a:cxn ang="0">
                    <a:pos x="389" y="1"/>
                  </a:cxn>
                  <a:cxn ang="0">
                    <a:pos x="396" y="7"/>
                  </a:cxn>
                  <a:cxn ang="0">
                    <a:pos x="400" y="14"/>
                  </a:cxn>
                  <a:cxn ang="0">
                    <a:pos x="401" y="18"/>
                  </a:cxn>
                  <a:cxn ang="0">
                    <a:pos x="403" y="22"/>
                  </a:cxn>
                  <a:cxn ang="0">
                    <a:pos x="403" y="133"/>
                  </a:cxn>
                  <a:cxn ang="0">
                    <a:pos x="403" y="133"/>
                  </a:cxn>
                  <a:cxn ang="0">
                    <a:pos x="401" y="138"/>
                  </a:cxn>
                  <a:cxn ang="0">
                    <a:pos x="400" y="142"/>
                  </a:cxn>
                  <a:cxn ang="0">
                    <a:pos x="396" y="149"/>
                  </a:cxn>
                  <a:cxn ang="0">
                    <a:pos x="389" y="154"/>
                  </a:cxn>
                  <a:cxn ang="0">
                    <a:pos x="385" y="156"/>
                  </a:cxn>
                  <a:cxn ang="0">
                    <a:pos x="380" y="156"/>
                  </a:cxn>
                  <a:cxn ang="0">
                    <a:pos x="22" y="156"/>
                  </a:cxn>
                  <a:cxn ang="0">
                    <a:pos x="22" y="156"/>
                  </a:cxn>
                  <a:cxn ang="0">
                    <a:pos x="18" y="156"/>
                  </a:cxn>
                  <a:cxn ang="0">
                    <a:pos x="14" y="154"/>
                  </a:cxn>
                  <a:cxn ang="0">
                    <a:pos x="7" y="149"/>
                  </a:cxn>
                  <a:cxn ang="0">
                    <a:pos x="2" y="142"/>
                  </a:cxn>
                  <a:cxn ang="0">
                    <a:pos x="1" y="138"/>
                  </a:cxn>
                  <a:cxn ang="0">
                    <a:pos x="0" y="133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1" y="18"/>
                  </a:cxn>
                  <a:cxn ang="0">
                    <a:pos x="2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18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90" y="44"/>
                  </a:cxn>
                  <a:cxn ang="0">
                    <a:pos x="190" y="111"/>
                  </a:cxn>
                  <a:cxn ang="0">
                    <a:pos x="45" y="111"/>
                  </a:cxn>
                  <a:cxn ang="0">
                    <a:pos x="45" y="44"/>
                  </a:cxn>
                  <a:cxn ang="0">
                    <a:pos x="190" y="44"/>
                  </a:cxn>
                  <a:cxn ang="0">
                    <a:pos x="190" y="44"/>
                  </a:cxn>
                  <a:cxn ang="0">
                    <a:pos x="223" y="111"/>
                  </a:cxn>
                  <a:cxn ang="0">
                    <a:pos x="223" y="44"/>
                  </a:cxn>
                  <a:cxn ang="0">
                    <a:pos x="246" y="44"/>
                  </a:cxn>
                  <a:cxn ang="0">
                    <a:pos x="246" y="111"/>
                  </a:cxn>
                  <a:cxn ang="0">
                    <a:pos x="223" y="111"/>
                  </a:cxn>
                  <a:cxn ang="0">
                    <a:pos x="223" y="111"/>
                  </a:cxn>
                  <a:cxn ang="0">
                    <a:pos x="312" y="111"/>
                  </a:cxn>
                  <a:cxn ang="0">
                    <a:pos x="312" y="44"/>
                  </a:cxn>
                  <a:cxn ang="0">
                    <a:pos x="357" y="44"/>
                  </a:cxn>
                  <a:cxn ang="0">
                    <a:pos x="357" y="111"/>
                  </a:cxn>
                  <a:cxn ang="0">
                    <a:pos x="312" y="111"/>
                  </a:cxn>
                  <a:cxn ang="0">
                    <a:pos x="312" y="111"/>
                  </a:cxn>
                </a:cxnLst>
                <a:rect l="0" t="0" r="r" b="b"/>
                <a:pathLst>
                  <a:path w="403" h="156">
                    <a:moveTo>
                      <a:pt x="22" y="0"/>
                    </a:moveTo>
                    <a:lnTo>
                      <a:pt x="380" y="0"/>
                    </a:lnTo>
                    <a:lnTo>
                      <a:pt x="380" y="0"/>
                    </a:lnTo>
                    <a:lnTo>
                      <a:pt x="385" y="0"/>
                    </a:lnTo>
                    <a:lnTo>
                      <a:pt x="389" y="1"/>
                    </a:lnTo>
                    <a:lnTo>
                      <a:pt x="396" y="7"/>
                    </a:lnTo>
                    <a:lnTo>
                      <a:pt x="400" y="14"/>
                    </a:lnTo>
                    <a:lnTo>
                      <a:pt x="401" y="18"/>
                    </a:lnTo>
                    <a:lnTo>
                      <a:pt x="403" y="22"/>
                    </a:lnTo>
                    <a:lnTo>
                      <a:pt x="403" y="133"/>
                    </a:lnTo>
                    <a:lnTo>
                      <a:pt x="403" y="133"/>
                    </a:lnTo>
                    <a:lnTo>
                      <a:pt x="401" y="138"/>
                    </a:lnTo>
                    <a:lnTo>
                      <a:pt x="400" y="142"/>
                    </a:lnTo>
                    <a:lnTo>
                      <a:pt x="396" y="149"/>
                    </a:lnTo>
                    <a:lnTo>
                      <a:pt x="389" y="154"/>
                    </a:lnTo>
                    <a:lnTo>
                      <a:pt x="385" y="156"/>
                    </a:lnTo>
                    <a:lnTo>
                      <a:pt x="380" y="156"/>
                    </a:lnTo>
                    <a:lnTo>
                      <a:pt x="22" y="156"/>
                    </a:lnTo>
                    <a:lnTo>
                      <a:pt x="22" y="156"/>
                    </a:lnTo>
                    <a:lnTo>
                      <a:pt x="18" y="156"/>
                    </a:lnTo>
                    <a:lnTo>
                      <a:pt x="14" y="154"/>
                    </a:lnTo>
                    <a:lnTo>
                      <a:pt x="7" y="149"/>
                    </a:lnTo>
                    <a:lnTo>
                      <a:pt x="2" y="142"/>
                    </a:lnTo>
                    <a:lnTo>
                      <a:pt x="1" y="138"/>
                    </a:lnTo>
                    <a:lnTo>
                      <a:pt x="0" y="133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1" y="18"/>
                    </a:lnTo>
                    <a:lnTo>
                      <a:pt x="2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18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  <a:moveTo>
                      <a:pt x="190" y="44"/>
                    </a:moveTo>
                    <a:lnTo>
                      <a:pt x="190" y="111"/>
                    </a:lnTo>
                    <a:lnTo>
                      <a:pt x="45" y="111"/>
                    </a:lnTo>
                    <a:lnTo>
                      <a:pt x="45" y="44"/>
                    </a:lnTo>
                    <a:lnTo>
                      <a:pt x="190" y="44"/>
                    </a:lnTo>
                    <a:lnTo>
                      <a:pt x="190" y="44"/>
                    </a:lnTo>
                    <a:close/>
                    <a:moveTo>
                      <a:pt x="223" y="111"/>
                    </a:moveTo>
                    <a:lnTo>
                      <a:pt x="223" y="44"/>
                    </a:lnTo>
                    <a:lnTo>
                      <a:pt x="246" y="44"/>
                    </a:lnTo>
                    <a:lnTo>
                      <a:pt x="246" y="111"/>
                    </a:lnTo>
                    <a:lnTo>
                      <a:pt x="223" y="111"/>
                    </a:lnTo>
                    <a:lnTo>
                      <a:pt x="223" y="111"/>
                    </a:lnTo>
                    <a:close/>
                    <a:moveTo>
                      <a:pt x="312" y="111"/>
                    </a:moveTo>
                    <a:lnTo>
                      <a:pt x="312" y="44"/>
                    </a:lnTo>
                    <a:lnTo>
                      <a:pt x="357" y="44"/>
                    </a:lnTo>
                    <a:lnTo>
                      <a:pt x="357" y="111"/>
                    </a:lnTo>
                    <a:lnTo>
                      <a:pt x="312" y="111"/>
                    </a:lnTo>
                    <a:lnTo>
                      <a:pt x="312" y="1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86">
                <a:extLst>
                  <a:ext uri="{FF2B5EF4-FFF2-40B4-BE49-F238E27FC236}">
                    <a16:creationId xmlns:a16="http://schemas.microsoft.com/office/drawing/2014/main" id="{CC043665-70A9-4020-85E7-E859DD2A0F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6750" y="5233988"/>
                <a:ext cx="319088" cy="1238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380" y="0"/>
                  </a:cxn>
                  <a:cxn ang="0">
                    <a:pos x="380" y="0"/>
                  </a:cxn>
                  <a:cxn ang="0">
                    <a:pos x="385" y="1"/>
                  </a:cxn>
                  <a:cxn ang="0">
                    <a:pos x="389" y="1"/>
                  </a:cxn>
                  <a:cxn ang="0">
                    <a:pos x="396" y="7"/>
                  </a:cxn>
                  <a:cxn ang="0">
                    <a:pos x="401" y="14"/>
                  </a:cxn>
                  <a:cxn ang="0">
                    <a:pos x="402" y="18"/>
                  </a:cxn>
                  <a:cxn ang="0">
                    <a:pos x="402" y="22"/>
                  </a:cxn>
                  <a:cxn ang="0">
                    <a:pos x="402" y="133"/>
                  </a:cxn>
                  <a:cxn ang="0">
                    <a:pos x="402" y="133"/>
                  </a:cxn>
                  <a:cxn ang="0">
                    <a:pos x="402" y="137"/>
                  </a:cxn>
                  <a:cxn ang="0">
                    <a:pos x="401" y="142"/>
                  </a:cxn>
                  <a:cxn ang="0">
                    <a:pos x="396" y="149"/>
                  </a:cxn>
                  <a:cxn ang="0">
                    <a:pos x="389" y="154"/>
                  </a:cxn>
                  <a:cxn ang="0">
                    <a:pos x="385" y="155"/>
                  </a:cxn>
                  <a:cxn ang="0">
                    <a:pos x="380" y="155"/>
                  </a:cxn>
                  <a:cxn ang="0">
                    <a:pos x="22" y="155"/>
                  </a:cxn>
                  <a:cxn ang="0">
                    <a:pos x="22" y="155"/>
                  </a:cxn>
                  <a:cxn ang="0">
                    <a:pos x="18" y="155"/>
                  </a:cxn>
                  <a:cxn ang="0">
                    <a:pos x="14" y="154"/>
                  </a:cxn>
                  <a:cxn ang="0">
                    <a:pos x="7" y="149"/>
                  </a:cxn>
                  <a:cxn ang="0">
                    <a:pos x="3" y="142"/>
                  </a:cxn>
                  <a:cxn ang="0">
                    <a:pos x="2" y="137"/>
                  </a:cxn>
                  <a:cxn ang="0">
                    <a:pos x="0" y="133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18"/>
                  </a:cxn>
                  <a:cxn ang="0">
                    <a:pos x="3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18" y="1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91" y="44"/>
                  </a:cxn>
                  <a:cxn ang="0">
                    <a:pos x="191" y="111"/>
                  </a:cxn>
                  <a:cxn ang="0">
                    <a:pos x="45" y="111"/>
                  </a:cxn>
                  <a:cxn ang="0">
                    <a:pos x="45" y="44"/>
                  </a:cxn>
                  <a:cxn ang="0">
                    <a:pos x="191" y="44"/>
                  </a:cxn>
                  <a:cxn ang="0">
                    <a:pos x="191" y="44"/>
                  </a:cxn>
                  <a:cxn ang="0">
                    <a:pos x="224" y="111"/>
                  </a:cxn>
                  <a:cxn ang="0">
                    <a:pos x="224" y="44"/>
                  </a:cxn>
                  <a:cxn ang="0">
                    <a:pos x="246" y="44"/>
                  </a:cxn>
                  <a:cxn ang="0">
                    <a:pos x="246" y="111"/>
                  </a:cxn>
                  <a:cxn ang="0">
                    <a:pos x="224" y="111"/>
                  </a:cxn>
                  <a:cxn ang="0">
                    <a:pos x="224" y="111"/>
                  </a:cxn>
                  <a:cxn ang="0">
                    <a:pos x="313" y="111"/>
                  </a:cxn>
                  <a:cxn ang="0">
                    <a:pos x="313" y="44"/>
                  </a:cxn>
                  <a:cxn ang="0">
                    <a:pos x="357" y="44"/>
                  </a:cxn>
                  <a:cxn ang="0">
                    <a:pos x="357" y="111"/>
                  </a:cxn>
                  <a:cxn ang="0">
                    <a:pos x="313" y="111"/>
                  </a:cxn>
                  <a:cxn ang="0">
                    <a:pos x="313" y="111"/>
                  </a:cxn>
                </a:cxnLst>
                <a:rect l="0" t="0" r="r" b="b"/>
                <a:pathLst>
                  <a:path w="402" h="155">
                    <a:moveTo>
                      <a:pt x="22" y="0"/>
                    </a:moveTo>
                    <a:lnTo>
                      <a:pt x="380" y="0"/>
                    </a:lnTo>
                    <a:lnTo>
                      <a:pt x="380" y="0"/>
                    </a:lnTo>
                    <a:lnTo>
                      <a:pt x="385" y="1"/>
                    </a:lnTo>
                    <a:lnTo>
                      <a:pt x="389" y="1"/>
                    </a:lnTo>
                    <a:lnTo>
                      <a:pt x="396" y="7"/>
                    </a:lnTo>
                    <a:lnTo>
                      <a:pt x="401" y="14"/>
                    </a:lnTo>
                    <a:lnTo>
                      <a:pt x="402" y="18"/>
                    </a:lnTo>
                    <a:lnTo>
                      <a:pt x="402" y="22"/>
                    </a:lnTo>
                    <a:lnTo>
                      <a:pt x="402" y="133"/>
                    </a:lnTo>
                    <a:lnTo>
                      <a:pt x="402" y="133"/>
                    </a:lnTo>
                    <a:lnTo>
                      <a:pt x="402" y="137"/>
                    </a:lnTo>
                    <a:lnTo>
                      <a:pt x="401" y="142"/>
                    </a:lnTo>
                    <a:lnTo>
                      <a:pt x="396" y="149"/>
                    </a:lnTo>
                    <a:lnTo>
                      <a:pt x="389" y="154"/>
                    </a:lnTo>
                    <a:lnTo>
                      <a:pt x="385" y="155"/>
                    </a:lnTo>
                    <a:lnTo>
                      <a:pt x="380" y="155"/>
                    </a:lnTo>
                    <a:lnTo>
                      <a:pt x="22" y="155"/>
                    </a:lnTo>
                    <a:lnTo>
                      <a:pt x="22" y="155"/>
                    </a:lnTo>
                    <a:lnTo>
                      <a:pt x="18" y="155"/>
                    </a:lnTo>
                    <a:lnTo>
                      <a:pt x="14" y="154"/>
                    </a:lnTo>
                    <a:lnTo>
                      <a:pt x="7" y="149"/>
                    </a:lnTo>
                    <a:lnTo>
                      <a:pt x="3" y="142"/>
                    </a:lnTo>
                    <a:lnTo>
                      <a:pt x="2" y="137"/>
                    </a:lnTo>
                    <a:lnTo>
                      <a:pt x="0" y="133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18"/>
                    </a:lnTo>
                    <a:lnTo>
                      <a:pt x="3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18" y="1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  <a:moveTo>
                      <a:pt x="191" y="44"/>
                    </a:moveTo>
                    <a:lnTo>
                      <a:pt x="191" y="111"/>
                    </a:lnTo>
                    <a:lnTo>
                      <a:pt x="45" y="111"/>
                    </a:lnTo>
                    <a:lnTo>
                      <a:pt x="45" y="44"/>
                    </a:lnTo>
                    <a:lnTo>
                      <a:pt x="191" y="44"/>
                    </a:lnTo>
                    <a:lnTo>
                      <a:pt x="191" y="44"/>
                    </a:lnTo>
                    <a:close/>
                    <a:moveTo>
                      <a:pt x="224" y="111"/>
                    </a:moveTo>
                    <a:lnTo>
                      <a:pt x="224" y="44"/>
                    </a:lnTo>
                    <a:lnTo>
                      <a:pt x="246" y="44"/>
                    </a:lnTo>
                    <a:lnTo>
                      <a:pt x="246" y="111"/>
                    </a:lnTo>
                    <a:lnTo>
                      <a:pt x="224" y="111"/>
                    </a:lnTo>
                    <a:lnTo>
                      <a:pt x="224" y="111"/>
                    </a:lnTo>
                    <a:close/>
                    <a:moveTo>
                      <a:pt x="313" y="111"/>
                    </a:moveTo>
                    <a:lnTo>
                      <a:pt x="313" y="44"/>
                    </a:lnTo>
                    <a:lnTo>
                      <a:pt x="357" y="44"/>
                    </a:lnTo>
                    <a:lnTo>
                      <a:pt x="357" y="111"/>
                    </a:lnTo>
                    <a:lnTo>
                      <a:pt x="313" y="111"/>
                    </a:lnTo>
                    <a:lnTo>
                      <a:pt x="313" y="1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87">
                <a:extLst>
                  <a:ext uri="{FF2B5EF4-FFF2-40B4-BE49-F238E27FC236}">
                    <a16:creationId xmlns:a16="http://schemas.microsoft.com/office/drawing/2014/main" id="{5F27C4F7-7C76-4409-B7A0-3991BE358A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62263" y="5411788"/>
                <a:ext cx="317500" cy="122238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380" y="0"/>
                  </a:cxn>
                  <a:cxn ang="0">
                    <a:pos x="380" y="0"/>
                  </a:cxn>
                  <a:cxn ang="0">
                    <a:pos x="384" y="0"/>
                  </a:cxn>
                  <a:cxn ang="0">
                    <a:pos x="388" y="2"/>
                  </a:cxn>
                  <a:cxn ang="0">
                    <a:pos x="396" y="7"/>
                  </a:cxn>
                  <a:cxn ang="0">
                    <a:pos x="401" y="14"/>
                  </a:cxn>
                  <a:cxn ang="0">
                    <a:pos x="402" y="18"/>
                  </a:cxn>
                  <a:cxn ang="0">
                    <a:pos x="402" y="22"/>
                  </a:cxn>
                  <a:cxn ang="0">
                    <a:pos x="402" y="134"/>
                  </a:cxn>
                  <a:cxn ang="0">
                    <a:pos x="402" y="134"/>
                  </a:cxn>
                  <a:cxn ang="0">
                    <a:pos x="402" y="138"/>
                  </a:cxn>
                  <a:cxn ang="0">
                    <a:pos x="401" y="142"/>
                  </a:cxn>
                  <a:cxn ang="0">
                    <a:pos x="396" y="149"/>
                  </a:cxn>
                  <a:cxn ang="0">
                    <a:pos x="388" y="154"/>
                  </a:cxn>
                  <a:cxn ang="0">
                    <a:pos x="384" y="156"/>
                  </a:cxn>
                  <a:cxn ang="0">
                    <a:pos x="380" y="156"/>
                  </a:cxn>
                  <a:cxn ang="0">
                    <a:pos x="22" y="156"/>
                  </a:cxn>
                  <a:cxn ang="0">
                    <a:pos x="22" y="156"/>
                  </a:cxn>
                  <a:cxn ang="0">
                    <a:pos x="18" y="156"/>
                  </a:cxn>
                  <a:cxn ang="0">
                    <a:pos x="14" y="154"/>
                  </a:cxn>
                  <a:cxn ang="0">
                    <a:pos x="7" y="149"/>
                  </a:cxn>
                  <a:cxn ang="0">
                    <a:pos x="2" y="142"/>
                  </a:cxn>
                  <a:cxn ang="0">
                    <a:pos x="0" y="138"/>
                  </a:cxn>
                  <a:cxn ang="0">
                    <a:pos x="0" y="134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18"/>
                  </a:cxn>
                  <a:cxn ang="0">
                    <a:pos x="2" y="14"/>
                  </a:cxn>
                  <a:cxn ang="0">
                    <a:pos x="7" y="7"/>
                  </a:cxn>
                  <a:cxn ang="0">
                    <a:pos x="14" y="2"/>
                  </a:cxn>
                  <a:cxn ang="0">
                    <a:pos x="18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91" y="45"/>
                  </a:cxn>
                  <a:cxn ang="0">
                    <a:pos x="191" y="111"/>
                  </a:cxn>
                  <a:cxn ang="0">
                    <a:pos x="45" y="111"/>
                  </a:cxn>
                  <a:cxn ang="0">
                    <a:pos x="45" y="45"/>
                  </a:cxn>
                  <a:cxn ang="0">
                    <a:pos x="191" y="45"/>
                  </a:cxn>
                  <a:cxn ang="0">
                    <a:pos x="191" y="45"/>
                  </a:cxn>
                  <a:cxn ang="0">
                    <a:pos x="224" y="111"/>
                  </a:cxn>
                  <a:cxn ang="0">
                    <a:pos x="224" y="45"/>
                  </a:cxn>
                  <a:cxn ang="0">
                    <a:pos x="246" y="45"/>
                  </a:cxn>
                  <a:cxn ang="0">
                    <a:pos x="246" y="111"/>
                  </a:cxn>
                  <a:cxn ang="0">
                    <a:pos x="224" y="111"/>
                  </a:cxn>
                  <a:cxn ang="0">
                    <a:pos x="224" y="111"/>
                  </a:cxn>
                  <a:cxn ang="0">
                    <a:pos x="313" y="111"/>
                  </a:cxn>
                  <a:cxn ang="0">
                    <a:pos x="313" y="45"/>
                  </a:cxn>
                  <a:cxn ang="0">
                    <a:pos x="357" y="45"/>
                  </a:cxn>
                  <a:cxn ang="0">
                    <a:pos x="357" y="111"/>
                  </a:cxn>
                  <a:cxn ang="0">
                    <a:pos x="313" y="111"/>
                  </a:cxn>
                  <a:cxn ang="0">
                    <a:pos x="313" y="111"/>
                  </a:cxn>
                </a:cxnLst>
                <a:rect l="0" t="0" r="r" b="b"/>
                <a:pathLst>
                  <a:path w="402" h="156">
                    <a:moveTo>
                      <a:pt x="22" y="0"/>
                    </a:moveTo>
                    <a:lnTo>
                      <a:pt x="380" y="0"/>
                    </a:lnTo>
                    <a:lnTo>
                      <a:pt x="380" y="0"/>
                    </a:lnTo>
                    <a:lnTo>
                      <a:pt x="384" y="0"/>
                    </a:lnTo>
                    <a:lnTo>
                      <a:pt x="388" y="2"/>
                    </a:lnTo>
                    <a:lnTo>
                      <a:pt x="396" y="7"/>
                    </a:lnTo>
                    <a:lnTo>
                      <a:pt x="401" y="14"/>
                    </a:lnTo>
                    <a:lnTo>
                      <a:pt x="402" y="18"/>
                    </a:lnTo>
                    <a:lnTo>
                      <a:pt x="402" y="22"/>
                    </a:lnTo>
                    <a:lnTo>
                      <a:pt x="402" y="134"/>
                    </a:lnTo>
                    <a:lnTo>
                      <a:pt x="402" y="134"/>
                    </a:lnTo>
                    <a:lnTo>
                      <a:pt x="402" y="138"/>
                    </a:lnTo>
                    <a:lnTo>
                      <a:pt x="401" y="142"/>
                    </a:lnTo>
                    <a:lnTo>
                      <a:pt x="396" y="149"/>
                    </a:lnTo>
                    <a:lnTo>
                      <a:pt x="388" y="154"/>
                    </a:lnTo>
                    <a:lnTo>
                      <a:pt x="384" y="156"/>
                    </a:lnTo>
                    <a:lnTo>
                      <a:pt x="380" y="156"/>
                    </a:lnTo>
                    <a:lnTo>
                      <a:pt x="22" y="156"/>
                    </a:lnTo>
                    <a:lnTo>
                      <a:pt x="22" y="156"/>
                    </a:lnTo>
                    <a:lnTo>
                      <a:pt x="18" y="156"/>
                    </a:lnTo>
                    <a:lnTo>
                      <a:pt x="14" y="154"/>
                    </a:lnTo>
                    <a:lnTo>
                      <a:pt x="7" y="149"/>
                    </a:lnTo>
                    <a:lnTo>
                      <a:pt x="2" y="142"/>
                    </a:lnTo>
                    <a:lnTo>
                      <a:pt x="0" y="138"/>
                    </a:lnTo>
                    <a:lnTo>
                      <a:pt x="0" y="13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2" y="14"/>
                    </a:lnTo>
                    <a:lnTo>
                      <a:pt x="7" y="7"/>
                    </a:lnTo>
                    <a:lnTo>
                      <a:pt x="14" y="2"/>
                    </a:lnTo>
                    <a:lnTo>
                      <a:pt x="18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  <a:moveTo>
                      <a:pt x="191" y="45"/>
                    </a:moveTo>
                    <a:lnTo>
                      <a:pt x="191" y="111"/>
                    </a:lnTo>
                    <a:lnTo>
                      <a:pt x="45" y="111"/>
                    </a:lnTo>
                    <a:lnTo>
                      <a:pt x="45" y="45"/>
                    </a:lnTo>
                    <a:lnTo>
                      <a:pt x="191" y="45"/>
                    </a:lnTo>
                    <a:lnTo>
                      <a:pt x="191" y="45"/>
                    </a:lnTo>
                    <a:close/>
                    <a:moveTo>
                      <a:pt x="224" y="111"/>
                    </a:moveTo>
                    <a:lnTo>
                      <a:pt x="224" y="45"/>
                    </a:lnTo>
                    <a:lnTo>
                      <a:pt x="246" y="45"/>
                    </a:lnTo>
                    <a:lnTo>
                      <a:pt x="246" y="111"/>
                    </a:lnTo>
                    <a:lnTo>
                      <a:pt x="224" y="111"/>
                    </a:lnTo>
                    <a:lnTo>
                      <a:pt x="224" y="111"/>
                    </a:lnTo>
                    <a:close/>
                    <a:moveTo>
                      <a:pt x="313" y="111"/>
                    </a:moveTo>
                    <a:lnTo>
                      <a:pt x="313" y="45"/>
                    </a:lnTo>
                    <a:lnTo>
                      <a:pt x="357" y="45"/>
                    </a:lnTo>
                    <a:lnTo>
                      <a:pt x="357" y="111"/>
                    </a:lnTo>
                    <a:lnTo>
                      <a:pt x="313" y="111"/>
                    </a:lnTo>
                    <a:lnTo>
                      <a:pt x="313" y="1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88">
                <a:extLst>
                  <a:ext uri="{FF2B5EF4-FFF2-40B4-BE49-F238E27FC236}">
                    <a16:creationId xmlns:a16="http://schemas.microsoft.com/office/drawing/2014/main" id="{8505B206-A150-434F-8041-2AF03DDF44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92425" y="4405313"/>
                <a:ext cx="1001713" cy="774700"/>
              </a:xfrm>
              <a:custGeom>
                <a:avLst/>
                <a:gdLst/>
                <a:ahLst/>
                <a:cxnLst>
                  <a:cxn ang="0">
                    <a:pos x="218" y="6"/>
                  </a:cxn>
                  <a:cxn ang="0">
                    <a:pos x="114" y="52"/>
                  </a:cxn>
                  <a:cxn ang="0">
                    <a:pos x="42" y="132"/>
                  </a:cxn>
                  <a:cxn ang="0">
                    <a:pos x="6" y="240"/>
                  </a:cxn>
                  <a:cxn ang="0">
                    <a:pos x="2" y="330"/>
                  </a:cxn>
                  <a:cxn ang="0">
                    <a:pos x="32" y="441"/>
                  </a:cxn>
                  <a:cxn ang="0">
                    <a:pos x="97" y="523"/>
                  </a:cxn>
                  <a:cxn ang="0">
                    <a:pos x="191" y="572"/>
                  </a:cxn>
                  <a:cxn ang="0">
                    <a:pos x="273" y="584"/>
                  </a:cxn>
                  <a:cxn ang="0">
                    <a:pos x="377" y="565"/>
                  </a:cxn>
                  <a:cxn ang="0">
                    <a:pos x="466" y="506"/>
                  </a:cxn>
                  <a:cxn ang="0">
                    <a:pos x="528" y="412"/>
                  </a:cxn>
                  <a:cxn ang="0">
                    <a:pos x="551" y="281"/>
                  </a:cxn>
                  <a:cxn ang="0">
                    <a:pos x="541" y="198"/>
                  </a:cxn>
                  <a:cxn ang="0">
                    <a:pos x="498" y="103"/>
                  </a:cxn>
                  <a:cxn ang="0">
                    <a:pos x="421" y="34"/>
                  </a:cxn>
                  <a:cxn ang="0">
                    <a:pos x="313" y="2"/>
                  </a:cxn>
                  <a:cxn ang="0">
                    <a:pos x="275" y="139"/>
                  </a:cxn>
                  <a:cxn ang="0">
                    <a:pos x="314" y="152"/>
                  </a:cxn>
                  <a:cxn ang="0">
                    <a:pos x="341" y="184"/>
                  </a:cxn>
                  <a:cxn ang="0">
                    <a:pos x="357" y="260"/>
                  </a:cxn>
                  <a:cxn ang="0">
                    <a:pos x="353" y="358"/>
                  </a:cxn>
                  <a:cxn ang="0">
                    <a:pos x="338" y="406"/>
                  </a:cxn>
                  <a:cxn ang="0">
                    <a:pos x="313" y="434"/>
                  </a:cxn>
                  <a:cxn ang="0">
                    <a:pos x="278" y="444"/>
                  </a:cxn>
                  <a:cxn ang="0">
                    <a:pos x="249" y="438"/>
                  </a:cxn>
                  <a:cxn ang="0">
                    <a:pos x="220" y="412"/>
                  </a:cxn>
                  <a:cxn ang="0">
                    <a:pos x="200" y="367"/>
                  </a:cxn>
                  <a:cxn ang="0">
                    <a:pos x="192" y="292"/>
                  </a:cxn>
                  <a:cxn ang="0">
                    <a:pos x="207" y="195"/>
                  </a:cxn>
                  <a:cxn ang="0">
                    <a:pos x="229" y="158"/>
                  </a:cxn>
                  <a:cxn ang="0">
                    <a:pos x="264" y="141"/>
                  </a:cxn>
                  <a:cxn ang="0">
                    <a:pos x="966" y="3"/>
                  </a:cxn>
                  <a:cxn ang="0">
                    <a:pos x="428" y="976"/>
                  </a:cxn>
                  <a:cxn ang="0">
                    <a:pos x="930" y="398"/>
                  </a:cxn>
                  <a:cxn ang="0">
                    <a:pos x="826" y="444"/>
                  </a:cxn>
                  <a:cxn ang="0">
                    <a:pos x="753" y="524"/>
                  </a:cxn>
                  <a:cxn ang="0">
                    <a:pos x="716" y="630"/>
                  </a:cxn>
                  <a:cxn ang="0">
                    <a:pos x="713" y="719"/>
                  </a:cxn>
                  <a:cxn ang="0">
                    <a:pos x="742" y="829"/>
                  </a:cxn>
                  <a:cxn ang="0">
                    <a:pos x="787" y="846"/>
                  </a:cxn>
                  <a:cxn ang="0">
                    <a:pos x="801" y="803"/>
                  </a:cxn>
                  <a:cxn ang="0">
                    <a:pos x="849" y="769"/>
                  </a:cxn>
                  <a:cxn ang="0">
                    <a:pos x="909" y="750"/>
                  </a:cxn>
                  <a:cxn ang="0">
                    <a:pos x="904" y="684"/>
                  </a:cxn>
                  <a:cxn ang="0">
                    <a:pos x="917" y="587"/>
                  </a:cxn>
                  <a:cxn ang="0">
                    <a:pos x="941" y="550"/>
                  </a:cxn>
                  <a:cxn ang="0">
                    <a:pos x="976" y="533"/>
                  </a:cxn>
                  <a:cxn ang="0">
                    <a:pos x="1008" y="534"/>
                  </a:cxn>
                  <a:cxn ang="0">
                    <a:pos x="1040" y="556"/>
                  </a:cxn>
                  <a:cxn ang="0">
                    <a:pos x="1059" y="597"/>
                  </a:cxn>
                  <a:cxn ang="0">
                    <a:pos x="1070" y="684"/>
                  </a:cxn>
                  <a:cxn ang="0">
                    <a:pos x="1061" y="768"/>
                  </a:cxn>
                  <a:cxn ang="0">
                    <a:pos x="1248" y="772"/>
                  </a:cxn>
                  <a:cxn ang="0">
                    <a:pos x="1261" y="700"/>
                  </a:cxn>
                  <a:cxn ang="0">
                    <a:pos x="1258" y="616"/>
                  </a:cxn>
                  <a:cxn ang="0">
                    <a:pos x="1223" y="516"/>
                  </a:cxn>
                  <a:cxn ang="0">
                    <a:pos x="1155" y="440"/>
                  </a:cxn>
                  <a:cxn ang="0">
                    <a:pos x="1054" y="398"/>
                  </a:cxn>
                </a:cxnLst>
                <a:rect l="0" t="0" r="r" b="b"/>
                <a:pathLst>
                  <a:path w="1262" h="976">
                    <a:moveTo>
                      <a:pt x="281" y="0"/>
                    </a:moveTo>
                    <a:lnTo>
                      <a:pt x="281" y="0"/>
                    </a:lnTo>
                    <a:lnTo>
                      <a:pt x="249" y="2"/>
                    </a:lnTo>
                    <a:lnTo>
                      <a:pt x="218" y="6"/>
                    </a:lnTo>
                    <a:lnTo>
                      <a:pt x="189" y="14"/>
                    </a:lnTo>
                    <a:lnTo>
                      <a:pt x="163" y="24"/>
                    </a:lnTo>
                    <a:lnTo>
                      <a:pt x="138" y="37"/>
                    </a:lnTo>
                    <a:lnTo>
                      <a:pt x="114" y="52"/>
                    </a:lnTo>
                    <a:lnTo>
                      <a:pt x="93" y="70"/>
                    </a:lnTo>
                    <a:lnTo>
                      <a:pt x="74" y="89"/>
                    </a:lnTo>
                    <a:lnTo>
                      <a:pt x="57" y="110"/>
                    </a:lnTo>
                    <a:lnTo>
                      <a:pt x="42" y="132"/>
                    </a:lnTo>
                    <a:lnTo>
                      <a:pt x="29" y="158"/>
                    </a:lnTo>
                    <a:lnTo>
                      <a:pt x="20" y="184"/>
                    </a:lnTo>
                    <a:lnTo>
                      <a:pt x="11" y="210"/>
                    </a:lnTo>
                    <a:lnTo>
                      <a:pt x="6" y="240"/>
                    </a:lnTo>
                    <a:lnTo>
                      <a:pt x="2" y="269"/>
                    </a:lnTo>
                    <a:lnTo>
                      <a:pt x="0" y="298"/>
                    </a:lnTo>
                    <a:lnTo>
                      <a:pt x="0" y="298"/>
                    </a:lnTo>
                    <a:lnTo>
                      <a:pt x="2" y="330"/>
                    </a:lnTo>
                    <a:lnTo>
                      <a:pt x="6" y="360"/>
                    </a:lnTo>
                    <a:lnTo>
                      <a:pt x="13" y="388"/>
                    </a:lnTo>
                    <a:lnTo>
                      <a:pt x="21" y="416"/>
                    </a:lnTo>
                    <a:lnTo>
                      <a:pt x="32" y="441"/>
                    </a:lnTo>
                    <a:lnTo>
                      <a:pt x="46" y="465"/>
                    </a:lnTo>
                    <a:lnTo>
                      <a:pt x="61" y="486"/>
                    </a:lnTo>
                    <a:lnTo>
                      <a:pt x="78" y="505"/>
                    </a:lnTo>
                    <a:lnTo>
                      <a:pt x="97" y="523"/>
                    </a:lnTo>
                    <a:lnTo>
                      <a:pt x="118" y="538"/>
                    </a:lnTo>
                    <a:lnTo>
                      <a:pt x="141" y="552"/>
                    </a:lnTo>
                    <a:lnTo>
                      <a:pt x="166" y="563"/>
                    </a:lnTo>
                    <a:lnTo>
                      <a:pt x="191" y="572"/>
                    </a:lnTo>
                    <a:lnTo>
                      <a:pt x="217" y="579"/>
                    </a:lnTo>
                    <a:lnTo>
                      <a:pt x="245" y="583"/>
                    </a:lnTo>
                    <a:lnTo>
                      <a:pt x="273" y="584"/>
                    </a:lnTo>
                    <a:lnTo>
                      <a:pt x="273" y="584"/>
                    </a:lnTo>
                    <a:lnTo>
                      <a:pt x="299" y="583"/>
                    </a:lnTo>
                    <a:lnTo>
                      <a:pt x="327" y="579"/>
                    </a:lnTo>
                    <a:lnTo>
                      <a:pt x="352" y="573"/>
                    </a:lnTo>
                    <a:lnTo>
                      <a:pt x="377" y="565"/>
                    </a:lnTo>
                    <a:lnTo>
                      <a:pt x="402" y="554"/>
                    </a:lnTo>
                    <a:lnTo>
                      <a:pt x="424" y="540"/>
                    </a:lnTo>
                    <a:lnTo>
                      <a:pt x="446" y="524"/>
                    </a:lnTo>
                    <a:lnTo>
                      <a:pt x="466" y="506"/>
                    </a:lnTo>
                    <a:lnTo>
                      <a:pt x="484" y="486"/>
                    </a:lnTo>
                    <a:lnTo>
                      <a:pt x="500" y="463"/>
                    </a:lnTo>
                    <a:lnTo>
                      <a:pt x="516" y="438"/>
                    </a:lnTo>
                    <a:lnTo>
                      <a:pt x="528" y="412"/>
                    </a:lnTo>
                    <a:lnTo>
                      <a:pt x="538" y="381"/>
                    </a:lnTo>
                    <a:lnTo>
                      <a:pt x="545" y="351"/>
                    </a:lnTo>
                    <a:lnTo>
                      <a:pt x="549" y="316"/>
                    </a:lnTo>
                    <a:lnTo>
                      <a:pt x="551" y="281"/>
                    </a:lnTo>
                    <a:lnTo>
                      <a:pt x="551" y="281"/>
                    </a:lnTo>
                    <a:lnTo>
                      <a:pt x="551" y="252"/>
                    </a:lnTo>
                    <a:lnTo>
                      <a:pt x="546" y="224"/>
                    </a:lnTo>
                    <a:lnTo>
                      <a:pt x="541" y="198"/>
                    </a:lnTo>
                    <a:lnTo>
                      <a:pt x="534" y="171"/>
                    </a:lnTo>
                    <a:lnTo>
                      <a:pt x="524" y="148"/>
                    </a:lnTo>
                    <a:lnTo>
                      <a:pt x="512" y="124"/>
                    </a:lnTo>
                    <a:lnTo>
                      <a:pt x="498" y="103"/>
                    </a:lnTo>
                    <a:lnTo>
                      <a:pt x="482" y="82"/>
                    </a:lnTo>
                    <a:lnTo>
                      <a:pt x="464" y="64"/>
                    </a:lnTo>
                    <a:lnTo>
                      <a:pt x="444" y="49"/>
                    </a:lnTo>
                    <a:lnTo>
                      <a:pt x="421" y="34"/>
                    </a:lnTo>
                    <a:lnTo>
                      <a:pt x="398" y="23"/>
                    </a:lnTo>
                    <a:lnTo>
                      <a:pt x="371" y="13"/>
                    </a:lnTo>
                    <a:lnTo>
                      <a:pt x="343" y="6"/>
                    </a:lnTo>
                    <a:lnTo>
                      <a:pt x="313" y="2"/>
                    </a:lnTo>
                    <a:lnTo>
                      <a:pt x="281" y="0"/>
                    </a:lnTo>
                    <a:lnTo>
                      <a:pt x="281" y="0"/>
                    </a:lnTo>
                    <a:close/>
                    <a:moveTo>
                      <a:pt x="275" y="139"/>
                    </a:moveTo>
                    <a:lnTo>
                      <a:pt x="275" y="139"/>
                    </a:lnTo>
                    <a:lnTo>
                      <a:pt x="286" y="141"/>
                    </a:lnTo>
                    <a:lnTo>
                      <a:pt x="296" y="142"/>
                    </a:lnTo>
                    <a:lnTo>
                      <a:pt x="306" y="146"/>
                    </a:lnTo>
                    <a:lnTo>
                      <a:pt x="314" y="152"/>
                    </a:lnTo>
                    <a:lnTo>
                      <a:pt x="323" y="158"/>
                    </a:lnTo>
                    <a:lnTo>
                      <a:pt x="328" y="164"/>
                    </a:lnTo>
                    <a:lnTo>
                      <a:pt x="335" y="174"/>
                    </a:lnTo>
                    <a:lnTo>
                      <a:pt x="341" y="184"/>
                    </a:lnTo>
                    <a:lnTo>
                      <a:pt x="345" y="194"/>
                    </a:lnTo>
                    <a:lnTo>
                      <a:pt x="349" y="206"/>
                    </a:lnTo>
                    <a:lnTo>
                      <a:pt x="355" y="231"/>
                    </a:lnTo>
                    <a:lnTo>
                      <a:pt x="357" y="260"/>
                    </a:lnTo>
                    <a:lnTo>
                      <a:pt x="359" y="292"/>
                    </a:lnTo>
                    <a:lnTo>
                      <a:pt x="359" y="292"/>
                    </a:lnTo>
                    <a:lnTo>
                      <a:pt x="357" y="327"/>
                    </a:lnTo>
                    <a:lnTo>
                      <a:pt x="353" y="358"/>
                    </a:lnTo>
                    <a:lnTo>
                      <a:pt x="350" y="372"/>
                    </a:lnTo>
                    <a:lnTo>
                      <a:pt x="348" y="384"/>
                    </a:lnTo>
                    <a:lnTo>
                      <a:pt x="343" y="395"/>
                    </a:lnTo>
                    <a:lnTo>
                      <a:pt x="338" y="406"/>
                    </a:lnTo>
                    <a:lnTo>
                      <a:pt x="332" y="415"/>
                    </a:lnTo>
                    <a:lnTo>
                      <a:pt x="327" y="423"/>
                    </a:lnTo>
                    <a:lnTo>
                      <a:pt x="320" y="430"/>
                    </a:lnTo>
                    <a:lnTo>
                      <a:pt x="313" y="434"/>
                    </a:lnTo>
                    <a:lnTo>
                      <a:pt x="306" y="440"/>
                    </a:lnTo>
                    <a:lnTo>
                      <a:pt x="298" y="442"/>
                    </a:lnTo>
                    <a:lnTo>
                      <a:pt x="288" y="444"/>
                    </a:lnTo>
                    <a:lnTo>
                      <a:pt x="278" y="444"/>
                    </a:lnTo>
                    <a:lnTo>
                      <a:pt x="278" y="444"/>
                    </a:lnTo>
                    <a:lnTo>
                      <a:pt x="268" y="444"/>
                    </a:lnTo>
                    <a:lnTo>
                      <a:pt x="259" y="441"/>
                    </a:lnTo>
                    <a:lnTo>
                      <a:pt x="249" y="438"/>
                    </a:lnTo>
                    <a:lnTo>
                      <a:pt x="241" y="433"/>
                    </a:lnTo>
                    <a:lnTo>
                      <a:pt x="232" y="427"/>
                    </a:lnTo>
                    <a:lnTo>
                      <a:pt x="225" y="420"/>
                    </a:lnTo>
                    <a:lnTo>
                      <a:pt x="220" y="412"/>
                    </a:lnTo>
                    <a:lnTo>
                      <a:pt x="214" y="402"/>
                    </a:lnTo>
                    <a:lnTo>
                      <a:pt x="209" y="391"/>
                    </a:lnTo>
                    <a:lnTo>
                      <a:pt x="204" y="380"/>
                    </a:lnTo>
                    <a:lnTo>
                      <a:pt x="200" y="367"/>
                    </a:lnTo>
                    <a:lnTo>
                      <a:pt x="198" y="354"/>
                    </a:lnTo>
                    <a:lnTo>
                      <a:pt x="193" y="324"/>
                    </a:lnTo>
                    <a:lnTo>
                      <a:pt x="192" y="292"/>
                    </a:lnTo>
                    <a:lnTo>
                      <a:pt x="192" y="292"/>
                    </a:lnTo>
                    <a:lnTo>
                      <a:pt x="193" y="260"/>
                    </a:lnTo>
                    <a:lnTo>
                      <a:pt x="198" y="233"/>
                    </a:lnTo>
                    <a:lnTo>
                      <a:pt x="203" y="206"/>
                    </a:lnTo>
                    <a:lnTo>
                      <a:pt x="207" y="195"/>
                    </a:lnTo>
                    <a:lnTo>
                      <a:pt x="211" y="184"/>
                    </a:lnTo>
                    <a:lnTo>
                      <a:pt x="217" y="174"/>
                    </a:lnTo>
                    <a:lnTo>
                      <a:pt x="223" y="166"/>
                    </a:lnTo>
                    <a:lnTo>
                      <a:pt x="229" y="158"/>
                    </a:lnTo>
                    <a:lnTo>
                      <a:pt x="238" y="152"/>
                    </a:lnTo>
                    <a:lnTo>
                      <a:pt x="246" y="146"/>
                    </a:lnTo>
                    <a:lnTo>
                      <a:pt x="254" y="142"/>
                    </a:lnTo>
                    <a:lnTo>
                      <a:pt x="264" y="141"/>
                    </a:lnTo>
                    <a:lnTo>
                      <a:pt x="275" y="139"/>
                    </a:lnTo>
                    <a:lnTo>
                      <a:pt x="275" y="139"/>
                    </a:lnTo>
                    <a:close/>
                    <a:moveTo>
                      <a:pt x="428" y="976"/>
                    </a:moveTo>
                    <a:lnTo>
                      <a:pt x="966" y="3"/>
                    </a:lnTo>
                    <a:lnTo>
                      <a:pt x="833" y="3"/>
                    </a:lnTo>
                    <a:lnTo>
                      <a:pt x="293" y="976"/>
                    </a:lnTo>
                    <a:lnTo>
                      <a:pt x="428" y="976"/>
                    </a:lnTo>
                    <a:lnTo>
                      <a:pt x="428" y="976"/>
                    </a:lnTo>
                    <a:close/>
                    <a:moveTo>
                      <a:pt x="992" y="392"/>
                    </a:moveTo>
                    <a:lnTo>
                      <a:pt x="992" y="392"/>
                    </a:lnTo>
                    <a:lnTo>
                      <a:pt x="961" y="394"/>
                    </a:lnTo>
                    <a:lnTo>
                      <a:pt x="930" y="398"/>
                    </a:lnTo>
                    <a:lnTo>
                      <a:pt x="901" y="406"/>
                    </a:lnTo>
                    <a:lnTo>
                      <a:pt x="873" y="416"/>
                    </a:lnTo>
                    <a:lnTo>
                      <a:pt x="848" y="429"/>
                    </a:lnTo>
                    <a:lnTo>
                      <a:pt x="826" y="444"/>
                    </a:lnTo>
                    <a:lnTo>
                      <a:pt x="805" y="461"/>
                    </a:lnTo>
                    <a:lnTo>
                      <a:pt x="785" y="480"/>
                    </a:lnTo>
                    <a:lnTo>
                      <a:pt x="769" y="502"/>
                    </a:lnTo>
                    <a:lnTo>
                      <a:pt x="753" y="524"/>
                    </a:lnTo>
                    <a:lnTo>
                      <a:pt x="741" y="550"/>
                    </a:lnTo>
                    <a:lnTo>
                      <a:pt x="730" y="575"/>
                    </a:lnTo>
                    <a:lnTo>
                      <a:pt x="721" y="602"/>
                    </a:lnTo>
                    <a:lnTo>
                      <a:pt x="716" y="630"/>
                    </a:lnTo>
                    <a:lnTo>
                      <a:pt x="713" y="659"/>
                    </a:lnTo>
                    <a:lnTo>
                      <a:pt x="712" y="689"/>
                    </a:lnTo>
                    <a:lnTo>
                      <a:pt x="712" y="689"/>
                    </a:lnTo>
                    <a:lnTo>
                      <a:pt x="713" y="719"/>
                    </a:lnTo>
                    <a:lnTo>
                      <a:pt x="716" y="750"/>
                    </a:lnTo>
                    <a:lnTo>
                      <a:pt x="723" y="777"/>
                    </a:lnTo>
                    <a:lnTo>
                      <a:pt x="731" y="804"/>
                    </a:lnTo>
                    <a:lnTo>
                      <a:pt x="742" y="829"/>
                    </a:lnTo>
                    <a:lnTo>
                      <a:pt x="755" y="853"/>
                    </a:lnTo>
                    <a:lnTo>
                      <a:pt x="770" y="875"/>
                    </a:lnTo>
                    <a:lnTo>
                      <a:pt x="787" y="894"/>
                    </a:lnTo>
                    <a:lnTo>
                      <a:pt x="787" y="846"/>
                    </a:lnTo>
                    <a:lnTo>
                      <a:pt x="787" y="846"/>
                    </a:lnTo>
                    <a:lnTo>
                      <a:pt x="790" y="830"/>
                    </a:lnTo>
                    <a:lnTo>
                      <a:pt x="794" y="815"/>
                    </a:lnTo>
                    <a:lnTo>
                      <a:pt x="801" y="803"/>
                    </a:lnTo>
                    <a:lnTo>
                      <a:pt x="810" y="791"/>
                    </a:lnTo>
                    <a:lnTo>
                      <a:pt x="822" y="782"/>
                    </a:lnTo>
                    <a:lnTo>
                      <a:pt x="835" y="775"/>
                    </a:lnTo>
                    <a:lnTo>
                      <a:pt x="849" y="769"/>
                    </a:lnTo>
                    <a:lnTo>
                      <a:pt x="866" y="768"/>
                    </a:lnTo>
                    <a:lnTo>
                      <a:pt x="915" y="768"/>
                    </a:lnTo>
                    <a:lnTo>
                      <a:pt x="915" y="768"/>
                    </a:lnTo>
                    <a:lnTo>
                      <a:pt x="909" y="750"/>
                    </a:lnTo>
                    <a:lnTo>
                      <a:pt x="906" y="729"/>
                    </a:lnTo>
                    <a:lnTo>
                      <a:pt x="904" y="708"/>
                    </a:lnTo>
                    <a:lnTo>
                      <a:pt x="904" y="684"/>
                    </a:lnTo>
                    <a:lnTo>
                      <a:pt x="904" y="684"/>
                    </a:lnTo>
                    <a:lnTo>
                      <a:pt x="905" y="652"/>
                    </a:lnTo>
                    <a:lnTo>
                      <a:pt x="908" y="625"/>
                    </a:lnTo>
                    <a:lnTo>
                      <a:pt x="915" y="598"/>
                    </a:lnTo>
                    <a:lnTo>
                      <a:pt x="917" y="587"/>
                    </a:lnTo>
                    <a:lnTo>
                      <a:pt x="923" y="576"/>
                    </a:lnTo>
                    <a:lnTo>
                      <a:pt x="929" y="566"/>
                    </a:lnTo>
                    <a:lnTo>
                      <a:pt x="934" y="558"/>
                    </a:lnTo>
                    <a:lnTo>
                      <a:pt x="941" y="550"/>
                    </a:lnTo>
                    <a:lnTo>
                      <a:pt x="948" y="544"/>
                    </a:lnTo>
                    <a:lnTo>
                      <a:pt x="956" y="538"/>
                    </a:lnTo>
                    <a:lnTo>
                      <a:pt x="966" y="534"/>
                    </a:lnTo>
                    <a:lnTo>
                      <a:pt x="976" y="533"/>
                    </a:lnTo>
                    <a:lnTo>
                      <a:pt x="987" y="531"/>
                    </a:lnTo>
                    <a:lnTo>
                      <a:pt x="987" y="531"/>
                    </a:lnTo>
                    <a:lnTo>
                      <a:pt x="998" y="533"/>
                    </a:lnTo>
                    <a:lnTo>
                      <a:pt x="1008" y="534"/>
                    </a:lnTo>
                    <a:lnTo>
                      <a:pt x="1018" y="538"/>
                    </a:lnTo>
                    <a:lnTo>
                      <a:pt x="1026" y="543"/>
                    </a:lnTo>
                    <a:lnTo>
                      <a:pt x="1033" y="550"/>
                    </a:lnTo>
                    <a:lnTo>
                      <a:pt x="1040" y="556"/>
                    </a:lnTo>
                    <a:lnTo>
                      <a:pt x="1045" y="565"/>
                    </a:lnTo>
                    <a:lnTo>
                      <a:pt x="1051" y="575"/>
                    </a:lnTo>
                    <a:lnTo>
                      <a:pt x="1055" y="586"/>
                    </a:lnTo>
                    <a:lnTo>
                      <a:pt x="1059" y="597"/>
                    </a:lnTo>
                    <a:lnTo>
                      <a:pt x="1065" y="623"/>
                    </a:lnTo>
                    <a:lnTo>
                      <a:pt x="1069" y="652"/>
                    </a:lnTo>
                    <a:lnTo>
                      <a:pt x="1070" y="684"/>
                    </a:lnTo>
                    <a:lnTo>
                      <a:pt x="1070" y="684"/>
                    </a:lnTo>
                    <a:lnTo>
                      <a:pt x="1069" y="708"/>
                    </a:lnTo>
                    <a:lnTo>
                      <a:pt x="1068" y="730"/>
                    </a:lnTo>
                    <a:lnTo>
                      <a:pt x="1065" y="750"/>
                    </a:lnTo>
                    <a:lnTo>
                      <a:pt x="1061" y="768"/>
                    </a:lnTo>
                    <a:lnTo>
                      <a:pt x="1223" y="768"/>
                    </a:lnTo>
                    <a:lnTo>
                      <a:pt x="1223" y="768"/>
                    </a:lnTo>
                    <a:lnTo>
                      <a:pt x="1236" y="769"/>
                    </a:lnTo>
                    <a:lnTo>
                      <a:pt x="1248" y="772"/>
                    </a:lnTo>
                    <a:lnTo>
                      <a:pt x="1248" y="772"/>
                    </a:lnTo>
                    <a:lnTo>
                      <a:pt x="1254" y="750"/>
                    </a:lnTo>
                    <a:lnTo>
                      <a:pt x="1258" y="725"/>
                    </a:lnTo>
                    <a:lnTo>
                      <a:pt x="1261" y="700"/>
                    </a:lnTo>
                    <a:lnTo>
                      <a:pt x="1262" y="672"/>
                    </a:lnTo>
                    <a:lnTo>
                      <a:pt x="1262" y="672"/>
                    </a:lnTo>
                    <a:lnTo>
                      <a:pt x="1261" y="644"/>
                    </a:lnTo>
                    <a:lnTo>
                      <a:pt x="1258" y="616"/>
                    </a:lnTo>
                    <a:lnTo>
                      <a:pt x="1252" y="590"/>
                    </a:lnTo>
                    <a:lnTo>
                      <a:pt x="1244" y="563"/>
                    </a:lnTo>
                    <a:lnTo>
                      <a:pt x="1234" y="540"/>
                    </a:lnTo>
                    <a:lnTo>
                      <a:pt x="1223" y="516"/>
                    </a:lnTo>
                    <a:lnTo>
                      <a:pt x="1209" y="494"/>
                    </a:lnTo>
                    <a:lnTo>
                      <a:pt x="1193" y="474"/>
                    </a:lnTo>
                    <a:lnTo>
                      <a:pt x="1175" y="456"/>
                    </a:lnTo>
                    <a:lnTo>
                      <a:pt x="1155" y="440"/>
                    </a:lnTo>
                    <a:lnTo>
                      <a:pt x="1133" y="426"/>
                    </a:lnTo>
                    <a:lnTo>
                      <a:pt x="1108" y="415"/>
                    </a:lnTo>
                    <a:lnTo>
                      <a:pt x="1083" y="405"/>
                    </a:lnTo>
                    <a:lnTo>
                      <a:pt x="1054" y="398"/>
                    </a:lnTo>
                    <a:lnTo>
                      <a:pt x="1024" y="394"/>
                    </a:lnTo>
                    <a:lnTo>
                      <a:pt x="992" y="392"/>
                    </a:lnTo>
                    <a:lnTo>
                      <a:pt x="992" y="39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89">
                <a:extLst>
                  <a:ext uri="{FF2B5EF4-FFF2-40B4-BE49-F238E27FC236}">
                    <a16:creationId xmlns:a16="http://schemas.microsoft.com/office/drawing/2014/main" id="{A048537C-8885-470B-8053-E1598C8419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25750" y="5322888"/>
                <a:ext cx="319088" cy="1238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379" y="0"/>
                  </a:cxn>
                  <a:cxn ang="0">
                    <a:pos x="379" y="0"/>
                  </a:cxn>
                  <a:cxn ang="0">
                    <a:pos x="383" y="0"/>
                  </a:cxn>
                  <a:cxn ang="0">
                    <a:pos x="388" y="1"/>
                  </a:cxn>
                  <a:cxn ang="0">
                    <a:pos x="394" y="7"/>
                  </a:cxn>
                  <a:cxn ang="0">
                    <a:pos x="400" y="14"/>
                  </a:cxn>
                  <a:cxn ang="0">
                    <a:pos x="401" y="18"/>
                  </a:cxn>
                  <a:cxn ang="0">
                    <a:pos x="401" y="22"/>
                  </a:cxn>
                  <a:cxn ang="0">
                    <a:pos x="401" y="133"/>
                  </a:cxn>
                  <a:cxn ang="0">
                    <a:pos x="401" y="133"/>
                  </a:cxn>
                  <a:cxn ang="0">
                    <a:pos x="401" y="138"/>
                  </a:cxn>
                  <a:cxn ang="0">
                    <a:pos x="400" y="142"/>
                  </a:cxn>
                  <a:cxn ang="0">
                    <a:pos x="394" y="149"/>
                  </a:cxn>
                  <a:cxn ang="0">
                    <a:pos x="388" y="154"/>
                  </a:cxn>
                  <a:cxn ang="0">
                    <a:pos x="383" y="156"/>
                  </a:cxn>
                  <a:cxn ang="0">
                    <a:pos x="379" y="156"/>
                  </a:cxn>
                  <a:cxn ang="0">
                    <a:pos x="22" y="156"/>
                  </a:cxn>
                  <a:cxn ang="0">
                    <a:pos x="22" y="156"/>
                  </a:cxn>
                  <a:cxn ang="0">
                    <a:pos x="18" y="156"/>
                  </a:cxn>
                  <a:cxn ang="0">
                    <a:pos x="14" y="154"/>
                  </a:cxn>
                  <a:cxn ang="0">
                    <a:pos x="7" y="149"/>
                  </a:cxn>
                  <a:cxn ang="0">
                    <a:pos x="1" y="142"/>
                  </a:cxn>
                  <a:cxn ang="0">
                    <a:pos x="0" y="138"/>
                  </a:cxn>
                  <a:cxn ang="0">
                    <a:pos x="0" y="133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18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18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90" y="44"/>
                  </a:cxn>
                  <a:cxn ang="0">
                    <a:pos x="190" y="111"/>
                  </a:cxn>
                  <a:cxn ang="0">
                    <a:pos x="44" y="111"/>
                  </a:cxn>
                  <a:cxn ang="0">
                    <a:pos x="44" y="44"/>
                  </a:cxn>
                  <a:cxn ang="0">
                    <a:pos x="190" y="44"/>
                  </a:cxn>
                  <a:cxn ang="0">
                    <a:pos x="190" y="44"/>
                  </a:cxn>
                  <a:cxn ang="0">
                    <a:pos x="224" y="111"/>
                  </a:cxn>
                  <a:cxn ang="0">
                    <a:pos x="224" y="44"/>
                  </a:cxn>
                  <a:cxn ang="0">
                    <a:pos x="246" y="44"/>
                  </a:cxn>
                  <a:cxn ang="0">
                    <a:pos x="246" y="111"/>
                  </a:cxn>
                  <a:cxn ang="0">
                    <a:pos x="224" y="111"/>
                  </a:cxn>
                  <a:cxn ang="0">
                    <a:pos x="224" y="111"/>
                  </a:cxn>
                  <a:cxn ang="0">
                    <a:pos x="312" y="111"/>
                  </a:cxn>
                  <a:cxn ang="0">
                    <a:pos x="312" y="44"/>
                  </a:cxn>
                  <a:cxn ang="0">
                    <a:pos x="357" y="44"/>
                  </a:cxn>
                  <a:cxn ang="0">
                    <a:pos x="357" y="111"/>
                  </a:cxn>
                  <a:cxn ang="0">
                    <a:pos x="312" y="111"/>
                  </a:cxn>
                  <a:cxn ang="0">
                    <a:pos x="312" y="111"/>
                  </a:cxn>
                </a:cxnLst>
                <a:rect l="0" t="0" r="r" b="b"/>
                <a:pathLst>
                  <a:path w="401" h="156">
                    <a:moveTo>
                      <a:pt x="22" y="0"/>
                    </a:moveTo>
                    <a:lnTo>
                      <a:pt x="379" y="0"/>
                    </a:lnTo>
                    <a:lnTo>
                      <a:pt x="379" y="0"/>
                    </a:lnTo>
                    <a:lnTo>
                      <a:pt x="383" y="0"/>
                    </a:lnTo>
                    <a:lnTo>
                      <a:pt x="388" y="1"/>
                    </a:lnTo>
                    <a:lnTo>
                      <a:pt x="394" y="7"/>
                    </a:lnTo>
                    <a:lnTo>
                      <a:pt x="400" y="14"/>
                    </a:lnTo>
                    <a:lnTo>
                      <a:pt x="401" y="18"/>
                    </a:lnTo>
                    <a:lnTo>
                      <a:pt x="401" y="22"/>
                    </a:lnTo>
                    <a:lnTo>
                      <a:pt x="401" y="133"/>
                    </a:lnTo>
                    <a:lnTo>
                      <a:pt x="401" y="133"/>
                    </a:lnTo>
                    <a:lnTo>
                      <a:pt x="401" y="138"/>
                    </a:lnTo>
                    <a:lnTo>
                      <a:pt x="400" y="142"/>
                    </a:lnTo>
                    <a:lnTo>
                      <a:pt x="394" y="149"/>
                    </a:lnTo>
                    <a:lnTo>
                      <a:pt x="388" y="154"/>
                    </a:lnTo>
                    <a:lnTo>
                      <a:pt x="383" y="156"/>
                    </a:lnTo>
                    <a:lnTo>
                      <a:pt x="379" y="156"/>
                    </a:lnTo>
                    <a:lnTo>
                      <a:pt x="22" y="156"/>
                    </a:lnTo>
                    <a:lnTo>
                      <a:pt x="22" y="156"/>
                    </a:lnTo>
                    <a:lnTo>
                      <a:pt x="18" y="156"/>
                    </a:lnTo>
                    <a:lnTo>
                      <a:pt x="14" y="154"/>
                    </a:lnTo>
                    <a:lnTo>
                      <a:pt x="7" y="149"/>
                    </a:lnTo>
                    <a:lnTo>
                      <a:pt x="1" y="142"/>
                    </a:lnTo>
                    <a:lnTo>
                      <a:pt x="0" y="138"/>
                    </a:lnTo>
                    <a:lnTo>
                      <a:pt x="0" y="133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18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  <a:moveTo>
                      <a:pt x="190" y="44"/>
                    </a:moveTo>
                    <a:lnTo>
                      <a:pt x="190" y="111"/>
                    </a:lnTo>
                    <a:lnTo>
                      <a:pt x="44" y="111"/>
                    </a:lnTo>
                    <a:lnTo>
                      <a:pt x="44" y="44"/>
                    </a:lnTo>
                    <a:lnTo>
                      <a:pt x="190" y="44"/>
                    </a:lnTo>
                    <a:lnTo>
                      <a:pt x="190" y="44"/>
                    </a:lnTo>
                    <a:close/>
                    <a:moveTo>
                      <a:pt x="224" y="111"/>
                    </a:moveTo>
                    <a:lnTo>
                      <a:pt x="224" y="44"/>
                    </a:lnTo>
                    <a:lnTo>
                      <a:pt x="246" y="44"/>
                    </a:lnTo>
                    <a:lnTo>
                      <a:pt x="246" y="111"/>
                    </a:lnTo>
                    <a:lnTo>
                      <a:pt x="224" y="111"/>
                    </a:lnTo>
                    <a:lnTo>
                      <a:pt x="224" y="111"/>
                    </a:lnTo>
                    <a:close/>
                    <a:moveTo>
                      <a:pt x="312" y="111"/>
                    </a:moveTo>
                    <a:lnTo>
                      <a:pt x="312" y="44"/>
                    </a:lnTo>
                    <a:lnTo>
                      <a:pt x="357" y="44"/>
                    </a:lnTo>
                    <a:lnTo>
                      <a:pt x="357" y="111"/>
                    </a:lnTo>
                    <a:lnTo>
                      <a:pt x="312" y="111"/>
                    </a:lnTo>
                    <a:lnTo>
                      <a:pt x="312" y="1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90">
                <a:extLst>
                  <a:ext uri="{FF2B5EF4-FFF2-40B4-BE49-F238E27FC236}">
                    <a16:creationId xmlns:a16="http://schemas.microsoft.com/office/drawing/2014/main" id="{C5918319-0DCA-4F69-9140-E02AC13CD5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2350" y="5057775"/>
                <a:ext cx="319088" cy="1238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379" y="0"/>
                  </a:cxn>
                  <a:cxn ang="0">
                    <a:pos x="379" y="0"/>
                  </a:cxn>
                  <a:cxn ang="0">
                    <a:pos x="383" y="0"/>
                  </a:cxn>
                  <a:cxn ang="0">
                    <a:pos x="388" y="2"/>
                  </a:cxn>
                  <a:cxn ang="0">
                    <a:pos x="394" y="7"/>
                  </a:cxn>
                  <a:cxn ang="0">
                    <a:pos x="399" y="14"/>
                  </a:cxn>
                  <a:cxn ang="0">
                    <a:pos x="400" y="18"/>
                  </a:cxn>
                  <a:cxn ang="0">
                    <a:pos x="401" y="23"/>
                  </a:cxn>
                  <a:cxn ang="0">
                    <a:pos x="401" y="134"/>
                  </a:cxn>
                  <a:cxn ang="0">
                    <a:pos x="401" y="134"/>
                  </a:cxn>
                  <a:cxn ang="0">
                    <a:pos x="400" y="138"/>
                  </a:cxn>
                  <a:cxn ang="0">
                    <a:pos x="399" y="142"/>
                  </a:cxn>
                  <a:cxn ang="0">
                    <a:pos x="397" y="146"/>
                  </a:cxn>
                  <a:cxn ang="0">
                    <a:pos x="394" y="149"/>
                  </a:cxn>
                  <a:cxn ang="0">
                    <a:pos x="388" y="155"/>
                  </a:cxn>
                  <a:cxn ang="0">
                    <a:pos x="383" y="156"/>
                  </a:cxn>
                  <a:cxn ang="0">
                    <a:pos x="379" y="156"/>
                  </a:cxn>
                  <a:cxn ang="0">
                    <a:pos x="22" y="156"/>
                  </a:cxn>
                  <a:cxn ang="0">
                    <a:pos x="22" y="156"/>
                  </a:cxn>
                  <a:cxn ang="0">
                    <a:pos x="16" y="156"/>
                  </a:cxn>
                  <a:cxn ang="0">
                    <a:pos x="12" y="155"/>
                  </a:cxn>
                  <a:cxn ang="0">
                    <a:pos x="5" y="149"/>
                  </a:cxn>
                  <a:cxn ang="0">
                    <a:pos x="1" y="142"/>
                  </a:cxn>
                  <a:cxn ang="0">
                    <a:pos x="0" y="138"/>
                  </a:cxn>
                  <a:cxn ang="0">
                    <a:pos x="0" y="134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1" y="14"/>
                  </a:cxn>
                  <a:cxn ang="0">
                    <a:pos x="5" y="7"/>
                  </a:cxn>
                  <a:cxn ang="0">
                    <a:pos x="12" y="2"/>
                  </a:cxn>
                  <a:cxn ang="0">
                    <a:pos x="16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9" y="45"/>
                  </a:cxn>
                  <a:cxn ang="0">
                    <a:pos x="189" y="112"/>
                  </a:cxn>
                  <a:cxn ang="0">
                    <a:pos x="44" y="112"/>
                  </a:cxn>
                  <a:cxn ang="0">
                    <a:pos x="44" y="45"/>
                  </a:cxn>
                  <a:cxn ang="0">
                    <a:pos x="189" y="45"/>
                  </a:cxn>
                  <a:cxn ang="0">
                    <a:pos x="189" y="45"/>
                  </a:cxn>
                  <a:cxn ang="0">
                    <a:pos x="222" y="112"/>
                  </a:cxn>
                  <a:cxn ang="0">
                    <a:pos x="222" y="45"/>
                  </a:cxn>
                  <a:cxn ang="0">
                    <a:pos x="244" y="45"/>
                  </a:cxn>
                  <a:cxn ang="0">
                    <a:pos x="244" y="112"/>
                  </a:cxn>
                  <a:cxn ang="0">
                    <a:pos x="222" y="112"/>
                  </a:cxn>
                  <a:cxn ang="0">
                    <a:pos x="222" y="112"/>
                  </a:cxn>
                  <a:cxn ang="0">
                    <a:pos x="312" y="112"/>
                  </a:cxn>
                  <a:cxn ang="0">
                    <a:pos x="312" y="45"/>
                  </a:cxn>
                  <a:cxn ang="0">
                    <a:pos x="357" y="45"/>
                  </a:cxn>
                  <a:cxn ang="0">
                    <a:pos x="357" y="112"/>
                  </a:cxn>
                  <a:cxn ang="0">
                    <a:pos x="312" y="112"/>
                  </a:cxn>
                  <a:cxn ang="0">
                    <a:pos x="312" y="112"/>
                  </a:cxn>
                </a:cxnLst>
                <a:rect l="0" t="0" r="r" b="b"/>
                <a:pathLst>
                  <a:path w="401" h="156">
                    <a:moveTo>
                      <a:pt x="22" y="0"/>
                    </a:moveTo>
                    <a:lnTo>
                      <a:pt x="379" y="0"/>
                    </a:lnTo>
                    <a:lnTo>
                      <a:pt x="379" y="0"/>
                    </a:lnTo>
                    <a:lnTo>
                      <a:pt x="383" y="0"/>
                    </a:lnTo>
                    <a:lnTo>
                      <a:pt x="388" y="2"/>
                    </a:lnTo>
                    <a:lnTo>
                      <a:pt x="394" y="7"/>
                    </a:lnTo>
                    <a:lnTo>
                      <a:pt x="399" y="14"/>
                    </a:lnTo>
                    <a:lnTo>
                      <a:pt x="400" y="18"/>
                    </a:lnTo>
                    <a:lnTo>
                      <a:pt x="401" y="23"/>
                    </a:lnTo>
                    <a:lnTo>
                      <a:pt x="401" y="134"/>
                    </a:lnTo>
                    <a:lnTo>
                      <a:pt x="401" y="134"/>
                    </a:lnTo>
                    <a:lnTo>
                      <a:pt x="400" y="138"/>
                    </a:lnTo>
                    <a:lnTo>
                      <a:pt x="399" y="142"/>
                    </a:lnTo>
                    <a:lnTo>
                      <a:pt x="397" y="146"/>
                    </a:lnTo>
                    <a:lnTo>
                      <a:pt x="394" y="149"/>
                    </a:lnTo>
                    <a:lnTo>
                      <a:pt x="388" y="155"/>
                    </a:lnTo>
                    <a:lnTo>
                      <a:pt x="383" y="156"/>
                    </a:lnTo>
                    <a:lnTo>
                      <a:pt x="379" y="156"/>
                    </a:lnTo>
                    <a:lnTo>
                      <a:pt x="22" y="156"/>
                    </a:lnTo>
                    <a:lnTo>
                      <a:pt x="22" y="156"/>
                    </a:lnTo>
                    <a:lnTo>
                      <a:pt x="16" y="156"/>
                    </a:lnTo>
                    <a:lnTo>
                      <a:pt x="12" y="155"/>
                    </a:lnTo>
                    <a:lnTo>
                      <a:pt x="5" y="149"/>
                    </a:lnTo>
                    <a:lnTo>
                      <a:pt x="1" y="142"/>
                    </a:lnTo>
                    <a:lnTo>
                      <a:pt x="0" y="138"/>
                    </a:lnTo>
                    <a:lnTo>
                      <a:pt x="0" y="134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1" y="14"/>
                    </a:lnTo>
                    <a:lnTo>
                      <a:pt x="5" y="7"/>
                    </a:lnTo>
                    <a:lnTo>
                      <a:pt x="12" y="2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  <a:moveTo>
                      <a:pt x="189" y="45"/>
                    </a:moveTo>
                    <a:lnTo>
                      <a:pt x="189" y="112"/>
                    </a:lnTo>
                    <a:lnTo>
                      <a:pt x="44" y="112"/>
                    </a:lnTo>
                    <a:lnTo>
                      <a:pt x="44" y="45"/>
                    </a:lnTo>
                    <a:lnTo>
                      <a:pt x="189" y="45"/>
                    </a:lnTo>
                    <a:lnTo>
                      <a:pt x="189" y="45"/>
                    </a:lnTo>
                    <a:close/>
                    <a:moveTo>
                      <a:pt x="222" y="112"/>
                    </a:moveTo>
                    <a:lnTo>
                      <a:pt x="222" y="45"/>
                    </a:lnTo>
                    <a:lnTo>
                      <a:pt x="244" y="45"/>
                    </a:lnTo>
                    <a:lnTo>
                      <a:pt x="244" y="112"/>
                    </a:lnTo>
                    <a:lnTo>
                      <a:pt x="222" y="112"/>
                    </a:lnTo>
                    <a:lnTo>
                      <a:pt x="222" y="112"/>
                    </a:lnTo>
                    <a:close/>
                    <a:moveTo>
                      <a:pt x="312" y="112"/>
                    </a:moveTo>
                    <a:lnTo>
                      <a:pt x="312" y="45"/>
                    </a:lnTo>
                    <a:lnTo>
                      <a:pt x="357" y="45"/>
                    </a:lnTo>
                    <a:lnTo>
                      <a:pt x="357" y="112"/>
                    </a:lnTo>
                    <a:lnTo>
                      <a:pt x="312" y="112"/>
                    </a:lnTo>
                    <a:lnTo>
                      <a:pt x="312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91">
                <a:extLst>
                  <a:ext uri="{FF2B5EF4-FFF2-40B4-BE49-F238E27FC236}">
                    <a16:creationId xmlns:a16="http://schemas.microsoft.com/office/drawing/2014/main" id="{D1C39737-3107-40F1-9A79-7183182403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6800" y="5146675"/>
                <a:ext cx="319088" cy="1238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380" y="0"/>
                  </a:cxn>
                  <a:cxn ang="0">
                    <a:pos x="380" y="0"/>
                  </a:cxn>
                  <a:cxn ang="0">
                    <a:pos x="384" y="0"/>
                  </a:cxn>
                  <a:cxn ang="0">
                    <a:pos x="388" y="1"/>
                  </a:cxn>
                  <a:cxn ang="0">
                    <a:pos x="395" y="7"/>
                  </a:cxn>
                  <a:cxn ang="0">
                    <a:pos x="401" y="13"/>
                  </a:cxn>
                  <a:cxn ang="0">
                    <a:pos x="402" y="18"/>
                  </a:cxn>
                  <a:cxn ang="0">
                    <a:pos x="402" y="22"/>
                  </a:cxn>
                  <a:cxn ang="0">
                    <a:pos x="402" y="133"/>
                  </a:cxn>
                  <a:cxn ang="0">
                    <a:pos x="402" y="133"/>
                  </a:cxn>
                  <a:cxn ang="0">
                    <a:pos x="402" y="137"/>
                  </a:cxn>
                  <a:cxn ang="0">
                    <a:pos x="401" y="141"/>
                  </a:cxn>
                  <a:cxn ang="0">
                    <a:pos x="395" y="148"/>
                  </a:cxn>
                  <a:cxn ang="0">
                    <a:pos x="388" y="154"/>
                  </a:cxn>
                  <a:cxn ang="0">
                    <a:pos x="384" y="155"/>
                  </a:cxn>
                  <a:cxn ang="0">
                    <a:pos x="380" y="155"/>
                  </a:cxn>
                  <a:cxn ang="0">
                    <a:pos x="23" y="155"/>
                  </a:cxn>
                  <a:cxn ang="0">
                    <a:pos x="23" y="155"/>
                  </a:cxn>
                  <a:cxn ang="0">
                    <a:pos x="18" y="155"/>
                  </a:cxn>
                  <a:cxn ang="0">
                    <a:pos x="14" y="154"/>
                  </a:cxn>
                  <a:cxn ang="0">
                    <a:pos x="6" y="148"/>
                  </a:cxn>
                  <a:cxn ang="0">
                    <a:pos x="2" y="141"/>
                  </a:cxn>
                  <a:cxn ang="0">
                    <a:pos x="0" y="137"/>
                  </a:cxn>
                  <a:cxn ang="0">
                    <a:pos x="0" y="133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18"/>
                  </a:cxn>
                  <a:cxn ang="0">
                    <a:pos x="2" y="13"/>
                  </a:cxn>
                  <a:cxn ang="0">
                    <a:pos x="6" y="7"/>
                  </a:cxn>
                  <a:cxn ang="0">
                    <a:pos x="14" y="1"/>
                  </a:cxn>
                  <a:cxn ang="0">
                    <a:pos x="18" y="0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89" y="44"/>
                  </a:cxn>
                  <a:cxn ang="0">
                    <a:pos x="189" y="111"/>
                  </a:cxn>
                  <a:cxn ang="0">
                    <a:pos x="45" y="111"/>
                  </a:cxn>
                  <a:cxn ang="0">
                    <a:pos x="45" y="44"/>
                  </a:cxn>
                  <a:cxn ang="0">
                    <a:pos x="189" y="44"/>
                  </a:cxn>
                  <a:cxn ang="0">
                    <a:pos x="189" y="44"/>
                  </a:cxn>
                  <a:cxn ang="0">
                    <a:pos x="223" y="111"/>
                  </a:cxn>
                  <a:cxn ang="0">
                    <a:pos x="223" y="44"/>
                  </a:cxn>
                  <a:cxn ang="0">
                    <a:pos x="245" y="44"/>
                  </a:cxn>
                  <a:cxn ang="0">
                    <a:pos x="245" y="111"/>
                  </a:cxn>
                  <a:cxn ang="0">
                    <a:pos x="223" y="111"/>
                  </a:cxn>
                  <a:cxn ang="0">
                    <a:pos x="223" y="111"/>
                  </a:cxn>
                  <a:cxn ang="0">
                    <a:pos x="313" y="111"/>
                  </a:cxn>
                  <a:cxn ang="0">
                    <a:pos x="313" y="44"/>
                  </a:cxn>
                  <a:cxn ang="0">
                    <a:pos x="358" y="44"/>
                  </a:cxn>
                  <a:cxn ang="0">
                    <a:pos x="358" y="111"/>
                  </a:cxn>
                  <a:cxn ang="0">
                    <a:pos x="313" y="111"/>
                  </a:cxn>
                  <a:cxn ang="0">
                    <a:pos x="313" y="111"/>
                  </a:cxn>
                </a:cxnLst>
                <a:rect l="0" t="0" r="r" b="b"/>
                <a:pathLst>
                  <a:path w="402" h="155">
                    <a:moveTo>
                      <a:pt x="23" y="0"/>
                    </a:moveTo>
                    <a:lnTo>
                      <a:pt x="380" y="0"/>
                    </a:lnTo>
                    <a:lnTo>
                      <a:pt x="380" y="0"/>
                    </a:lnTo>
                    <a:lnTo>
                      <a:pt x="384" y="0"/>
                    </a:lnTo>
                    <a:lnTo>
                      <a:pt x="388" y="1"/>
                    </a:lnTo>
                    <a:lnTo>
                      <a:pt x="395" y="7"/>
                    </a:lnTo>
                    <a:lnTo>
                      <a:pt x="401" y="13"/>
                    </a:lnTo>
                    <a:lnTo>
                      <a:pt x="402" y="18"/>
                    </a:lnTo>
                    <a:lnTo>
                      <a:pt x="402" y="22"/>
                    </a:lnTo>
                    <a:lnTo>
                      <a:pt x="402" y="133"/>
                    </a:lnTo>
                    <a:lnTo>
                      <a:pt x="402" y="133"/>
                    </a:lnTo>
                    <a:lnTo>
                      <a:pt x="402" y="137"/>
                    </a:lnTo>
                    <a:lnTo>
                      <a:pt x="401" y="141"/>
                    </a:lnTo>
                    <a:lnTo>
                      <a:pt x="395" y="148"/>
                    </a:lnTo>
                    <a:lnTo>
                      <a:pt x="388" y="154"/>
                    </a:lnTo>
                    <a:lnTo>
                      <a:pt x="384" y="155"/>
                    </a:lnTo>
                    <a:lnTo>
                      <a:pt x="380" y="155"/>
                    </a:lnTo>
                    <a:lnTo>
                      <a:pt x="23" y="155"/>
                    </a:lnTo>
                    <a:lnTo>
                      <a:pt x="23" y="155"/>
                    </a:lnTo>
                    <a:lnTo>
                      <a:pt x="18" y="155"/>
                    </a:lnTo>
                    <a:lnTo>
                      <a:pt x="14" y="154"/>
                    </a:lnTo>
                    <a:lnTo>
                      <a:pt x="6" y="148"/>
                    </a:lnTo>
                    <a:lnTo>
                      <a:pt x="2" y="141"/>
                    </a:lnTo>
                    <a:lnTo>
                      <a:pt x="0" y="137"/>
                    </a:lnTo>
                    <a:lnTo>
                      <a:pt x="0" y="133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2" y="13"/>
                    </a:lnTo>
                    <a:lnTo>
                      <a:pt x="6" y="7"/>
                    </a:lnTo>
                    <a:lnTo>
                      <a:pt x="14" y="1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  <a:moveTo>
                      <a:pt x="189" y="44"/>
                    </a:moveTo>
                    <a:lnTo>
                      <a:pt x="189" y="111"/>
                    </a:lnTo>
                    <a:lnTo>
                      <a:pt x="45" y="111"/>
                    </a:lnTo>
                    <a:lnTo>
                      <a:pt x="45" y="44"/>
                    </a:lnTo>
                    <a:lnTo>
                      <a:pt x="189" y="44"/>
                    </a:lnTo>
                    <a:lnTo>
                      <a:pt x="189" y="44"/>
                    </a:lnTo>
                    <a:close/>
                    <a:moveTo>
                      <a:pt x="223" y="111"/>
                    </a:moveTo>
                    <a:lnTo>
                      <a:pt x="223" y="44"/>
                    </a:lnTo>
                    <a:lnTo>
                      <a:pt x="245" y="44"/>
                    </a:lnTo>
                    <a:lnTo>
                      <a:pt x="245" y="111"/>
                    </a:lnTo>
                    <a:lnTo>
                      <a:pt x="223" y="111"/>
                    </a:lnTo>
                    <a:lnTo>
                      <a:pt x="223" y="111"/>
                    </a:lnTo>
                    <a:close/>
                    <a:moveTo>
                      <a:pt x="313" y="111"/>
                    </a:moveTo>
                    <a:lnTo>
                      <a:pt x="313" y="44"/>
                    </a:lnTo>
                    <a:lnTo>
                      <a:pt x="358" y="44"/>
                    </a:lnTo>
                    <a:lnTo>
                      <a:pt x="358" y="111"/>
                    </a:lnTo>
                    <a:lnTo>
                      <a:pt x="313" y="111"/>
                    </a:lnTo>
                    <a:lnTo>
                      <a:pt x="313" y="1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92">
                <a:extLst>
                  <a:ext uri="{FF2B5EF4-FFF2-40B4-BE49-F238E27FC236}">
                    <a16:creationId xmlns:a16="http://schemas.microsoft.com/office/drawing/2014/main" id="{29E538BC-0882-4883-B8EB-CC5057C5CA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6800" y="5233988"/>
                <a:ext cx="319088" cy="1238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380" y="0"/>
                  </a:cxn>
                  <a:cxn ang="0">
                    <a:pos x="380" y="0"/>
                  </a:cxn>
                  <a:cxn ang="0">
                    <a:pos x="384" y="1"/>
                  </a:cxn>
                  <a:cxn ang="0">
                    <a:pos x="388" y="1"/>
                  </a:cxn>
                  <a:cxn ang="0">
                    <a:pos x="395" y="7"/>
                  </a:cxn>
                  <a:cxn ang="0">
                    <a:pos x="401" y="14"/>
                  </a:cxn>
                  <a:cxn ang="0">
                    <a:pos x="402" y="18"/>
                  </a:cxn>
                  <a:cxn ang="0">
                    <a:pos x="402" y="22"/>
                  </a:cxn>
                  <a:cxn ang="0">
                    <a:pos x="402" y="133"/>
                  </a:cxn>
                  <a:cxn ang="0">
                    <a:pos x="402" y="133"/>
                  </a:cxn>
                  <a:cxn ang="0">
                    <a:pos x="402" y="137"/>
                  </a:cxn>
                  <a:cxn ang="0">
                    <a:pos x="401" y="142"/>
                  </a:cxn>
                  <a:cxn ang="0">
                    <a:pos x="395" y="149"/>
                  </a:cxn>
                  <a:cxn ang="0">
                    <a:pos x="388" y="154"/>
                  </a:cxn>
                  <a:cxn ang="0">
                    <a:pos x="384" y="155"/>
                  </a:cxn>
                  <a:cxn ang="0">
                    <a:pos x="380" y="155"/>
                  </a:cxn>
                  <a:cxn ang="0">
                    <a:pos x="23" y="155"/>
                  </a:cxn>
                  <a:cxn ang="0">
                    <a:pos x="23" y="155"/>
                  </a:cxn>
                  <a:cxn ang="0">
                    <a:pos x="18" y="155"/>
                  </a:cxn>
                  <a:cxn ang="0">
                    <a:pos x="14" y="154"/>
                  </a:cxn>
                  <a:cxn ang="0">
                    <a:pos x="6" y="149"/>
                  </a:cxn>
                  <a:cxn ang="0">
                    <a:pos x="2" y="142"/>
                  </a:cxn>
                  <a:cxn ang="0">
                    <a:pos x="0" y="137"/>
                  </a:cxn>
                  <a:cxn ang="0">
                    <a:pos x="0" y="133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18"/>
                  </a:cxn>
                  <a:cxn ang="0">
                    <a:pos x="2" y="14"/>
                  </a:cxn>
                  <a:cxn ang="0">
                    <a:pos x="6" y="7"/>
                  </a:cxn>
                  <a:cxn ang="0">
                    <a:pos x="14" y="1"/>
                  </a:cxn>
                  <a:cxn ang="0">
                    <a:pos x="18" y="1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89" y="44"/>
                  </a:cxn>
                  <a:cxn ang="0">
                    <a:pos x="189" y="111"/>
                  </a:cxn>
                  <a:cxn ang="0">
                    <a:pos x="45" y="111"/>
                  </a:cxn>
                  <a:cxn ang="0">
                    <a:pos x="45" y="44"/>
                  </a:cxn>
                  <a:cxn ang="0">
                    <a:pos x="189" y="44"/>
                  </a:cxn>
                  <a:cxn ang="0">
                    <a:pos x="189" y="44"/>
                  </a:cxn>
                  <a:cxn ang="0">
                    <a:pos x="223" y="111"/>
                  </a:cxn>
                  <a:cxn ang="0">
                    <a:pos x="223" y="44"/>
                  </a:cxn>
                  <a:cxn ang="0">
                    <a:pos x="245" y="44"/>
                  </a:cxn>
                  <a:cxn ang="0">
                    <a:pos x="245" y="111"/>
                  </a:cxn>
                  <a:cxn ang="0">
                    <a:pos x="223" y="111"/>
                  </a:cxn>
                  <a:cxn ang="0">
                    <a:pos x="223" y="111"/>
                  </a:cxn>
                  <a:cxn ang="0">
                    <a:pos x="313" y="111"/>
                  </a:cxn>
                  <a:cxn ang="0">
                    <a:pos x="313" y="44"/>
                  </a:cxn>
                  <a:cxn ang="0">
                    <a:pos x="358" y="44"/>
                  </a:cxn>
                  <a:cxn ang="0">
                    <a:pos x="358" y="111"/>
                  </a:cxn>
                  <a:cxn ang="0">
                    <a:pos x="313" y="111"/>
                  </a:cxn>
                  <a:cxn ang="0">
                    <a:pos x="313" y="111"/>
                  </a:cxn>
                </a:cxnLst>
                <a:rect l="0" t="0" r="r" b="b"/>
                <a:pathLst>
                  <a:path w="402" h="155">
                    <a:moveTo>
                      <a:pt x="23" y="0"/>
                    </a:moveTo>
                    <a:lnTo>
                      <a:pt x="380" y="0"/>
                    </a:lnTo>
                    <a:lnTo>
                      <a:pt x="380" y="0"/>
                    </a:lnTo>
                    <a:lnTo>
                      <a:pt x="384" y="1"/>
                    </a:lnTo>
                    <a:lnTo>
                      <a:pt x="388" y="1"/>
                    </a:lnTo>
                    <a:lnTo>
                      <a:pt x="395" y="7"/>
                    </a:lnTo>
                    <a:lnTo>
                      <a:pt x="401" y="14"/>
                    </a:lnTo>
                    <a:lnTo>
                      <a:pt x="402" y="18"/>
                    </a:lnTo>
                    <a:lnTo>
                      <a:pt x="402" y="22"/>
                    </a:lnTo>
                    <a:lnTo>
                      <a:pt x="402" y="133"/>
                    </a:lnTo>
                    <a:lnTo>
                      <a:pt x="402" y="133"/>
                    </a:lnTo>
                    <a:lnTo>
                      <a:pt x="402" y="137"/>
                    </a:lnTo>
                    <a:lnTo>
                      <a:pt x="401" y="142"/>
                    </a:lnTo>
                    <a:lnTo>
                      <a:pt x="395" y="149"/>
                    </a:lnTo>
                    <a:lnTo>
                      <a:pt x="388" y="154"/>
                    </a:lnTo>
                    <a:lnTo>
                      <a:pt x="384" y="155"/>
                    </a:lnTo>
                    <a:lnTo>
                      <a:pt x="380" y="155"/>
                    </a:lnTo>
                    <a:lnTo>
                      <a:pt x="23" y="155"/>
                    </a:lnTo>
                    <a:lnTo>
                      <a:pt x="23" y="155"/>
                    </a:lnTo>
                    <a:lnTo>
                      <a:pt x="18" y="155"/>
                    </a:lnTo>
                    <a:lnTo>
                      <a:pt x="14" y="154"/>
                    </a:lnTo>
                    <a:lnTo>
                      <a:pt x="6" y="149"/>
                    </a:lnTo>
                    <a:lnTo>
                      <a:pt x="2" y="142"/>
                    </a:lnTo>
                    <a:lnTo>
                      <a:pt x="0" y="137"/>
                    </a:lnTo>
                    <a:lnTo>
                      <a:pt x="0" y="133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2" y="14"/>
                    </a:lnTo>
                    <a:lnTo>
                      <a:pt x="6" y="7"/>
                    </a:lnTo>
                    <a:lnTo>
                      <a:pt x="14" y="1"/>
                    </a:lnTo>
                    <a:lnTo>
                      <a:pt x="18" y="1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  <a:moveTo>
                      <a:pt x="189" y="44"/>
                    </a:moveTo>
                    <a:lnTo>
                      <a:pt x="189" y="111"/>
                    </a:lnTo>
                    <a:lnTo>
                      <a:pt x="45" y="111"/>
                    </a:lnTo>
                    <a:lnTo>
                      <a:pt x="45" y="44"/>
                    </a:lnTo>
                    <a:lnTo>
                      <a:pt x="189" y="44"/>
                    </a:lnTo>
                    <a:lnTo>
                      <a:pt x="189" y="44"/>
                    </a:lnTo>
                    <a:close/>
                    <a:moveTo>
                      <a:pt x="223" y="111"/>
                    </a:moveTo>
                    <a:lnTo>
                      <a:pt x="223" y="44"/>
                    </a:lnTo>
                    <a:lnTo>
                      <a:pt x="245" y="44"/>
                    </a:lnTo>
                    <a:lnTo>
                      <a:pt x="245" y="111"/>
                    </a:lnTo>
                    <a:lnTo>
                      <a:pt x="223" y="111"/>
                    </a:lnTo>
                    <a:lnTo>
                      <a:pt x="223" y="111"/>
                    </a:lnTo>
                    <a:close/>
                    <a:moveTo>
                      <a:pt x="313" y="111"/>
                    </a:moveTo>
                    <a:lnTo>
                      <a:pt x="313" y="44"/>
                    </a:lnTo>
                    <a:lnTo>
                      <a:pt x="358" y="44"/>
                    </a:lnTo>
                    <a:lnTo>
                      <a:pt x="358" y="111"/>
                    </a:lnTo>
                    <a:lnTo>
                      <a:pt x="313" y="111"/>
                    </a:lnTo>
                    <a:lnTo>
                      <a:pt x="313" y="1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93">
                <a:extLst>
                  <a:ext uri="{FF2B5EF4-FFF2-40B4-BE49-F238E27FC236}">
                    <a16:creationId xmlns:a16="http://schemas.microsoft.com/office/drawing/2014/main" id="{45CE552D-213F-484A-B41E-6299E3F777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41725" y="5322888"/>
                <a:ext cx="319088" cy="1238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379" y="0"/>
                  </a:cxn>
                  <a:cxn ang="0">
                    <a:pos x="379" y="0"/>
                  </a:cxn>
                  <a:cxn ang="0">
                    <a:pos x="383" y="0"/>
                  </a:cxn>
                  <a:cxn ang="0">
                    <a:pos x="388" y="1"/>
                  </a:cxn>
                  <a:cxn ang="0">
                    <a:pos x="395" y="7"/>
                  </a:cxn>
                  <a:cxn ang="0">
                    <a:pos x="400" y="14"/>
                  </a:cxn>
                  <a:cxn ang="0">
                    <a:pos x="402" y="18"/>
                  </a:cxn>
                  <a:cxn ang="0">
                    <a:pos x="402" y="22"/>
                  </a:cxn>
                  <a:cxn ang="0">
                    <a:pos x="402" y="133"/>
                  </a:cxn>
                  <a:cxn ang="0">
                    <a:pos x="402" y="133"/>
                  </a:cxn>
                  <a:cxn ang="0">
                    <a:pos x="402" y="138"/>
                  </a:cxn>
                  <a:cxn ang="0">
                    <a:pos x="400" y="142"/>
                  </a:cxn>
                  <a:cxn ang="0">
                    <a:pos x="395" y="149"/>
                  </a:cxn>
                  <a:cxn ang="0">
                    <a:pos x="388" y="154"/>
                  </a:cxn>
                  <a:cxn ang="0">
                    <a:pos x="383" y="156"/>
                  </a:cxn>
                  <a:cxn ang="0">
                    <a:pos x="379" y="156"/>
                  </a:cxn>
                  <a:cxn ang="0">
                    <a:pos x="22" y="156"/>
                  </a:cxn>
                  <a:cxn ang="0">
                    <a:pos x="22" y="156"/>
                  </a:cxn>
                  <a:cxn ang="0">
                    <a:pos x="18" y="156"/>
                  </a:cxn>
                  <a:cxn ang="0">
                    <a:pos x="14" y="154"/>
                  </a:cxn>
                  <a:cxn ang="0">
                    <a:pos x="7" y="149"/>
                  </a:cxn>
                  <a:cxn ang="0">
                    <a:pos x="1" y="142"/>
                  </a:cxn>
                  <a:cxn ang="0">
                    <a:pos x="0" y="138"/>
                  </a:cxn>
                  <a:cxn ang="0">
                    <a:pos x="0" y="133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18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18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9" y="44"/>
                  </a:cxn>
                  <a:cxn ang="0">
                    <a:pos x="189" y="111"/>
                  </a:cxn>
                  <a:cxn ang="0">
                    <a:pos x="44" y="111"/>
                  </a:cxn>
                  <a:cxn ang="0">
                    <a:pos x="44" y="44"/>
                  </a:cxn>
                  <a:cxn ang="0">
                    <a:pos x="189" y="44"/>
                  </a:cxn>
                  <a:cxn ang="0">
                    <a:pos x="189" y="44"/>
                  </a:cxn>
                  <a:cxn ang="0">
                    <a:pos x="224" y="111"/>
                  </a:cxn>
                  <a:cxn ang="0">
                    <a:pos x="224" y="44"/>
                  </a:cxn>
                  <a:cxn ang="0">
                    <a:pos x="246" y="44"/>
                  </a:cxn>
                  <a:cxn ang="0">
                    <a:pos x="246" y="111"/>
                  </a:cxn>
                  <a:cxn ang="0">
                    <a:pos x="224" y="111"/>
                  </a:cxn>
                  <a:cxn ang="0">
                    <a:pos x="224" y="111"/>
                  </a:cxn>
                  <a:cxn ang="0">
                    <a:pos x="313" y="111"/>
                  </a:cxn>
                  <a:cxn ang="0">
                    <a:pos x="313" y="44"/>
                  </a:cxn>
                  <a:cxn ang="0">
                    <a:pos x="357" y="44"/>
                  </a:cxn>
                  <a:cxn ang="0">
                    <a:pos x="357" y="111"/>
                  </a:cxn>
                  <a:cxn ang="0">
                    <a:pos x="313" y="111"/>
                  </a:cxn>
                  <a:cxn ang="0">
                    <a:pos x="313" y="111"/>
                  </a:cxn>
                </a:cxnLst>
                <a:rect l="0" t="0" r="r" b="b"/>
                <a:pathLst>
                  <a:path w="402" h="156">
                    <a:moveTo>
                      <a:pt x="22" y="0"/>
                    </a:moveTo>
                    <a:lnTo>
                      <a:pt x="379" y="0"/>
                    </a:lnTo>
                    <a:lnTo>
                      <a:pt x="379" y="0"/>
                    </a:lnTo>
                    <a:lnTo>
                      <a:pt x="383" y="0"/>
                    </a:lnTo>
                    <a:lnTo>
                      <a:pt x="388" y="1"/>
                    </a:lnTo>
                    <a:lnTo>
                      <a:pt x="395" y="7"/>
                    </a:lnTo>
                    <a:lnTo>
                      <a:pt x="400" y="14"/>
                    </a:lnTo>
                    <a:lnTo>
                      <a:pt x="402" y="18"/>
                    </a:lnTo>
                    <a:lnTo>
                      <a:pt x="402" y="22"/>
                    </a:lnTo>
                    <a:lnTo>
                      <a:pt x="402" y="133"/>
                    </a:lnTo>
                    <a:lnTo>
                      <a:pt x="402" y="133"/>
                    </a:lnTo>
                    <a:lnTo>
                      <a:pt x="402" y="138"/>
                    </a:lnTo>
                    <a:lnTo>
                      <a:pt x="400" y="142"/>
                    </a:lnTo>
                    <a:lnTo>
                      <a:pt x="395" y="149"/>
                    </a:lnTo>
                    <a:lnTo>
                      <a:pt x="388" y="154"/>
                    </a:lnTo>
                    <a:lnTo>
                      <a:pt x="383" y="156"/>
                    </a:lnTo>
                    <a:lnTo>
                      <a:pt x="379" y="156"/>
                    </a:lnTo>
                    <a:lnTo>
                      <a:pt x="22" y="156"/>
                    </a:lnTo>
                    <a:lnTo>
                      <a:pt x="22" y="156"/>
                    </a:lnTo>
                    <a:lnTo>
                      <a:pt x="18" y="156"/>
                    </a:lnTo>
                    <a:lnTo>
                      <a:pt x="14" y="154"/>
                    </a:lnTo>
                    <a:lnTo>
                      <a:pt x="7" y="149"/>
                    </a:lnTo>
                    <a:lnTo>
                      <a:pt x="1" y="142"/>
                    </a:lnTo>
                    <a:lnTo>
                      <a:pt x="0" y="138"/>
                    </a:lnTo>
                    <a:lnTo>
                      <a:pt x="0" y="133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18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  <a:moveTo>
                      <a:pt x="189" y="44"/>
                    </a:moveTo>
                    <a:lnTo>
                      <a:pt x="189" y="111"/>
                    </a:lnTo>
                    <a:lnTo>
                      <a:pt x="44" y="111"/>
                    </a:lnTo>
                    <a:lnTo>
                      <a:pt x="44" y="44"/>
                    </a:lnTo>
                    <a:lnTo>
                      <a:pt x="189" y="44"/>
                    </a:lnTo>
                    <a:lnTo>
                      <a:pt x="189" y="44"/>
                    </a:lnTo>
                    <a:close/>
                    <a:moveTo>
                      <a:pt x="224" y="111"/>
                    </a:moveTo>
                    <a:lnTo>
                      <a:pt x="224" y="44"/>
                    </a:lnTo>
                    <a:lnTo>
                      <a:pt x="246" y="44"/>
                    </a:lnTo>
                    <a:lnTo>
                      <a:pt x="246" y="111"/>
                    </a:lnTo>
                    <a:lnTo>
                      <a:pt x="224" y="111"/>
                    </a:lnTo>
                    <a:lnTo>
                      <a:pt x="224" y="111"/>
                    </a:lnTo>
                    <a:close/>
                    <a:moveTo>
                      <a:pt x="313" y="111"/>
                    </a:moveTo>
                    <a:lnTo>
                      <a:pt x="313" y="44"/>
                    </a:lnTo>
                    <a:lnTo>
                      <a:pt x="357" y="44"/>
                    </a:lnTo>
                    <a:lnTo>
                      <a:pt x="357" y="111"/>
                    </a:lnTo>
                    <a:lnTo>
                      <a:pt x="313" y="111"/>
                    </a:lnTo>
                    <a:lnTo>
                      <a:pt x="313" y="1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94">
                <a:extLst>
                  <a:ext uri="{FF2B5EF4-FFF2-40B4-BE49-F238E27FC236}">
                    <a16:creationId xmlns:a16="http://schemas.microsoft.com/office/drawing/2014/main" id="{AD47C5BF-FAB0-4870-B818-A608409DAF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6800" y="5411788"/>
                <a:ext cx="319088" cy="122238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380" y="0"/>
                  </a:cxn>
                  <a:cxn ang="0">
                    <a:pos x="380" y="0"/>
                  </a:cxn>
                  <a:cxn ang="0">
                    <a:pos x="384" y="0"/>
                  </a:cxn>
                  <a:cxn ang="0">
                    <a:pos x="388" y="2"/>
                  </a:cxn>
                  <a:cxn ang="0">
                    <a:pos x="395" y="7"/>
                  </a:cxn>
                  <a:cxn ang="0">
                    <a:pos x="401" y="14"/>
                  </a:cxn>
                  <a:cxn ang="0">
                    <a:pos x="402" y="18"/>
                  </a:cxn>
                  <a:cxn ang="0">
                    <a:pos x="402" y="22"/>
                  </a:cxn>
                  <a:cxn ang="0">
                    <a:pos x="402" y="134"/>
                  </a:cxn>
                  <a:cxn ang="0">
                    <a:pos x="402" y="134"/>
                  </a:cxn>
                  <a:cxn ang="0">
                    <a:pos x="402" y="138"/>
                  </a:cxn>
                  <a:cxn ang="0">
                    <a:pos x="401" y="142"/>
                  </a:cxn>
                  <a:cxn ang="0">
                    <a:pos x="395" y="149"/>
                  </a:cxn>
                  <a:cxn ang="0">
                    <a:pos x="388" y="154"/>
                  </a:cxn>
                  <a:cxn ang="0">
                    <a:pos x="384" y="156"/>
                  </a:cxn>
                  <a:cxn ang="0">
                    <a:pos x="380" y="156"/>
                  </a:cxn>
                  <a:cxn ang="0">
                    <a:pos x="23" y="156"/>
                  </a:cxn>
                  <a:cxn ang="0">
                    <a:pos x="23" y="156"/>
                  </a:cxn>
                  <a:cxn ang="0">
                    <a:pos x="18" y="156"/>
                  </a:cxn>
                  <a:cxn ang="0">
                    <a:pos x="14" y="154"/>
                  </a:cxn>
                  <a:cxn ang="0">
                    <a:pos x="6" y="149"/>
                  </a:cxn>
                  <a:cxn ang="0">
                    <a:pos x="2" y="142"/>
                  </a:cxn>
                  <a:cxn ang="0">
                    <a:pos x="0" y="138"/>
                  </a:cxn>
                  <a:cxn ang="0">
                    <a:pos x="0" y="134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18"/>
                  </a:cxn>
                  <a:cxn ang="0">
                    <a:pos x="2" y="14"/>
                  </a:cxn>
                  <a:cxn ang="0">
                    <a:pos x="6" y="7"/>
                  </a:cxn>
                  <a:cxn ang="0">
                    <a:pos x="14" y="2"/>
                  </a:cxn>
                  <a:cxn ang="0">
                    <a:pos x="18" y="0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89" y="45"/>
                  </a:cxn>
                  <a:cxn ang="0">
                    <a:pos x="189" y="111"/>
                  </a:cxn>
                  <a:cxn ang="0">
                    <a:pos x="45" y="111"/>
                  </a:cxn>
                  <a:cxn ang="0">
                    <a:pos x="45" y="45"/>
                  </a:cxn>
                  <a:cxn ang="0">
                    <a:pos x="189" y="45"/>
                  </a:cxn>
                  <a:cxn ang="0">
                    <a:pos x="189" y="45"/>
                  </a:cxn>
                  <a:cxn ang="0">
                    <a:pos x="223" y="111"/>
                  </a:cxn>
                  <a:cxn ang="0">
                    <a:pos x="223" y="45"/>
                  </a:cxn>
                  <a:cxn ang="0">
                    <a:pos x="245" y="45"/>
                  </a:cxn>
                  <a:cxn ang="0">
                    <a:pos x="245" y="111"/>
                  </a:cxn>
                  <a:cxn ang="0">
                    <a:pos x="223" y="111"/>
                  </a:cxn>
                  <a:cxn ang="0">
                    <a:pos x="223" y="111"/>
                  </a:cxn>
                  <a:cxn ang="0">
                    <a:pos x="313" y="111"/>
                  </a:cxn>
                  <a:cxn ang="0">
                    <a:pos x="313" y="45"/>
                  </a:cxn>
                  <a:cxn ang="0">
                    <a:pos x="358" y="45"/>
                  </a:cxn>
                  <a:cxn ang="0">
                    <a:pos x="358" y="111"/>
                  </a:cxn>
                  <a:cxn ang="0">
                    <a:pos x="313" y="111"/>
                  </a:cxn>
                  <a:cxn ang="0">
                    <a:pos x="313" y="111"/>
                  </a:cxn>
                </a:cxnLst>
                <a:rect l="0" t="0" r="r" b="b"/>
                <a:pathLst>
                  <a:path w="402" h="156">
                    <a:moveTo>
                      <a:pt x="23" y="0"/>
                    </a:moveTo>
                    <a:lnTo>
                      <a:pt x="380" y="0"/>
                    </a:lnTo>
                    <a:lnTo>
                      <a:pt x="380" y="0"/>
                    </a:lnTo>
                    <a:lnTo>
                      <a:pt x="384" y="0"/>
                    </a:lnTo>
                    <a:lnTo>
                      <a:pt x="388" y="2"/>
                    </a:lnTo>
                    <a:lnTo>
                      <a:pt x="395" y="7"/>
                    </a:lnTo>
                    <a:lnTo>
                      <a:pt x="401" y="14"/>
                    </a:lnTo>
                    <a:lnTo>
                      <a:pt x="402" y="18"/>
                    </a:lnTo>
                    <a:lnTo>
                      <a:pt x="402" y="22"/>
                    </a:lnTo>
                    <a:lnTo>
                      <a:pt x="402" y="134"/>
                    </a:lnTo>
                    <a:lnTo>
                      <a:pt x="402" y="134"/>
                    </a:lnTo>
                    <a:lnTo>
                      <a:pt x="402" y="138"/>
                    </a:lnTo>
                    <a:lnTo>
                      <a:pt x="401" y="142"/>
                    </a:lnTo>
                    <a:lnTo>
                      <a:pt x="395" y="149"/>
                    </a:lnTo>
                    <a:lnTo>
                      <a:pt x="388" y="154"/>
                    </a:lnTo>
                    <a:lnTo>
                      <a:pt x="384" y="156"/>
                    </a:lnTo>
                    <a:lnTo>
                      <a:pt x="380" y="156"/>
                    </a:lnTo>
                    <a:lnTo>
                      <a:pt x="23" y="156"/>
                    </a:lnTo>
                    <a:lnTo>
                      <a:pt x="23" y="156"/>
                    </a:lnTo>
                    <a:lnTo>
                      <a:pt x="18" y="156"/>
                    </a:lnTo>
                    <a:lnTo>
                      <a:pt x="14" y="154"/>
                    </a:lnTo>
                    <a:lnTo>
                      <a:pt x="6" y="149"/>
                    </a:lnTo>
                    <a:lnTo>
                      <a:pt x="2" y="142"/>
                    </a:lnTo>
                    <a:lnTo>
                      <a:pt x="0" y="138"/>
                    </a:lnTo>
                    <a:lnTo>
                      <a:pt x="0" y="13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2" y="14"/>
                    </a:lnTo>
                    <a:lnTo>
                      <a:pt x="6" y="7"/>
                    </a:lnTo>
                    <a:lnTo>
                      <a:pt x="14" y="2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  <a:moveTo>
                      <a:pt x="189" y="45"/>
                    </a:moveTo>
                    <a:lnTo>
                      <a:pt x="189" y="111"/>
                    </a:lnTo>
                    <a:lnTo>
                      <a:pt x="45" y="111"/>
                    </a:lnTo>
                    <a:lnTo>
                      <a:pt x="45" y="45"/>
                    </a:lnTo>
                    <a:lnTo>
                      <a:pt x="189" y="45"/>
                    </a:lnTo>
                    <a:lnTo>
                      <a:pt x="189" y="45"/>
                    </a:lnTo>
                    <a:close/>
                    <a:moveTo>
                      <a:pt x="223" y="111"/>
                    </a:moveTo>
                    <a:lnTo>
                      <a:pt x="223" y="45"/>
                    </a:lnTo>
                    <a:lnTo>
                      <a:pt x="245" y="45"/>
                    </a:lnTo>
                    <a:lnTo>
                      <a:pt x="245" y="111"/>
                    </a:lnTo>
                    <a:lnTo>
                      <a:pt x="223" y="111"/>
                    </a:lnTo>
                    <a:lnTo>
                      <a:pt x="223" y="111"/>
                    </a:lnTo>
                    <a:close/>
                    <a:moveTo>
                      <a:pt x="313" y="111"/>
                    </a:moveTo>
                    <a:lnTo>
                      <a:pt x="313" y="45"/>
                    </a:lnTo>
                    <a:lnTo>
                      <a:pt x="358" y="45"/>
                    </a:lnTo>
                    <a:lnTo>
                      <a:pt x="358" y="111"/>
                    </a:lnTo>
                    <a:lnTo>
                      <a:pt x="313" y="111"/>
                    </a:lnTo>
                    <a:lnTo>
                      <a:pt x="313" y="1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CD744422-83B9-4A8D-B079-41AFDCC5DEA3}"/>
              </a:ext>
            </a:extLst>
          </p:cNvPr>
          <p:cNvGrpSpPr/>
          <p:nvPr/>
        </p:nvGrpSpPr>
        <p:grpSpPr>
          <a:xfrm>
            <a:off x="1712577" y="3988168"/>
            <a:ext cx="648000" cy="648000"/>
            <a:chOff x="1141375" y="4017766"/>
            <a:chExt cx="648000" cy="648000"/>
          </a:xfrm>
        </p:grpSpPr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7F03A2E0-D5B4-423E-9A3A-8048ADF83BFA}"/>
                </a:ext>
              </a:extLst>
            </p:cNvPr>
            <p:cNvSpPr/>
            <p:nvPr/>
          </p:nvSpPr>
          <p:spPr>
            <a:xfrm>
              <a:off x="1141375" y="4017766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724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4" name="Gruppieren 157">
              <a:extLst>
                <a:ext uri="{FF2B5EF4-FFF2-40B4-BE49-F238E27FC236}">
                  <a16:creationId xmlns:a16="http://schemas.microsoft.com/office/drawing/2014/main" id="{05DBAE61-331C-4052-9DA4-FBCA0F9EB4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94266" y="4143766"/>
              <a:ext cx="342219" cy="396000"/>
              <a:chOff x="8657374" y="5133565"/>
              <a:chExt cx="781666" cy="904510"/>
            </a:xfrm>
            <a:solidFill>
              <a:srgbClr val="3FAE29"/>
            </a:solidFill>
          </p:grpSpPr>
          <p:sp>
            <p:nvSpPr>
              <p:cNvPr id="35" name="Rechteck 158">
                <a:extLst>
                  <a:ext uri="{FF2B5EF4-FFF2-40B4-BE49-F238E27FC236}">
                    <a16:creationId xmlns:a16="http://schemas.microsoft.com/office/drawing/2014/main" id="{931C0DBF-6506-4BBC-9F40-399862396B0D}"/>
                  </a:ext>
                </a:extLst>
              </p:cNvPr>
              <p:cNvSpPr/>
              <p:nvPr/>
            </p:nvSpPr>
            <p:spPr>
              <a:xfrm>
                <a:off x="9032897" y="5133565"/>
                <a:ext cx="30003" cy="75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hteck 328">
                <a:extLst>
                  <a:ext uri="{FF2B5EF4-FFF2-40B4-BE49-F238E27FC236}">
                    <a16:creationId xmlns:a16="http://schemas.microsoft.com/office/drawing/2014/main" id="{F7237D9D-CE50-4B59-B870-538E455948D0}"/>
                  </a:ext>
                </a:extLst>
              </p:cNvPr>
              <p:cNvSpPr/>
              <p:nvPr/>
            </p:nvSpPr>
            <p:spPr>
              <a:xfrm>
                <a:off x="8657374" y="5176693"/>
                <a:ext cx="360000" cy="144000"/>
              </a:xfrm>
              <a:custGeom>
                <a:avLst/>
                <a:gdLst>
                  <a:gd name="connsiteX0" fmla="*/ 0 w 740458"/>
                  <a:gd name="connsiteY0" fmla="*/ 0 h 296928"/>
                  <a:gd name="connsiteX1" fmla="*/ 740458 w 740458"/>
                  <a:gd name="connsiteY1" fmla="*/ 0 h 296928"/>
                  <a:gd name="connsiteX2" fmla="*/ 740458 w 740458"/>
                  <a:gd name="connsiteY2" fmla="*/ 296928 h 296928"/>
                  <a:gd name="connsiteX3" fmla="*/ 0 w 740458"/>
                  <a:gd name="connsiteY3" fmla="*/ 296928 h 296928"/>
                  <a:gd name="connsiteX4" fmla="*/ 0 w 740458"/>
                  <a:gd name="connsiteY4" fmla="*/ 0 h 296928"/>
                  <a:gd name="connsiteX0" fmla="*/ 0 w 740458"/>
                  <a:gd name="connsiteY0" fmla="*/ 0 h 296928"/>
                  <a:gd name="connsiteX1" fmla="*/ 740458 w 740458"/>
                  <a:gd name="connsiteY1" fmla="*/ 0 h 296928"/>
                  <a:gd name="connsiteX2" fmla="*/ 740458 w 740458"/>
                  <a:gd name="connsiteY2" fmla="*/ 296928 h 296928"/>
                  <a:gd name="connsiteX3" fmla="*/ 0 w 740458"/>
                  <a:gd name="connsiteY3" fmla="*/ 296928 h 296928"/>
                  <a:gd name="connsiteX4" fmla="*/ 1182 w 740458"/>
                  <a:gd name="connsiteY4" fmla="*/ 145168 h 296928"/>
                  <a:gd name="connsiteX5" fmla="*/ 0 w 740458"/>
                  <a:gd name="connsiteY5" fmla="*/ 0 h 296928"/>
                  <a:gd name="connsiteX0" fmla="*/ 214333 w 954791"/>
                  <a:gd name="connsiteY0" fmla="*/ 0 h 296928"/>
                  <a:gd name="connsiteX1" fmla="*/ 954791 w 954791"/>
                  <a:gd name="connsiteY1" fmla="*/ 0 h 296928"/>
                  <a:gd name="connsiteX2" fmla="*/ 954791 w 954791"/>
                  <a:gd name="connsiteY2" fmla="*/ 296928 h 296928"/>
                  <a:gd name="connsiteX3" fmla="*/ 214333 w 954791"/>
                  <a:gd name="connsiteY3" fmla="*/ 296928 h 296928"/>
                  <a:gd name="connsiteX4" fmla="*/ 0 w 954791"/>
                  <a:gd name="connsiteY4" fmla="*/ 154405 h 296928"/>
                  <a:gd name="connsiteX5" fmla="*/ 214333 w 954791"/>
                  <a:gd name="connsiteY5" fmla="*/ 0 h 296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4791" h="296928">
                    <a:moveTo>
                      <a:pt x="214333" y="0"/>
                    </a:moveTo>
                    <a:lnTo>
                      <a:pt x="954791" y="0"/>
                    </a:lnTo>
                    <a:lnTo>
                      <a:pt x="954791" y="296928"/>
                    </a:lnTo>
                    <a:lnTo>
                      <a:pt x="214333" y="296928"/>
                    </a:lnTo>
                    <a:lnTo>
                      <a:pt x="0" y="154405"/>
                    </a:lnTo>
                    <a:lnTo>
                      <a:pt x="21433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hteck 328">
                <a:extLst>
                  <a:ext uri="{FF2B5EF4-FFF2-40B4-BE49-F238E27FC236}">
                    <a16:creationId xmlns:a16="http://schemas.microsoft.com/office/drawing/2014/main" id="{CB80BE87-B404-4A96-8FE1-8791881E82FE}"/>
                  </a:ext>
                </a:extLst>
              </p:cNvPr>
              <p:cNvSpPr/>
              <p:nvPr/>
            </p:nvSpPr>
            <p:spPr>
              <a:xfrm flipH="1">
                <a:off x="9079040" y="5277365"/>
                <a:ext cx="360000" cy="144000"/>
              </a:xfrm>
              <a:custGeom>
                <a:avLst/>
                <a:gdLst>
                  <a:gd name="connsiteX0" fmla="*/ 0 w 740458"/>
                  <a:gd name="connsiteY0" fmla="*/ 0 h 296928"/>
                  <a:gd name="connsiteX1" fmla="*/ 740458 w 740458"/>
                  <a:gd name="connsiteY1" fmla="*/ 0 h 296928"/>
                  <a:gd name="connsiteX2" fmla="*/ 740458 w 740458"/>
                  <a:gd name="connsiteY2" fmla="*/ 296928 h 296928"/>
                  <a:gd name="connsiteX3" fmla="*/ 0 w 740458"/>
                  <a:gd name="connsiteY3" fmla="*/ 296928 h 296928"/>
                  <a:gd name="connsiteX4" fmla="*/ 0 w 740458"/>
                  <a:gd name="connsiteY4" fmla="*/ 0 h 296928"/>
                  <a:gd name="connsiteX0" fmla="*/ 0 w 740458"/>
                  <a:gd name="connsiteY0" fmla="*/ 0 h 296928"/>
                  <a:gd name="connsiteX1" fmla="*/ 740458 w 740458"/>
                  <a:gd name="connsiteY1" fmla="*/ 0 h 296928"/>
                  <a:gd name="connsiteX2" fmla="*/ 740458 w 740458"/>
                  <a:gd name="connsiteY2" fmla="*/ 296928 h 296928"/>
                  <a:gd name="connsiteX3" fmla="*/ 0 w 740458"/>
                  <a:gd name="connsiteY3" fmla="*/ 296928 h 296928"/>
                  <a:gd name="connsiteX4" fmla="*/ 1182 w 740458"/>
                  <a:gd name="connsiteY4" fmla="*/ 145168 h 296928"/>
                  <a:gd name="connsiteX5" fmla="*/ 0 w 740458"/>
                  <a:gd name="connsiteY5" fmla="*/ 0 h 296928"/>
                  <a:gd name="connsiteX0" fmla="*/ 214333 w 954791"/>
                  <a:gd name="connsiteY0" fmla="*/ 0 h 296928"/>
                  <a:gd name="connsiteX1" fmla="*/ 954791 w 954791"/>
                  <a:gd name="connsiteY1" fmla="*/ 0 h 296928"/>
                  <a:gd name="connsiteX2" fmla="*/ 954791 w 954791"/>
                  <a:gd name="connsiteY2" fmla="*/ 296928 h 296928"/>
                  <a:gd name="connsiteX3" fmla="*/ 214333 w 954791"/>
                  <a:gd name="connsiteY3" fmla="*/ 296928 h 296928"/>
                  <a:gd name="connsiteX4" fmla="*/ 0 w 954791"/>
                  <a:gd name="connsiteY4" fmla="*/ 154405 h 296928"/>
                  <a:gd name="connsiteX5" fmla="*/ 214333 w 954791"/>
                  <a:gd name="connsiteY5" fmla="*/ 0 h 296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4791" h="296928">
                    <a:moveTo>
                      <a:pt x="214333" y="0"/>
                    </a:moveTo>
                    <a:lnTo>
                      <a:pt x="954791" y="0"/>
                    </a:lnTo>
                    <a:lnTo>
                      <a:pt x="954791" y="296928"/>
                    </a:lnTo>
                    <a:lnTo>
                      <a:pt x="214333" y="296928"/>
                    </a:lnTo>
                    <a:lnTo>
                      <a:pt x="0" y="154405"/>
                    </a:lnTo>
                    <a:lnTo>
                      <a:pt x="21433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ussdiagramm: Prozess 17">
                <a:extLst>
                  <a:ext uri="{FF2B5EF4-FFF2-40B4-BE49-F238E27FC236}">
                    <a16:creationId xmlns:a16="http://schemas.microsoft.com/office/drawing/2014/main" id="{4C39E9DB-97C4-4B06-B6E2-D6495839AA91}"/>
                  </a:ext>
                </a:extLst>
              </p:cNvPr>
              <p:cNvSpPr/>
              <p:nvPr/>
            </p:nvSpPr>
            <p:spPr>
              <a:xfrm>
                <a:off x="8722322" y="5930075"/>
                <a:ext cx="648000" cy="1080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" fmla="*/ 1546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1546 w 10000"/>
                  <a:gd name="connsiteY4" fmla="*/ 0 h 10000"/>
                  <a:gd name="connsiteX0" fmla="*/ 1546 w 10000"/>
                  <a:gd name="connsiteY0" fmla="*/ 138 h 10138"/>
                  <a:gd name="connsiteX1" fmla="*/ 8785 w 10000"/>
                  <a:gd name="connsiteY1" fmla="*/ 0 h 10138"/>
                  <a:gd name="connsiteX2" fmla="*/ 10000 w 10000"/>
                  <a:gd name="connsiteY2" fmla="*/ 10138 h 10138"/>
                  <a:gd name="connsiteX3" fmla="*/ 0 w 10000"/>
                  <a:gd name="connsiteY3" fmla="*/ 10138 h 10138"/>
                  <a:gd name="connsiteX4" fmla="*/ 1546 w 10000"/>
                  <a:gd name="connsiteY4" fmla="*/ 138 h 10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138">
                    <a:moveTo>
                      <a:pt x="1546" y="138"/>
                    </a:moveTo>
                    <a:lnTo>
                      <a:pt x="8785" y="0"/>
                    </a:lnTo>
                    <a:lnTo>
                      <a:pt x="10000" y="10138"/>
                    </a:lnTo>
                    <a:lnTo>
                      <a:pt x="0" y="10138"/>
                    </a:lnTo>
                    <a:lnTo>
                      <a:pt x="1546" y="138"/>
                    </a:lnTo>
                    <a:close/>
                  </a:path>
                </a:pathLst>
              </a:custGeom>
              <a:solidFill>
                <a:srgbClr val="3FAE29"/>
              </a:solidFill>
              <a:ln w="34925">
                <a:solidFill>
                  <a:srgbClr val="3FAE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hteck 328">
                <a:extLst>
                  <a:ext uri="{FF2B5EF4-FFF2-40B4-BE49-F238E27FC236}">
                    <a16:creationId xmlns:a16="http://schemas.microsoft.com/office/drawing/2014/main" id="{BB47DA50-8FB7-46F4-8371-CDE16F1A757F}"/>
                  </a:ext>
                </a:extLst>
              </p:cNvPr>
              <p:cNvSpPr/>
              <p:nvPr/>
            </p:nvSpPr>
            <p:spPr>
              <a:xfrm>
                <a:off x="8657374" y="5370290"/>
                <a:ext cx="360000" cy="144000"/>
              </a:xfrm>
              <a:custGeom>
                <a:avLst/>
                <a:gdLst>
                  <a:gd name="connsiteX0" fmla="*/ 0 w 740458"/>
                  <a:gd name="connsiteY0" fmla="*/ 0 h 296928"/>
                  <a:gd name="connsiteX1" fmla="*/ 740458 w 740458"/>
                  <a:gd name="connsiteY1" fmla="*/ 0 h 296928"/>
                  <a:gd name="connsiteX2" fmla="*/ 740458 w 740458"/>
                  <a:gd name="connsiteY2" fmla="*/ 296928 h 296928"/>
                  <a:gd name="connsiteX3" fmla="*/ 0 w 740458"/>
                  <a:gd name="connsiteY3" fmla="*/ 296928 h 296928"/>
                  <a:gd name="connsiteX4" fmla="*/ 0 w 740458"/>
                  <a:gd name="connsiteY4" fmla="*/ 0 h 296928"/>
                  <a:gd name="connsiteX0" fmla="*/ 0 w 740458"/>
                  <a:gd name="connsiteY0" fmla="*/ 0 h 296928"/>
                  <a:gd name="connsiteX1" fmla="*/ 740458 w 740458"/>
                  <a:gd name="connsiteY1" fmla="*/ 0 h 296928"/>
                  <a:gd name="connsiteX2" fmla="*/ 740458 w 740458"/>
                  <a:gd name="connsiteY2" fmla="*/ 296928 h 296928"/>
                  <a:gd name="connsiteX3" fmla="*/ 0 w 740458"/>
                  <a:gd name="connsiteY3" fmla="*/ 296928 h 296928"/>
                  <a:gd name="connsiteX4" fmla="*/ 1182 w 740458"/>
                  <a:gd name="connsiteY4" fmla="*/ 145168 h 296928"/>
                  <a:gd name="connsiteX5" fmla="*/ 0 w 740458"/>
                  <a:gd name="connsiteY5" fmla="*/ 0 h 296928"/>
                  <a:gd name="connsiteX0" fmla="*/ 214333 w 954791"/>
                  <a:gd name="connsiteY0" fmla="*/ 0 h 296928"/>
                  <a:gd name="connsiteX1" fmla="*/ 954791 w 954791"/>
                  <a:gd name="connsiteY1" fmla="*/ 0 h 296928"/>
                  <a:gd name="connsiteX2" fmla="*/ 954791 w 954791"/>
                  <a:gd name="connsiteY2" fmla="*/ 296928 h 296928"/>
                  <a:gd name="connsiteX3" fmla="*/ 214333 w 954791"/>
                  <a:gd name="connsiteY3" fmla="*/ 296928 h 296928"/>
                  <a:gd name="connsiteX4" fmla="*/ 0 w 954791"/>
                  <a:gd name="connsiteY4" fmla="*/ 154405 h 296928"/>
                  <a:gd name="connsiteX5" fmla="*/ 214333 w 954791"/>
                  <a:gd name="connsiteY5" fmla="*/ 0 h 296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4791" h="296928">
                    <a:moveTo>
                      <a:pt x="214333" y="0"/>
                    </a:moveTo>
                    <a:lnTo>
                      <a:pt x="954791" y="0"/>
                    </a:lnTo>
                    <a:lnTo>
                      <a:pt x="954791" y="296928"/>
                    </a:lnTo>
                    <a:lnTo>
                      <a:pt x="214333" y="296928"/>
                    </a:lnTo>
                    <a:lnTo>
                      <a:pt x="0" y="154405"/>
                    </a:lnTo>
                    <a:lnTo>
                      <a:pt x="21433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88671EE3-BB3C-4311-AD78-79F2B314D81D}"/>
              </a:ext>
            </a:extLst>
          </p:cNvPr>
          <p:cNvGrpSpPr/>
          <p:nvPr/>
        </p:nvGrpSpPr>
        <p:grpSpPr>
          <a:xfrm>
            <a:off x="1040097" y="5646532"/>
            <a:ext cx="648000" cy="648000"/>
            <a:chOff x="677408" y="5676130"/>
            <a:chExt cx="648000" cy="648000"/>
          </a:xfrm>
        </p:grpSpPr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E04BD7C6-D6A8-4120-9A63-33BE4B87F7D1}"/>
                </a:ext>
              </a:extLst>
            </p:cNvPr>
            <p:cNvSpPr/>
            <p:nvPr/>
          </p:nvSpPr>
          <p:spPr>
            <a:xfrm>
              <a:off x="677408" y="5676130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724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60" name="Group 344">
              <a:extLst>
                <a:ext uri="{FF2B5EF4-FFF2-40B4-BE49-F238E27FC236}">
                  <a16:creationId xmlns:a16="http://schemas.microsoft.com/office/drawing/2014/main" id="{2065C096-FC7B-4156-99B8-1DF51E7F96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3408" y="5824336"/>
              <a:ext cx="396000" cy="351588"/>
              <a:chOff x="2574925" y="4562475"/>
              <a:chExt cx="849313" cy="754063"/>
            </a:xfrm>
            <a:solidFill>
              <a:srgbClr val="3FAE29"/>
            </a:solidFill>
          </p:grpSpPr>
          <p:sp>
            <p:nvSpPr>
              <p:cNvPr id="61" name="Freeform 6">
                <a:extLst>
                  <a:ext uri="{FF2B5EF4-FFF2-40B4-BE49-F238E27FC236}">
                    <a16:creationId xmlns:a16="http://schemas.microsoft.com/office/drawing/2014/main" id="{12C65149-863E-4ABF-BDF9-CEE252702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925" y="4830763"/>
                <a:ext cx="849313" cy="485775"/>
              </a:xfrm>
              <a:custGeom>
                <a:avLst/>
                <a:gdLst/>
                <a:ahLst/>
                <a:cxnLst>
                  <a:cxn ang="0">
                    <a:pos x="1598" y="110"/>
                  </a:cxn>
                  <a:cxn ang="0">
                    <a:pos x="1592" y="120"/>
                  </a:cxn>
                  <a:cxn ang="0">
                    <a:pos x="1545" y="201"/>
                  </a:cxn>
                  <a:cxn ang="0">
                    <a:pos x="1498" y="260"/>
                  </a:cxn>
                  <a:cxn ang="0">
                    <a:pos x="1432" y="316"/>
                  </a:cxn>
                  <a:cxn ang="0">
                    <a:pos x="1325" y="379"/>
                  </a:cxn>
                  <a:cxn ang="0">
                    <a:pos x="1232" y="414"/>
                  </a:cxn>
                  <a:cxn ang="0">
                    <a:pos x="1129" y="436"/>
                  </a:cxn>
                  <a:cxn ang="0">
                    <a:pos x="993" y="443"/>
                  </a:cxn>
                  <a:cxn ang="0">
                    <a:pos x="893" y="434"/>
                  </a:cxn>
                  <a:cxn ang="0">
                    <a:pos x="779" y="411"/>
                  </a:cxn>
                  <a:cxn ang="0">
                    <a:pos x="634" y="348"/>
                  </a:cxn>
                  <a:cxn ang="0">
                    <a:pos x="571" y="304"/>
                  </a:cxn>
                  <a:cxn ang="0">
                    <a:pos x="617" y="240"/>
                  </a:cxn>
                  <a:cxn ang="0">
                    <a:pos x="677" y="174"/>
                  </a:cxn>
                  <a:cxn ang="0">
                    <a:pos x="677" y="157"/>
                  </a:cxn>
                  <a:cxn ang="0">
                    <a:pos x="662" y="139"/>
                  </a:cxn>
                  <a:cxn ang="0">
                    <a:pos x="319" y="63"/>
                  </a:cxn>
                  <a:cxn ang="0">
                    <a:pos x="36" y="0"/>
                  </a:cxn>
                  <a:cxn ang="0">
                    <a:pos x="9" y="8"/>
                  </a:cxn>
                  <a:cxn ang="0">
                    <a:pos x="0" y="28"/>
                  </a:cxn>
                  <a:cxn ang="0">
                    <a:pos x="140" y="662"/>
                  </a:cxn>
                  <a:cxn ang="0">
                    <a:pos x="158" y="677"/>
                  </a:cxn>
                  <a:cxn ang="0">
                    <a:pos x="177" y="675"/>
                  </a:cxn>
                  <a:cxn ang="0">
                    <a:pos x="295" y="562"/>
                  </a:cxn>
                  <a:cxn ang="0">
                    <a:pos x="364" y="608"/>
                  </a:cxn>
                  <a:cxn ang="0">
                    <a:pos x="458" y="653"/>
                  </a:cxn>
                  <a:cxn ang="0">
                    <a:pos x="557" y="683"/>
                  </a:cxn>
                  <a:cxn ang="0">
                    <a:pos x="635" y="698"/>
                  </a:cxn>
                  <a:cxn ang="0">
                    <a:pos x="758" y="708"/>
                  </a:cxn>
                  <a:cxn ang="0">
                    <a:pos x="860" y="705"/>
                  </a:cxn>
                  <a:cxn ang="0">
                    <a:pos x="971" y="688"/>
                  </a:cxn>
                  <a:cxn ang="0">
                    <a:pos x="1106" y="648"/>
                  </a:cxn>
                  <a:cxn ang="0">
                    <a:pos x="1204" y="606"/>
                  </a:cxn>
                  <a:cxn ang="0">
                    <a:pos x="1304" y="544"/>
                  </a:cxn>
                  <a:cxn ang="0">
                    <a:pos x="1423" y="438"/>
                  </a:cxn>
                  <a:cxn ang="0">
                    <a:pos x="1450" y="406"/>
                  </a:cxn>
                  <a:cxn ang="0">
                    <a:pos x="1422" y="475"/>
                  </a:cxn>
                  <a:cxn ang="0">
                    <a:pos x="1354" y="580"/>
                  </a:cxn>
                  <a:cxn ang="0">
                    <a:pos x="1310" y="628"/>
                  </a:cxn>
                  <a:cxn ang="0">
                    <a:pos x="1270" y="663"/>
                  </a:cxn>
                  <a:cxn ang="0">
                    <a:pos x="1218" y="701"/>
                  </a:cxn>
                  <a:cxn ang="0">
                    <a:pos x="1184" y="724"/>
                  </a:cxn>
                  <a:cxn ang="0">
                    <a:pos x="1066" y="779"/>
                  </a:cxn>
                  <a:cxn ang="0">
                    <a:pos x="941" y="815"/>
                  </a:cxn>
                  <a:cxn ang="0">
                    <a:pos x="811" y="833"/>
                  </a:cxn>
                  <a:cxn ang="0">
                    <a:pos x="712" y="834"/>
                  </a:cxn>
                  <a:cxn ang="0">
                    <a:pos x="599" y="822"/>
                  </a:cxn>
                  <a:cxn ang="0">
                    <a:pos x="491" y="795"/>
                  </a:cxn>
                  <a:cxn ang="0">
                    <a:pos x="557" y="835"/>
                  </a:cxn>
                  <a:cxn ang="0">
                    <a:pos x="653" y="878"/>
                  </a:cxn>
                  <a:cxn ang="0">
                    <a:pos x="757" y="906"/>
                  </a:cxn>
                  <a:cxn ang="0">
                    <a:pos x="865" y="919"/>
                  </a:cxn>
                  <a:cxn ang="0">
                    <a:pos x="965" y="915"/>
                  </a:cxn>
                  <a:cxn ang="0">
                    <a:pos x="1105" y="887"/>
                  </a:cxn>
                  <a:cxn ang="0">
                    <a:pos x="1232" y="833"/>
                  </a:cxn>
                  <a:cxn ang="0">
                    <a:pos x="1346" y="757"/>
                  </a:cxn>
                  <a:cxn ang="0">
                    <a:pos x="1443" y="660"/>
                  </a:cxn>
                  <a:cxn ang="0">
                    <a:pos x="1519" y="546"/>
                  </a:cxn>
                  <a:cxn ang="0">
                    <a:pos x="1573" y="419"/>
                  </a:cxn>
                  <a:cxn ang="0">
                    <a:pos x="1601" y="280"/>
                  </a:cxn>
                  <a:cxn ang="0">
                    <a:pos x="1605" y="182"/>
                  </a:cxn>
                  <a:cxn ang="0">
                    <a:pos x="1598" y="111"/>
                  </a:cxn>
                </a:cxnLst>
                <a:rect l="0" t="0" r="r" b="b"/>
                <a:pathLst>
                  <a:path w="1605" h="919">
                    <a:moveTo>
                      <a:pt x="1599" y="107"/>
                    </a:moveTo>
                    <a:lnTo>
                      <a:pt x="1599" y="107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597" y="107"/>
                    </a:lnTo>
                    <a:lnTo>
                      <a:pt x="1597" y="107"/>
                    </a:lnTo>
                    <a:lnTo>
                      <a:pt x="1592" y="120"/>
                    </a:lnTo>
                    <a:lnTo>
                      <a:pt x="1592" y="120"/>
                    </a:lnTo>
                    <a:lnTo>
                      <a:pt x="1582" y="142"/>
                    </a:lnTo>
                    <a:lnTo>
                      <a:pt x="1571" y="162"/>
                    </a:lnTo>
                    <a:lnTo>
                      <a:pt x="1559" y="182"/>
                    </a:lnTo>
                    <a:lnTo>
                      <a:pt x="1545" y="201"/>
                    </a:lnTo>
                    <a:lnTo>
                      <a:pt x="1545" y="201"/>
                    </a:lnTo>
                    <a:lnTo>
                      <a:pt x="1530" y="222"/>
                    </a:lnTo>
                    <a:lnTo>
                      <a:pt x="1515" y="241"/>
                    </a:lnTo>
                    <a:lnTo>
                      <a:pt x="1498" y="260"/>
                    </a:lnTo>
                    <a:lnTo>
                      <a:pt x="1480" y="277"/>
                    </a:lnTo>
                    <a:lnTo>
                      <a:pt x="1480" y="277"/>
                    </a:lnTo>
                    <a:lnTo>
                      <a:pt x="1456" y="297"/>
                    </a:lnTo>
                    <a:lnTo>
                      <a:pt x="1432" y="316"/>
                    </a:lnTo>
                    <a:lnTo>
                      <a:pt x="1407" y="334"/>
                    </a:lnTo>
                    <a:lnTo>
                      <a:pt x="1381" y="351"/>
                    </a:lnTo>
                    <a:lnTo>
                      <a:pt x="1354" y="366"/>
                    </a:lnTo>
                    <a:lnTo>
                      <a:pt x="1325" y="379"/>
                    </a:lnTo>
                    <a:lnTo>
                      <a:pt x="1296" y="392"/>
                    </a:lnTo>
                    <a:lnTo>
                      <a:pt x="1267" y="403"/>
                    </a:lnTo>
                    <a:lnTo>
                      <a:pt x="1267" y="403"/>
                    </a:lnTo>
                    <a:lnTo>
                      <a:pt x="1232" y="414"/>
                    </a:lnTo>
                    <a:lnTo>
                      <a:pt x="1196" y="423"/>
                    </a:lnTo>
                    <a:lnTo>
                      <a:pt x="1196" y="423"/>
                    </a:lnTo>
                    <a:lnTo>
                      <a:pt x="1162" y="430"/>
                    </a:lnTo>
                    <a:lnTo>
                      <a:pt x="1129" y="436"/>
                    </a:lnTo>
                    <a:lnTo>
                      <a:pt x="1096" y="440"/>
                    </a:lnTo>
                    <a:lnTo>
                      <a:pt x="1061" y="442"/>
                    </a:lnTo>
                    <a:lnTo>
                      <a:pt x="1027" y="443"/>
                    </a:lnTo>
                    <a:lnTo>
                      <a:pt x="993" y="443"/>
                    </a:lnTo>
                    <a:lnTo>
                      <a:pt x="959" y="442"/>
                    </a:lnTo>
                    <a:lnTo>
                      <a:pt x="926" y="439"/>
                    </a:lnTo>
                    <a:lnTo>
                      <a:pt x="926" y="439"/>
                    </a:lnTo>
                    <a:lnTo>
                      <a:pt x="893" y="434"/>
                    </a:lnTo>
                    <a:lnTo>
                      <a:pt x="860" y="430"/>
                    </a:lnTo>
                    <a:lnTo>
                      <a:pt x="860" y="430"/>
                    </a:lnTo>
                    <a:lnTo>
                      <a:pt x="820" y="421"/>
                    </a:lnTo>
                    <a:lnTo>
                      <a:pt x="779" y="411"/>
                    </a:lnTo>
                    <a:lnTo>
                      <a:pt x="741" y="397"/>
                    </a:lnTo>
                    <a:lnTo>
                      <a:pt x="704" y="383"/>
                    </a:lnTo>
                    <a:lnTo>
                      <a:pt x="668" y="366"/>
                    </a:lnTo>
                    <a:lnTo>
                      <a:pt x="634" y="348"/>
                    </a:lnTo>
                    <a:lnTo>
                      <a:pt x="617" y="338"/>
                    </a:lnTo>
                    <a:lnTo>
                      <a:pt x="601" y="326"/>
                    </a:lnTo>
                    <a:lnTo>
                      <a:pt x="586" y="315"/>
                    </a:lnTo>
                    <a:lnTo>
                      <a:pt x="571" y="304"/>
                    </a:lnTo>
                    <a:lnTo>
                      <a:pt x="571" y="304"/>
                    </a:lnTo>
                    <a:lnTo>
                      <a:pt x="561" y="296"/>
                    </a:lnTo>
                    <a:lnTo>
                      <a:pt x="570" y="287"/>
                    </a:lnTo>
                    <a:lnTo>
                      <a:pt x="617" y="240"/>
                    </a:lnTo>
                    <a:lnTo>
                      <a:pt x="669" y="187"/>
                    </a:lnTo>
                    <a:lnTo>
                      <a:pt x="669" y="187"/>
                    </a:lnTo>
                    <a:lnTo>
                      <a:pt x="673" y="181"/>
                    </a:lnTo>
                    <a:lnTo>
                      <a:pt x="677" y="174"/>
                    </a:lnTo>
                    <a:lnTo>
                      <a:pt x="677" y="174"/>
                    </a:lnTo>
                    <a:lnTo>
                      <a:pt x="678" y="166"/>
                    </a:lnTo>
                    <a:lnTo>
                      <a:pt x="678" y="162"/>
                    </a:lnTo>
                    <a:lnTo>
                      <a:pt x="677" y="157"/>
                    </a:lnTo>
                    <a:lnTo>
                      <a:pt x="677" y="157"/>
                    </a:lnTo>
                    <a:lnTo>
                      <a:pt x="673" y="151"/>
                    </a:lnTo>
                    <a:lnTo>
                      <a:pt x="669" y="144"/>
                    </a:lnTo>
                    <a:lnTo>
                      <a:pt x="662" y="139"/>
                    </a:lnTo>
                    <a:lnTo>
                      <a:pt x="655" y="137"/>
                    </a:lnTo>
                    <a:lnTo>
                      <a:pt x="571" y="118"/>
                    </a:lnTo>
                    <a:lnTo>
                      <a:pt x="506" y="104"/>
                    </a:lnTo>
                    <a:lnTo>
                      <a:pt x="319" y="63"/>
                    </a:lnTo>
                    <a:lnTo>
                      <a:pt x="260" y="49"/>
                    </a:lnTo>
                    <a:lnTo>
                      <a:pt x="202" y="37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1" y="1"/>
                    </a:lnTo>
                    <a:lnTo>
                      <a:pt x="15" y="3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3" y="14"/>
                    </a:lnTo>
                    <a:lnTo>
                      <a:pt x="1" y="21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136" y="655"/>
                    </a:lnTo>
                    <a:lnTo>
                      <a:pt x="136" y="655"/>
                    </a:lnTo>
                    <a:lnTo>
                      <a:pt x="140" y="662"/>
                    </a:lnTo>
                    <a:lnTo>
                      <a:pt x="144" y="669"/>
                    </a:lnTo>
                    <a:lnTo>
                      <a:pt x="150" y="673"/>
                    </a:lnTo>
                    <a:lnTo>
                      <a:pt x="158" y="677"/>
                    </a:lnTo>
                    <a:lnTo>
                      <a:pt x="158" y="677"/>
                    </a:lnTo>
                    <a:lnTo>
                      <a:pt x="166" y="678"/>
                    </a:lnTo>
                    <a:lnTo>
                      <a:pt x="166" y="678"/>
                    </a:lnTo>
                    <a:lnTo>
                      <a:pt x="171" y="678"/>
                    </a:lnTo>
                    <a:lnTo>
                      <a:pt x="177" y="675"/>
                    </a:lnTo>
                    <a:lnTo>
                      <a:pt x="182" y="673"/>
                    </a:lnTo>
                    <a:lnTo>
                      <a:pt x="187" y="670"/>
                    </a:lnTo>
                    <a:lnTo>
                      <a:pt x="283" y="573"/>
                    </a:lnTo>
                    <a:lnTo>
                      <a:pt x="295" y="562"/>
                    </a:lnTo>
                    <a:lnTo>
                      <a:pt x="295" y="562"/>
                    </a:lnTo>
                    <a:lnTo>
                      <a:pt x="316" y="577"/>
                    </a:lnTo>
                    <a:lnTo>
                      <a:pt x="339" y="593"/>
                    </a:lnTo>
                    <a:lnTo>
                      <a:pt x="364" y="608"/>
                    </a:lnTo>
                    <a:lnTo>
                      <a:pt x="388" y="621"/>
                    </a:lnTo>
                    <a:lnTo>
                      <a:pt x="388" y="621"/>
                    </a:lnTo>
                    <a:lnTo>
                      <a:pt x="422" y="638"/>
                    </a:lnTo>
                    <a:lnTo>
                      <a:pt x="458" y="653"/>
                    </a:lnTo>
                    <a:lnTo>
                      <a:pt x="494" y="665"/>
                    </a:lnTo>
                    <a:lnTo>
                      <a:pt x="533" y="678"/>
                    </a:lnTo>
                    <a:lnTo>
                      <a:pt x="533" y="678"/>
                    </a:lnTo>
                    <a:lnTo>
                      <a:pt x="557" y="683"/>
                    </a:lnTo>
                    <a:lnTo>
                      <a:pt x="583" y="689"/>
                    </a:lnTo>
                    <a:lnTo>
                      <a:pt x="609" y="695"/>
                    </a:lnTo>
                    <a:lnTo>
                      <a:pt x="635" y="698"/>
                    </a:lnTo>
                    <a:lnTo>
                      <a:pt x="635" y="698"/>
                    </a:lnTo>
                    <a:lnTo>
                      <a:pt x="679" y="704"/>
                    </a:lnTo>
                    <a:lnTo>
                      <a:pt x="724" y="707"/>
                    </a:lnTo>
                    <a:lnTo>
                      <a:pt x="724" y="707"/>
                    </a:lnTo>
                    <a:lnTo>
                      <a:pt x="758" y="708"/>
                    </a:lnTo>
                    <a:lnTo>
                      <a:pt x="792" y="708"/>
                    </a:lnTo>
                    <a:lnTo>
                      <a:pt x="825" y="707"/>
                    </a:lnTo>
                    <a:lnTo>
                      <a:pt x="860" y="705"/>
                    </a:lnTo>
                    <a:lnTo>
                      <a:pt x="860" y="705"/>
                    </a:lnTo>
                    <a:lnTo>
                      <a:pt x="893" y="700"/>
                    </a:lnTo>
                    <a:lnTo>
                      <a:pt x="926" y="696"/>
                    </a:lnTo>
                    <a:lnTo>
                      <a:pt x="926" y="696"/>
                    </a:lnTo>
                    <a:lnTo>
                      <a:pt x="971" y="688"/>
                    </a:lnTo>
                    <a:lnTo>
                      <a:pt x="1017" y="677"/>
                    </a:lnTo>
                    <a:lnTo>
                      <a:pt x="1062" y="664"/>
                    </a:lnTo>
                    <a:lnTo>
                      <a:pt x="1106" y="648"/>
                    </a:lnTo>
                    <a:lnTo>
                      <a:pt x="1106" y="648"/>
                    </a:lnTo>
                    <a:lnTo>
                      <a:pt x="1131" y="639"/>
                    </a:lnTo>
                    <a:lnTo>
                      <a:pt x="1155" y="629"/>
                    </a:lnTo>
                    <a:lnTo>
                      <a:pt x="1180" y="618"/>
                    </a:lnTo>
                    <a:lnTo>
                      <a:pt x="1204" y="606"/>
                    </a:lnTo>
                    <a:lnTo>
                      <a:pt x="1204" y="606"/>
                    </a:lnTo>
                    <a:lnTo>
                      <a:pt x="1239" y="586"/>
                    </a:lnTo>
                    <a:lnTo>
                      <a:pt x="1271" y="566"/>
                    </a:lnTo>
                    <a:lnTo>
                      <a:pt x="1304" y="544"/>
                    </a:lnTo>
                    <a:lnTo>
                      <a:pt x="1337" y="520"/>
                    </a:lnTo>
                    <a:lnTo>
                      <a:pt x="1367" y="494"/>
                    </a:lnTo>
                    <a:lnTo>
                      <a:pt x="1396" y="467"/>
                    </a:lnTo>
                    <a:lnTo>
                      <a:pt x="1423" y="438"/>
                    </a:lnTo>
                    <a:lnTo>
                      <a:pt x="1450" y="406"/>
                    </a:lnTo>
                    <a:lnTo>
                      <a:pt x="1450" y="406"/>
                    </a:lnTo>
                    <a:lnTo>
                      <a:pt x="1450" y="406"/>
                    </a:lnTo>
                    <a:lnTo>
                      <a:pt x="1450" y="406"/>
                    </a:lnTo>
                    <a:lnTo>
                      <a:pt x="1447" y="415"/>
                    </a:lnTo>
                    <a:lnTo>
                      <a:pt x="1447" y="415"/>
                    </a:lnTo>
                    <a:lnTo>
                      <a:pt x="1436" y="446"/>
                    </a:lnTo>
                    <a:lnTo>
                      <a:pt x="1422" y="475"/>
                    </a:lnTo>
                    <a:lnTo>
                      <a:pt x="1407" y="503"/>
                    </a:lnTo>
                    <a:lnTo>
                      <a:pt x="1391" y="530"/>
                    </a:lnTo>
                    <a:lnTo>
                      <a:pt x="1373" y="556"/>
                    </a:lnTo>
                    <a:lnTo>
                      <a:pt x="1354" y="580"/>
                    </a:lnTo>
                    <a:lnTo>
                      <a:pt x="1333" y="603"/>
                    </a:lnTo>
                    <a:lnTo>
                      <a:pt x="1312" y="626"/>
                    </a:lnTo>
                    <a:lnTo>
                      <a:pt x="1312" y="626"/>
                    </a:lnTo>
                    <a:lnTo>
                      <a:pt x="1310" y="628"/>
                    </a:lnTo>
                    <a:lnTo>
                      <a:pt x="1310" y="628"/>
                    </a:lnTo>
                    <a:lnTo>
                      <a:pt x="1291" y="646"/>
                    </a:lnTo>
                    <a:lnTo>
                      <a:pt x="1270" y="663"/>
                    </a:lnTo>
                    <a:lnTo>
                      <a:pt x="1270" y="663"/>
                    </a:lnTo>
                    <a:lnTo>
                      <a:pt x="1259" y="673"/>
                    </a:lnTo>
                    <a:lnTo>
                      <a:pt x="1259" y="673"/>
                    </a:lnTo>
                    <a:lnTo>
                      <a:pt x="1239" y="688"/>
                    </a:lnTo>
                    <a:lnTo>
                      <a:pt x="1218" y="701"/>
                    </a:lnTo>
                    <a:lnTo>
                      <a:pt x="1218" y="701"/>
                    </a:lnTo>
                    <a:lnTo>
                      <a:pt x="1211" y="707"/>
                    </a:lnTo>
                    <a:lnTo>
                      <a:pt x="1211" y="707"/>
                    </a:lnTo>
                    <a:lnTo>
                      <a:pt x="1184" y="724"/>
                    </a:lnTo>
                    <a:lnTo>
                      <a:pt x="1155" y="740"/>
                    </a:lnTo>
                    <a:lnTo>
                      <a:pt x="1126" y="754"/>
                    </a:lnTo>
                    <a:lnTo>
                      <a:pt x="1097" y="767"/>
                    </a:lnTo>
                    <a:lnTo>
                      <a:pt x="1066" y="779"/>
                    </a:lnTo>
                    <a:lnTo>
                      <a:pt x="1036" y="790"/>
                    </a:lnTo>
                    <a:lnTo>
                      <a:pt x="1004" y="799"/>
                    </a:lnTo>
                    <a:lnTo>
                      <a:pt x="973" y="808"/>
                    </a:lnTo>
                    <a:lnTo>
                      <a:pt x="941" y="815"/>
                    </a:lnTo>
                    <a:lnTo>
                      <a:pt x="909" y="822"/>
                    </a:lnTo>
                    <a:lnTo>
                      <a:pt x="876" y="826"/>
                    </a:lnTo>
                    <a:lnTo>
                      <a:pt x="843" y="831"/>
                    </a:lnTo>
                    <a:lnTo>
                      <a:pt x="811" y="833"/>
                    </a:lnTo>
                    <a:lnTo>
                      <a:pt x="778" y="834"/>
                    </a:lnTo>
                    <a:lnTo>
                      <a:pt x="744" y="835"/>
                    </a:lnTo>
                    <a:lnTo>
                      <a:pt x="712" y="834"/>
                    </a:lnTo>
                    <a:lnTo>
                      <a:pt x="712" y="834"/>
                    </a:lnTo>
                    <a:lnTo>
                      <a:pt x="684" y="832"/>
                    </a:lnTo>
                    <a:lnTo>
                      <a:pt x="655" y="830"/>
                    </a:lnTo>
                    <a:lnTo>
                      <a:pt x="627" y="826"/>
                    </a:lnTo>
                    <a:lnTo>
                      <a:pt x="599" y="822"/>
                    </a:lnTo>
                    <a:lnTo>
                      <a:pt x="571" y="816"/>
                    </a:lnTo>
                    <a:lnTo>
                      <a:pt x="544" y="809"/>
                    </a:lnTo>
                    <a:lnTo>
                      <a:pt x="517" y="803"/>
                    </a:lnTo>
                    <a:lnTo>
                      <a:pt x="491" y="795"/>
                    </a:lnTo>
                    <a:lnTo>
                      <a:pt x="491" y="795"/>
                    </a:lnTo>
                    <a:lnTo>
                      <a:pt x="512" y="808"/>
                    </a:lnTo>
                    <a:lnTo>
                      <a:pt x="535" y="822"/>
                    </a:lnTo>
                    <a:lnTo>
                      <a:pt x="557" y="835"/>
                    </a:lnTo>
                    <a:lnTo>
                      <a:pt x="581" y="847"/>
                    </a:lnTo>
                    <a:lnTo>
                      <a:pt x="605" y="858"/>
                    </a:lnTo>
                    <a:lnTo>
                      <a:pt x="628" y="868"/>
                    </a:lnTo>
                    <a:lnTo>
                      <a:pt x="653" y="878"/>
                    </a:lnTo>
                    <a:lnTo>
                      <a:pt x="679" y="886"/>
                    </a:lnTo>
                    <a:lnTo>
                      <a:pt x="704" y="894"/>
                    </a:lnTo>
                    <a:lnTo>
                      <a:pt x="730" y="901"/>
                    </a:lnTo>
                    <a:lnTo>
                      <a:pt x="757" y="906"/>
                    </a:lnTo>
                    <a:lnTo>
                      <a:pt x="783" y="911"/>
                    </a:lnTo>
                    <a:lnTo>
                      <a:pt x="810" y="914"/>
                    </a:lnTo>
                    <a:lnTo>
                      <a:pt x="838" y="916"/>
                    </a:lnTo>
                    <a:lnTo>
                      <a:pt x="865" y="919"/>
                    </a:lnTo>
                    <a:lnTo>
                      <a:pt x="893" y="919"/>
                    </a:lnTo>
                    <a:lnTo>
                      <a:pt x="893" y="919"/>
                    </a:lnTo>
                    <a:lnTo>
                      <a:pt x="929" y="919"/>
                    </a:lnTo>
                    <a:lnTo>
                      <a:pt x="965" y="915"/>
                    </a:lnTo>
                    <a:lnTo>
                      <a:pt x="1001" y="911"/>
                    </a:lnTo>
                    <a:lnTo>
                      <a:pt x="1036" y="905"/>
                    </a:lnTo>
                    <a:lnTo>
                      <a:pt x="1071" y="896"/>
                    </a:lnTo>
                    <a:lnTo>
                      <a:pt x="1105" y="887"/>
                    </a:lnTo>
                    <a:lnTo>
                      <a:pt x="1137" y="876"/>
                    </a:lnTo>
                    <a:lnTo>
                      <a:pt x="1170" y="864"/>
                    </a:lnTo>
                    <a:lnTo>
                      <a:pt x="1202" y="849"/>
                    </a:lnTo>
                    <a:lnTo>
                      <a:pt x="1232" y="833"/>
                    </a:lnTo>
                    <a:lnTo>
                      <a:pt x="1262" y="816"/>
                    </a:lnTo>
                    <a:lnTo>
                      <a:pt x="1291" y="797"/>
                    </a:lnTo>
                    <a:lnTo>
                      <a:pt x="1319" y="778"/>
                    </a:lnTo>
                    <a:lnTo>
                      <a:pt x="1346" y="757"/>
                    </a:lnTo>
                    <a:lnTo>
                      <a:pt x="1372" y="734"/>
                    </a:lnTo>
                    <a:lnTo>
                      <a:pt x="1396" y="710"/>
                    </a:lnTo>
                    <a:lnTo>
                      <a:pt x="1420" y="686"/>
                    </a:lnTo>
                    <a:lnTo>
                      <a:pt x="1443" y="660"/>
                    </a:lnTo>
                    <a:lnTo>
                      <a:pt x="1464" y="633"/>
                    </a:lnTo>
                    <a:lnTo>
                      <a:pt x="1483" y="606"/>
                    </a:lnTo>
                    <a:lnTo>
                      <a:pt x="1502" y="576"/>
                    </a:lnTo>
                    <a:lnTo>
                      <a:pt x="1519" y="546"/>
                    </a:lnTo>
                    <a:lnTo>
                      <a:pt x="1535" y="516"/>
                    </a:lnTo>
                    <a:lnTo>
                      <a:pt x="1550" y="484"/>
                    </a:lnTo>
                    <a:lnTo>
                      <a:pt x="1562" y="451"/>
                    </a:lnTo>
                    <a:lnTo>
                      <a:pt x="1573" y="419"/>
                    </a:lnTo>
                    <a:lnTo>
                      <a:pt x="1582" y="385"/>
                    </a:lnTo>
                    <a:lnTo>
                      <a:pt x="1590" y="350"/>
                    </a:lnTo>
                    <a:lnTo>
                      <a:pt x="1597" y="315"/>
                    </a:lnTo>
                    <a:lnTo>
                      <a:pt x="1601" y="280"/>
                    </a:lnTo>
                    <a:lnTo>
                      <a:pt x="1604" y="244"/>
                    </a:lnTo>
                    <a:lnTo>
                      <a:pt x="1605" y="207"/>
                    </a:lnTo>
                    <a:lnTo>
                      <a:pt x="1605" y="207"/>
                    </a:lnTo>
                    <a:lnTo>
                      <a:pt x="1605" y="182"/>
                    </a:lnTo>
                    <a:lnTo>
                      <a:pt x="1602" y="159"/>
                    </a:lnTo>
                    <a:lnTo>
                      <a:pt x="1600" y="135"/>
                    </a:lnTo>
                    <a:lnTo>
                      <a:pt x="1598" y="111"/>
                    </a:lnTo>
                    <a:lnTo>
                      <a:pt x="1598" y="111"/>
                    </a:lnTo>
                    <a:lnTo>
                      <a:pt x="1599" y="107"/>
                    </a:lnTo>
                    <a:lnTo>
                      <a:pt x="1599" y="10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7">
                <a:extLst>
                  <a:ext uri="{FF2B5EF4-FFF2-40B4-BE49-F238E27FC236}">
                    <a16:creationId xmlns:a16="http://schemas.microsoft.com/office/drawing/2014/main" id="{DBB45645-1A7D-4A44-A2E0-822543F50D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93988" y="4562475"/>
                <a:ext cx="709613" cy="465138"/>
              </a:xfrm>
              <a:custGeom>
                <a:avLst/>
                <a:gdLst/>
                <a:ahLst/>
                <a:cxnLst>
                  <a:cxn ang="0">
                    <a:pos x="1302" y="618"/>
                  </a:cxn>
                  <a:cxn ang="0">
                    <a:pos x="1333" y="551"/>
                  </a:cxn>
                  <a:cxn ang="0">
                    <a:pos x="1339" y="470"/>
                  </a:cxn>
                  <a:cxn ang="0">
                    <a:pos x="1294" y="372"/>
                  </a:cxn>
                  <a:cxn ang="0">
                    <a:pos x="1218" y="260"/>
                  </a:cxn>
                  <a:cxn ang="0">
                    <a:pos x="1125" y="166"/>
                  </a:cxn>
                  <a:cxn ang="0">
                    <a:pos x="1015" y="90"/>
                  </a:cxn>
                  <a:cxn ang="0">
                    <a:pos x="891" y="35"/>
                  </a:cxn>
                  <a:cxn ang="0">
                    <a:pos x="756" y="6"/>
                  </a:cxn>
                  <a:cxn ang="0">
                    <a:pos x="641" y="1"/>
                  </a:cxn>
                  <a:cxn ang="0">
                    <a:pos x="502" y="20"/>
                  </a:cxn>
                  <a:cxn ang="0">
                    <a:pos x="373" y="65"/>
                  </a:cxn>
                  <a:cxn ang="0">
                    <a:pos x="257" y="133"/>
                  </a:cxn>
                  <a:cxn ang="0">
                    <a:pos x="155" y="221"/>
                  </a:cxn>
                  <a:cxn ang="0">
                    <a:pos x="72" y="327"/>
                  </a:cxn>
                  <a:cxn ang="0">
                    <a:pos x="10" y="446"/>
                  </a:cxn>
                  <a:cxn ang="0">
                    <a:pos x="126" y="478"/>
                  </a:cxn>
                  <a:cxn ang="0">
                    <a:pos x="319" y="420"/>
                  </a:cxn>
                  <a:cxn ang="0">
                    <a:pos x="357" y="551"/>
                  </a:cxn>
                  <a:cxn ang="0">
                    <a:pos x="387" y="420"/>
                  </a:cxn>
                  <a:cxn ang="0">
                    <a:pos x="527" y="689"/>
                  </a:cxn>
                  <a:cxn ang="0">
                    <a:pos x="510" y="731"/>
                  </a:cxn>
                  <a:cxn ang="0">
                    <a:pos x="637" y="868"/>
                  </a:cxn>
                  <a:cxn ang="0">
                    <a:pos x="995" y="746"/>
                  </a:cxn>
                  <a:cxn ang="0">
                    <a:pos x="1022" y="828"/>
                  </a:cxn>
                  <a:cxn ang="0">
                    <a:pos x="1174" y="746"/>
                  </a:cxn>
                  <a:cxn ang="0">
                    <a:pos x="1252" y="680"/>
                  </a:cxn>
                  <a:cxn ang="0">
                    <a:pos x="1053" y="578"/>
                  </a:cxn>
                  <a:cxn ang="0">
                    <a:pos x="1020" y="420"/>
                  </a:cxn>
                  <a:cxn ang="0">
                    <a:pos x="1226" y="508"/>
                  </a:cxn>
                  <a:cxn ang="0">
                    <a:pos x="1260" y="671"/>
                  </a:cxn>
                  <a:cxn ang="0">
                    <a:pos x="211" y="338"/>
                  </a:cxn>
                  <a:cxn ang="0">
                    <a:pos x="284" y="264"/>
                  </a:cxn>
                  <a:cxn ang="0">
                    <a:pos x="368" y="203"/>
                  </a:cxn>
                  <a:cxn ang="0">
                    <a:pos x="464" y="157"/>
                  </a:cxn>
                  <a:cxn ang="0">
                    <a:pos x="395" y="244"/>
                  </a:cxn>
                  <a:cxn ang="0">
                    <a:pos x="341" y="355"/>
                  </a:cxn>
                  <a:cxn ang="0">
                    <a:pos x="444" y="292"/>
                  </a:cxn>
                  <a:cxn ang="0">
                    <a:pos x="486" y="229"/>
                  </a:cxn>
                  <a:cxn ang="0">
                    <a:pos x="546" y="170"/>
                  </a:cxn>
                  <a:cxn ang="0">
                    <a:pos x="610" y="136"/>
                  </a:cxn>
                  <a:cxn ang="0">
                    <a:pos x="703" y="130"/>
                  </a:cxn>
                  <a:cxn ang="0">
                    <a:pos x="768" y="153"/>
                  </a:cxn>
                  <a:cxn ang="0">
                    <a:pos x="830" y="203"/>
                  </a:cxn>
                  <a:cxn ang="0">
                    <a:pos x="885" y="275"/>
                  </a:cxn>
                  <a:cxn ang="0">
                    <a:pos x="703" y="355"/>
                  </a:cxn>
                  <a:cxn ang="0">
                    <a:pos x="953" y="420"/>
                  </a:cxn>
                  <a:cxn ang="0">
                    <a:pos x="988" y="577"/>
                  </a:cxn>
                  <a:cxn ang="0">
                    <a:pos x="999" y="355"/>
                  </a:cxn>
                  <a:cxn ang="0">
                    <a:pos x="945" y="244"/>
                  </a:cxn>
                  <a:cxn ang="0">
                    <a:pos x="876" y="157"/>
                  </a:cxn>
                  <a:cxn ang="0">
                    <a:pos x="972" y="203"/>
                  </a:cxn>
                  <a:cxn ang="0">
                    <a:pos x="1056" y="264"/>
                  </a:cxn>
                  <a:cxn ang="0">
                    <a:pos x="1129" y="338"/>
                  </a:cxn>
                </a:cxnLst>
                <a:rect l="0" t="0" r="r" b="b"/>
                <a:pathLst>
                  <a:path w="1341" h="879">
                    <a:moveTo>
                      <a:pt x="1260" y="671"/>
                    </a:moveTo>
                    <a:lnTo>
                      <a:pt x="1260" y="671"/>
                    </a:lnTo>
                    <a:lnTo>
                      <a:pt x="1276" y="653"/>
                    </a:lnTo>
                    <a:lnTo>
                      <a:pt x="1289" y="636"/>
                    </a:lnTo>
                    <a:lnTo>
                      <a:pt x="1302" y="618"/>
                    </a:lnTo>
                    <a:lnTo>
                      <a:pt x="1312" y="600"/>
                    </a:lnTo>
                    <a:lnTo>
                      <a:pt x="1312" y="600"/>
                    </a:lnTo>
                    <a:lnTo>
                      <a:pt x="1321" y="583"/>
                    </a:lnTo>
                    <a:lnTo>
                      <a:pt x="1328" y="568"/>
                    </a:lnTo>
                    <a:lnTo>
                      <a:pt x="1333" y="551"/>
                    </a:lnTo>
                    <a:lnTo>
                      <a:pt x="1338" y="535"/>
                    </a:lnTo>
                    <a:lnTo>
                      <a:pt x="1340" y="518"/>
                    </a:lnTo>
                    <a:lnTo>
                      <a:pt x="1341" y="502"/>
                    </a:lnTo>
                    <a:lnTo>
                      <a:pt x="1341" y="487"/>
                    </a:lnTo>
                    <a:lnTo>
                      <a:pt x="1339" y="470"/>
                    </a:lnTo>
                    <a:lnTo>
                      <a:pt x="1339" y="470"/>
                    </a:lnTo>
                    <a:lnTo>
                      <a:pt x="1329" y="445"/>
                    </a:lnTo>
                    <a:lnTo>
                      <a:pt x="1318" y="420"/>
                    </a:lnTo>
                    <a:lnTo>
                      <a:pt x="1306" y="395"/>
                    </a:lnTo>
                    <a:lnTo>
                      <a:pt x="1294" y="372"/>
                    </a:lnTo>
                    <a:lnTo>
                      <a:pt x="1280" y="348"/>
                    </a:lnTo>
                    <a:lnTo>
                      <a:pt x="1267" y="326"/>
                    </a:lnTo>
                    <a:lnTo>
                      <a:pt x="1251" y="303"/>
                    </a:lnTo>
                    <a:lnTo>
                      <a:pt x="1235" y="282"/>
                    </a:lnTo>
                    <a:lnTo>
                      <a:pt x="1218" y="260"/>
                    </a:lnTo>
                    <a:lnTo>
                      <a:pt x="1202" y="240"/>
                    </a:lnTo>
                    <a:lnTo>
                      <a:pt x="1184" y="221"/>
                    </a:lnTo>
                    <a:lnTo>
                      <a:pt x="1164" y="202"/>
                    </a:lnTo>
                    <a:lnTo>
                      <a:pt x="1145" y="182"/>
                    </a:lnTo>
                    <a:lnTo>
                      <a:pt x="1125" y="166"/>
                    </a:lnTo>
                    <a:lnTo>
                      <a:pt x="1104" y="149"/>
                    </a:lnTo>
                    <a:lnTo>
                      <a:pt x="1082" y="133"/>
                    </a:lnTo>
                    <a:lnTo>
                      <a:pt x="1061" y="117"/>
                    </a:lnTo>
                    <a:lnTo>
                      <a:pt x="1037" y="104"/>
                    </a:lnTo>
                    <a:lnTo>
                      <a:pt x="1015" y="90"/>
                    </a:lnTo>
                    <a:lnTo>
                      <a:pt x="991" y="77"/>
                    </a:lnTo>
                    <a:lnTo>
                      <a:pt x="966" y="65"/>
                    </a:lnTo>
                    <a:lnTo>
                      <a:pt x="941" y="54"/>
                    </a:lnTo>
                    <a:lnTo>
                      <a:pt x="915" y="44"/>
                    </a:lnTo>
                    <a:lnTo>
                      <a:pt x="891" y="35"/>
                    </a:lnTo>
                    <a:lnTo>
                      <a:pt x="864" y="27"/>
                    </a:lnTo>
                    <a:lnTo>
                      <a:pt x="838" y="20"/>
                    </a:lnTo>
                    <a:lnTo>
                      <a:pt x="811" y="15"/>
                    </a:lnTo>
                    <a:lnTo>
                      <a:pt x="783" y="9"/>
                    </a:lnTo>
                    <a:lnTo>
                      <a:pt x="756" y="6"/>
                    </a:lnTo>
                    <a:lnTo>
                      <a:pt x="727" y="2"/>
                    </a:lnTo>
                    <a:lnTo>
                      <a:pt x="698" y="1"/>
                    </a:lnTo>
                    <a:lnTo>
                      <a:pt x="670" y="0"/>
                    </a:lnTo>
                    <a:lnTo>
                      <a:pt x="670" y="0"/>
                    </a:lnTo>
                    <a:lnTo>
                      <a:pt x="641" y="1"/>
                    </a:lnTo>
                    <a:lnTo>
                      <a:pt x="613" y="2"/>
                    </a:lnTo>
                    <a:lnTo>
                      <a:pt x="584" y="6"/>
                    </a:lnTo>
                    <a:lnTo>
                      <a:pt x="556" y="9"/>
                    </a:lnTo>
                    <a:lnTo>
                      <a:pt x="529" y="15"/>
                    </a:lnTo>
                    <a:lnTo>
                      <a:pt x="502" y="20"/>
                    </a:lnTo>
                    <a:lnTo>
                      <a:pt x="475" y="27"/>
                    </a:lnTo>
                    <a:lnTo>
                      <a:pt x="449" y="36"/>
                    </a:lnTo>
                    <a:lnTo>
                      <a:pt x="423" y="45"/>
                    </a:lnTo>
                    <a:lnTo>
                      <a:pt x="397" y="54"/>
                    </a:lnTo>
                    <a:lnTo>
                      <a:pt x="373" y="65"/>
                    </a:lnTo>
                    <a:lnTo>
                      <a:pt x="348" y="78"/>
                    </a:lnTo>
                    <a:lnTo>
                      <a:pt x="324" y="90"/>
                    </a:lnTo>
                    <a:lnTo>
                      <a:pt x="302" y="104"/>
                    </a:lnTo>
                    <a:lnTo>
                      <a:pt x="278" y="118"/>
                    </a:lnTo>
                    <a:lnTo>
                      <a:pt x="257" y="133"/>
                    </a:lnTo>
                    <a:lnTo>
                      <a:pt x="235" y="150"/>
                    </a:lnTo>
                    <a:lnTo>
                      <a:pt x="214" y="166"/>
                    </a:lnTo>
                    <a:lnTo>
                      <a:pt x="194" y="184"/>
                    </a:lnTo>
                    <a:lnTo>
                      <a:pt x="174" y="202"/>
                    </a:lnTo>
                    <a:lnTo>
                      <a:pt x="155" y="221"/>
                    </a:lnTo>
                    <a:lnTo>
                      <a:pt x="137" y="241"/>
                    </a:lnTo>
                    <a:lnTo>
                      <a:pt x="120" y="261"/>
                    </a:lnTo>
                    <a:lnTo>
                      <a:pt x="104" y="283"/>
                    </a:lnTo>
                    <a:lnTo>
                      <a:pt x="88" y="304"/>
                    </a:lnTo>
                    <a:lnTo>
                      <a:pt x="72" y="327"/>
                    </a:lnTo>
                    <a:lnTo>
                      <a:pt x="58" y="349"/>
                    </a:lnTo>
                    <a:lnTo>
                      <a:pt x="45" y="373"/>
                    </a:lnTo>
                    <a:lnTo>
                      <a:pt x="33" y="396"/>
                    </a:lnTo>
                    <a:lnTo>
                      <a:pt x="21" y="421"/>
                    </a:lnTo>
                    <a:lnTo>
                      <a:pt x="10" y="446"/>
                    </a:lnTo>
                    <a:lnTo>
                      <a:pt x="0" y="472"/>
                    </a:lnTo>
                    <a:lnTo>
                      <a:pt x="58" y="484"/>
                    </a:lnTo>
                    <a:lnTo>
                      <a:pt x="118" y="498"/>
                    </a:lnTo>
                    <a:lnTo>
                      <a:pt x="118" y="498"/>
                    </a:lnTo>
                    <a:lnTo>
                      <a:pt x="126" y="478"/>
                    </a:lnTo>
                    <a:lnTo>
                      <a:pt x="135" y="458"/>
                    </a:lnTo>
                    <a:lnTo>
                      <a:pt x="144" y="439"/>
                    </a:lnTo>
                    <a:lnTo>
                      <a:pt x="154" y="420"/>
                    </a:lnTo>
                    <a:lnTo>
                      <a:pt x="319" y="420"/>
                    </a:lnTo>
                    <a:lnTo>
                      <a:pt x="319" y="420"/>
                    </a:lnTo>
                    <a:lnTo>
                      <a:pt x="311" y="448"/>
                    </a:lnTo>
                    <a:lnTo>
                      <a:pt x="304" y="476"/>
                    </a:lnTo>
                    <a:lnTo>
                      <a:pt x="298" y="506"/>
                    </a:lnTo>
                    <a:lnTo>
                      <a:pt x="293" y="536"/>
                    </a:lnTo>
                    <a:lnTo>
                      <a:pt x="357" y="551"/>
                    </a:lnTo>
                    <a:lnTo>
                      <a:pt x="357" y="551"/>
                    </a:lnTo>
                    <a:lnTo>
                      <a:pt x="363" y="516"/>
                    </a:lnTo>
                    <a:lnTo>
                      <a:pt x="369" y="483"/>
                    </a:lnTo>
                    <a:lnTo>
                      <a:pt x="378" y="451"/>
                    </a:lnTo>
                    <a:lnTo>
                      <a:pt x="387" y="420"/>
                    </a:lnTo>
                    <a:lnTo>
                      <a:pt x="637" y="420"/>
                    </a:lnTo>
                    <a:lnTo>
                      <a:pt x="637" y="680"/>
                    </a:lnTo>
                    <a:lnTo>
                      <a:pt x="528" y="680"/>
                    </a:lnTo>
                    <a:lnTo>
                      <a:pt x="528" y="680"/>
                    </a:lnTo>
                    <a:lnTo>
                      <a:pt x="527" y="689"/>
                    </a:lnTo>
                    <a:lnTo>
                      <a:pt x="526" y="698"/>
                    </a:lnTo>
                    <a:lnTo>
                      <a:pt x="522" y="706"/>
                    </a:lnTo>
                    <a:lnTo>
                      <a:pt x="519" y="715"/>
                    </a:lnTo>
                    <a:lnTo>
                      <a:pt x="516" y="723"/>
                    </a:lnTo>
                    <a:lnTo>
                      <a:pt x="510" y="731"/>
                    </a:lnTo>
                    <a:lnTo>
                      <a:pt x="506" y="738"/>
                    </a:lnTo>
                    <a:lnTo>
                      <a:pt x="499" y="746"/>
                    </a:lnTo>
                    <a:lnTo>
                      <a:pt x="499" y="746"/>
                    </a:lnTo>
                    <a:lnTo>
                      <a:pt x="637" y="746"/>
                    </a:lnTo>
                    <a:lnTo>
                      <a:pt x="637" y="868"/>
                    </a:lnTo>
                    <a:lnTo>
                      <a:pt x="637" y="868"/>
                    </a:lnTo>
                    <a:lnTo>
                      <a:pt x="670" y="874"/>
                    </a:lnTo>
                    <a:lnTo>
                      <a:pt x="703" y="879"/>
                    </a:lnTo>
                    <a:lnTo>
                      <a:pt x="703" y="746"/>
                    </a:lnTo>
                    <a:lnTo>
                      <a:pt x="995" y="746"/>
                    </a:lnTo>
                    <a:lnTo>
                      <a:pt x="995" y="746"/>
                    </a:lnTo>
                    <a:lnTo>
                      <a:pt x="993" y="793"/>
                    </a:lnTo>
                    <a:lnTo>
                      <a:pt x="989" y="840"/>
                    </a:lnTo>
                    <a:lnTo>
                      <a:pt x="989" y="840"/>
                    </a:lnTo>
                    <a:lnTo>
                      <a:pt x="1022" y="828"/>
                    </a:lnTo>
                    <a:lnTo>
                      <a:pt x="1056" y="813"/>
                    </a:lnTo>
                    <a:lnTo>
                      <a:pt x="1056" y="813"/>
                    </a:lnTo>
                    <a:lnTo>
                      <a:pt x="1060" y="779"/>
                    </a:lnTo>
                    <a:lnTo>
                      <a:pt x="1061" y="746"/>
                    </a:lnTo>
                    <a:lnTo>
                      <a:pt x="1174" y="746"/>
                    </a:lnTo>
                    <a:lnTo>
                      <a:pt x="1174" y="746"/>
                    </a:lnTo>
                    <a:lnTo>
                      <a:pt x="1196" y="730"/>
                    </a:lnTo>
                    <a:lnTo>
                      <a:pt x="1216" y="714"/>
                    </a:lnTo>
                    <a:lnTo>
                      <a:pt x="1234" y="697"/>
                    </a:lnTo>
                    <a:lnTo>
                      <a:pt x="1252" y="680"/>
                    </a:lnTo>
                    <a:lnTo>
                      <a:pt x="1061" y="680"/>
                    </a:lnTo>
                    <a:lnTo>
                      <a:pt x="1061" y="680"/>
                    </a:lnTo>
                    <a:lnTo>
                      <a:pt x="1060" y="645"/>
                    </a:lnTo>
                    <a:lnTo>
                      <a:pt x="1056" y="612"/>
                    </a:lnTo>
                    <a:lnTo>
                      <a:pt x="1053" y="578"/>
                    </a:lnTo>
                    <a:lnTo>
                      <a:pt x="1048" y="545"/>
                    </a:lnTo>
                    <a:lnTo>
                      <a:pt x="1043" y="512"/>
                    </a:lnTo>
                    <a:lnTo>
                      <a:pt x="1036" y="481"/>
                    </a:lnTo>
                    <a:lnTo>
                      <a:pt x="1029" y="451"/>
                    </a:lnTo>
                    <a:lnTo>
                      <a:pt x="1020" y="420"/>
                    </a:lnTo>
                    <a:lnTo>
                      <a:pt x="1186" y="420"/>
                    </a:lnTo>
                    <a:lnTo>
                      <a:pt x="1186" y="420"/>
                    </a:lnTo>
                    <a:lnTo>
                      <a:pt x="1200" y="448"/>
                    </a:lnTo>
                    <a:lnTo>
                      <a:pt x="1214" y="478"/>
                    </a:lnTo>
                    <a:lnTo>
                      <a:pt x="1226" y="508"/>
                    </a:lnTo>
                    <a:lnTo>
                      <a:pt x="1236" y="539"/>
                    </a:lnTo>
                    <a:lnTo>
                      <a:pt x="1245" y="571"/>
                    </a:lnTo>
                    <a:lnTo>
                      <a:pt x="1252" y="604"/>
                    </a:lnTo>
                    <a:lnTo>
                      <a:pt x="1257" y="637"/>
                    </a:lnTo>
                    <a:lnTo>
                      <a:pt x="1260" y="671"/>
                    </a:lnTo>
                    <a:lnTo>
                      <a:pt x="1260" y="671"/>
                    </a:lnTo>
                    <a:close/>
                    <a:moveTo>
                      <a:pt x="341" y="355"/>
                    </a:moveTo>
                    <a:lnTo>
                      <a:pt x="197" y="355"/>
                    </a:lnTo>
                    <a:lnTo>
                      <a:pt x="197" y="355"/>
                    </a:lnTo>
                    <a:lnTo>
                      <a:pt x="211" y="338"/>
                    </a:lnTo>
                    <a:lnTo>
                      <a:pt x="224" y="322"/>
                    </a:lnTo>
                    <a:lnTo>
                      <a:pt x="238" y="306"/>
                    </a:lnTo>
                    <a:lnTo>
                      <a:pt x="252" y="292"/>
                    </a:lnTo>
                    <a:lnTo>
                      <a:pt x="268" y="277"/>
                    </a:lnTo>
                    <a:lnTo>
                      <a:pt x="284" y="264"/>
                    </a:lnTo>
                    <a:lnTo>
                      <a:pt x="299" y="250"/>
                    </a:lnTo>
                    <a:lnTo>
                      <a:pt x="316" y="238"/>
                    </a:lnTo>
                    <a:lnTo>
                      <a:pt x="333" y="225"/>
                    </a:lnTo>
                    <a:lnTo>
                      <a:pt x="350" y="214"/>
                    </a:lnTo>
                    <a:lnTo>
                      <a:pt x="368" y="203"/>
                    </a:lnTo>
                    <a:lnTo>
                      <a:pt x="386" y="193"/>
                    </a:lnTo>
                    <a:lnTo>
                      <a:pt x="405" y="182"/>
                    </a:lnTo>
                    <a:lnTo>
                      <a:pt x="424" y="173"/>
                    </a:lnTo>
                    <a:lnTo>
                      <a:pt x="444" y="164"/>
                    </a:lnTo>
                    <a:lnTo>
                      <a:pt x="464" y="157"/>
                    </a:lnTo>
                    <a:lnTo>
                      <a:pt x="464" y="157"/>
                    </a:lnTo>
                    <a:lnTo>
                      <a:pt x="445" y="177"/>
                    </a:lnTo>
                    <a:lnTo>
                      <a:pt x="428" y="198"/>
                    </a:lnTo>
                    <a:lnTo>
                      <a:pt x="411" y="221"/>
                    </a:lnTo>
                    <a:lnTo>
                      <a:pt x="395" y="244"/>
                    </a:lnTo>
                    <a:lnTo>
                      <a:pt x="381" y="270"/>
                    </a:lnTo>
                    <a:lnTo>
                      <a:pt x="366" y="297"/>
                    </a:lnTo>
                    <a:lnTo>
                      <a:pt x="354" y="326"/>
                    </a:lnTo>
                    <a:lnTo>
                      <a:pt x="341" y="355"/>
                    </a:lnTo>
                    <a:lnTo>
                      <a:pt x="341" y="355"/>
                    </a:lnTo>
                    <a:close/>
                    <a:moveTo>
                      <a:pt x="637" y="355"/>
                    </a:moveTo>
                    <a:lnTo>
                      <a:pt x="412" y="355"/>
                    </a:lnTo>
                    <a:lnTo>
                      <a:pt x="412" y="355"/>
                    </a:lnTo>
                    <a:lnTo>
                      <a:pt x="428" y="322"/>
                    </a:lnTo>
                    <a:lnTo>
                      <a:pt x="444" y="292"/>
                    </a:lnTo>
                    <a:lnTo>
                      <a:pt x="444" y="292"/>
                    </a:lnTo>
                    <a:lnTo>
                      <a:pt x="454" y="275"/>
                    </a:lnTo>
                    <a:lnTo>
                      <a:pt x="465" y="258"/>
                    </a:lnTo>
                    <a:lnTo>
                      <a:pt x="475" y="243"/>
                    </a:lnTo>
                    <a:lnTo>
                      <a:pt x="486" y="229"/>
                    </a:lnTo>
                    <a:lnTo>
                      <a:pt x="498" y="215"/>
                    </a:lnTo>
                    <a:lnTo>
                      <a:pt x="510" y="203"/>
                    </a:lnTo>
                    <a:lnTo>
                      <a:pt x="521" y="191"/>
                    </a:lnTo>
                    <a:lnTo>
                      <a:pt x="534" y="180"/>
                    </a:lnTo>
                    <a:lnTo>
                      <a:pt x="546" y="170"/>
                    </a:lnTo>
                    <a:lnTo>
                      <a:pt x="558" y="162"/>
                    </a:lnTo>
                    <a:lnTo>
                      <a:pt x="572" y="154"/>
                    </a:lnTo>
                    <a:lnTo>
                      <a:pt x="584" y="146"/>
                    </a:lnTo>
                    <a:lnTo>
                      <a:pt x="598" y="141"/>
                    </a:lnTo>
                    <a:lnTo>
                      <a:pt x="610" y="136"/>
                    </a:lnTo>
                    <a:lnTo>
                      <a:pt x="624" y="132"/>
                    </a:lnTo>
                    <a:lnTo>
                      <a:pt x="637" y="130"/>
                    </a:lnTo>
                    <a:lnTo>
                      <a:pt x="637" y="355"/>
                    </a:lnTo>
                    <a:close/>
                    <a:moveTo>
                      <a:pt x="703" y="130"/>
                    </a:moveTo>
                    <a:lnTo>
                      <a:pt x="703" y="130"/>
                    </a:lnTo>
                    <a:lnTo>
                      <a:pt x="716" y="132"/>
                    </a:lnTo>
                    <a:lnTo>
                      <a:pt x="729" y="136"/>
                    </a:lnTo>
                    <a:lnTo>
                      <a:pt x="742" y="141"/>
                    </a:lnTo>
                    <a:lnTo>
                      <a:pt x="756" y="146"/>
                    </a:lnTo>
                    <a:lnTo>
                      <a:pt x="768" y="153"/>
                    </a:lnTo>
                    <a:lnTo>
                      <a:pt x="780" y="161"/>
                    </a:lnTo>
                    <a:lnTo>
                      <a:pt x="793" y="170"/>
                    </a:lnTo>
                    <a:lnTo>
                      <a:pt x="805" y="180"/>
                    </a:lnTo>
                    <a:lnTo>
                      <a:pt x="818" y="191"/>
                    </a:lnTo>
                    <a:lnTo>
                      <a:pt x="830" y="203"/>
                    </a:lnTo>
                    <a:lnTo>
                      <a:pt x="841" y="215"/>
                    </a:lnTo>
                    <a:lnTo>
                      <a:pt x="852" y="229"/>
                    </a:lnTo>
                    <a:lnTo>
                      <a:pt x="864" y="243"/>
                    </a:lnTo>
                    <a:lnTo>
                      <a:pt x="875" y="258"/>
                    </a:lnTo>
                    <a:lnTo>
                      <a:pt x="885" y="275"/>
                    </a:lnTo>
                    <a:lnTo>
                      <a:pt x="895" y="292"/>
                    </a:lnTo>
                    <a:lnTo>
                      <a:pt x="895" y="292"/>
                    </a:lnTo>
                    <a:lnTo>
                      <a:pt x="912" y="322"/>
                    </a:lnTo>
                    <a:lnTo>
                      <a:pt x="927" y="355"/>
                    </a:lnTo>
                    <a:lnTo>
                      <a:pt x="703" y="355"/>
                    </a:lnTo>
                    <a:lnTo>
                      <a:pt x="703" y="130"/>
                    </a:lnTo>
                    <a:close/>
                    <a:moveTo>
                      <a:pt x="703" y="680"/>
                    </a:moveTo>
                    <a:lnTo>
                      <a:pt x="703" y="420"/>
                    </a:lnTo>
                    <a:lnTo>
                      <a:pt x="953" y="420"/>
                    </a:lnTo>
                    <a:lnTo>
                      <a:pt x="953" y="420"/>
                    </a:lnTo>
                    <a:lnTo>
                      <a:pt x="962" y="449"/>
                    </a:lnTo>
                    <a:lnTo>
                      <a:pt x="970" y="480"/>
                    </a:lnTo>
                    <a:lnTo>
                      <a:pt x="976" y="511"/>
                    </a:lnTo>
                    <a:lnTo>
                      <a:pt x="982" y="544"/>
                    </a:lnTo>
                    <a:lnTo>
                      <a:pt x="988" y="577"/>
                    </a:lnTo>
                    <a:lnTo>
                      <a:pt x="991" y="610"/>
                    </a:lnTo>
                    <a:lnTo>
                      <a:pt x="994" y="645"/>
                    </a:lnTo>
                    <a:lnTo>
                      <a:pt x="995" y="680"/>
                    </a:lnTo>
                    <a:lnTo>
                      <a:pt x="703" y="680"/>
                    </a:lnTo>
                    <a:close/>
                    <a:moveTo>
                      <a:pt x="999" y="355"/>
                    </a:moveTo>
                    <a:lnTo>
                      <a:pt x="999" y="355"/>
                    </a:lnTo>
                    <a:lnTo>
                      <a:pt x="986" y="326"/>
                    </a:lnTo>
                    <a:lnTo>
                      <a:pt x="973" y="297"/>
                    </a:lnTo>
                    <a:lnTo>
                      <a:pt x="959" y="270"/>
                    </a:lnTo>
                    <a:lnTo>
                      <a:pt x="945" y="244"/>
                    </a:lnTo>
                    <a:lnTo>
                      <a:pt x="929" y="221"/>
                    </a:lnTo>
                    <a:lnTo>
                      <a:pt x="912" y="198"/>
                    </a:lnTo>
                    <a:lnTo>
                      <a:pt x="894" y="177"/>
                    </a:lnTo>
                    <a:lnTo>
                      <a:pt x="876" y="157"/>
                    </a:lnTo>
                    <a:lnTo>
                      <a:pt x="876" y="157"/>
                    </a:lnTo>
                    <a:lnTo>
                      <a:pt x="896" y="164"/>
                    </a:lnTo>
                    <a:lnTo>
                      <a:pt x="915" y="173"/>
                    </a:lnTo>
                    <a:lnTo>
                      <a:pt x="935" y="182"/>
                    </a:lnTo>
                    <a:lnTo>
                      <a:pt x="953" y="193"/>
                    </a:lnTo>
                    <a:lnTo>
                      <a:pt x="972" y="203"/>
                    </a:lnTo>
                    <a:lnTo>
                      <a:pt x="989" y="214"/>
                    </a:lnTo>
                    <a:lnTo>
                      <a:pt x="1007" y="225"/>
                    </a:lnTo>
                    <a:lnTo>
                      <a:pt x="1024" y="238"/>
                    </a:lnTo>
                    <a:lnTo>
                      <a:pt x="1040" y="250"/>
                    </a:lnTo>
                    <a:lnTo>
                      <a:pt x="1056" y="264"/>
                    </a:lnTo>
                    <a:lnTo>
                      <a:pt x="1072" y="277"/>
                    </a:lnTo>
                    <a:lnTo>
                      <a:pt x="1087" y="292"/>
                    </a:lnTo>
                    <a:lnTo>
                      <a:pt x="1101" y="306"/>
                    </a:lnTo>
                    <a:lnTo>
                      <a:pt x="1116" y="322"/>
                    </a:lnTo>
                    <a:lnTo>
                      <a:pt x="1129" y="338"/>
                    </a:lnTo>
                    <a:lnTo>
                      <a:pt x="1142" y="355"/>
                    </a:lnTo>
                    <a:lnTo>
                      <a:pt x="999" y="35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A74F4EEA-F41B-498B-B0AE-D38F1890F90E}"/>
              </a:ext>
            </a:extLst>
          </p:cNvPr>
          <p:cNvGrpSpPr/>
          <p:nvPr/>
        </p:nvGrpSpPr>
        <p:grpSpPr>
          <a:xfrm>
            <a:off x="1400065" y="4817349"/>
            <a:ext cx="648000" cy="648000"/>
            <a:chOff x="1141375" y="4846947"/>
            <a:chExt cx="648000" cy="648000"/>
          </a:xfrm>
        </p:grpSpPr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68E988B8-7C12-4D98-85C7-228CDFCB433F}"/>
                </a:ext>
              </a:extLst>
            </p:cNvPr>
            <p:cNvSpPr/>
            <p:nvPr/>
          </p:nvSpPr>
          <p:spPr>
            <a:xfrm>
              <a:off x="1141375" y="4846947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724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DBF57CC8-307E-4A9A-8CEB-AAC483E9F18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49657" y="4954947"/>
              <a:ext cx="431437" cy="432000"/>
            </a:xfrm>
            <a:custGeom>
              <a:avLst/>
              <a:gdLst/>
              <a:ahLst/>
              <a:cxnLst>
                <a:cxn ang="0">
                  <a:pos x="1642" y="3454"/>
                </a:cxn>
                <a:cxn ang="0">
                  <a:pos x="2440" y="400"/>
                </a:cxn>
                <a:cxn ang="0">
                  <a:pos x="2250" y="6"/>
                </a:cxn>
                <a:cxn ang="0">
                  <a:pos x="2250" y="448"/>
                </a:cxn>
                <a:cxn ang="0">
                  <a:pos x="2488" y="576"/>
                </a:cxn>
                <a:cxn ang="0">
                  <a:pos x="1872" y="930"/>
                </a:cxn>
                <a:cxn ang="0">
                  <a:pos x="4356" y="1658"/>
                </a:cxn>
                <a:cxn ang="0">
                  <a:pos x="4004" y="1396"/>
                </a:cxn>
                <a:cxn ang="0">
                  <a:pos x="4148" y="1862"/>
                </a:cxn>
                <a:cxn ang="0">
                  <a:pos x="3808" y="2486"/>
                </a:cxn>
                <a:cxn ang="0">
                  <a:pos x="4340" y="1920"/>
                </a:cxn>
                <a:cxn ang="0">
                  <a:pos x="670" y="1570"/>
                </a:cxn>
                <a:cxn ang="0">
                  <a:pos x="236" y="1482"/>
                </a:cxn>
                <a:cxn ang="0">
                  <a:pos x="800" y="2100"/>
                </a:cxn>
                <a:cxn ang="0">
                  <a:pos x="196" y="1962"/>
                </a:cxn>
                <a:cxn ang="0">
                  <a:pos x="888" y="2448"/>
                </a:cxn>
                <a:cxn ang="0">
                  <a:pos x="3698" y="3524"/>
                </a:cxn>
                <a:cxn ang="0">
                  <a:pos x="3274" y="3632"/>
                </a:cxn>
                <a:cxn ang="0">
                  <a:pos x="3288" y="3994"/>
                </a:cxn>
                <a:cxn ang="0">
                  <a:pos x="3892" y="4530"/>
                </a:cxn>
                <a:cxn ang="0">
                  <a:pos x="1138" y="3854"/>
                </a:cxn>
                <a:cxn ang="0">
                  <a:pos x="1138" y="3410"/>
                </a:cxn>
                <a:cxn ang="0">
                  <a:pos x="950" y="3806"/>
                </a:cxn>
                <a:cxn ang="0">
                  <a:pos x="670" y="4336"/>
                </a:cxn>
                <a:cxn ang="0">
                  <a:pos x="1434" y="4138"/>
                </a:cxn>
                <a:cxn ang="0">
                  <a:pos x="2972" y="3234"/>
                </a:cxn>
                <a:cxn ang="0">
                  <a:pos x="3154" y="2308"/>
                </a:cxn>
                <a:cxn ang="0">
                  <a:pos x="2784" y="1850"/>
                </a:cxn>
                <a:cxn ang="0">
                  <a:pos x="2250" y="1710"/>
                </a:cxn>
                <a:cxn ang="0">
                  <a:pos x="1676" y="1952"/>
                </a:cxn>
                <a:cxn ang="0">
                  <a:pos x="1402" y="2442"/>
                </a:cxn>
                <a:cxn ang="0">
                  <a:pos x="1668" y="3282"/>
                </a:cxn>
                <a:cxn ang="0">
                  <a:pos x="2192" y="3528"/>
                </a:cxn>
                <a:cxn ang="0">
                  <a:pos x="2784" y="3392"/>
                </a:cxn>
                <a:cxn ang="0">
                  <a:pos x="3082" y="2530"/>
                </a:cxn>
                <a:cxn ang="0">
                  <a:pos x="2752" y="2236"/>
                </a:cxn>
                <a:cxn ang="0">
                  <a:pos x="2820" y="2052"/>
                </a:cxn>
                <a:cxn ang="0">
                  <a:pos x="2652" y="1914"/>
                </a:cxn>
                <a:cxn ang="0">
                  <a:pos x="1962" y="2250"/>
                </a:cxn>
                <a:cxn ang="0">
                  <a:pos x="2596" y="2248"/>
                </a:cxn>
                <a:cxn ang="0">
                  <a:pos x="2678" y="2556"/>
                </a:cxn>
                <a:cxn ang="0">
                  <a:pos x="2620" y="2998"/>
                </a:cxn>
                <a:cxn ang="0">
                  <a:pos x="1986" y="2996"/>
                </a:cxn>
                <a:cxn ang="0">
                  <a:pos x="1914" y="2682"/>
                </a:cxn>
                <a:cxn ang="0">
                  <a:pos x="2228" y="1860"/>
                </a:cxn>
                <a:cxn ang="0">
                  <a:pos x="2464" y="1930"/>
                </a:cxn>
                <a:cxn ang="0">
                  <a:pos x="2246" y="2152"/>
                </a:cxn>
                <a:cxn ang="0">
                  <a:pos x="1926" y="2008"/>
                </a:cxn>
                <a:cxn ang="0">
                  <a:pos x="1508" y="2556"/>
                </a:cxn>
                <a:cxn ang="0">
                  <a:pos x="1716" y="2160"/>
                </a:cxn>
                <a:cxn ang="0">
                  <a:pos x="1794" y="2526"/>
                </a:cxn>
                <a:cxn ang="0">
                  <a:pos x="1568" y="2930"/>
                </a:cxn>
                <a:cxn ang="0">
                  <a:pos x="1840" y="3006"/>
                </a:cxn>
                <a:cxn ang="0">
                  <a:pos x="1764" y="3194"/>
                </a:cxn>
                <a:cxn ang="0">
                  <a:pos x="1962" y="3298"/>
                </a:cxn>
                <a:cxn ang="0">
                  <a:pos x="2424" y="3348"/>
                </a:cxn>
                <a:cxn ang="0">
                  <a:pos x="2168" y="3348"/>
                </a:cxn>
                <a:cxn ang="0">
                  <a:pos x="2022" y="3114"/>
                </a:cxn>
                <a:cxn ang="0">
                  <a:pos x="2754" y="3266"/>
                </a:cxn>
                <a:cxn ang="0">
                  <a:pos x="2732" y="3154"/>
                </a:cxn>
                <a:cxn ang="0">
                  <a:pos x="2752" y="3034"/>
                </a:cxn>
                <a:cxn ang="0">
                  <a:pos x="3084" y="2702"/>
                </a:cxn>
              </a:cxnLst>
              <a:rect l="0" t="0" r="r" b="b"/>
              <a:pathLst>
                <a:path w="4592" h="4598">
                  <a:moveTo>
                    <a:pt x="2246" y="1318"/>
                  </a:moveTo>
                  <a:lnTo>
                    <a:pt x="2246" y="1594"/>
                  </a:lnTo>
                  <a:lnTo>
                    <a:pt x="2246" y="1594"/>
                  </a:lnTo>
                  <a:lnTo>
                    <a:pt x="2296" y="1592"/>
                  </a:lnTo>
                  <a:lnTo>
                    <a:pt x="2296" y="1592"/>
                  </a:lnTo>
                  <a:lnTo>
                    <a:pt x="2346" y="1594"/>
                  </a:lnTo>
                  <a:lnTo>
                    <a:pt x="2346" y="1318"/>
                  </a:lnTo>
                  <a:lnTo>
                    <a:pt x="2346" y="1318"/>
                  </a:lnTo>
                  <a:lnTo>
                    <a:pt x="2296" y="1320"/>
                  </a:lnTo>
                  <a:lnTo>
                    <a:pt x="2296" y="1320"/>
                  </a:lnTo>
                  <a:lnTo>
                    <a:pt x="2246" y="1318"/>
                  </a:lnTo>
                  <a:lnTo>
                    <a:pt x="2246" y="1318"/>
                  </a:lnTo>
                  <a:close/>
                  <a:moveTo>
                    <a:pt x="1288" y="2362"/>
                  </a:moveTo>
                  <a:lnTo>
                    <a:pt x="1288" y="2362"/>
                  </a:lnTo>
                  <a:lnTo>
                    <a:pt x="1302" y="2314"/>
                  </a:lnTo>
                  <a:lnTo>
                    <a:pt x="1318" y="2268"/>
                  </a:lnTo>
                  <a:lnTo>
                    <a:pt x="962" y="2152"/>
                  </a:lnTo>
                  <a:lnTo>
                    <a:pt x="962" y="2152"/>
                  </a:lnTo>
                  <a:lnTo>
                    <a:pt x="980" y="2208"/>
                  </a:lnTo>
                  <a:lnTo>
                    <a:pt x="996" y="2266"/>
                  </a:lnTo>
                  <a:lnTo>
                    <a:pt x="1288" y="2362"/>
                  </a:lnTo>
                  <a:close/>
                  <a:moveTo>
                    <a:pt x="1328" y="3886"/>
                  </a:moveTo>
                  <a:lnTo>
                    <a:pt x="1328" y="3886"/>
                  </a:lnTo>
                  <a:lnTo>
                    <a:pt x="1366" y="3916"/>
                  </a:lnTo>
                  <a:lnTo>
                    <a:pt x="1404" y="3950"/>
                  </a:lnTo>
                  <a:lnTo>
                    <a:pt x="1722" y="3512"/>
                  </a:lnTo>
                  <a:lnTo>
                    <a:pt x="1722" y="3512"/>
                  </a:lnTo>
                  <a:lnTo>
                    <a:pt x="1682" y="3484"/>
                  </a:lnTo>
                  <a:lnTo>
                    <a:pt x="1642" y="3454"/>
                  </a:lnTo>
                  <a:lnTo>
                    <a:pt x="1328" y="3886"/>
                  </a:lnTo>
                  <a:close/>
                  <a:moveTo>
                    <a:pt x="3264" y="3886"/>
                  </a:moveTo>
                  <a:lnTo>
                    <a:pt x="2950" y="3454"/>
                  </a:lnTo>
                  <a:lnTo>
                    <a:pt x="2950" y="3454"/>
                  </a:lnTo>
                  <a:lnTo>
                    <a:pt x="2912" y="3484"/>
                  </a:lnTo>
                  <a:lnTo>
                    <a:pt x="2870" y="3512"/>
                  </a:lnTo>
                  <a:lnTo>
                    <a:pt x="3188" y="3950"/>
                  </a:lnTo>
                  <a:lnTo>
                    <a:pt x="3188" y="3950"/>
                  </a:lnTo>
                  <a:lnTo>
                    <a:pt x="3226" y="3916"/>
                  </a:lnTo>
                  <a:lnTo>
                    <a:pt x="3264" y="3886"/>
                  </a:lnTo>
                  <a:lnTo>
                    <a:pt x="3264" y="3886"/>
                  </a:lnTo>
                  <a:close/>
                  <a:moveTo>
                    <a:pt x="3598" y="2266"/>
                  </a:moveTo>
                  <a:lnTo>
                    <a:pt x="3598" y="2266"/>
                  </a:lnTo>
                  <a:lnTo>
                    <a:pt x="3612" y="2208"/>
                  </a:lnTo>
                  <a:lnTo>
                    <a:pt x="3630" y="2152"/>
                  </a:lnTo>
                  <a:lnTo>
                    <a:pt x="3274" y="2268"/>
                  </a:lnTo>
                  <a:lnTo>
                    <a:pt x="3274" y="2268"/>
                  </a:lnTo>
                  <a:lnTo>
                    <a:pt x="3290" y="2314"/>
                  </a:lnTo>
                  <a:lnTo>
                    <a:pt x="3304" y="2362"/>
                  </a:lnTo>
                  <a:lnTo>
                    <a:pt x="3598" y="2266"/>
                  </a:lnTo>
                  <a:close/>
                  <a:moveTo>
                    <a:pt x="2296" y="452"/>
                  </a:moveTo>
                  <a:lnTo>
                    <a:pt x="2296" y="452"/>
                  </a:lnTo>
                  <a:lnTo>
                    <a:pt x="2320" y="452"/>
                  </a:lnTo>
                  <a:lnTo>
                    <a:pt x="2342" y="448"/>
                  </a:lnTo>
                  <a:lnTo>
                    <a:pt x="2364" y="442"/>
                  </a:lnTo>
                  <a:lnTo>
                    <a:pt x="2384" y="434"/>
                  </a:lnTo>
                  <a:lnTo>
                    <a:pt x="2404" y="424"/>
                  </a:lnTo>
                  <a:lnTo>
                    <a:pt x="2422" y="414"/>
                  </a:lnTo>
                  <a:lnTo>
                    <a:pt x="2440" y="400"/>
                  </a:lnTo>
                  <a:lnTo>
                    <a:pt x="2456" y="386"/>
                  </a:lnTo>
                  <a:lnTo>
                    <a:pt x="2470" y="370"/>
                  </a:lnTo>
                  <a:lnTo>
                    <a:pt x="2484" y="352"/>
                  </a:lnTo>
                  <a:lnTo>
                    <a:pt x="2494" y="334"/>
                  </a:lnTo>
                  <a:lnTo>
                    <a:pt x="2504" y="314"/>
                  </a:lnTo>
                  <a:lnTo>
                    <a:pt x="2512" y="294"/>
                  </a:lnTo>
                  <a:lnTo>
                    <a:pt x="2518" y="272"/>
                  </a:lnTo>
                  <a:lnTo>
                    <a:pt x="2520" y="250"/>
                  </a:lnTo>
                  <a:lnTo>
                    <a:pt x="2522" y="226"/>
                  </a:lnTo>
                  <a:lnTo>
                    <a:pt x="2522" y="226"/>
                  </a:lnTo>
                  <a:lnTo>
                    <a:pt x="2520" y="204"/>
                  </a:lnTo>
                  <a:lnTo>
                    <a:pt x="2518" y="180"/>
                  </a:lnTo>
                  <a:lnTo>
                    <a:pt x="2512" y="160"/>
                  </a:lnTo>
                  <a:lnTo>
                    <a:pt x="2504" y="138"/>
                  </a:lnTo>
                  <a:lnTo>
                    <a:pt x="2494" y="118"/>
                  </a:lnTo>
                  <a:lnTo>
                    <a:pt x="2484" y="100"/>
                  </a:lnTo>
                  <a:lnTo>
                    <a:pt x="2470" y="82"/>
                  </a:lnTo>
                  <a:lnTo>
                    <a:pt x="2456" y="66"/>
                  </a:lnTo>
                  <a:lnTo>
                    <a:pt x="2440" y="52"/>
                  </a:lnTo>
                  <a:lnTo>
                    <a:pt x="2422" y="40"/>
                  </a:lnTo>
                  <a:lnTo>
                    <a:pt x="2404" y="28"/>
                  </a:lnTo>
                  <a:lnTo>
                    <a:pt x="2384" y="18"/>
                  </a:lnTo>
                  <a:lnTo>
                    <a:pt x="2364" y="10"/>
                  </a:lnTo>
                  <a:lnTo>
                    <a:pt x="2342" y="6"/>
                  </a:lnTo>
                  <a:lnTo>
                    <a:pt x="2320" y="2"/>
                  </a:lnTo>
                  <a:lnTo>
                    <a:pt x="2296" y="0"/>
                  </a:lnTo>
                  <a:lnTo>
                    <a:pt x="2296" y="0"/>
                  </a:lnTo>
                  <a:lnTo>
                    <a:pt x="2274" y="2"/>
                  </a:lnTo>
                  <a:lnTo>
                    <a:pt x="2250" y="6"/>
                  </a:lnTo>
                  <a:lnTo>
                    <a:pt x="2230" y="10"/>
                  </a:lnTo>
                  <a:lnTo>
                    <a:pt x="2208" y="18"/>
                  </a:lnTo>
                  <a:lnTo>
                    <a:pt x="2188" y="28"/>
                  </a:lnTo>
                  <a:lnTo>
                    <a:pt x="2170" y="40"/>
                  </a:lnTo>
                  <a:lnTo>
                    <a:pt x="2152" y="52"/>
                  </a:lnTo>
                  <a:lnTo>
                    <a:pt x="2136" y="66"/>
                  </a:lnTo>
                  <a:lnTo>
                    <a:pt x="2122" y="82"/>
                  </a:lnTo>
                  <a:lnTo>
                    <a:pt x="2108" y="100"/>
                  </a:lnTo>
                  <a:lnTo>
                    <a:pt x="2098" y="118"/>
                  </a:lnTo>
                  <a:lnTo>
                    <a:pt x="2088" y="138"/>
                  </a:lnTo>
                  <a:lnTo>
                    <a:pt x="2080" y="160"/>
                  </a:lnTo>
                  <a:lnTo>
                    <a:pt x="2074" y="180"/>
                  </a:lnTo>
                  <a:lnTo>
                    <a:pt x="2072" y="204"/>
                  </a:lnTo>
                  <a:lnTo>
                    <a:pt x="2070" y="226"/>
                  </a:lnTo>
                  <a:lnTo>
                    <a:pt x="2070" y="226"/>
                  </a:lnTo>
                  <a:lnTo>
                    <a:pt x="2072" y="250"/>
                  </a:lnTo>
                  <a:lnTo>
                    <a:pt x="2074" y="272"/>
                  </a:lnTo>
                  <a:lnTo>
                    <a:pt x="2080" y="294"/>
                  </a:lnTo>
                  <a:lnTo>
                    <a:pt x="2088" y="314"/>
                  </a:lnTo>
                  <a:lnTo>
                    <a:pt x="2098" y="334"/>
                  </a:lnTo>
                  <a:lnTo>
                    <a:pt x="2108" y="352"/>
                  </a:lnTo>
                  <a:lnTo>
                    <a:pt x="2122" y="370"/>
                  </a:lnTo>
                  <a:lnTo>
                    <a:pt x="2136" y="386"/>
                  </a:lnTo>
                  <a:lnTo>
                    <a:pt x="2152" y="400"/>
                  </a:lnTo>
                  <a:lnTo>
                    <a:pt x="2170" y="414"/>
                  </a:lnTo>
                  <a:lnTo>
                    <a:pt x="2188" y="424"/>
                  </a:lnTo>
                  <a:lnTo>
                    <a:pt x="2208" y="434"/>
                  </a:lnTo>
                  <a:lnTo>
                    <a:pt x="2230" y="442"/>
                  </a:lnTo>
                  <a:lnTo>
                    <a:pt x="2250" y="448"/>
                  </a:lnTo>
                  <a:lnTo>
                    <a:pt x="2274" y="452"/>
                  </a:lnTo>
                  <a:lnTo>
                    <a:pt x="2296" y="452"/>
                  </a:lnTo>
                  <a:lnTo>
                    <a:pt x="2296" y="452"/>
                  </a:lnTo>
                  <a:close/>
                  <a:moveTo>
                    <a:pt x="2296" y="1194"/>
                  </a:moveTo>
                  <a:lnTo>
                    <a:pt x="2296" y="1194"/>
                  </a:lnTo>
                  <a:lnTo>
                    <a:pt x="2346" y="1192"/>
                  </a:lnTo>
                  <a:lnTo>
                    <a:pt x="2346" y="1192"/>
                  </a:lnTo>
                  <a:lnTo>
                    <a:pt x="2398" y="1188"/>
                  </a:lnTo>
                  <a:lnTo>
                    <a:pt x="2450" y="1184"/>
                  </a:lnTo>
                  <a:lnTo>
                    <a:pt x="2502" y="1176"/>
                  </a:lnTo>
                  <a:lnTo>
                    <a:pt x="2552" y="1164"/>
                  </a:lnTo>
                  <a:lnTo>
                    <a:pt x="2600" y="1152"/>
                  </a:lnTo>
                  <a:lnTo>
                    <a:pt x="2648" y="1138"/>
                  </a:lnTo>
                  <a:lnTo>
                    <a:pt x="2694" y="1122"/>
                  </a:lnTo>
                  <a:lnTo>
                    <a:pt x="2740" y="1104"/>
                  </a:lnTo>
                  <a:lnTo>
                    <a:pt x="2740" y="1104"/>
                  </a:lnTo>
                  <a:lnTo>
                    <a:pt x="2738" y="1044"/>
                  </a:lnTo>
                  <a:lnTo>
                    <a:pt x="2730" y="986"/>
                  </a:lnTo>
                  <a:lnTo>
                    <a:pt x="2720" y="930"/>
                  </a:lnTo>
                  <a:lnTo>
                    <a:pt x="2704" y="876"/>
                  </a:lnTo>
                  <a:lnTo>
                    <a:pt x="2686" y="824"/>
                  </a:lnTo>
                  <a:lnTo>
                    <a:pt x="2664" y="776"/>
                  </a:lnTo>
                  <a:lnTo>
                    <a:pt x="2638" y="732"/>
                  </a:lnTo>
                  <a:lnTo>
                    <a:pt x="2610" y="690"/>
                  </a:lnTo>
                  <a:lnTo>
                    <a:pt x="2578" y="652"/>
                  </a:lnTo>
                  <a:lnTo>
                    <a:pt x="2544" y="618"/>
                  </a:lnTo>
                  <a:lnTo>
                    <a:pt x="2526" y="604"/>
                  </a:lnTo>
                  <a:lnTo>
                    <a:pt x="2508" y="590"/>
                  </a:lnTo>
                  <a:lnTo>
                    <a:pt x="2488" y="576"/>
                  </a:lnTo>
                  <a:lnTo>
                    <a:pt x="2468" y="564"/>
                  </a:lnTo>
                  <a:lnTo>
                    <a:pt x="2448" y="554"/>
                  </a:lnTo>
                  <a:lnTo>
                    <a:pt x="2428" y="544"/>
                  </a:lnTo>
                  <a:lnTo>
                    <a:pt x="2406" y="538"/>
                  </a:lnTo>
                  <a:lnTo>
                    <a:pt x="2386" y="530"/>
                  </a:lnTo>
                  <a:lnTo>
                    <a:pt x="2364" y="526"/>
                  </a:lnTo>
                  <a:lnTo>
                    <a:pt x="2342" y="522"/>
                  </a:lnTo>
                  <a:lnTo>
                    <a:pt x="2318" y="520"/>
                  </a:lnTo>
                  <a:lnTo>
                    <a:pt x="2296" y="518"/>
                  </a:lnTo>
                  <a:lnTo>
                    <a:pt x="2296" y="518"/>
                  </a:lnTo>
                  <a:lnTo>
                    <a:pt x="2274" y="520"/>
                  </a:lnTo>
                  <a:lnTo>
                    <a:pt x="2250" y="522"/>
                  </a:lnTo>
                  <a:lnTo>
                    <a:pt x="2228" y="526"/>
                  </a:lnTo>
                  <a:lnTo>
                    <a:pt x="2206" y="530"/>
                  </a:lnTo>
                  <a:lnTo>
                    <a:pt x="2186" y="538"/>
                  </a:lnTo>
                  <a:lnTo>
                    <a:pt x="2164" y="544"/>
                  </a:lnTo>
                  <a:lnTo>
                    <a:pt x="2144" y="554"/>
                  </a:lnTo>
                  <a:lnTo>
                    <a:pt x="2124" y="564"/>
                  </a:lnTo>
                  <a:lnTo>
                    <a:pt x="2104" y="576"/>
                  </a:lnTo>
                  <a:lnTo>
                    <a:pt x="2086" y="590"/>
                  </a:lnTo>
                  <a:lnTo>
                    <a:pt x="2066" y="604"/>
                  </a:lnTo>
                  <a:lnTo>
                    <a:pt x="2048" y="618"/>
                  </a:lnTo>
                  <a:lnTo>
                    <a:pt x="2014" y="652"/>
                  </a:lnTo>
                  <a:lnTo>
                    <a:pt x="1982" y="690"/>
                  </a:lnTo>
                  <a:lnTo>
                    <a:pt x="1954" y="732"/>
                  </a:lnTo>
                  <a:lnTo>
                    <a:pt x="1928" y="776"/>
                  </a:lnTo>
                  <a:lnTo>
                    <a:pt x="1906" y="824"/>
                  </a:lnTo>
                  <a:lnTo>
                    <a:pt x="1888" y="876"/>
                  </a:lnTo>
                  <a:lnTo>
                    <a:pt x="1872" y="930"/>
                  </a:lnTo>
                  <a:lnTo>
                    <a:pt x="1862" y="986"/>
                  </a:lnTo>
                  <a:lnTo>
                    <a:pt x="1856" y="1044"/>
                  </a:lnTo>
                  <a:lnTo>
                    <a:pt x="1852" y="1104"/>
                  </a:lnTo>
                  <a:lnTo>
                    <a:pt x="1852" y="1104"/>
                  </a:lnTo>
                  <a:lnTo>
                    <a:pt x="1898" y="1122"/>
                  </a:lnTo>
                  <a:lnTo>
                    <a:pt x="1944" y="1138"/>
                  </a:lnTo>
                  <a:lnTo>
                    <a:pt x="1992" y="1152"/>
                  </a:lnTo>
                  <a:lnTo>
                    <a:pt x="2042" y="1164"/>
                  </a:lnTo>
                  <a:lnTo>
                    <a:pt x="2092" y="1176"/>
                  </a:lnTo>
                  <a:lnTo>
                    <a:pt x="2142" y="1184"/>
                  </a:lnTo>
                  <a:lnTo>
                    <a:pt x="2194" y="1188"/>
                  </a:lnTo>
                  <a:lnTo>
                    <a:pt x="2246" y="1192"/>
                  </a:lnTo>
                  <a:lnTo>
                    <a:pt x="2246" y="1192"/>
                  </a:lnTo>
                  <a:lnTo>
                    <a:pt x="2296" y="1194"/>
                  </a:lnTo>
                  <a:lnTo>
                    <a:pt x="2296" y="1194"/>
                  </a:lnTo>
                  <a:close/>
                  <a:moveTo>
                    <a:pt x="4148" y="1796"/>
                  </a:moveTo>
                  <a:lnTo>
                    <a:pt x="4148" y="1796"/>
                  </a:lnTo>
                  <a:lnTo>
                    <a:pt x="4172" y="1794"/>
                  </a:lnTo>
                  <a:lnTo>
                    <a:pt x="4194" y="1792"/>
                  </a:lnTo>
                  <a:lnTo>
                    <a:pt x="4216" y="1786"/>
                  </a:lnTo>
                  <a:lnTo>
                    <a:pt x="4236" y="1778"/>
                  </a:lnTo>
                  <a:lnTo>
                    <a:pt x="4256" y="1768"/>
                  </a:lnTo>
                  <a:lnTo>
                    <a:pt x="4274" y="1758"/>
                  </a:lnTo>
                  <a:lnTo>
                    <a:pt x="4292" y="1744"/>
                  </a:lnTo>
                  <a:lnTo>
                    <a:pt x="4308" y="1730"/>
                  </a:lnTo>
                  <a:lnTo>
                    <a:pt x="4322" y="1714"/>
                  </a:lnTo>
                  <a:lnTo>
                    <a:pt x="4336" y="1696"/>
                  </a:lnTo>
                  <a:lnTo>
                    <a:pt x="4346" y="1678"/>
                  </a:lnTo>
                  <a:lnTo>
                    <a:pt x="4356" y="1658"/>
                  </a:lnTo>
                  <a:lnTo>
                    <a:pt x="4364" y="1638"/>
                  </a:lnTo>
                  <a:lnTo>
                    <a:pt x="4370" y="1616"/>
                  </a:lnTo>
                  <a:lnTo>
                    <a:pt x="4372" y="1594"/>
                  </a:lnTo>
                  <a:lnTo>
                    <a:pt x="4374" y="1570"/>
                  </a:lnTo>
                  <a:lnTo>
                    <a:pt x="4374" y="1570"/>
                  </a:lnTo>
                  <a:lnTo>
                    <a:pt x="4372" y="1546"/>
                  </a:lnTo>
                  <a:lnTo>
                    <a:pt x="4370" y="1524"/>
                  </a:lnTo>
                  <a:lnTo>
                    <a:pt x="4364" y="1502"/>
                  </a:lnTo>
                  <a:lnTo>
                    <a:pt x="4356" y="1482"/>
                  </a:lnTo>
                  <a:lnTo>
                    <a:pt x="4346" y="1462"/>
                  </a:lnTo>
                  <a:lnTo>
                    <a:pt x="4336" y="1444"/>
                  </a:lnTo>
                  <a:lnTo>
                    <a:pt x="4322" y="1426"/>
                  </a:lnTo>
                  <a:lnTo>
                    <a:pt x="4308" y="1410"/>
                  </a:lnTo>
                  <a:lnTo>
                    <a:pt x="4292" y="1396"/>
                  </a:lnTo>
                  <a:lnTo>
                    <a:pt x="4274" y="1382"/>
                  </a:lnTo>
                  <a:lnTo>
                    <a:pt x="4256" y="1372"/>
                  </a:lnTo>
                  <a:lnTo>
                    <a:pt x="4236" y="1362"/>
                  </a:lnTo>
                  <a:lnTo>
                    <a:pt x="4216" y="1354"/>
                  </a:lnTo>
                  <a:lnTo>
                    <a:pt x="4194" y="1348"/>
                  </a:lnTo>
                  <a:lnTo>
                    <a:pt x="4172" y="1346"/>
                  </a:lnTo>
                  <a:lnTo>
                    <a:pt x="4148" y="1344"/>
                  </a:lnTo>
                  <a:lnTo>
                    <a:pt x="4148" y="1344"/>
                  </a:lnTo>
                  <a:lnTo>
                    <a:pt x="4124" y="1346"/>
                  </a:lnTo>
                  <a:lnTo>
                    <a:pt x="4102" y="1348"/>
                  </a:lnTo>
                  <a:lnTo>
                    <a:pt x="4080" y="1354"/>
                  </a:lnTo>
                  <a:lnTo>
                    <a:pt x="4060" y="1362"/>
                  </a:lnTo>
                  <a:lnTo>
                    <a:pt x="4040" y="1372"/>
                  </a:lnTo>
                  <a:lnTo>
                    <a:pt x="4022" y="1382"/>
                  </a:lnTo>
                  <a:lnTo>
                    <a:pt x="4004" y="1396"/>
                  </a:lnTo>
                  <a:lnTo>
                    <a:pt x="3988" y="1410"/>
                  </a:lnTo>
                  <a:lnTo>
                    <a:pt x="3974" y="1426"/>
                  </a:lnTo>
                  <a:lnTo>
                    <a:pt x="3960" y="1444"/>
                  </a:lnTo>
                  <a:lnTo>
                    <a:pt x="3950" y="1462"/>
                  </a:lnTo>
                  <a:lnTo>
                    <a:pt x="3940" y="1482"/>
                  </a:lnTo>
                  <a:lnTo>
                    <a:pt x="3932" y="1502"/>
                  </a:lnTo>
                  <a:lnTo>
                    <a:pt x="3926" y="1524"/>
                  </a:lnTo>
                  <a:lnTo>
                    <a:pt x="3924" y="1546"/>
                  </a:lnTo>
                  <a:lnTo>
                    <a:pt x="3922" y="1570"/>
                  </a:lnTo>
                  <a:lnTo>
                    <a:pt x="3922" y="1570"/>
                  </a:lnTo>
                  <a:lnTo>
                    <a:pt x="3924" y="1594"/>
                  </a:lnTo>
                  <a:lnTo>
                    <a:pt x="3926" y="1616"/>
                  </a:lnTo>
                  <a:lnTo>
                    <a:pt x="3932" y="1638"/>
                  </a:lnTo>
                  <a:lnTo>
                    <a:pt x="3940" y="1658"/>
                  </a:lnTo>
                  <a:lnTo>
                    <a:pt x="3950" y="1678"/>
                  </a:lnTo>
                  <a:lnTo>
                    <a:pt x="3960" y="1696"/>
                  </a:lnTo>
                  <a:lnTo>
                    <a:pt x="3974" y="1714"/>
                  </a:lnTo>
                  <a:lnTo>
                    <a:pt x="3988" y="1730"/>
                  </a:lnTo>
                  <a:lnTo>
                    <a:pt x="4004" y="1744"/>
                  </a:lnTo>
                  <a:lnTo>
                    <a:pt x="4022" y="1758"/>
                  </a:lnTo>
                  <a:lnTo>
                    <a:pt x="4040" y="1768"/>
                  </a:lnTo>
                  <a:lnTo>
                    <a:pt x="4060" y="1778"/>
                  </a:lnTo>
                  <a:lnTo>
                    <a:pt x="4080" y="1786"/>
                  </a:lnTo>
                  <a:lnTo>
                    <a:pt x="4102" y="1792"/>
                  </a:lnTo>
                  <a:lnTo>
                    <a:pt x="4124" y="1794"/>
                  </a:lnTo>
                  <a:lnTo>
                    <a:pt x="4148" y="1796"/>
                  </a:lnTo>
                  <a:lnTo>
                    <a:pt x="4148" y="1796"/>
                  </a:lnTo>
                  <a:close/>
                  <a:moveTo>
                    <a:pt x="4148" y="1862"/>
                  </a:moveTo>
                  <a:lnTo>
                    <a:pt x="4148" y="1862"/>
                  </a:lnTo>
                  <a:lnTo>
                    <a:pt x="4120" y="1864"/>
                  </a:lnTo>
                  <a:lnTo>
                    <a:pt x="4094" y="1866"/>
                  </a:lnTo>
                  <a:lnTo>
                    <a:pt x="4068" y="1872"/>
                  </a:lnTo>
                  <a:lnTo>
                    <a:pt x="4042" y="1880"/>
                  </a:lnTo>
                  <a:lnTo>
                    <a:pt x="4016" y="1888"/>
                  </a:lnTo>
                  <a:lnTo>
                    <a:pt x="3992" y="1900"/>
                  </a:lnTo>
                  <a:lnTo>
                    <a:pt x="3968" y="1912"/>
                  </a:lnTo>
                  <a:lnTo>
                    <a:pt x="3946" y="1928"/>
                  </a:lnTo>
                  <a:lnTo>
                    <a:pt x="3924" y="1944"/>
                  </a:lnTo>
                  <a:lnTo>
                    <a:pt x="3902" y="1962"/>
                  </a:lnTo>
                  <a:lnTo>
                    <a:pt x="3880" y="1980"/>
                  </a:lnTo>
                  <a:lnTo>
                    <a:pt x="3860" y="2002"/>
                  </a:lnTo>
                  <a:lnTo>
                    <a:pt x="3842" y="2024"/>
                  </a:lnTo>
                  <a:lnTo>
                    <a:pt x="3824" y="2048"/>
                  </a:lnTo>
                  <a:lnTo>
                    <a:pt x="3808" y="2074"/>
                  </a:lnTo>
                  <a:lnTo>
                    <a:pt x="3792" y="2100"/>
                  </a:lnTo>
                  <a:lnTo>
                    <a:pt x="3792" y="2100"/>
                  </a:lnTo>
                  <a:lnTo>
                    <a:pt x="3776" y="2128"/>
                  </a:lnTo>
                  <a:lnTo>
                    <a:pt x="3762" y="2158"/>
                  </a:lnTo>
                  <a:lnTo>
                    <a:pt x="3750" y="2188"/>
                  </a:lnTo>
                  <a:lnTo>
                    <a:pt x="3740" y="2220"/>
                  </a:lnTo>
                  <a:lnTo>
                    <a:pt x="3740" y="2220"/>
                  </a:lnTo>
                  <a:lnTo>
                    <a:pt x="3724" y="2274"/>
                  </a:lnTo>
                  <a:lnTo>
                    <a:pt x="3714" y="2330"/>
                  </a:lnTo>
                  <a:lnTo>
                    <a:pt x="3708" y="2388"/>
                  </a:lnTo>
                  <a:lnTo>
                    <a:pt x="3704" y="2448"/>
                  </a:lnTo>
                  <a:lnTo>
                    <a:pt x="3704" y="2448"/>
                  </a:lnTo>
                  <a:lnTo>
                    <a:pt x="3756" y="2468"/>
                  </a:lnTo>
                  <a:lnTo>
                    <a:pt x="3808" y="2486"/>
                  </a:lnTo>
                  <a:lnTo>
                    <a:pt x="3860" y="2500"/>
                  </a:lnTo>
                  <a:lnTo>
                    <a:pt x="3916" y="2514"/>
                  </a:lnTo>
                  <a:lnTo>
                    <a:pt x="3972" y="2524"/>
                  </a:lnTo>
                  <a:lnTo>
                    <a:pt x="4030" y="2532"/>
                  </a:lnTo>
                  <a:lnTo>
                    <a:pt x="4088" y="2536"/>
                  </a:lnTo>
                  <a:lnTo>
                    <a:pt x="4148" y="2538"/>
                  </a:lnTo>
                  <a:lnTo>
                    <a:pt x="4148" y="2538"/>
                  </a:lnTo>
                  <a:lnTo>
                    <a:pt x="4208" y="2536"/>
                  </a:lnTo>
                  <a:lnTo>
                    <a:pt x="4266" y="2532"/>
                  </a:lnTo>
                  <a:lnTo>
                    <a:pt x="4324" y="2524"/>
                  </a:lnTo>
                  <a:lnTo>
                    <a:pt x="4380" y="2514"/>
                  </a:lnTo>
                  <a:lnTo>
                    <a:pt x="4436" y="2500"/>
                  </a:lnTo>
                  <a:lnTo>
                    <a:pt x="4488" y="2486"/>
                  </a:lnTo>
                  <a:lnTo>
                    <a:pt x="4540" y="2468"/>
                  </a:lnTo>
                  <a:lnTo>
                    <a:pt x="4592" y="2448"/>
                  </a:lnTo>
                  <a:lnTo>
                    <a:pt x="4592" y="2448"/>
                  </a:lnTo>
                  <a:lnTo>
                    <a:pt x="4590" y="2388"/>
                  </a:lnTo>
                  <a:lnTo>
                    <a:pt x="4582" y="2330"/>
                  </a:lnTo>
                  <a:lnTo>
                    <a:pt x="4572" y="2274"/>
                  </a:lnTo>
                  <a:lnTo>
                    <a:pt x="4556" y="2220"/>
                  </a:lnTo>
                  <a:lnTo>
                    <a:pt x="4538" y="2168"/>
                  </a:lnTo>
                  <a:lnTo>
                    <a:pt x="4516" y="2120"/>
                  </a:lnTo>
                  <a:lnTo>
                    <a:pt x="4490" y="2076"/>
                  </a:lnTo>
                  <a:lnTo>
                    <a:pt x="4462" y="2034"/>
                  </a:lnTo>
                  <a:lnTo>
                    <a:pt x="4430" y="1996"/>
                  </a:lnTo>
                  <a:lnTo>
                    <a:pt x="4396" y="1962"/>
                  </a:lnTo>
                  <a:lnTo>
                    <a:pt x="4378" y="1948"/>
                  </a:lnTo>
                  <a:lnTo>
                    <a:pt x="4360" y="1932"/>
                  </a:lnTo>
                  <a:lnTo>
                    <a:pt x="4340" y="1920"/>
                  </a:lnTo>
                  <a:lnTo>
                    <a:pt x="4320" y="1908"/>
                  </a:lnTo>
                  <a:lnTo>
                    <a:pt x="4300" y="1898"/>
                  </a:lnTo>
                  <a:lnTo>
                    <a:pt x="4280" y="1888"/>
                  </a:lnTo>
                  <a:lnTo>
                    <a:pt x="4258" y="1880"/>
                  </a:lnTo>
                  <a:lnTo>
                    <a:pt x="4238" y="1874"/>
                  </a:lnTo>
                  <a:lnTo>
                    <a:pt x="4216" y="1870"/>
                  </a:lnTo>
                  <a:lnTo>
                    <a:pt x="4194" y="1866"/>
                  </a:lnTo>
                  <a:lnTo>
                    <a:pt x="4170" y="1864"/>
                  </a:lnTo>
                  <a:lnTo>
                    <a:pt x="4148" y="1862"/>
                  </a:lnTo>
                  <a:lnTo>
                    <a:pt x="4148" y="1862"/>
                  </a:lnTo>
                  <a:close/>
                  <a:moveTo>
                    <a:pt x="444" y="1796"/>
                  </a:moveTo>
                  <a:lnTo>
                    <a:pt x="444" y="1796"/>
                  </a:lnTo>
                  <a:lnTo>
                    <a:pt x="468" y="1794"/>
                  </a:lnTo>
                  <a:lnTo>
                    <a:pt x="490" y="1792"/>
                  </a:lnTo>
                  <a:lnTo>
                    <a:pt x="512" y="1786"/>
                  </a:lnTo>
                  <a:lnTo>
                    <a:pt x="532" y="1778"/>
                  </a:lnTo>
                  <a:lnTo>
                    <a:pt x="552" y="1768"/>
                  </a:lnTo>
                  <a:lnTo>
                    <a:pt x="570" y="1758"/>
                  </a:lnTo>
                  <a:lnTo>
                    <a:pt x="588" y="1744"/>
                  </a:lnTo>
                  <a:lnTo>
                    <a:pt x="604" y="1730"/>
                  </a:lnTo>
                  <a:lnTo>
                    <a:pt x="618" y="1714"/>
                  </a:lnTo>
                  <a:lnTo>
                    <a:pt x="632" y="1696"/>
                  </a:lnTo>
                  <a:lnTo>
                    <a:pt x="642" y="1678"/>
                  </a:lnTo>
                  <a:lnTo>
                    <a:pt x="652" y="1658"/>
                  </a:lnTo>
                  <a:lnTo>
                    <a:pt x="660" y="1638"/>
                  </a:lnTo>
                  <a:lnTo>
                    <a:pt x="666" y="1616"/>
                  </a:lnTo>
                  <a:lnTo>
                    <a:pt x="670" y="1594"/>
                  </a:lnTo>
                  <a:lnTo>
                    <a:pt x="670" y="1570"/>
                  </a:lnTo>
                  <a:lnTo>
                    <a:pt x="670" y="1570"/>
                  </a:lnTo>
                  <a:lnTo>
                    <a:pt x="670" y="1546"/>
                  </a:lnTo>
                  <a:lnTo>
                    <a:pt x="666" y="1524"/>
                  </a:lnTo>
                  <a:lnTo>
                    <a:pt x="660" y="1502"/>
                  </a:lnTo>
                  <a:lnTo>
                    <a:pt x="652" y="1482"/>
                  </a:lnTo>
                  <a:lnTo>
                    <a:pt x="642" y="1462"/>
                  </a:lnTo>
                  <a:lnTo>
                    <a:pt x="632" y="1444"/>
                  </a:lnTo>
                  <a:lnTo>
                    <a:pt x="618" y="1426"/>
                  </a:lnTo>
                  <a:lnTo>
                    <a:pt x="604" y="1410"/>
                  </a:lnTo>
                  <a:lnTo>
                    <a:pt x="588" y="1396"/>
                  </a:lnTo>
                  <a:lnTo>
                    <a:pt x="570" y="1382"/>
                  </a:lnTo>
                  <a:lnTo>
                    <a:pt x="552" y="1372"/>
                  </a:lnTo>
                  <a:lnTo>
                    <a:pt x="532" y="1362"/>
                  </a:lnTo>
                  <a:lnTo>
                    <a:pt x="512" y="1354"/>
                  </a:lnTo>
                  <a:lnTo>
                    <a:pt x="490" y="1348"/>
                  </a:lnTo>
                  <a:lnTo>
                    <a:pt x="468" y="1346"/>
                  </a:lnTo>
                  <a:lnTo>
                    <a:pt x="444" y="1344"/>
                  </a:lnTo>
                  <a:lnTo>
                    <a:pt x="444" y="1344"/>
                  </a:lnTo>
                  <a:lnTo>
                    <a:pt x="422" y="1346"/>
                  </a:lnTo>
                  <a:lnTo>
                    <a:pt x="398" y="1348"/>
                  </a:lnTo>
                  <a:lnTo>
                    <a:pt x="378" y="1354"/>
                  </a:lnTo>
                  <a:lnTo>
                    <a:pt x="356" y="1362"/>
                  </a:lnTo>
                  <a:lnTo>
                    <a:pt x="336" y="1372"/>
                  </a:lnTo>
                  <a:lnTo>
                    <a:pt x="318" y="1382"/>
                  </a:lnTo>
                  <a:lnTo>
                    <a:pt x="300" y="1396"/>
                  </a:lnTo>
                  <a:lnTo>
                    <a:pt x="284" y="1410"/>
                  </a:lnTo>
                  <a:lnTo>
                    <a:pt x="270" y="1426"/>
                  </a:lnTo>
                  <a:lnTo>
                    <a:pt x="258" y="1444"/>
                  </a:lnTo>
                  <a:lnTo>
                    <a:pt x="246" y="1462"/>
                  </a:lnTo>
                  <a:lnTo>
                    <a:pt x="236" y="1482"/>
                  </a:lnTo>
                  <a:lnTo>
                    <a:pt x="228" y="1502"/>
                  </a:lnTo>
                  <a:lnTo>
                    <a:pt x="224" y="1524"/>
                  </a:lnTo>
                  <a:lnTo>
                    <a:pt x="220" y="1546"/>
                  </a:lnTo>
                  <a:lnTo>
                    <a:pt x="218" y="1570"/>
                  </a:lnTo>
                  <a:lnTo>
                    <a:pt x="218" y="1570"/>
                  </a:lnTo>
                  <a:lnTo>
                    <a:pt x="220" y="1594"/>
                  </a:lnTo>
                  <a:lnTo>
                    <a:pt x="224" y="1616"/>
                  </a:lnTo>
                  <a:lnTo>
                    <a:pt x="228" y="1638"/>
                  </a:lnTo>
                  <a:lnTo>
                    <a:pt x="236" y="1658"/>
                  </a:lnTo>
                  <a:lnTo>
                    <a:pt x="246" y="1678"/>
                  </a:lnTo>
                  <a:lnTo>
                    <a:pt x="258" y="1696"/>
                  </a:lnTo>
                  <a:lnTo>
                    <a:pt x="270" y="1714"/>
                  </a:lnTo>
                  <a:lnTo>
                    <a:pt x="284" y="1730"/>
                  </a:lnTo>
                  <a:lnTo>
                    <a:pt x="300" y="1744"/>
                  </a:lnTo>
                  <a:lnTo>
                    <a:pt x="318" y="1758"/>
                  </a:lnTo>
                  <a:lnTo>
                    <a:pt x="336" y="1768"/>
                  </a:lnTo>
                  <a:lnTo>
                    <a:pt x="356" y="1778"/>
                  </a:lnTo>
                  <a:lnTo>
                    <a:pt x="378" y="1786"/>
                  </a:lnTo>
                  <a:lnTo>
                    <a:pt x="398" y="1792"/>
                  </a:lnTo>
                  <a:lnTo>
                    <a:pt x="422" y="1794"/>
                  </a:lnTo>
                  <a:lnTo>
                    <a:pt x="444" y="1796"/>
                  </a:lnTo>
                  <a:lnTo>
                    <a:pt x="444" y="1796"/>
                  </a:lnTo>
                  <a:close/>
                  <a:moveTo>
                    <a:pt x="852" y="2220"/>
                  </a:moveTo>
                  <a:lnTo>
                    <a:pt x="852" y="2220"/>
                  </a:lnTo>
                  <a:lnTo>
                    <a:pt x="842" y="2188"/>
                  </a:lnTo>
                  <a:lnTo>
                    <a:pt x="830" y="2158"/>
                  </a:lnTo>
                  <a:lnTo>
                    <a:pt x="816" y="2128"/>
                  </a:lnTo>
                  <a:lnTo>
                    <a:pt x="800" y="2100"/>
                  </a:lnTo>
                  <a:lnTo>
                    <a:pt x="800" y="2100"/>
                  </a:lnTo>
                  <a:lnTo>
                    <a:pt x="784" y="2074"/>
                  </a:lnTo>
                  <a:lnTo>
                    <a:pt x="768" y="2048"/>
                  </a:lnTo>
                  <a:lnTo>
                    <a:pt x="750" y="2024"/>
                  </a:lnTo>
                  <a:lnTo>
                    <a:pt x="732" y="2002"/>
                  </a:lnTo>
                  <a:lnTo>
                    <a:pt x="712" y="1980"/>
                  </a:lnTo>
                  <a:lnTo>
                    <a:pt x="690" y="1962"/>
                  </a:lnTo>
                  <a:lnTo>
                    <a:pt x="670" y="1944"/>
                  </a:lnTo>
                  <a:lnTo>
                    <a:pt x="646" y="1928"/>
                  </a:lnTo>
                  <a:lnTo>
                    <a:pt x="624" y="1912"/>
                  </a:lnTo>
                  <a:lnTo>
                    <a:pt x="600" y="1900"/>
                  </a:lnTo>
                  <a:lnTo>
                    <a:pt x="576" y="1888"/>
                  </a:lnTo>
                  <a:lnTo>
                    <a:pt x="550" y="1880"/>
                  </a:lnTo>
                  <a:lnTo>
                    <a:pt x="524" y="1872"/>
                  </a:lnTo>
                  <a:lnTo>
                    <a:pt x="498" y="1866"/>
                  </a:lnTo>
                  <a:lnTo>
                    <a:pt x="472" y="1864"/>
                  </a:lnTo>
                  <a:lnTo>
                    <a:pt x="444" y="1862"/>
                  </a:lnTo>
                  <a:lnTo>
                    <a:pt x="444" y="1862"/>
                  </a:lnTo>
                  <a:lnTo>
                    <a:pt x="422" y="1864"/>
                  </a:lnTo>
                  <a:lnTo>
                    <a:pt x="400" y="1866"/>
                  </a:lnTo>
                  <a:lnTo>
                    <a:pt x="376" y="1870"/>
                  </a:lnTo>
                  <a:lnTo>
                    <a:pt x="356" y="1874"/>
                  </a:lnTo>
                  <a:lnTo>
                    <a:pt x="334" y="1880"/>
                  </a:lnTo>
                  <a:lnTo>
                    <a:pt x="312" y="1888"/>
                  </a:lnTo>
                  <a:lnTo>
                    <a:pt x="292" y="1898"/>
                  </a:lnTo>
                  <a:lnTo>
                    <a:pt x="272" y="1908"/>
                  </a:lnTo>
                  <a:lnTo>
                    <a:pt x="252" y="1920"/>
                  </a:lnTo>
                  <a:lnTo>
                    <a:pt x="234" y="1932"/>
                  </a:lnTo>
                  <a:lnTo>
                    <a:pt x="214" y="1948"/>
                  </a:lnTo>
                  <a:lnTo>
                    <a:pt x="196" y="1962"/>
                  </a:lnTo>
                  <a:lnTo>
                    <a:pt x="162" y="1996"/>
                  </a:lnTo>
                  <a:lnTo>
                    <a:pt x="132" y="2034"/>
                  </a:lnTo>
                  <a:lnTo>
                    <a:pt x="102" y="2076"/>
                  </a:lnTo>
                  <a:lnTo>
                    <a:pt x="76" y="2120"/>
                  </a:lnTo>
                  <a:lnTo>
                    <a:pt x="54" y="2168"/>
                  </a:lnTo>
                  <a:lnTo>
                    <a:pt x="36" y="2220"/>
                  </a:lnTo>
                  <a:lnTo>
                    <a:pt x="22" y="2274"/>
                  </a:lnTo>
                  <a:lnTo>
                    <a:pt x="10" y="2330"/>
                  </a:lnTo>
                  <a:lnTo>
                    <a:pt x="4" y="2388"/>
                  </a:lnTo>
                  <a:lnTo>
                    <a:pt x="0" y="2448"/>
                  </a:lnTo>
                  <a:lnTo>
                    <a:pt x="0" y="2448"/>
                  </a:lnTo>
                  <a:lnTo>
                    <a:pt x="52" y="2468"/>
                  </a:lnTo>
                  <a:lnTo>
                    <a:pt x="104" y="2486"/>
                  </a:lnTo>
                  <a:lnTo>
                    <a:pt x="158" y="2500"/>
                  </a:lnTo>
                  <a:lnTo>
                    <a:pt x="212" y="2514"/>
                  </a:lnTo>
                  <a:lnTo>
                    <a:pt x="268" y="2524"/>
                  </a:lnTo>
                  <a:lnTo>
                    <a:pt x="326" y="2532"/>
                  </a:lnTo>
                  <a:lnTo>
                    <a:pt x="384" y="2536"/>
                  </a:lnTo>
                  <a:lnTo>
                    <a:pt x="444" y="2538"/>
                  </a:lnTo>
                  <a:lnTo>
                    <a:pt x="444" y="2538"/>
                  </a:lnTo>
                  <a:lnTo>
                    <a:pt x="504" y="2536"/>
                  </a:lnTo>
                  <a:lnTo>
                    <a:pt x="562" y="2532"/>
                  </a:lnTo>
                  <a:lnTo>
                    <a:pt x="620" y="2524"/>
                  </a:lnTo>
                  <a:lnTo>
                    <a:pt x="676" y="2514"/>
                  </a:lnTo>
                  <a:lnTo>
                    <a:pt x="732" y="2500"/>
                  </a:lnTo>
                  <a:lnTo>
                    <a:pt x="786" y="2486"/>
                  </a:lnTo>
                  <a:lnTo>
                    <a:pt x="838" y="2468"/>
                  </a:lnTo>
                  <a:lnTo>
                    <a:pt x="888" y="2448"/>
                  </a:lnTo>
                  <a:lnTo>
                    <a:pt x="888" y="2448"/>
                  </a:lnTo>
                  <a:lnTo>
                    <a:pt x="886" y="2388"/>
                  </a:lnTo>
                  <a:lnTo>
                    <a:pt x="878" y="2330"/>
                  </a:lnTo>
                  <a:lnTo>
                    <a:pt x="868" y="2274"/>
                  </a:lnTo>
                  <a:lnTo>
                    <a:pt x="852" y="2220"/>
                  </a:lnTo>
                  <a:lnTo>
                    <a:pt x="852" y="2220"/>
                  </a:lnTo>
                  <a:close/>
                  <a:moveTo>
                    <a:pt x="3500" y="3858"/>
                  </a:moveTo>
                  <a:lnTo>
                    <a:pt x="3500" y="3858"/>
                  </a:lnTo>
                  <a:lnTo>
                    <a:pt x="3522" y="3856"/>
                  </a:lnTo>
                  <a:lnTo>
                    <a:pt x="3544" y="3854"/>
                  </a:lnTo>
                  <a:lnTo>
                    <a:pt x="3566" y="3848"/>
                  </a:lnTo>
                  <a:lnTo>
                    <a:pt x="3588" y="3840"/>
                  </a:lnTo>
                  <a:lnTo>
                    <a:pt x="3606" y="3830"/>
                  </a:lnTo>
                  <a:lnTo>
                    <a:pt x="3626" y="3820"/>
                  </a:lnTo>
                  <a:lnTo>
                    <a:pt x="3642" y="3806"/>
                  </a:lnTo>
                  <a:lnTo>
                    <a:pt x="3658" y="3792"/>
                  </a:lnTo>
                  <a:lnTo>
                    <a:pt x="3674" y="3776"/>
                  </a:lnTo>
                  <a:lnTo>
                    <a:pt x="3686" y="3758"/>
                  </a:lnTo>
                  <a:lnTo>
                    <a:pt x="3698" y="3740"/>
                  </a:lnTo>
                  <a:lnTo>
                    <a:pt x="3708" y="3720"/>
                  </a:lnTo>
                  <a:lnTo>
                    <a:pt x="3714" y="3700"/>
                  </a:lnTo>
                  <a:lnTo>
                    <a:pt x="3720" y="3678"/>
                  </a:lnTo>
                  <a:lnTo>
                    <a:pt x="3724" y="3654"/>
                  </a:lnTo>
                  <a:lnTo>
                    <a:pt x="3726" y="3632"/>
                  </a:lnTo>
                  <a:lnTo>
                    <a:pt x="3726" y="3632"/>
                  </a:lnTo>
                  <a:lnTo>
                    <a:pt x="3724" y="3608"/>
                  </a:lnTo>
                  <a:lnTo>
                    <a:pt x="3720" y="3586"/>
                  </a:lnTo>
                  <a:lnTo>
                    <a:pt x="3714" y="3564"/>
                  </a:lnTo>
                  <a:lnTo>
                    <a:pt x="3708" y="3544"/>
                  </a:lnTo>
                  <a:lnTo>
                    <a:pt x="3698" y="3524"/>
                  </a:lnTo>
                  <a:lnTo>
                    <a:pt x="3686" y="3506"/>
                  </a:lnTo>
                  <a:lnTo>
                    <a:pt x="3674" y="3488"/>
                  </a:lnTo>
                  <a:lnTo>
                    <a:pt x="3658" y="3472"/>
                  </a:lnTo>
                  <a:lnTo>
                    <a:pt x="3642" y="3458"/>
                  </a:lnTo>
                  <a:lnTo>
                    <a:pt x="3626" y="3444"/>
                  </a:lnTo>
                  <a:lnTo>
                    <a:pt x="3606" y="3434"/>
                  </a:lnTo>
                  <a:lnTo>
                    <a:pt x="3588" y="3424"/>
                  </a:lnTo>
                  <a:lnTo>
                    <a:pt x="3566" y="3416"/>
                  </a:lnTo>
                  <a:lnTo>
                    <a:pt x="3544" y="3410"/>
                  </a:lnTo>
                  <a:lnTo>
                    <a:pt x="3522" y="3408"/>
                  </a:lnTo>
                  <a:lnTo>
                    <a:pt x="3500" y="3406"/>
                  </a:lnTo>
                  <a:lnTo>
                    <a:pt x="3500" y="3406"/>
                  </a:lnTo>
                  <a:lnTo>
                    <a:pt x="3476" y="3408"/>
                  </a:lnTo>
                  <a:lnTo>
                    <a:pt x="3454" y="3410"/>
                  </a:lnTo>
                  <a:lnTo>
                    <a:pt x="3432" y="3416"/>
                  </a:lnTo>
                  <a:lnTo>
                    <a:pt x="3412" y="3424"/>
                  </a:lnTo>
                  <a:lnTo>
                    <a:pt x="3392" y="3434"/>
                  </a:lnTo>
                  <a:lnTo>
                    <a:pt x="3372" y="3444"/>
                  </a:lnTo>
                  <a:lnTo>
                    <a:pt x="3356" y="3458"/>
                  </a:lnTo>
                  <a:lnTo>
                    <a:pt x="3340" y="3472"/>
                  </a:lnTo>
                  <a:lnTo>
                    <a:pt x="3324" y="3488"/>
                  </a:lnTo>
                  <a:lnTo>
                    <a:pt x="3312" y="3506"/>
                  </a:lnTo>
                  <a:lnTo>
                    <a:pt x="3300" y="3524"/>
                  </a:lnTo>
                  <a:lnTo>
                    <a:pt x="3292" y="3544"/>
                  </a:lnTo>
                  <a:lnTo>
                    <a:pt x="3284" y="3564"/>
                  </a:lnTo>
                  <a:lnTo>
                    <a:pt x="3278" y="3586"/>
                  </a:lnTo>
                  <a:lnTo>
                    <a:pt x="3274" y="3608"/>
                  </a:lnTo>
                  <a:lnTo>
                    <a:pt x="3274" y="3632"/>
                  </a:lnTo>
                  <a:lnTo>
                    <a:pt x="3274" y="3632"/>
                  </a:lnTo>
                  <a:lnTo>
                    <a:pt x="3274" y="3654"/>
                  </a:lnTo>
                  <a:lnTo>
                    <a:pt x="3278" y="3678"/>
                  </a:lnTo>
                  <a:lnTo>
                    <a:pt x="3284" y="3700"/>
                  </a:lnTo>
                  <a:lnTo>
                    <a:pt x="3292" y="3720"/>
                  </a:lnTo>
                  <a:lnTo>
                    <a:pt x="3300" y="3740"/>
                  </a:lnTo>
                  <a:lnTo>
                    <a:pt x="3312" y="3758"/>
                  </a:lnTo>
                  <a:lnTo>
                    <a:pt x="3324" y="3776"/>
                  </a:lnTo>
                  <a:lnTo>
                    <a:pt x="3340" y="3792"/>
                  </a:lnTo>
                  <a:lnTo>
                    <a:pt x="3356" y="3806"/>
                  </a:lnTo>
                  <a:lnTo>
                    <a:pt x="3372" y="3820"/>
                  </a:lnTo>
                  <a:lnTo>
                    <a:pt x="3392" y="3830"/>
                  </a:lnTo>
                  <a:lnTo>
                    <a:pt x="3412" y="3840"/>
                  </a:lnTo>
                  <a:lnTo>
                    <a:pt x="3432" y="3848"/>
                  </a:lnTo>
                  <a:lnTo>
                    <a:pt x="3454" y="3854"/>
                  </a:lnTo>
                  <a:lnTo>
                    <a:pt x="3476" y="3856"/>
                  </a:lnTo>
                  <a:lnTo>
                    <a:pt x="3500" y="3858"/>
                  </a:lnTo>
                  <a:lnTo>
                    <a:pt x="3500" y="3858"/>
                  </a:lnTo>
                  <a:close/>
                  <a:moveTo>
                    <a:pt x="3500" y="3924"/>
                  </a:moveTo>
                  <a:lnTo>
                    <a:pt x="3500" y="3924"/>
                  </a:lnTo>
                  <a:lnTo>
                    <a:pt x="3476" y="3924"/>
                  </a:lnTo>
                  <a:lnTo>
                    <a:pt x="3454" y="3928"/>
                  </a:lnTo>
                  <a:lnTo>
                    <a:pt x="3432" y="3930"/>
                  </a:lnTo>
                  <a:lnTo>
                    <a:pt x="3410" y="3936"/>
                  </a:lnTo>
                  <a:lnTo>
                    <a:pt x="3388" y="3942"/>
                  </a:lnTo>
                  <a:lnTo>
                    <a:pt x="3368" y="3950"/>
                  </a:lnTo>
                  <a:lnTo>
                    <a:pt x="3346" y="3960"/>
                  </a:lnTo>
                  <a:lnTo>
                    <a:pt x="3326" y="3970"/>
                  </a:lnTo>
                  <a:lnTo>
                    <a:pt x="3308" y="3982"/>
                  </a:lnTo>
                  <a:lnTo>
                    <a:pt x="3288" y="3994"/>
                  </a:lnTo>
                  <a:lnTo>
                    <a:pt x="3270" y="4008"/>
                  </a:lnTo>
                  <a:lnTo>
                    <a:pt x="3252" y="4024"/>
                  </a:lnTo>
                  <a:lnTo>
                    <a:pt x="3218" y="4058"/>
                  </a:lnTo>
                  <a:lnTo>
                    <a:pt x="3186" y="4096"/>
                  </a:lnTo>
                  <a:lnTo>
                    <a:pt x="3158" y="4138"/>
                  </a:lnTo>
                  <a:lnTo>
                    <a:pt x="3132" y="4182"/>
                  </a:lnTo>
                  <a:lnTo>
                    <a:pt x="3110" y="4230"/>
                  </a:lnTo>
                  <a:lnTo>
                    <a:pt x="3090" y="4282"/>
                  </a:lnTo>
                  <a:lnTo>
                    <a:pt x="3076" y="4336"/>
                  </a:lnTo>
                  <a:lnTo>
                    <a:pt x="3066" y="4392"/>
                  </a:lnTo>
                  <a:lnTo>
                    <a:pt x="3058" y="4450"/>
                  </a:lnTo>
                  <a:lnTo>
                    <a:pt x="3056" y="4510"/>
                  </a:lnTo>
                  <a:lnTo>
                    <a:pt x="3056" y="4510"/>
                  </a:lnTo>
                  <a:lnTo>
                    <a:pt x="3106" y="4530"/>
                  </a:lnTo>
                  <a:lnTo>
                    <a:pt x="3158" y="4548"/>
                  </a:lnTo>
                  <a:lnTo>
                    <a:pt x="3212" y="4562"/>
                  </a:lnTo>
                  <a:lnTo>
                    <a:pt x="3268" y="4576"/>
                  </a:lnTo>
                  <a:lnTo>
                    <a:pt x="3324" y="4586"/>
                  </a:lnTo>
                  <a:lnTo>
                    <a:pt x="3380" y="4592"/>
                  </a:lnTo>
                  <a:lnTo>
                    <a:pt x="3440" y="4598"/>
                  </a:lnTo>
                  <a:lnTo>
                    <a:pt x="3500" y="4598"/>
                  </a:lnTo>
                  <a:lnTo>
                    <a:pt x="3500" y="4598"/>
                  </a:lnTo>
                  <a:lnTo>
                    <a:pt x="3558" y="4598"/>
                  </a:lnTo>
                  <a:lnTo>
                    <a:pt x="3618" y="4592"/>
                  </a:lnTo>
                  <a:lnTo>
                    <a:pt x="3676" y="4586"/>
                  </a:lnTo>
                  <a:lnTo>
                    <a:pt x="3732" y="4576"/>
                  </a:lnTo>
                  <a:lnTo>
                    <a:pt x="3786" y="4562"/>
                  </a:lnTo>
                  <a:lnTo>
                    <a:pt x="3840" y="4548"/>
                  </a:lnTo>
                  <a:lnTo>
                    <a:pt x="3892" y="4530"/>
                  </a:lnTo>
                  <a:lnTo>
                    <a:pt x="3942" y="4510"/>
                  </a:lnTo>
                  <a:lnTo>
                    <a:pt x="3942" y="4510"/>
                  </a:lnTo>
                  <a:lnTo>
                    <a:pt x="3940" y="4450"/>
                  </a:lnTo>
                  <a:lnTo>
                    <a:pt x="3934" y="4392"/>
                  </a:lnTo>
                  <a:lnTo>
                    <a:pt x="3922" y="4336"/>
                  </a:lnTo>
                  <a:lnTo>
                    <a:pt x="3908" y="4282"/>
                  </a:lnTo>
                  <a:lnTo>
                    <a:pt x="3888" y="4230"/>
                  </a:lnTo>
                  <a:lnTo>
                    <a:pt x="3866" y="4182"/>
                  </a:lnTo>
                  <a:lnTo>
                    <a:pt x="3842" y="4138"/>
                  </a:lnTo>
                  <a:lnTo>
                    <a:pt x="3812" y="4096"/>
                  </a:lnTo>
                  <a:lnTo>
                    <a:pt x="3782" y="4058"/>
                  </a:lnTo>
                  <a:lnTo>
                    <a:pt x="3746" y="4024"/>
                  </a:lnTo>
                  <a:lnTo>
                    <a:pt x="3728" y="4008"/>
                  </a:lnTo>
                  <a:lnTo>
                    <a:pt x="3710" y="3994"/>
                  </a:lnTo>
                  <a:lnTo>
                    <a:pt x="3692" y="3982"/>
                  </a:lnTo>
                  <a:lnTo>
                    <a:pt x="3672" y="3970"/>
                  </a:lnTo>
                  <a:lnTo>
                    <a:pt x="3652" y="3960"/>
                  </a:lnTo>
                  <a:lnTo>
                    <a:pt x="3630" y="3950"/>
                  </a:lnTo>
                  <a:lnTo>
                    <a:pt x="3610" y="3942"/>
                  </a:lnTo>
                  <a:lnTo>
                    <a:pt x="3588" y="3936"/>
                  </a:lnTo>
                  <a:lnTo>
                    <a:pt x="3566" y="3930"/>
                  </a:lnTo>
                  <a:lnTo>
                    <a:pt x="3544" y="3928"/>
                  </a:lnTo>
                  <a:lnTo>
                    <a:pt x="3522" y="3924"/>
                  </a:lnTo>
                  <a:lnTo>
                    <a:pt x="3500" y="3924"/>
                  </a:lnTo>
                  <a:lnTo>
                    <a:pt x="3500" y="3924"/>
                  </a:lnTo>
                  <a:close/>
                  <a:moveTo>
                    <a:pt x="1094" y="3858"/>
                  </a:moveTo>
                  <a:lnTo>
                    <a:pt x="1094" y="3858"/>
                  </a:lnTo>
                  <a:lnTo>
                    <a:pt x="1116" y="3856"/>
                  </a:lnTo>
                  <a:lnTo>
                    <a:pt x="1138" y="3854"/>
                  </a:lnTo>
                  <a:lnTo>
                    <a:pt x="1160" y="3848"/>
                  </a:lnTo>
                  <a:lnTo>
                    <a:pt x="1182" y="3840"/>
                  </a:lnTo>
                  <a:lnTo>
                    <a:pt x="1200" y="3830"/>
                  </a:lnTo>
                  <a:lnTo>
                    <a:pt x="1220" y="3820"/>
                  </a:lnTo>
                  <a:lnTo>
                    <a:pt x="1236" y="3806"/>
                  </a:lnTo>
                  <a:lnTo>
                    <a:pt x="1252" y="3792"/>
                  </a:lnTo>
                  <a:lnTo>
                    <a:pt x="1268" y="3776"/>
                  </a:lnTo>
                  <a:lnTo>
                    <a:pt x="1280" y="3758"/>
                  </a:lnTo>
                  <a:lnTo>
                    <a:pt x="1292" y="3740"/>
                  </a:lnTo>
                  <a:lnTo>
                    <a:pt x="1302" y="3720"/>
                  </a:lnTo>
                  <a:lnTo>
                    <a:pt x="1308" y="3700"/>
                  </a:lnTo>
                  <a:lnTo>
                    <a:pt x="1314" y="3678"/>
                  </a:lnTo>
                  <a:lnTo>
                    <a:pt x="1318" y="3654"/>
                  </a:lnTo>
                  <a:lnTo>
                    <a:pt x="1318" y="3632"/>
                  </a:lnTo>
                  <a:lnTo>
                    <a:pt x="1318" y="3632"/>
                  </a:lnTo>
                  <a:lnTo>
                    <a:pt x="1318" y="3608"/>
                  </a:lnTo>
                  <a:lnTo>
                    <a:pt x="1314" y="3586"/>
                  </a:lnTo>
                  <a:lnTo>
                    <a:pt x="1308" y="3564"/>
                  </a:lnTo>
                  <a:lnTo>
                    <a:pt x="1302" y="3544"/>
                  </a:lnTo>
                  <a:lnTo>
                    <a:pt x="1292" y="3524"/>
                  </a:lnTo>
                  <a:lnTo>
                    <a:pt x="1280" y="3506"/>
                  </a:lnTo>
                  <a:lnTo>
                    <a:pt x="1268" y="3488"/>
                  </a:lnTo>
                  <a:lnTo>
                    <a:pt x="1252" y="3472"/>
                  </a:lnTo>
                  <a:lnTo>
                    <a:pt x="1236" y="3458"/>
                  </a:lnTo>
                  <a:lnTo>
                    <a:pt x="1220" y="3444"/>
                  </a:lnTo>
                  <a:lnTo>
                    <a:pt x="1200" y="3434"/>
                  </a:lnTo>
                  <a:lnTo>
                    <a:pt x="1182" y="3424"/>
                  </a:lnTo>
                  <a:lnTo>
                    <a:pt x="1160" y="3416"/>
                  </a:lnTo>
                  <a:lnTo>
                    <a:pt x="1138" y="3410"/>
                  </a:lnTo>
                  <a:lnTo>
                    <a:pt x="1116" y="3408"/>
                  </a:lnTo>
                  <a:lnTo>
                    <a:pt x="1094" y="3406"/>
                  </a:lnTo>
                  <a:lnTo>
                    <a:pt x="1094" y="3406"/>
                  </a:lnTo>
                  <a:lnTo>
                    <a:pt x="1070" y="3408"/>
                  </a:lnTo>
                  <a:lnTo>
                    <a:pt x="1048" y="3410"/>
                  </a:lnTo>
                  <a:lnTo>
                    <a:pt x="1026" y="3416"/>
                  </a:lnTo>
                  <a:lnTo>
                    <a:pt x="1006" y="3424"/>
                  </a:lnTo>
                  <a:lnTo>
                    <a:pt x="986" y="3434"/>
                  </a:lnTo>
                  <a:lnTo>
                    <a:pt x="966" y="3444"/>
                  </a:lnTo>
                  <a:lnTo>
                    <a:pt x="950" y="3458"/>
                  </a:lnTo>
                  <a:lnTo>
                    <a:pt x="934" y="3472"/>
                  </a:lnTo>
                  <a:lnTo>
                    <a:pt x="918" y="3488"/>
                  </a:lnTo>
                  <a:lnTo>
                    <a:pt x="906" y="3506"/>
                  </a:lnTo>
                  <a:lnTo>
                    <a:pt x="894" y="3524"/>
                  </a:lnTo>
                  <a:lnTo>
                    <a:pt x="884" y="3544"/>
                  </a:lnTo>
                  <a:lnTo>
                    <a:pt x="878" y="3564"/>
                  </a:lnTo>
                  <a:lnTo>
                    <a:pt x="872" y="3586"/>
                  </a:lnTo>
                  <a:lnTo>
                    <a:pt x="868" y="3608"/>
                  </a:lnTo>
                  <a:lnTo>
                    <a:pt x="868" y="3632"/>
                  </a:lnTo>
                  <a:lnTo>
                    <a:pt x="868" y="3632"/>
                  </a:lnTo>
                  <a:lnTo>
                    <a:pt x="868" y="3654"/>
                  </a:lnTo>
                  <a:lnTo>
                    <a:pt x="872" y="3678"/>
                  </a:lnTo>
                  <a:lnTo>
                    <a:pt x="878" y="3700"/>
                  </a:lnTo>
                  <a:lnTo>
                    <a:pt x="884" y="3720"/>
                  </a:lnTo>
                  <a:lnTo>
                    <a:pt x="894" y="3740"/>
                  </a:lnTo>
                  <a:lnTo>
                    <a:pt x="906" y="3758"/>
                  </a:lnTo>
                  <a:lnTo>
                    <a:pt x="918" y="3776"/>
                  </a:lnTo>
                  <a:lnTo>
                    <a:pt x="934" y="3792"/>
                  </a:lnTo>
                  <a:lnTo>
                    <a:pt x="950" y="3806"/>
                  </a:lnTo>
                  <a:lnTo>
                    <a:pt x="966" y="3820"/>
                  </a:lnTo>
                  <a:lnTo>
                    <a:pt x="986" y="3830"/>
                  </a:lnTo>
                  <a:lnTo>
                    <a:pt x="1006" y="3840"/>
                  </a:lnTo>
                  <a:lnTo>
                    <a:pt x="1026" y="3848"/>
                  </a:lnTo>
                  <a:lnTo>
                    <a:pt x="1048" y="3854"/>
                  </a:lnTo>
                  <a:lnTo>
                    <a:pt x="1070" y="3856"/>
                  </a:lnTo>
                  <a:lnTo>
                    <a:pt x="1094" y="3858"/>
                  </a:lnTo>
                  <a:lnTo>
                    <a:pt x="1094" y="3858"/>
                  </a:lnTo>
                  <a:close/>
                  <a:moveTo>
                    <a:pt x="1094" y="3924"/>
                  </a:moveTo>
                  <a:lnTo>
                    <a:pt x="1094" y="3924"/>
                  </a:lnTo>
                  <a:lnTo>
                    <a:pt x="1070" y="3924"/>
                  </a:lnTo>
                  <a:lnTo>
                    <a:pt x="1048" y="3928"/>
                  </a:lnTo>
                  <a:lnTo>
                    <a:pt x="1026" y="3930"/>
                  </a:lnTo>
                  <a:lnTo>
                    <a:pt x="1004" y="3936"/>
                  </a:lnTo>
                  <a:lnTo>
                    <a:pt x="982" y="3942"/>
                  </a:lnTo>
                  <a:lnTo>
                    <a:pt x="962" y="3950"/>
                  </a:lnTo>
                  <a:lnTo>
                    <a:pt x="940" y="3960"/>
                  </a:lnTo>
                  <a:lnTo>
                    <a:pt x="920" y="3970"/>
                  </a:lnTo>
                  <a:lnTo>
                    <a:pt x="902" y="3982"/>
                  </a:lnTo>
                  <a:lnTo>
                    <a:pt x="882" y="3994"/>
                  </a:lnTo>
                  <a:lnTo>
                    <a:pt x="864" y="4008"/>
                  </a:lnTo>
                  <a:lnTo>
                    <a:pt x="846" y="4024"/>
                  </a:lnTo>
                  <a:lnTo>
                    <a:pt x="812" y="4058"/>
                  </a:lnTo>
                  <a:lnTo>
                    <a:pt x="780" y="4096"/>
                  </a:lnTo>
                  <a:lnTo>
                    <a:pt x="752" y="4138"/>
                  </a:lnTo>
                  <a:lnTo>
                    <a:pt x="726" y="4182"/>
                  </a:lnTo>
                  <a:lnTo>
                    <a:pt x="704" y="4230"/>
                  </a:lnTo>
                  <a:lnTo>
                    <a:pt x="684" y="4282"/>
                  </a:lnTo>
                  <a:lnTo>
                    <a:pt x="670" y="4336"/>
                  </a:lnTo>
                  <a:lnTo>
                    <a:pt x="658" y="4392"/>
                  </a:lnTo>
                  <a:lnTo>
                    <a:pt x="652" y="4450"/>
                  </a:lnTo>
                  <a:lnTo>
                    <a:pt x="650" y="4510"/>
                  </a:lnTo>
                  <a:lnTo>
                    <a:pt x="650" y="4510"/>
                  </a:lnTo>
                  <a:lnTo>
                    <a:pt x="700" y="4530"/>
                  </a:lnTo>
                  <a:lnTo>
                    <a:pt x="752" y="4548"/>
                  </a:lnTo>
                  <a:lnTo>
                    <a:pt x="806" y="4562"/>
                  </a:lnTo>
                  <a:lnTo>
                    <a:pt x="860" y="4576"/>
                  </a:lnTo>
                  <a:lnTo>
                    <a:pt x="918" y="4586"/>
                  </a:lnTo>
                  <a:lnTo>
                    <a:pt x="974" y="4592"/>
                  </a:lnTo>
                  <a:lnTo>
                    <a:pt x="1034" y="4598"/>
                  </a:lnTo>
                  <a:lnTo>
                    <a:pt x="1094" y="4598"/>
                  </a:lnTo>
                  <a:lnTo>
                    <a:pt x="1094" y="4598"/>
                  </a:lnTo>
                  <a:lnTo>
                    <a:pt x="1152" y="4598"/>
                  </a:lnTo>
                  <a:lnTo>
                    <a:pt x="1212" y="4592"/>
                  </a:lnTo>
                  <a:lnTo>
                    <a:pt x="1268" y="4586"/>
                  </a:lnTo>
                  <a:lnTo>
                    <a:pt x="1326" y="4576"/>
                  </a:lnTo>
                  <a:lnTo>
                    <a:pt x="1380" y="4562"/>
                  </a:lnTo>
                  <a:lnTo>
                    <a:pt x="1434" y="4548"/>
                  </a:lnTo>
                  <a:lnTo>
                    <a:pt x="1486" y="4530"/>
                  </a:lnTo>
                  <a:lnTo>
                    <a:pt x="1536" y="4510"/>
                  </a:lnTo>
                  <a:lnTo>
                    <a:pt x="1536" y="4510"/>
                  </a:lnTo>
                  <a:lnTo>
                    <a:pt x="1534" y="4450"/>
                  </a:lnTo>
                  <a:lnTo>
                    <a:pt x="1528" y="4392"/>
                  </a:lnTo>
                  <a:lnTo>
                    <a:pt x="1516" y="4336"/>
                  </a:lnTo>
                  <a:lnTo>
                    <a:pt x="1502" y="4282"/>
                  </a:lnTo>
                  <a:lnTo>
                    <a:pt x="1482" y="4230"/>
                  </a:lnTo>
                  <a:lnTo>
                    <a:pt x="1460" y="4182"/>
                  </a:lnTo>
                  <a:lnTo>
                    <a:pt x="1434" y="4138"/>
                  </a:lnTo>
                  <a:lnTo>
                    <a:pt x="1406" y="4096"/>
                  </a:lnTo>
                  <a:lnTo>
                    <a:pt x="1374" y="4058"/>
                  </a:lnTo>
                  <a:lnTo>
                    <a:pt x="1340" y="4024"/>
                  </a:lnTo>
                  <a:lnTo>
                    <a:pt x="1322" y="4008"/>
                  </a:lnTo>
                  <a:lnTo>
                    <a:pt x="1304" y="3994"/>
                  </a:lnTo>
                  <a:lnTo>
                    <a:pt x="1286" y="3982"/>
                  </a:lnTo>
                  <a:lnTo>
                    <a:pt x="1266" y="3970"/>
                  </a:lnTo>
                  <a:lnTo>
                    <a:pt x="1246" y="3960"/>
                  </a:lnTo>
                  <a:lnTo>
                    <a:pt x="1224" y="3950"/>
                  </a:lnTo>
                  <a:lnTo>
                    <a:pt x="1204" y="3942"/>
                  </a:lnTo>
                  <a:lnTo>
                    <a:pt x="1182" y="3936"/>
                  </a:lnTo>
                  <a:lnTo>
                    <a:pt x="1160" y="3930"/>
                  </a:lnTo>
                  <a:lnTo>
                    <a:pt x="1138" y="3928"/>
                  </a:lnTo>
                  <a:lnTo>
                    <a:pt x="1116" y="3924"/>
                  </a:lnTo>
                  <a:lnTo>
                    <a:pt x="1094" y="3924"/>
                  </a:lnTo>
                  <a:lnTo>
                    <a:pt x="1094" y="3924"/>
                  </a:lnTo>
                  <a:close/>
                  <a:moveTo>
                    <a:pt x="2918" y="3290"/>
                  </a:moveTo>
                  <a:lnTo>
                    <a:pt x="2918" y="3290"/>
                  </a:lnTo>
                  <a:lnTo>
                    <a:pt x="2924" y="3282"/>
                  </a:lnTo>
                  <a:lnTo>
                    <a:pt x="2924" y="3282"/>
                  </a:lnTo>
                  <a:lnTo>
                    <a:pt x="2932" y="3274"/>
                  </a:lnTo>
                  <a:lnTo>
                    <a:pt x="2932" y="3274"/>
                  </a:lnTo>
                  <a:lnTo>
                    <a:pt x="2934" y="3274"/>
                  </a:lnTo>
                  <a:lnTo>
                    <a:pt x="2936" y="3270"/>
                  </a:lnTo>
                  <a:lnTo>
                    <a:pt x="2936" y="3270"/>
                  </a:lnTo>
                  <a:lnTo>
                    <a:pt x="2936" y="3270"/>
                  </a:lnTo>
                  <a:lnTo>
                    <a:pt x="2942" y="3266"/>
                  </a:lnTo>
                  <a:lnTo>
                    <a:pt x="2942" y="3266"/>
                  </a:lnTo>
                  <a:lnTo>
                    <a:pt x="2972" y="3234"/>
                  </a:lnTo>
                  <a:lnTo>
                    <a:pt x="3002" y="3200"/>
                  </a:lnTo>
                  <a:lnTo>
                    <a:pt x="3030" y="3164"/>
                  </a:lnTo>
                  <a:lnTo>
                    <a:pt x="3054" y="3128"/>
                  </a:lnTo>
                  <a:lnTo>
                    <a:pt x="3054" y="3128"/>
                  </a:lnTo>
                  <a:lnTo>
                    <a:pt x="3078" y="3090"/>
                  </a:lnTo>
                  <a:lnTo>
                    <a:pt x="3102" y="3050"/>
                  </a:lnTo>
                  <a:lnTo>
                    <a:pt x="3122" y="3010"/>
                  </a:lnTo>
                  <a:lnTo>
                    <a:pt x="3140" y="2970"/>
                  </a:lnTo>
                  <a:lnTo>
                    <a:pt x="3140" y="2970"/>
                  </a:lnTo>
                  <a:lnTo>
                    <a:pt x="3156" y="2928"/>
                  </a:lnTo>
                  <a:lnTo>
                    <a:pt x="3170" y="2886"/>
                  </a:lnTo>
                  <a:lnTo>
                    <a:pt x="3182" y="2842"/>
                  </a:lnTo>
                  <a:lnTo>
                    <a:pt x="3192" y="2798"/>
                  </a:lnTo>
                  <a:lnTo>
                    <a:pt x="3192" y="2798"/>
                  </a:lnTo>
                  <a:lnTo>
                    <a:pt x="3198" y="2754"/>
                  </a:lnTo>
                  <a:lnTo>
                    <a:pt x="3204" y="2710"/>
                  </a:lnTo>
                  <a:lnTo>
                    <a:pt x="3208" y="2666"/>
                  </a:lnTo>
                  <a:lnTo>
                    <a:pt x="3208" y="2620"/>
                  </a:lnTo>
                  <a:lnTo>
                    <a:pt x="3208" y="2620"/>
                  </a:lnTo>
                  <a:lnTo>
                    <a:pt x="3208" y="2576"/>
                  </a:lnTo>
                  <a:lnTo>
                    <a:pt x="3204" y="2532"/>
                  </a:lnTo>
                  <a:lnTo>
                    <a:pt x="3198" y="2486"/>
                  </a:lnTo>
                  <a:lnTo>
                    <a:pt x="3192" y="2442"/>
                  </a:lnTo>
                  <a:lnTo>
                    <a:pt x="3192" y="2442"/>
                  </a:lnTo>
                  <a:lnTo>
                    <a:pt x="3182" y="2402"/>
                  </a:lnTo>
                  <a:lnTo>
                    <a:pt x="3182" y="2402"/>
                  </a:lnTo>
                  <a:lnTo>
                    <a:pt x="3168" y="2354"/>
                  </a:lnTo>
                  <a:lnTo>
                    <a:pt x="3154" y="2308"/>
                  </a:lnTo>
                  <a:lnTo>
                    <a:pt x="3154" y="2308"/>
                  </a:lnTo>
                  <a:lnTo>
                    <a:pt x="3140" y="2272"/>
                  </a:lnTo>
                  <a:lnTo>
                    <a:pt x="3140" y="2272"/>
                  </a:lnTo>
                  <a:lnTo>
                    <a:pt x="3122" y="2230"/>
                  </a:lnTo>
                  <a:lnTo>
                    <a:pt x="3102" y="2190"/>
                  </a:lnTo>
                  <a:lnTo>
                    <a:pt x="3078" y="2152"/>
                  </a:lnTo>
                  <a:lnTo>
                    <a:pt x="3054" y="2114"/>
                  </a:lnTo>
                  <a:lnTo>
                    <a:pt x="3054" y="2114"/>
                  </a:lnTo>
                  <a:lnTo>
                    <a:pt x="3030" y="2078"/>
                  </a:lnTo>
                  <a:lnTo>
                    <a:pt x="3002" y="2042"/>
                  </a:lnTo>
                  <a:lnTo>
                    <a:pt x="2972" y="2008"/>
                  </a:lnTo>
                  <a:lnTo>
                    <a:pt x="2942" y="1976"/>
                  </a:lnTo>
                  <a:lnTo>
                    <a:pt x="2942" y="1976"/>
                  </a:lnTo>
                  <a:lnTo>
                    <a:pt x="2934" y="1968"/>
                  </a:lnTo>
                  <a:lnTo>
                    <a:pt x="2934" y="1968"/>
                  </a:lnTo>
                  <a:lnTo>
                    <a:pt x="2932" y="1968"/>
                  </a:lnTo>
                  <a:lnTo>
                    <a:pt x="2932" y="1966"/>
                  </a:lnTo>
                  <a:lnTo>
                    <a:pt x="2932" y="1966"/>
                  </a:lnTo>
                  <a:lnTo>
                    <a:pt x="2932" y="1966"/>
                  </a:lnTo>
                  <a:lnTo>
                    <a:pt x="2932" y="1966"/>
                  </a:lnTo>
                  <a:lnTo>
                    <a:pt x="2924" y="1958"/>
                  </a:lnTo>
                  <a:lnTo>
                    <a:pt x="2924" y="1958"/>
                  </a:lnTo>
                  <a:lnTo>
                    <a:pt x="2916" y="1952"/>
                  </a:lnTo>
                  <a:lnTo>
                    <a:pt x="2916" y="1952"/>
                  </a:lnTo>
                  <a:lnTo>
                    <a:pt x="2908" y="1944"/>
                  </a:lnTo>
                  <a:lnTo>
                    <a:pt x="2908" y="1944"/>
                  </a:lnTo>
                  <a:lnTo>
                    <a:pt x="2880" y="1918"/>
                  </a:lnTo>
                  <a:lnTo>
                    <a:pt x="2848" y="1894"/>
                  </a:lnTo>
                  <a:lnTo>
                    <a:pt x="2816" y="1872"/>
                  </a:lnTo>
                  <a:lnTo>
                    <a:pt x="2784" y="1850"/>
                  </a:lnTo>
                  <a:lnTo>
                    <a:pt x="2750" y="1830"/>
                  </a:lnTo>
                  <a:lnTo>
                    <a:pt x="2716" y="1810"/>
                  </a:lnTo>
                  <a:lnTo>
                    <a:pt x="2682" y="1794"/>
                  </a:lnTo>
                  <a:lnTo>
                    <a:pt x="2646" y="1778"/>
                  </a:lnTo>
                  <a:lnTo>
                    <a:pt x="2646" y="1778"/>
                  </a:lnTo>
                  <a:lnTo>
                    <a:pt x="2608" y="1764"/>
                  </a:lnTo>
                  <a:lnTo>
                    <a:pt x="2572" y="1750"/>
                  </a:lnTo>
                  <a:lnTo>
                    <a:pt x="2572" y="1750"/>
                  </a:lnTo>
                  <a:lnTo>
                    <a:pt x="2548" y="1744"/>
                  </a:lnTo>
                  <a:lnTo>
                    <a:pt x="2548" y="1744"/>
                  </a:lnTo>
                  <a:lnTo>
                    <a:pt x="2524" y="1736"/>
                  </a:lnTo>
                  <a:lnTo>
                    <a:pt x="2524" y="1736"/>
                  </a:lnTo>
                  <a:lnTo>
                    <a:pt x="2498" y="1730"/>
                  </a:lnTo>
                  <a:lnTo>
                    <a:pt x="2498" y="1730"/>
                  </a:lnTo>
                  <a:lnTo>
                    <a:pt x="2470" y="1724"/>
                  </a:lnTo>
                  <a:lnTo>
                    <a:pt x="2470" y="1724"/>
                  </a:lnTo>
                  <a:lnTo>
                    <a:pt x="2438" y="1720"/>
                  </a:lnTo>
                  <a:lnTo>
                    <a:pt x="2438" y="1720"/>
                  </a:lnTo>
                  <a:lnTo>
                    <a:pt x="2400" y="1714"/>
                  </a:lnTo>
                  <a:lnTo>
                    <a:pt x="2400" y="1714"/>
                  </a:lnTo>
                  <a:lnTo>
                    <a:pt x="2346" y="1710"/>
                  </a:lnTo>
                  <a:lnTo>
                    <a:pt x="2346" y="1710"/>
                  </a:lnTo>
                  <a:lnTo>
                    <a:pt x="2342" y="1710"/>
                  </a:lnTo>
                  <a:lnTo>
                    <a:pt x="2342" y="1710"/>
                  </a:lnTo>
                  <a:lnTo>
                    <a:pt x="2296" y="1708"/>
                  </a:lnTo>
                  <a:lnTo>
                    <a:pt x="2296" y="1708"/>
                  </a:lnTo>
                  <a:lnTo>
                    <a:pt x="2296" y="1708"/>
                  </a:lnTo>
                  <a:lnTo>
                    <a:pt x="2250" y="1710"/>
                  </a:lnTo>
                  <a:lnTo>
                    <a:pt x="2250" y="1710"/>
                  </a:lnTo>
                  <a:lnTo>
                    <a:pt x="2246" y="1710"/>
                  </a:lnTo>
                  <a:lnTo>
                    <a:pt x="2246" y="1710"/>
                  </a:lnTo>
                  <a:lnTo>
                    <a:pt x="2192" y="1714"/>
                  </a:lnTo>
                  <a:lnTo>
                    <a:pt x="2192" y="1714"/>
                  </a:lnTo>
                  <a:lnTo>
                    <a:pt x="2154" y="1720"/>
                  </a:lnTo>
                  <a:lnTo>
                    <a:pt x="2154" y="1720"/>
                  </a:lnTo>
                  <a:lnTo>
                    <a:pt x="2122" y="1724"/>
                  </a:lnTo>
                  <a:lnTo>
                    <a:pt x="2122" y="1724"/>
                  </a:lnTo>
                  <a:lnTo>
                    <a:pt x="2094" y="1730"/>
                  </a:lnTo>
                  <a:lnTo>
                    <a:pt x="2094" y="1730"/>
                  </a:lnTo>
                  <a:lnTo>
                    <a:pt x="2068" y="1736"/>
                  </a:lnTo>
                  <a:lnTo>
                    <a:pt x="2068" y="1736"/>
                  </a:lnTo>
                  <a:lnTo>
                    <a:pt x="2044" y="1744"/>
                  </a:lnTo>
                  <a:lnTo>
                    <a:pt x="2044" y="1744"/>
                  </a:lnTo>
                  <a:lnTo>
                    <a:pt x="2020" y="1750"/>
                  </a:lnTo>
                  <a:lnTo>
                    <a:pt x="2020" y="1750"/>
                  </a:lnTo>
                  <a:lnTo>
                    <a:pt x="1984" y="1764"/>
                  </a:lnTo>
                  <a:lnTo>
                    <a:pt x="1946" y="1778"/>
                  </a:lnTo>
                  <a:lnTo>
                    <a:pt x="1946" y="1778"/>
                  </a:lnTo>
                  <a:lnTo>
                    <a:pt x="1912" y="1794"/>
                  </a:lnTo>
                  <a:lnTo>
                    <a:pt x="1876" y="1810"/>
                  </a:lnTo>
                  <a:lnTo>
                    <a:pt x="1842" y="1830"/>
                  </a:lnTo>
                  <a:lnTo>
                    <a:pt x="1808" y="1850"/>
                  </a:lnTo>
                  <a:lnTo>
                    <a:pt x="1776" y="1872"/>
                  </a:lnTo>
                  <a:lnTo>
                    <a:pt x="1744" y="1894"/>
                  </a:lnTo>
                  <a:lnTo>
                    <a:pt x="1714" y="1918"/>
                  </a:lnTo>
                  <a:lnTo>
                    <a:pt x="1684" y="1944"/>
                  </a:lnTo>
                  <a:lnTo>
                    <a:pt x="1684" y="1944"/>
                  </a:lnTo>
                  <a:lnTo>
                    <a:pt x="1676" y="1952"/>
                  </a:lnTo>
                  <a:lnTo>
                    <a:pt x="1676" y="1952"/>
                  </a:lnTo>
                  <a:lnTo>
                    <a:pt x="1668" y="1958"/>
                  </a:lnTo>
                  <a:lnTo>
                    <a:pt x="1668" y="1958"/>
                  </a:lnTo>
                  <a:lnTo>
                    <a:pt x="1664" y="1964"/>
                  </a:lnTo>
                  <a:lnTo>
                    <a:pt x="1664" y="1964"/>
                  </a:lnTo>
                  <a:lnTo>
                    <a:pt x="1664" y="1964"/>
                  </a:lnTo>
                  <a:lnTo>
                    <a:pt x="1662" y="1964"/>
                  </a:lnTo>
                  <a:lnTo>
                    <a:pt x="1658" y="1968"/>
                  </a:lnTo>
                  <a:lnTo>
                    <a:pt x="1658" y="1968"/>
                  </a:lnTo>
                  <a:lnTo>
                    <a:pt x="1658" y="1968"/>
                  </a:lnTo>
                  <a:lnTo>
                    <a:pt x="1650" y="1976"/>
                  </a:lnTo>
                  <a:lnTo>
                    <a:pt x="1650" y="1976"/>
                  </a:lnTo>
                  <a:lnTo>
                    <a:pt x="1620" y="2008"/>
                  </a:lnTo>
                  <a:lnTo>
                    <a:pt x="1590" y="2042"/>
                  </a:lnTo>
                  <a:lnTo>
                    <a:pt x="1564" y="2078"/>
                  </a:lnTo>
                  <a:lnTo>
                    <a:pt x="1538" y="2114"/>
                  </a:lnTo>
                  <a:lnTo>
                    <a:pt x="1538" y="2114"/>
                  </a:lnTo>
                  <a:lnTo>
                    <a:pt x="1514" y="2152"/>
                  </a:lnTo>
                  <a:lnTo>
                    <a:pt x="1492" y="2190"/>
                  </a:lnTo>
                  <a:lnTo>
                    <a:pt x="1472" y="2230"/>
                  </a:lnTo>
                  <a:lnTo>
                    <a:pt x="1454" y="2272"/>
                  </a:lnTo>
                  <a:lnTo>
                    <a:pt x="1454" y="2272"/>
                  </a:lnTo>
                  <a:lnTo>
                    <a:pt x="1440" y="2308"/>
                  </a:lnTo>
                  <a:lnTo>
                    <a:pt x="1440" y="2308"/>
                  </a:lnTo>
                  <a:lnTo>
                    <a:pt x="1424" y="2354"/>
                  </a:lnTo>
                  <a:lnTo>
                    <a:pt x="1410" y="2402"/>
                  </a:lnTo>
                  <a:lnTo>
                    <a:pt x="1410" y="2402"/>
                  </a:lnTo>
                  <a:lnTo>
                    <a:pt x="1402" y="2442"/>
                  </a:lnTo>
                  <a:lnTo>
                    <a:pt x="1402" y="2442"/>
                  </a:lnTo>
                  <a:lnTo>
                    <a:pt x="1394" y="2486"/>
                  </a:lnTo>
                  <a:lnTo>
                    <a:pt x="1388" y="2532"/>
                  </a:lnTo>
                  <a:lnTo>
                    <a:pt x="1384" y="2576"/>
                  </a:lnTo>
                  <a:lnTo>
                    <a:pt x="1384" y="2620"/>
                  </a:lnTo>
                  <a:lnTo>
                    <a:pt x="1384" y="2620"/>
                  </a:lnTo>
                  <a:lnTo>
                    <a:pt x="1384" y="2666"/>
                  </a:lnTo>
                  <a:lnTo>
                    <a:pt x="1388" y="2710"/>
                  </a:lnTo>
                  <a:lnTo>
                    <a:pt x="1394" y="2754"/>
                  </a:lnTo>
                  <a:lnTo>
                    <a:pt x="1402" y="2798"/>
                  </a:lnTo>
                  <a:lnTo>
                    <a:pt x="1402" y="2798"/>
                  </a:lnTo>
                  <a:lnTo>
                    <a:pt x="1410" y="2842"/>
                  </a:lnTo>
                  <a:lnTo>
                    <a:pt x="1422" y="2886"/>
                  </a:lnTo>
                  <a:lnTo>
                    <a:pt x="1436" y="2928"/>
                  </a:lnTo>
                  <a:lnTo>
                    <a:pt x="1454" y="2970"/>
                  </a:lnTo>
                  <a:lnTo>
                    <a:pt x="1454" y="2970"/>
                  </a:lnTo>
                  <a:lnTo>
                    <a:pt x="1472" y="3010"/>
                  </a:lnTo>
                  <a:lnTo>
                    <a:pt x="1492" y="3050"/>
                  </a:lnTo>
                  <a:lnTo>
                    <a:pt x="1514" y="3090"/>
                  </a:lnTo>
                  <a:lnTo>
                    <a:pt x="1538" y="3128"/>
                  </a:lnTo>
                  <a:lnTo>
                    <a:pt x="1538" y="3128"/>
                  </a:lnTo>
                  <a:lnTo>
                    <a:pt x="1564" y="3164"/>
                  </a:lnTo>
                  <a:lnTo>
                    <a:pt x="1590" y="3200"/>
                  </a:lnTo>
                  <a:lnTo>
                    <a:pt x="1620" y="3234"/>
                  </a:lnTo>
                  <a:lnTo>
                    <a:pt x="1650" y="3266"/>
                  </a:lnTo>
                  <a:lnTo>
                    <a:pt x="1650" y="3266"/>
                  </a:lnTo>
                  <a:lnTo>
                    <a:pt x="1662" y="3278"/>
                  </a:lnTo>
                  <a:lnTo>
                    <a:pt x="1662" y="3278"/>
                  </a:lnTo>
                  <a:lnTo>
                    <a:pt x="1668" y="3282"/>
                  </a:lnTo>
                  <a:lnTo>
                    <a:pt x="1668" y="3282"/>
                  </a:lnTo>
                  <a:lnTo>
                    <a:pt x="1676" y="3290"/>
                  </a:lnTo>
                  <a:lnTo>
                    <a:pt x="1676" y="3290"/>
                  </a:lnTo>
                  <a:lnTo>
                    <a:pt x="1684" y="3298"/>
                  </a:lnTo>
                  <a:lnTo>
                    <a:pt x="1684" y="3298"/>
                  </a:lnTo>
                  <a:lnTo>
                    <a:pt x="1728" y="3336"/>
                  </a:lnTo>
                  <a:lnTo>
                    <a:pt x="1728" y="3336"/>
                  </a:lnTo>
                  <a:lnTo>
                    <a:pt x="1768" y="3364"/>
                  </a:lnTo>
                  <a:lnTo>
                    <a:pt x="1808" y="3392"/>
                  </a:lnTo>
                  <a:lnTo>
                    <a:pt x="1808" y="3392"/>
                  </a:lnTo>
                  <a:lnTo>
                    <a:pt x="1842" y="3412"/>
                  </a:lnTo>
                  <a:lnTo>
                    <a:pt x="1876" y="3430"/>
                  </a:lnTo>
                  <a:lnTo>
                    <a:pt x="1912" y="3448"/>
                  </a:lnTo>
                  <a:lnTo>
                    <a:pt x="1946" y="3464"/>
                  </a:lnTo>
                  <a:lnTo>
                    <a:pt x="1946" y="3464"/>
                  </a:lnTo>
                  <a:lnTo>
                    <a:pt x="1984" y="3478"/>
                  </a:lnTo>
                  <a:lnTo>
                    <a:pt x="2020" y="3490"/>
                  </a:lnTo>
                  <a:lnTo>
                    <a:pt x="2020" y="3490"/>
                  </a:lnTo>
                  <a:lnTo>
                    <a:pt x="2044" y="3498"/>
                  </a:lnTo>
                  <a:lnTo>
                    <a:pt x="2044" y="3498"/>
                  </a:lnTo>
                  <a:lnTo>
                    <a:pt x="2068" y="3504"/>
                  </a:lnTo>
                  <a:lnTo>
                    <a:pt x="2068" y="3504"/>
                  </a:lnTo>
                  <a:lnTo>
                    <a:pt x="2094" y="3510"/>
                  </a:lnTo>
                  <a:lnTo>
                    <a:pt x="2094" y="3510"/>
                  </a:lnTo>
                  <a:lnTo>
                    <a:pt x="2122" y="3516"/>
                  </a:lnTo>
                  <a:lnTo>
                    <a:pt x="2122" y="3516"/>
                  </a:lnTo>
                  <a:lnTo>
                    <a:pt x="2154" y="3522"/>
                  </a:lnTo>
                  <a:lnTo>
                    <a:pt x="2154" y="3522"/>
                  </a:lnTo>
                  <a:lnTo>
                    <a:pt x="2192" y="3528"/>
                  </a:lnTo>
                  <a:lnTo>
                    <a:pt x="2192" y="3528"/>
                  </a:lnTo>
                  <a:lnTo>
                    <a:pt x="2250" y="3532"/>
                  </a:lnTo>
                  <a:lnTo>
                    <a:pt x="2250" y="3532"/>
                  </a:lnTo>
                  <a:lnTo>
                    <a:pt x="2296" y="3534"/>
                  </a:lnTo>
                  <a:lnTo>
                    <a:pt x="2296" y="3534"/>
                  </a:lnTo>
                  <a:lnTo>
                    <a:pt x="2296" y="3534"/>
                  </a:lnTo>
                  <a:lnTo>
                    <a:pt x="2342" y="3532"/>
                  </a:lnTo>
                  <a:lnTo>
                    <a:pt x="2342" y="3532"/>
                  </a:lnTo>
                  <a:lnTo>
                    <a:pt x="2400" y="3528"/>
                  </a:lnTo>
                  <a:lnTo>
                    <a:pt x="2400" y="3528"/>
                  </a:lnTo>
                  <a:lnTo>
                    <a:pt x="2438" y="3522"/>
                  </a:lnTo>
                  <a:lnTo>
                    <a:pt x="2438" y="3522"/>
                  </a:lnTo>
                  <a:lnTo>
                    <a:pt x="2470" y="3516"/>
                  </a:lnTo>
                  <a:lnTo>
                    <a:pt x="2470" y="3516"/>
                  </a:lnTo>
                  <a:lnTo>
                    <a:pt x="2498" y="3510"/>
                  </a:lnTo>
                  <a:lnTo>
                    <a:pt x="2498" y="3510"/>
                  </a:lnTo>
                  <a:lnTo>
                    <a:pt x="2524" y="3504"/>
                  </a:lnTo>
                  <a:lnTo>
                    <a:pt x="2524" y="3504"/>
                  </a:lnTo>
                  <a:lnTo>
                    <a:pt x="2548" y="3498"/>
                  </a:lnTo>
                  <a:lnTo>
                    <a:pt x="2548" y="3498"/>
                  </a:lnTo>
                  <a:lnTo>
                    <a:pt x="2572" y="3490"/>
                  </a:lnTo>
                  <a:lnTo>
                    <a:pt x="2572" y="3490"/>
                  </a:lnTo>
                  <a:lnTo>
                    <a:pt x="2608" y="3478"/>
                  </a:lnTo>
                  <a:lnTo>
                    <a:pt x="2646" y="3464"/>
                  </a:lnTo>
                  <a:lnTo>
                    <a:pt x="2646" y="3464"/>
                  </a:lnTo>
                  <a:lnTo>
                    <a:pt x="2682" y="3448"/>
                  </a:lnTo>
                  <a:lnTo>
                    <a:pt x="2716" y="3430"/>
                  </a:lnTo>
                  <a:lnTo>
                    <a:pt x="2750" y="3412"/>
                  </a:lnTo>
                  <a:lnTo>
                    <a:pt x="2784" y="3392"/>
                  </a:lnTo>
                  <a:lnTo>
                    <a:pt x="2784" y="3392"/>
                  </a:lnTo>
                  <a:lnTo>
                    <a:pt x="2824" y="3364"/>
                  </a:lnTo>
                  <a:lnTo>
                    <a:pt x="2864" y="3336"/>
                  </a:lnTo>
                  <a:lnTo>
                    <a:pt x="2864" y="3336"/>
                  </a:lnTo>
                  <a:lnTo>
                    <a:pt x="2910" y="3296"/>
                  </a:lnTo>
                  <a:lnTo>
                    <a:pt x="2910" y="3296"/>
                  </a:lnTo>
                  <a:lnTo>
                    <a:pt x="2918" y="3290"/>
                  </a:lnTo>
                  <a:lnTo>
                    <a:pt x="2918" y="3290"/>
                  </a:lnTo>
                  <a:close/>
                  <a:moveTo>
                    <a:pt x="2886" y="2154"/>
                  </a:moveTo>
                  <a:lnTo>
                    <a:pt x="2886" y="2154"/>
                  </a:lnTo>
                  <a:lnTo>
                    <a:pt x="2896" y="2150"/>
                  </a:lnTo>
                  <a:lnTo>
                    <a:pt x="2896" y="2150"/>
                  </a:lnTo>
                  <a:lnTo>
                    <a:pt x="2906" y="2146"/>
                  </a:lnTo>
                  <a:lnTo>
                    <a:pt x="2906" y="2146"/>
                  </a:lnTo>
                  <a:lnTo>
                    <a:pt x="2914" y="2140"/>
                  </a:lnTo>
                  <a:lnTo>
                    <a:pt x="2914" y="2140"/>
                  </a:lnTo>
                  <a:lnTo>
                    <a:pt x="2922" y="2136"/>
                  </a:lnTo>
                  <a:lnTo>
                    <a:pt x="2922" y="2136"/>
                  </a:lnTo>
                  <a:lnTo>
                    <a:pt x="2952" y="2178"/>
                  </a:lnTo>
                  <a:lnTo>
                    <a:pt x="2980" y="2222"/>
                  </a:lnTo>
                  <a:lnTo>
                    <a:pt x="3004" y="2266"/>
                  </a:lnTo>
                  <a:lnTo>
                    <a:pt x="3026" y="2314"/>
                  </a:lnTo>
                  <a:lnTo>
                    <a:pt x="3026" y="2314"/>
                  </a:lnTo>
                  <a:lnTo>
                    <a:pt x="3038" y="2344"/>
                  </a:lnTo>
                  <a:lnTo>
                    <a:pt x="3038" y="2344"/>
                  </a:lnTo>
                  <a:lnTo>
                    <a:pt x="3054" y="2392"/>
                  </a:lnTo>
                  <a:lnTo>
                    <a:pt x="3066" y="2440"/>
                  </a:lnTo>
                  <a:lnTo>
                    <a:pt x="3066" y="2440"/>
                  </a:lnTo>
                  <a:lnTo>
                    <a:pt x="3076" y="2484"/>
                  </a:lnTo>
                  <a:lnTo>
                    <a:pt x="3082" y="2530"/>
                  </a:lnTo>
                  <a:lnTo>
                    <a:pt x="3082" y="2530"/>
                  </a:lnTo>
                  <a:lnTo>
                    <a:pt x="3084" y="2538"/>
                  </a:lnTo>
                  <a:lnTo>
                    <a:pt x="3084" y="2538"/>
                  </a:lnTo>
                  <a:lnTo>
                    <a:pt x="3084" y="2548"/>
                  </a:lnTo>
                  <a:lnTo>
                    <a:pt x="3084" y="2548"/>
                  </a:lnTo>
                  <a:lnTo>
                    <a:pt x="3084" y="2556"/>
                  </a:lnTo>
                  <a:lnTo>
                    <a:pt x="3084" y="2556"/>
                  </a:lnTo>
                  <a:lnTo>
                    <a:pt x="3084" y="2560"/>
                  </a:lnTo>
                  <a:lnTo>
                    <a:pt x="2800" y="2560"/>
                  </a:lnTo>
                  <a:lnTo>
                    <a:pt x="2800" y="2560"/>
                  </a:lnTo>
                  <a:lnTo>
                    <a:pt x="2798" y="2550"/>
                  </a:lnTo>
                  <a:lnTo>
                    <a:pt x="2798" y="2550"/>
                  </a:lnTo>
                  <a:lnTo>
                    <a:pt x="2798" y="2540"/>
                  </a:lnTo>
                  <a:lnTo>
                    <a:pt x="2798" y="2540"/>
                  </a:lnTo>
                  <a:lnTo>
                    <a:pt x="2798" y="2530"/>
                  </a:lnTo>
                  <a:lnTo>
                    <a:pt x="2798" y="2530"/>
                  </a:lnTo>
                  <a:lnTo>
                    <a:pt x="2798" y="2526"/>
                  </a:lnTo>
                  <a:lnTo>
                    <a:pt x="2798" y="2526"/>
                  </a:lnTo>
                  <a:lnTo>
                    <a:pt x="2798" y="2520"/>
                  </a:lnTo>
                  <a:lnTo>
                    <a:pt x="2798" y="2520"/>
                  </a:lnTo>
                  <a:lnTo>
                    <a:pt x="2794" y="2472"/>
                  </a:lnTo>
                  <a:lnTo>
                    <a:pt x="2788" y="2426"/>
                  </a:lnTo>
                  <a:lnTo>
                    <a:pt x="2788" y="2426"/>
                  </a:lnTo>
                  <a:lnTo>
                    <a:pt x="2782" y="2380"/>
                  </a:lnTo>
                  <a:lnTo>
                    <a:pt x="2774" y="2334"/>
                  </a:lnTo>
                  <a:lnTo>
                    <a:pt x="2766" y="2290"/>
                  </a:lnTo>
                  <a:lnTo>
                    <a:pt x="2756" y="2246"/>
                  </a:lnTo>
                  <a:lnTo>
                    <a:pt x="2756" y="2246"/>
                  </a:lnTo>
                  <a:lnTo>
                    <a:pt x="2752" y="2236"/>
                  </a:lnTo>
                  <a:lnTo>
                    <a:pt x="2752" y="2236"/>
                  </a:lnTo>
                  <a:lnTo>
                    <a:pt x="2750" y="2226"/>
                  </a:lnTo>
                  <a:lnTo>
                    <a:pt x="2750" y="2226"/>
                  </a:lnTo>
                  <a:lnTo>
                    <a:pt x="2748" y="2216"/>
                  </a:lnTo>
                  <a:lnTo>
                    <a:pt x="2748" y="2216"/>
                  </a:lnTo>
                  <a:lnTo>
                    <a:pt x="2746" y="2210"/>
                  </a:lnTo>
                  <a:lnTo>
                    <a:pt x="2746" y="2210"/>
                  </a:lnTo>
                  <a:lnTo>
                    <a:pt x="2752" y="2208"/>
                  </a:lnTo>
                  <a:lnTo>
                    <a:pt x="2752" y="2208"/>
                  </a:lnTo>
                  <a:lnTo>
                    <a:pt x="2762" y="2204"/>
                  </a:lnTo>
                  <a:lnTo>
                    <a:pt x="2762" y="2204"/>
                  </a:lnTo>
                  <a:lnTo>
                    <a:pt x="2772" y="2202"/>
                  </a:lnTo>
                  <a:lnTo>
                    <a:pt x="2772" y="2202"/>
                  </a:lnTo>
                  <a:lnTo>
                    <a:pt x="2782" y="2198"/>
                  </a:lnTo>
                  <a:lnTo>
                    <a:pt x="2782" y="2198"/>
                  </a:lnTo>
                  <a:lnTo>
                    <a:pt x="2830" y="2180"/>
                  </a:lnTo>
                  <a:lnTo>
                    <a:pt x="2876" y="2160"/>
                  </a:lnTo>
                  <a:lnTo>
                    <a:pt x="2876" y="2160"/>
                  </a:lnTo>
                  <a:lnTo>
                    <a:pt x="2886" y="2154"/>
                  </a:lnTo>
                  <a:lnTo>
                    <a:pt x="2886" y="2154"/>
                  </a:lnTo>
                  <a:close/>
                  <a:moveTo>
                    <a:pt x="2822" y="2030"/>
                  </a:moveTo>
                  <a:lnTo>
                    <a:pt x="2822" y="2030"/>
                  </a:lnTo>
                  <a:lnTo>
                    <a:pt x="2830" y="2036"/>
                  </a:lnTo>
                  <a:lnTo>
                    <a:pt x="2830" y="2036"/>
                  </a:lnTo>
                  <a:lnTo>
                    <a:pt x="2836" y="2044"/>
                  </a:lnTo>
                  <a:lnTo>
                    <a:pt x="2836" y="2044"/>
                  </a:lnTo>
                  <a:lnTo>
                    <a:pt x="2828" y="2048"/>
                  </a:lnTo>
                  <a:lnTo>
                    <a:pt x="2828" y="2048"/>
                  </a:lnTo>
                  <a:lnTo>
                    <a:pt x="2820" y="2052"/>
                  </a:lnTo>
                  <a:lnTo>
                    <a:pt x="2820" y="2052"/>
                  </a:lnTo>
                  <a:lnTo>
                    <a:pt x="2782" y="2068"/>
                  </a:lnTo>
                  <a:lnTo>
                    <a:pt x="2742" y="2082"/>
                  </a:lnTo>
                  <a:lnTo>
                    <a:pt x="2742" y="2082"/>
                  </a:lnTo>
                  <a:lnTo>
                    <a:pt x="2732" y="2086"/>
                  </a:lnTo>
                  <a:lnTo>
                    <a:pt x="2732" y="2086"/>
                  </a:lnTo>
                  <a:lnTo>
                    <a:pt x="2724" y="2088"/>
                  </a:lnTo>
                  <a:lnTo>
                    <a:pt x="2724" y="2088"/>
                  </a:lnTo>
                  <a:lnTo>
                    <a:pt x="2714" y="2092"/>
                  </a:lnTo>
                  <a:lnTo>
                    <a:pt x="2714" y="2092"/>
                  </a:lnTo>
                  <a:lnTo>
                    <a:pt x="2706" y="2094"/>
                  </a:lnTo>
                  <a:lnTo>
                    <a:pt x="2706" y="2092"/>
                  </a:lnTo>
                  <a:lnTo>
                    <a:pt x="2706" y="2092"/>
                  </a:lnTo>
                  <a:lnTo>
                    <a:pt x="2706" y="2092"/>
                  </a:lnTo>
                  <a:lnTo>
                    <a:pt x="2702" y="2082"/>
                  </a:lnTo>
                  <a:lnTo>
                    <a:pt x="2702" y="2082"/>
                  </a:lnTo>
                  <a:lnTo>
                    <a:pt x="2698" y="2074"/>
                  </a:lnTo>
                  <a:lnTo>
                    <a:pt x="2698" y="2074"/>
                  </a:lnTo>
                  <a:lnTo>
                    <a:pt x="2694" y="2064"/>
                  </a:lnTo>
                  <a:lnTo>
                    <a:pt x="2694" y="2064"/>
                  </a:lnTo>
                  <a:lnTo>
                    <a:pt x="2690" y="2054"/>
                  </a:lnTo>
                  <a:lnTo>
                    <a:pt x="2690" y="2054"/>
                  </a:lnTo>
                  <a:lnTo>
                    <a:pt x="2666" y="2008"/>
                  </a:lnTo>
                  <a:lnTo>
                    <a:pt x="2642" y="1964"/>
                  </a:lnTo>
                  <a:lnTo>
                    <a:pt x="2616" y="1922"/>
                  </a:lnTo>
                  <a:lnTo>
                    <a:pt x="2588" y="1886"/>
                  </a:lnTo>
                  <a:lnTo>
                    <a:pt x="2588" y="1886"/>
                  </a:lnTo>
                  <a:lnTo>
                    <a:pt x="2620" y="1898"/>
                  </a:lnTo>
                  <a:lnTo>
                    <a:pt x="2652" y="1914"/>
                  </a:lnTo>
                  <a:lnTo>
                    <a:pt x="2682" y="1930"/>
                  </a:lnTo>
                  <a:lnTo>
                    <a:pt x="2712" y="1948"/>
                  </a:lnTo>
                  <a:lnTo>
                    <a:pt x="2742" y="1966"/>
                  </a:lnTo>
                  <a:lnTo>
                    <a:pt x="2770" y="1986"/>
                  </a:lnTo>
                  <a:lnTo>
                    <a:pt x="2796" y="2008"/>
                  </a:lnTo>
                  <a:lnTo>
                    <a:pt x="2822" y="2030"/>
                  </a:lnTo>
                  <a:lnTo>
                    <a:pt x="2822" y="2030"/>
                  </a:lnTo>
                  <a:close/>
                  <a:moveTo>
                    <a:pt x="1914" y="2560"/>
                  </a:moveTo>
                  <a:lnTo>
                    <a:pt x="1914" y="2560"/>
                  </a:lnTo>
                  <a:lnTo>
                    <a:pt x="1916" y="2556"/>
                  </a:lnTo>
                  <a:lnTo>
                    <a:pt x="1916" y="2556"/>
                  </a:lnTo>
                  <a:lnTo>
                    <a:pt x="1916" y="2546"/>
                  </a:lnTo>
                  <a:lnTo>
                    <a:pt x="1916" y="2546"/>
                  </a:lnTo>
                  <a:lnTo>
                    <a:pt x="1916" y="2536"/>
                  </a:lnTo>
                  <a:lnTo>
                    <a:pt x="1916" y="2536"/>
                  </a:lnTo>
                  <a:lnTo>
                    <a:pt x="1916" y="2526"/>
                  </a:lnTo>
                  <a:lnTo>
                    <a:pt x="1916" y="2526"/>
                  </a:lnTo>
                  <a:lnTo>
                    <a:pt x="1922" y="2464"/>
                  </a:lnTo>
                  <a:lnTo>
                    <a:pt x="1922" y="2464"/>
                  </a:lnTo>
                  <a:lnTo>
                    <a:pt x="1928" y="2416"/>
                  </a:lnTo>
                  <a:lnTo>
                    <a:pt x="1936" y="2368"/>
                  </a:lnTo>
                  <a:lnTo>
                    <a:pt x="1944" y="2322"/>
                  </a:lnTo>
                  <a:lnTo>
                    <a:pt x="1954" y="2276"/>
                  </a:lnTo>
                  <a:lnTo>
                    <a:pt x="1954" y="2276"/>
                  </a:lnTo>
                  <a:lnTo>
                    <a:pt x="1958" y="2268"/>
                  </a:lnTo>
                  <a:lnTo>
                    <a:pt x="1958" y="2268"/>
                  </a:lnTo>
                  <a:lnTo>
                    <a:pt x="1960" y="2258"/>
                  </a:lnTo>
                  <a:lnTo>
                    <a:pt x="1960" y="2258"/>
                  </a:lnTo>
                  <a:lnTo>
                    <a:pt x="1962" y="2250"/>
                  </a:lnTo>
                  <a:lnTo>
                    <a:pt x="1962" y="2250"/>
                  </a:lnTo>
                  <a:lnTo>
                    <a:pt x="1964" y="2240"/>
                  </a:lnTo>
                  <a:lnTo>
                    <a:pt x="1964" y="2240"/>
                  </a:lnTo>
                  <a:lnTo>
                    <a:pt x="1966" y="2242"/>
                  </a:lnTo>
                  <a:lnTo>
                    <a:pt x="1966" y="2242"/>
                  </a:lnTo>
                  <a:lnTo>
                    <a:pt x="1976" y="2244"/>
                  </a:lnTo>
                  <a:lnTo>
                    <a:pt x="1976" y="2244"/>
                  </a:lnTo>
                  <a:lnTo>
                    <a:pt x="1986" y="2246"/>
                  </a:lnTo>
                  <a:lnTo>
                    <a:pt x="1986" y="2246"/>
                  </a:lnTo>
                  <a:lnTo>
                    <a:pt x="1996" y="2248"/>
                  </a:lnTo>
                  <a:lnTo>
                    <a:pt x="1996" y="2248"/>
                  </a:lnTo>
                  <a:lnTo>
                    <a:pt x="2006" y="2250"/>
                  </a:lnTo>
                  <a:lnTo>
                    <a:pt x="2006" y="2250"/>
                  </a:lnTo>
                  <a:lnTo>
                    <a:pt x="2064" y="2258"/>
                  </a:lnTo>
                  <a:lnTo>
                    <a:pt x="2124" y="2266"/>
                  </a:lnTo>
                  <a:lnTo>
                    <a:pt x="2186" y="2272"/>
                  </a:lnTo>
                  <a:lnTo>
                    <a:pt x="2246" y="2274"/>
                  </a:lnTo>
                  <a:lnTo>
                    <a:pt x="2246" y="2274"/>
                  </a:lnTo>
                  <a:lnTo>
                    <a:pt x="2296" y="2276"/>
                  </a:lnTo>
                  <a:lnTo>
                    <a:pt x="2296" y="2276"/>
                  </a:lnTo>
                  <a:lnTo>
                    <a:pt x="2296" y="2276"/>
                  </a:lnTo>
                  <a:lnTo>
                    <a:pt x="2346" y="2274"/>
                  </a:lnTo>
                  <a:lnTo>
                    <a:pt x="2346" y="2274"/>
                  </a:lnTo>
                  <a:lnTo>
                    <a:pt x="2408" y="2272"/>
                  </a:lnTo>
                  <a:lnTo>
                    <a:pt x="2468" y="2266"/>
                  </a:lnTo>
                  <a:lnTo>
                    <a:pt x="2528" y="2258"/>
                  </a:lnTo>
                  <a:lnTo>
                    <a:pt x="2586" y="2250"/>
                  </a:lnTo>
                  <a:lnTo>
                    <a:pt x="2586" y="2250"/>
                  </a:lnTo>
                  <a:lnTo>
                    <a:pt x="2596" y="2248"/>
                  </a:lnTo>
                  <a:lnTo>
                    <a:pt x="2596" y="2248"/>
                  </a:lnTo>
                  <a:lnTo>
                    <a:pt x="2606" y="2246"/>
                  </a:lnTo>
                  <a:lnTo>
                    <a:pt x="2606" y="2246"/>
                  </a:lnTo>
                  <a:lnTo>
                    <a:pt x="2616" y="2244"/>
                  </a:lnTo>
                  <a:lnTo>
                    <a:pt x="2616" y="2244"/>
                  </a:lnTo>
                  <a:lnTo>
                    <a:pt x="2626" y="2242"/>
                  </a:lnTo>
                  <a:lnTo>
                    <a:pt x="2626" y="2242"/>
                  </a:lnTo>
                  <a:lnTo>
                    <a:pt x="2628" y="2240"/>
                  </a:lnTo>
                  <a:lnTo>
                    <a:pt x="2628" y="2240"/>
                  </a:lnTo>
                  <a:lnTo>
                    <a:pt x="2630" y="2250"/>
                  </a:lnTo>
                  <a:lnTo>
                    <a:pt x="2630" y="2250"/>
                  </a:lnTo>
                  <a:lnTo>
                    <a:pt x="2632" y="2258"/>
                  </a:lnTo>
                  <a:lnTo>
                    <a:pt x="2632" y="2258"/>
                  </a:lnTo>
                  <a:lnTo>
                    <a:pt x="2636" y="2268"/>
                  </a:lnTo>
                  <a:lnTo>
                    <a:pt x="2636" y="2268"/>
                  </a:lnTo>
                  <a:lnTo>
                    <a:pt x="2638" y="2276"/>
                  </a:lnTo>
                  <a:lnTo>
                    <a:pt x="2638" y="2276"/>
                  </a:lnTo>
                  <a:lnTo>
                    <a:pt x="2648" y="2322"/>
                  </a:lnTo>
                  <a:lnTo>
                    <a:pt x="2658" y="2368"/>
                  </a:lnTo>
                  <a:lnTo>
                    <a:pt x="2664" y="2416"/>
                  </a:lnTo>
                  <a:lnTo>
                    <a:pt x="2670" y="2464"/>
                  </a:lnTo>
                  <a:lnTo>
                    <a:pt x="2670" y="2464"/>
                  </a:lnTo>
                  <a:lnTo>
                    <a:pt x="2676" y="2526"/>
                  </a:lnTo>
                  <a:lnTo>
                    <a:pt x="2676" y="2526"/>
                  </a:lnTo>
                  <a:lnTo>
                    <a:pt x="2676" y="2536"/>
                  </a:lnTo>
                  <a:lnTo>
                    <a:pt x="2676" y="2536"/>
                  </a:lnTo>
                  <a:lnTo>
                    <a:pt x="2676" y="2546"/>
                  </a:lnTo>
                  <a:lnTo>
                    <a:pt x="2676" y="2546"/>
                  </a:lnTo>
                  <a:lnTo>
                    <a:pt x="2678" y="2556"/>
                  </a:lnTo>
                  <a:lnTo>
                    <a:pt x="2678" y="2556"/>
                  </a:lnTo>
                  <a:lnTo>
                    <a:pt x="2678" y="2560"/>
                  </a:lnTo>
                  <a:lnTo>
                    <a:pt x="1914" y="2560"/>
                  </a:lnTo>
                  <a:close/>
                  <a:moveTo>
                    <a:pt x="2678" y="2682"/>
                  </a:moveTo>
                  <a:lnTo>
                    <a:pt x="2678" y="2682"/>
                  </a:lnTo>
                  <a:lnTo>
                    <a:pt x="2678" y="2686"/>
                  </a:lnTo>
                  <a:lnTo>
                    <a:pt x="2678" y="2686"/>
                  </a:lnTo>
                  <a:lnTo>
                    <a:pt x="2676" y="2696"/>
                  </a:lnTo>
                  <a:lnTo>
                    <a:pt x="2676" y="2696"/>
                  </a:lnTo>
                  <a:lnTo>
                    <a:pt x="2676" y="2704"/>
                  </a:lnTo>
                  <a:lnTo>
                    <a:pt x="2676" y="2704"/>
                  </a:lnTo>
                  <a:lnTo>
                    <a:pt x="2676" y="2714"/>
                  </a:lnTo>
                  <a:lnTo>
                    <a:pt x="2676" y="2714"/>
                  </a:lnTo>
                  <a:lnTo>
                    <a:pt x="2670" y="2780"/>
                  </a:lnTo>
                  <a:lnTo>
                    <a:pt x="2662" y="2842"/>
                  </a:lnTo>
                  <a:lnTo>
                    <a:pt x="2652" y="2904"/>
                  </a:lnTo>
                  <a:lnTo>
                    <a:pt x="2638" y="2964"/>
                  </a:lnTo>
                  <a:lnTo>
                    <a:pt x="2638" y="2964"/>
                  </a:lnTo>
                  <a:lnTo>
                    <a:pt x="2636" y="2974"/>
                  </a:lnTo>
                  <a:lnTo>
                    <a:pt x="2636" y="2974"/>
                  </a:lnTo>
                  <a:lnTo>
                    <a:pt x="2632" y="2982"/>
                  </a:lnTo>
                  <a:lnTo>
                    <a:pt x="2632" y="2982"/>
                  </a:lnTo>
                  <a:lnTo>
                    <a:pt x="2630" y="2992"/>
                  </a:lnTo>
                  <a:lnTo>
                    <a:pt x="2630" y="2992"/>
                  </a:lnTo>
                  <a:lnTo>
                    <a:pt x="2628" y="3000"/>
                  </a:lnTo>
                  <a:lnTo>
                    <a:pt x="2628" y="3000"/>
                  </a:lnTo>
                  <a:lnTo>
                    <a:pt x="2626" y="3000"/>
                  </a:lnTo>
                  <a:lnTo>
                    <a:pt x="2626" y="3000"/>
                  </a:lnTo>
                  <a:lnTo>
                    <a:pt x="2620" y="2998"/>
                  </a:lnTo>
                  <a:lnTo>
                    <a:pt x="2620" y="2998"/>
                  </a:lnTo>
                  <a:lnTo>
                    <a:pt x="2616" y="2998"/>
                  </a:lnTo>
                  <a:lnTo>
                    <a:pt x="2616" y="2998"/>
                  </a:lnTo>
                  <a:lnTo>
                    <a:pt x="2606" y="2996"/>
                  </a:lnTo>
                  <a:lnTo>
                    <a:pt x="2606" y="2996"/>
                  </a:lnTo>
                  <a:lnTo>
                    <a:pt x="2596" y="2994"/>
                  </a:lnTo>
                  <a:lnTo>
                    <a:pt x="2596" y="2994"/>
                  </a:lnTo>
                  <a:lnTo>
                    <a:pt x="2586" y="2992"/>
                  </a:lnTo>
                  <a:lnTo>
                    <a:pt x="2586" y="2992"/>
                  </a:lnTo>
                  <a:lnTo>
                    <a:pt x="2534" y="2984"/>
                  </a:lnTo>
                  <a:lnTo>
                    <a:pt x="2482" y="2976"/>
                  </a:lnTo>
                  <a:lnTo>
                    <a:pt x="2482" y="2976"/>
                  </a:lnTo>
                  <a:lnTo>
                    <a:pt x="2436" y="2972"/>
                  </a:lnTo>
                  <a:lnTo>
                    <a:pt x="2390" y="2968"/>
                  </a:lnTo>
                  <a:lnTo>
                    <a:pt x="2344" y="2966"/>
                  </a:lnTo>
                  <a:lnTo>
                    <a:pt x="2296" y="2966"/>
                  </a:lnTo>
                  <a:lnTo>
                    <a:pt x="2296" y="2966"/>
                  </a:lnTo>
                  <a:lnTo>
                    <a:pt x="2296" y="2966"/>
                  </a:lnTo>
                  <a:lnTo>
                    <a:pt x="2250" y="2966"/>
                  </a:lnTo>
                  <a:lnTo>
                    <a:pt x="2202" y="2968"/>
                  </a:lnTo>
                  <a:lnTo>
                    <a:pt x="2156" y="2972"/>
                  </a:lnTo>
                  <a:lnTo>
                    <a:pt x="2110" y="2976"/>
                  </a:lnTo>
                  <a:lnTo>
                    <a:pt x="2110" y="2976"/>
                  </a:lnTo>
                  <a:lnTo>
                    <a:pt x="2058" y="2984"/>
                  </a:lnTo>
                  <a:lnTo>
                    <a:pt x="2006" y="2992"/>
                  </a:lnTo>
                  <a:lnTo>
                    <a:pt x="2006" y="2992"/>
                  </a:lnTo>
                  <a:lnTo>
                    <a:pt x="1996" y="2994"/>
                  </a:lnTo>
                  <a:lnTo>
                    <a:pt x="1996" y="2994"/>
                  </a:lnTo>
                  <a:lnTo>
                    <a:pt x="1986" y="2996"/>
                  </a:lnTo>
                  <a:lnTo>
                    <a:pt x="1986" y="2996"/>
                  </a:lnTo>
                  <a:lnTo>
                    <a:pt x="1976" y="2998"/>
                  </a:lnTo>
                  <a:lnTo>
                    <a:pt x="1976" y="2998"/>
                  </a:lnTo>
                  <a:lnTo>
                    <a:pt x="1972" y="3000"/>
                  </a:lnTo>
                  <a:lnTo>
                    <a:pt x="1972" y="3000"/>
                  </a:lnTo>
                  <a:lnTo>
                    <a:pt x="1966" y="3000"/>
                  </a:lnTo>
                  <a:lnTo>
                    <a:pt x="1966" y="3000"/>
                  </a:lnTo>
                  <a:lnTo>
                    <a:pt x="1964" y="3000"/>
                  </a:lnTo>
                  <a:lnTo>
                    <a:pt x="1964" y="3000"/>
                  </a:lnTo>
                  <a:lnTo>
                    <a:pt x="1962" y="2992"/>
                  </a:lnTo>
                  <a:lnTo>
                    <a:pt x="1962" y="2992"/>
                  </a:lnTo>
                  <a:lnTo>
                    <a:pt x="1960" y="2984"/>
                  </a:lnTo>
                  <a:lnTo>
                    <a:pt x="1960" y="2984"/>
                  </a:lnTo>
                  <a:lnTo>
                    <a:pt x="1958" y="2974"/>
                  </a:lnTo>
                  <a:lnTo>
                    <a:pt x="1958" y="2974"/>
                  </a:lnTo>
                  <a:lnTo>
                    <a:pt x="1954" y="2966"/>
                  </a:lnTo>
                  <a:lnTo>
                    <a:pt x="1954" y="2966"/>
                  </a:lnTo>
                  <a:lnTo>
                    <a:pt x="1942" y="2906"/>
                  </a:lnTo>
                  <a:lnTo>
                    <a:pt x="1930" y="2844"/>
                  </a:lnTo>
                  <a:lnTo>
                    <a:pt x="1922" y="2780"/>
                  </a:lnTo>
                  <a:lnTo>
                    <a:pt x="1916" y="2714"/>
                  </a:lnTo>
                  <a:lnTo>
                    <a:pt x="1916" y="2714"/>
                  </a:lnTo>
                  <a:lnTo>
                    <a:pt x="1916" y="2704"/>
                  </a:lnTo>
                  <a:lnTo>
                    <a:pt x="1916" y="2704"/>
                  </a:lnTo>
                  <a:lnTo>
                    <a:pt x="1916" y="2696"/>
                  </a:lnTo>
                  <a:lnTo>
                    <a:pt x="1916" y="2696"/>
                  </a:lnTo>
                  <a:lnTo>
                    <a:pt x="1916" y="2686"/>
                  </a:lnTo>
                  <a:lnTo>
                    <a:pt x="1916" y="2686"/>
                  </a:lnTo>
                  <a:lnTo>
                    <a:pt x="1914" y="2682"/>
                  </a:lnTo>
                  <a:lnTo>
                    <a:pt x="2678" y="2682"/>
                  </a:lnTo>
                  <a:close/>
                  <a:moveTo>
                    <a:pt x="2008" y="2118"/>
                  </a:moveTo>
                  <a:lnTo>
                    <a:pt x="2008" y="2118"/>
                  </a:lnTo>
                  <a:lnTo>
                    <a:pt x="2012" y="2110"/>
                  </a:lnTo>
                  <a:lnTo>
                    <a:pt x="2012" y="2110"/>
                  </a:lnTo>
                  <a:lnTo>
                    <a:pt x="2016" y="2102"/>
                  </a:lnTo>
                  <a:lnTo>
                    <a:pt x="2016" y="2102"/>
                  </a:lnTo>
                  <a:lnTo>
                    <a:pt x="2038" y="2054"/>
                  </a:lnTo>
                  <a:lnTo>
                    <a:pt x="2064" y="2012"/>
                  </a:lnTo>
                  <a:lnTo>
                    <a:pt x="2090" y="1974"/>
                  </a:lnTo>
                  <a:lnTo>
                    <a:pt x="2118" y="1940"/>
                  </a:lnTo>
                  <a:lnTo>
                    <a:pt x="2118" y="1940"/>
                  </a:lnTo>
                  <a:lnTo>
                    <a:pt x="2128" y="1930"/>
                  </a:lnTo>
                  <a:lnTo>
                    <a:pt x="2128" y="1930"/>
                  </a:lnTo>
                  <a:lnTo>
                    <a:pt x="2140" y="1918"/>
                  </a:lnTo>
                  <a:lnTo>
                    <a:pt x="2140" y="1918"/>
                  </a:lnTo>
                  <a:lnTo>
                    <a:pt x="2154" y="1906"/>
                  </a:lnTo>
                  <a:lnTo>
                    <a:pt x="2154" y="1906"/>
                  </a:lnTo>
                  <a:lnTo>
                    <a:pt x="2168" y="1894"/>
                  </a:lnTo>
                  <a:lnTo>
                    <a:pt x="2168" y="1894"/>
                  </a:lnTo>
                  <a:lnTo>
                    <a:pt x="2186" y="1882"/>
                  </a:lnTo>
                  <a:lnTo>
                    <a:pt x="2186" y="1882"/>
                  </a:lnTo>
                  <a:lnTo>
                    <a:pt x="2202" y="1872"/>
                  </a:lnTo>
                  <a:lnTo>
                    <a:pt x="2202" y="1872"/>
                  </a:lnTo>
                  <a:lnTo>
                    <a:pt x="2202" y="1872"/>
                  </a:lnTo>
                  <a:lnTo>
                    <a:pt x="2202" y="1872"/>
                  </a:lnTo>
                  <a:lnTo>
                    <a:pt x="2204" y="1870"/>
                  </a:lnTo>
                  <a:lnTo>
                    <a:pt x="2204" y="1870"/>
                  </a:lnTo>
                  <a:lnTo>
                    <a:pt x="2228" y="1860"/>
                  </a:lnTo>
                  <a:lnTo>
                    <a:pt x="2228" y="1860"/>
                  </a:lnTo>
                  <a:lnTo>
                    <a:pt x="2246" y="1854"/>
                  </a:lnTo>
                  <a:lnTo>
                    <a:pt x="2246" y="1854"/>
                  </a:lnTo>
                  <a:lnTo>
                    <a:pt x="2266" y="1850"/>
                  </a:lnTo>
                  <a:lnTo>
                    <a:pt x="2266" y="1850"/>
                  </a:lnTo>
                  <a:lnTo>
                    <a:pt x="2280" y="1848"/>
                  </a:lnTo>
                  <a:lnTo>
                    <a:pt x="2296" y="1846"/>
                  </a:lnTo>
                  <a:lnTo>
                    <a:pt x="2296" y="1846"/>
                  </a:lnTo>
                  <a:lnTo>
                    <a:pt x="2296" y="1846"/>
                  </a:lnTo>
                  <a:lnTo>
                    <a:pt x="2312" y="1848"/>
                  </a:lnTo>
                  <a:lnTo>
                    <a:pt x="2326" y="1850"/>
                  </a:lnTo>
                  <a:lnTo>
                    <a:pt x="2326" y="1850"/>
                  </a:lnTo>
                  <a:lnTo>
                    <a:pt x="2346" y="1854"/>
                  </a:lnTo>
                  <a:lnTo>
                    <a:pt x="2346" y="1854"/>
                  </a:lnTo>
                  <a:lnTo>
                    <a:pt x="2364" y="1860"/>
                  </a:lnTo>
                  <a:lnTo>
                    <a:pt x="2364" y="1860"/>
                  </a:lnTo>
                  <a:lnTo>
                    <a:pt x="2388" y="1870"/>
                  </a:lnTo>
                  <a:lnTo>
                    <a:pt x="2388" y="1870"/>
                  </a:lnTo>
                  <a:lnTo>
                    <a:pt x="2390" y="1872"/>
                  </a:lnTo>
                  <a:lnTo>
                    <a:pt x="2390" y="1872"/>
                  </a:lnTo>
                  <a:lnTo>
                    <a:pt x="2408" y="1882"/>
                  </a:lnTo>
                  <a:lnTo>
                    <a:pt x="2408" y="1882"/>
                  </a:lnTo>
                  <a:lnTo>
                    <a:pt x="2424" y="1894"/>
                  </a:lnTo>
                  <a:lnTo>
                    <a:pt x="2424" y="1894"/>
                  </a:lnTo>
                  <a:lnTo>
                    <a:pt x="2438" y="1906"/>
                  </a:lnTo>
                  <a:lnTo>
                    <a:pt x="2438" y="1906"/>
                  </a:lnTo>
                  <a:lnTo>
                    <a:pt x="2452" y="1918"/>
                  </a:lnTo>
                  <a:lnTo>
                    <a:pt x="2452" y="1918"/>
                  </a:lnTo>
                  <a:lnTo>
                    <a:pt x="2464" y="1930"/>
                  </a:lnTo>
                  <a:lnTo>
                    <a:pt x="2464" y="1930"/>
                  </a:lnTo>
                  <a:lnTo>
                    <a:pt x="2474" y="1940"/>
                  </a:lnTo>
                  <a:lnTo>
                    <a:pt x="2474" y="1940"/>
                  </a:lnTo>
                  <a:lnTo>
                    <a:pt x="2502" y="1974"/>
                  </a:lnTo>
                  <a:lnTo>
                    <a:pt x="2530" y="2012"/>
                  </a:lnTo>
                  <a:lnTo>
                    <a:pt x="2554" y="2054"/>
                  </a:lnTo>
                  <a:lnTo>
                    <a:pt x="2576" y="2102"/>
                  </a:lnTo>
                  <a:lnTo>
                    <a:pt x="2576" y="2102"/>
                  </a:lnTo>
                  <a:lnTo>
                    <a:pt x="2580" y="2110"/>
                  </a:lnTo>
                  <a:lnTo>
                    <a:pt x="2580" y="2110"/>
                  </a:lnTo>
                  <a:lnTo>
                    <a:pt x="2584" y="2118"/>
                  </a:lnTo>
                  <a:lnTo>
                    <a:pt x="2584" y="2118"/>
                  </a:lnTo>
                  <a:lnTo>
                    <a:pt x="2588" y="2124"/>
                  </a:lnTo>
                  <a:lnTo>
                    <a:pt x="2588" y="2124"/>
                  </a:lnTo>
                  <a:lnTo>
                    <a:pt x="2580" y="2126"/>
                  </a:lnTo>
                  <a:lnTo>
                    <a:pt x="2580" y="2126"/>
                  </a:lnTo>
                  <a:lnTo>
                    <a:pt x="2570" y="2128"/>
                  </a:lnTo>
                  <a:lnTo>
                    <a:pt x="2570" y="2128"/>
                  </a:lnTo>
                  <a:lnTo>
                    <a:pt x="2562" y="2130"/>
                  </a:lnTo>
                  <a:lnTo>
                    <a:pt x="2562" y="2130"/>
                  </a:lnTo>
                  <a:lnTo>
                    <a:pt x="2508" y="2138"/>
                  </a:lnTo>
                  <a:lnTo>
                    <a:pt x="2456" y="2146"/>
                  </a:lnTo>
                  <a:lnTo>
                    <a:pt x="2400" y="2150"/>
                  </a:lnTo>
                  <a:lnTo>
                    <a:pt x="2346" y="2152"/>
                  </a:lnTo>
                  <a:lnTo>
                    <a:pt x="2346" y="2152"/>
                  </a:lnTo>
                  <a:lnTo>
                    <a:pt x="2296" y="2154"/>
                  </a:lnTo>
                  <a:lnTo>
                    <a:pt x="2296" y="2154"/>
                  </a:lnTo>
                  <a:lnTo>
                    <a:pt x="2246" y="2152"/>
                  </a:lnTo>
                  <a:lnTo>
                    <a:pt x="2246" y="2152"/>
                  </a:lnTo>
                  <a:lnTo>
                    <a:pt x="2192" y="2150"/>
                  </a:lnTo>
                  <a:lnTo>
                    <a:pt x="2136" y="2146"/>
                  </a:lnTo>
                  <a:lnTo>
                    <a:pt x="2084" y="2138"/>
                  </a:lnTo>
                  <a:lnTo>
                    <a:pt x="2030" y="2130"/>
                  </a:lnTo>
                  <a:lnTo>
                    <a:pt x="2030" y="2130"/>
                  </a:lnTo>
                  <a:lnTo>
                    <a:pt x="2022" y="2128"/>
                  </a:lnTo>
                  <a:lnTo>
                    <a:pt x="2022" y="2128"/>
                  </a:lnTo>
                  <a:lnTo>
                    <a:pt x="2012" y="2126"/>
                  </a:lnTo>
                  <a:lnTo>
                    <a:pt x="2012" y="2126"/>
                  </a:lnTo>
                  <a:lnTo>
                    <a:pt x="2006" y="2124"/>
                  </a:lnTo>
                  <a:lnTo>
                    <a:pt x="2006" y="2124"/>
                  </a:lnTo>
                  <a:lnTo>
                    <a:pt x="2008" y="2118"/>
                  </a:lnTo>
                  <a:lnTo>
                    <a:pt x="2008" y="2118"/>
                  </a:lnTo>
                  <a:close/>
                  <a:moveTo>
                    <a:pt x="1762" y="2036"/>
                  </a:moveTo>
                  <a:lnTo>
                    <a:pt x="1762" y="2036"/>
                  </a:lnTo>
                  <a:lnTo>
                    <a:pt x="1770" y="2030"/>
                  </a:lnTo>
                  <a:lnTo>
                    <a:pt x="1770" y="2030"/>
                  </a:lnTo>
                  <a:lnTo>
                    <a:pt x="1796" y="2008"/>
                  </a:lnTo>
                  <a:lnTo>
                    <a:pt x="1824" y="1986"/>
                  </a:lnTo>
                  <a:lnTo>
                    <a:pt x="1852" y="1966"/>
                  </a:lnTo>
                  <a:lnTo>
                    <a:pt x="1880" y="1948"/>
                  </a:lnTo>
                  <a:lnTo>
                    <a:pt x="1910" y="1930"/>
                  </a:lnTo>
                  <a:lnTo>
                    <a:pt x="1942" y="1914"/>
                  </a:lnTo>
                  <a:lnTo>
                    <a:pt x="1972" y="1898"/>
                  </a:lnTo>
                  <a:lnTo>
                    <a:pt x="2004" y="1886"/>
                  </a:lnTo>
                  <a:lnTo>
                    <a:pt x="2004" y="1886"/>
                  </a:lnTo>
                  <a:lnTo>
                    <a:pt x="1976" y="1922"/>
                  </a:lnTo>
                  <a:lnTo>
                    <a:pt x="1950" y="1964"/>
                  </a:lnTo>
                  <a:lnTo>
                    <a:pt x="1926" y="2008"/>
                  </a:lnTo>
                  <a:lnTo>
                    <a:pt x="1904" y="2054"/>
                  </a:lnTo>
                  <a:lnTo>
                    <a:pt x="1904" y="2054"/>
                  </a:lnTo>
                  <a:lnTo>
                    <a:pt x="1900" y="2064"/>
                  </a:lnTo>
                  <a:lnTo>
                    <a:pt x="1900" y="2064"/>
                  </a:lnTo>
                  <a:lnTo>
                    <a:pt x="1894" y="2074"/>
                  </a:lnTo>
                  <a:lnTo>
                    <a:pt x="1894" y="2074"/>
                  </a:lnTo>
                  <a:lnTo>
                    <a:pt x="1890" y="2082"/>
                  </a:lnTo>
                  <a:lnTo>
                    <a:pt x="1890" y="2082"/>
                  </a:lnTo>
                  <a:lnTo>
                    <a:pt x="1888" y="2092"/>
                  </a:lnTo>
                  <a:lnTo>
                    <a:pt x="1886" y="2094"/>
                  </a:lnTo>
                  <a:lnTo>
                    <a:pt x="1886" y="2094"/>
                  </a:lnTo>
                  <a:lnTo>
                    <a:pt x="1878" y="2092"/>
                  </a:lnTo>
                  <a:lnTo>
                    <a:pt x="1878" y="2092"/>
                  </a:lnTo>
                  <a:lnTo>
                    <a:pt x="1868" y="2088"/>
                  </a:lnTo>
                  <a:lnTo>
                    <a:pt x="1868" y="2088"/>
                  </a:lnTo>
                  <a:lnTo>
                    <a:pt x="1860" y="2086"/>
                  </a:lnTo>
                  <a:lnTo>
                    <a:pt x="1860" y="2086"/>
                  </a:lnTo>
                  <a:lnTo>
                    <a:pt x="1852" y="2082"/>
                  </a:lnTo>
                  <a:lnTo>
                    <a:pt x="1852" y="2082"/>
                  </a:lnTo>
                  <a:lnTo>
                    <a:pt x="1812" y="2068"/>
                  </a:lnTo>
                  <a:lnTo>
                    <a:pt x="1772" y="2052"/>
                  </a:lnTo>
                  <a:lnTo>
                    <a:pt x="1772" y="2052"/>
                  </a:lnTo>
                  <a:lnTo>
                    <a:pt x="1764" y="2048"/>
                  </a:lnTo>
                  <a:lnTo>
                    <a:pt x="1764" y="2048"/>
                  </a:lnTo>
                  <a:lnTo>
                    <a:pt x="1756" y="2044"/>
                  </a:lnTo>
                  <a:lnTo>
                    <a:pt x="1756" y="2044"/>
                  </a:lnTo>
                  <a:lnTo>
                    <a:pt x="1762" y="2036"/>
                  </a:lnTo>
                  <a:lnTo>
                    <a:pt x="1762" y="2036"/>
                  </a:lnTo>
                  <a:close/>
                  <a:moveTo>
                    <a:pt x="1508" y="2556"/>
                  </a:moveTo>
                  <a:lnTo>
                    <a:pt x="1508" y="2556"/>
                  </a:lnTo>
                  <a:lnTo>
                    <a:pt x="1508" y="2548"/>
                  </a:lnTo>
                  <a:lnTo>
                    <a:pt x="1508" y="2548"/>
                  </a:lnTo>
                  <a:lnTo>
                    <a:pt x="1510" y="2538"/>
                  </a:lnTo>
                  <a:lnTo>
                    <a:pt x="1510" y="2538"/>
                  </a:lnTo>
                  <a:lnTo>
                    <a:pt x="1510" y="2530"/>
                  </a:lnTo>
                  <a:lnTo>
                    <a:pt x="1510" y="2530"/>
                  </a:lnTo>
                  <a:lnTo>
                    <a:pt x="1516" y="2484"/>
                  </a:lnTo>
                  <a:lnTo>
                    <a:pt x="1526" y="2440"/>
                  </a:lnTo>
                  <a:lnTo>
                    <a:pt x="1526" y="2440"/>
                  </a:lnTo>
                  <a:lnTo>
                    <a:pt x="1540" y="2392"/>
                  </a:lnTo>
                  <a:lnTo>
                    <a:pt x="1556" y="2344"/>
                  </a:lnTo>
                  <a:lnTo>
                    <a:pt x="1556" y="2344"/>
                  </a:lnTo>
                  <a:lnTo>
                    <a:pt x="1570" y="2310"/>
                  </a:lnTo>
                  <a:lnTo>
                    <a:pt x="1570" y="2310"/>
                  </a:lnTo>
                  <a:lnTo>
                    <a:pt x="1590" y="2264"/>
                  </a:lnTo>
                  <a:lnTo>
                    <a:pt x="1614" y="2220"/>
                  </a:lnTo>
                  <a:lnTo>
                    <a:pt x="1642" y="2178"/>
                  </a:lnTo>
                  <a:lnTo>
                    <a:pt x="1670" y="2136"/>
                  </a:lnTo>
                  <a:lnTo>
                    <a:pt x="1670" y="2136"/>
                  </a:lnTo>
                  <a:lnTo>
                    <a:pt x="1678" y="2140"/>
                  </a:lnTo>
                  <a:lnTo>
                    <a:pt x="1678" y="2140"/>
                  </a:lnTo>
                  <a:lnTo>
                    <a:pt x="1688" y="2146"/>
                  </a:lnTo>
                  <a:lnTo>
                    <a:pt x="1688" y="2146"/>
                  </a:lnTo>
                  <a:lnTo>
                    <a:pt x="1696" y="2150"/>
                  </a:lnTo>
                  <a:lnTo>
                    <a:pt x="1696" y="2150"/>
                  </a:lnTo>
                  <a:lnTo>
                    <a:pt x="1706" y="2154"/>
                  </a:lnTo>
                  <a:lnTo>
                    <a:pt x="1706" y="2154"/>
                  </a:lnTo>
                  <a:lnTo>
                    <a:pt x="1716" y="2160"/>
                  </a:lnTo>
                  <a:lnTo>
                    <a:pt x="1716" y="2160"/>
                  </a:lnTo>
                  <a:lnTo>
                    <a:pt x="1762" y="2180"/>
                  </a:lnTo>
                  <a:lnTo>
                    <a:pt x="1812" y="2198"/>
                  </a:lnTo>
                  <a:lnTo>
                    <a:pt x="1812" y="2198"/>
                  </a:lnTo>
                  <a:lnTo>
                    <a:pt x="1820" y="2202"/>
                  </a:lnTo>
                  <a:lnTo>
                    <a:pt x="1820" y="2202"/>
                  </a:lnTo>
                  <a:lnTo>
                    <a:pt x="1830" y="2204"/>
                  </a:lnTo>
                  <a:lnTo>
                    <a:pt x="1830" y="2204"/>
                  </a:lnTo>
                  <a:lnTo>
                    <a:pt x="1840" y="2208"/>
                  </a:lnTo>
                  <a:lnTo>
                    <a:pt x="1840" y="2208"/>
                  </a:lnTo>
                  <a:lnTo>
                    <a:pt x="1846" y="2210"/>
                  </a:lnTo>
                  <a:lnTo>
                    <a:pt x="1846" y="2210"/>
                  </a:lnTo>
                  <a:lnTo>
                    <a:pt x="1844" y="2216"/>
                  </a:lnTo>
                  <a:lnTo>
                    <a:pt x="1844" y="2216"/>
                  </a:lnTo>
                  <a:lnTo>
                    <a:pt x="1842" y="2226"/>
                  </a:lnTo>
                  <a:lnTo>
                    <a:pt x="1842" y="2226"/>
                  </a:lnTo>
                  <a:lnTo>
                    <a:pt x="1840" y="2236"/>
                  </a:lnTo>
                  <a:lnTo>
                    <a:pt x="1840" y="2236"/>
                  </a:lnTo>
                  <a:lnTo>
                    <a:pt x="1838" y="2246"/>
                  </a:lnTo>
                  <a:lnTo>
                    <a:pt x="1838" y="2246"/>
                  </a:lnTo>
                  <a:lnTo>
                    <a:pt x="1826" y="2290"/>
                  </a:lnTo>
                  <a:lnTo>
                    <a:pt x="1818" y="2334"/>
                  </a:lnTo>
                  <a:lnTo>
                    <a:pt x="1810" y="2380"/>
                  </a:lnTo>
                  <a:lnTo>
                    <a:pt x="1804" y="2426"/>
                  </a:lnTo>
                  <a:lnTo>
                    <a:pt x="1804" y="2426"/>
                  </a:lnTo>
                  <a:lnTo>
                    <a:pt x="1798" y="2472"/>
                  </a:lnTo>
                  <a:lnTo>
                    <a:pt x="1796" y="2520"/>
                  </a:lnTo>
                  <a:lnTo>
                    <a:pt x="1796" y="2520"/>
                  </a:lnTo>
                  <a:lnTo>
                    <a:pt x="1794" y="2526"/>
                  </a:lnTo>
                  <a:lnTo>
                    <a:pt x="1794" y="2526"/>
                  </a:lnTo>
                  <a:lnTo>
                    <a:pt x="1794" y="2530"/>
                  </a:lnTo>
                  <a:lnTo>
                    <a:pt x="1794" y="2530"/>
                  </a:lnTo>
                  <a:lnTo>
                    <a:pt x="1794" y="2540"/>
                  </a:lnTo>
                  <a:lnTo>
                    <a:pt x="1794" y="2540"/>
                  </a:lnTo>
                  <a:lnTo>
                    <a:pt x="1794" y="2550"/>
                  </a:lnTo>
                  <a:lnTo>
                    <a:pt x="1794" y="2550"/>
                  </a:lnTo>
                  <a:lnTo>
                    <a:pt x="1794" y="2560"/>
                  </a:lnTo>
                  <a:lnTo>
                    <a:pt x="1508" y="2560"/>
                  </a:lnTo>
                  <a:lnTo>
                    <a:pt x="1508" y="2560"/>
                  </a:lnTo>
                  <a:lnTo>
                    <a:pt x="1508" y="2556"/>
                  </a:lnTo>
                  <a:lnTo>
                    <a:pt x="1508" y="2556"/>
                  </a:lnTo>
                  <a:close/>
                  <a:moveTo>
                    <a:pt x="1716" y="3082"/>
                  </a:moveTo>
                  <a:lnTo>
                    <a:pt x="1716" y="3082"/>
                  </a:lnTo>
                  <a:lnTo>
                    <a:pt x="1706" y="3088"/>
                  </a:lnTo>
                  <a:lnTo>
                    <a:pt x="1706" y="3088"/>
                  </a:lnTo>
                  <a:lnTo>
                    <a:pt x="1698" y="3092"/>
                  </a:lnTo>
                  <a:lnTo>
                    <a:pt x="1698" y="3092"/>
                  </a:lnTo>
                  <a:lnTo>
                    <a:pt x="1688" y="3096"/>
                  </a:lnTo>
                  <a:lnTo>
                    <a:pt x="1688" y="3096"/>
                  </a:lnTo>
                  <a:lnTo>
                    <a:pt x="1678" y="3102"/>
                  </a:lnTo>
                  <a:lnTo>
                    <a:pt x="1678" y="3102"/>
                  </a:lnTo>
                  <a:lnTo>
                    <a:pt x="1672" y="3106"/>
                  </a:lnTo>
                  <a:lnTo>
                    <a:pt x="1672" y="3106"/>
                  </a:lnTo>
                  <a:lnTo>
                    <a:pt x="1642" y="3064"/>
                  </a:lnTo>
                  <a:lnTo>
                    <a:pt x="1614" y="3022"/>
                  </a:lnTo>
                  <a:lnTo>
                    <a:pt x="1590" y="2976"/>
                  </a:lnTo>
                  <a:lnTo>
                    <a:pt x="1568" y="2930"/>
                  </a:lnTo>
                  <a:lnTo>
                    <a:pt x="1568" y="2930"/>
                  </a:lnTo>
                  <a:lnTo>
                    <a:pt x="1548" y="2878"/>
                  </a:lnTo>
                  <a:lnTo>
                    <a:pt x="1532" y="2822"/>
                  </a:lnTo>
                  <a:lnTo>
                    <a:pt x="1518" y="2768"/>
                  </a:lnTo>
                  <a:lnTo>
                    <a:pt x="1510" y="2712"/>
                  </a:lnTo>
                  <a:lnTo>
                    <a:pt x="1510" y="2712"/>
                  </a:lnTo>
                  <a:lnTo>
                    <a:pt x="1510" y="2702"/>
                  </a:lnTo>
                  <a:lnTo>
                    <a:pt x="1510" y="2702"/>
                  </a:lnTo>
                  <a:lnTo>
                    <a:pt x="1508" y="2694"/>
                  </a:lnTo>
                  <a:lnTo>
                    <a:pt x="1508" y="2694"/>
                  </a:lnTo>
                  <a:lnTo>
                    <a:pt x="1508" y="2684"/>
                  </a:lnTo>
                  <a:lnTo>
                    <a:pt x="1508" y="2684"/>
                  </a:lnTo>
                  <a:lnTo>
                    <a:pt x="1508" y="2682"/>
                  </a:lnTo>
                  <a:lnTo>
                    <a:pt x="1794" y="2682"/>
                  </a:lnTo>
                  <a:lnTo>
                    <a:pt x="1794" y="2682"/>
                  </a:lnTo>
                  <a:lnTo>
                    <a:pt x="1794" y="2690"/>
                  </a:lnTo>
                  <a:lnTo>
                    <a:pt x="1794" y="2690"/>
                  </a:lnTo>
                  <a:lnTo>
                    <a:pt x="1794" y="2700"/>
                  </a:lnTo>
                  <a:lnTo>
                    <a:pt x="1794" y="2700"/>
                  </a:lnTo>
                  <a:lnTo>
                    <a:pt x="1794" y="2710"/>
                  </a:lnTo>
                  <a:lnTo>
                    <a:pt x="1794" y="2710"/>
                  </a:lnTo>
                  <a:lnTo>
                    <a:pt x="1796" y="2720"/>
                  </a:lnTo>
                  <a:lnTo>
                    <a:pt x="1796" y="2720"/>
                  </a:lnTo>
                  <a:lnTo>
                    <a:pt x="1802" y="2792"/>
                  </a:lnTo>
                  <a:lnTo>
                    <a:pt x="1810" y="2862"/>
                  </a:lnTo>
                  <a:lnTo>
                    <a:pt x="1822" y="2930"/>
                  </a:lnTo>
                  <a:lnTo>
                    <a:pt x="1838" y="2996"/>
                  </a:lnTo>
                  <a:lnTo>
                    <a:pt x="1838" y="2996"/>
                  </a:lnTo>
                  <a:lnTo>
                    <a:pt x="1840" y="3006"/>
                  </a:lnTo>
                  <a:lnTo>
                    <a:pt x="1840" y="3006"/>
                  </a:lnTo>
                  <a:lnTo>
                    <a:pt x="1842" y="3014"/>
                  </a:lnTo>
                  <a:lnTo>
                    <a:pt x="1842" y="3014"/>
                  </a:lnTo>
                  <a:lnTo>
                    <a:pt x="1844" y="3024"/>
                  </a:lnTo>
                  <a:lnTo>
                    <a:pt x="1844" y="3024"/>
                  </a:lnTo>
                  <a:lnTo>
                    <a:pt x="1848" y="3032"/>
                  </a:lnTo>
                  <a:lnTo>
                    <a:pt x="1848" y="3032"/>
                  </a:lnTo>
                  <a:lnTo>
                    <a:pt x="1840" y="3034"/>
                  </a:lnTo>
                  <a:lnTo>
                    <a:pt x="1840" y="3034"/>
                  </a:lnTo>
                  <a:lnTo>
                    <a:pt x="1830" y="3038"/>
                  </a:lnTo>
                  <a:lnTo>
                    <a:pt x="1830" y="3038"/>
                  </a:lnTo>
                  <a:lnTo>
                    <a:pt x="1820" y="3040"/>
                  </a:lnTo>
                  <a:lnTo>
                    <a:pt x="1820" y="3040"/>
                  </a:lnTo>
                  <a:lnTo>
                    <a:pt x="1812" y="3044"/>
                  </a:lnTo>
                  <a:lnTo>
                    <a:pt x="1812" y="3044"/>
                  </a:lnTo>
                  <a:lnTo>
                    <a:pt x="1762" y="3062"/>
                  </a:lnTo>
                  <a:lnTo>
                    <a:pt x="1716" y="3082"/>
                  </a:lnTo>
                  <a:lnTo>
                    <a:pt x="1716" y="3082"/>
                  </a:lnTo>
                  <a:close/>
                  <a:moveTo>
                    <a:pt x="1880" y="3294"/>
                  </a:moveTo>
                  <a:lnTo>
                    <a:pt x="1880" y="3294"/>
                  </a:lnTo>
                  <a:lnTo>
                    <a:pt x="1840" y="3266"/>
                  </a:lnTo>
                  <a:lnTo>
                    <a:pt x="1800" y="3236"/>
                  </a:lnTo>
                  <a:lnTo>
                    <a:pt x="1800" y="3236"/>
                  </a:lnTo>
                  <a:lnTo>
                    <a:pt x="1770" y="3212"/>
                  </a:lnTo>
                  <a:lnTo>
                    <a:pt x="1770" y="3212"/>
                  </a:lnTo>
                  <a:lnTo>
                    <a:pt x="1762" y="3204"/>
                  </a:lnTo>
                  <a:lnTo>
                    <a:pt x="1762" y="3204"/>
                  </a:lnTo>
                  <a:lnTo>
                    <a:pt x="1756" y="3198"/>
                  </a:lnTo>
                  <a:lnTo>
                    <a:pt x="1756" y="3198"/>
                  </a:lnTo>
                  <a:lnTo>
                    <a:pt x="1764" y="3194"/>
                  </a:lnTo>
                  <a:lnTo>
                    <a:pt x="1764" y="3194"/>
                  </a:lnTo>
                  <a:lnTo>
                    <a:pt x="1774" y="3190"/>
                  </a:lnTo>
                  <a:lnTo>
                    <a:pt x="1774" y="3190"/>
                  </a:lnTo>
                  <a:lnTo>
                    <a:pt x="1812" y="3174"/>
                  </a:lnTo>
                  <a:lnTo>
                    <a:pt x="1852" y="3158"/>
                  </a:lnTo>
                  <a:lnTo>
                    <a:pt x="1852" y="3158"/>
                  </a:lnTo>
                  <a:lnTo>
                    <a:pt x="1858" y="3156"/>
                  </a:lnTo>
                  <a:lnTo>
                    <a:pt x="1858" y="3156"/>
                  </a:lnTo>
                  <a:lnTo>
                    <a:pt x="1860" y="3156"/>
                  </a:lnTo>
                  <a:lnTo>
                    <a:pt x="1860" y="3156"/>
                  </a:lnTo>
                  <a:lnTo>
                    <a:pt x="1868" y="3152"/>
                  </a:lnTo>
                  <a:lnTo>
                    <a:pt x="1868" y="3152"/>
                  </a:lnTo>
                  <a:lnTo>
                    <a:pt x="1878" y="3150"/>
                  </a:lnTo>
                  <a:lnTo>
                    <a:pt x="1878" y="3150"/>
                  </a:lnTo>
                  <a:lnTo>
                    <a:pt x="1886" y="3148"/>
                  </a:lnTo>
                  <a:lnTo>
                    <a:pt x="1888" y="3150"/>
                  </a:lnTo>
                  <a:lnTo>
                    <a:pt x="1888" y="3150"/>
                  </a:lnTo>
                  <a:lnTo>
                    <a:pt x="1892" y="3160"/>
                  </a:lnTo>
                  <a:lnTo>
                    <a:pt x="1892" y="3160"/>
                  </a:lnTo>
                  <a:lnTo>
                    <a:pt x="1896" y="3168"/>
                  </a:lnTo>
                  <a:lnTo>
                    <a:pt x="1896" y="3168"/>
                  </a:lnTo>
                  <a:lnTo>
                    <a:pt x="1900" y="3178"/>
                  </a:lnTo>
                  <a:lnTo>
                    <a:pt x="1900" y="3178"/>
                  </a:lnTo>
                  <a:lnTo>
                    <a:pt x="1904" y="3188"/>
                  </a:lnTo>
                  <a:lnTo>
                    <a:pt x="1904" y="3188"/>
                  </a:lnTo>
                  <a:lnTo>
                    <a:pt x="1926" y="3232"/>
                  </a:lnTo>
                  <a:lnTo>
                    <a:pt x="1926" y="3232"/>
                  </a:lnTo>
                  <a:lnTo>
                    <a:pt x="1944" y="3266"/>
                  </a:lnTo>
                  <a:lnTo>
                    <a:pt x="1962" y="3298"/>
                  </a:lnTo>
                  <a:lnTo>
                    <a:pt x="1984" y="3328"/>
                  </a:lnTo>
                  <a:lnTo>
                    <a:pt x="2004" y="3356"/>
                  </a:lnTo>
                  <a:lnTo>
                    <a:pt x="2004" y="3356"/>
                  </a:lnTo>
                  <a:lnTo>
                    <a:pt x="1972" y="3342"/>
                  </a:lnTo>
                  <a:lnTo>
                    <a:pt x="1942" y="3328"/>
                  </a:lnTo>
                  <a:lnTo>
                    <a:pt x="1910" y="3312"/>
                  </a:lnTo>
                  <a:lnTo>
                    <a:pt x="1880" y="3294"/>
                  </a:lnTo>
                  <a:lnTo>
                    <a:pt x="1880" y="3294"/>
                  </a:lnTo>
                  <a:close/>
                  <a:moveTo>
                    <a:pt x="2586" y="3120"/>
                  </a:moveTo>
                  <a:lnTo>
                    <a:pt x="2586" y="3120"/>
                  </a:lnTo>
                  <a:lnTo>
                    <a:pt x="2584" y="3122"/>
                  </a:lnTo>
                  <a:lnTo>
                    <a:pt x="2584" y="3122"/>
                  </a:lnTo>
                  <a:lnTo>
                    <a:pt x="2580" y="3132"/>
                  </a:lnTo>
                  <a:lnTo>
                    <a:pt x="2580" y="3132"/>
                  </a:lnTo>
                  <a:lnTo>
                    <a:pt x="2578" y="3140"/>
                  </a:lnTo>
                  <a:lnTo>
                    <a:pt x="2578" y="3140"/>
                  </a:lnTo>
                  <a:lnTo>
                    <a:pt x="2554" y="3186"/>
                  </a:lnTo>
                  <a:lnTo>
                    <a:pt x="2530" y="3228"/>
                  </a:lnTo>
                  <a:lnTo>
                    <a:pt x="2502" y="3268"/>
                  </a:lnTo>
                  <a:lnTo>
                    <a:pt x="2474" y="3302"/>
                  </a:lnTo>
                  <a:lnTo>
                    <a:pt x="2474" y="3302"/>
                  </a:lnTo>
                  <a:lnTo>
                    <a:pt x="2474" y="3302"/>
                  </a:lnTo>
                  <a:lnTo>
                    <a:pt x="2464" y="3312"/>
                  </a:lnTo>
                  <a:lnTo>
                    <a:pt x="2464" y="3312"/>
                  </a:lnTo>
                  <a:lnTo>
                    <a:pt x="2452" y="3324"/>
                  </a:lnTo>
                  <a:lnTo>
                    <a:pt x="2452" y="3324"/>
                  </a:lnTo>
                  <a:lnTo>
                    <a:pt x="2438" y="3336"/>
                  </a:lnTo>
                  <a:lnTo>
                    <a:pt x="2438" y="3336"/>
                  </a:lnTo>
                  <a:lnTo>
                    <a:pt x="2424" y="3348"/>
                  </a:lnTo>
                  <a:lnTo>
                    <a:pt x="2424" y="3348"/>
                  </a:lnTo>
                  <a:lnTo>
                    <a:pt x="2408" y="3360"/>
                  </a:lnTo>
                  <a:lnTo>
                    <a:pt x="2408" y="3360"/>
                  </a:lnTo>
                  <a:lnTo>
                    <a:pt x="2390" y="3370"/>
                  </a:lnTo>
                  <a:lnTo>
                    <a:pt x="2390" y="3370"/>
                  </a:lnTo>
                  <a:lnTo>
                    <a:pt x="2388" y="3370"/>
                  </a:lnTo>
                  <a:lnTo>
                    <a:pt x="2388" y="3370"/>
                  </a:lnTo>
                  <a:lnTo>
                    <a:pt x="2364" y="3382"/>
                  </a:lnTo>
                  <a:lnTo>
                    <a:pt x="2364" y="3382"/>
                  </a:lnTo>
                  <a:lnTo>
                    <a:pt x="2346" y="3388"/>
                  </a:lnTo>
                  <a:lnTo>
                    <a:pt x="2326" y="3392"/>
                  </a:lnTo>
                  <a:lnTo>
                    <a:pt x="2326" y="3392"/>
                  </a:lnTo>
                  <a:lnTo>
                    <a:pt x="2312" y="3394"/>
                  </a:lnTo>
                  <a:lnTo>
                    <a:pt x="2296" y="3394"/>
                  </a:lnTo>
                  <a:lnTo>
                    <a:pt x="2296" y="3394"/>
                  </a:lnTo>
                  <a:lnTo>
                    <a:pt x="2296" y="3394"/>
                  </a:lnTo>
                  <a:lnTo>
                    <a:pt x="2280" y="3394"/>
                  </a:lnTo>
                  <a:lnTo>
                    <a:pt x="2266" y="3392"/>
                  </a:lnTo>
                  <a:lnTo>
                    <a:pt x="2266" y="3392"/>
                  </a:lnTo>
                  <a:lnTo>
                    <a:pt x="2246" y="3388"/>
                  </a:lnTo>
                  <a:lnTo>
                    <a:pt x="2228" y="3382"/>
                  </a:lnTo>
                  <a:lnTo>
                    <a:pt x="2228" y="3382"/>
                  </a:lnTo>
                  <a:lnTo>
                    <a:pt x="2204" y="3370"/>
                  </a:lnTo>
                  <a:lnTo>
                    <a:pt x="2204" y="3370"/>
                  </a:lnTo>
                  <a:lnTo>
                    <a:pt x="2202" y="3370"/>
                  </a:lnTo>
                  <a:lnTo>
                    <a:pt x="2202" y="3370"/>
                  </a:lnTo>
                  <a:lnTo>
                    <a:pt x="2184" y="3360"/>
                  </a:lnTo>
                  <a:lnTo>
                    <a:pt x="2184" y="3360"/>
                  </a:lnTo>
                  <a:lnTo>
                    <a:pt x="2168" y="3348"/>
                  </a:lnTo>
                  <a:lnTo>
                    <a:pt x="2168" y="3348"/>
                  </a:lnTo>
                  <a:lnTo>
                    <a:pt x="2154" y="3336"/>
                  </a:lnTo>
                  <a:lnTo>
                    <a:pt x="2154" y="3336"/>
                  </a:lnTo>
                  <a:lnTo>
                    <a:pt x="2140" y="3324"/>
                  </a:lnTo>
                  <a:lnTo>
                    <a:pt x="2140" y="3324"/>
                  </a:lnTo>
                  <a:lnTo>
                    <a:pt x="2128" y="3312"/>
                  </a:lnTo>
                  <a:lnTo>
                    <a:pt x="2128" y="3312"/>
                  </a:lnTo>
                  <a:lnTo>
                    <a:pt x="2118" y="3302"/>
                  </a:lnTo>
                  <a:lnTo>
                    <a:pt x="2118" y="3302"/>
                  </a:lnTo>
                  <a:lnTo>
                    <a:pt x="2118" y="3302"/>
                  </a:lnTo>
                  <a:lnTo>
                    <a:pt x="2090" y="3268"/>
                  </a:lnTo>
                  <a:lnTo>
                    <a:pt x="2064" y="3230"/>
                  </a:lnTo>
                  <a:lnTo>
                    <a:pt x="2038" y="3186"/>
                  </a:lnTo>
                  <a:lnTo>
                    <a:pt x="2016" y="3140"/>
                  </a:lnTo>
                  <a:lnTo>
                    <a:pt x="2016" y="3140"/>
                  </a:lnTo>
                  <a:lnTo>
                    <a:pt x="2012" y="3132"/>
                  </a:lnTo>
                  <a:lnTo>
                    <a:pt x="2012" y="3132"/>
                  </a:lnTo>
                  <a:lnTo>
                    <a:pt x="2008" y="3124"/>
                  </a:lnTo>
                  <a:lnTo>
                    <a:pt x="2008" y="3124"/>
                  </a:lnTo>
                  <a:lnTo>
                    <a:pt x="2006" y="3120"/>
                  </a:lnTo>
                  <a:lnTo>
                    <a:pt x="2006" y="3120"/>
                  </a:lnTo>
                  <a:lnTo>
                    <a:pt x="2006" y="3116"/>
                  </a:lnTo>
                  <a:lnTo>
                    <a:pt x="2006" y="3116"/>
                  </a:lnTo>
                  <a:lnTo>
                    <a:pt x="2010" y="3116"/>
                  </a:lnTo>
                  <a:lnTo>
                    <a:pt x="2010" y="3116"/>
                  </a:lnTo>
                  <a:lnTo>
                    <a:pt x="2012" y="3114"/>
                  </a:lnTo>
                  <a:lnTo>
                    <a:pt x="2012" y="3114"/>
                  </a:lnTo>
                  <a:lnTo>
                    <a:pt x="2022" y="3114"/>
                  </a:lnTo>
                  <a:lnTo>
                    <a:pt x="2022" y="3114"/>
                  </a:lnTo>
                  <a:lnTo>
                    <a:pt x="2032" y="3112"/>
                  </a:lnTo>
                  <a:lnTo>
                    <a:pt x="2032" y="3112"/>
                  </a:lnTo>
                  <a:lnTo>
                    <a:pt x="2096" y="3102"/>
                  </a:lnTo>
                  <a:lnTo>
                    <a:pt x="2162" y="3094"/>
                  </a:lnTo>
                  <a:lnTo>
                    <a:pt x="2228" y="3090"/>
                  </a:lnTo>
                  <a:lnTo>
                    <a:pt x="2296" y="3088"/>
                  </a:lnTo>
                  <a:lnTo>
                    <a:pt x="2296" y="3088"/>
                  </a:lnTo>
                  <a:lnTo>
                    <a:pt x="2364" y="3090"/>
                  </a:lnTo>
                  <a:lnTo>
                    <a:pt x="2432" y="3094"/>
                  </a:lnTo>
                  <a:lnTo>
                    <a:pt x="2498" y="3100"/>
                  </a:lnTo>
                  <a:lnTo>
                    <a:pt x="2562" y="3112"/>
                  </a:lnTo>
                  <a:lnTo>
                    <a:pt x="2562" y="3112"/>
                  </a:lnTo>
                  <a:lnTo>
                    <a:pt x="2570" y="3112"/>
                  </a:lnTo>
                  <a:lnTo>
                    <a:pt x="2570" y="3112"/>
                  </a:lnTo>
                  <a:lnTo>
                    <a:pt x="2580" y="3114"/>
                  </a:lnTo>
                  <a:lnTo>
                    <a:pt x="2580" y="3114"/>
                  </a:lnTo>
                  <a:lnTo>
                    <a:pt x="2582" y="3116"/>
                  </a:lnTo>
                  <a:lnTo>
                    <a:pt x="2582" y="3116"/>
                  </a:lnTo>
                  <a:lnTo>
                    <a:pt x="2588" y="3116"/>
                  </a:lnTo>
                  <a:lnTo>
                    <a:pt x="2588" y="3116"/>
                  </a:lnTo>
                  <a:lnTo>
                    <a:pt x="2586" y="3120"/>
                  </a:lnTo>
                  <a:lnTo>
                    <a:pt x="2586" y="3120"/>
                  </a:lnTo>
                  <a:close/>
                  <a:moveTo>
                    <a:pt x="2830" y="3204"/>
                  </a:moveTo>
                  <a:lnTo>
                    <a:pt x="2830" y="3204"/>
                  </a:lnTo>
                  <a:lnTo>
                    <a:pt x="2824" y="3210"/>
                  </a:lnTo>
                  <a:lnTo>
                    <a:pt x="2824" y="3210"/>
                  </a:lnTo>
                  <a:lnTo>
                    <a:pt x="2792" y="3236"/>
                  </a:lnTo>
                  <a:lnTo>
                    <a:pt x="2792" y="3236"/>
                  </a:lnTo>
                  <a:lnTo>
                    <a:pt x="2754" y="3266"/>
                  </a:lnTo>
                  <a:lnTo>
                    <a:pt x="2712" y="3294"/>
                  </a:lnTo>
                  <a:lnTo>
                    <a:pt x="2712" y="3294"/>
                  </a:lnTo>
                  <a:lnTo>
                    <a:pt x="2682" y="3312"/>
                  </a:lnTo>
                  <a:lnTo>
                    <a:pt x="2652" y="3328"/>
                  </a:lnTo>
                  <a:lnTo>
                    <a:pt x="2620" y="3342"/>
                  </a:lnTo>
                  <a:lnTo>
                    <a:pt x="2588" y="3356"/>
                  </a:lnTo>
                  <a:lnTo>
                    <a:pt x="2588" y="3356"/>
                  </a:lnTo>
                  <a:lnTo>
                    <a:pt x="2610" y="3328"/>
                  </a:lnTo>
                  <a:lnTo>
                    <a:pt x="2630" y="3298"/>
                  </a:lnTo>
                  <a:lnTo>
                    <a:pt x="2648" y="3266"/>
                  </a:lnTo>
                  <a:lnTo>
                    <a:pt x="2668" y="3232"/>
                  </a:lnTo>
                  <a:lnTo>
                    <a:pt x="2668" y="3232"/>
                  </a:lnTo>
                  <a:lnTo>
                    <a:pt x="2690" y="3186"/>
                  </a:lnTo>
                  <a:lnTo>
                    <a:pt x="2690" y="3186"/>
                  </a:lnTo>
                  <a:lnTo>
                    <a:pt x="2694" y="3178"/>
                  </a:lnTo>
                  <a:lnTo>
                    <a:pt x="2694" y="3178"/>
                  </a:lnTo>
                  <a:lnTo>
                    <a:pt x="2698" y="3168"/>
                  </a:lnTo>
                  <a:lnTo>
                    <a:pt x="2698" y="3168"/>
                  </a:lnTo>
                  <a:lnTo>
                    <a:pt x="2702" y="3158"/>
                  </a:lnTo>
                  <a:lnTo>
                    <a:pt x="2702" y="3158"/>
                  </a:lnTo>
                  <a:lnTo>
                    <a:pt x="2706" y="3148"/>
                  </a:lnTo>
                  <a:lnTo>
                    <a:pt x="2706" y="3146"/>
                  </a:lnTo>
                  <a:lnTo>
                    <a:pt x="2706" y="3146"/>
                  </a:lnTo>
                  <a:lnTo>
                    <a:pt x="2706" y="3146"/>
                  </a:lnTo>
                  <a:lnTo>
                    <a:pt x="2716" y="3150"/>
                  </a:lnTo>
                  <a:lnTo>
                    <a:pt x="2716" y="3150"/>
                  </a:lnTo>
                  <a:lnTo>
                    <a:pt x="2724" y="3152"/>
                  </a:lnTo>
                  <a:lnTo>
                    <a:pt x="2724" y="3152"/>
                  </a:lnTo>
                  <a:lnTo>
                    <a:pt x="2732" y="3154"/>
                  </a:lnTo>
                  <a:lnTo>
                    <a:pt x="2732" y="3154"/>
                  </a:lnTo>
                  <a:lnTo>
                    <a:pt x="2734" y="3156"/>
                  </a:lnTo>
                  <a:lnTo>
                    <a:pt x="2734" y="3156"/>
                  </a:lnTo>
                  <a:lnTo>
                    <a:pt x="2742" y="3158"/>
                  </a:lnTo>
                  <a:lnTo>
                    <a:pt x="2742" y="3158"/>
                  </a:lnTo>
                  <a:lnTo>
                    <a:pt x="2782" y="3174"/>
                  </a:lnTo>
                  <a:lnTo>
                    <a:pt x="2820" y="3190"/>
                  </a:lnTo>
                  <a:lnTo>
                    <a:pt x="2820" y="3190"/>
                  </a:lnTo>
                  <a:lnTo>
                    <a:pt x="2828" y="3194"/>
                  </a:lnTo>
                  <a:lnTo>
                    <a:pt x="2828" y="3194"/>
                  </a:lnTo>
                  <a:lnTo>
                    <a:pt x="2838" y="3198"/>
                  </a:lnTo>
                  <a:lnTo>
                    <a:pt x="2838" y="3198"/>
                  </a:lnTo>
                  <a:lnTo>
                    <a:pt x="2830" y="3204"/>
                  </a:lnTo>
                  <a:lnTo>
                    <a:pt x="2830" y="3204"/>
                  </a:lnTo>
                  <a:close/>
                  <a:moveTo>
                    <a:pt x="2896" y="3090"/>
                  </a:moveTo>
                  <a:lnTo>
                    <a:pt x="2896" y="3090"/>
                  </a:lnTo>
                  <a:lnTo>
                    <a:pt x="2886" y="3086"/>
                  </a:lnTo>
                  <a:lnTo>
                    <a:pt x="2886" y="3086"/>
                  </a:lnTo>
                  <a:lnTo>
                    <a:pt x="2876" y="3082"/>
                  </a:lnTo>
                  <a:lnTo>
                    <a:pt x="2876" y="3082"/>
                  </a:lnTo>
                  <a:lnTo>
                    <a:pt x="2830" y="3062"/>
                  </a:lnTo>
                  <a:lnTo>
                    <a:pt x="2782" y="3044"/>
                  </a:lnTo>
                  <a:lnTo>
                    <a:pt x="2782" y="3044"/>
                  </a:lnTo>
                  <a:lnTo>
                    <a:pt x="2772" y="3040"/>
                  </a:lnTo>
                  <a:lnTo>
                    <a:pt x="2772" y="3040"/>
                  </a:lnTo>
                  <a:lnTo>
                    <a:pt x="2762" y="3036"/>
                  </a:lnTo>
                  <a:lnTo>
                    <a:pt x="2762" y="3036"/>
                  </a:lnTo>
                  <a:lnTo>
                    <a:pt x="2752" y="3034"/>
                  </a:lnTo>
                  <a:lnTo>
                    <a:pt x="2752" y="3034"/>
                  </a:lnTo>
                  <a:lnTo>
                    <a:pt x="2746" y="3032"/>
                  </a:lnTo>
                  <a:lnTo>
                    <a:pt x="2746" y="3032"/>
                  </a:lnTo>
                  <a:lnTo>
                    <a:pt x="2748" y="3024"/>
                  </a:lnTo>
                  <a:lnTo>
                    <a:pt x="2748" y="3024"/>
                  </a:lnTo>
                  <a:lnTo>
                    <a:pt x="2750" y="3014"/>
                  </a:lnTo>
                  <a:lnTo>
                    <a:pt x="2750" y="3014"/>
                  </a:lnTo>
                  <a:lnTo>
                    <a:pt x="2752" y="3004"/>
                  </a:lnTo>
                  <a:lnTo>
                    <a:pt x="2752" y="3004"/>
                  </a:lnTo>
                  <a:lnTo>
                    <a:pt x="2756" y="2994"/>
                  </a:lnTo>
                  <a:lnTo>
                    <a:pt x="2756" y="2994"/>
                  </a:lnTo>
                  <a:lnTo>
                    <a:pt x="2770" y="2930"/>
                  </a:lnTo>
                  <a:lnTo>
                    <a:pt x="2782" y="2862"/>
                  </a:lnTo>
                  <a:lnTo>
                    <a:pt x="2792" y="2792"/>
                  </a:lnTo>
                  <a:lnTo>
                    <a:pt x="2798" y="2720"/>
                  </a:lnTo>
                  <a:lnTo>
                    <a:pt x="2798" y="2720"/>
                  </a:lnTo>
                  <a:lnTo>
                    <a:pt x="2798" y="2710"/>
                  </a:lnTo>
                  <a:lnTo>
                    <a:pt x="2798" y="2710"/>
                  </a:lnTo>
                  <a:lnTo>
                    <a:pt x="2798" y="2700"/>
                  </a:lnTo>
                  <a:lnTo>
                    <a:pt x="2798" y="2700"/>
                  </a:lnTo>
                  <a:lnTo>
                    <a:pt x="2798" y="2690"/>
                  </a:lnTo>
                  <a:lnTo>
                    <a:pt x="2798" y="2690"/>
                  </a:lnTo>
                  <a:lnTo>
                    <a:pt x="2800" y="2682"/>
                  </a:lnTo>
                  <a:lnTo>
                    <a:pt x="3084" y="2682"/>
                  </a:lnTo>
                  <a:lnTo>
                    <a:pt x="3084" y="2682"/>
                  </a:lnTo>
                  <a:lnTo>
                    <a:pt x="3084" y="2684"/>
                  </a:lnTo>
                  <a:lnTo>
                    <a:pt x="3084" y="2684"/>
                  </a:lnTo>
                  <a:lnTo>
                    <a:pt x="3084" y="2694"/>
                  </a:lnTo>
                  <a:lnTo>
                    <a:pt x="3084" y="2694"/>
                  </a:lnTo>
                  <a:lnTo>
                    <a:pt x="3084" y="2702"/>
                  </a:lnTo>
                  <a:lnTo>
                    <a:pt x="3084" y="2702"/>
                  </a:lnTo>
                  <a:lnTo>
                    <a:pt x="3082" y="2712"/>
                  </a:lnTo>
                  <a:lnTo>
                    <a:pt x="3082" y="2712"/>
                  </a:lnTo>
                  <a:lnTo>
                    <a:pt x="3074" y="2766"/>
                  </a:lnTo>
                  <a:lnTo>
                    <a:pt x="3062" y="2822"/>
                  </a:lnTo>
                  <a:lnTo>
                    <a:pt x="3044" y="2876"/>
                  </a:lnTo>
                  <a:lnTo>
                    <a:pt x="3024" y="2928"/>
                  </a:lnTo>
                  <a:lnTo>
                    <a:pt x="3024" y="2928"/>
                  </a:lnTo>
                  <a:lnTo>
                    <a:pt x="3004" y="2976"/>
                  </a:lnTo>
                  <a:lnTo>
                    <a:pt x="2978" y="3020"/>
                  </a:lnTo>
                  <a:lnTo>
                    <a:pt x="2952" y="3064"/>
                  </a:lnTo>
                  <a:lnTo>
                    <a:pt x="2922" y="3104"/>
                  </a:lnTo>
                  <a:lnTo>
                    <a:pt x="2922" y="3104"/>
                  </a:lnTo>
                  <a:lnTo>
                    <a:pt x="2914" y="3100"/>
                  </a:lnTo>
                  <a:lnTo>
                    <a:pt x="2914" y="3100"/>
                  </a:lnTo>
                  <a:lnTo>
                    <a:pt x="2906" y="3096"/>
                  </a:lnTo>
                  <a:lnTo>
                    <a:pt x="2906" y="3096"/>
                  </a:lnTo>
                  <a:lnTo>
                    <a:pt x="2896" y="3090"/>
                  </a:lnTo>
                  <a:lnTo>
                    <a:pt x="2896" y="3090"/>
                  </a:lnTo>
                  <a:close/>
                </a:path>
              </a:pathLst>
            </a:custGeom>
            <a:solidFill>
              <a:srgbClr val="3FAE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75710128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ersonalizzata">
  <a:themeElements>
    <a:clrScheme name="EasyGov 1">
      <a:dk1>
        <a:srgbClr val="13284A"/>
      </a:dk1>
      <a:lt1>
        <a:srgbClr val="FFFFFF"/>
      </a:lt1>
      <a:dk2>
        <a:srgbClr val="00455C"/>
      </a:dk2>
      <a:lt2>
        <a:srgbClr val="EEECE1"/>
      </a:lt2>
      <a:accent1>
        <a:srgbClr val="9ABA57"/>
      </a:accent1>
      <a:accent2>
        <a:srgbClr val="547788"/>
      </a:accent2>
      <a:accent3>
        <a:srgbClr val="AF4744"/>
      </a:accent3>
      <a:accent4>
        <a:srgbClr val="C4CED3"/>
      </a:accent4>
      <a:accent5>
        <a:srgbClr val="A4B987"/>
      </a:accent5>
      <a:accent6>
        <a:srgbClr val="33B0C2"/>
      </a:accent6>
      <a:hlink>
        <a:srgbClr val="BFE96E"/>
      </a:hlink>
      <a:folHlink>
        <a:srgbClr val="6F7C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truttura personalizz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EasyGov">
      <a:dk1>
        <a:srgbClr val="13284A"/>
      </a:dk1>
      <a:lt1>
        <a:srgbClr val="FFFFFF"/>
      </a:lt1>
      <a:dk2>
        <a:srgbClr val="1F497C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6</vt:i4>
      </vt:variant>
    </vt:vector>
  </HeadingPairs>
  <TitlesOfParts>
    <vt:vector size="18" baseType="lpstr">
      <vt:lpstr>Arial</vt:lpstr>
      <vt:lpstr>Calibri</vt:lpstr>
      <vt:lpstr>Calibri Light</vt:lpstr>
      <vt:lpstr>Hind Light</vt:lpstr>
      <vt:lpstr>Hind Medium</vt:lpstr>
      <vt:lpstr>Oswald Regular</vt:lpstr>
      <vt:lpstr>Segoe Print</vt:lpstr>
      <vt:lpstr>Wingdings</vt:lpstr>
      <vt:lpstr>Struttura personalizzata</vt:lpstr>
      <vt:lpstr>1_Struttura personalizzata</vt:lpstr>
      <vt:lpstr>Personalizza struttura</vt:lpstr>
      <vt:lpstr>Kantoorthema</vt:lpstr>
      <vt:lpstr>Presentazione standard di PowerPoint</vt:lpstr>
      <vt:lpstr>Obiettivi</vt:lpstr>
      <vt:lpstr>Il modello Open Community PA</vt:lpstr>
      <vt:lpstr>La community del Progetto SUA</vt:lpstr>
      <vt:lpstr>Le principali fasi operative del Progetto SUA</vt:lpstr>
      <vt:lpstr>I principali risultati attesi</vt:lpstr>
    </vt:vector>
  </TitlesOfParts>
  <Manager/>
  <Company>Easygov Solutions S.r.l.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Giulia</dc:creator>
  <cp:keywords/>
  <dc:description/>
  <cp:lastModifiedBy>Maurizio Mastrolembo</cp:lastModifiedBy>
  <cp:revision>661</cp:revision>
  <cp:lastPrinted>2018-05-02T16:38:51Z</cp:lastPrinted>
  <dcterms:created xsi:type="dcterms:W3CDTF">2015-05-22T08:18:03Z</dcterms:created>
  <dcterms:modified xsi:type="dcterms:W3CDTF">2019-09-04T09:19:01Z</dcterms:modified>
  <cp:category/>
</cp:coreProperties>
</file>