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91" r:id="rId3"/>
    <p:sldMasterId id="2147483679" r:id="rId4"/>
    <p:sldMasterId id="2147483648" r:id="rId5"/>
  </p:sldMasterIdLst>
  <p:notesMasterIdLst>
    <p:notesMasterId r:id="rId17"/>
  </p:notesMasterIdLst>
  <p:handoutMasterIdLst>
    <p:handoutMasterId r:id="rId18"/>
  </p:handoutMasterIdLst>
  <p:sldIdLst>
    <p:sldId id="377" r:id="rId6"/>
    <p:sldId id="388" r:id="rId7"/>
    <p:sldId id="430" r:id="rId8"/>
    <p:sldId id="344" r:id="rId9"/>
    <p:sldId id="432" r:id="rId10"/>
    <p:sldId id="433" r:id="rId11"/>
    <p:sldId id="434" r:id="rId12"/>
    <p:sldId id="435" r:id="rId13"/>
    <p:sldId id="437" r:id="rId14"/>
    <p:sldId id="439" r:id="rId15"/>
    <p:sldId id="438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7197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lia Marchio" initials="GM" lastIdx="1" clrIdx="0">
    <p:extLst>
      <p:ext uri="{19B8F6BF-5375-455C-9EA6-DF929625EA0E}">
        <p15:presenceInfo xmlns:p15="http://schemas.microsoft.com/office/powerpoint/2012/main" userId="dbaba0e4-1ca9-4c7d-901c-b8f30053d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74B"/>
    <a:srgbClr val="FFFFFF"/>
    <a:srgbClr val="4F81BD"/>
    <a:srgbClr val="D79E14"/>
    <a:srgbClr val="D9D9D9"/>
    <a:srgbClr val="C0504D"/>
    <a:srgbClr val="517299"/>
    <a:srgbClr val="CF8C8B"/>
    <a:srgbClr val="14284B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291" autoAdjust="0"/>
  </p:normalViewPr>
  <p:slideViewPr>
    <p:cSldViewPr>
      <p:cViewPr varScale="1">
        <p:scale>
          <a:sx n="64" d="100"/>
          <a:sy n="64" d="100"/>
        </p:scale>
        <p:origin x="40" y="108"/>
      </p:cViewPr>
      <p:guideLst>
        <p:guide orient="horz" pos="4065"/>
        <p:guide pos="7197"/>
        <p:guide pos="347"/>
        <p:guide pos="2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ocuments\Progetto%20SUA%20Indagine%20conoscitiva&#160;Comuni%20della%20Provincia%20di%20Potenza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ocuments\Progetto%20SUA%20Indagine%20conoscitiva&#160;Comuni%20della%20Provincia%20di%20Potenz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ocuments\Progetto%20SUA%20Indagine%20conoscitiva&#160;Comuni%20della%20Provincia%20di%20Potenz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urizio%20Mastrolembo\Documents\Progetto%20SUA%20Indagine%20conoscitiva&#160;Comuni%20della%20Provincia%20di%20Potenz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75325824320105"/>
          <c:y val="3.2305433186490456E-2"/>
          <c:w val="0.7308587574703872"/>
          <c:h val="0.9503113762762034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Foglio10!$L$1</c:f>
              <c:strCache>
                <c:ptCount val="1"/>
                <c:pt idx="0">
                  <c:v>Beni e servizi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Foglio10!$K$2:$K$17</c:f>
              <c:strCache>
                <c:ptCount val="16"/>
                <c:pt idx="0">
                  <c:v>Castelmezzano</c:v>
                </c:pt>
                <c:pt idx="1">
                  <c:v>Carbone</c:v>
                </c:pt>
                <c:pt idx="2">
                  <c:v>Palazzo San Gervasio</c:v>
                </c:pt>
                <c:pt idx="3">
                  <c:v>Rapone</c:v>
                </c:pt>
                <c:pt idx="4">
                  <c:v>Ginestra</c:v>
                </c:pt>
                <c:pt idx="5">
                  <c:v>Castelgrande</c:v>
                </c:pt>
                <c:pt idx="6">
                  <c:v>Castelsaraceno</c:v>
                </c:pt>
                <c:pt idx="7">
                  <c:v>Avigliano</c:v>
                </c:pt>
                <c:pt idx="8">
                  <c:v>Vietri di Potenza</c:v>
                </c:pt>
                <c:pt idx="9">
                  <c:v>Filiano</c:v>
                </c:pt>
                <c:pt idx="10">
                  <c:v>Laurenzana</c:v>
                </c:pt>
                <c:pt idx="11">
                  <c:v>Latronico</c:v>
                </c:pt>
                <c:pt idx="12">
                  <c:v>Venosa</c:v>
                </c:pt>
                <c:pt idx="13">
                  <c:v>Cersosimo</c:v>
                </c:pt>
                <c:pt idx="14">
                  <c:v>San Chirico Nuovo</c:v>
                </c:pt>
                <c:pt idx="15">
                  <c:v>Abriola</c:v>
                </c:pt>
              </c:strCache>
            </c:strRef>
          </c:cat>
          <c:val>
            <c:numRef>
              <c:f>Foglio10!$L$2:$L$17</c:f>
              <c:numCache>
                <c:formatCode>General</c:formatCode>
                <c:ptCount val="16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6</c:v>
                </c:pt>
                <c:pt idx="8">
                  <c:v>7</c:v>
                </c:pt>
                <c:pt idx="9">
                  <c:v>2</c:v>
                </c:pt>
                <c:pt idx="10">
                  <c:v>5</c:v>
                </c:pt>
                <c:pt idx="11">
                  <c:v>8</c:v>
                </c:pt>
                <c:pt idx="12">
                  <c:v>8</c:v>
                </c:pt>
                <c:pt idx="13">
                  <c:v>21</c:v>
                </c:pt>
                <c:pt idx="14">
                  <c:v>25</c:v>
                </c:pt>
                <c:pt idx="1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D-4BB1-98BC-7A4CF9427F9B}"/>
            </c:ext>
          </c:extLst>
        </c:ser>
        <c:ser>
          <c:idx val="1"/>
          <c:order val="1"/>
          <c:tx>
            <c:strRef>
              <c:f>Foglio10!$M$1</c:f>
              <c:strCache>
                <c:ptCount val="1"/>
                <c:pt idx="0">
                  <c:v>Lavori</c:v>
                </c:pt>
              </c:strCache>
            </c:strRef>
          </c:tx>
          <c:spPr>
            <a:solidFill>
              <a:srgbClr val="46A634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70D-4BB1-98BC-7A4CF9427F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Foglio10!$K$2:$K$17</c:f>
              <c:strCache>
                <c:ptCount val="16"/>
                <c:pt idx="0">
                  <c:v>Castelmezzano</c:v>
                </c:pt>
                <c:pt idx="1">
                  <c:v>Carbone</c:v>
                </c:pt>
                <c:pt idx="2">
                  <c:v>Palazzo San Gervasio</c:v>
                </c:pt>
                <c:pt idx="3">
                  <c:v>Rapone</c:v>
                </c:pt>
                <c:pt idx="4">
                  <c:v>Ginestra</c:v>
                </c:pt>
                <c:pt idx="5">
                  <c:v>Castelgrande</c:v>
                </c:pt>
                <c:pt idx="6">
                  <c:v>Castelsaraceno</c:v>
                </c:pt>
                <c:pt idx="7">
                  <c:v>Avigliano</c:v>
                </c:pt>
                <c:pt idx="8">
                  <c:v>Vietri di Potenza</c:v>
                </c:pt>
                <c:pt idx="9">
                  <c:v>Filiano</c:v>
                </c:pt>
                <c:pt idx="10">
                  <c:v>Laurenzana</c:v>
                </c:pt>
                <c:pt idx="11">
                  <c:v>Latronico</c:v>
                </c:pt>
                <c:pt idx="12">
                  <c:v>Venosa</c:v>
                </c:pt>
                <c:pt idx="13">
                  <c:v>Cersosimo</c:v>
                </c:pt>
                <c:pt idx="14">
                  <c:v>San Chirico Nuovo</c:v>
                </c:pt>
                <c:pt idx="15">
                  <c:v>Abriola</c:v>
                </c:pt>
              </c:strCache>
            </c:strRef>
          </c:cat>
          <c:val>
            <c:numRef>
              <c:f>Foglio10!$M$2:$M$17</c:f>
              <c:numCache>
                <c:formatCode>General</c:formatCode>
                <c:ptCount val="16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  <c:pt idx="7">
                  <c:v>2</c:v>
                </c:pt>
                <c:pt idx="8">
                  <c:v>1</c:v>
                </c:pt>
                <c:pt idx="9">
                  <c:v>7</c:v>
                </c:pt>
                <c:pt idx="10">
                  <c:v>5</c:v>
                </c:pt>
                <c:pt idx="11">
                  <c:v>3</c:v>
                </c:pt>
                <c:pt idx="12">
                  <c:v>4</c:v>
                </c:pt>
                <c:pt idx="13">
                  <c:v>3</c:v>
                </c:pt>
                <c:pt idx="14">
                  <c:v>4</c:v>
                </c:pt>
                <c:pt idx="1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D-4BB1-98BC-7A4CF9427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1A274B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00937774824778"/>
          <c:y val="0.82039016809403897"/>
          <c:w val="0.23368620320158193"/>
          <c:h val="6.73097690982459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1A274B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61714289682112"/>
          <c:y val="0.12418873881775128"/>
          <c:w val="0.4074164939908827"/>
          <c:h val="0.7167512394284048"/>
        </c:manualLayout>
      </c:layout>
      <c:pieChart>
        <c:varyColors val="1"/>
        <c:ser>
          <c:idx val="0"/>
          <c:order val="0"/>
          <c:tx>
            <c:strRef>
              <c:f>Foglio10!$K$41</c:f>
              <c:strCache>
                <c:ptCount val="1"/>
                <c:pt idx="0">
                  <c:v>Totale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C6-4AEF-B3D3-7DB4F7C7305D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C6-4AEF-B3D3-7DB4F7C7305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C6-4AEF-B3D3-7DB4F7C7305D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C6-4AEF-B3D3-7DB4F7C7305D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4C6-4AEF-B3D3-7DB4F7C7305D}"/>
              </c:ext>
            </c:extLst>
          </c:dPt>
          <c:dLbls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rgbClr val="1A274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94C6-4AEF-B3D3-7DB4F7C7305D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1A274B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Foglio10!$L$23:$P$23</c:f>
              <c:strCache>
                <c:ptCount val="5"/>
                <c:pt idx="0">
                  <c:v>Dirigenti</c:v>
                </c:pt>
                <c:pt idx="1">
                  <c:v>Funzionari</c:v>
                </c:pt>
                <c:pt idx="2">
                  <c:v>Impiegati 
tecnici</c:v>
                </c:pt>
                <c:pt idx="3">
                  <c:v>Impiegati 
amministrativi</c:v>
                </c:pt>
                <c:pt idx="4">
                  <c:v>Altro</c:v>
                </c:pt>
              </c:strCache>
            </c:strRef>
          </c:cat>
          <c:val>
            <c:numRef>
              <c:f>Foglio10!$L$41:$P$41</c:f>
              <c:numCache>
                <c:formatCode>General</c:formatCode>
                <c:ptCount val="5"/>
                <c:pt idx="0">
                  <c:v>18</c:v>
                </c:pt>
                <c:pt idx="1">
                  <c:v>28</c:v>
                </c:pt>
                <c:pt idx="2">
                  <c:v>25</c:v>
                </c:pt>
                <c:pt idx="3">
                  <c:v>27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4C6-4AEF-B3D3-7DB4F7C73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Foglio10!$L$43</c:f>
              <c:strCache>
                <c:ptCount val="1"/>
                <c:pt idx="0">
                  <c:v>Molto complessi 
e problematici</c:v>
                </c:pt>
              </c:strCache>
            </c:strRef>
          </c:tx>
          <c:spPr>
            <a:solidFill>
              <a:srgbClr val="A21843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D54-452C-A605-81DC11FAED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Foglio10!$K$44:$K$49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Aspetti giuridici</c:v>
                </c:pt>
                <c:pt idx="5">
                  <c:v>Responsabilità personale</c:v>
                </c:pt>
              </c:strCache>
            </c:strRef>
          </c:cat>
          <c:val>
            <c:numRef>
              <c:f>Foglio10!$L$44:$L$49</c:f>
              <c:numCache>
                <c:formatCode>General</c:formatCode>
                <c:ptCount val="6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54-452C-A605-81DC11FAED4D}"/>
            </c:ext>
          </c:extLst>
        </c:ser>
        <c:ser>
          <c:idx val="1"/>
          <c:order val="1"/>
          <c:tx>
            <c:strRef>
              <c:f>Foglio10!$M$43</c:f>
              <c:strCache>
                <c:ptCount val="1"/>
                <c:pt idx="0">
                  <c:v>Abbastanza difficili 
da gestire</c:v>
                </c:pt>
              </c:strCache>
            </c:strRef>
          </c:tx>
          <c:spPr>
            <a:solidFill>
              <a:srgbClr val="7235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Foglio10!$K$44:$K$49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Aspetti giuridici</c:v>
                </c:pt>
                <c:pt idx="5">
                  <c:v>Responsabilità personale</c:v>
                </c:pt>
              </c:strCache>
            </c:strRef>
          </c:cat>
          <c:val>
            <c:numRef>
              <c:f>Foglio10!$M$44:$M$49</c:f>
              <c:numCache>
                <c:formatCode>General</c:formatCode>
                <c:ptCount val="6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54-452C-A605-81DC11FAED4D}"/>
            </c:ext>
          </c:extLst>
        </c:ser>
        <c:ser>
          <c:idx val="2"/>
          <c:order val="2"/>
          <c:tx>
            <c:strRef>
              <c:f>Foglio10!$N$43</c:f>
              <c:strCache>
                <c:ptCount val="1"/>
                <c:pt idx="0">
                  <c:v>Relativamente semplici 
da gestire</c:v>
                </c:pt>
              </c:strCache>
            </c:strRef>
          </c:tx>
          <c:spPr>
            <a:solidFill>
              <a:srgbClr val="007A7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Foglio10!$K$44:$K$49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Aspetti giuridici</c:v>
                </c:pt>
                <c:pt idx="5">
                  <c:v>Responsabilità personale</c:v>
                </c:pt>
              </c:strCache>
            </c:strRef>
          </c:cat>
          <c:val>
            <c:numRef>
              <c:f>Foglio10!$N$44:$N$49</c:f>
              <c:numCache>
                <c:formatCode>General</c:formatCode>
                <c:ptCount val="6"/>
                <c:pt idx="0">
                  <c:v>14</c:v>
                </c:pt>
                <c:pt idx="1">
                  <c:v>14</c:v>
                </c:pt>
                <c:pt idx="2">
                  <c:v>11</c:v>
                </c:pt>
                <c:pt idx="3">
                  <c:v>12</c:v>
                </c:pt>
                <c:pt idx="4">
                  <c:v>8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54-452C-A605-81DC11FAED4D}"/>
            </c:ext>
          </c:extLst>
        </c:ser>
        <c:ser>
          <c:idx val="3"/>
          <c:order val="3"/>
          <c:tx>
            <c:strRef>
              <c:f>Foglio10!$O$43</c:f>
              <c:strCache>
                <c:ptCount val="1"/>
                <c:pt idx="0">
                  <c:v>Nessuna 
difficoltà</c:v>
                </c:pt>
              </c:strCache>
            </c:strRef>
          </c:tx>
          <c:spPr>
            <a:solidFill>
              <a:srgbClr val="1A2F4A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D54-452C-A605-81DC11FAED4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D54-452C-A605-81DC11FAED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Foglio10!$K$44:$K$49</c:f>
              <c:strCache>
                <c:ptCount val="6"/>
                <c:pt idx="0">
                  <c:v>Aspetti tecnici</c:v>
                </c:pt>
                <c:pt idx="1">
                  <c:v>Aspetti economico-finanziari</c:v>
                </c:pt>
                <c:pt idx="2">
                  <c:v>Aspetti informatici</c:v>
                </c:pt>
                <c:pt idx="3">
                  <c:v>Aspetti amministrativi</c:v>
                </c:pt>
                <c:pt idx="4">
                  <c:v>Aspetti giuridici</c:v>
                </c:pt>
                <c:pt idx="5">
                  <c:v>Responsabilità personale</c:v>
                </c:pt>
              </c:strCache>
            </c:strRef>
          </c:cat>
          <c:val>
            <c:numRef>
              <c:f>Foglio10!$O$44:$O$49</c:f>
              <c:numCache>
                <c:formatCode>General</c:formatCode>
                <c:ptCount val="6"/>
                <c:pt idx="0">
                  <c:v>3</c:v>
                </c:pt>
                <c:pt idx="1">
                  <c:v>0</c:v>
                </c:pt>
                <c:pt idx="2">
                  <c:v>4</c:v>
                </c:pt>
                <c:pt idx="3">
                  <c:v>1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54-452C-A605-81DC11FAE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45005879"/>
        <c:axId val="1145006199"/>
      </c:barChart>
      <c:catAx>
        <c:axId val="11450058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1A274B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145006199"/>
        <c:crosses val="autoZero"/>
        <c:auto val="1"/>
        <c:lblAlgn val="ctr"/>
        <c:lblOffset val="100"/>
        <c:noMultiLvlLbl val="0"/>
      </c:catAx>
      <c:valAx>
        <c:axId val="1145006199"/>
        <c:scaling>
          <c:orientation val="minMax"/>
          <c:max val="20"/>
        </c:scaling>
        <c:delete val="1"/>
        <c:axPos val="b"/>
        <c:numFmt formatCode="General" sourceLinked="1"/>
        <c:majorTickMark val="out"/>
        <c:minorTickMark val="none"/>
        <c:tickLblPos val="nextTo"/>
        <c:crossAx val="1145005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374348914097997"/>
          <c:y val="0.79540455259397191"/>
          <c:w val="0.6570894021022492"/>
          <c:h val="0.177652941811347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1A274B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16425332859686E-3"/>
          <c:y val="9.5591424225032195E-2"/>
          <c:w val="0.78062223561767696"/>
          <c:h val="0.8225688452493507"/>
        </c:manualLayout>
      </c:layout>
      <c:ofPieChart>
        <c:ofPieType val="bar"/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53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A2-4273-82E6-EA3643E04220}"/>
              </c:ext>
            </c:extLst>
          </c:dPt>
          <c:dPt>
            <c:idx val="1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A2-4273-82E6-EA3643E0422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A2-4273-82E6-EA3643E04220}"/>
              </c:ext>
            </c:extLst>
          </c:dPt>
          <c:dPt>
            <c:idx val="3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A2-4273-82E6-EA3643E04220}"/>
              </c:ext>
            </c:extLst>
          </c:dPt>
          <c:dPt>
            <c:idx val="4"/>
            <c:bubble3D val="0"/>
            <c:spPr>
              <a:solidFill>
                <a:schemeClr val="accent1">
                  <a:tint val="54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8A2-4273-82E6-EA3643E04220}"/>
              </c:ext>
            </c:extLst>
          </c:dPt>
          <c:dPt>
            <c:idx val="5"/>
            <c:bubble3D val="0"/>
            <c:spPr>
              <a:solidFill>
                <a:schemeClr val="accent1">
                  <a:tint val="3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8A2-4273-82E6-EA3643E04220}"/>
              </c:ext>
            </c:extLst>
          </c:dPt>
          <c:dLbls>
            <c:dLbl>
              <c:idx val="0"/>
              <c:layout>
                <c:manualLayout>
                  <c:x val="-9.1029352934509488E-3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6CF0417-2BD6-485E-B199-E05F65DEF9ED}" type="CATEGORYNAME">
                      <a:rPr lang="en-US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/>
                      <a:t>
</a:t>
                    </a:r>
                    <a:fld id="{CA22CBFF-E047-47CD-AE28-299FA04EE33E}" type="PERCENTAGE">
                      <a:rPr lang="en-US" b="1" baseline="0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en-US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8A2-4273-82E6-EA3643E04220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DB33A0F-9B35-4AC3-B465-B94B7A912422}" type="CATEGORYNAME">
                      <a:rPr lang="en-US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/>
                      <a:t>
</a:t>
                    </a:r>
                    <a:fld id="{87A98F19-C9C6-4520-82E0-405DC28022EC}" type="PERCENTAGE">
                      <a:rPr lang="en-US" b="1" baseline="0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en-US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A2-4273-82E6-EA3643E04220}"/>
                </c:ext>
              </c:extLst>
            </c:dLbl>
            <c:dLbl>
              <c:idx val="2"/>
              <c:layout>
                <c:manualLayout>
                  <c:x val="1.5951729356114993E-2"/>
                  <c:y val="-0.1007747230400854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F5FB6C-3B6C-4483-AF52-DFC2DDA09B0D}" type="CATEGORYNAME">
                      <a:rPr lang="it-IT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it-IT" baseline="0" dirty="0"/>
                      <a:t>
</a:t>
                    </a:r>
                    <a:fld id="{E532380B-98C7-417A-8F84-D3D682D2BF16}" type="PERCENTAGE">
                      <a:rPr lang="it-IT" b="1" baseline="0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009352459651644"/>
                      <c:h val="0.2762520847903381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8A2-4273-82E6-EA3643E04220}"/>
                </c:ext>
              </c:extLst>
            </c:dLbl>
            <c:dLbl>
              <c:idx val="3"/>
              <c:layout>
                <c:manualLayout>
                  <c:x val="2.8803980921466129E-2"/>
                  <c:y val="-7.136459268561745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3115CD-05AB-48B0-B5A9-8E5E5147264B}" type="CATEGORYNAME">
                      <a:rPr lang="it-IT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it-IT" baseline="0" dirty="0"/>
                      <a:t>
</a:t>
                    </a:r>
                    <a:fld id="{5F5F4BE5-EE42-4031-9A73-C8A308F1230A}" type="PERCENTAGE">
                      <a:rPr lang="it-IT" b="1" baseline="0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85326131024031"/>
                      <c:h val="0.209570547082325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8A2-4273-82E6-EA3643E04220}"/>
                </c:ext>
              </c:extLst>
            </c:dLbl>
            <c:dLbl>
              <c:idx val="4"/>
              <c:layout>
                <c:manualLayout>
                  <c:x val="2.8729974774296847E-2"/>
                  <c:y val="5.829024832786782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602095-59EC-4211-B65F-4A5A766AE844}" type="CATEGORYNAME">
                      <a:rPr lang="it-IT" dirty="0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[NOME CATEGORIA]</a:t>
                    </a:fld>
                    <a:r>
                      <a:rPr lang="it-IT" baseline="0" dirty="0"/>
                      <a:t>
</a:t>
                    </a:r>
                    <a:fld id="{9C5AAB1B-2578-4F6D-BEAE-90CD25047E39}" type="PERCENTAGE">
                      <a:rPr lang="it-IT" b="1" baseline="0" dirty="0"/>
                      <a:pPr algn="l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258915344045707"/>
                      <c:h val="0.219096481040613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8A2-4273-82E6-EA3643E04220}"/>
                </c:ext>
              </c:extLst>
            </c:dLbl>
            <c:dLbl>
              <c:idx val="5"/>
              <c:layout>
                <c:manualLayout>
                  <c:x val="-0.13992627159987228"/>
                  <c:y val="-7.133866097650877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spAutoFit/>
                  </a:bodyPr>
                  <a:lstStyle/>
                  <a:p>
                    <a:pPr algn="ctr">
                      <a:defRPr sz="16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it-IT" dirty="0"/>
                      <a:t>Acquisti </a:t>
                    </a:r>
                    <a:br>
                      <a:rPr lang="it-IT" dirty="0"/>
                    </a:br>
                    <a:r>
                      <a:rPr lang="it-IT" dirty="0"/>
                      <a:t>esclusivamente </a:t>
                    </a:r>
                    <a:br>
                      <a:rPr lang="it-IT" dirty="0"/>
                    </a:br>
                    <a:r>
                      <a:rPr lang="it-IT" dirty="0"/>
                      <a:t>in autonomia</a:t>
                    </a:r>
                    <a:r>
                      <a:rPr lang="it-IT" baseline="0" dirty="0"/>
                      <a:t>
</a:t>
                    </a:r>
                    <a:fld id="{9CF99B5B-D45D-4ADB-90B6-51425E54336F}" type="PERCENTAGE">
                      <a:rPr lang="it-IT" b="1" baseline="0"/>
                      <a:pPr algn="ctr">
                        <a:defRPr sz="1600">
                          <a:solidFill>
                            <a:sysClr val="windowText" lastClr="000000"/>
                          </a:solidFill>
                        </a:defRPr>
                      </a:pPr>
                      <a:t>[PERCENTUALE]</a:t>
                    </a:fld>
                    <a:endParaRPr lang="it-IT" baseline="0" dirty="0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sz="16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8A2-4273-82E6-EA3643E0422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Foglio10!$K$52:$K$56</c:f>
              <c:strCache>
                <c:ptCount val="5"/>
                <c:pt idx="0">
                  <c:v>Ente capofila</c:v>
                </c:pt>
                <c:pt idx="1">
                  <c:v>Non capofila</c:v>
                </c:pt>
                <c:pt idx="2">
                  <c:v>interessati ad acquisti in forma associata/convenzione sia per beni e servizi che per lavori</c:v>
                </c:pt>
                <c:pt idx="3">
                  <c:v>intessati ad acquisti in forma associata/in convenzione solo per lavori</c:v>
                </c:pt>
                <c:pt idx="4">
                  <c:v>non interessato ad acquisti in forma associata/in convenzione</c:v>
                </c:pt>
              </c:strCache>
            </c:strRef>
          </c:cat>
          <c:val>
            <c:numRef>
              <c:f>Foglio10!$L$52:$L$56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7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8A2-4273-82E6-EA3643E04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61"/>
        <c:splitType val="pos"/>
        <c:splitPos val="3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0.56043</cdr:x>
      <cdr:y>0.73503</cdr:y>
    </cdr:from>
    <cdr:to>
      <cdr:x>0.82218</cdr:x>
      <cdr:y>0.90173</cdr:y>
    </cdr:to>
    <cdr:sp macro="" textlink="">
      <cdr:nvSpPr>
        <cdr:cNvPr id="2" name="Rettangolo 1">
          <a:extLst xmlns:a="http://schemas.openxmlformats.org/drawingml/2006/main">
            <a:ext uri="{FF2B5EF4-FFF2-40B4-BE49-F238E27FC236}">
              <a16:creationId xmlns:a16="http://schemas.microsoft.com/office/drawing/2014/main" id="{35A0EC03-143C-4293-920E-38882EC0ED5B}"/>
            </a:ext>
          </a:extLst>
        </cdr:cNvPr>
        <cdr:cNvSpPr/>
      </cdr:nvSpPr>
      <cdr:spPr>
        <a:xfrm xmlns:a="http://schemas.openxmlformats.org/drawingml/2006/main">
          <a:off x="5087888" y="3492389"/>
          <a:ext cx="2376260" cy="79208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6350">
          <a:prstDash val="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t-IT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8B81CB2-823F-4014-A7FD-9D03C16E2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9F3CE0-42B5-48F6-83E2-C39DB57DAE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4B5C9-CC64-450F-91BB-59615A0FF4A4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B2D662-E5DE-4748-B943-9C45D6584D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BD6E7BC-59C8-4F78-9AD1-904909AD7C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79A29-4BBB-4E65-BBB8-02008AC46D4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528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4BEC5-1692-4E88-9685-8F91418EF228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5FF62-962A-4EC2-B30F-A4C2DB8350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2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6" Type="http://schemas.openxmlformats.org/officeDocument/2006/relationships/hyperlink" Target="mailto:direzione@pec.easygov.it" TargetMode="External"/><Relationship Id="rId5" Type="http://schemas.openxmlformats.org/officeDocument/2006/relationships/hyperlink" Target="mailto:info@easygov.it" TargetMode="External"/><Relationship Id="rId4" Type="http://schemas.openxmlformats.org/officeDocument/2006/relationships/hyperlink" Target="http://www.easygov.it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1358E6C-67B0-5647-ACF5-182B290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608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16754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7268A-DAA0-40FE-ACB2-7D07D78C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31A29-51E7-45A5-9E02-D15FB6E64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F204E-8F1C-49FE-947E-1ED25A6F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D7075-1A2A-44AD-B0CD-509B2B2E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94F787-25F0-4BCA-8FCC-5B5F789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7A67A6A-E3A5-4CA1-80B5-608FE5F6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58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DCCE6-4BE5-46A1-B0B7-848A4258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4928AE0-B0F0-458D-B500-9F0C7E408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5967AE-B49C-41A7-B118-53E153F3F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E5ABD4-2E38-4A63-8C5F-584D1B13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63DBFD-0335-4B52-9F7C-5BEDD9067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9EBE256-2164-4DE6-A7DC-014A16C6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D36C51-D89B-4C81-918F-3938A3B5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EAD4E8-3FB3-44C0-A3EF-01149118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34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0AEDA-FBA4-43EF-B7CF-9E36641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400B61A-CBC4-47EB-B022-86BB518A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2F9401-D2DB-4C18-B0F0-36ECEB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31A6F5-5FE9-497A-BAD3-72F92BA3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720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3C6A45-46F0-4CBB-84A3-A8D25C78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A019D9-3BD6-409A-AA70-0B57E775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E143D4-B03B-4D17-93C4-42AF1919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6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DE929-CC91-428B-93C9-E5C0EE1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463E3-38A4-4C95-8345-84A6C75A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1124FC-BE5A-4048-ACB9-079C0B9A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7BE36E-3F50-487F-A11A-B74B791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12D418-E85B-49FF-AE91-CC75685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1C8B8A-CC10-49B8-AF89-10D1C1D1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0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8D2ADD-9035-4C78-A936-62092A00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F2EF89-6DB2-4A38-86AC-146737DEA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B19B4C-2062-41CB-BE8C-141F1D6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4CC168-C892-4A6D-9ADD-5A902381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35B1-7D0F-40ED-A2AF-1A695A54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1BB5CC-1741-49D5-956E-5950BCC8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31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A6B3D-C878-439C-A54E-584A5668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820223-B9A5-40DF-849F-516C43EFD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0E92D-7059-42F5-A288-97C99627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AAF5B2-7F22-4496-9842-C4FED7F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16552-B875-49A0-A517-DA8C1270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47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4BDB23-2A69-40C9-B5E3-53BCFB00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CAF8307-5A60-4ABB-B3FB-4921E0351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D1C08-F6C9-4AC3-8CD1-D06FB2A7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588365-6C47-45D7-92DC-93F6E4D1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07434-C619-4AA0-9D35-AD40A27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8029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3552395" cy="496855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Tijdelijke aanduiding voor inhoud 2"/>
          <p:cNvSpPr>
            <a:spLocks noGrp="1"/>
          </p:cNvSpPr>
          <p:nvPr>
            <p:ph idx="10"/>
          </p:nvPr>
        </p:nvSpPr>
        <p:spPr>
          <a:xfrm>
            <a:off x="4367808" y="1340768"/>
            <a:ext cx="6816757" cy="49685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1" y="548680"/>
            <a:ext cx="10657184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005456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5184576" cy="453650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6096000" y="1340768"/>
            <a:ext cx="5088565" cy="45365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0F0408-873D-4595-BE78-DC0E7C945B12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10125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101D59-A5FA-D343-9F9A-F3DD6BA9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" y="5949280"/>
            <a:ext cx="569106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it-IT" sz="3200" b="1" kern="1200" dirty="0">
                <a:solidFill>
                  <a:srgbClr val="14284B"/>
                </a:solidFill>
                <a:latin typeface="Hind Light"/>
                <a:ea typeface="+mn-ea"/>
                <a:cs typeface="Hind Light"/>
              </a:defRPr>
            </a:lvl1pPr>
          </a:lstStyle>
          <a:p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32198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CasellaDiTesto 2"/>
          <p:cNvSpPr txBox="1"/>
          <p:nvPr userDrawn="1"/>
        </p:nvSpPr>
        <p:spPr>
          <a:xfrm>
            <a:off x="71940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71940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5" name="CasellaDiTesto 4"/>
          <p:cNvSpPr txBox="1"/>
          <p:nvPr userDrawn="1"/>
        </p:nvSpPr>
        <p:spPr>
          <a:xfrm>
            <a:off x="350371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6" name="CasellaDiTesto 5"/>
          <p:cNvSpPr txBox="1"/>
          <p:nvPr userDrawn="1"/>
        </p:nvSpPr>
        <p:spPr>
          <a:xfrm>
            <a:off x="350371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628802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6288024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9" name="CasellaDiTesto 8"/>
          <p:cNvSpPr txBox="1"/>
          <p:nvPr userDrawn="1"/>
        </p:nvSpPr>
        <p:spPr>
          <a:xfrm>
            <a:off x="9072332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0" name="CasellaDiTesto 9"/>
          <p:cNvSpPr txBox="1"/>
          <p:nvPr userDrawn="1"/>
        </p:nvSpPr>
        <p:spPr>
          <a:xfrm>
            <a:off x="9072332" y="3501009"/>
            <a:ext cx="2496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Sole 10"/>
          <p:cNvSpPr/>
          <p:nvPr userDrawn="1"/>
        </p:nvSpPr>
        <p:spPr>
          <a:xfrm>
            <a:off x="127146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2" name="Sole 11"/>
          <p:cNvSpPr/>
          <p:nvPr userDrawn="1"/>
        </p:nvSpPr>
        <p:spPr>
          <a:xfrm>
            <a:off x="4151784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3" name="Sole 12"/>
          <p:cNvSpPr/>
          <p:nvPr userDrawn="1"/>
        </p:nvSpPr>
        <p:spPr>
          <a:xfrm>
            <a:off x="6840083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4" name="Sole 13"/>
          <p:cNvSpPr/>
          <p:nvPr userDrawn="1"/>
        </p:nvSpPr>
        <p:spPr>
          <a:xfrm>
            <a:off x="9624392" y="1988840"/>
            <a:ext cx="1152128" cy="1080120"/>
          </a:xfrm>
          <a:prstGeom prst="sun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14284B"/>
              </a:solidFill>
            </a:endParaRP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501748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7" name="CasellaDiTesto 6"/>
          <p:cNvSpPr txBox="1"/>
          <p:nvPr userDrawn="1"/>
        </p:nvSpPr>
        <p:spPr>
          <a:xfrm>
            <a:off x="84962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8" name="CasellaDiTesto 7"/>
          <p:cNvSpPr txBox="1"/>
          <p:nvPr userDrawn="1"/>
        </p:nvSpPr>
        <p:spPr>
          <a:xfrm>
            <a:off x="80162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5" name="Anello 14"/>
          <p:cNvSpPr/>
          <p:nvPr userDrawn="1"/>
        </p:nvSpPr>
        <p:spPr>
          <a:xfrm>
            <a:off x="90723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6" name="CasellaDiTesto 15"/>
          <p:cNvSpPr txBox="1"/>
          <p:nvPr userDrawn="1"/>
        </p:nvSpPr>
        <p:spPr>
          <a:xfrm>
            <a:off x="1295468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815413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8" name="Anello 17"/>
          <p:cNvSpPr/>
          <p:nvPr userDrawn="1"/>
        </p:nvSpPr>
        <p:spPr>
          <a:xfrm>
            <a:off x="1871532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19" name="CasellaDiTesto 18"/>
          <p:cNvSpPr txBox="1"/>
          <p:nvPr userDrawn="1"/>
        </p:nvSpPr>
        <p:spPr>
          <a:xfrm>
            <a:off x="4847864" y="3212978"/>
            <a:ext cx="2496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14284B"/>
                </a:solidFill>
                <a:latin typeface="Oswald Regular"/>
                <a:cs typeface="Oswald Regular"/>
              </a:rPr>
              <a:t>Titolo</a:t>
            </a:r>
          </a:p>
        </p:txBody>
      </p:sp>
      <p:sp>
        <p:nvSpPr>
          <p:cNvPr id="20" name="CasellaDiTesto 19"/>
          <p:cNvSpPr txBox="1"/>
          <p:nvPr userDrawn="1"/>
        </p:nvSpPr>
        <p:spPr>
          <a:xfrm>
            <a:off x="4367809" y="3535853"/>
            <a:ext cx="355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Nulla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volutpat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feugiat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arcu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,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rutrum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Etiam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iaculis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auctor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Interdum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et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malesuada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fames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ac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ante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ipsum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primis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faucibus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</a:t>
            </a: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ut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imperdiet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dolor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In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finibus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ullamcorper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sapien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sed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blandit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Donec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luctus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molestie mi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egestas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pellentesque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Nullam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vel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facilisis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 </a:t>
            </a:r>
            <a:r>
              <a:rPr lang="it-IT" sz="1000" dirty="0" err="1">
                <a:solidFill>
                  <a:srgbClr val="14284B"/>
                </a:solidFill>
                <a:latin typeface="Hind Light"/>
                <a:cs typeface="Hind Light"/>
              </a:rPr>
              <a:t>lorem</a:t>
            </a:r>
            <a:r>
              <a:rPr lang="it-IT" sz="1000" dirty="0">
                <a:solidFill>
                  <a:srgbClr val="14284B"/>
                </a:solidFill>
                <a:latin typeface="Hind Light"/>
                <a:cs typeface="Hind Light"/>
              </a:rPr>
              <a:t>. </a:t>
            </a:r>
          </a:p>
          <a:p>
            <a:endParaRPr lang="it-IT" sz="100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21" name="Anello 20"/>
          <p:cNvSpPr/>
          <p:nvPr userDrawn="1"/>
        </p:nvSpPr>
        <p:spPr>
          <a:xfrm>
            <a:off x="5423928" y="1916832"/>
            <a:ext cx="1344149" cy="1008112"/>
          </a:xfrm>
          <a:prstGeom prst="donut">
            <a:avLst>
              <a:gd name="adj" fmla="val 7208"/>
            </a:avLst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 userDrawn="1"/>
        </p:nvSpPr>
        <p:spPr>
          <a:xfrm>
            <a:off x="9114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6" name="Rettangolo 25"/>
          <p:cNvSpPr/>
          <p:nvPr userDrawn="1"/>
        </p:nvSpPr>
        <p:spPr>
          <a:xfrm>
            <a:off x="4463821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7" name="Rettangolo 26"/>
          <p:cNvSpPr/>
          <p:nvPr userDrawn="1"/>
        </p:nvSpPr>
        <p:spPr>
          <a:xfrm>
            <a:off x="8112225" y="5085184"/>
            <a:ext cx="3264363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2242333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657416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3722405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27381" y="548680"/>
            <a:ext cx="10657184" cy="360040"/>
          </a:xfrm>
        </p:spPr>
        <p:txBody>
          <a:bodyPr/>
          <a:lstStyle/>
          <a:p>
            <a:r>
              <a:rPr lang="nl-NL" dirty="0"/>
              <a:t>TITOLO</a:t>
            </a:r>
          </a:p>
        </p:txBody>
      </p:sp>
      <p:sp>
        <p:nvSpPr>
          <p:cNvPr id="7" name="Tijdelijke aanduiding voor inhoud 2"/>
          <p:cNvSpPr>
            <a:spLocks noGrp="1"/>
          </p:cNvSpPr>
          <p:nvPr>
            <p:ph idx="1"/>
          </p:nvPr>
        </p:nvSpPr>
        <p:spPr>
          <a:xfrm>
            <a:off x="527381" y="1340768"/>
            <a:ext cx="10657184" cy="45365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6517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BF6F8-3E76-4884-BAC6-530EF08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69839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inhoud 2"/>
          <p:cNvSpPr>
            <a:spLocks noGrp="1"/>
          </p:cNvSpPr>
          <p:nvPr>
            <p:ph idx="1"/>
          </p:nvPr>
        </p:nvSpPr>
        <p:spPr>
          <a:xfrm>
            <a:off x="527380" y="1340768"/>
            <a:ext cx="10969211" cy="4968552"/>
          </a:xfrm>
        </p:spPr>
        <p:txBody>
          <a:bodyPr>
            <a:normAutofit/>
          </a:bodyPr>
          <a:lstStyle>
            <a:lvl1pPr marL="0" indent="0" algn="just">
              <a:buFontTx/>
              <a:buNone/>
              <a:defRPr sz="2400">
                <a:latin typeface="Hind Medium"/>
                <a:cs typeface="Hind Medium"/>
              </a:defRPr>
            </a:lvl1pPr>
          </a:lstStyle>
          <a:p>
            <a:pPr marL="342891" marR="0" lvl="0" indent="-342891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nl-NL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431C3B-4B75-4297-A4C9-4DB80B4ADE66}"/>
              </a:ext>
            </a:extLst>
          </p:cNvPr>
          <p:cNvSpPr/>
          <p:nvPr userDrawn="1"/>
        </p:nvSpPr>
        <p:spPr>
          <a:xfrm>
            <a:off x="7680176" y="6525344"/>
            <a:ext cx="3132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Titolo</a:t>
            </a:r>
          </a:p>
        </p:txBody>
      </p:sp>
      <p:sp>
        <p:nvSpPr>
          <p:cNvPr id="3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527149" y="908731"/>
            <a:ext cx="10969450" cy="288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it-IT" dirty="0"/>
              <a:t>Sottotitolo</a:t>
            </a:r>
          </a:p>
        </p:txBody>
      </p:sp>
    </p:spTree>
    <p:extLst>
      <p:ext uri="{BB962C8B-B14F-4D97-AF65-F5344CB8AC3E}">
        <p14:creationId xmlns:p14="http://schemas.microsoft.com/office/powerpoint/2010/main" val="153139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contatti.jpg">
            <a:extLst>
              <a:ext uri="{FF2B5EF4-FFF2-40B4-BE49-F238E27FC236}">
                <a16:creationId xmlns:a16="http://schemas.microsoft.com/office/drawing/2014/main" id="{DC7F2D20-A9E9-9C44-A387-E4F24AFD18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80" y="0"/>
            <a:ext cx="9144000" cy="6858000"/>
          </a:xfrm>
          <a:prstGeom prst="rect">
            <a:avLst/>
          </a:prstGeom>
        </p:spPr>
      </p:pic>
      <p:pic>
        <p:nvPicPr>
          <p:cNvPr id="4" name="Immagine 3" descr="easygov_logo.png">
            <a:extLst>
              <a:ext uri="{FF2B5EF4-FFF2-40B4-BE49-F238E27FC236}">
                <a16:creationId xmlns:a16="http://schemas.microsoft.com/office/drawing/2014/main" id="{5C7062A1-CF5C-4D46-A8E2-6B17DB1037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0" y="4149080"/>
            <a:ext cx="2469776" cy="50928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8C6B7E-6922-4440-85D1-A9B37687D65C}"/>
              </a:ext>
            </a:extLst>
          </p:cNvPr>
          <p:cNvSpPr txBox="1"/>
          <p:nvPr userDrawn="1"/>
        </p:nvSpPr>
        <p:spPr>
          <a:xfrm>
            <a:off x="47328" y="4751273"/>
            <a:ext cx="4320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EASYGOV SOLUTIONS S.R.L.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Tel.: (+39) 02.21118943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Fax: (+39) 0362.275151</a:t>
            </a: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Sito web: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4"/>
              </a:rPr>
              <a:t>www.easygov.it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5"/>
              </a:rPr>
              <a:t>info@easygov.it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2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Posta Elettronica Certificata: </a:t>
            </a:r>
            <a:r>
              <a:rPr lang="it-IT" sz="12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  <a:hlinkClick r:id="rId6"/>
              </a:rPr>
              <a:t>direzione@pec.easygov.it</a:t>
            </a:r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endParaRPr lang="it-IT" sz="1200" kern="1200" dirty="0">
              <a:solidFill>
                <a:srgbClr val="14284B"/>
              </a:solidFill>
              <a:latin typeface="Hind Light"/>
              <a:ea typeface="+mn-ea"/>
              <a:cs typeface="Arial" panose="020B0604020202020204" pitchFamily="34" charset="0"/>
            </a:endParaRP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SEDE LEGALE: Via Comina, 39 – 20831 Seregno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CAPITALE SOCIALE: Euro 10.000 </a:t>
            </a:r>
            <a:r>
              <a:rPr lang="it-IT" sz="1000" kern="1200" dirty="0" err="1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i.v</a:t>
            </a:r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.</a:t>
            </a:r>
          </a:p>
          <a:p>
            <a:r>
              <a:rPr lang="it-I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CODICE FISCALE – P.IVA: n. 03111770131</a:t>
            </a:r>
          </a:p>
          <a:p>
            <a:r>
              <a:rPr lang="pt-PT" sz="1000" kern="1200" dirty="0">
                <a:solidFill>
                  <a:srgbClr val="14284B"/>
                </a:solidFill>
                <a:latin typeface="Hind Light"/>
                <a:ea typeface="+mn-ea"/>
                <a:cs typeface="Arial" panose="020B0604020202020204" pitchFamily="34" charset="0"/>
              </a:rPr>
              <a:t>R.E.A. MB 1872203</a:t>
            </a:r>
          </a:p>
        </p:txBody>
      </p:sp>
      <p:cxnSp>
        <p:nvCxnSpPr>
          <p:cNvPr id="7" name="Connettore 1 5">
            <a:extLst>
              <a:ext uri="{FF2B5EF4-FFF2-40B4-BE49-F238E27FC236}">
                <a16:creationId xmlns:a16="http://schemas.microsoft.com/office/drawing/2014/main" id="{1792260C-0584-CE4F-BE18-2652B6AAC437}"/>
              </a:ext>
            </a:extLst>
          </p:cNvPr>
          <p:cNvCxnSpPr/>
          <p:nvPr userDrawn="1"/>
        </p:nvCxnSpPr>
        <p:spPr>
          <a:xfrm>
            <a:off x="119336" y="6093296"/>
            <a:ext cx="3600400" cy="0"/>
          </a:xfrm>
          <a:prstGeom prst="line">
            <a:avLst/>
          </a:prstGeom>
          <a:ln w="9525" cmpd="sng">
            <a:solidFill>
              <a:srgbClr val="14284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41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6" name="Segnaposto testo 4">
            <a:extLst>
              <a:ext uri="{FF2B5EF4-FFF2-40B4-BE49-F238E27FC236}">
                <a16:creationId xmlns:a16="http://schemas.microsoft.com/office/drawing/2014/main" id="{DE58DFF0-6FA2-42A7-9A47-CE6C1CD2F6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060848"/>
            <a:ext cx="4824536" cy="38838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  <a:p>
            <a:pPr lvl="0"/>
            <a:r>
              <a:rPr lang="it-IT" dirty="0"/>
              <a:t>Titolo 2</a:t>
            </a:r>
          </a:p>
          <a:p>
            <a:pPr lvl="0"/>
            <a:r>
              <a:rPr lang="it-IT" dirty="0"/>
              <a:t>Titolo 3</a:t>
            </a:r>
          </a:p>
          <a:p>
            <a:pPr lvl="0"/>
            <a:r>
              <a:rPr lang="it-IT" dirty="0"/>
              <a:t>Titolo 4</a:t>
            </a:r>
          </a:p>
          <a:p>
            <a:pPr lvl="0"/>
            <a:r>
              <a:rPr lang="it-IT" dirty="0"/>
              <a:t>Titolo 5</a:t>
            </a:r>
          </a:p>
          <a:p>
            <a:pPr lvl="0"/>
            <a:r>
              <a:rPr lang="it-IT" dirty="0"/>
              <a:t>Titolo 6</a:t>
            </a:r>
          </a:p>
        </p:txBody>
      </p: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087F0240-9956-4AE7-87DA-8F1D4768038D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chemeClr val="bg1"/>
          </a:solidFill>
        </p:grpSpPr>
        <p:sp>
          <p:nvSpPr>
            <p:cNvPr id="64" name="AutoShape 5">
              <a:extLst>
                <a:ext uri="{FF2B5EF4-FFF2-40B4-BE49-F238E27FC236}">
                  <a16:creationId xmlns:a16="http://schemas.microsoft.com/office/drawing/2014/main" id="{BCE85DB0-A14A-4F93-A979-92965950FD56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5" name="AutoShape 5">
              <a:extLst>
                <a:ext uri="{FF2B5EF4-FFF2-40B4-BE49-F238E27FC236}">
                  <a16:creationId xmlns:a16="http://schemas.microsoft.com/office/drawing/2014/main" id="{9BD3275C-F4A0-4156-B836-C5B5C72A384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043B8D56-90C4-4A21-9221-01345184F8EA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chemeClr val="bg1"/>
          </a:solidFill>
        </p:grpSpPr>
        <p:sp>
          <p:nvSpPr>
            <p:cNvPr id="67" name="AutoShape 5">
              <a:extLst>
                <a:ext uri="{FF2B5EF4-FFF2-40B4-BE49-F238E27FC236}">
                  <a16:creationId xmlns:a16="http://schemas.microsoft.com/office/drawing/2014/main" id="{4915F53F-56F8-42AA-BB51-B3195EC5A98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68" name="AutoShape 5">
              <a:extLst>
                <a:ext uri="{FF2B5EF4-FFF2-40B4-BE49-F238E27FC236}">
                  <a16:creationId xmlns:a16="http://schemas.microsoft.com/office/drawing/2014/main" id="{D8D12671-4451-4BA6-8173-FD1B7F62D03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BA3D9DB3-B92E-4F21-BC57-0221AEC0CD2B}"/>
              </a:ext>
            </a:extLst>
          </p:cNvPr>
          <p:cNvGrpSpPr/>
          <p:nvPr userDrawn="1"/>
        </p:nvGrpSpPr>
        <p:grpSpPr>
          <a:xfrm>
            <a:off x="4192771" y="3281097"/>
            <a:ext cx="319053" cy="216000"/>
            <a:chOff x="4217850" y="2987224"/>
            <a:chExt cx="319053" cy="216000"/>
          </a:xfrm>
          <a:solidFill>
            <a:schemeClr val="bg1"/>
          </a:solidFill>
        </p:grpSpPr>
        <p:sp>
          <p:nvSpPr>
            <p:cNvPr id="70" name="AutoShape 5">
              <a:extLst>
                <a:ext uri="{FF2B5EF4-FFF2-40B4-BE49-F238E27FC236}">
                  <a16:creationId xmlns:a16="http://schemas.microsoft.com/office/drawing/2014/main" id="{0003E9C8-C97D-447A-A4C2-B0F870B6CC0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1" name="AutoShape 5">
              <a:extLst>
                <a:ext uri="{FF2B5EF4-FFF2-40B4-BE49-F238E27FC236}">
                  <a16:creationId xmlns:a16="http://schemas.microsoft.com/office/drawing/2014/main" id="{8A18C58F-3FDC-4593-9FFB-2816B22672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2E9FDDB1-1815-4032-B78E-7BF891705F66}"/>
              </a:ext>
            </a:extLst>
          </p:cNvPr>
          <p:cNvGrpSpPr/>
          <p:nvPr userDrawn="1"/>
        </p:nvGrpSpPr>
        <p:grpSpPr>
          <a:xfrm>
            <a:off x="4192771" y="3810452"/>
            <a:ext cx="319053" cy="216000"/>
            <a:chOff x="4217850" y="3568060"/>
            <a:chExt cx="319053" cy="216000"/>
          </a:xfrm>
          <a:solidFill>
            <a:schemeClr val="bg1"/>
          </a:solidFill>
        </p:grpSpPr>
        <p:sp>
          <p:nvSpPr>
            <p:cNvPr id="73" name="AutoShape 5">
              <a:extLst>
                <a:ext uri="{FF2B5EF4-FFF2-40B4-BE49-F238E27FC236}">
                  <a16:creationId xmlns:a16="http://schemas.microsoft.com/office/drawing/2014/main" id="{7E6DE5CF-DAD0-42E7-B7D5-67C0EC96FC5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4" name="AutoShape 5">
              <a:extLst>
                <a:ext uri="{FF2B5EF4-FFF2-40B4-BE49-F238E27FC236}">
                  <a16:creationId xmlns:a16="http://schemas.microsoft.com/office/drawing/2014/main" id="{0EDE9CA6-6931-41B0-830F-9AC936105D8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F73C99A1-B60C-4FA8-BD19-0B577952B96E}"/>
              </a:ext>
            </a:extLst>
          </p:cNvPr>
          <p:cNvGrpSpPr/>
          <p:nvPr userDrawn="1"/>
        </p:nvGrpSpPr>
        <p:grpSpPr>
          <a:xfrm>
            <a:off x="4192771" y="4339807"/>
            <a:ext cx="319053" cy="216000"/>
            <a:chOff x="4217850" y="3993205"/>
            <a:chExt cx="319053" cy="216000"/>
          </a:xfrm>
          <a:solidFill>
            <a:schemeClr val="bg1"/>
          </a:solidFill>
        </p:grpSpPr>
        <p:sp>
          <p:nvSpPr>
            <p:cNvPr id="76" name="AutoShape 5">
              <a:extLst>
                <a:ext uri="{FF2B5EF4-FFF2-40B4-BE49-F238E27FC236}">
                  <a16:creationId xmlns:a16="http://schemas.microsoft.com/office/drawing/2014/main" id="{8E52B206-E1E2-4EF3-A517-02A7C7ADFA1B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77" name="AutoShape 5">
              <a:extLst>
                <a:ext uri="{FF2B5EF4-FFF2-40B4-BE49-F238E27FC236}">
                  <a16:creationId xmlns:a16="http://schemas.microsoft.com/office/drawing/2014/main" id="{D3CD1157-FC6A-4D57-BE6E-F6846768C30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23F92047-ACF8-45FB-8DAE-E873D42A32EC}"/>
              </a:ext>
            </a:extLst>
          </p:cNvPr>
          <p:cNvGrpSpPr/>
          <p:nvPr userDrawn="1"/>
        </p:nvGrpSpPr>
        <p:grpSpPr>
          <a:xfrm>
            <a:off x="4192771" y="4869160"/>
            <a:ext cx="319053" cy="216000"/>
            <a:chOff x="4217850" y="4469468"/>
            <a:chExt cx="319053" cy="216000"/>
          </a:xfrm>
          <a:solidFill>
            <a:schemeClr val="bg1"/>
          </a:solidFill>
        </p:grpSpPr>
        <p:sp>
          <p:nvSpPr>
            <p:cNvPr id="79" name="AutoShape 5">
              <a:extLst>
                <a:ext uri="{FF2B5EF4-FFF2-40B4-BE49-F238E27FC236}">
                  <a16:creationId xmlns:a16="http://schemas.microsoft.com/office/drawing/2014/main" id="{01E164D9-08C4-41F5-8448-7BFCCF6C7DC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80" name="AutoShape 5">
              <a:extLst>
                <a:ext uri="{FF2B5EF4-FFF2-40B4-BE49-F238E27FC236}">
                  <a16:creationId xmlns:a16="http://schemas.microsoft.com/office/drawing/2014/main" id="{E0BCD967-39BE-4F57-87B0-313FFA6EDCC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7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99B8BCBA-8DD4-46C2-BED7-ABA75D9F5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060849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9C7B4B2-5909-4CD8-ADF3-9322790C1B7A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chemeClr val="bg1"/>
          </a:solidFill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6CC16A2D-E9D4-4216-8C36-C9E79FE461B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449F9232-EB70-4393-A4B2-E0C701F6A30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71E6870-89C8-44E5-B4D5-C2F455E0B3ED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rgbClr val="4F81BD"/>
          </a:solidFill>
        </p:grpSpPr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8D49C3EB-BE31-48E2-AD7C-AB9725B8001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0D40F4F4-DE81-447D-A259-7B5F0CA3E0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73AD636-3695-4CE6-9870-48D013A874C5}"/>
              </a:ext>
            </a:extLst>
          </p:cNvPr>
          <p:cNvGrpSpPr/>
          <p:nvPr userDrawn="1"/>
        </p:nvGrpSpPr>
        <p:grpSpPr>
          <a:xfrm>
            <a:off x="4192771" y="3281097"/>
            <a:ext cx="319053" cy="216000"/>
            <a:chOff x="4217850" y="2987224"/>
            <a:chExt cx="319053" cy="216000"/>
          </a:xfrm>
          <a:solidFill>
            <a:srgbClr val="4F81BD"/>
          </a:solidFill>
        </p:grpSpPr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B8AC8314-167B-4460-9BC3-60379E96DF9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F112CF79-E0F4-4D90-A78E-FB2F0B4D9A2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C1ECBA09-8A96-476D-B0FD-ADAFC94050B0}"/>
              </a:ext>
            </a:extLst>
          </p:cNvPr>
          <p:cNvGrpSpPr/>
          <p:nvPr userDrawn="1"/>
        </p:nvGrpSpPr>
        <p:grpSpPr>
          <a:xfrm>
            <a:off x="4192771" y="3810452"/>
            <a:ext cx="319053" cy="216000"/>
            <a:chOff x="4217850" y="3568060"/>
            <a:chExt cx="319053" cy="216000"/>
          </a:xfrm>
          <a:solidFill>
            <a:srgbClr val="4F81BD"/>
          </a:solidFill>
        </p:grpSpPr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A225F501-47D0-4C41-8D13-592E9161F62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722BF29A-736C-44A9-9588-2189D2C59AC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73F4271-589D-4CF5-89AE-91F1ACF27B7B}"/>
              </a:ext>
            </a:extLst>
          </p:cNvPr>
          <p:cNvGrpSpPr/>
          <p:nvPr userDrawn="1"/>
        </p:nvGrpSpPr>
        <p:grpSpPr>
          <a:xfrm>
            <a:off x="4192771" y="4339807"/>
            <a:ext cx="319053" cy="216000"/>
            <a:chOff x="4217850" y="3993205"/>
            <a:chExt cx="319053" cy="216000"/>
          </a:xfrm>
          <a:solidFill>
            <a:srgbClr val="4F81BD"/>
          </a:solidFill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503FFE14-7D5F-481F-9D86-3E5761EBE45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D9379609-88E8-41FD-82C3-C1D3310BABB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DFD63111-FDDB-4741-8E94-03D2406CDC4D}"/>
              </a:ext>
            </a:extLst>
          </p:cNvPr>
          <p:cNvGrpSpPr/>
          <p:nvPr userDrawn="1"/>
        </p:nvGrpSpPr>
        <p:grpSpPr>
          <a:xfrm>
            <a:off x="4192771" y="4869160"/>
            <a:ext cx="319053" cy="216000"/>
            <a:chOff x="4217850" y="4469468"/>
            <a:chExt cx="319053" cy="216000"/>
          </a:xfrm>
          <a:solidFill>
            <a:srgbClr val="4F81BD"/>
          </a:solidFill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CA2013C9-E580-4E74-81CE-4387C487698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5" name="AutoShape 5">
              <a:extLst>
                <a:ext uri="{FF2B5EF4-FFF2-40B4-BE49-F238E27FC236}">
                  <a16:creationId xmlns:a16="http://schemas.microsoft.com/office/drawing/2014/main" id="{EDBE2F13-5471-4CCB-8159-F8126FFF9E5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6" name="Segnaposto testo 4">
            <a:extLst>
              <a:ext uri="{FF2B5EF4-FFF2-40B4-BE49-F238E27FC236}">
                <a16:creationId xmlns:a16="http://schemas.microsoft.com/office/drawing/2014/main" id="{299320CD-F435-4877-A67F-A4179F682B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3832" y="2612197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2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C7A0-58D7-4E9E-AEC4-0727CE0A4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776" y="1556792"/>
            <a:ext cx="7418040" cy="432048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4F81BD"/>
                </a:solidFill>
                <a:latin typeface="Hind Medium"/>
                <a:cs typeface="Arial" panose="020B0604020202020204" pitchFamily="34" charset="0"/>
              </a:defRPr>
            </a:lvl1pPr>
          </a:lstStyle>
          <a:p>
            <a:r>
              <a:rPr lang="it-IT" dirty="0"/>
              <a:t>Titolo principale</a:t>
            </a:r>
            <a:br>
              <a:rPr lang="it-IT" dirty="0"/>
            </a:br>
            <a:endParaRPr lang="it-IT" dirty="0"/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99B8BCBA-8DD4-46C2-BED7-ABA75D9F52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832" y="2636912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it-IT" dirty="0"/>
              <a:t>Indagine presso i Comuni del territorio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Potenza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Novara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Vicenza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Lecce</a:t>
            </a: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Provincia di Salerno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9C7B4B2-5909-4CD8-ADF3-9322790C1B7A}"/>
              </a:ext>
            </a:extLst>
          </p:cNvPr>
          <p:cNvGrpSpPr/>
          <p:nvPr userDrawn="1"/>
        </p:nvGrpSpPr>
        <p:grpSpPr>
          <a:xfrm>
            <a:off x="4192771" y="2222387"/>
            <a:ext cx="319053" cy="216000"/>
            <a:chOff x="4217850" y="2061901"/>
            <a:chExt cx="319053" cy="216000"/>
          </a:xfrm>
          <a:solidFill>
            <a:srgbClr val="4F81BD"/>
          </a:solidFill>
        </p:grpSpPr>
        <p:sp>
          <p:nvSpPr>
            <p:cNvPr id="29" name="AutoShape 5">
              <a:extLst>
                <a:ext uri="{FF2B5EF4-FFF2-40B4-BE49-F238E27FC236}">
                  <a16:creationId xmlns:a16="http://schemas.microsoft.com/office/drawing/2014/main" id="{6CC16A2D-E9D4-4216-8C36-C9E79FE461B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0" name="AutoShape 5">
              <a:extLst>
                <a:ext uri="{FF2B5EF4-FFF2-40B4-BE49-F238E27FC236}">
                  <a16:creationId xmlns:a16="http://schemas.microsoft.com/office/drawing/2014/main" id="{449F9232-EB70-4393-A4B2-E0C701F6A30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061901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071E6870-89C8-44E5-B4D5-C2F455E0B3ED}"/>
              </a:ext>
            </a:extLst>
          </p:cNvPr>
          <p:cNvGrpSpPr/>
          <p:nvPr userDrawn="1"/>
        </p:nvGrpSpPr>
        <p:grpSpPr>
          <a:xfrm>
            <a:off x="4192771" y="2751742"/>
            <a:ext cx="319053" cy="216000"/>
            <a:chOff x="4217850" y="2523815"/>
            <a:chExt cx="319053" cy="216000"/>
          </a:xfrm>
          <a:solidFill>
            <a:schemeClr val="bg1"/>
          </a:solidFill>
        </p:grpSpPr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8D49C3EB-BE31-48E2-AD7C-AB9725B80010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3" name="AutoShape 5">
              <a:extLst>
                <a:ext uri="{FF2B5EF4-FFF2-40B4-BE49-F238E27FC236}">
                  <a16:creationId xmlns:a16="http://schemas.microsoft.com/office/drawing/2014/main" id="{0D40F4F4-DE81-447D-A259-7B5F0CA3E0B1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52381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C73AD636-3695-4CE6-9870-48D013A874C5}"/>
              </a:ext>
            </a:extLst>
          </p:cNvPr>
          <p:cNvGrpSpPr/>
          <p:nvPr userDrawn="1"/>
        </p:nvGrpSpPr>
        <p:grpSpPr>
          <a:xfrm>
            <a:off x="4192771" y="4649273"/>
            <a:ext cx="319053" cy="216000"/>
            <a:chOff x="4217850" y="2987224"/>
            <a:chExt cx="319053" cy="216000"/>
          </a:xfrm>
          <a:solidFill>
            <a:srgbClr val="4F81BD"/>
          </a:solidFill>
        </p:grpSpPr>
        <p:sp>
          <p:nvSpPr>
            <p:cNvPr id="35" name="AutoShape 5">
              <a:extLst>
                <a:ext uri="{FF2B5EF4-FFF2-40B4-BE49-F238E27FC236}">
                  <a16:creationId xmlns:a16="http://schemas.microsoft.com/office/drawing/2014/main" id="{B8AC8314-167B-4460-9BC3-60379E96DF9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6" name="AutoShape 5">
              <a:extLst>
                <a:ext uri="{FF2B5EF4-FFF2-40B4-BE49-F238E27FC236}">
                  <a16:creationId xmlns:a16="http://schemas.microsoft.com/office/drawing/2014/main" id="{F112CF79-E0F4-4D90-A78E-FB2F0B4D9A22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2987224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C1ECBA09-8A96-476D-B0FD-ADAFC94050B0}"/>
              </a:ext>
            </a:extLst>
          </p:cNvPr>
          <p:cNvGrpSpPr/>
          <p:nvPr userDrawn="1"/>
        </p:nvGrpSpPr>
        <p:grpSpPr>
          <a:xfrm>
            <a:off x="4192771" y="5178628"/>
            <a:ext cx="319053" cy="216000"/>
            <a:chOff x="4217850" y="3568060"/>
            <a:chExt cx="319053" cy="216000"/>
          </a:xfrm>
          <a:solidFill>
            <a:srgbClr val="4F81BD"/>
          </a:solidFill>
        </p:grpSpPr>
        <p:sp>
          <p:nvSpPr>
            <p:cNvPr id="38" name="AutoShape 5">
              <a:extLst>
                <a:ext uri="{FF2B5EF4-FFF2-40B4-BE49-F238E27FC236}">
                  <a16:creationId xmlns:a16="http://schemas.microsoft.com/office/drawing/2014/main" id="{A225F501-47D0-4C41-8D13-592E9161F62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39" name="AutoShape 5">
              <a:extLst>
                <a:ext uri="{FF2B5EF4-FFF2-40B4-BE49-F238E27FC236}">
                  <a16:creationId xmlns:a16="http://schemas.microsoft.com/office/drawing/2014/main" id="{722BF29A-736C-44A9-9588-2189D2C59ACA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568060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73F4271-589D-4CF5-89AE-91F1ACF27B7B}"/>
              </a:ext>
            </a:extLst>
          </p:cNvPr>
          <p:cNvGrpSpPr/>
          <p:nvPr userDrawn="1"/>
        </p:nvGrpSpPr>
        <p:grpSpPr>
          <a:xfrm>
            <a:off x="4192771" y="5707983"/>
            <a:ext cx="319053" cy="216000"/>
            <a:chOff x="4217850" y="3993205"/>
            <a:chExt cx="319053" cy="216000"/>
          </a:xfrm>
          <a:solidFill>
            <a:srgbClr val="4F81BD"/>
          </a:solidFill>
        </p:grpSpPr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503FFE14-7D5F-481F-9D86-3E5761EBE45C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D9379609-88E8-41FD-82C3-C1D3310BABBD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3993205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DFD63111-FDDB-4741-8E94-03D2406CDC4D}"/>
              </a:ext>
            </a:extLst>
          </p:cNvPr>
          <p:cNvGrpSpPr/>
          <p:nvPr userDrawn="1"/>
        </p:nvGrpSpPr>
        <p:grpSpPr>
          <a:xfrm>
            <a:off x="4192771" y="6237336"/>
            <a:ext cx="319053" cy="216000"/>
            <a:chOff x="4217850" y="4469468"/>
            <a:chExt cx="319053" cy="216000"/>
          </a:xfrm>
          <a:solidFill>
            <a:srgbClr val="4F81BD"/>
          </a:solidFill>
        </p:grpSpPr>
        <p:sp>
          <p:nvSpPr>
            <p:cNvPr id="44" name="AutoShape 5">
              <a:extLst>
                <a:ext uri="{FF2B5EF4-FFF2-40B4-BE49-F238E27FC236}">
                  <a16:creationId xmlns:a16="http://schemas.microsoft.com/office/drawing/2014/main" id="{CA2013C9-E580-4E74-81CE-4387C4876984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21785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45" name="AutoShape 5">
              <a:extLst>
                <a:ext uri="{FF2B5EF4-FFF2-40B4-BE49-F238E27FC236}">
                  <a16:creationId xmlns:a16="http://schemas.microsoft.com/office/drawing/2014/main" id="{EDBE2F13-5471-4CCB-8159-F8126FFF9E59}"/>
                </a:ext>
              </a:extLst>
            </p:cNvPr>
            <p:cNvSpPr>
              <a:spLocks noChangeAspect="1" noChangeArrowheads="1"/>
            </p:cNvSpPr>
            <p:nvPr/>
          </p:nvSpPr>
          <p:spPr bwMode="gray">
            <a:xfrm flipV="1">
              <a:off x="4365660" y="4469468"/>
              <a:ext cx="171243" cy="216000"/>
            </a:xfrm>
            <a:prstGeom prst="chevron">
              <a:avLst>
                <a:gd name="adj" fmla="val 39616"/>
              </a:avLst>
            </a:prstGeom>
            <a:grpFill/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46" name="Segnaposto testo 4">
            <a:extLst>
              <a:ext uri="{FF2B5EF4-FFF2-40B4-BE49-F238E27FC236}">
                <a16:creationId xmlns:a16="http://schemas.microsoft.com/office/drawing/2014/main" id="{299320CD-F435-4877-A67F-A4179F682B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3832" y="4509120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2</a:t>
            </a:r>
          </a:p>
          <a:p>
            <a:pPr lvl="0"/>
            <a:endParaRPr lang="it-IT" dirty="0"/>
          </a:p>
        </p:txBody>
      </p:sp>
      <p:sp>
        <p:nvSpPr>
          <p:cNvPr id="23" name="Segnaposto testo 4">
            <a:extLst>
              <a:ext uri="{FF2B5EF4-FFF2-40B4-BE49-F238E27FC236}">
                <a16:creationId xmlns:a16="http://schemas.microsoft.com/office/drawing/2014/main" id="{06895E74-302B-4CED-9743-D0B2C921CB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3832" y="2078359"/>
            <a:ext cx="4824536" cy="5040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1200"/>
              </a:spcAft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Titolo 1</a:t>
            </a:r>
          </a:p>
        </p:txBody>
      </p:sp>
    </p:spTree>
    <p:extLst>
      <p:ext uri="{BB962C8B-B14F-4D97-AF65-F5344CB8AC3E}">
        <p14:creationId xmlns:p14="http://schemas.microsoft.com/office/powerpoint/2010/main" val="32459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73BE-2185-43CB-BDBB-7ED1504C1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5C1768-9F76-48ED-A532-6971001E4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F02D07-8D6C-4F54-B18A-DC762D01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460BE7-7A89-4DFA-922F-A484439A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9713F-53EC-4FAA-A39F-CFAAD006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2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E6389F-A677-4D25-848D-8C6EA1103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3D58C5-4028-457C-ABF8-9E65ABDB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0C588-7828-493A-B4E7-CDC50573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CDB562-7009-4087-A094-588F489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CD20E-7BF7-4AB2-BA62-FF711C9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65000-716D-4BEB-BECA-6C381E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B53F71-CE75-48CC-A5BD-4994D0D2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1F313-CDA5-44FC-A805-DFDE59DA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BD1725-AF8B-4598-8BF2-8FAAF6929BDC}" type="datetimeFigureOut">
              <a:rPr lang="it-IT" smtClean="0"/>
              <a:t>11/01/2019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691F3-9F57-4A42-A876-CF8A0000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8A5891-F942-41D9-83B7-D5040251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CC9921-E873-4974-96F3-EA8AA1F19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4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easygov_cover.jpg">
            <a:extLst>
              <a:ext uri="{FF2B5EF4-FFF2-40B4-BE49-F238E27FC236}">
                <a16:creationId xmlns:a16="http://schemas.microsoft.com/office/drawing/2014/main" id="{5D52DF21-609A-BD42-AE44-ECE24AD1C7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r" defTabSz="457189" rtl="0" eaLnBrk="1" latinLnBrk="0" hangingPunct="1">
        <a:spcBef>
          <a:spcPct val="0"/>
        </a:spcBef>
        <a:buNone/>
        <a:defRPr lang="it-IT" sz="3200" b="1" kern="1200" dirty="0">
          <a:solidFill>
            <a:srgbClr val="14284B"/>
          </a:solidFill>
          <a:latin typeface="Hind Light"/>
          <a:ea typeface="+mn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easygov_intro-1.jpg">
            <a:extLst>
              <a:ext uri="{FF2B5EF4-FFF2-40B4-BE49-F238E27FC236}">
                <a16:creationId xmlns:a16="http://schemas.microsoft.com/office/drawing/2014/main" id="{326C0B2C-66C4-0D4E-921F-42A6B1936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3119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4000" b="0" i="0" kern="1200">
          <a:solidFill>
            <a:srgbClr val="14284B"/>
          </a:solidFill>
          <a:latin typeface="Oswald Regular"/>
          <a:ea typeface="+mj-ea"/>
          <a:cs typeface="Oswald Regular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512EE4F7-FD61-444F-B14A-D866E5B131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AA6D72-1CD0-440D-9C15-B8046FE85FB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64191" y="3095224"/>
            <a:ext cx="212822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5200"/>
              </a:lnSpc>
            </a:pPr>
            <a:r>
              <a:rPr lang="en-GB" altLang="it-IT" sz="4400" dirty="0" err="1">
                <a:solidFill>
                  <a:srgbClr val="FFFFFF"/>
                </a:solidFill>
                <a:latin typeface="Segoe Print" panose="02000600000000000000" pitchFamily="2" charset="0"/>
                <a:ea typeface="MS PGothic" panose="020B0600070205080204" pitchFamily="34" charset="-128"/>
              </a:rPr>
              <a:t>Indice</a:t>
            </a:r>
            <a:endParaRPr lang="en-US" altLang="it-IT" sz="4400" dirty="0">
              <a:solidFill>
                <a:srgbClr val="FFFFFF"/>
              </a:solidFill>
              <a:latin typeface="Segoe Print" panose="02000600000000000000" pitchFamily="2" charset="0"/>
              <a:ea typeface="MS PGothic" panose="020B0600070205080204" pitchFamily="34" charset="-128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1C76EBB-3203-469A-A6D0-9A26378AA641}"/>
              </a:ext>
            </a:extLst>
          </p:cNvPr>
          <p:cNvCxnSpPr/>
          <p:nvPr userDrawn="1"/>
        </p:nvCxnSpPr>
        <p:spPr>
          <a:xfrm>
            <a:off x="3898856" y="749655"/>
            <a:ext cx="0" cy="53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magine 28">
            <a:extLst>
              <a:ext uri="{FF2B5EF4-FFF2-40B4-BE49-F238E27FC236}">
                <a16:creationId xmlns:a16="http://schemas.microsoft.com/office/drawing/2014/main" id="{07B772E7-AD4D-4185-A705-3780650683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96" y="30626"/>
            <a:ext cx="483484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4025DE06-FE3A-4B22-B097-2D70F01394D4}"/>
              </a:ext>
            </a:extLst>
          </p:cNvPr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42330-1641-45A7-92B9-5843DEA189F8}"/>
              </a:ext>
            </a:extLst>
          </p:cNvPr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11" name="Immagine 10" descr="easygov_logo.png">
            <a:extLst>
              <a:ext uri="{FF2B5EF4-FFF2-40B4-BE49-F238E27FC236}">
                <a16:creationId xmlns:a16="http://schemas.microsoft.com/office/drawing/2014/main" id="{3C022713-3DDF-4234-8D47-D171C1D9211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3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27380" y="548680"/>
            <a:ext cx="10969219" cy="3600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TITOLO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27381" y="1556792"/>
            <a:ext cx="10969219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err="1"/>
              <a:t>Testo</a:t>
            </a:r>
            <a:endParaRPr lang="nl-NL" dirty="0"/>
          </a:p>
        </p:txBody>
      </p:sp>
      <p:sp>
        <p:nvSpPr>
          <p:cNvPr id="7" name="Rettangolo 6"/>
          <p:cNvSpPr/>
          <p:nvPr userDrawn="1"/>
        </p:nvSpPr>
        <p:spPr>
          <a:xfrm>
            <a:off x="0" y="6567166"/>
            <a:ext cx="7728181" cy="296345"/>
          </a:xfrm>
          <a:prstGeom prst="rect">
            <a:avLst/>
          </a:prstGeom>
          <a:solidFill>
            <a:srgbClr val="3FAE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6" name="Rettangolo 5"/>
          <p:cNvSpPr/>
          <p:nvPr userDrawn="1"/>
        </p:nvSpPr>
        <p:spPr>
          <a:xfrm>
            <a:off x="335361" y="548680"/>
            <a:ext cx="96011" cy="648072"/>
          </a:xfrm>
          <a:prstGeom prst="rect">
            <a:avLst/>
          </a:prstGeom>
          <a:solidFill>
            <a:srgbClr val="1428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>
              <a:solidFill>
                <a:srgbClr val="DD052B"/>
              </a:solidFill>
            </a:endParaRPr>
          </a:p>
        </p:txBody>
      </p:sp>
      <p:sp>
        <p:nvSpPr>
          <p:cNvPr id="4" name="CasellaDiTesto 3"/>
          <p:cNvSpPr txBox="1"/>
          <p:nvPr userDrawn="1"/>
        </p:nvSpPr>
        <p:spPr>
          <a:xfrm>
            <a:off x="8664285" y="6567166"/>
            <a:ext cx="2328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info@easygov.it</a:t>
            </a:r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  | </a:t>
            </a:r>
            <a:r>
              <a:rPr lang="it-IT" sz="1000" b="0" i="0" baseline="0" dirty="0" err="1">
                <a:solidFill>
                  <a:srgbClr val="14284B"/>
                </a:solidFill>
                <a:latin typeface="Hind Light"/>
                <a:cs typeface="Hind Light"/>
              </a:rPr>
              <a:t>www.easygov.it</a:t>
            </a:r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sp>
        <p:nvSpPr>
          <p:cNvPr id="11" name="CasellaDiTesto 10"/>
          <p:cNvSpPr txBox="1"/>
          <p:nvPr userDrawn="1"/>
        </p:nvSpPr>
        <p:spPr>
          <a:xfrm>
            <a:off x="9264352" y="6567166"/>
            <a:ext cx="2891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000" b="0" i="0" baseline="0" dirty="0">
                <a:solidFill>
                  <a:srgbClr val="14284B"/>
                </a:solidFill>
                <a:latin typeface="Hind Light"/>
                <a:cs typeface="Hind Light"/>
              </a:rPr>
              <a:t>| </a:t>
            </a:r>
            <a:fld id="{B788FD01-2033-421F-BA71-0E92D466CDC9}" type="slidenum">
              <a:rPr lang="it-IT" sz="1000" b="0" i="0" baseline="0" smtClean="0">
                <a:solidFill>
                  <a:srgbClr val="14284B"/>
                </a:solidFill>
                <a:latin typeface="Hind Light"/>
                <a:cs typeface="Hind Light"/>
              </a:rPr>
              <a:t>‹N›</a:t>
            </a:fld>
            <a:endParaRPr lang="it-IT" sz="1000" b="0" i="0" baseline="0" dirty="0">
              <a:solidFill>
                <a:srgbClr val="14284B"/>
              </a:solidFill>
              <a:latin typeface="Hind Light"/>
              <a:cs typeface="Hind Light"/>
            </a:endParaRPr>
          </a:p>
        </p:txBody>
      </p:sp>
      <p:pic>
        <p:nvPicPr>
          <p:cNvPr id="9" name="Immagine 8" descr="easygov_logo.png">
            <a:extLst>
              <a:ext uri="{FF2B5EF4-FFF2-40B4-BE49-F238E27FC236}">
                <a16:creationId xmlns:a16="http://schemas.microsoft.com/office/drawing/2014/main" id="{6F2FC4B5-BC89-F848-8770-A6F1FC1693F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86" y="6633459"/>
            <a:ext cx="872507" cy="179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7A9FE4E-3BA4-4DA0-B108-C2990B0798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796" y="30626"/>
            <a:ext cx="4834846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72" r:id="rId3"/>
    <p:sldLayoutId id="2147483673" r:id="rId4"/>
    <p:sldLayoutId id="2147483674" r:id="rId5"/>
    <p:sldLayoutId id="2147483677" r:id="rId6"/>
    <p:sldLayoutId id="2147483678" r:id="rId7"/>
    <p:sldLayoutId id="2147483676" r:id="rId8"/>
  </p:sldLayoutIdLst>
  <p:hf hdr="0"/>
  <p:txStyles>
    <p:titleStyle>
      <a:lvl1pPr marL="0" marR="0" indent="0" algn="l" defTabSz="914377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nl-NL" sz="2800" b="0" i="0" kern="1200" dirty="0">
          <a:solidFill>
            <a:srgbClr val="14284B"/>
          </a:solidFill>
          <a:latin typeface="Hind Light"/>
          <a:ea typeface="+mn-ea"/>
          <a:cs typeface="Hind Light"/>
        </a:defRPr>
      </a:lvl1pPr>
    </p:titleStyle>
    <p:bodyStyle>
      <a:lvl1pPr marL="268288" indent="-268288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tabLst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1pPr>
      <a:lvl2pPr marL="457188" indent="0" algn="l" defTabSz="914377" rtl="0" eaLnBrk="1" latinLnBrk="0" hangingPunct="1">
        <a:spcBef>
          <a:spcPct val="20000"/>
        </a:spcBef>
        <a:buFont typeface="Arial" panose="020B0604020202020204" pitchFamily="34" charset="0"/>
        <a:buNone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b="0" i="0" kern="1200">
          <a:solidFill>
            <a:srgbClr val="14284B"/>
          </a:solidFill>
          <a:latin typeface="Hind Light"/>
          <a:ea typeface="+mn-ea"/>
          <a:cs typeface="Hind Light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6.gif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4871864" y="3125352"/>
            <a:ext cx="6840760" cy="1887824"/>
          </a:xfrm>
        </p:spPr>
        <p:txBody>
          <a:bodyPr>
            <a:normAutofit fontScale="90000"/>
          </a:bodyPr>
          <a:lstStyle/>
          <a:p>
            <a:r>
              <a:rPr lang="it-IT" sz="4900" b="0" dirty="0"/>
              <a:t>Progetto </a:t>
            </a:r>
            <a:r>
              <a:rPr lang="it-IT" sz="4900" dirty="0"/>
              <a:t>SUA</a:t>
            </a:r>
            <a:br>
              <a:rPr lang="it-IT" sz="4900" b="0" dirty="0"/>
            </a:br>
            <a:br>
              <a:rPr lang="it-IT" sz="3600" b="0" dirty="0"/>
            </a:br>
            <a:r>
              <a:rPr lang="it-IT" sz="4400" dirty="0"/>
              <a:t>Report di </a:t>
            </a:r>
            <a:r>
              <a:rPr lang="it-IT" sz="4400" dirty="0" err="1"/>
              <a:t>assessment</a:t>
            </a:r>
            <a:r>
              <a:rPr lang="it-IT" sz="4400" dirty="0"/>
              <a:t> </a:t>
            </a:r>
            <a:br>
              <a:rPr lang="it-IT" sz="4400" dirty="0"/>
            </a:br>
            <a:r>
              <a:rPr lang="it-IT" sz="4400" dirty="0"/>
              <a:t>del contesto degli Enti Riusanti </a:t>
            </a:r>
          </a:p>
        </p:txBody>
      </p:sp>
      <p:pic>
        <p:nvPicPr>
          <p:cNvPr id="1026" name="Picture 2" descr="Risultati immagini per Provincia di Potenz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51" y="5862188"/>
            <a:ext cx="643225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Provincia di Brescia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762" y="5862188"/>
            <a:ext cx="567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magine correl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448" y="6024188"/>
            <a:ext cx="2879997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Segnaposto contenuto 5">
            <a:extLst>
              <a:ext uri="{FF2B5EF4-FFF2-40B4-BE49-F238E27FC236}">
                <a16:creationId xmlns:a16="http://schemas.microsoft.com/office/drawing/2014/main" id="{77F4764F-00A1-9B4E-99A7-26705789EA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/>
          <a:stretch/>
        </p:blipFill>
        <p:spPr>
          <a:xfrm>
            <a:off x="6295964" y="296627"/>
            <a:ext cx="2068523" cy="8235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CA2A380-B36D-3449-BBD2-E26959C65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515" y="256226"/>
            <a:ext cx="1399508" cy="706648"/>
          </a:xfrm>
          <a:prstGeom prst="rect">
            <a:avLst/>
          </a:prstGeom>
        </p:spPr>
      </p:pic>
      <p:pic>
        <p:nvPicPr>
          <p:cNvPr id="12" name="Picture 2" descr="Risultati immagini per Agenzia per la coesione territoriale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48" y="234807"/>
            <a:ext cx="2168767" cy="76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provincia di vicenza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131" y="5862188"/>
            <a:ext cx="556416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isultati immagini per Provincia di Salerno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233" y="5862188"/>
            <a:ext cx="47628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isultati immagini per Provincia di Novara log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2199" y="5862188"/>
            <a:ext cx="509544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 descr="Risultati immagini per provincia lecce">
            <a:extLst>
              <a:ext uri="{FF2B5EF4-FFF2-40B4-BE49-F238E27FC236}">
                <a16:creationId xmlns:a16="http://schemas.microsoft.com/office/drawing/2014/main" id="{30B3DD0C-32C8-46D3-AE25-49EA96F8A34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21" y="5862188"/>
            <a:ext cx="529302" cy="7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60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Inserire commento esplicativo, incluse percentuali</a:t>
            </a:r>
            <a:endParaRPr lang="it-IT" b="1" i="1" dirty="0">
              <a:latin typeface="Hind Medium"/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72DDF81E-427C-4141-BCC4-300692CCD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624220"/>
              </p:ext>
            </p:extLst>
          </p:nvPr>
        </p:nvGraphicFramePr>
        <p:xfrm>
          <a:off x="335362" y="1539421"/>
          <a:ext cx="11161235" cy="3779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343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5646BFE-8F98-4553-A85C-0D98CA8EB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34764"/>
              </p:ext>
            </p:extLst>
          </p:nvPr>
        </p:nvGraphicFramePr>
        <p:xfrm>
          <a:off x="983432" y="1556792"/>
          <a:ext cx="6020370" cy="4497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0370">
                  <a:extLst>
                    <a:ext uri="{9D8B030D-6E8A-4147-A177-3AD203B41FA5}">
                      <a16:colId xmlns:a16="http://schemas.microsoft.com/office/drawing/2014/main" val="2038724207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Platano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910327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 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93497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3812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191776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Chiaromonte, Calvera, Carbone, Castronuovo di Sant'Andrea, Fardella, Francavilla in Sinni e Teana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44791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Area Programma Basento Bradano Camastra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980336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MedioAgriSauro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1432668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1727679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Unione Lucana del Lagonegrese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078056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Val Camastra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0981359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Alto Bradano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890821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Rionero in Vulture-Barile-Rapone-Montemilone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691079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3912941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CUC Area Programma Basento Bradano Camastra</a:t>
                      </a:r>
                      <a:endParaRPr lang="it-IT" sz="1600" b="0" i="0" u="none" strike="noStrike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3692243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296136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5391687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CUC Venosa, Lavello, Ginestra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97610451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9D8E2DB-648D-4F5C-8F77-D74812CEF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52303"/>
              </p:ext>
            </p:extLst>
          </p:nvPr>
        </p:nvGraphicFramePr>
        <p:xfrm>
          <a:off x="7658338" y="1696039"/>
          <a:ext cx="3528392" cy="4253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3786609449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Adeguato alle esigenze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078193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435258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517383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Adeguato alle esigenze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531761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Adeguato alle esigenze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276895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Adeguato alle esigenze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862538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Parzialmente inadeguato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02355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284898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Parzialmente inadeguato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0131592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Adeguato alle esigenze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114136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Ottimo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603273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Adeguato alle esigenze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556964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30356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Adeguato alle esigenze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93029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941329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>
                          <a:effectLst/>
                        </a:rPr>
                        <a:t> 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364621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600" u="none" strike="noStrike" dirty="0">
                          <a:effectLst/>
                        </a:rPr>
                        <a:t>Ottimo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9916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3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81FD76E-CDBD-49E6-8688-ED8F08E3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AFBB686-1220-4CEC-8487-73BBE41A4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Metodologia e obiettivi dell’analisi</a:t>
            </a:r>
          </a:p>
          <a:p>
            <a:r>
              <a:rPr lang="it-IT" dirty="0"/>
              <a:t>Indagine presso i Comuni del territorio</a:t>
            </a:r>
          </a:p>
          <a:p>
            <a:r>
              <a:rPr lang="it-IT" dirty="0"/>
              <a:t>Indagine presso le CUC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</p:spTree>
    <p:extLst>
      <p:ext uri="{BB962C8B-B14F-4D97-AF65-F5344CB8AC3E}">
        <p14:creationId xmlns:p14="http://schemas.microsoft.com/office/powerpoint/2010/main" val="378562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30C93-11AB-4E37-96E0-DAB46E23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C35BA6-03AA-423D-9619-525E251220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Metodologia e obiettivi dell’analisi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D47F7A-93EE-4044-8E40-B75FC5B1E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Indagine presso i Comuni del territorio</a:t>
            </a:r>
          </a:p>
          <a:p>
            <a:r>
              <a:rPr lang="it-IT" dirty="0"/>
              <a:t>Indagine presso le CUC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</p:spTree>
    <p:extLst>
      <p:ext uri="{BB962C8B-B14F-4D97-AF65-F5344CB8AC3E}">
        <p14:creationId xmlns:p14="http://schemas.microsoft.com/office/powerpoint/2010/main" val="320615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Metodologia e obiettivi dell’analisi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E3F1A4-9B6A-494A-803A-D0FFEA01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8" y="1556792"/>
            <a:ext cx="10969211" cy="4752528"/>
          </a:xfrm>
        </p:spPr>
        <p:txBody>
          <a:bodyPr>
            <a:normAutofit/>
          </a:bodyPr>
          <a:lstStyle/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0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B368C1-B0FF-41ED-AC40-FEC0727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Report di </a:t>
            </a:r>
            <a:r>
              <a:rPr lang="it-IT" dirty="0" err="1"/>
              <a:t>assessment</a:t>
            </a:r>
            <a:r>
              <a:rPr lang="it-IT" dirty="0"/>
              <a:t> del contesto degli Enti riusanti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114FC-D4FD-433D-9E86-C1A733667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3832" y="2708920"/>
            <a:ext cx="4824536" cy="504056"/>
          </a:xfrm>
        </p:spPr>
        <p:txBody>
          <a:bodyPr/>
          <a:lstStyle/>
          <a:p>
            <a:r>
              <a:rPr lang="it-IT" dirty="0"/>
              <a:t>Indagine presso i Comuni del territorio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Potenza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Novara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Vicenza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Lecce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Provincia di Salerno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0FB9BB-885F-43EB-BCA8-21C705808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Indagine presso le CUC del territorio</a:t>
            </a:r>
          </a:p>
          <a:p>
            <a:r>
              <a:rPr lang="it-IT" dirty="0"/>
              <a:t>Assetto organizzativo degli Enti riusanti</a:t>
            </a:r>
          </a:p>
          <a:p>
            <a:r>
              <a:rPr lang="it-IT" dirty="0"/>
              <a:t>Contesto normativo di riferimento</a:t>
            </a:r>
          </a:p>
          <a:p>
            <a:r>
              <a:rPr lang="it-IT" dirty="0"/>
              <a:t>Conclusioni e prossimi passi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72CEE4-6ED8-4F59-A40B-89AA39D036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>
                <a:solidFill>
                  <a:srgbClr val="4F81BD"/>
                </a:solidFill>
              </a:rPr>
              <a:t>Metodologia e obiettivi dell’analisi</a:t>
            </a:r>
          </a:p>
        </p:txBody>
      </p:sp>
    </p:spTree>
    <p:extLst>
      <p:ext uri="{BB962C8B-B14F-4D97-AF65-F5344CB8AC3E}">
        <p14:creationId xmlns:p14="http://schemas.microsoft.com/office/powerpoint/2010/main" val="393814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2C2C3B3-14FD-4A6A-9999-7319C4E59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49" y="1484784"/>
            <a:ext cx="3174082" cy="4751387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C5A90B4-CAF4-49AB-9785-66A38EE9D268}"/>
              </a:ext>
            </a:extLst>
          </p:cNvPr>
          <p:cNvCxnSpPr/>
          <p:nvPr/>
        </p:nvCxnSpPr>
        <p:spPr>
          <a:xfrm>
            <a:off x="4007768" y="1484784"/>
            <a:ext cx="0" cy="4751387"/>
          </a:xfrm>
          <a:prstGeom prst="line">
            <a:avLst/>
          </a:prstGeom>
          <a:ln w="381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9DDBCFB-D8D5-44DE-8398-024F4661C38E}"/>
              </a:ext>
            </a:extLst>
          </p:cNvPr>
          <p:cNvGrpSpPr/>
          <p:nvPr/>
        </p:nvGrpSpPr>
        <p:grpSpPr>
          <a:xfrm>
            <a:off x="4314305" y="1556792"/>
            <a:ext cx="7200000" cy="646331"/>
            <a:chOff x="4314306" y="1556792"/>
            <a:chExt cx="6872131" cy="64633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635BF044-7771-4E1A-B262-1C4D63E45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F92E972-86F7-4514-8626-39D91F1A0D27}"/>
                </a:ext>
              </a:extLst>
            </p:cNvPr>
            <p:cNvSpPr txBox="1"/>
            <p:nvPr/>
          </p:nvSpPr>
          <p:spPr>
            <a:xfrm>
              <a:off x="4800843" y="1556792"/>
              <a:ext cx="638559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Indagine in modalità CAWI (Computer </a:t>
              </a:r>
              <a:r>
                <a:rPr lang="it-IT" dirty="0" err="1">
                  <a:latin typeface="Hind Medium"/>
                </a:rPr>
                <a:t>Assisted</a:t>
              </a:r>
              <a:r>
                <a:rPr lang="it-IT" dirty="0">
                  <a:latin typeface="Hind Medium"/>
                </a:rPr>
                <a:t> Web </a:t>
              </a:r>
              <a:r>
                <a:rPr lang="it-IT" dirty="0" err="1">
                  <a:latin typeface="Hind Medium"/>
                </a:rPr>
                <a:t>Interviewing</a:t>
              </a:r>
              <a:r>
                <a:rPr lang="it-IT" dirty="0">
                  <a:latin typeface="Hind Medium"/>
                </a:rPr>
                <a:t>) </a:t>
              </a:r>
            </a:p>
            <a:p>
              <a:r>
                <a:rPr lang="it-IT" dirty="0">
                  <a:latin typeface="Hind Medium"/>
                </a:rPr>
                <a:t>somministrata nei mesi di dicembre 2018 e gennaio 2019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563DE02C-A047-4B03-AE6D-4ADB5C4C9AE2}"/>
              </a:ext>
            </a:extLst>
          </p:cNvPr>
          <p:cNvGrpSpPr/>
          <p:nvPr/>
        </p:nvGrpSpPr>
        <p:grpSpPr>
          <a:xfrm>
            <a:off x="4314306" y="2276369"/>
            <a:ext cx="7200000" cy="646331"/>
            <a:chOff x="4314306" y="2274227"/>
            <a:chExt cx="7207351" cy="646331"/>
          </a:xfrm>
        </p:grpSpPr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9DA23D-CBB0-45A8-9298-9E7D6E1D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2BC3FCDC-A24A-4AAC-8F36-750F78CE47EE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Invito a partecipare diffuso tramite PEC del Presidente della Provincia </a:t>
              </a:r>
              <a:br>
                <a:rPr lang="it-IT" dirty="0">
                  <a:latin typeface="Hind Medium"/>
                </a:rPr>
              </a:br>
              <a:r>
                <a:rPr lang="it-IT" dirty="0">
                  <a:latin typeface="Hind Medium"/>
                </a:rPr>
                <a:t>agli indirizzi istituzionali dei </a:t>
              </a:r>
              <a:r>
                <a:rPr lang="it-IT" b="1" dirty="0">
                  <a:latin typeface="Hind Medium"/>
                </a:rPr>
                <a:t>100 Comuni </a:t>
              </a:r>
              <a:r>
                <a:rPr lang="it-IT" dirty="0">
                  <a:latin typeface="Hind Medium"/>
                </a:rPr>
                <a:t>della Provincia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21FB49C-96E2-42A2-8723-B5873BCC8E40}"/>
              </a:ext>
            </a:extLst>
          </p:cNvPr>
          <p:cNvGrpSpPr/>
          <p:nvPr/>
        </p:nvGrpSpPr>
        <p:grpSpPr>
          <a:xfrm>
            <a:off x="4314306" y="2995946"/>
            <a:ext cx="7200000" cy="2088000"/>
            <a:chOff x="4314306" y="2274227"/>
            <a:chExt cx="7686537" cy="2088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A34275B1-A598-4BB7-A7AA-2A8897801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86EC308-EEF1-4D5B-888C-8359B392522A}"/>
                </a:ext>
              </a:extLst>
            </p:cNvPr>
            <p:cNvSpPr txBox="1"/>
            <p:nvPr/>
          </p:nvSpPr>
          <p:spPr>
            <a:xfrm>
              <a:off x="4800844" y="2274227"/>
              <a:ext cx="7199999" cy="208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Al </a:t>
              </a:r>
              <a:r>
                <a:rPr lang="it-IT" dirty="0">
                  <a:latin typeface="+mj-lt"/>
                </a:rPr>
                <a:t>questionario hanno risposto complessivamente </a:t>
              </a:r>
              <a:r>
                <a:rPr lang="it-IT" b="1" dirty="0">
                  <a:latin typeface="+mj-lt"/>
                </a:rPr>
                <a:t>23 Enti, </a:t>
              </a:r>
              <a:r>
                <a:rPr lang="it-IT" dirty="0">
                  <a:latin typeface="+mj-lt"/>
                </a:rPr>
                <a:t>consentendo di acquisire una fotografia generale delle principali dinamiche in atto a livello territoriale con particolare riferimento a: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attuale modello di governance degli acquisti da parte dei Comuni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assetto organizzativo e strategie di collaborazione in atto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professionalità e competenze dedicate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>
                  <a:latin typeface="+mj-lt"/>
                </a:rPr>
                <a:t>elementi di criticità riscontrati</a:t>
              </a:r>
            </a:p>
          </p:txBody>
        </p:sp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CA319842-4AA0-440B-8F75-BC42D0DA157D}"/>
              </a:ext>
            </a:extLst>
          </p:cNvPr>
          <p:cNvGrpSpPr/>
          <p:nvPr/>
        </p:nvGrpSpPr>
        <p:grpSpPr>
          <a:xfrm>
            <a:off x="4314306" y="5157192"/>
            <a:ext cx="7200000" cy="646331"/>
            <a:chOff x="4314306" y="2274227"/>
            <a:chExt cx="7207351" cy="646331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B33323D-80EC-4C5A-9A38-F0D905378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2382259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3CA3D5B-BD14-4A1A-8554-4935321A6F98}"/>
                </a:ext>
              </a:extLst>
            </p:cNvPr>
            <p:cNvSpPr txBox="1"/>
            <p:nvPr/>
          </p:nvSpPr>
          <p:spPr>
            <a:xfrm>
              <a:off x="4800843" y="2274227"/>
              <a:ext cx="672081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dirty="0">
                  <a:latin typeface="Hind Medium"/>
                </a:rPr>
                <a:t>Da tali basi sarà possibile valutare prospettive e direttrici di sviluppo della nuova Stazione Unica Appaltante della Provincia di Potenza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149" y="908731"/>
            <a:ext cx="10969450" cy="288925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A82AEA0-81F0-4E51-9E9C-FCCCC1A8BD39}"/>
              </a:ext>
            </a:extLst>
          </p:cNvPr>
          <p:cNvSpPr txBox="1"/>
          <p:nvPr/>
        </p:nvSpPr>
        <p:spPr>
          <a:xfrm>
            <a:off x="5815043" y="5179583"/>
            <a:ext cx="1545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Tipologia di gara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5C45672-38D8-4403-A2A4-23196264B536}"/>
              </a:ext>
            </a:extLst>
          </p:cNvPr>
          <p:cNvSpPr txBox="1"/>
          <p:nvPr/>
        </p:nvSpPr>
        <p:spPr>
          <a:xfrm>
            <a:off x="335363" y="1339863"/>
            <a:ext cx="832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/>
              <a:t>Numero di gare bandite </a:t>
            </a:r>
            <a:r>
              <a:rPr lang="it-IT" b="1" dirty="0"/>
              <a:t>nel 2017 presso i Comuni della Prov. di Potenza, per tipologia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F1F21D5-6688-440E-8952-39CC3CF2A746}"/>
              </a:ext>
            </a:extLst>
          </p:cNvPr>
          <p:cNvSpPr txBox="1"/>
          <p:nvPr/>
        </p:nvSpPr>
        <p:spPr>
          <a:xfrm>
            <a:off x="8832304" y="1556792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103 gare di beni e servizi:</a:t>
            </a:r>
          </a:p>
          <a:p>
            <a:pPr algn="ctr"/>
            <a:r>
              <a:rPr lang="it-IT" b="1" dirty="0"/>
              <a:t>€ 14.177.140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E13A005-A7CD-4131-A2AC-8953802C1190}"/>
              </a:ext>
            </a:extLst>
          </p:cNvPr>
          <p:cNvSpPr txBox="1"/>
          <p:nvPr/>
        </p:nvSpPr>
        <p:spPr>
          <a:xfrm>
            <a:off x="8832304" y="2557329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complessivo per le </a:t>
            </a:r>
            <a:br>
              <a:rPr lang="it-IT" dirty="0"/>
            </a:br>
            <a:r>
              <a:rPr lang="it-IT" dirty="0"/>
              <a:t>79 gare di lavori:</a:t>
            </a:r>
          </a:p>
          <a:p>
            <a:pPr algn="ctr"/>
            <a:r>
              <a:rPr lang="it-IT" b="1" dirty="0"/>
              <a:t>€ 7.460.005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504C01E-6075-42D7-83B4-759DD000EB61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2477866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E91921-7FE4-4B90-B6CB-C4506ACE8B7D}"/>
              </a:ext>
            </a:extLst>
          </p:cNvPr>
          <p:cNvSpPr txBox="1"/>
          <p:nvPr/>
        </p:nvSpPr>
        <p:spPr>
          <a:xfrm>
            <a:off x="8832304" y="3635073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beni e servizi:</a:t>
            </a:r>
          </a:p>
          <a:p>
            <a:pPr algn="ctr"/>
            <a:r>
              <a:rPr lang="it-IT" b="1" dirty="0"/>
              <a:t>€ 137.642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ACC0AFB-92E1-4BE6-B984-BC4884C5B5F9}"/>
              </a:ext>
            </a:extLst>
          </p:cNvPr>
          <p:cNvSpPr txBox="1"/>
          <p:nvPr/>
        </p:nvSpPr>
        <p:spPr>
          <a:xfrm>
            <a:off x="8832304" y="4358611"/>
            <a:ext cx="30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Importo medio lavori:</a:t>
            </a:r>
          </a:p>
          <a:p>
            <a:pPr algn="ctr"/>
            <a:r>
              <a:rPr lang="it-IT" b="1" dirty="0"/>
              <a:t>€ 94.430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023D50B3-3BCA-40C4-9F08-0B4C7D866D84}"/>
              </a:ext>
            </a:extLst>
          </p:cNvPr>
          <p:cNvCxnSpPr>
            <a:cxnSpLocks/>
          </p:cNvCxnSpPr>
          <p:nvPr/>
        </p:nvCxnSpPr>
        <p:spPr>
          <a:xfrm rot="5400000">
            <a:off x="10362304" y="4002149"/>
            <a:ext cx="0" cy="2160000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89561-88DD-4DE0-9D84-7A7A498E7DB3}"/>
              </a:ext>
            </a:extLst>
          </p:cNvPr>
          <p:cNvSpPr txBox="1"/>
          <p:nvPr/>
        </p:nvSpPr>
        <p:spPr>
          <a:xfrm>
            <a:off x="8832304" y="5159355"/>
            <a:ext cx="30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Comune con importo medio per gara più elevato:</a:t>
            </a:r>
          </a:p>
          <a:p>
            <a:pPr algn="ctr"/>
            <a:r>
              <a:rPr lang="it-IT" b="1" dirty="0"/>
              <a:t>Rapone ( &gt; 2 mln. €)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BFA27470-59AB-4914-9DE6-C543441014B7}"/>
              </a:ext>
            </a:extLst>
          </p:cNvPr>
          <p:cNvCxnSpPr/>
          <p:nvPr/>
        </p:nvCxnSpPr>
        <p:spPr>
          <a:xfrm>
            <a:off x="8688288" y="1484784"/>
            <a:ext cx="0" cy="4751387"/>
          </a:xfrm>
          <a:prstGeom prst="line">
            <a:avLst/>
          </a:prstGeom>
          <a:ln w="12700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Grafico 34">
            <a:extLst>
              <a:ext uri="{FF2B5EF4-FFF2-40B4-BE49-F238E27FC236}">
                <a16:creationId xmlns:a16="http://schemas.microsoft.com/office/drawing/2014/main" id="{B1010DE7-E7A3-40D9-AB14-51806529D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834982"/>
              </p:ext>
            </p:extLst>
          </p:nvPr>
        </p:nvGraphicFramePr>
        <p:xfrm>
          <a:off x="335363" y="1628799"/>
          <a:ext cx="9078512" cy="4751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581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25EACC6B-F56C-45E6-9508-80D37B639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1818638"/>
              </p:ext>
            </p:extLst>
          </p:nvPr>
        </p:nvGraphicFramePr>
        <p:xfrm>
          <a:off x="335388" y="1772815"/>
          <a:ext cx="8064868" cy="4680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838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Risorse dedicate alla funzione acquisti presso i Comuni, per qualifica e inquadramento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A83FF4B-3AC1-4833-910F-E69B219571D1}"/>
              </a:ext>
            </a:extLst>
          </p:cNvPr>
          <p:cNvCxnSpPr>
            <a:cxnSpLocks/>
          </p:cNvCxnSpPr>
          <p:nvPr/>
        </p:nvCxnSpPr>
        <p:spPr>
          <a:xfrm flipV="1">
            <a:off x="6456040" y="1988840"/>
            <a:ext cx="0" cy="4032448"/>
          </a:xfrm>
          <a:prstGeom prst="line">
            <a:avLst/>
          </a:prstGeom>
          <a:ln w="9525">
            <a:solidFill>
              <a:srgbClr val="1A27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920A76-F7C9-44CE-A076-0A06AEDCB094}"/>
              </a:ext>
            </a:extLst>
          </p:cNvPr>
          <p:cNvGrpSpPr/>
          <p:nvPr/>
        </p:nvGrpSpPr>
        <p:grpSpPr>
          <a:xfrm>
            <a:off x="6888088" y="1988840"/>
            <a:ext cx="4937751" cy="646331"/>
            <a:chOff x="4314306" y="1556792"/>
            <a:chExt cx="4712881" cy="646331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5878074-8037-4B64-A29E-316A0219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E041ACE-FFF6-4149-BD6B-DA5BD558F37C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Numero medio dipendenti per Comune</a:t>
              </a:r>
            </a:p>
            <a:p>
              <a:r>
                <a:rPr lang="it-IT" b="1" i="1" dirty="0" err="1">
                  <a:latin typeface="Hind Medium"/>
                </a:rPr>
                <a:t>Xx</a:t>
              </a:r>
              <a:endParaRPr lang="it-IT" b="1" i="1" dirty="0">
                <a:latin typeface="Hind Medium"/>
              </a:endParaRPr>
            </a:p>
            <a:p>
              <a:r>
                <a:rPr lang="it-IT" i="1" dirty="0">
                  <a:latin typeface="Hind Medium"/>
                </a:rPr>
                <a:t>Di cui:</a:t>
              </a:r>
            </a:p>
            <a:p>
              <a:r>
                <a:rPr lang="it-IT" i="1" dirty="0" err="1">
                  <a:latin typeface="Hind Medium"/>
                </a:rPr>
                <a:t>Xx</a:t>
              </a:r>
              <a:r>
                <a:rPr lang="it-IT" i="1" dirty="0">
                  <a:latin typeface="Hind Medium"/>
                </a:rPr>
                <a:t> dirigenti</a:t>
              </a:r>
            </a:p>
            <a:p>
              <a:r>
                <a:rPr lang="it-IT" i="1" dirty="0" err="1">
                  <a:latin typeface="Hind Medium"/>
                </a:rPr>
                <a:t>Xx</a:t>
              </a:r>
              <a:r>
                <a:rPr lang="it-IT" i="1" dirty="0">
                  <a:latin typeface="Hind Medium"/>
                </a:rPr>
                <a:t> funzionari</a:t>
              </a:r>
            </a:p>
            <a:p>
              <a:r>
                <a:rPr lang="it-IT" i="1" dirty="0" err="1">
                  <a:latin typeface="Hind Medium"/>
                </a:rPr>
                <a:t>Xx</a:t>
              </a:r>
              <a:r>
                <a:rPr lang="it-IT" i="1" dirty="0">
                  <a:latin typeface="Hind Medium"/>
                </a:rPr>
                <a:t> impiegati o altro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DCD9282-CA88-449A-88BC-D76E5AA39FAE}"/>
              </a:ext>
            </a:extLst>
          </p:cNvPr>
          <p:cNvGrpSpPr/>
          <p:nvPr/>
        </p:nvGrpSpPr>
        <p:grpSpPr>
          <a:xfrm>
            <a:off x="6888088" y="4294837"/>
            <a:ext cx="4937751" cy="646331"/>
            <a:chOff x="4314306" y="1556792"/>
            <a:chExt cx="4712881" cy="646331"/>
          </a:xfrm>
        </p:grpSpPr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9C8C033-7D7B-49A7-B1E3-3186E23E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306" y="1664824"/>
              <a:ext cx="180000" cy="180000"/>
            </a:xfrm>
            <a:custGeom>
              <a:avLst/>
              <a:gdLst>
                <a:gd name="T0" fmla="*/ 6 w 50"/>
                <a:gd name="T1" fmla="*/ 1 h 51"/>
                <a:gd name="T2" fmla="*/ 17 w 50"/>
                <a:gd name="T3" fmla="*/ 2 h 51"/>
                <a:gd name="T4" fmla="*/ 27 w 50"/>
                <a:gd name="T5" fmla="*/ 6 h 51"/>
                <a:gd name="T6" fmla="*/ 32 w 50"/>
                <a:gd name="T7" fmla="*/ 8 h 51"/>
                <a:gd name="T8" fmla="*/ 40 w 50"/>
                <a:gd name="T9" fmla="*/ 14 h 51"/>
                <a:gd name="T10" fmla="*/ 47 w 50"/>
                <a:gd name="T11" fmla="*/ 23 h 51"/>
                <a:gd name="T12" fmla="*/ 49 w 50"/>
                <a:gd name="T13" fmla="*/ 26 h 51"/>
                <a:gd name="T14" fmla="*/ 49 w 50"/>
                <a:gd name="T15" fmla="*/ 28 h 51"/>
                <a:gd name="T16" fmla="*/ 46 w 50"/>
                <a:gd name="T17" fmla="*/ 33 h 51"/>
                <a:gd name="T18" fmla="*/ 38 w 50"/>
                <a:gd name="T19" fmla="*/ 39 h 51"/>
                <a:gd name="T20" fmla="*/ 32 w 50"/>
                <a:gd name="T21" fmla="*/ 42 h 51"/>
                <a:gd name="T22" fmla="*/ 29 w 50"/>
                <a:gd name="T23" fmla="*/ 44 h 51"/>
                <a:gd name="T24" fmla="*/ 21 w 50"/>
                <a:gd name="T25" fmla="*/ 47 h 51"/>
                <a:gd name="T26" fmla="*/ 15 w 50"/>
                <a:gd name="T27" fmla="*/ 49 h 51"/>
                <a:gd name="T28" fmla="*/ 12 w 50"/>
                <a:gd name="T29" fmla="*/ 50 h 51"/>
                <a:gd name="T30" fmla="*/ 8 w 50"/>
                <a:gd name="T31" fmla="*/ 50 h 51"/>
                <a:gd name="T32" fmla="*/ 4 w 50"/>
                <a:gd name="T33" fmla="*/ 47 h 51"/>
                <a:gd name="T34" fmla="*/ 3 w 50"/>
                <a:gd name="T35" fmla="*/ 44 h 51"/>
                <a:gd name="T36" fmla="*/ 1 w 50"/>
                <a:gd name="T37" fmla="*/ 36 h 51"/>
                <a:gd name="T38" fmla="*/ 1 w 50"/>
                <a:gd name="T39" fmla="*/ 33 h 51"/>
                <a:gd name="T40" fmla="*/ 0 w 50"/>
                <a:gd name="T41" fmla="*/ 21 h 51"/>
                <a:gd name="T42" fmla="*/ 1 w 50"/>
                <a:gd name="T43" fmla="*/ 15 h 51"/>
                <a:gd name="T44" fmla="*/ 2 w 50"/>
                <a:gd name="T45" fmla="*/ 10 h 51"/>
                <a:gd name="T46" fmla="*/ 3 w 50"/>
                <a:gd name="T47" fmla="*/ 3 h 51"/>
                <a:gd name="T48" fmla="*/ 6 w 50"/>
                <a:gd name="T49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51">
                  <a:moveTo>
                    <a:pt x="6" y="1"/>
                  </a:moveTo>
                  <a:cubicBezTo>
                    <a:pt x="9" y="0"/>
                    <a:pt x="13" y="1"/>
                    <a:pt x="17" y="2"/>
                  </a:cubicBezTo>
                  <a:cubicBezTo>
                    <a:pt x="20" y="3"/>
                    <a:pt x="23" y="5"/>
                    <a:pt x="27" y="6"/>
                  </a:cubicBezTo>
                  <a:cubicBezTo>
                    <a:pt x="29" y="6"/>
                    <a:pt x="31" y="7"/>
                    <a:pt x="32" y="8"/>
                  </a:cubicBezTo>
                  <a:cubicBezTo>
                    <a:pt x="35" y="10"/>
                    <a:pt x="38" y="12"/>
                    <a:pt x="40" y="14"/>
                  </a:cubicBezTo>
                  <a:cubicBezTo>
                    <a:pt x="43" y="17"/>
                    <a:pt x="45" y="20"/>
                    <a:pt x="47" y="23"/>
                  </a:cubicBezTo>
                  <a:cubicBezTo>
                    <a:pt x="48" y="24"/>
                    <a:pt x="49" y="25"/>
                    <a:pt x="49" y="26"/>
                  </a:cubicBezTo>
                  <a:cubicBezTo>
                    <a:pt x="50" y="26"/>
                    <a:pt x="49" y="28"/>
                    <a:pt x="49" y="28"/>
                  </a:cubicBezTo>
                  <a:cubicBezTo>
                    <a:pt x="48" y="30"/>
                    <a:pt x="47" y="32"/>
                    <a:pt x="46" y="33"/>
                  </a:cubicBezTo>
                  <a:cubicBezTo>
                    <a:pt x="43" y="35"/>
                    <a:pt x="41" y="37"/>
                    <a:pt x="38" y="39"/>
                  </a:cubicBezTo>
                  <a:cubicBezTo>
                    <a:pt x="36" y="41"/>
                    <a:pt x="34" y="41"/>
                    <a:pt x="32" y="42"/>
                  </a:cubicBezTo>
                  <a:cubicBezTo>
                    <a:pt x="31" y="43"/>
                    <a:pt x="30" y="44"/>
                    <a:pt x="29" y="44"/>
                  </a:cubicBezTo>
                  <a:cubicBezTo>
                    <a:pt x="26" y="45"/>
                    <a:pt x="24" y="46"/>
                    <a:pt x="21" y="47"/>
                  </a:cubicBezTo>
                  <a:cubicBezTo>
                    <a:pt x="19" y="48"/>
                    <a:pt x="17" y="49"/>
                    <a:pt x="15" y="49"/>
                  </a:cubicBezTo>
                  <a:cubicBezTo>
                    <a:pt x="14" y="50"/>
                    <a:pt x="13" y="50"/>
                    <a:pt x="12" y="50"/>
                  </a:cubicBezTo>
                  <a:cubicBezTo>
                    <a:pt x="11" y="50"/>
                    <a:pt x="9" y="50"/>
                    <a:pt x="8" y="50"/>
                  </a:cubicBezTo>
                  <a:cubicBezTo>
                    <a:pt x="6" y="51"/>
                    <a:pt x="4" y="50"/>
                    <a:pt x="4" y="47"/>
                  </a:cubicBezTo>
                  <a:cubicBezTo>
                    <a:pt x="4" y="46"/>
                    <a:pt x="4" y="45"/>
                    <a:pt x="3" y="44"/>
                  </a:cubicBezTo>
                  <a:cubicBezTo>
                    <a:pt x="3" y="41"/>
                    <a:pt x="2" y="39"/>
                    <a:pt x="1" y="36"/>
                  </a:cubicBezTo>
                  <a:cubicBezTo>
                    <a:pt x="1" y="35"/>
                    <a:pt x="1" y="34"/>
                    <a:pt x="1" y="33"/>
                  </a:cubicBezTo>
                  <a:cubicBezTo>
                    <a:pt x="1" y="29"/>
                    <a:pt x="0" y="25"/>
                    <a:pt x="0" y="21"/>
                  </a:cubicBezTo>
                  <a:cubicBezTo>
                    <a:pt x="0" y="19"/>
                    <a:pt x="1" y="17"/>
                    <a:pt x="1" y="15"/>
                  </a:cubicBezTo>
                  <a:cubicBezTo>
                    <a:pt x="1" y="13"/>
                    <a:pt x="1" y="12"/>
                    <a:pt x="2" y="10"/>
                  </a:cubicBezTo>
                  <a:cubicBezTo>
                    <a:pt x="2" y="8"/>
                    <a:pt x="3" y="5"/>
                    <a:pt x="3" y="3"/>
                  </a:cubicBezTo>
                  <a:cubicBezTo>
                    <a:pt x="3" y="1"/>
                    <a:pt x="3" y="1"/>
                    <a:pt x="6" y="1"/>
                  </a:cubicBezTo>
                  <a:close/>
                </a:path>
              </a:pathLst>
            </a:custGeom>
            <a:solidFill>
              <a:srgbClr val="1A27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Hind Medium"/>
              </a:endParaRP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5F665F5-6C67-4C32-AF28-154FF9D92010}"/>
                </a:ext>
              </a:extLst>
            </p:cNvPr>
            <p:cNvSpPr txBox="1"/>
            <p:nvPr/>
          </p:nvSpPr>
          <p:spPr>
            <a:xfrm>
              <a:off x="4800843" y="1556792"/>
              <a:ext cx="4226344" cy="646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it-IT" i="1" dirty="0">
                  <a:latin typeface="Hind Medium"/>
                </a:rPr>
                <a:t>Quota di personale a tempo determinato ed</a:t>
              </a:r>
              <a:br>
                <a:rPr lang="it-IT" i="1" dirty="0">
                  <a:latin typeface="Hind Medium"/>
                </a:rPr>
              </a:br>
              <a:r>
                <a:rPr lang="it-IT" i="1" dirty="0">
                  <a:latin typeface="Hind Medium"/>
                </a:rPr>
                <a:t>indeterminato</a:t>
              </a:r>
            </a:p>
            <a:p>
              <a:r>
                <a:rPr lang="it-IT" b="1" i="1" dirty="0" err="1">
                  <a:latin typeface="Hind Medium"/>
                </a:rPr>
                <a:t>Xx</a:t>
              </a:r>
              <a:r>
                <a:rPr lang="it-IT" b="1" i="1" dirty="0">
                  <a:latin typeface="Hind Medium"/>
                </a:rPr>
                <a:t>% - xx%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86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0D9F4-A7B0-0E45-8D2B-1B80D6C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Provincia di Potenza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50A57F-E1AF-AC46-AD4A-24C4619E8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Indagine presso i Comuni del territorio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9E69FC-3D29-4154-AFBE-16491D362BEB}"/>
              </a:ext>
            </a:extLst>
          </p:cNvPr>
          <p:cNvSpPr txBox="1"/>
          <p:nvPr/>
        </p:nvSpPr>
        <p:spPr>
          <a:xfrm>
            <a:off x="335363" y="133986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…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3114AA3-9470-4105-90E5-E8458633C9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27123"/>
              </p:ext>
            </p:extLst>
          </p:nvPr>
        </p:nvGraphicFramePr>
        <p:xfrm>
          <a:off x="1019436" y="1674231"/>
          <a:ext cx="10153129" cy="3770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Freeform 13">
            <a:extLst>
              <a:ext uri="{FF2B5EF4-FFF2-40B4-BE49-F238E27FC236}">
                <a16:creationId xmlns:a16="http://schemas.microsoft.com/office/drawing/2014/main" id="{D10D133B-75F0-4548-A7D0-5C5B8AED776D}"/>
              </a:ext>
            </a:extLst>
          </p:cNvPr>
          <p:cNvSpPr>
            <a:spLocks/>
          </p:cNvSpPr>
          <p:nvPr/>
        </p:nvSpPr>
        <p:spPr bwMode="auto">
          <a:xfrm>
            <a:off x="527149" y="5627005"/>
            <a:ext cx="188589" cy="180000"/>
          </a:xfrm>
          <a:custGeom>
            <a:avLst/>
            <a:gdLst>
              <a:gd name="T0" fmla="*/ 6 w 50"/>
              <a:gd name="T1" fmla="*/ 1 h 51"/>
              <a:gd name="T2" fmla="*/ 17 w 50"/>
              <a:gd name="T3" fmla="*/ 2 h 51"/>
              <a:gd name="T4" fmla="*/ 27 w 50"/>
              <a:gd name="T5" fmla="*/ 6 h 51"/>
              <a:gd name="T6" fmla="*/ 32 w 50"/>
              <a:gd name="T7" fmla="*/ 8 h 51"/>
              <a:gd name="T8" fmla="*/ 40 w 50"/>
              <a:gd name="T9" fmla="*/ 14 h 51"/>
              <a:gd name="T10" fmla="*/ 47 w 50"/>
              <a:gd name="T11" fmla="*/ 23 h 51"/>
              <a:gd name="T12" fmla="*/ 49 w 50"/>
              <a:gd name="T13" fmla="*/ 26 h 51"/>
              <a:gd name="T14" fmla="*/ 49 w 50"/>
              <a:gd name="T15" fmla="*/ 28 h 51"/>
              <a:gd name="T16" fmla="*/ 46 w 50"/>
              <a:gd name="T17" fmla="*/ 33 h 51"/>
              <a:gd name="T18" fmla="*/ 38 w 50"/>
              <a:gd name="T19" fmla="*/ 39 h 51"/>
              <a:gd name="T20" fmla="*/ 32 w 50"/>
              <a:gd name="T21" fmla="*/ 42 h 51"/>
              <a:gd name="T22" fmla="*/ 29 w 50"/>
              <a:gd name="T23" fmla="*/ 44 h 51"/>
              <a:gd name="T24" fmla="*/ 21 w 50"/>
              <a:gd name="T25" fmla="*/ 47 h 51"/>
              <a:gd name="T26" fmla="*/ 15 w 50"/>
              <a:gd name="T27" fmla="*/ 49 h 51"/>
              <a:gd name="T28" fmla="*/ 12 w 50"/>
              <a:gd name="T29" fmla="*/ 50 h 51"/>
              <a:gd name="T30" fmla="*/ 8 w 50"/>
              <a:gd name="T31" fmla="*/ 50 h 51"/>
              <a:gd name="T32" fmla="*/ 4 w 50"/>
              <a:gd name="T33" fmla="*/ 47 h 51"/>
              <a:gd name="T34" fmla="*/ 3 w 50"/>
              <a:gd name="T35" fmla="*/ 44 h 51"/>
              <a:gd name="T36" fmla="*/ 1 w 50"/>
              <a:gd name="T37" fmla="*/ 36 h 51"/>
              <a:gd name="T38" fmla="*/ 1 w 50"/>
              <a:gd name="T39" fmla="*/ 33 h 51"/>
              <a:gd name="T40" fmla="*/ 0 w 50"/>
              <a:gd name="T41" fmla="*/ 21 h 51"/>
              <a:gd name="T42" fmla="*/ 1 w 50"/>
              <a:gd name="T43" fmla="*/ 15 h 51"/>
              <a:gd name="T44" fmla="*/ 2 w 50"/>
              <a:gd name="T45" fmla="*/ 10 h 51"/>
              <a:gd name="T46" fmla="*/ 3 w 50"/>
              <a:gd name="T47" fmla="*/ 3 h 51"/>
              <a:gd name="T48" fmla="*/ 6 w 50"/>
              <a:gd name="T49" fmla="*/ 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" h="51">
                <a:moveTo>
                  <a:pt x="6" y="1"/>
                </a:moveTo>
                <a:cubicBezTo>
                  <a:pt x="9" y="0"/>
                  <a:pt x="13" y="1"/>
                  <a:pt x="17" y="2"/>
                </a:cubicBezTo>
                <a:cubicBezTo>
                  <a:pt x="20" y="3"/>
                  <a:pt x="23" y="5"/>
                  <a:pt x="27" y="6"/>
                </a:cubicBezTo>
                <a:cubicBezTo>
                  <a:pt x="29" y="6"/>
                  <a:pt x="31" y="7"/>
                  <a:pt x="32" y="8"/>
                </a:cubicBezTo>
                <a:cubicBezTo>
                  <a:pt x="35" y="10"/>
                  <a:pt x="38" y="12"/>
                  <a:pt x="40" y="14"/>
                </a:cubicBezTo>
                <a:cubicBezTo>
                  <a:pt x="43" y="17"/>
                  <a:pt x="45" y="20"/>
                  <a:pt x="47" y="23"/>
                </a:cubicBezTo>
                <a:cubicBezTo>
                  <a:pt x="48" y="24"/>
                  <a:pt x="49" y="25"/>
                  <a:pt x="49" y="26"/>
                </a:cubicBezTo>
                <a:cubicBezTo>
                  <a:pt x="50" y="26"/>
                  <a:pt x="49" y="28"/>
                  <a:pt x="49" y="28"/>
                </a:cubicBezTo>
                <a:cubicBezTo>
                  <a:pt x="48" y="30"/>
                  <a:pt x="47" y="32"/>
                  <a:pt x="46" y="33"/>
                </a:cubicBezTo>
                <a:cubicBezTo>
                  <a:pt x="43" y="35"/>
                  <a:pt x="41" y="37"/>
                  <a:pt x="38" y="39"/>
                </a:cubicBezTo>
                <a:cubicBezTo>
                  <a:pt x="36" y="41"/>
                  <a:pt x="34" y="41"/>
                  <a:pt x="32" y="42"/>
                </a:cubicBezTo>
                <a:cubicBezTo>
                  <a:pt x="31" y="43"/>
                  <a:pt x="30" y="44"/>
                  <a:pt x="29" y="44"/>
                </a:cubicBezTo>
                <a:cubicBezTo>
                  <a:pt x="26" y="45"/>
                  <a:pt x="24" y="46"/>
                  <a:pt x="21" y="47"/>
                </a:cubicBezTo>
                <a:cubicBezTo>
                  <a:pt x="19" y="48"/>
                  <a:pt x="17" y="49"/>
                  <a:pt x="15" y="49"/>
                </a:cubicBezTo>
                <a:cubicBezTo>
                  <a:pt x="14" y="50"/>
                  <a:pt x="13" y="50"/>
                  <a:pt x="12" y="50"/>
                </a:cubicBezTo>
                <a:cubicBezTo>
                  <a:pt x="11" y="50"/>
                  <a:pt x="9" y="50"/>
                  <a:pt x="8" y="50"/>
                </a:cubicBezTo>
                <a:cubicBezTo>
                  <a:pt x="6" y="51"/>
                  <a:pt x="4" y="50"/>
                  <a:pt x="4" y="47"/>
                </a:cubicBezTo>
                <a:cubicBezTo>
                  <a:pt x="4" y="46"/>
                  <a:pt x="4" y="45"/>
                  <a:pt x="3" y="44"/>
                </a:cubicBezTo>
                <a:cubicBezTo>
                  <a:pt x="3" y="41"/>
                  <a:pt x="2" y="39"/>
                  <a:pt x="1" y="36"/>
                </a:cubicBezTo>
                <a:cubicBezTo>
                  <a:pt x="1" y="35"/>
                  <a:pt x="1" y="34"/>
                  <a:pt x="1" y="33"/>
                </a:cubicBezTo>
                <a:cubicBezTo>
                  <a:pt x="1" y="29"/>
                  <a:pt x="0" y="25"/>
                  <a:pt x="0" y="21"/>
                </a:cubicBezTo>
                <a:cubicBezTo>
                  <a:pt x="0" y="19"/>
                  <a:pt x="1" y="17"/>
                  <a:pt x="1" y="15"/>
                </a:cubicBezTo>
                <a:cubicBezTo>
                  <a:pt x="1" y="13"/>
                  <a:pt x="1" y="12"/>
                  <a:pt x="2" y="10"/>
                </a:cubicBezTo>
                <a:cubicBezTo>
                  <a:pt x="2" y="8"/>
                  <a:pt x="3" y="5"/>
                  <a:pt x="3" y="3"/>
                </a:cubicBezTo>
                <a:cubicBezTo>
                  <a:pt x="3" y="1"/>
                  <a:pt x="3" y="1"/>
                  <a:pt x="6" y="1"/>
                </a:cubicBezTo>
                <a:close/>
              </a:path>
            </a:pathLst>
          </a:custGeom>
          <a:solidFill>
            <a:srgbClr val="1A27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Hind Medium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38F89F-4523-4C2B-8FFE-E5D86AE29769}"/>
              </a:ext>
            </a:extLst>
          </p:cNvPr>
          <p:cNvSpPr txBox="1"/>
          <p:nvPr/>
        </p:nvSpPr>
        <p:spPr>
          <a:xfrm>
            <a:off x="1036901" y="5518973"/>
            <a:ext cx="1045969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it-IT" i="1" dirty="0">
                <a:latin typeface="Hind Medium"/>
              </a:rPr>
              <a:t>Inserire commento esplicativo, incluse percentuali</a:t>
            </a:r>
            <a:endParaRPr lang="it-IT" b="1" i="1" dirty="0">
              <a:latin typeface="Hin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764441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ersonalizzata">
  <a:themeElements>
    <a:clrScheme name="EasyGov 1">
      <a:dk1>
        <a:srgbClr val="13284A"/>
      </a:dk1>
      <a:lt1>
        <a:srgbClr val="FFFFFF"/>
      </a:lt1>
      <a:dk2>
        <a:srgbClr val="00455C"/>
      </a:dk2>
      <a:lt2>
        <a:srgbClr val="EEECE1"/>
      </a:lt2>
      <a:accent1>
        <a:srgbClr val="9ABA57"/>
      </a:accent1>
      <a:accent2>
        <a:srgbClr val="547788"/>
      </a:accent2>
      <a:accent3>
        <a:srgbClr val="AF4744"/>
      </a:accent3>
      <a:accent4>
        <a:srgbClr val="C4CED3"/>
      </a:accent4>
      <a:accent5>
        <a:srgbClr val="A4B987"/>
      </a:accent5>
      <a:accent6>
        <a:srgbClr val="33B0C2"/>
      </a:accent6>
      <a:hlink>
        <a:srgbClr val="BFE96E"/>
      </a:hlink>
      <a:folHlink>
        <a:srgbClr val="6F7C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ruttura personalizz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EasyGov">
      <a:dk1>
        <a:srgbClr val="13284A"/>
      </a:dk1>
      <a:lt1>
        <a:srgbClr val="FFFFFF"/>
      </a:lt1>
      <a:dk2>
        <a:srgbClr val="1F497C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11</vt:i4>
      </vt:variant>
    </vt:vector>
  </HeadingPairs>
  <TitlesOfParts>
    <vt:vector size="23" baseType="lpstr">
      <vt:lpstr>Arial</vt:lpstr>
      <vt:lpstr>Calibri</vt:lpstr>
      <vt:lpstr>Calibri Light</vt:lpstr>
      <vt:lpstr>Hind Light</vt:lpstr>
      <vt:lpstr>Hind Medium</vt:lpstr>
      <vt:lpstr>Oswald Regular</vt:lpstr>
      <vt:lpstr>Segoe Print</vt:lpstr>
      <vt:lpstr>Struttura personalizzata</vt:lpstr>
      <vt:lpstr>1_Struttura personalizzata</vt:lpstr>
      <vt:lpstr>1_Personalizza struttura</vt:lpstr>
      <vt:lpstr>Personalizza struttura</vt:lpstr>
      <vt:lpstr>Kantoorthema</vt:lpstr>
      <vt:lpstr>Progetto SUA  Report di assessment  del contesto degli Enti Riusanti </vt:lpstr>
      <vt:lpstr>Report di assessment del contesto degli Enti riusanti</vt:lpstr>
      <vt:lpstr>Report di assessment del contesto degli Enti riusanti</vt:lpstr>
      <vt:lpstr>Metodologia e obiettivi dell’analisi</vt:lpstr>
      <vt:lpstr>Report di assessment del contesto degli Enti riusanti</vt:lpstr>
      <vt:lpstr>Provincia di Potenza</vt:lpstr>
      <vt:lpstr>Provincia di Potenza</vt:lpstr>
      <vt:lpstr>Provincia di Potenza</vt:lpstr>
      <vt:lpstr>Provincia di Potenza</vt:lpstr>
      <vt:lpstr>Provincia di Potenza</vt:lpstr>
      <vt:lpstr>Provincia di Potenza</vt:lpstr>
    </vt:vector>
  </TitlesOfParts>
  <Manager/>
  <Company>Easygov Solutions S.r.l.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Giulia</dc:creator>
  <cp:keywords/>
  <dc:description/>
  <cp:lastModifiedBy>Maurizio Mastrolembo</cp:lastModifiedBy>
  <cp:revision>333</cp:revision>
  <cp:lastPrinted>2018-05-02T16:38:51Z</cp:lastPrinted>
  <dcterms:created xsi:type="dcterms:W3CDTF">2015-05-22T08:18:03Z</dcterms:created>
  <dcterms:modified xsi:type="dcterms:W3CDTF">2019-01-11T17:46:47Z</dcterms:modified>
  <cp:category/>
</cp:coreProperties>
</file>