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91" r:id="rId3"/>
    <p:sldMasterId id="2147483679" r:id="rId4"/>
    <p:sldMasterId id="2147483648" r:id="rId5"/>
  </p:sldMasterIdLst>
  <p:notesMasterIdLst>
    <p:notesMasterId r:id="rId22"/>
  </p:notesMasterIdLst>
  <p:handoutMasterIdLst>
    <p:handoutMasterId r:id="rId23"/>
  </p:handoutMasterIdLst>
  <p:sldIdLst>
    <p:sldId id="377" r:id="rId6"/>
    <p:sldId id="388" r:id="rId7"/>
    <p:sldId id="430" r:id="rId8"/>
    <p:sldId id="344" r:id="rId9"/>
    <p:sldId id="432" r:id="rId10"/>
    <p:sldId id="433" r:id="rId11"/>
    <p:sldId id="440" r:id="rId12"/>
    <p:sldId id="435" r:id="rId13"/>
    <p:sldId id="437" r:id="rId14"/>
    <p:sldId id="441" r:id="rId15"/>
    <p:sldId id="442" r:id="rId16"/>
    <p:sldId id="444" r:id="rId17"/>
    <p:sldId id="446" r:id="rId18"/>
    <p:sldId id="443" r:id="rId19"/>
    <p:sldId id="445" r:id="rId20"/>
    <p:sldId id="447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74B"/>
    <a:srgbClr val="FFFFFF"/>
    <a:srgbClr val="4F81BD"/>
    <a:srgbClr val="D79E14"/>
    <a:srgbClr val="D9D9D9"/>
    <a:srgbClr val="C0504D"/>
    <a:srgbClr val="517299"/>
    <a:srgbClr val="CF8C8B"/>
    <a:srgbClr val="14284B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291" autoAdjust="0"/>
  </p:normalViewPr>
  <p:slideViewPr>
    <p:cSldViewPr>
      <p:cViewPr varScale="1">
        <p:scale>
          <a:sx n="67" d="100"/>
          <a:sy n="67" d="100"/>
        </p:scale>
        <p:origin x="668" y="48"/>
      </p:cViewPr>
      <p:guideLst>
        <p:guide orient="horz" pos="4065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CUP2%20EasyGov\26_SUA\70_Attivita\Assessment_Iniz\Analisi%20dati\Indagine%20Comuni\20190304_Assessment_Comuni%20Provincia%20Potenza_Tracciato%20dat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CUP2%20EasyGov\26_SUA\70_Attivita\Assessment_Iniz\Analisi%20dati\Indagine%20Comuni\20190304_Assessment_Comuni%20Provincia%20Potenza_Tracciato%20dat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CUP2%20EasyGov\26_SUA\70_Attivita\Assessment_Iniz\Analisi%20dati\Indagine%20Comuni\20190304_Assessment_Comuni%20Provincia%20Potenza_Tracciato%20dat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CUP2%20EasyGov\26_SUA\70_Attivita\Assessment_Iniz\Analisi%20dati\Indagine%20Comuni\20190304_Assessment_Comuni%20Provincia%20Potenza_Tracciato%20dat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CUP2%20EasyGov\26_SUA\70_Attivita\Assessment_Iniz\Analisi%20dati\Indagine%20Comuni\20190304_Assessment_Comuni%20Provincia%20Vicenza_Tracciato%20dat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CUP2%20EasyGov\26_SUA\70_Attivita\Assessment_Iniz\Analisi%20dati\Indagine%20Comuni\20190304_Assessment_Comuni%20Provincia%20Potenza_Tracciato%20dat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CUP2%20EasyGov\26_SUA\70_Attivita\Assessment_Iniz\Analisi%20dati\Indagine%20Comuni\20190304_Assessment_Comuni%20Provincia%20Novara_Tracciato%20dat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ropbox%20(EasyGov)\CUP2%20EasyGov\26_SUA\70_Attivita\Assessment_Iniz\Analisi%20dati\Indagine%20Comuni\20190304_Assessment_Comuni%20Provincia%20Novara_Tracciato%20dat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Foglio10!$L$1</c:f>
              <c:strCache>
                <c:ptCount val="1"/>
                <c:pt idx="0">
                  <c:v>Beni e servizi</c:v>
                </c:pt>
              </c:strCache>
            </c:strRef>
          </c:tx>
          <c:spPr>
            <a:solidFill>
              <a:srgbClr val="1A2F4A"/>
            </a:solidFill>
            <a:ln>
              <a:noFill/>
            </a:ln>
            <a:effectLst/>
          </c:spPr>
          <c:invertIfNegative val="0"/>
          <c:dLbls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001-41C2-8C0F-9582893F25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Foglio10!$K$2:$K$37</c:f>
              <c:strCache>
                <c:ptCount val="36"/>
                <c:pt idx="0">
                  <c:v>Calvello</c:v>
                </c:pt>
                <c:pt idx="1">
                  <c:v>Atella</c:v>
                </c:pt>
                <c:pt idx="2">
                  <c:v>Campomaggiore</c:v>
                </c:pt>
                <c:pt idx="3">
                  <c:v>San Chirico Nuovo</c:v>
                </c:pt>
                <c:pt idx="4">
                  <c:v>Genzano di Lucania</c:v>
                </c:pt>
                <c:pt idx="5">
                  <c:v>Cersosimo</c:v>
                </c:pt>
                <c:pt idx="6">
                  <c:v>Brindisi Montagna</c:v>
                </c:pt>
                <c:pt idx="7">
                  <c:v>Rotonda</c:v>
                </c:pt>
                <c:pt idx="8">
                  <c:v>Terranova di Pollino</c:v>
                </c:pt>
                <c:pt idx="9">
                  <c:v>Rapolla</c:v>
                </c:pt>
                <c:pt idx="10">
                  <c:v>San Fele</c:v>
                </c:pt>
                <c:pt idx="11">
                  <c:v>Venosa</c:v>
                </c:pt>
                <c:pt idx="12">
                  <c:v>Latronico</c:v>
                </c:pt>
                <c:pt idx="13">
                  <c:v>Laurenzana</c:v>
                </c:pt>
                <c:pt idx="14">
                  <c:v>Filiano</c:v>
                </c:pt>
                <c:pt idx="15">
                  <c:v>Avigliano</c:v>
                </c:pt>
                <c:pt idx="16">
                  <c:v>Castelsaraceno</c:v>
                </c:pt>
                <c:pt idx="17">
                  <c:v>Grumento Nova</c:v>
                </c:pt>
                <c:pt idx="18">
                  <c:v>Vietri di Potenza</c:v>
                </c:pt>
                <c:pt idx="19">
                  <c:v>Maschito</c:v>
                </c:pt>
                <c:pt idx="20">
                  <c:v>Picerno</c:v>
                </c:pt>
                <c:pt idx="21">
                  <c:v>Castelgrande</c:v>
                </c:pt>
                <c:pt idx="22">
                  <c:v>Rivello</c:v>
                </c:pt>
                <c:pt idx="23">
                  <c:v>Sarconi</c:v>
                </c:pt>
                <c:pt idx="24">
                  <c:v>Tramutola</c:v>
                </c:pt>
                <c:pt idx="25">
                  <c:v>Viggiano</c:v>
                </c:pt>
                <c:pt idx="26">
                  <c:v>Cancellara</c:v>
                </c:pt>
                <c:pt idx="27">
                  <c:v>Chiaromonte</c:v>
                </c:pt>
                <c:pt idx="28">
                  <c:v>Ginestra</c:v>
                </c:pt>
                <c:pt idx="29">
                  <c:v>Palazzo San Gervasio</c:v>
                </c:pt>
                <c:pt idx="30">
                  <c:v>Rapone</c:v>
                </c:pt>
                <c:pt idx="31">
                  <c:v>Tito</c:v>
                </c:pt>
                <c:pt idx="32">
                  <c:v>Carbone</c:v>
                </c:pt>
                <c:pt idx="33">
                  <c:v>Sant'Angelo Le Fratte</c:v>
                </c:pt>
                <c:pt idx="34">
                  <c:v>Castelmezzano</c:v>
                </c:pt>
                <c:pt idx="35">
                  <c:v>Episcopia</c:v>
                </c:pt>
              </c:strCache>
            </c:strRef>
          </c:cat>
          <c:val>
            <c:numRef>
              <c:f>Foglio10!$L$2:$L$37</c:f>
              <c:numCache>
                <c:formatCode>General</c:formatCode>
                <c:ptCount val="36"/>
                <c:pt idx="0">
                  <c:v>10</c:v>
                </c:pt>
                <c:pt idx="1">
                  <c:v>28</c:v>
                </c:pt>
                <c:pt idx="2">
                  <c:v>30</c:v>
                </c:pt>
                <c:pt idx="3">
                  <c:v>25</c:v>
                </c:pt>
                <c:pt idx="4">
                  <c:v>15</c:v>
                </c:pt>
                <c:pt idx="5">
                  <c:v>21</c:v>
                </c:pt>
                <c:pt idx="6">
                  <c:v>15</c:v>
                </c:pt>
                <c:pt idx="8">
                  <c:v>9</c:v>
                </c:pt>
                <c:pt idx="9">
                  <c:v>12</c:v>
                </c:pt>
                <c:pt idx="10">
                  <c:v>12</c:v>
                </c:pt>
                <c:pt idx="11">
                  <c:v>8</c:v>
                </c:pt>
                <c:pt idx="12">
                  <c:v>8</c:v>
                </c:pt>
                <c:pt idx="13">
                  <c:v>5</c:v>
                </c:pt>
                <c:pt idx="14">
                  <c:v>2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  <c:pt idx="18">
                  <c:v>7</c:v>
                </c:pt>
                <c:pt idx="19">
                  <c:v>4</c:v>
                </c:pt>
                <c:pt idx="20">
                  <c:v>6</c:v>
                </c:pt>
                <c:pt idx="21">
                  <c:v>1</c:v>
                </c:pt>
                <c:pt idx="22">
                  <c:v>4</c:v>
                </c:pt>
                <c:pt idx="23">
                  <c:v>2</c:v>
                </c:pt>
                <c:pt idx="24">
                  <c:v>5</c:v>
                </c:pt>
                <c:pt idx="26">
                  <c:v>0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3</c:v>
                </c:pt>
                <c:pt idx="32">
                  <c:v>3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01-41C2-8C0F-9582893F25B9}"/>
            </c:ext>
          </c:extLst>
        </c:ser>
        <c:ser>
          <c:idx val="1"/>
          <c:order val="1"/>
          <c:tx>
            <c:strRef>
              <c:f>Foglio10!$M$1</c:f>
              <c:strCache>
                <c:ptCount val="1"/>
                <c:pt idx="0">
                  <c:v>Lavori</c:v>
                </c:pt>
              </c:strCache>
            </c:strRef>
          </c:tx>
          <c:spPr>
            <a:solidFill>
              <a:srgbClr val="46A634"/>
            </a:solidFill>
            <a:ln>
              <a:noFill/>
            </a:ln>
            <a:effectLst/>
          </c:spPr>
          <c:invertIfNegative val="0"/>
          <c:dLbls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01-41C2-8C0F-9582893F25B9}"/>
                </c:ext>
              </c:extLst>
            </c:dLbl>
            <c:dLbl>
              <c:idx val="2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C001-41C2-8C0F-9582893F25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Foglio10!$K$2:$K$37</c:f>
              <c:strCache>
                <c:ptCount val="36"/>
                <c:pt idx="0">
                  <c:v>Calvello</c:v>
                </c:pt>
                <c:pt idx="1">
                  <c:v>Atella</c:v>
                </c:pt>
                <c:pt idx="2">
                  <c:v>Campomaggiore</c:v>
                </c:pt>
                <c:pt idx="3">
                  <c:v>San Chirico Nuovo</c:v>
                </c:pt>
                <c:pt idx="4">
                  <c:v>Genzano di Lucania</c:v>
                </c:pt>
                <c:pt idx="5">
                  <c:v>Cersosimo</c:v>
                </c:pt>
                <c:pt idx="6">
                  <c:v>Brindisi Montagna</c:v>
                </c:pt>
                <c:pt idx="7">
                  <c:v>Rotonda</c:v>
                </c:pt>
                <c:pt idx="8">
                  <c:v>Terranova di Pollino</c:v>
                </c:pt>
                <c:pt idx="9">
                  <c:v>Rapolla</c:v>
                </c:pt>
                <c:pt idx="10">
                  <c:v>San Fele</c:v>
                </c:pt>
                <c:pt idx="11">
                  <c:v>Venosa</c:v>
                </c:pt>
                <c:pt idx="12">
                  <c:v>Latronico</c:v>
                </c:pt>
                <c:pt idx="13">
                  <c:v>Laurenzana</c:v>
                </c:pt>
                <c:pt idx="14">
                  <c:v>Filiano</c:v>
                </c:pt>
                <c:pt idx="15">
                  <c:v>Avigliano</c:v>
                </c:pt>
                <c:pt idx="16">
                  <c:v>Castelsaraceno</c:v>
                </c:pt>
                <c:pt idx="17">
                  <c:v>Grumento Nova</c:v>
                </c:pt>
                <c:pt idx="18">
                  <c:v>Vietri di Potenza</c:v>
                </c:pt>
                <c:pt idx="19">
                  <c:v>Maschito</c:v>
                </c:pt>
                <c:pt idx="20">
                  <c:v>Picerno</c:v>
                </c:pt>
                <c:pt idx="21">
                  <c:v>Castelgrande</c:v>
                </c:pt>
                <c:pt idx="22">
                  <c:v>Rivello</c:v>
                </c:pt>
                <c:pt idx="23">
                  <c:v>Sarconi</c:v>
                </c:pt>
                <c:pt idx="24">
                  <c:v>Tramutola</c:v>
                </c:pt>
                <c:pt idx="25">
                  <c:v>Viggiano</c:v>
                </c:pt>
                <c:pt idx="26">
                  <c:v>Cancellara</c:v>
                </c:pt>
                <c:pt idx="27">
                  <c:v>Chiaromonte</c:v>
                </c:pt>
                <c:pt idx="28">
                  <c:v>Ginestra</c:v>
                </c:pt>
                <c:pt idx="29">
                  <c:v>Palazzo San Gervasio</c:v>
                </c:pt>
                <c:pt idx="30">
                  <c:v>Rapone</c:v>
                </c:pt>
                <c:pt idx="31">
                  <c:v>Tito</c:v>
                </c:pt>
                <c:pt idx="32">
                  <c:v>Carbone</c:v>
                </c:pt>
                <c:pt idx="33">
                  <c:v>Sant'Angelo Le Fratte</c:v>
                </c:pt>
                <c:pt idx="34">
                  <c:v>Castelmezzano</c:v>
                </c:pt>
                <c:pt idx="35">
                  <c:v>Episcopia</c:v>
                </c:pt>
              </c:strCache>
            </c:strRef>
          </c:cat>
          <c:val>
            <c:numRef>
              <c:f>Foglio10!$M$2:$M$37</c:f>
              <c:numCache>
                <c:formatCode>General</c:formatCode>
                <c:ptCount val="36"/>
                <c:pt idx="0">
                  <c:v>30</c:v>
                </c:pt>
                <c:pt idx="1">
                  <c:v>11</c:v>
                </c:pt>
                <c:pt idx="2">
                  <c:v>4</c:v>
                </c:pt>
                <c:pt idx="3">
                  <c:v>4</c:v>
                </c:pt>
                <c:pt idx="4">
                  <c:v>11</c:v>
                </c:pt>
                <c:pt idx="5">
                  <c:v>3</c:v>
                </c:pt>
                <c:pt idx="6">
                  <c:v>5</c:v>
                </c:pt>
                <c:pt idx="7">
                  <c:v>14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3</c:v>
                </c:pt>
                <c:pt idx="13">
                  <c:v>5</c:v>
                </c:pt>
                <c:pt idx="14">
                  <c:v>7</c:v>
                </c:pt>
                <c:pt idx="15">
                  <c:v>2</c:v>
                </c:pt>
                <c:pt idx="16">
                  <c:v>6</c:v>
                </c:pt>
                <c:pt idx="17">
                  <c:v>5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5</c:v>
                </c:pt>
                <c:pt idx="22">
                  <c:v>1</c:v>
                </c:pt>
                <c:pt idx="23">
                  <c:v>3</c:v>
                </c:pt>
                <c:pt idx="24">
                  <c:v>0</c:v>
                </c:pt>
                <c:pt idx="25">
                  <c:v>5</c:v>
                </c:pt>
                <c:pt idx="26">
                  <c:v>4</c:v>
                </c:pt>
                <c:pt idx="27">
                  <c:v>1</c:v>
                </c:pt>
                <c:pt idx="28">
                  <c:v>2</c:v>
                </c:pt>
                <c:pt idx="29">
                  <c:v>3</c:v>
                </c:pt>
                <c:pt idx="30">
                  <c:v>3</c:v>
                </c:pt>
                <c:pt idx="31">
                  <c:v>1</c:v>
                </c:pt>
                <c:pt idx="32">
                  <c:v>0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01-41C2-8C0F-9582893F2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145005879"/>
        <c:axId val="1145006199"/>
      </c:barChart>
      <c:catAx>
        <c:axId val="1145005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rgbClr val="1A274B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006199"/>
        <c:crosses val="autoZero"/>
        <c:auto val="1"/>
        <c:lblAlgn val="ctr"/>
        <c:lblOffset val="100"/>
        <c:noMultiLvlLbl val="0"/>
      </c:catAx>
      <c:valAx>
        <c:axId val="11450061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5005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5233771615868"/>
          <c:y val="0.10267820560251499"/>
          <c:w val="0.4074164939908827"/>
          <c:h val="0.7167512394284048"/>
        </c:manualLayout>
      </c:layout>
      <c:pieChart>
        <c:varyColors val="1"/>
        <c:ser>
          <c:idx val="0"/>
          <c:order val="0"/>
          <c:tx>
            <c:strRef>
              <c:f>Foglio10!$K$61</c:f>
              <c:strCache>
                <c:ptCount val="1"/>
                <c:pt idx="0">
                  <c:v>Totale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01-4FC6-9BAE-C8DC62A0906C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01-4FC6-9BAE-C8DC62A0906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01-4FC6-9BAE-C8DC62A0906C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01-4FC6-9BAE-C8DC62A0906C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01-4FC6-9BAE-C8DC62A090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Hind Medium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Foglio10!$L$43:$P$43</c:f>
              <c:strCache>
                <c:ptCount val="5"/>
                <c:pt idx="0">
                  <c:v>Dirigenti</c:v>
                </c:pt>
                <c:pt idx="1">
                  <c:v>Funzionari</c:v>
                </c:pt>
                <c:pt idx="2">
                  <c:v>Impiegati 
tecnici</c:v>
                </c:pt>
                <c:pt idx="3">
                  <c:v>Impiegati 
amministrativi</c:v>
                </c:pt>
                <c:pt idx="4">
                  <c:v>Altro</c:v>
                </c:pt>
              </c:strCache>
            </c:strRef>
          </c:cat>
          <c:val>
            <c:numRef>
              <c:f>Foglio10!$L$61:$P$61</c:f>
              <c:numCache>
                <c:formatCode>General</c:formatCode>
                <c:ptCount val="5"/>
                <c:pt idx="0">
                  <c:v>22</c:v>
                </c:pt>
                <c:pt idx="1">
                  <c:v>66</c:v>
                </c:pt>
                <c:pt idx="2">
                  <c:v>59</c:v>
                </c:pt>
                <c:pt idx="3">
                  <c:v>59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01-4FC6-9BAE-C8DC62A09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Foglio10!$L$63</c:f>
              <c:strCache>
                <c:ptCount val="1"/>
                <c:pt idx="0">
                  <c:v>Molto complessi 
e problematici</c:v>
                </c:pt>
              </c:strCache>
            </c:strRef>
          </c:tx>
          <c:spPr>
            <a:solidFill>
              <a:srgbClr val="A21843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335-4C1A-84F9-C5A3749627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Hind Medium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Foglio10!$L$64:$L$69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8</c:v>
                </c:pt>
                <c:pt idx="3">
                  <c:v>5</c:v>
                </c:pt>
                <c:pt idx="4">
                  <c:v>10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5-4C1A-84F9-C5A37496278A}"/>
            </c:ext>
          </c:extLst>
        </c:ser>
        <c:ser>
          <c:idx val="1"/>
          <c:order val="1"/>
          <c:tx>
            <c:strRef>
              <c:f>Foglio10!$M$63</c:f>
              <c:strCache>
                <c:ptCount val="1"/>
                <c:pt idx="0">
                  <c:v>Abbastanza difficili 
da gestire</c:v>
                </c:pt>
              </c:strCache>
            </c:strRef>
          </c:tx>
          <c:spPr>
            <a:solidFill>
              <a:srgbClr val="72357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Hind Medium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Foglio10!$M$64:$M$69</c:f>
              <c:numCache>
                <c:formatCode>General</c:formatCode>
                <c:ptCount val="6"/>
                <c:pt idx="0">
                  <c:v>13</c:v>
                </c:pt>
                <c:pt idx="1">
                  <c:v>14</c:v>
                </c:pt>
                <c:pt idx="2">
                  <c:v>10</c:v>
                </c:pt>
                <c:pt idx="3">
                  <c:v>17</c:v>
                </c:pt>
                <c:pt idx="4">
                  <c:v>15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5-4C1A-84F9-C5A37496278A}"/>
            </c:ext>
          </c:extLst>
        </c:ser>
        <c:ser>
          <c:idx val="2"/>
          <c:order val="2"/>
          <c:tx>
            <c:strRef>
              <c:f>Foglio10!$N$63</c:f>
              <c:strCache>
                <c:ptCount val="1"/>
                <c:pt idx="0">
                  <c:v>Relativamente semplici 
da gestire</c:v>
                </c:pt>
              </c:strCache>
            </c:strRef>
          </c:tx>
          <c:spPr>
            <a:solidFill>
              <a:srgbClr val="007A7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Hind Medium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Foglio10!$N$64:$N$69</c:f>
              <c:numCache>
                <c:formatCode>General</c:formatCode>
                <c:ptCount val="6"/>
                <c:pt idx="0">
                  <c:v>20</c:v>
                </c:pt>
                <c:pt idx="1">
                  <c:v>21</c:v>
                </c:pt>
                <c:pt idx="2">
                  <c:v>18</c:v>
                </c:pt>
                <c:pt idx="3">
                  <c:v>17</c:v>
                </c:pt>
                <c:pt idx="4">
                  <c:v>10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5-4C1A-84F9-C5A37496278A}"/>
            </c:ext>
          </c:extLst>
        </c:ser>
        <c:ser>
          <c:idx val="3"/>
          <c:order val="3"/>
          <c:tx>
            <c:strRef>
              <c:f>Foglio10!$O$63</c:f>
              <c:strCache>
                <c:ptCount val="1"/>
                <c:pt idx="0">
                  <c:v>Nessuna 
difficoltà</c:v>
                </c:pt>
              </c:strCache>
            </c:strRef>
          </c:tx>
          <c:spPr>
            <a:solidFill>
              <a:srgbClr val="1A2F4A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35-4C1A-84F9-C5A37496278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35-4C1A-84F9-C5A3749627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Hind Medium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Foglio10!$K$64:$K$69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Responsabilità personale</c:v>
                </c:pt>
                <c:pt idx="5">
                  <c:v>Aspetti giuridici</c:v>
                </c:pt>
              </c:strCache>
            </c:strRef>
          </c:cat>
          <c:val>
            <c:numRef>
              <c:f>Foglio10!$O$64:$O$69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335-4C1A-84F9-C5A374962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45005879"/>
        <c:axId val="1145006199"/>
      </c:barChart>
      <c:catAx>
        <c:axId val="114500587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1A274B"/>
                </a:solidFill>
                <a:latin typeface="Hind Medium"/>
                <a:ea typeface="+mn-ea"/>
                <a:cs typeface="+mn-cs"/>
              </a:defRPr>
            </a:pPr>
            <a:endParaRPr lang="it-IT"/>
          </a:p>
        </c:txPr>
        <c:crossAx val="1145006199"/>
        <c:crosses val="autoZero"/>
        <c:auto val="1"/>
        <c:lblAlgn val="ctr"/>
        <c:lblOffset val="100"/>
        <c:noMultiLvlLbl val="0"/>
      </c:catAx>
      <c:valAx>
        <c:axId val="1145006199"/>
        <c:scaling>
          <c:orientation val="minMax"/>
          <c:max val="42"/>
        </c:scaling>
        <c:delete val="1"/>
        <c:axPos val="b"/>
        <c:numFmt formatCode="General" sourceLinked="1"/>
        <c:majorTickMark val="out"/>
        <c:minorTickMark val="none"/>
        <c:tickLblPos val="nextTo"/>
        <c:crossAx val="1145005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605086640030433"/>
          <c:y val="0.82829355286226736"/>
          <c:w val="0.74584297906737573"/>
          <c:h val="0.14813171520791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1A274B"/>
              </a:solidFill>
              <a:latin typeface="Hind Medium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rgbClr val="1A274B"/>
          </a:solidFill>
          <a:latin typeface="Hind Medium"/>
        </a:defRPr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00501190426494E-4"/>
          <c:y val="8.8336824367810707E-2"/>
          <c:w val="0.78062223561767696"/>
          <c:h val="0.8225688452493507"/>
        </c:manualLayout>
      </c:layout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C2-484E-8DED-CABBA268E14A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C2-484E-8DED-CABBA268E14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C2-484E-8DED-CABBA268E14A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C2-484E-8DED-CABBA268E14A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5C2-484E-8DED-CABBA268E14A}"/>
              </c:ext>
            </c:extLst>
          </c:dPt>
          <c:dPt>
            <c:idx val="5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5C2-484E-8DED-CABBA268E14A}"/>
              </c:ext>
            </c:extLst>
          </c:dPt>
          <c:dLbls>
            <c:dLbl>
              <c:idx val="0"/>
              <c:layout>
                <c:manualLayout>
                  <c:x val="1.1473593344231532E-3"/>
                  <c:y val="-1.29739793198066E-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53033BA-3BCE-4EAC-AE86-F79870B9E375}" type="CATEGORYNAME">
                      <a:rPr lang="en-US"/>
                      <a:pPr algn="ctr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[NOME CATEGORIA]</a:t>
                    </a:fld>
                    <a:r>
                      <a:rPr lang="en-US" baseline="0" dirty="0"/>
                      <a:t>
</a:t>
                    </a:r>
                    <a:fld id="{6E8D09FD-07B9-4787-A5BE-E51981AC32F0}" type="PERCENTAGE">
                      <a:rPr lang="en-US" b="1" baseline="0"/>
                      <a:pPr algn="ctr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en-US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5C2-484E-8DED-CABBA268E14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DB6610-F49F-400C-AD38-E499E7A3BDFA}" type="CATEGORYNAME">
                      <a:rPr lang="en-US"/>
                      <a:pPr algn="ctr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[NOME CATEGORIA]</a:t>
                    </a:fld>
                    <a:r>
                      <a:rPr lang="en-US" baseline="0" dirty="0"/>
                      <a:t>
</a:t>
                    </a:r>
                    <a:fld id="{D4D48434-A1C2-415A-8335-A0DD6E01703F}" type="PERCENTAGE">
                      <a:rPr lang="en-US" b="1" baseline="0"/>
                      <a:pPr algn="ctr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en-US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5C2-484E-8DED-CABBA268E14A}"/>
                </c:ext>
              </c:extLst>
            </c:dLbl>
            <c:dLbl>
              <c:idx val="2"/>
              <c:layout>
                <c:manualLayout>
                  <c:x val="-1.1473593344231742E-3"/>
                  <c:y val="-5.661438194759047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FF5FB6C-3B6C-4483-AF52-DFC2DDA09B0D}" type="CATEGORYNAME">
                      <a:rPr lang="it-IT" smtClean="0"/>
                      <a:pPr algn="l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[NOME CATEGORIA]</a:t>
                    </a:fld>
                    <a:r>
                      <a:rPr lang="it-IT" baseline="0" dirty="0"/>
                      <a:t>
</a:t>
                    </a:r>
                    <a:fld id="{E532380B-98C7-417A-8F84-D3D682D2BF16}" type="PERCENTAGE">
                      <a:rPr lang="it-IT" b="1" baseline="0"/>
                      <a:pPr algn="l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it-IT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395881639783632"/>
                      <c:h val="0.4110911809169412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5C2-484E-8DED-CABBA268E14A}"/>
                </c:ext>
              </c:extLst>
            </c:dLbl>
            <c:dLbl>
              <c:idx val="3"/>
              <c:layout>
                <c:manualLayout>
                  <c:x val="4.8993598728689722E-3"/>
                  <c:y val="-7.8344887459412885E-3"/>
                </c:manualLayout>
              </c:layout>
              <c:tx>
                <c:rich>
                  <a:bodyPr/>
                  <a:lstStyle/>
                  <a:p>
                    <a:fld id="{3DB5CD91-0053-4C5F-B9CF-55E54DBDFE7D}" type="CATEGORYNAME">
                      <a:rPr lang="it-IT"/>
                      <a:pPr/>
                      <a:t>[NOME CATEGORIA]</a:t>
                    </a:fld>
                    <a:r>
                      <a:rPr lang="it-IT" baseline="0" dirty="0"/>
                      <a:t>
</a:t>
                    </a:r>
                    <a:fld id="{5CE7C875-4ACA-4740-81DC-FB97ED1C630D}" type="PERCENTAGE">
                      <a:rPr lang="it-IT" b="1" baseline="0"/>
                      <a:pPr/>
                      <a:t>[PERCENTUALE]</a:t>
                    </a:fld>
                    <a:endParaRPr lang="it-IT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782198223038518"/>
                      <c:h val="0.356139846439061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5C2-484E-8DED-CABBA268E14A}"/>
                </c:ext>
              </c:extLst>
            </c:dLbl>
            <c:dLbl>
              <c:idx val="4"/>
              <c:layout>
                <c:manualLayout>
                  <c:x val="4.2510566772924552E-3"/>
                  <c:y val="0.13144636372400029"/>
                </c:manualLayout>
              </c:layout>
              <c:tx>
                <c:rich>
                  <a:bodyPr/>
                  <a:lstStyle/>
                  <a:p>
                    <a:fld id="{6A49322B-95AF-4955-9531-3E7C543961A7}" type="CATEGORYNAME">
                      <a:rPr lang="it-IT"/>
                      <a:pPr/>
                      <a:t>[NOME CATEGORIA]</a:t>
                    </a:fld>
                    <a:r>
                      <a:rPr lang="it-IT" baseline="0" dirty="0"/>
                      <a:t>
</a:t>
                    </a:r>
                    <a:fld id="{26AAAFDB-758A-497F-B520-2139EDA7CFFE}" type="PERCENTAGE">
                      <a:rPr lang="it-IT" b="1" baseline="0"/>
                      <a:pPr/>
                      <a:t>[PERCENTUALE]</a:t>
                    </a:fld>
                    <a:endParaRPr lang="it-IT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535444143250067"/>
                      <c:h val="0.2870349164742835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5C2-484E-8DED-CABBA268E14A}"/>
                </c:ext>
              </c:extLst>
            </c:dLbl>
            <c:dLbl>
              <c:idx val="5"/>
              <c:layout>
                <c:manualLayout>
                  <c:x val="-0.15635339668027926"/>
                  <c:y val="6.116275687522042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it-IT" dirty="0"/>
                      <a:t>Acquisti esclusivamente </a:t>
                    </a:r>
                    <a:br>
                      <a:rPr lang="it-IT" dirty="0"/>
                    </a:br>
                    <a:r>
                      <a:rPr lang="it-IT" dirty="0"/>
                      <a:t>in autonomia</a:t>
                    </a:r>
                    <a:r>
                      <a:rPr lang="it-IT" baseline="0" dirty="0"/>
                      <a:t>
</a:t>
                    </a:r>
                    <a:fld id="{9CF99B5B-D45D-4ADB-90B6-51425E54336F}" type="PERCENTAGE">
                      <a:rPr lang="it-IT" b="1" baseline="0"/>
                      <a:pPr algn="ctr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it-IT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786364402228044"/>
                      <c:h val="0.3948499300957261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D5C2-484E-8DED-CABBA268E14A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Foglio10!$K$72:$K$76</c:f>
              <c:strCache>
                <c:ptCount val="5"/>
                <c:pt idx="0">
                  <c:v>Ente capofila</c:v>
                </c:pt>
                <c:pt idx="1">
                  <c:v>Non capofila</c:v>
                </c:pt>
                <c:pt idx="2">
                  <c:v>interessati ad acquisti in forma associata/convenzione sia per beni e servizi che per lavori</c:v>
                </c:pt>
                <c:pt idx="3">
                  <c:v>intessati ad acquisti in forma associata/in convenzione solo per lavori</c:v>
                </c:pt>
                <c:pt idx="4">
                  <c:v>non interessato ad acquisti in forma associata/in convenzione</c:v>
                </c:pt>
              </c:strCache>
            </c:strRef>
          </c:cat>
          <c:val>
            <c:numRef>
              <c:f>Foglio10!$L$72:$L$76</c:f>
              <c:numCache>
                <c:formatCode>General</c:formatCode>
                <c:ptCount val="5"/>
                <c:pt idx="0">
                  <c:v>6</c:v>
                </c:pt>
                <c:pt idx="1">
                  <c:v>15</c:v>
                </c:pt>
                <c:pt idx="2">
                  <c:v>16</c:v>
                </c:pt>
                <c:pt idx="3">
                  <c:v>3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5C2-484E-8DED-CABBA268E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61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311004784688996E-2"/>
          <c:y val="7.007006730864458E-3"/>
          <c:w val="0.95789473684210524"/>
          <c:h val="0.565009160144035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Beni e servizi (2018)</c:v>
                </c:pt>
              </c:strCache>
            </c:strRef>
          </c:tx>
          <c:spPr>
            <a:solidFill>
              <a:srgbClr val="1A2F4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Foglio1!$A$2:$A$36</c:f>
              <c:strCache>
                <c:ptCount val="35"/>
                <c:pt idx="0">
                  <c:v>Velo d'Astico</c:v>
                </c:pt>
                <c:pt idx="1">
                  <c:v>Zugliano</c:v>
                </c:pt>
                <c:pt idx="2">
                  <c:v>Nove</c:v>
                </c:pt>
                <c:pt idx="3">
                  <c:v>Vicenza</c:v>
                </c:pt>
                <c:pt idx="4">
                  <c:v>Caltrano</c:v>
                </c:pt>
                <c:pt idx="5">
                  <c:v>Isola Vicentina</c:v>
                </c:pt>
                <c:pt idx="6">
                  <c:v>Castelgomberto</c:v>
                </c:pt>
                <c:pt idx="7">
                  <c:v>Chiampo</c:v>
                </c:pt>
                <c:pt idx="8">
                  <c:v>Costabissara</c:v>
                </c:pt>
                <c:pt idx="9">
                  <c:v>Molvena</c:v>
                </c:pt>
                <c:pt idx="10">
                  <c:v>Romano d'Ezzelino</c:v>
                </c:pt>
                <c:pt idx="11">
                  <c:v>Zane'</c:v>
                </c:pt>
                <c:pt idx="12">
                  <c:v>Malo</c:v>
                </c:pt>
                <c:pt idx="13">
                  <c:v>Crespadoro</c:v>
                </c:pt>
                <c:pt idx="14">
                  <c:v>Thiene</c:v>
                </c:pt>
                <c:pt idx="15">
                  <c:v>Campiglia dei Berici</c:v>
                </c:pt>
                <c:pt idx="16">
                  <c:v>Caldogno</c:v>
                </c:pt>
                <c:pt idx="17">
                  <c:v>Villaga</c:v>
                </c:pt>
                <c:pt idx="18">
                  <c:v>Valli del Pasubio</c:v>
                </c:pt>
                <c:pt idx="19">
                  <c:v>Recoaro Terme</c:v>
                </c:pt>
                <c:pt idx="20">
                  <c:v>Mason Vicentino</c:v>
                </c:pt>
                <c:pt idx="21">
                  <c:v>Sarcedo</c:v>
                </c:pt>
                <c:pt idx="22">
                  <c:v>Lugo di Vicenza</c:v>
                </c:pt>
                <c:pt idx="23">
                  <c:v>Gambugliano</c:v>
                </c:pt>
                <c:pt idx="24">
                  <c:v>Grisignano di Zocco</c:v>
                </c:pt>
                <c:pt idx="25">
                  <c:v>Brogliano</c:v>
                </c:pt>
                <c:pt idx="26">
                  <c:v>Barbarano Mossano</c:v>
                </c:pt>
                <c:pt idx="27">
                  <c:v>San Vito di Leguzzano</c:v>
                </c:pt>
                <c:pt idx="28">
                  <c:v>Marano Vicentino</c:v>
                </c:pt>
                <c:pt idx="29">
                  <c:v>Posina</c:v>
                </c:pt>
                <c:pt idx="30">
                  <c:v>Altissimo</c:v>
                </c:pt>
                <c:pt idx="31">
                  <c:v>Castegnero</c:v>
                </c:pt>
                <c:pt idx="32">
                  <c:v>Bressanvido</c:v>
                </c:pt>
                <c:pt idx="33">
                  <c:v>Gambellara</c:v>
                </c:pt>
                <c:pt idx="34">
                  <c:v>Longare</c:v>
                </c:pt>
              </c:strCache>
            </c:strRef>
          </c:cat>
          <c:val>
            <c:numRef>
              <c:f>Foglio1!$B$2:$B$36</c:f>
              <c:numCache>
                <c:formatCode>General</c:formatCode>
                <c:ptCount val="35"/>
                <c:pt idx="0">
                  <c:v>140</c:v>
                </c:pt>
                <c:pt idx="1">
                  <c:v>145</c:v>
                </c:pt>
                <c:pt idx="2">
                  <c:v>124</c:v>
                </c:pt>
                <c:pt idx="3">
                  <c:v>99</c:v>
                </c:pt>
                <c:pt idx="4">
                  <c:v>82</c:v>
                </c:pt>
                <c:pt idx="5">
                  <c:v>32</c:v>
                </c:pt>
                <c:pt idx="6">
                  <c:v>25</c:v>
                </c:pt>
                <c:pt idx="7">
                  <c:v>32</c:v>
                </c:pt>
                <c:pt idx="8">
                  <c:v>20</c:v>
                </c:pt>
                <c:pt idx="9">
                  <c:v>2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1</c:v>
                </c:pt>
                <c:pt idx="15">
                  <c:v>6</c:v>
                </c:pt>
                <c:pt idx="16">
                  <c:v>4</c:v>
                </c:pt>
                <c:pt idx="17">
                  <c:v>2</c:v>
                </c:pt>
                <c:pt idx="18">
                  <c:v>7</c:v>
                </c:pt>
                <c:pt idx="19">
                  <c:v>3</c:v>
                </c:pt>
                <c:pt idx="20">
                  <c:v>2</c:v>
                </c:pt>
                <c:pt idx="21">
                  <c:v>3</c:v>
                </c:pt>
                <c:pt idx="22">
                  <c:v>4</c:v>
                </c:pt>
                <c:pt idx="23">
                  <c:v>2</c:v>
                </c:pt>
                <c:pt idx="25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3">
                  <c:v>1</c:v>
                </c:pt>
                <c:pt idx="3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1-424E-8B3E-AB4AD858AA73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Lavori (2018)</c:v>
                </c:pt>
              </c:strCache>
            </c:strRef>
          </c:tx>
          <c:spPr>
            <a:solidFill>
              <a:srgbClr val="46A63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Foglio1!$A$2:$A$36</c:f>
              <c:strCache>
                <c:ptCount val="35"/>
                <c:pt idx="0">
                  <c:v>Velo d'Astico</c:v>
                </c:pt>
                <c:pt idx="1">
                  <c:v>Zugliano</c:v>
                </c:pt>
                <c:pt idx="2">
                  <c:v>Nove</c:v>
                </c:pt>
                <c:pt idx="3">
                  <c:v>Vicenza</c:v>
                </c:pt>
                <c:pt idx="4">
                  <c:v>Caltrano</c:v>
                </c:pt>
                <c:pt idx="5">
                  <c:v>Isola Vicentina</c:v>
                </c:pt>
                <c:pt idx="6">
                  <c:v>Castelgomberto</c:v>
                </c:pt>
                <c:pt idx="7">
                  <c:v>Chiampo</c:v>
                </c:pt>
                <c:pt idx="8">
                  <c:v>Costabissara</c:v>
                </c:pt>
                <c:pt idx="9">
                  <c:v>Molvena</c:v>
                </c:pt>
                <c:pt idx="10">
                  <c:v>Romano d'Ezzelino</c:v>
                </c:pt>
                <c:pt idx="11">
                  <c:v>Zane'</c:v>
                </c:pt>
                <c:pt idx="12">
                  <c:v>Malo</c:v>
                </c:pt>
                <c:pt idx="13">
                  <c:v>Crespadoro</c:v>
                </c:pt>
                <c:pt idx="14">
                  <c:v>Thiene</c:v>
                </c:pt>
                <c:pt idx="15">
                  <c:v>Campiglia dei Berici</c:v>
                </c:pt>
                <c:pt idx="16">
                  <c:v>Caldogno</c:v>
                </c:pt>
                <c:pt idx="17">
                  <c:v>Villaga</c:v>
                </c:pt>
                <c:pt idx="18">
                  <c:v>Valli del Pasubio</c:v>
                </c:pt>
                <c:pt idx="19">
                  <c:v>Recoaro Terme</c:v>
                </c:pt>
                <c:pt idx="20">
                  <c:v>Mason Vicentino</c:v>
                </c:pt>
                <c:pt idx="21">
                  <c:v>Sarcedo</c:v>
                </c:pt>
                <c:pt idx="22">
                  <c:v>Lugo di Vicenza</c:v>
                </c:pt>
                <c:pt idx="23">
                  <c:v>Gambugliano</c:v>
                </c:pt>
                <c:pt idx="24">
                  <c:v>Grisignano di Zocco</c:v>
                </c:pt>
                <c:pt idx="25">
                  <c:v>Brogliano</c:v>
                </c:pt>
                <c:pt idx="26">
                  <c:v>Barbarano Mossano</c:v>
                </c:pt>
                <c:pt idx="27">
                  <c:v>San Vito di Leguzzano</c:v>
                </c:pt>
                <c:pt idx="28">
                  <c:v>Marano Vicentino</c:v>
                </c:pt>
                <c:pt idx="29">
                  <c:v>Posina</c:v>
                </c:pt>
                <c:pt idx="30">
                  <c:v>Altissimo</c:v>
                </c:pt>
                <c:pt idx="31">
                  <c:v>Castegnero</c:v>
                </c:pt>
                <c:pt idx="32">
                  <c:v>Bressanvido</c:v>
                </c:pt>
                <c:pt idx="33">
                  <c:v>Gambellara</c:v>
                </c:pt>
                <c:pt idx="34">
                  <c:v>Longare</c:v>
                </c:pt>
              </c:strCache>
            </c:strRef>
          </c:cat>
          <c:val>
            <c:numRef>
              <c:f>Foglio1!$C$2:$C$36</c:f>
              <c:numCache>
                <c:formatCode>General</c:formatCode>
                <c:ptCount val="35"/>
                <c:pt idx="0">
                  <c:v>31</c:v>
                </c:pt>
                <c:pt idx="1">
                  <c:v>17</c:v>
                </c:pt>
                <c:pt idx="2">
                  <c:v>18</c:v>
                </c:pt>
                <c:pt idx="3">
                  <c:v>38</c:v>
                </c:pt>
                <c:pt idx="4">
                  <c:v>11</c:v>
                </c:pt>
                <c:pt idx="5">
                  <c:v>10</c:v>
                </c:pt>
                <c:pt idx="6">
                  <c:v>11</c:v>
                </c:pt>
                <c:pt idx="7">
                  <c:v>4</c:v>
                </c:pt>
                <c:pt idx="8">
                  <c:v>10</c:v>
                </c:pt>
                <c:pt idx="9">
                  <c:v>16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8</c:v>
                </c:pt>
                <c:pt idx="15">
                  <c:v>2</c:v>
                </c:pt>
                <c:pt idx="16">
                  <c:v>4</c:v>
                </c:pt>
                <c:pt idx="17">
                  <c:v>6</c:v>
                </c:pt>
                <c:pt idx="19">
                  <c:v>3</c:v>
                </c:pt>
                <c:pt idx="20">
                  <c:v>4</c:v>
                </c:pt>
                <c:pt idx="21">
                  <c:v>3</c:v>
                </c:pt>
                <c:pt idx="22">
                  <c:v>1</c:v>
                </c:pt>
                <c:pt idx="23">
                  <c:v>2</c:v>
                </c:pt>
                <c:pt idx="24">
                  <c:v>4</c:v>
                </c:pt>
                <c:pt idx="25">
                  <c:v>4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1-424E-8B3E-AB4AD858A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45005879"/>
        <c:axId val="1145006199"/>
      </c:barChart>
      <c:catAx>
        <c:axId val="1145005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rgbClr val="1A274B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006199"/>
        <c:crosses val="autoZero"/>
        <c:auto val="1"/>
        <c:lblAlgn val="ctr"/>
        <c:lblOffset val="100"/>
        <c:noMultiLvlLbl val="0"/>
      </c:catAx>
      <c:valAx>
        <c:axId val="11450061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5005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5233771615868"/>
          <c:y val="0.10267820560251499"/>
          <c:w val="0.4074164939908827"/>
          <c:h val="0.7167512394284048"/>
        </c:manualLayout>
      </c:layout>
      <c:pieChart>
        <c:varyColors val="1"/>
        <c:ser>
          <c:idx val="0"/>
          <c:order val="0"/>
          <c:tx>
            <c:strRef>
              <c:f>Foglio10!$K$61</c:f>
              <c:strCache>
                <c:ptCount val="1"/>
                <c:pt idx="0">
                  <c:v>Totale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01-4FC6-9BAE-C8DC62A0906C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01-4FC6-9BAE-C8DC62A0906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01-4FC6-9BAE-C8DC62A0906C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01-4FC6-9BAE-C8DC62A0906C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01-4FC6-9BAE-C8DC62A090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Hind Medium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Foglio10!$L$43:$P$43</c:f>
              <c:strCache>
                <c:ptCount val="5"/>
                <c:pt idx="0">
                  <c:v>Dirigenti</c:v>
                </c:pt>
                <c:pt idx="1">
                  <c:v>Funzionari</c:v>
                </c:pt>
                <c:pt idx="2">
                  <c:v>Impiegati 
tecnici</c:v>
                </c:pt>
                <c:pt idx="3">
                  <c:v>Impiegati 
amministrativi</c:v>
                </c:pt>
                <c:pt idx="4">
                  <c:v>Altro</c:v>
                </c:pt>
              </c:strCache>
            </c:strRef>
          </c:cat>
          <c:val>
            <c:numRef>
              <c:f>Foglio10!$L$61:$P$61</c:f>
              <c:numCache>
                <c:formatCode>General</c:formatCode>
                <c:ptCount val="5"/>
                <c:pt idx="0">
                  <c:v>22</c:v>
                </c:pt>
                <c:pt idx="1">
                  <c:v>66</c:v>
                </c:pt>
                <c:pt idx="2">
                  <c:v>59</c:v>
                </c:pt>
                <c:pt idx="3">
                  <c:v>59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01-4FC6-9BAE-C8DC62A09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Foglio2!$B$1</c:f>
              <c:strCache>
                <c:ptCount val="1"/>
                <c:pt idx="0">
                  <c:v>Beni e servizi</c:v>
                </c:pt>
              </c:strCache>
            </c:strRef>
          </c:tx>
          <c:spPr>
            <a:solidFill>
              <a:srgbClr val="1A2F4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Foglio2!$A$2:$A$9</c:f>
              <c:strCache>
                <c:ptCount val="8"/>
                <c:pt idx="0">
                  <c:v>Comune di Nibbiola</c:v>
                </c:pt>
                <c:pt idx="1">
                  <c:v>Comune di Oleggio Castello</c:v>
                </c:pt>
                <c:pt idx="2">
                  <c:v>Comune di Romentino</c:v>
                </c:pt>
                <c:pt idx="3">
                  <c:v>Comune di Ameno</c:v>
                </c:pt>
                <c:pt idx="4">
                  <c:v>Comune di Varallo Pombia</c:v>
                </c:pt>
                <c:pt idx="5">
                  <c:v>Comune di Landiona</c:v>
                </c:pt>
                <c:pt idx="6">
                  <c:v>Comune di Prato Sesia</c:v>
                </c:pt>
                <c:pt idx="7">
                  <c:v>Comune di Trecate</c:v>
                </c:pt>
              </c:strCache>
            </c:strRef>
          </c:cat>
          <c:val>
            <c:numRef>
              <c:f>Foglio2!$B$2:$B$9</c:f>
              <c:numCache>
                <c:formatCode>General</c:formatCode>
                <c:ptCount val="8"/>
                <c:pt idx="0">
                  <c:v>14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E-4335-BD9C-DC39E7F82683}"/>
            </c:ext>
          </c:extLst>
        </c:ser>
        <c:ser>
          <c:idx val="1"/>
          <c:order val="1"/>
          <c:tx>
            <c:strRef>
              <c:f>Foglio2!$C$1</c:f>
              <c:strCache>
                <c:ptCount val="1"/>
                <c:pt idx="0">
                  <c:v>Lavori</c:v>
                </c:pt>
              </c:strCache>
            </c:strRef>
          </c:tx>
          <c:spPr>
            <a:solidFill>
              <a:srgbClr val="46A63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Foglio2!$A$2:$A$9</c:f>
              <c:strCache>
                <c:ptCount val="8"/>
                <c:pt idx="0">
                  <c:v>Comune di Nibbiola</c:v>
                </c:pt>
                <c:pt idx="1">
                  <c:v>Comune di Oleggio Castello</c:v>
                </c:pt>
                <c:pt idx="2">
                  <c:v>Comune di Romentino</c:v>
                </c:pt>
                <c:pt idx="3">
                  <c:v>Comune di Ameno</c:v>
                </c:pt>
                <c:pt idx="4">
                  <c:v>Comune di Varallo Pombia</c:v>
                </c:pt>
                <c:pt idx="5">
                  <c:v>Comune di Landiona</c:v>
                </c:pt>
                <c:pt idx="6">
                  <c:v>Comune di Prato Sesia</c:v>
                </c:pt>
                <c:pt idx="7">
                  <c:v>Comune di Trecate</c:v>
                </c:pt>
              </c:strCache>
            </c:strRef>
          </c:cat>
          <c:val>
            <c:numRef>
              <c:f>Foglio2!$C$2:$C$9</c:f>
              <c:numCache>
                <c:formatCode>General</c:formatCode>
                <c:ptCount val="8"/>
                <c:pt idx="0">
                  <c:v>12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DE-4335-BD9C-DC39E7F82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45005879"/>
        <c:axId val="1145006199"/>
      </c:barChart>
      <c:catAx>
        <c:axId val="1145005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006199"/>
        <c:crosses val="autoZero"/>
        <c:auto val="1"/>
        <c:lblAlgn val="ctr"/>
        <c:lblOffset val="100"/>
        <c:noMultiLvlLbl val="0"/>
      </c:catAx>
      <c:valAx>
        <c:axId val="11450061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5005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5233771615868"/>
          <c:y val="0.10267820560251499"/>
          <c:w val="0.4074164939908827"/>
          <c:h val="0.7167512394284048"/>
        </c:manualLayout>
      </c:layout>
      <c:pieChart>
        <c:varyColors val="1"/>
        <c:ser>
          <c:idx val="0"/>
          <c:order val="0"/>
          <c:tx>
            <c:strRef>
              <c:f>Foglio2!$B$24</c:f>
              <c:strCache>
                <c:ptCount val="1"/>
                <c:pt idx="0">
                  <c:v>Totale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0C-4CAD-A588-8D20C1FD83F8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0C-4CAD-A588-8D20C1FD83F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C0C-4CAD-A588-8D20C1FD83F8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C0C-4CAD-A588-8D20C1FD83F8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C0C-4CAD-A588-8D20C1FD83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rgbClr val="1A274B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Foglio2!$C$23:$G$23</c:f>
              <c:strCache>
                <c:ptCount val="5"/>
                <c:pt idx="0">
                  <c:v>Dirigenti</c:v>
                </c:pt>
                <c:pt idx="1">
                  <c:v>Funzionari</c:v>
                </c:pt>
                <c:pt idx="2">
                  <c:v>Impiegati 
tecnici</c:v>
                </c:pt>
                <c:pt idx="3">
                  <c:v>Impiegati 
amministrativi</c:v>
                </c:pt>
                <c:pt idx="4">
                  <c:v>Altro</c:v>
                </c:pt>
              </c:strCache>
            </c:strRef>
          </c:cat>
          <c:val>
            <c:numRef>
              <c:f>Foglio2!$C$24:$G$24</c:f>
              <c:numCache>
                <c:formatCode>General</c:formatCode>
                <c:ptCount val="5"/>
                <c:pt idx="0">
                  <c:v>3</c:v>
                </c:pt>
                <c:pt idx="1">
                  <c:v>21</c:v>
                </c:pt>
                <c:pt idx="2">
                  <c:v>13</c:v>
                </c:pt>
                <c:pt idx="3">
                  <c:v>22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C0C-4CAD-A588-8D20C1FD8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8B81CB2-823F-4014-A7FD-9D03C16E2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9F3CE0-42B5-48F6-83E2-C39DB57DAE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4B5C9-CC64-450F-91BB-59615A0FF4A4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B2D662-E5DE-4748-B943-9C45D6584D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D6E7BC-59C8-4F78-9AD1-904909AD7C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79A29-4BBB-4E65-BBB8-02008AC46D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528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358E6C-67B0-5647-ACF5-182B290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608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BF6F8-3E76-4884-BAC6-530EF087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431C3B-4B75-4297-A4C9-4DB80B4ADE66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969450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8C7A0-58D7-4E9E-AEC4-0727CE0A4D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776" y="1556792"/>
            <a:ext cx="7418040" cy="432048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principale</a:t>
            </a:r>
            <a:br>
              <a:rPr lang="it-IT" dirty="0"/>
            </a:b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DE58DFF0-6FA2-42A7-9A47-CE6C1CD2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832" y="2060848"/>
            <a:ext cx="4824536" cy="3883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1</a:t>
            </a:r>
          </a:p>
          <a:p>
            <a:pPr lvl="0"/>
            <a:r>
              <a:rPr lang="it-IT" dirty="0"/>
              <a:t>Titolo 2</a:t>
            </a:r>
          </a:p>
          <a:p>
            <a:pPr lvl="0"/>
            <a:r>
              <a:rPr lang="it-IT" dirty="0"/>
              <a:t>Titolo 3</a:t>
            </a:r>
          </a:p>
          <a:p>
            <a:pPr lvl="0"/>
            <a:r>
              <a:rPr lang="it-IT" dirty="0"/>
              <a:t>Titolo 4</a:t>
            </a:r>
          </a:p>
          <a:p>
            <a:pPr lvl="0"/>
            <a:r>
              <a:rPr lang="it-IT" dirty="0"/>
              <a:t>Titolo 5</a:t>
            </a:r>
          </a:p>
          <a:p>
            <a:pPr lvl="0"/>
            <a:r>
              <a:rPr lang="it-IT" dirty="0"/>
              <a:t>Titolo 6</a:t>
            </a:r>
          </a:p>
        </p:txBody>
      </p: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087F0240-9956-4AE7-87DA-8F1D4768038D}"/>
              </a:ext>
            </a:extLst>
          </p:cNvPr>
          <p:cNvGrpSpPr/>
          <p:nvPr userDrawn="1"/>
        </p:nvGrpSpPr>
        <p:grpSpPr>
          <a:xfrm>
            <a:off x="4192771" y="2222387"/>
            <a:ext cx="319053" cy="216000"/>
            <a:chOff x="4217850" y="2061901"/>
            <a:chExt cx="319053" cy="216000"/>
          </a:xfrm>
          <a:solidFill>
            <a:schemeClr val="bg1"/>
          </a:solidFill>
        </p:grpSpPr>
        <p:sp>
          <p:nvSpPr>
            <p:cNvPr id="64" name="AutoShape 5">
              <a:extLst>
                <a:ext uri="{FF2B5EF4-FFF2-40B4-BE49-F238E27FC236}">
                  <a16:creationId xmlns:a16="http://schemas.microsoft.com/office/drawing/2014/main" id="{BCE85DB0-A14A-4F93-A979-92965950FD56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5" name="AutoShape 5">
              <a:extLst>
                <a:ext uri="{FF2B5EF4-FFF2-40B4-BE49-F238E27FC236}">
                  <a16:creationId xmlns:a16="http://schemas.microsoft.com/office/drawing/2014/main" id="{9BD3275C-F4A0-4156-B836-C5B5C72A384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043B8D56-90C4-4A21-9221-01345184F8EA}"/>
              </a:ext>
            </a:extLst>
          </p:cNvPr>
          <p:cNvGrpSpPr/>
          <p:nvPr userDrawn="1"/>
        </p:nvGrpSpPr>
        <p:grpSpPr>
          <a:xfrm>
            <a:off x="4192771" y="2751742"/>
            <a:ext cx="319053" cy="216000"/>
            <a:chOff x="4217850" y="2523815"/>
            <a:chExt cx="319053" cy="216000"/>
          </a:xfrm>
          <a:solidFill>
            <a:schemeClr val="bg1"/>
          </a:solidFill>
        </p:grpSpPr>
        <p:sp>
          <p:nvSpPr>
            <p:cNvPr id="67" name="AutoShape 5">
              <a:extLst>
                <a:ext uri="{FF2B5EF4-FFF2-40B4-BE49-F238E27FC236}">
                  <a16:creationId xmlns:a16="http://schemas.microsoft.com/office/drawing/2014/main" id="{4915F53F-56F8-42AA-BB51-B3195EC5A989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8" name="AutoShape 5">
              <a:extLst>
                <a:ext uri="{FF2B5EF4-FFF2-40B4-BE49-F238E27FC236}">
                  <a16:creationId xmlns:a16="http://schemas.microsoft.com/office/drawing/2014/main" id="{D8D12671-4451-4BA6-8173-FD1B7F62D03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BA3D9DB3-B92E-4F21-BC57-0221AEC0CD2B}"/>
              </a:ext>
            </a:extLst>
          </p:cNvPr>
          <p:cNvGrpSpPr/>
          <p:nvPr userDrawn="1"/>
        </p:nvGrpSpPr>
        <p:grpSpPr>
          <a:xfrm>
            <a:off x="4192771" y="3281097"/>
            <a:ext cx="319053" cy="216000"/>
            <a:chOff x="4217850" y="2987224"/>
            <a:chExt cx="319053" cy="216000"/>
          </a:xfrm>
          <a:solidFill>
            <a:schemeClr val="bg1"/>
          </a:solidFill>
        </p:grpSpPr>
        <p:sp>
          <p:nvSpPr>
            <p:cNvPr id="70" name="AutoShape 5">
              <a:extLst>
                <a:ext uri="{FF2B5EF4-FFF2-40B4-BE49-F238E27FC236}">
                  <a16:creationId xmlns:a16="http://schemas.microsoft.com/office/drawing/2014/main" id="{0003E9C8-C97D-447A-A4C2-B0F870B6CC02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" name="AutoShape 5">
              <a:extLst>
                <a:ext uri="{FF2B5EF4-FFF2-40B4-BE49-F238E27FC236}">
                  <a16:creationId xmlns:a16="http://schemas.microsoft.com/office/drawing/2014/main" id="{8A18C58F-3FDC-4593-9FFB-2816B22672B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2E9FDDB1-1815-4032-B78E-7BF891705F66}"/>
              </a:ext>
            </a:extLst>
          </p:cNvPr>
          <p:cNvGrpSpPr/>
          <p:nvPr userDrawn="1"/>
        </p:nvGrpSpPr>
        <p:grpSpPr>
          <a:xfrm>
            <a:off x="4192771" y="3810452"/>
            <a:ext cx="319053" cy="216000"/>
            <a:chOff x="4217850" y="3568060"/>
            <a:chExt cx="319053" cy="216000"/>
          </a:xfrm>
          <a:solidFill>
            <a:schemeClr val="bg1"/>
          </a:solidFill>
        </p:grpSpPr>
        <p:sp>
          <p:nvSpPr>
            <p:cNvPr id="73" name="AutoShape 5">
              <a:extLst>
                <a:ext uri="{FF2B5EF4-FFF2-40B4-BE49-F238E27FC236}">
                  <a16:creationId xmlns:a16="http://schemas.microsoft.com/office/drawing/2014/main" id="{7E6DE5CF-DAD0-42E7-B7D5-67C0EC96FC5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4" name="AutoShape 5">
              <a:extLst>
                <a:ext uri="{FF2B5EF4-FFF2-40B4-BE49-F238E27FC236}">
                  <a16:creationId xmlns:a16="http://schemas.microsoft.com/office/drawing/2014/main" id="{0EDE9CA6-6931-41B0-830F-9AC936105D8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F73C99A1-B60C-4FA8-BD19-0B577952B96E}"/>
              </a:ext>
            </a:extLst>
          </p:cNvPr>
          <p:cNvGrpSpPr/>
          <p:nvPr userDrawn="1"/>
        </p:nvGrpSpPr>
        <p:grpSpPr>
          <a:xfrm>
            <a:off x="4192771" y="4339807"/>
            <a:ext cx="319053" cy="216000"/>
            <a:chOff x="4217850" y="3993205"/>
            <a:chExt cx="319053" cy="216000"/>
          </a:xfrm>
          <a:solidFill>
            <a:schemeClr val="bg1"/>
          </a:solidFill>
        </p:grpSpPr>
        <p:sp>
          <p:nvSpPr>
            <p:cNvPr id="76" name="AutoShape 5">
              <a:extLst>
                <a:ext uri="{FF2B5EF4-FFF2-40B4-BE49-F238E27FC236}">
                  <a16:creationId xmlns:a16="http://schemas.microsoft.com/office/drawing/2014/main" id="{8E52B206-E1E2-4EF3-A517-02A7C7ADFA1B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7" name="AutoShape 5">
              <a:extLst>
                <a:ext uri="{FF2B5EF4-FFF2-40B4-BE49-F238E27FC236}">
                  <a16:creationId xmlns:a16="http://schemas.microsoft.com/office/drawing/2014/main" id="{D3CD1157-FC6A-4D57-BE6E-F6846768C30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23F92047-ACF8-45FB-8DAE-E873D42A32EC}"/>
              </a:ext>
            </a:extLst>
          </p:cNvPr>
          <p:cNvGrpSpPr/>
          <p:nvPr userDrawn="1"/>
        </p:nvGrpSpPr>
        <p:grpSpPr>
          <a:xfrm>
            <a:off x="4192771" y="4869160"/>
            <a:ext cx="319053" cy="216000"/>
            <a:chOff x="4217850" y="4469468"/>
            <a:chExt cx="319053" cy="216000"/>
          </a:xfrm>
          <a:solidFill>
            <a:schemeClr val="bg1"/>
          </a:solidFill>
        </p:grpSpPr>
        <p:sp>
          <p:nvSpPr>
            <p:cNvPr id="79" name="AutoShape 5">
              <a:extLst>
                <a:ext uri="{FF2B5EF4-FFF2-40B4-BE49-F238E27FC236}">
                  <a16:creationId xmlns:a16="http://schemas.microsoft.com/office/drawing/2014/main" id="{01E164D9-08C4-41F5-8448-7BFCCF6C7DC4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0" name="AutoShape 5">
              <a:extLst>
                <a:ext uri="{FF2B5EF4-FFF2-40B4-BE49-F238E27FC236}">
                  <a16:creationId xmlns:a16="http://schemas.microsoft.com/office/drawing/2014/main" id="{E0BCD967-39BE-4F57-87B0-313FFA6EDCC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74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8C7A0-58D7-4E9E-AEC4-0727CE0A4D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776" y="1556792"/>
            <a:ext cx="7418040" cy="432048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principale</a:t>
            </a:r>
            <a:br>
              <a:rPr lang="it-IT" dirty="0"/>
            </a:br>
            <a:endParaRPr lang="it-IT" dirty="0"/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99B8BCBA-8DD4-46C2-BED7-ABA75D9F5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832" y="2060849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1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9C7B4B2-5909-4CD8-ADF3-9322790C1B7A}"/>
              </a:ext>
            </a:extLst>
          </p:cNvPr>
          <p:cNvGrpSpPr/>
          <p:nvPr userDrawn="1"/>
        </p:nvGrpSpPr>
        <p:grpSpPr>
          <a:xfrm>
            <a:off x="4192771" y="2222387"/>
            <a:ext cx="319053" cy="216000"/>
            <a:chOff x="4217850" y="2061901"/>
            <a:chExt cx="319053" cy="216000"/>
          </a:xfrm>
          <a:solidFill>
            <a:schemeClr val="bg1"/>
          </a:solidFill>
        </p:grpSpPr>
        <p:sp>
          <p:nvSpPr>
            <p:cNvPr id="29" name="AutoShape 5">
              <a:extLst>
                <a:ext uri="{FF2B5EF4-FFF2-40B4-BE49-F238E27FC236}">
                  <a16:creationId xmlns:a16="http://schemas.microsoft.com/office/drawing/2014/main" id="{6CC16A2D-E9D4-4216-8C36-C9E79FE461B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449F9232-EB70-4393-A4B2-E0C701F6A30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71E6870-89C8-44E5-B4D5-C2F455E0B3ED}"/>
              </a:ext>
            </a:extLst>
          </p:cNvPr>
          <p:cNvGrpSpPr/>
          <p:nvPr userDrawn="1"/>
        </p:nvGrpSpPr>
        <p:grpSpPr>
          <a:xfrm>
            <a:off x="4192771" y="2751742"/>
            <a:ext cx="319053" cy="216000"/>
            <a:chOff x="4217850" y="2523815"/>
            <a:chExt cx="319053" cy="216000"/>
          </a:xfrm>
          <a:solidFill>
            <a:srgbClr val="4F81BD"/>
          </a:solidFill>
        </p:grpSpPr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8D49C3EB-BE31-48E2-AD7C-AB9725B8001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3" name="AutoShape 5">
              <a:extLst>
                <a:ext uri="{FF2B5EF4-FFF2-40B4-BE49-F238E27FC236}">
                  <a16:creationId xmlns:a16="http://schemas.microsoft.com/office/drawing/2014/main" id="{0D40F4F4-DE81-447D-A259-7B5F0CA3E0B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C73AD636-3695-4CE6-9870-48D013A874C5}"/>
              </a:ext>
            </a:extLst>
          </p:cNvPr>
          <p:cNvGrpSpPr/>
          <p:nvPr userDrawn="1"/>
        </p:nvGrpSpPr>
        <p:grpSpPr>
          <a:xfrm>
            <a:off x="4192771" y="3281097"/>
            <a:ext cx="319053" cy="216000"/>
            <a:chOff x="4217850" y="2987224"/>
            <a:chExt cx="319053" cy="216000"/>
          </a:xfrm>
          <a:solidFill>
            <a:srgbClr val="4F81BD"/>
          </a:solidFill>
        </p:grpSpPr>
        <p:sp>
          <p:nvSpPr>
            <p:cNvPr id="35" name="AutoShape 5">
              <a:extLst>
                <a:ext uri="{FF2B5EF4-FFF2-40B4-BE49-F238E27FC236}">
                  <a16:creationId xmlns:a16="http://schemas.microsoft.com/office/drawing/2014/main" id="{B8AC8314-167B-4460-9BC3-60379E96DF9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" name="AutoShape 5">
              <a:extLst>
                <a:ext uri="{FF2B5EF4-FFF2-40B4-BE49-F238E27FC236}">
                  <a16:creationId xmlns:a16="http://schemas.microsoft.com/office/drawing/2014/main" id="{F112CF79-E0F4-4D90-A78E-FB2F0B4D9A22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C1ECBA09-8A96-476D-B0FD-ADAFC94050B0}"/>
              </a:ext>
            </a:extLst>
          </p:cNvPr>
          <p:cNvGrpSpPr/>
          <p:nvPr userDrawn="1"/>
        </p:nvGrpSpPr>
        <p:grpSpPr>
          <a:xfrm>
            <a:off x="4192771" y="3810452"/>
            <a:ext cx="319053" cy="216000"/>
            <a:chOff x="4217850" y="3568060"/>
            <a:chExt cx="319053" cy="216000"/>
          </a:xfrm>
          <a:solidFill>
            <a:srgbClr val="4F81BD"/>
          </a:solidFill>
        </p:grpSpPr>
        <p:sp>
          <p:nvSpPr>
            <p:cNvPr id="38" name="AutoShape 5">
              <a:extLst>
                <a:ext uri="{FF2B5EF4-FFF2-40B4-BE49-F238E27FC236}">
                  <a16:creationId xmlns:a16="http://schemas.microsoft.com/office/drawing/2014/main" id="{A225F501-47D0-4C41-8D13-592E9161F62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722BF29A-736C-44A9-9588-2189D2C59AC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73F4271-589D-4CF5-89AE-91F1ACF27B7B}"/>
              </a:ext>
            </a:extLst>
          </p:cNvPr>
          <p:cNvGrpSpPr/>
          <p:nvPr userDrawn="1"/>
        </p:nvGrpSpPr>
        <p:grpSpPr>
          <a:xfrm>
            <a:off x="4192771" y="4339807"/>
            <a:ext cx="319053" cy="216000"/>
            <a:chOff x="4217850" y="3993205"/>
            <a:chExt cx="319053" cy="216000"/>
          </a:xfrm>
          <a:solidFill>
            <a:srgbClr val="4F81BD"/>
          </a:solidFill>
        </p:grpSpPr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503FFE14-7D5F-481F-9D86-3E5761EBE45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D9379609-88E8-41FD-82C3-C1D3310BABB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DFD63111-FDDB-4741-8E94-03D2406CDC4D}"/>
              </a:ext>
            </a:extLst>
          </p:cNvPr>
          <p:cNvGrpSpPr/>
          <p:nvPr userDrawn="1"/>
        </p:nvGrpSpPr>
        <p:grpSpPr>
          <a:xfrm>
            <a:off x="4192771" y="4869160"/>
            <a:ext cx="319053" cy="216000"/>
            <a:chOff x="4217850" y="4469468"/>
            <a:chExt cx="319053" cy="216000"/>
          </a:xfrm>
          <a:solidFill>
            <a:srgbClr val="4F81BD"/>
          </a:solidFill>
        </p:grpSpPr>
        <p:sp>
          <p:nvSpPr>
            <p:cNvPr id="44" name="AutoShape 5">
              <a:extLst>
                <a:ext uri="{FF2B5EF4-FFF2-40B4-BE49-F238E27FC236}">
                  <a16:creationId xmlns:a16="http://schemas.microsoft.com/office/drawing/2014/main" id="{CA2013C9-E580-4E74-81CE-4387C4876984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5" name="AutoShape 5">
              <a:extLst>
                <a:ext uri="{FF2B5EF4-FFF2-40B4-BE49-F238E27FC236}">
                  <a16:creationId xmlns:a16="http://schemas.microsoft.com/office/drawing/2014/main" id="{EDBE2F13-5471-4CCB-8159-F8126FFF9E59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46" name="Segnaposto testo 4">
            <a:extLst>
              <a:ext uri="{FF2B5EF4-FFF2-40B4-BE49-F238E27FC236}">
                <a16:creationId xmlns:a16="http://schemas.microsoft.com/office/drawing/2014/main" id="{299320CD-F435-4877-A67F-A4179F682B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3832" y="2612197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2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9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8C7A0-58D7-4E9E-AEC4-0727CE0A4D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776" y="1556792"/>
            <a:ext cx="7418040" cy="432048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F81BD"/>
                </a:solidFill>
                <a:latin typeface="Hind Medium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principale</a:t>
            </a:r>
            <a:br>
              <a:rPr lang="it-IT" dirty="0"/>
            </a:br>
            <a:endParaRPr lang="it-IT" dirty="0"/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99B8BCBA-8DD4-46C2-BED7-ABA75D9F5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832" y="2636912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it-IT" dirty="0"/>
              <a:t>Indagine presso i Comuni del territorio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Potenza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Novara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Vicenza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Lecce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Salerno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9C7B4B2-5909-4CD8-ADF3-9322790C1B7A}"/>
              </a:ext>
            </a:extLst>
          </p:cNvPr>
          <p:cNvGrpSpPr/>
          <p:nvPr userDrawn="1"/>
        </p:nvGrpSpPr>
        <p:grpSpPr>
          <a:xfrm>
            <a:off x="4192771" y="2222387"/>
            <a:ext cx="319053" cy="216000"/>
            <a:chOff x="4217850" y="2061901"/>
            <a:chExt cx="319053" cy="216000"/>
          </a:xfrm>
          <a:solidFill>
            <a:srgbClr val="4F81BD"/>
          </a:solidFill>
        </p:grpSpPr>
        <p:sp>
          <p:nvSpPr>
            <p:cNvPr id="29" name="AutoShape 5">
              <a:extLst>
                <a:ext uri="{FF2B5EF4-FFF2-40B4-BE49-F238E27FC236}">
                  <a16:creationId xmlns:a16="http://schemas.microsoft.com/office/drawing/2014/main" id="{6CC16A2D-E9D4-4216-8C36-C9E79FE461B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449F9232-EB70-4393-A4B2-E0C701F6A30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71E6870-89C8-44E5-B4D5-C2F455E0B3ED}"/>
              </a:ext>
            </a:extLst>
          </p:cNvPr>
          <p:cNvGrpSpPr/>
          <p:nvPr userDrawn="1"/>
        </p:nvGrpSpPr>
        <p:grpSpPr>
          <a:xfrm>
            <a:off x="4192771" y="2751742"/>
            <a:ext cx="319053" cy="216000"/>
            <a:chOff x="4217850" y="2523815"/>
            <a:chExt cx="319053" cy="216000"/>
          </a:xfrm>
          <a:solidFill>
            <a:schemeClr val="bg1"/>
          </a:solidFill>
        </p:grpSpPr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8D49C3EB-BE31-48E2-AD7C-AB9725B8001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3" name="AutoShape 5">
              <a:extLst>
                <a:ext uri="{FF2B5EF4-FFF2-40B4-BE49-F238E27FC236}">
                  <a16:creationId xmlns:a16="http://schemas.microsoft.com/office/drawing/2014/main" id="{0D40F4F4-DE81-447D-A259-7B5F0CA3E0B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C73AD636-3695-4CE6-9870-48D013A874C5}"/>
              </a:ext>
            </a:extLst>
          </p:cNvPr>
          <p:cNvGrpSpPr/>
          <p:nvPr userDrawn="1"/>
        </p:nvGrpSpPr>
        <p:grpSpPr>
          <a:xfrm>
            <a:off x="4192771" y="4649273"/>
            <a:ext cx="319053" cy="216000"/>
            <a:chOff x="4217850" y="2987224"/>
            <a:chExt cx="319053" cy="216000"/>
          </a:xfrm>
          <a:solidFill>
            <a:srgbClr val="4F81BD"/>
          </a:solidFill>
        </p:grpSpPr>
        <p:sp>
          <p:nvSpPr>
            <p:cNvPr id="35" name="AutoShape 5">
              <a:extLst>
                <a:ext uri="{FF2B5EF4-FFF2-40B4-BE49-F238E27FC236}">
                  <a16:creationId xmlns:a16="http://schemas.microsoft.com/office/drawing/2014/main" id="{B8AC8314-167B-4460-9BC3-60379E96DF9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" name="AutoShape 5">
              <a:extLst>
                <a:ext uri="{FF2B5EF4-FFF2-40B4-BE49-F238E27FC236}">
                  <a16:creationId xmlns:a16="http://schemas.microsoft.com/office/drawing/2014/main" id="{F112CF79-E0F4-4D90-A78E-FB2F0B4D9A22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C1ECBA09-8A96-476D-B0FD-ADAFC94050B0}"/>
              </a:ext>
            </a:extLst>
          </p:cNvPr>
          <p:cNvGrpSpPr/>
          <p:nvPr userDrawn="1"/>
        </p:nvGrpSpPr>
        <p:grpSpPr>
          <a:xfrm>
            <a:off x="4192771" y="5178628"/>
            <a:ext cx="319053" cy="216000"/>
            <a:chOff x="4217850" y="3568060"/>
            <a:chExt cx="319053" cy="216000"/>
          </a:xfrm>
          <a:solidFill>
            <a:srgbClr val="4F81BD"/>
          </a:solidFill>
        </p:grpSpPr>
        <p:sp>
          <p:nvSpPr>
            <p:cNvPr id="38" name="AutoShape 5">
              <a:extLst>
                <a:ext uri="{FF2B5EF4-FFF2-40B4-BE49-F238E27FC236}">
                  <a16:creationId xmlns:a16="http://schemas.microsoft.com/office/drawing/2014/main" id="{A225F501-47D0-4C41-8D13-592E9161F62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722BF29A-736C-44A9-9588-2189D2C59AC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73F4271-589D-4CF5-89AE-91F1ACF27B7B}"/>
              </a:ext>
            </a:extLst>
          </p:cNvPr>
          <p:cNvGrpSpPr/>
          <p:nvPr userDrawn="1"/>
        </p:nvGrpSpPr>
        <p:grpSpPr>
          <a:xfrm>
            <a:off x="4192771" y="5707983"/>
            <a:ext cx="319053" cy="216000"/>
            <a:chOff x="4217850" y="3993205"/>
            <a:chExt cx="319053" cy="216000"/>
          </a:xfrm>
          <a:solidFill>
            <a:srgbClr val="4F81BD"/>
          </a:solidFill>
        </p:grpSpPr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503FFE14-7D5F-481F-9D86-3E5761EBE45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D9379609-88E8-41FD-82C3-C1D3310BABB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DFD63111-FDDB-4741-8E94-03D2406CDC4D}"/>
              </a:ext>
            </a:extLst>
          </p:cNvPr>
          <p:cNvGrpSpPr/>
          <p:nvPr userDrawn="1"/>
        </p:nvGrpSpPr>
        <p:grpSpPr>
          <a:xfrm>
            <a:off x="4192771" y="6237336"/>
            <a:ext cx="319053" cy="216000"/>
            <a:chOff x="4217850" y="4469468"/>
            <a:chExt cx="319053" cy="216000"/>
          </a:xfrm>
          <a:solidFill>
            <a:srgbClr val="4F81BD"/>
          </a:solidFill>
        </p:grpSpPr>
        <p:sp>
          <p:nvSpPr>
            <p:cNvPr id="44" name="AutoShape 5">
              <a:extLst>
                <a:ext uri="{FF2B5EF4-FFF2-40B4-BE49-F238E27FC236}">
                  <a16:creationId xmlns:a16="http://schemas.microsoft.com/office/drawing/2014/main" id="{CA2013C9-E580-4E74-81CE-4387C4876984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5" name="AutoShape 5">
              <a:extLst>
                <a:ext uri="{FF2B5EF4-FFF2-40B4-BE49-F238E27FC236}">
                  <a16:creationId xmlns:a16="http://schemas.microsoft.com/office/drawing/2014/main" id="{EDBE2F13-5471-4CCB-8159-F8126FFF9E59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46" name="Segnaposto testo 4">
            <a:extLst>
              <a:ext uri="{FF2B5EF4-FFF2-40B4-BE49-F238E27FC236}">
                <a16:creationId xmlns:a16="http://schemas.microsoft.com/office/drawing/2014/main" id="{299320CD-F435-4877-A67F-A4179F682B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3832" y="4509120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2</a:t>
            </a:r>
          </a:p>
          <a:p>
            <a:pPr lvl="0"/>
            <a:endParaRPr lang="it-IT" dirty="0"/>
          </a:p>
        </p:txBody>
      </p:sp>
      <p:sp>
        <p:nvSpPr>
          <p:cNvPr id="23" name="Segnaposto testo 4">
            <a:extLst>
              <a:ext uri="{FF2B5EF4-FFF2-40B4-BE49-F238E27FC236}">
                <a16:creationId xmlns:a16="http://schemas.microsoft.com/office/drawing/2014/main" id="{06895E74-302B-4CED-9743-D0B2C921CB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3832" y="2078359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1</a:t>
            </a:r>
          </a:p>
        </p:txBody>
      </p:sp>
    </p:spTree>
    <p:extLst>
      <p:ext uri="{BB962C8B-B14F-4D97-AF65-F5344CB8AC3E}">
        <p14:creationId xmlns:p14="http://schemas.microsoft.com/office/powerpoint/2010/main" val="32459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04/03/2019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12EE4F7-FD61-444F-B14A-D866E5B131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AA6D72-1CD0-440D-9C15-B8046FE85FB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1C76EBB-3203-469A-A6D0-9A26378AA641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07B772E7-AD4D-4185-A705-3780650683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96" y="30626"/>
            <a:ext cx="483484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4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A9FE4E-3BA4-4DA0-B108-C2990B0798F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96" y="30626"/>
            <a:ext cx="483484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6.gif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871864" y="3125352"/>
            <a:ext cx="6840760" cy="1887824"/>
          </a:xfrm>
        </p:spPr>
        <p:txBody>
          <a:bodyPr>
            <a:normAutofit fontScale="90000"/>
          </a:bodyPr>
          <a:lstStyle/>
          <a:p>
            <a:r>
              <a:rPr lang="it-IT" sz="4900" b="0" dirty="0"/>
              <a:t>Progetto </a:t>
            </a:r>
            <a:r>
              <a:rPr lang="it-IT" sz="4900" dirty="0"/>
              <a:t>SUA</a:t>
            </a:r>
            <a:br>
              <a:rPr lang="it-IT" sz="4900" b="0" dirty="0"/>
            </a:br>
            <a:br>
              <a:rPr lang="it-IT" sz="3600" b="0" dirty="0"/>
            </a:br>
            <a:r>
              <a:rPr lang="it-IT" sz="4400" dirty="0"/>
              <a:t>Report di </a:t>
            </a:r>
            <a:r>
              <a:rPr lang="it-IT" sz="4400" dirty="0" err="1"/>
              <a:t>assessment</a:t>
            </a:r>
            <a:r>
              <a:rPr lang="it-IT" sz="4400" dirty="0"/>
              <a:t> </a:t>
            </a:r>
            <a:br>
              <a:rPr lang="it-IT" sz="4400" dirty="0"/>
            </a:br>
            <a:r>
              <a:rPr lang="it-IT" sz="4400" dirty="0"/>
              <a:t>del contesto degli Enti Riusanti </a:t>
            </a:r>
          </a:p>
        </p:txBody>
      </p:sp>
      <p:pic>
        <p:nvPicPr>
          <p:cNvPr id="1026" name="Picture 2" descr="Risultati immagini per Provincia di Potenz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51" y="5862188"/>
            <a:ext cx="643225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rovincia di Brescia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62" y="5862188"/>
            <a:ext cx="567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magine correl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48" y="6024188"/>
            <a:ext cx="287999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6295964" y="296627"/>
            <a:ext cx="2068523" cy="8235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2515" y="256226"/>
            <a:ext cx="1399508" cy="706648"/>
          </a:xfrm>
          <a:prstGeom prst="rect">
            <a:avLst/>
          </a:prstGeom>
        </p:spPr>
      </p:pic>
      <p:pic>
        <p:nvPicPr>
          <p:cNvPr id="12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48" y="234807"/>
            <a:ext cx="2168767" cy="76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provincia di vicenz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31" y="5862188"/>
            <a:ext cx="556416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Provincia di Salerno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233" y="5862188"/>
            <a:ext cx="47628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sultati immagini per Provincia di Novara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199" y="5862188"/>
            <a:ext cx="509544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 descr="Risultati immagini per provincia lecce">
            <a:extLst>
              <a:ext uri="{FF2B5EF4-FFF2-40B4-BE49-F238E27FC236}">
                <a16:creationId xmlns:a16="http://schemas.microsoft.com/office/drawing/2014/main" id="{30B3DD0C-32C8-46D3-AE25-49EA96F8A3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721" y="5862188"/>
            <a:ext cx="529302" cy="7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60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i="1" dirty="0">
                <a:latin typeface="Hind Medium"/>
              </a:rPr>
              <a:t>Inserire commento esplicativo, incluse percentuali</a:t>
            </a:r>
            <a:endParaRPr lang="it-IT" b="1" i="1" dirty="0">
              <a:latin typeface="Hind Medium"/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72DDF81E-427C-4141-BCC4-300692CCD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168316"/>
              </p:ext>
            </p:extLst>
          </p:nvPr>
        </p:nvGraphicFramePr>
        <p:xfrm>
          <a:off x="715737" y="1640843"/>
          <a:ext cx="11068895" cy="3589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262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CDEFE5-5A39-40F3-87D4-07346B35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Vicenza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C5A90B4-CAF4-49AB-9785-66A38EE9D268}"/>
              </a:ext>
            </a:extLst>
          </p:cNvPr>
          <p:cNvCxnSpPr/>
          <p:nvPr/>
        </p:nvCxnSpPr>
        <p:spPr>
          <a:xfrm>
            <a:off x="4007768" y="1484784"/>
            <a:ext cx="0" cy="4751387"/>
          </a:xfrm>
          <a:prstGeom prst="line">
            <a:avLst/>
          </a:prstGeom>
          <a:ln w="381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DDBCFB-D8D5-44DE-8398-024F4661C38E}"/>
              </a:ext>
            </a:extLst>
          </p:cNvPr>
          <p:cNvGrpSpPr/>
          <p:nvPr/>
        </p:nvGrpSpPr>
        <p:grpSpPr>
          <a:xfrm>
            <a:off x="4314305" y="1556792"/>
            <a:ext cx="7200000" cy="646331"/>
            <a:chOff x="4314306" y="1556792"/>
            <a:chExt cx="6872131" cy="64633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35BF044-7771-4E1A-B262-1C4D63E45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F92E972-86F7-4514-8626-39D91F1A0D27}"/>
                </a:ext>
              </a:extLst>
            </p:cNvPr>
            <p:cNvSpPr txBox="1"/>
            <p:nvPr/>
          </p:nvSpPr>
          <p:spPr>
            <a:xfrm>
              <a:off x="4800843" y="1556792"/>
              <a:ext cx="638559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Indagine in modalità CAWI (Computer </a:t>
              </a:r>
              <a:r>
                <a:rPr lang="it-IT" dirty="0" err="1">
                  <a:latin typeface="Hind Medium"/>
                </a:rPr>
                <a:t>Assisted</a:t>
              </a:r>
              <a:r>
                <a:rPr lang="it-IT" dirty="0">
                  <a:latin typeface="Hind Medium"/>
                </a:rPr>
                <a:t> Web </a:t>
              </a:r>
              <a:r>
                <a:rPr lang="it-IT" dirty="0" err="1">
                  <a:latin typeface="Hind Medium"/>
                </a:rPr>
                <a:t>Interviewing</a:t>
              </a:r>
              <a:r>
                <a:rPr lang="it-IT" dirty="0">
                  <a:latin typeface="Hind Medium"/>
                </a:rPr>
                <a:t>) </a:t>
              </a:r>
            </a:p>
            <a:p>
              <a:r>
                <a:rPr lang="it-IT" dirty="0">
                  <a:latin typeface="Hind Medium"/>
                </a:rPr>
                <a:t>somministrata nei mesi di gennaio e febbraio 2019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63DE02C-A047-4B03-AE6D-4ADB5C4C9AE2}"/>
              </a:ext>
            </a:extLst>
          </p:cNvPr>
          <p:cNvGrpSpPr/>
          <p:nvPr/>
        </p:nvGrpSpPr>
        <p:grpSpPr>
          <a:xfrm>
            <a:off x="4314306" y="2276369"/>
            <a:ext cx="7200000" cy="646331"/>
            <a:chOff x="4314306" y="2274227"/>
            <a:chExt cx="7207351" cy="646331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9DA23D-CBB0-45A8-9298-9E7D6E1D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C3FCDC-A24A-4AAC-8F36-750F78CE47EE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Invito a partecipare diffuso tramite PEC del Presidente della Provincia </a:t>
              </a:r>
              <a:br>
                <a:rPr lang="it-IT" dirty="0">
                  <a:latin typeface="Hind Medium"/>
                </a:rPr>
              </a:br>
              <a:r>
                <a:rPr lang="it-IT" dirty="0">
                  <a:latin typeface="Hind Medium"/>
                </a:rPr>
                <a:t>agli indirizzi istituzionali dei </a:t>
              </a:r>
              <a:r>
                <a:rPr lang="it-IT" b="1" dirty="0">
                  <a:latin typeface="Hind Medium"/>
                </a:rPr>
                <a:t>114 Comuni </a:t>
              </a:r>
              <a:r>
                <a:rPr lang="it-IT" dirty="0">
                  <a:latin typeface="Hind Medium"/>
                </a:rPr>
                <a:t>della Provincia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21FB49C-96E2-42A2-8723-B5873BCC8E40}"/>
              </a:ext>
            </a:extLst>
          </p:cNvPr>
          <p:cNvGrpSpPr/>
          <p:nvPr/>
        </p:nvGrpSpPr>
        <p:grpSpPr>
          <a:xfrm>
            <a:off x="4314306" y="2995946"/>
            <a:ext cx="7200000" cy="2088000"/>
            <a:chOff x="4314306" y="2274227"/>
            <a:chExt cx="7686537" cy="208800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4275B1-A598-4BB7-A7AA-2A889780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86EC308-EEF1-4D5B-888C-8359B392522A}"/>
                </a:ext>
              </a:extLst>
            </p:cNvPr>
            <p:cNvSpPr txBox="1"/>
            <p:nvPr/>
          </p:nvSpPr>
          <p:spPr>
            <a:xfrm>
              <a:off x="4800844" y="2274227"/>
              <a:ext cx="7199999" cy="20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Al </a:t>
              </a:r>
              <a:r>
                <a:rPr lang="it-IT" dirty="0">
                  <a:latin typeface="+mj-lt"/>
                </a:rPr>
                <a:t>questionario hanno risposto complessivamente </a:t>
              </a:r>
              <a:r>
                <a:rPr lang="it-IT" b="1" dirty="0">
                  <a:latin typeface="+mj-lt"/>
                </a:rPr>
                <a:t>57 Enti, </a:t>
              </a:r>
              <a:r>
                <a:rPr lang="it-IT" dirty="0">
                  <a:latin typeface="+mj-lt"/>
                </a:rPr>
                <a:t>consentendo di acquisire una fotografia generale delle principali dinamiche in atto a livello territoriale con particolare riferimento 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attuale </a:t>
              </a:r>
              <a:r>
                <a:rPr lang="it-IT" b="1" dirty="0">
                  <a:latin typeface="+mj-lt"/>
                </a:rPr>
                <a:t>modello di governance </a:t>
              </a:r>
              <a:r>
                <a:rPr lang="it-IT" dirty="0">
                  <a:latin typeface="+mj-lt"/>
                </a:rPr>
                <a:t>degli acquisti da parte dei Comuni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assetto organizzativo e </a:t>
              </a:r>
              <a:r>
                <a:rPr lang="it-IT" b="1" dirty="0">
                  <a:latin typeface="+mj-lt"/>
                </a:rPr>
                <a:t>strategie di collaborazione </a:t>
              </a:r>
              <a:r>
                <a:rPr lang="it-IT" dirty="0">
                  <a:latin typeface="+mj-lt"/>
                </a:rPr>
                <a:t>in atto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professionalità</a:t>
              </a:r>
              <a:r>
                <a:rPr lang="it-IT" dirty="0">
                  <a:latin typeface="+mj-lt"/>
                </a:rPr>
                <a:t> e competenze dedicate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elementi di criticità </a:t>
              </a:r>
              <a:r>
                <a:rPr lang="it-IT" dirty="0">
                  <a:latin typeface="+mj-lt"/>
                </a:rPr>
                <a:t>riscontrati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A319842-4AA0-440B-8F75-BC42D0DA157D}"/>
              </a:ext>
            </a:extLst>
          </p:cNvPr>
          <p:cNvGrpSpPr/>
          <p:nvPr/>
        </p:nvGrpSpPr>
        <p:grpSpPr>
          <a:xfrm>
            <a:off x="4314306" y="5157192"/>
            <a:ext cx="7200000" cy="646331"/>
            <a:chOff x="4314306" y="2274227"/>
            <a:chExt cx="7207351" cy="646331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B33323D-80EC-4C5A-9A38-F0D905378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3CA3D5B-BD14-4A1A-8554-4935321A6F98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Da tali basi sarà possibile valutare prospettive e direttrici di sviluppo della Stazione Unica Appaltante della Provincia di Vicenza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81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Vicenza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149" y="908731"/>
            <a:ext cx="10969450" cy="28892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C45672-38D8-4403-A2A4-23196264B536}"/>
              </a:ext>
            </a:extLst>
          </p:cNvPr>
          <p:cNvSpPr txBox="1"/>
          <p:nvPr/>
        </p:nvSpPr>
        <p:spPr>
          <a:xfrm>
            <a:off x="335363" y="1339863"/>
            <a:ext cx="828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Numero di gare bandite </a:t>
            </a:r>
            <a:r>
              <a:rPr lang="it-IT" b="1" dirty="0"/>
              <a:t>nel 2018 presso i Comuni della Prov. di Vicenza, per tipologia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F1F21D5-6688-440E-8952-39CC3CF2A746}"/>
              </a:ext>
            </a:extLst>
          </p:cNvPr>
          <p:cNvSpPr txBox="1"/>
          <p:nvPr/>
        </p:nvSpPr>
        <p:spPr>
          <a:xfrm>
            <a:off x="8832304" y="1556792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773 gare di beni e servizi:</a:t>
            </a:r>
          </a:p>
          <a:p>
            <a:pPr algn="ctr"/>
            <a:r>
              <a:rPr lang="it-IT" b="1" dirty="0"/>
              <a:t>€ 26.269.567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E13A005-A7CD-4131-A2AC-8953802C1190}"/>
              </a:ext>
            </a:extLst>
          </p:cNvPr>
          <p:cNvSpPr txBox="1"/>
          <p:nvPr/>
        </p:nvSpPr>
        <p:spPr>
          <a:xfrm>
            <a:off x="8832304" y="2557327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229 gare di lavori:</a:t>
            </a:r>
          </a:p>
          <a:p>
            <a:pPr algn="ctr"/>
            <a:r>
              <a:rPr lang="it-IT" b="1" dirty="0"/>
              <a:t>€ 25.473.877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504C01E-6075-42D7-83B4-759DD000EB61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2477866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E91921-7FE4-4B90-B6CB-C4506ACE8B7D}"/>
              </a:ext>
            </a:extLst>
          </p:cNvPr>
          <p:cNvSpPr txBox="1"/>
          <p:nvPr/>
        </p:nvSpPr>
        <p:spPr>
          <a:xfrm>
            <a:off x="8832304" y="3635073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beni e servizi:</a:t>
            </a:r>
          </a:p>
          <a:p>
            <a:pPr algn="ctr"/>
            <a:r>
              <a:rPr lang="it-IT" b="1" dirty="0"/>
              <a:t>€ 33.984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ACC0AFB-92E1-4BE6-B984-BC4884C5B5F9}"/>
              </a:ext>
            </a:extLst>
          </p:cNvPr>
          <p:cNvSpPr txBox="1"/>
          <p:nvPr/>
        </p:nvSpPr>
        <p:spPr>
          <a:xfrm>
            <a:off x="8832304" y="4358611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lavori:</a:t>
            </a:r>
          </a:p>
          <a:p>
            <a:pPr algn="ctr"/>
            <a:r>
              <a:rPr lang="it-IT" b="1" dirty="0"/>
              <a:t>€ 111.240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23D50B3-3BCA-40C4-9F08-0B4C7D866D84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4002149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89561-88DD-4DE0-9D84-7A7A498E7DB3}"/>
              </a:ext>
            </a:extLst>
          </p:cNvPr>
          <p:cNvSpPr txBox="1"/>
          <p:nvPr/>
        </p:nvSpPr>
        <p:spPr>
          <a:xfrm>
            <a:off x="8832304" y="5159355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Variazione n. gare 2017/2018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Beni e servizi </a:t>
            </a:r>
            <a:r>
              <a:rPr lang="it-IT" b="1" dirty="0"/>
              <a:t>+0,4%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Lavori </a:t>
            </a:r>
            <a:r>
              <a:rPr lang="it-IT" b="1" dirty="0"/>
              <a:t>+26,5%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FA27470-59AB-4914-9DE6-C543441014B7}"/>
              </a:ext>
            </a:extLst>
          </p:cNvPr>
          <p:cNvCxnSpPr/>
          <p:nvPr/>
        </p:nvCxnSpPr>
        <p:spPr>
          <a:xfrm>
            <a:off x="8688288" y="1484784"/>
            <a:ext cx="0" cy="4751387"/>
          </a:xfrm>
          <a:prstGeom prst="line">
            <a:avLst/>
          </a:prstGeom>
          <a:ln w="127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39F12A5B-EDB4-42E1-ACFD-FAA81382D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345564"/>
              </p:ext>
            </p:extLst>
          </p:nvPr>
        </p:nvGraphicFramePr>
        <p:xfrm>
          <a:off x="335362" y="1822601"/>
          <a:ext cx="8240845" cy="448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485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Vicenza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9E69FC-3D29-4154-AFBE-16491D362BEB}"/>
              </a:ext>
            </a:extLst>
          </p:cNvPr>
          <p:cNvSpPr txBox="1"/>
          <p:nvPr/>
        </p:nvSpPr>
        <p:spPr>
          <a:xfrm>
            <a:off x="335363" y="1339863"/>
            <a:ext cx="838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Risorse dedicate alla funzione acquisti presso i Comuni, per qualifica e inquadramento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A83FF4B-3AC1-4833-910F-E69B219571D1}"/>
              </a:ext>
            </a:extLst>
          </p:cNvPr>
          <p:cNvCxnSpPr>
            <a:cxnSpLocks/>
          </p:cNvCxnSpPr>
          <p:nvPr/>
        </p:nvCxnSpPr>
        <p:spPr>
          <a:xfrm flipV="1">
            <a:off x="6456040" y="1988840"/>
            <a:ext cx="0" cy="4032448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7920A76-F7C9-44CE-A076-0A06AEDCB094}"/>
              </a:ext>
            </a:extLst>
          </p:cNvPr>
          <p:cNvGrpSpPr/>
          <p:nvPr/>
        </p:nvGrpSpPr>
        <p:grpSpPr>
          <a:xfrm>
            <a:off x="6888088" y="1988840"/>
            <a:ext cx="4937751" cy="646331"/>
            <a:chOff x="4314306" y="1556792"/>
            <a:chExt cx="4712881" cy="646331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5878074-8037-4B64-A29E-316A0219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E041ACE-FFF6-4149-BD6B-DA5BD558F37C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Numero medio dipendenti per Comune</a:t>
              </a:r>
            </a:p>
            <a:p>
              <a:r>
                <a:rPr lang="it-IT" b="1" i="1" dirty="0">
                  <a:latin typeface="Hind Medium"/>
                </a:rPr>
                <a:t>5,8</a:t>
              </a:r>
            </a:p>
            <a:p>
              <a:br>
                <a:rPr lang="it-IT" i="1" dirty="0">
                  <a:latin typeface="Hind Medium"/>
                </a:rPr>
              </a:br>
              <a:r>
                <a:rPr lang="it-IT" i="1" dirty="0">
                  <a:latin typeface="Hind Medium"/>
                </a:rPr>
                <a:t>Di cui:</a:t>
              </a:r>
            </a:p>
            <a:p>
              <a:r>
                <a:rPr lang="it-IT" i="1" dirty="0">
                  <a:latin typeface="Hind Medium"/>
                </a:rPr>
                <a:t>0,5 dirigenti</a:t>
              </a:r>
            </a:p>
            <a:p>
              <a:r>
                <a:rPr lang="it-IT" i="1" dirty="0">
                  <a:latin typeface="Hind Medium"/>
                </a:rPr>
                <a:t>1,6 funzionari</a:t>
              </a:r>
            </a:p>
            <a:p>
              <a:r>
                <a:rPr lang="it-IT" i="1" dirty="0">
                  <a:latin typeface="Hind Medium"/>
                </a:rPr>
                <a:t>3,7 impiegati o altro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DCD9282-CA88-449A-88BC-D76E5AA39FAE}"/>
              </a:ext>
            </a:extLst>
          </p:cNvPr>
          <p:cNvGrpSpPr/>
          <p:nvPr/>
        </p:nvGrpSpPr>
        <p:grpSpPr>
          <a:xfrm>
            <a:off x="6888088" y="4294837"/>
            <a:ext cx="4937751" cy="646331"/>
            <a:chOff x="4314306" y="1556792"/>
            <a:chExt cx="4712881" cy="646331"/>
          </a:xfrm>
        </p:grpSpPr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49C8C033-7D7B-49A7-B1E3-3186E23E2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5F665F5-6C67-4C32-AF28-154FF9D92010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Quota di personale a tempo indeterminato</a:t>
              </a:r>
            </a:p>
            <a:p>
              <a:r>
                <a:rPr lang="it-IT" b="1" i="1" dirty="0">
                  <a:latin typeface="Hind Medium"/>
                </a:rPr>
                <a:t>87%</a:t>
              </a:r>
            </a:p>
          </p:txBody>
        </p:sp>
      </p:grp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25EACC6B-F56C-45E6-9508-80D37B63925B}"/>
              </a:ext>
            </a:extLst>
          </p:cNvPr>
          <p:cNvGraphicFramePr>
            <a:graphicFrameLocks/>
          </p:cNvGraphicFramePr>
          <p:nvPr/>
        </p:nvGraphicFramePr>
        <p:xfrm>
          <a:off x="527149" y="1986689"/>
          <a:ext cx="6635750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569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CDEFE5-5A39-40F3-87D4-07346B35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Novara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C5A90B4-CAF4-49AB-9785-66A38EE9D268}"/>
              </a:ext>
            </a:extLst>
          </p:cNvPr>
          <p:cNvCxnSpPr/>
          <p:nvPr/>
        </p:nvCxnSpPr>
        <p:spPr>
          <a:xfrm>
            <a:off x="4007768" y="1484784"/>
            <a:ext cx="0" cy="4751387"/>
          </a:xfrm>
          <a:prstGeom prst="line">
            <a:avLst/>
          </a:prstGeom>
          <a:ln w="381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DDBCFB-D8D5-44DE-8398-024F4661C38E}"/>
              </a:ext>
            </a:extLst>
          </p:cNvPr>
          <p:cNvGrpSpPr/>
          <p:nvPr/>
        </p:nvGrpSpPr>
        <p:grpSpPr>
          <a:xfrm>
            <a:off x="4314305" y="1556792"/>
            <a:ext cx="7200000" cy="646331"/>
            <a:chOff x="4314306" y="1556792"/>
            <a:chExt cx="6872131" cy="64633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35BF044-7771-4E1A-B262-1C4D63E45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F92E972-86F7-4514-8626-39D91F1A0D27}"/>
                </a:ext>
              </a:extLst>
            </p:cNvPr>
            <p:cNvSpPr txBox="1"/>
            <p:nvPr/>
          </p:nvSpPr>
          <p:spPr>
            <a:xfrm>
              <a:off x="4800843" y="1556792"/>
              <a:ext cx="638559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Indagine in modalità CAWI (Computer </a:t>
              </a:r>
              <a:r>
                <a:rPr lang="it-IT" dirty="0" err="1">
                  <a:latin typeface="Hind Medium"/>
                </a:rPr>
                <a:t>Assisted</a:t>
              </a:r>
              <a:r>
                <a:rPr lang="it-IT" dirty="0">
                  <a:latin typeface="Hind Medium"/>
                </a:rPr>
                <a:t> Web </a:t>
              </a:r>
              <a:r>
                <a:rPr lang="it-IT" dirty="0" err="1">
                  <a:latin typeface="Hind Medium"/>
                </a:rPr>
                <a:t>Interviewing</a:t>
              </a:r>
              <a:r>
                <a:rPr lang="it-IT" dirty="0">
                  <a:latin typeface="Hind Medium"/>
                </a:rPr>
                <a:t>) </a:t>
              </a:r>
            </a:p>
            <a:p>
              <a:r>
                <a:rPr lang="it-IT" dirty="0">
                  <a:latin typeface="Hind Medium"/>
                </a:rPr>
                <a:t>somministrata nei mesi di gennaio e febbraio 2019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63DE02C-A047-4B03-AE6D-4ADB5C4C9AE2}"/>
              </a:ext>
            </a:extLst>
          </p:cNvPr>
          <p:cNvGrpSpPr/>
          <p:nvPr/>
        </p:nvGrpSpPr>
        <p:grpSpPr>
          <a:xfrm>
            <a:off x="4314306" y="2276369"/>
            <a:ext cx="7200000" cy="646331"/>
            <a:chOff x="4314306" y="2274227"/>
            <a:chExt cx="7207351" cy="646331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9DA23D-CBB0-45A8-9298-9E7D6E1D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C3FCDC-A24A-4AAC-8F36-750F78CE47EE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Invito a partecipare diffuso tramite PEC del Presidente della Provincia </a:t>
              </a:r>
              <a:br>
                <a:rPr lang="it-IT" dirty="0">
                  <a:latin typeface="Hind Medium"/>
                </a:rPr>
              </a:br>
              <a:r>
                <a:rPr lang="it-IT" dirty="0">
                  <a:latin typeface="Hind Medium"/>
                </a:rPr>
                <a:t>agli indirizzi istituzionali dei </a:t>
              </a:r>
              <a:r>
                <a:rPr lang="it-IT" b="1" dirty="0">
                  <a:latin typeface="Hind Medium"/>
                </a:rPr>
                <a:t>88 Comuni </a:t>
              </a:r>
              <a:r>
                <a:rPr lang="it-IT" dirty="0">
                  <a:latin typeface="Hind Medium"/>
                </a:rPr>
                <a:t>della Provincia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21FB49C-96E2-42A2-8723-B5873BCC8E40}"/>
              </a:ext>
            </a:extLst>
          </p:cNvPr>
          <p:cNvGrpSpPr/>
          <p:nvPr/>
        </p:nvGrpSpPr>
        <p:grpSpPr>
          <a:xfrm>
            <a:off x="4314306" y="2995946"/>
            <a:ext cx="7200000" cy="2088000"/>
            <a:chOff x="4314306" y="2274227"/>
            <a:chExt cx="7686537" cy="208800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4275B1-A598-4BB7-A7AA-2A889780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86EC308-EEF1-4D5B-888C-8359B392522A}"/>
                </a:ext>
              </a:extLst>
            </p:cNvPr>
            <p:cNvSpPr txBox="1"/>
            <p:nvPr/>
          </p:nvSpPr>
          <p:spPr>
            <a:xfrm>
              <a:off x="4800844" y="2274227"/>
              <a:ext cx="7199999" cy="20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Al </a:t>
              </a:r>
              <a:r>
                <a:rPr lang="it-IT" dirty="0">
                  <a:latin typeface="+mj-lt"/>
                </a:rPr>
                <a:t>questionario hanno risposto complessivamente </a:t>
              </a:r>
              <a:r>
                <a:rPr lang="it-IT" b="1" dirty="0">
                  <a:latin typeface="+mj-lt"/>
                </a:rPr>
                <a:t>18 Enti, </a:t>
              </a:r>
              <a:r>
                <a:rPr lang="it-IT" dirty="0">
                  <a:latin typeface="+mj-lt"/>
                </a:rPr>
                <a:t>consentendo di acquisire una fotografia generale delle principali dinamiche in atto a livello territoriale con particolare riferimento 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attuale </a:t>
              </a:r>
              <a:r>
                <a:rPr lang="it-IT" b="1" dirty="0">
                  <a:latin typeface="+mj-lt"/>
                </a:rPr>
                <a:t>modello di governance </a:t>
              </a:r>
              <a:r>
                <a:rPr lang="it-IT" dirty="0">
                  <a:latin typeface="+mj-lt"/>
                </a:rPr>
                <a:t>degli acquisti da parte dei Comuni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assetto organizzativo e </a:t>
              </a:r>
              <a:r>
                <a:rPr lang="it-IT" b="1" dirty="0">
                  <a:latin typeface="+mj-lt"/>
                </a:rPr>
                <a:t>strategie di collaborazione </a:t>
              </a:r>
              <a:r>
                <a:rPr lang="it-IT" dirty="0">
                  <a:latin typeface="+mj-lt"/>
                </a:rPr>
                <a:t>in atto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professionalità</a:t>
              </a:r>
              <a:r>
                <a:rPr lang="it-IT" dirty="0">
                  <a:latin typeface="+mj-lt"/>
                </a:rPr>
                <a:t> e competenze dedicate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elementi di criticità </a:t>
              </a:r>
              <a:r>
                <a:rPr lang="it-IT" dirty="0">
                  <a:latin typeface="+mj-lt"/>
                </a:rPr>
                <a:t>riscontrati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A319842-4AA0-440B-8F75-BC42D0DA157D}"/>
              </a:ext>
            </a:extLst>
          </p:cNvPr>
          <p:cNvGrpSpPr/>
          <p:nvPr/>
        </p:nvGrpSpPr>
        <p:grpSpPr>
          <a:xfrm>
            <a:off x="4314306" y="5157192"/>
            <a:ext cx="7200000" cy="646331"/>
            <a:chOff x="4314306" y="2274227"/>
            <a:chExt cx="7207351" cy="646331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B33323D-80EC-4C5A-9A38-F0D905378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3CA3D5B-BD14-4A1A-8554-4935321A6F98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Da tali basi sarà possibile valutare prospettive e direttrici di sviluppo della Stazione Unica Appaltante della Provincia di Novara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88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Novara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149" y="908731"/>
            <a:ext cx="10969450" cy="28892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C45672-38D8-4403-A2A4-23196264B536}"/>
              </a:ext>
            </a:extLst>
          </p:cNvPr>
          <p:cNvSpPr txBox="1"/>
          <p:nvPr/>
        </p:nvSpPr>
        <p:spPr>
          <a:xfrm>
            <a:off x="335363" y="1339863"/>
            <a:ext cx="824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Numero di gare bandite </a:t>
            </a:r>
            <a:r>
              <a:rPr lang="it-IT" b="1" dirty="0"/>
              <a:t>nel 2018 presso i Comuni della Prov. di Novara, per tipologia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F1F21D5-6688-440E-8952-39CC3CF2A746}"/>
              </a:ext>
            </a:extLst>
          </p:cNvPr>
          <p:cNvSpPr txBox="1"/>
          <p:nvPr/>
        </p:nvSpPr>
        <p:spPr>
          <a:xfrm>
            <a:off x="8832304" y="1556792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32 gare di beni e servizi:</a:t>
            </a:r>
          </a:p>
          <a:p>
            <a:pPr algn="ctr"/>
            <a:r>
              <a:rPr lang="it-IT" b="1" dirty="0"/>
              <a:t>€ 1.653.869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E13A005-A7CD-4131-A2AC-8953802C1190}"/>
              </a:ext>
            </a:extLst>
          </p:cNvPr>
          <p:cNvSpPr txBox="1"/>
          <p:nvPr/>
        </p:nvSpPr>
        <p:spPr>
          <a:xfrm>
            <a:off x="8832304" y="2557327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22 gare di lavori:</a:t>
            </a:r>
          </a:p>
          <a:p>
            <a:pPr algn="ctr"/>
            <a:r>
              <a:rPr lang="it-IT" b="1" dirty="0"/>
              <a:t>€ 237.000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504C01E-6075-42D7-83B4-759DD000EB61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2477866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E91921-7FE4-4B90-B6CB-C4506ACE8B7D}"/>
              </a:ext>
            </a:extLst>
          </p:cNvPr>
          <p:cNvSpPr txBox="1"/>
          <p:nvPr/>
        </p:nvSpPr>
        <p:spPr>
          <a:xfrm>
            <a:off x="8832304" y="3635073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beni e servizi:</a:t>
            </a:r>
          </a:p>
          <a:p>
            <a:pPr algn="ctr"/>
            <a:r>
              <a:rPr lang="it-IT" b="1" dirty="0"/>
              <a:t>€ 51.683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ACC0AFB-92E1-4BE6-B984-BC4884C5B5F9}"/>
              </a:ext>
            </a:extLst>
          </p:cNvPr>
          <p:cNvSpPr txBox="1"/>
          <p:nvPr/>
        </p:nvSpPr>
        <p:spPr>
          <a:xfrm>
            <a:off x="8832304" y="4358611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lavori:</a:t>
            </a:r>
          </a:p>
          <a:p>
            <a:pPr algn="ctr"/>
            <a:r>
              <a:rPr lang="it-IT" b="1" dirty="0"/>
              <a:t>€ 10.773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23D50B3-3BCA-40C4-9F08-0B4C7D866D84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4002149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89561-88DD-4DE0-9D84-7A7A498E7DB3}"/>
              </a:ext>
            </a:extLst>
          </p:cNvPr>
          <p:cNvSpPr txBox="1"/>
          <p:nvPr/>
        </p:nvSpPr>
        <p:spPr>
          <a:xfrm>
            <a:off x="8832304" y="5159355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Variazione n. gare 2017/2018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Beni e servizi </a:t>
            </a:r>
            <a:r>
              <a:rPr lang="it-IT" b="1" dirty="0"/>
              <a:t>+68%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Lavori </a:t>
            </a:r>
            <a:r>
              <a:rPr lang="it-IT" b="1" dirty="0"/>
              <a:t>+29%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FA27470-59AB-4914-9DE6-C543441014B7}"/>
              </a:ext>
            </a:extLst>
          </p:cNvPr>
          <p:cNvCxnSpPr/>
          <p:nvPr/>
        </p:nvCxnSpPr>
        <p:spPr>
          <a:xfrm>
            <a:off x="8688288" y="1484784"/>
            <a:ext cx="0" cy="4751387"/>
          </a:xfrm>
          <a:prstGeom prst="line">
            <a:avLst/>
          </a:prstGeom>
          <a:ln w="127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A9CB1A66-AB1D-4D4F-A212-300D7FDDE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881500"/>
              </p:ext>
            </p:extLst>
          </p:nvPr>
        </p:nvGraphicFramePr>
        <p:xfrm>
          <a:off x="191339" y="2048005"/>
          <a:ext cx="8496949" cy="3624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305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Novara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9E69FC-3D29-4154-AFBE-16491D362BEB}"/>
              </a:ext>
            </a:extLst>
          </p:cNvPr>
          <p:cNvSpPr txBox="1"/>
          <p:nvPr/>
        </p:nvSpPr>
        <p:spPr>
          <a:xfrm>
            <a:off x="335363" y="1339863"/>
            <a:ext cx="838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Risorse dedicate alla funzione acquisti presso i Comuni, per qualifica e inquadramento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A83FF4B-3AC1-4833-910F-E69B219571D1}"/>
              </a:ext>
            </a:extLst>
          </p:cNvPr>
          <p:cNvCxnSpPr>
            <a:cxnSpLocks/>
          </p:cNvCxnSpPr>
          <p:nvPr/>
        </p:nvCxnSpPr>
        <p:spPr>
          <a:xfrm flipV="1">
            <a:off x="6456040" y="1988840"/>
            <a:ext cx="0" cy="4032448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7920A76-F7C9-44CE-A076-0A06AEDCB094}"/>
              </a:ext>
            </a:extLst>
          </p:cNvPr>
          <p:cNvGrpSpPr/>
          <p:nvPr/>
        </p:nvGrpSpPr>
        <p:grpSpPr>
          <a:xfrm>
            <a:off x="6888088" y="1988840"/>
            <a:ext cx="4937751" cy="646331"/>
            <a:chOff x="4314306" y="1556792"/>
            <a:chExt cx="4712881" cy="646331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5878074-8037-4B64-A29E-316A0219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E041ACE-FFF6-4149-BD6B-DA5BD558F37C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Numero medio dipendenti per Comune</a:t>
              </a:r>
            </a:p>
            <a:p>
              <a:r>
                <a:rPr lang="it-IT" b="1" i="1" dirty="0">
                  <a:latin typeface="Hind Medium"/>
                </a:rPr>
                <a:t>4,7</a:t>
              </a:r>
            </a:p>
            <a:p>
              <a:br>
                <a:rPr lang="it-IT" i="1" dirty="0">
                  <a:latin typeface="Hind Medium"/>
                </a:rPr>
              </a:br>
              <a:r>
                <a:rPr lang="it-IT" i="1" dirty="0">
                  <a:latin typeface="Hind Medium"/>
                </a:rPr>
                <a:t>Di cui:</a:t>
              </a:r>
            </a:p>
            <a:p>
              <a:r>
                <a:rPr lang="it-IT" i="1" dirty="0">
                  <a:latin typeface="Hind Medium"/>
                </a:rPr>
                <a:t>0,2 dirigenti</a:t>
              </a:r>
            </a:p>
            <a:p>
              <a:r>
                <a:rPr lang="it-IT" i="1" dirty="0">
                  <a:latin typeface="Hind Medium"/>
                </a:rPr>
                <a:t>1,6 funzionari</a:t>
              </a:r>
            </a:p>
            <a:p>
              <a:r>
                <a:rPr lang="it-IT" i="1" dirty="0">
                  <a:latin typeface="Hind Medium"/>
                </a:rPr>
                <a:t>2,7 impiegati o altro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DCD9282-CA88-449A-88BC-D76E5AA39FAE}"/>
              </a:ext>
            </a:extLst>
          </p:cNvPr>
          <p:cNvGrpSpPr/>
          <p:nvPr/>
        </p:nvGrpSpPr>
        <p:grpSpPr>
          <a:xfrm>
            <a:off x="6888088" y="4294837"/>
            <a:ext cx="4937751" cy="646331"/>
            <a:chOff x="4314306" y="1556792"/>
            <a:chExt cx="4712881" cy="646331"/>
          </a:xfrm>
        </p:grpSpPr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49C8C033-7D7B-49A7-B1E3-3186E23E2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5F665F5-6C67-4C32-AF28-154FF9D92010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Quota di personale a tempo indeterminato</a:t>
              </a:r>
            </a:p>
            <a:p>
              <a:r>
                <a:rPr lang="it-IT" b="1" i="1" dirty="0">
                  <a:latin typeface="Hind Medium"/>
                </a:rPr>
                <a:t>87%</a:t>
              </a:r>
            </a:p>
          </p:txBody>
        </p:sp>
      </p:grp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D5A88832-65EC-40E0-8DD7-049FCD4AB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724953"/>
              </p:ext>
            </p:extLst>
          </p:nvPr>
        </p:nvGraphicFramePr>
        <p:xfrm>
          <a:off x="335363" y="1988840"/>
          <a:ext cx="663575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57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81FD76E-CDBD-49E6-8688-ED8F08E3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Report di </a:t>
            </a:r>
            <a:r>
              <a:rPr lang="it-IT" dirty="0" err="1"/>
              <a:t>assessment</a:t>
            </a:r>
            <a:r>
              <a:rPr lang="it-IT" dirty="0"/>
              <a:t> del contesto degli Enti riusanti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6AFBB686-1220-4CEC-8487-73BBE41A44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Metodologia e obiettivi dell’analisi</a:t>
            </a:r>
          </a:p>
          <a:p>
            <a:r>
              <a:rPr lang="it-IT" dirty="0"/>
              <a:t>Indagine presso i Comuni del territorio</a:t>
            </a:r>
          </a:p>
          <a:p>
            <a:r>
              <a:rPr lang="it-IT" dirty="0"/>
              <a:t>Indagine presso le CUC del territorio</a:t>
            </a:r>
          </a:p>
          <a:p>
            <a:r>
              <a:rPr lang="it-IT" dirty="0"/>
              <a:t>Assetto organizzativo degli Enti riusanti</a:t>
            </a:r>
          </a:p>
          <a:p>
            <a:r>
              <a:rPr lang="it-IT" dirty="0"/>
              <a:t>Contesto normativo di riferimento</a:t>
            </a:r>
          </a:p>
          <a:p>
            <a:r>
              <a:rPr lang="it-IT" dirty="0"/>
              <a:t>Conclusioni e prossimi passi</a:t>
            </a:r>
          </a:p>
        </p:txBody>
      </p:sp>
    </p:spTree>
    <p:extLst>
      <p:ext uri="{BB962C8B-B14F-4D97-AF65-F5344CB8AC3E}">
        <p14:creationId xmlns:p14="http://schemas.microsoft.com/office/powerpoint/2010/main" val="378562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30C93-11AB-4E37-96E0-DAB46E23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Report di </a:t>
            </a:r>
            <a:r>
              <a:rPr lang="it-IT" dirty="0" err="1"/>
              <a:t>assessment</a:t>
            </a:r>
            <a:r>
              <a:rPr lang="it-IT" dirty="0"/>
              <a:t> del contesto degli Enti riusanti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C35BA6-03AA-423D-9619-525E251220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Metodologia e obiettivi dell’analisi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D47F7A-93EE-4044-8E40-B75FC5B1E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Indagine presso i Comuni del territorio</a:t>
            </a:r>
          </a:p>
          <a:p>
            <a:r>
              <a:rPr lang="it-IT" dirty="0"/>
              <a:t>Indagine presso le CUC del territorio</a:t>
            </a:r>
          </a:p>
          <a:p>
            <a:r>
              <a:rPr lang="it-IT" dirty="0"/>
              <a:t>Assetto organizzativo degli Enti riusanti</a:t>
            </a:r>
          </a:p>
          <a:p>
            <a:r>
              <a:rPr lang="it-IT" dirty="0"/>
              <a:t>Contesto normativo di riferimento</a:t>
            </a:r>
          </a:p>
          <a:p>
            <a:r>
              <a:rPr lang="it-IT" dirty="0"/>
              <a:t>Conclusioni e prossimi passi</a:t>
            </a:r>
          </a:p>
        </p:txBody>
      </p:sp>
    </p:spTree>
    <p:extLst>
      <p:ext uri="{BB962C8B-B14F-4D97-AF65-F5344CB8AC3E}">
        <p14:creationId xmlns:p14="http://schemas.microsoft.com/office/powerpoint/2010/main" val="32061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Metodologia e obiettivi dell’analisi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E3F1A4-9B6A-494A-803A-D0FFEA01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8" y="1556792"/>
            <a:ext cx="10969211" cy="4752528"/>
          </a:xfrm>
        </p:spPr>
        <p:txBody>
          <a:bodyPr>
            <a:normAutofit/>
          </a:bodyPr>
          <a:lstStyle/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0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368C1-B0FF-41ED-AC40-FEC0727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Report di </a:t>
            </a:r>
            <a:r>
              <a:rPr lang="it-IT" dirty="0" err="1"/>
              <a:t>assessment</a:t>
            </a:r>
            <a:r>
              <a:rPr lang="it-IT" dirty="0"/>
              <a:t> del contesto degli Enti riusanti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114FC-D4FD-433D-9E86-C1A733667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3832" y="2708920"/>
            <a:ext cx="4824536" cy="504056"/>
          </a:xfrm>
        </p:spPr>
        <p:txBody>
          <a:bodyPr/>
          <a:lstStyle/>
          <a:p>
            <a:r>
              <a:rPr lang="it-IT" dirty="0"/>
              <a:t>Indagine presso i Comuni del territorio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Potenza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Novara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Vicenza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Lecce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Salerno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0FB9BB-885F-43EB-BCA8-21C705808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Indagine presso le CUC del territorio</a:t>
            </a:r>
          </a:p>
          <a:p>
            <a:r>
              <a:rPr lang="it-IT" dirty="0"/>
              <a:t>Assetto organizzativo degli Enti riusanti</a:t>
            </a:r>
          </a:p>
          <a:p>
            <a:r>
              <a:rPr lang="it-IT" dirty="0"/>
              <a:t>Contesto normativo di riferimento</a:t>
            </a:r>
          </a:p>
          <a:p>
            <a:r>
              <a:rPr lang="it-IT" dirty="0"/>
              <a:t>Conclusioni e prossimi passi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72CEE4-6ED8-4F59-A40B-89AA39D036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solidFill>
                  <a:srgbClr val="4F81BD"/>
                </a:solidFill>
              </a:rPr>
              <a:t>Metodologia e obiettivi dell’analisi</a:t>
            </a:r>
          </a:p>
        </p:txBody>
      </p:sp>
    </p:spTree>
    <p:extLst>
      <p:ext uri="{BB962C8B-B14F-4D97-AF65-F5344CB8AC3E}">
        <p14:creationId xmlns:p14="http://schemas.microsoft.com/office/powerpoint/2010/main" val="393814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2C2C3B3-14FD-4A6A-9999-7319C4E59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49" y="1484784"/>
            <a:ext cx="3174082" cy="475138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C5A90B4-CAF4-49AB-9785-66A38EE9D268}"/>
              </a:ext>
            </a:extLst>
          </p:cNvPr>
          <p:cNvCxnSpPr/>
          <p:nvPr/>
        </p:nvCxnSpPr>
        <p:spPr>
          <a:xfrm>
            <a:off x="4007768" y="1484784"/>
            <a:ext cx="0" cy="4751387"/>
          </a:xfrm>
          <a:prstGeom prst="line">
            <a:avLst/>
          </a:prstGeom>
          <a:ln w="381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DDBCFB-D8D5-44DE-8398-024F4661C38E}"/>
              </a:ext>
            </a:extLst>
          </p:cNvPr>
          <p:cNvGrpSpPr/>
          <p:nvPr/>
        </p:nvGrpSpPr>
        <p:grpSpPr>
          <a:xfrm>
            <a:off x="4314305" y="1556792"/>
            <a:ext cx="7200000" cy="646331"/>
            <a:chOff x="4314306" y="1556792"/>
            <a:chExt cx="6872131" cy="64633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35BF044-7771-4E1A-B262-1C4D63E45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F92E972-86F7-4514-8626-39D91F1A0D27}"/>
                </a:ext>
              </a:extLst>
            </p:cNvPr>
            <p:cNvSpPr txBox="1"/>
            <p:nvPr/>
          </p:nvSpPr>
          <p:spPr>
            <a:xfrm>
              <a:off x="4800843" y="1556792"/>
              <a:ext cx="638559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Indagine in modalità CAWI (Computer </a:t>
              </a:r>
              <a:r>
                <a:rPr lang="it-IT" dirty="0" err="1">
                  <a:latin typeface="Hind Medium"/>
                </a:rPr>
                <a:t>Assisted</a:t>
              </a:r>
              <a:r>
                <a:rPr lang="it-IT" dirty="0">
                  <a:latin typeface="Hind Medium"/>
                </a:rPr>
                <a:t> Web </a:t>
              </a:r>
              <a:r>
                <a:rPr lang="it-IT" dirty="0" err="1">
                  <a:latin typeface="Hind Medium"/>
                </a:rPr>
                <a:t>Interviewing</a:t>
              </a:r>
              <a:r>
                <a:rPr lang="it-IT" dirty="0">
                  <a:latin typeface="Hind Medium"/>
                </a:rPr>
                <a:t>) </a:t>
              </a:r>
            </a:p>
            <a:p>
              <a:r>
                <a:rPr lang="it-IT" dirty="0">
                  <a:latin typeface="Hind Medium"/>
                </a:rPr>
                <a:t>somministrata nei mesi di dicembre 2018 e gennaio 2019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63DE02C-A047-4B03-AE6D-4ADB5C4C9AE2}"/>
              </a:ext>
            </a:extLst>
          </p:cNvPr>
          <p:cNvGrpSpPr/>
          <p:nvPr/>
        </p:nvGrpSpPr>
        <p:grpSpPr>
          <a:xfrm>
            <a:off x="4314306" y="2276369"/>
            <a:ext cx="7200000" cy="646331"/>
            <a:chOff x="4314306" y="2274227"/>
            <a:chExt cx="7207351" cy="646331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9DA23D-CBB0-45A8-9298-9E7D6E1D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C3FCDC-A24A-4AAC-8F36-750F78CE47EE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Invito a partecipare diffuso tramite PEC del Presidente della Provincia </a:t>
              </a:r>
              <a:br>
                <a:rPr lang="it-IT" dirty="0">
                  <a:latin typeface="Hind Medium"/>
                </a:rPr>
              </a:br>
              <a:r>
                <a:rPr lang="it-IT" dirty="0">
                  <a:latin typeface="Hind Medium"/>
                </a:rPr>
                <a:t>agli indirizzi istituzionali dei </a:t>
              </a:r>
              <a:r>
                <a:rPr lang="it-IT" b="1" dirty="0">
                  <a:latin typeface="Hind Medium"/>
                </a:rPr>
                <a:t>100 Comuni </a:t>
              </a:r>
              <a:r>
                <a:rPr lang="it-IT" dirty="0">
                  <a:latin typeface="Hind Medium"/>
                </a:rPr>
                <a:t>della Provincia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21FB49C-96E2-42A2-8723-B5873BCC8E40}"/>
              </a:ext>
            </a:extLst>
          </p:cNvPr>
          <p:cNvGrpSpPr/>
          <p:nvPr/>
        </p:nvGrpSpPr>
        <p:grpSpPr>
          <a:xfrm>
            <a:off x="4314306" y="2995946"/>
            <a:ext cx="7200000" cy="2088000"/>
            <a:chOff x="4314306" y="2274227"/>
            <a:chExt cx="7686537" cy="208800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4275B1-A598-4BB7-A7AA-2A889780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86EC308-EEF1-4D5B-888C-8359B392522A}"/>
                </a:ext>
              </a:extLst>
            </p:cNvPr>
            <p:cNvSpPr txBox="1"/>
            <p:nvPr/>
          </p:nvSpPr>
          <p:spPr>
            <a:xfrm>
              <a:off x="4800844" y="2274227"/>
              <a:ext cx="7199999" cy="20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Al </a:t>
              </a:r>
              <a:r>
                <a:rPr lang="it-IT" dirty="0">
                  <a:latin typeface="+mj-lt"/>
                </a:rPr>
                <a:t>questionario hanno risposto complessivamente </a:t>
              </a:r>
              <a:r>
                <a:rPr lang="it-IT" b="1" dirty="0">
                  <a:latin typeface="+mj-lt"/>
                </a:rPr>
                <a:t>47 Enti, </a:t>
              </a:r>
              <a:r>
                <a:rPr lang="it-IT" dirty="0">
                  <a:latin typeface="+mj-lt"/>
                </a:rPr>
                <a:t>consentendo di acquisire una fotografia generale delle principali dinamiche in atto a livello territoriale con particolare riferimento 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attuale </a:t>
              </a:r>
              <a:r>
                <a:rPr lang="it-IT" b="1" dirty="0">
                  <a:latin typeface="+mj-lt"/>
                </a:rPr>
                <a:t>modello di governance </a:t>
              </a:r>
              <a:r>
                <a:rPr lang="it-IT" dirty="0">
                  <a:latin typeface="+mj-lt"/>
                </a:rPr>
                <a:t>degli acquisti da parte dei Comuni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assetto organizzativo e </a:t>
              </a:r>
              <a:r>
                <a:rPr lang="it-IT" b="1" dirty="0">
                  <a:latin typeface="+mj-lt"/>
                </a:rPr>
                <a:t>strategie di collaborazione </a:t>
              </a:r>
              <a:r>
                <a:rPr lang="it-IT" dirty="0">
                  <a:latin typeface="+mj-lt"/>
                </a:rPr>
                <a:t>in atto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professionalità</a:t>
              </a:r>
              <a:r>
                <a:rPr lang="it-IT" dirty="0">
                  <a:latin typeface="+mj-lt"/>
                </a:rPr>
                <a:t> e competenze dedicate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b="1" dirty="0">
                  <a:latin typeface="+mj-lt"/>
                </a:rPr>
                <a:t>elementi di criticità </a:t>
              </a:r>
              <a:r>
                <a:rPr lang="it-IT" dirty="0">
                  <a:latin typeface="+mj-lt"/>
                </a:rPr>
                <a:t>riscontrati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A319842-4AA0-440B-8F75-BC42D0DA157D}"/>
              </a:ext>
            </a:extLst>
          </p:cNvPr>
          <p:cNvGrpSpPr/>
          <p:nvPr/>
        </p:nvGrpSpPr>
        <p:grpSpPr>
          <a:xfrm>
            <a:off x="4314306" y="5157192"/>
            <a:ext cx="7200000" cy="646331"/>
            <a:chOff x="4314306" y="2274227"/>
            <a:chExt cx="7207351" cy="646331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B33323D-80EC-4C5A-9A38-F0D905378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3CA3D5B-BD14-4A1A-8554-4935321A6F98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Da tali basi sarà possibile valutare prospettive e direttrici di sviluppo della nuova Stazione Unica Appaltante della Provincia di Potenza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2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149" y="908731"/>
            <a:ext cx="10969450" cy="28892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C45672-38D8-4403-A2A4-23196264B536}"/>
              </a:ext>
            </a:extLst>
          </p:cNvPr>
          <p:cNvSpPr txBox="1"/>
          <p:nvPr/>
        </p:nvSpPr>
        <p:spPr>
          <a:xfrm>
            <a:off x="335363" y="1339863"/>
            <a:ext cx="832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Numero di gare bandite </a:t>
            </a:r>
            <a:r>
              <a:rPr lang="it-IT" b="1" dirty="0"/>
              <a:t>nel 2017 presso i Comuni della Prov. di Potenza, per tipologia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F1F21D5-6688-440E-8952-39CC3CF2A746}"/>
              </a:ext>
            </a:extLst>
          </p:cNvPr>
          <p:cNvSpPr txBox="1"/>
          <p:nvPr/>
        </p:nvSpPr>
        <p:spPr>
          <a:xfrm>
            <a:off x="8832304" y="1556792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256 gare di beni e servizi:</a:t>
            </a:r>
          </a:p>
          <a:p>
            <a:pPr algn="ctr"/>
            <a:r>
              <a:rPr lang="it-IT" b="1" dirty="0"/>
              <a:t>€ 18.806.361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E13A005-A7CD-4131-A2AC-8953802C1190}"/>
              </a:ext>
            </a:extLst>
          </p:cNvPr>
          <p:cNvSpPr txBox="1"/>
          <p:nvPr/>
        </p:nvSpPr>
        <p:spPr>
          <a:xfrm>
            <a:off x="8832304" y="2557327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158 gare di lavori:</a:t>
            </a:r>
          </a:p>
          <a:p>
            <a:pPr algn="ctr"/>
            <a:r>
              <a:rPr lang="it-IT" b="1" dirty="0"/>
              <a:t>€ 17.882.693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504C01E-6075-42D7-83B4-759DD000EB61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2477866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E91921-7FE4-4B90-B6CB-C4506ACE8B7D}"/>
              </a:ext>
            </a:extLst>
          </p:cNvPr>
          <p:cNvSpPr txBox="1"/>
          <p:nvPr/>
        </p:nvSpPr>
        <p:spPr>
          <a:xfrm>
            <a:off x="8832304" y="3635073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beni e servizi:</a:t>
            </a:r>
          </a:p>
          <a:p>
            <a:pPr algn="ctr"/>
            <a:r>
              <a:rPr lang="it-IT" b="1" dirty="0"/>
              <a:t>€ 73.462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ACC0AFB-92E1-4BE6-B984-BC4884C5B5F9}"/>
              </a:ext>
            </a:extLst>
          </p:cNvPr>
          <p:cNvSpPr txBox="1"/>
          <p:nvPr/>
        </p:nvSpPr>
        <p:spPr>
          <a:xfrm>
            <a:off x="8832304" y="4358611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lavori:</a:t>
            </a:r>
          </a:p>
          <a:p>
            <a:pPr algn="ctr"/>
            <a:r>
              <a:rPr lang="it-IT" b="1" dirty="0"/>
              <a:t>€ 113.182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23D50B3-3BCA-40C4-9F08-0B4C7D866D84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4002149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89561-88DD-4DE0-9D84-7A7A498E7DB3}"/>
              </a:ext>
            </a:extLst>
          </p:cNvPr>
          <p:cNvSpPr txBox="1"/>
          <p:nvPr/>
        </p:nvSpPr>
        <p:spPr>
          <a:xfrm>
            <a:off x="8832304" y="5159355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Comune con importo medio per gara più elevato:</a:t>
            </a:r>
          </a:p>
          <a:p>
            <a:pPr algn="ctr"/>
            <a:r>
              <a:rPr lang="it-IT" b="1" dirty="0"/>
              <a:t>Rapone ( &gt; 2 mln. €)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FA27470-59AB-4914-9DE6-C543441014B7}"/>
              </a:ext>
            </a:extLst>
          </p:cNvPr>
          <p:cNvCxnSpPr/>
          <p:nvPr/>
        </p:nvCxnSpPr>
        <p:spPr>
          <a:xfrm>
            <a:off x="8688288" y="1484784"/>
            <a:ext cx="0" cy="4751387"/>
          </a:xfrm>
          <a:prstGeom prst="line">
            <a:avLst/>
          </a:prstGeom>
          <a:ln w="127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FBAA1493-B0F7-48A3-B5C0-ECABD7F390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827779"/>
              </p:ext>
            </p:extLst>
          </p:nvPr>
        </p:nvGraphicFramePr>
        <p:xfrm>
          <a:off x="299696" y="1556792"/>
          <a:ext cx="8208902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681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9E69FC-3D29-4154-AFBE-16491D362BEB}"/>
              </a:ext>
            </a:extLst>
          </p:cNvPr>
          <p:cNvSpPr txBox="1"/>
          <p:nvPr/>
        </p:nvSpPr>
        <p:spPr>
          <a:xfrm>
            <a:off x="335363" y="1339863"/>
            <a:ext cx="838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Risorse dedicate alla funzione acquisti presso i Comuni, per qualifica e inquadramento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A83FF4B-3AC1-4833-910F-E69B219571D1}"/>
              </a:ext>
            </a:extLst>
          </p:cNvPr>
          <p:cNvCxnSpPr>
            <a:cxnSpLocks/>
          </p:cNvCxnSpPr>
          <p:nvPr/>
        </p:nvCxnSpPr>
        <p:spPr>
          <a:xfrm flipV="1">
            <a:off x="6456040" y="1988840"/>
            <a:ext cx="0" cy="4032448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7920A76-F7C9-44CE-A076-0A06AEDCB094}"/>
              </a:ext>
            </a:extLst>
          </p:cNvPr>
          <p:cNvGrpSpPr/>
          <p:nvPr/>
        </p:nvGrpSpPr>
        <p:grpSpPr>
          <a:xfrm>
            <a:off x="6888088" y="1988840"/>
            <a:ext cx="4937751" cy="646331"/>
            <a:chOff x="4314306" y="1556792"/>
            <a:chExt cx="4712881" cy="646331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5878074-8037-4B64-A29E-316A0219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E041ACE-FFF6-4149-BD6B-DA5BD558F37C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Numero medio dipendenti per Comune</a:t>
              </a:r>
            </a:p>
            <a:p>
              <a:r>
                <a:rPr lang="it-IT" b="1" i="1" dirty="0">
                  <a:latin typeface="Hind Medium"/>
                </a:rPr>
                <a:t>5,8</a:t>
              </a:r>
            </a:p>
            <a:p>
              <a:br>
                <a:rPr lang="it-IT" i="1" dirty="0">
                  <a:latin typeface="Hind Medium"/>
                </a:rPr>
              </a:br>
              <a:r>
                <a:rPr lang="it-IT" i="1" dirty="0">
                  <a:latin typeface="Hind Medium"/>
                </a:rPr>
                <a:t>Di cui:</a:t>
              </a:r>
            </a:p>
            <a:p>
              <a:r>
                <a:rPr lang="it-IT" i="1" dirty="0">
                  <a:latin typeface="Hind Medium"/>
                </a:rPr>
                <a:t>0,5 dirigenti</a:t>
              </a:r>
            </a:p>
            <a:p>
              <a:r>
                <a:rPr lang="it-IT" i="1" dirty="0">
                  <a:latin typeface="Hind Medium"/>
                </a:rPr>
                <a:t>1,6 funzionari</a:t>
              </a:r>
            </a:p>
            <a:p>
              <a:r>
                <a:rPr lang="it-IT" i="1" dirty="0">
                  <a:latin typeface="Hind Medium"/>
                </a:rPr>
                <a:t>3,7 impiegati o altro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DCD9282-CA88-449A-88BC-D76E5AA39FAE}"/>
              </a:ext>
            </a:extLst>
          </p:cNvPr>
          <p:cNvGrpSpPr/>
          <p:nvPr/>
        </p:nvGrpSpPr>
        <p:grpSpPr>
          <a:xfrm>
            <a:off x="6888088" y="4294837"/>
            <a:ext cx="4937751" cy="646331"/>
            <a:chOff x="4314306" y="1556792"/>
            <a:chExt cx="4712881" cy="646331"/>
          </a:xfrm>
        </p:grpSpPr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49C8C033-7D7B-49A7-B1E3-3186E23E2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5F665F5-6C67-4C32-AF28-154FF9D92010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Quota di personale a tempo indeterminato</a:t>
              </a:r>
            </a:p>
            <a:p>
              <a:r>
                <a:rPr lang="it-IT" b="1" i="1" dirty="0">
                  <a:latin typeface="Hind Medium"/>
                </a:rPr>
                <a:t>87%</a:t>
              </a:r>
            </a:p>
          </p:txBody>
        </p:sp>
      </p:grp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25EACC6B-F56C-45E6-9508-80D37B639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110064"/>
              </p:ext>
            </p:extLst>
          </p:nvPr>
        </p:nvGraphicFramePr>
        <p:xfrm>
          <a:off x="527149" y="1986689"/>
          <a:ext cx="6635750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86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i="1" dirty="0">
                <a:latin typeface="Hind Medium"/>
              </a:rPr>
              <a:t>Inserire commento esplicativo, incluse percentuali</a:t>
            </a:r>
            <a:endParaRPr lang="it-IT" b="1" i="1" dirty="0">
              <a:latin typeface="Hind Medium"/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93114AA3-9470-4105-90E5-E8458633C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531987"/>
              </p:ext>
            </p:extLst>
          </p:nvPr>
        </p:nvGraphicFramePr>
        <p:xfrm>
          <a:off x="335360" y="1570718"/>
          <a:ext cx="11161238" cy="371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764441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Hind Light</vt:lpstr>
      <vt:lpstr>Hind Medium</vt:lpstr>
      <vt:lpstr>Oswald Regular</vt:lpstr>
      <vt:lpstr>Segoe Print</vt:lpstr>
      <vt:lpstr>Struttura personalizzata</vt:lpstr>
      <vt:lpstr>1_Struttura personalizzata</vt:lpstr>
      <vt:lpstr>1_Personalizza struttura</vt:lpstr>
      <vt:lpstr>Personalizza struttura</vt:lpstr>
      <vt:lpstr>Kantoorthema</vt:lpstr>
      <vt:lpstr>Progetto SUA  Report di assessment  del contesto degli Enti Riusanti </vt:lpstr>
      <vt:lpstr>Report di assessment del contesto degli Enti riusanti</vt:lpstr>
      <vt:lpstr>Report di assessment del contesto degli Enti riusanti</vt:lpstr>
      <vt:lpstr>Metodologia e obiettivi dell’analisi</vt:lpstr>
      <vt:lpstr>Report di assessment del contesto degli Enti riusanti</vt:lpstr>
      <vt:lpstr>Provincia di Potenza</vt:lpstr>
      <vt:lpstr>Provincia di Potenza</vt:lpstr>
      <vt:lpstr>Provincia di Potenza</vt:lpstr>
      <vt:lpstr>Provincia di Potenza</vt:lpstr>
      <vt:lpstr>Provincia di Potenza</vt:lpstr>
      <vt:lpstr>Provincia di Vicenza</vt:lpstr>
      <vt:lpstr>Provincia di Vicenza</vt:lpstr>
      <vt:lpstr>Provincia di Vicenza</vt:lpstr>
      <vt:lpstr>Provincia di Novara</vt:lpstr>
      <vt:lpstr>Provincia di Novara</vt:lpstr>
      <vt:lpstr>Provincia di Novara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Maurizio Mastrolembo</cp:lastModifiedBy>
  <cp:revision>346</cp:revision>
  <cp:lastPrinted>2018-05-02T16:38:51Z</cp:lastPrinted>
  <dcterms:created xsi:type="dcterms:W3CDTF">2015-05-22T08:18:03Z</dcterms:created>
  <dcterms:modified xsi:type="dcterms:W3CDTF">2019-03-04T14:06:56Z</dcterms:modified>
  <cp:category/>
</cp:coreProperties>
</file>