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omments/comment1.xml" ContentType="application/vnd.openxmlformats-officedocument.presentationml.comment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omments/comment2.xml" ContentType="application/vnd.openxmlformats-officedocument.presentationml.comment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91" r:id="rId3"/>
    <p:sldMasterId id="2147483679" r:id="rId4"/>
    <p:sldMasterId id="2147483648" r:id="rId5"/>
  </p:sldMasterIdLst>
  <p:notesMasterIdLst>
    <p:notesMasterId r:id="rId36"/>
  </p:notesMasterIdLst>
  <p:handoutMasterIdLst>
    <p:handoutMasterId r:id="rId37"/>
  </p:handoutMasterIdLst>
  <p:sldIdLst>
    <p:sldId id="377" r:id="rId6"/>
    <p:sldId id="388" r:id="rId7"/>
    <p:sldId id="430" r:id="rId8"/>
    <p:sldId id="344" r:id="rId9"/>
    <p:sldId id="432" r:id="rId10"/>
    <p:sldId id="433" r:id="rId11"/>
    <p:sldId id="440" r:id="rId12"/>
    <p:sldId id="435" r:id="rId13"/>
    <p:sldId id="437" r:id="rId14"/>
    <p:sldId id="441" r:id="rId15"/>
    <p:sldId id="442" r:id="rId16"/>
    <p:sldId id="444" r:id="rId17"/>
    <p:sldId id="446" r:id="rId18"/>
    <p:sldId id="450" r:id="rId19"/>
    <p:sldId id="451" r:id="rId20"/>
    <p:sldId id="443" r:id="rId21"/>
    <p:sldId id="445" r:id="rId22"/>
    <p:sldId id="447" r:id="rId23"/>
    <p:sldId id="448" r:id="rId24"/>
    <p:sldId id="449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1" r:id="rId3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7197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2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Marchio" initials="GM" lastIdx="1" clrIdx="0">
    <p:extLst>
      <p:ext uri="{19B8F6BF-5375-455C-9EA6-DF929625EA0E}">
        <p15:presenceInfo xmlns:p15="http://schemas.microsoft.com/office/powerpoint/2012/main" userId="dbaba0e4-1ca9-4c7d-901c-b8f30053d930" providerId="Windows Live"/>
      </p:ext>
    </p:extLst>
  </p:cmAuthor>
  <p:cmAuthor id="2" name="Matteo" initials="M" lastIdx="5" clrIdx="1">
    <p:extLst>
      <p:ext uri="{19B8F6BF-5375-455C-9EA6-DF929625EA0E}">
        <p15:presenceInfo xmlns:p15="http://schemas.microsoft.com/office/powerpoint/2012/main" userId="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74B"/>
    <a:srgbClr val="2D4483"/>
    <a:srgbClr val="647FCA"/>
    <a:srgbClr val="3FAE29"/>
    <a:srgbClr val="FFFFFF"/>
    <a:srgbClr val="A0E692"/>
    <a:srgbClr val="4F81BD"/>
    <a:srgbClr val="D79E14"/>
    <a:srgbClr val="D9D9D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291" autoAdjust="0"/>
  </p:normalViewPr>
  <p:slideViewPr>
    <p:cSldViewPr>
      <p:cViewPr>
        <p:scale>
          <a:sx n="66" d="100"/>
          <a:sy n="66" d="100"/>
        </p:scale>
        <p:origin x="696" y="-28"/>
      </p:cViewPr>
      <p:guideLst>
        <p:guide orient="horz" pos="4065"/>
        <p:guide pos="7197"/>
        <p:guide pos="347"/>
        <p:guide pos="2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zio%20Mastrolembo\Dropbox%20(EasyGov)\Sharing%20Matteo-Maurizio\SUA_Assessment_Matteo\20190304_Assessment_Comuni%20Provincia%20Potenza_Tracciato%20dat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tta\Dropbox%20easygov\Dropbox\Nuova%20cartella\SUA_Assessment_Matteo\20190304_Assessment_Comuni%20Provincia%20Novara_Tracciato%20dati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tta\Dropbox%20easygov\Dropbox\Nuova%20cartella\SUA_Assessment_Matteo\20190304_Assessment_Comuni%20Provincia%20Novara_Tracciato%20dati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tta\Dropbox%20easygov\Dropbox\Nuova%20cartella\SUA_Assessment_Matteo\20190304_Assessment_Comuni%20Provincia%20Novara_Tracciato%20dati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tta\Dropbox%20easygov\Dropbox\Nuova%20cartella\SUA_Assessment_Matteo\20190304_Assessment_Comuni%20Provincia%20Novara_Tracciato%20dati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tta\Dropbox%20easygov\Dropbox\Nuova%20cartella\SUA_Assessment_Matteo\20190304_Assessment_Comuni%20Provincia%20Lecce_Tracciato%20dati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tta\Dropbox%20easygov\Dropbox\Nuova%20cartella\SUA_Assessment_Matteo\20190304_Assessment_Comuni%20Provincia%20Lecce_Tracciato%20dati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tta\Dropbox%20easygov\Dropbox\Nuova%20cartella\SUA_Assessment_Matteo\20190304_Assessment_Comuni%20Provincia%20Lecce_Tracciato%20dati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tta\Dropbox%20easygov\Dropbox\Nuova%20cartella\SUA_Assessment_Matteo\20190304_Assessment_Comuni%20Provincia%20Lecce_Tracciato%20dati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tta\Dropbox%20easygov\Dropbox\Nuova%20cartella\SUA_Assessment_Matteo\20190304_Assessment_Comuni%20Provincia%20Salerno_Tracciato%20dati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tta\Dropbox%20easygov\Dropbox\Nuova%20cartella\SUA_Assessment_Matteo\20190304_Assessment_Comuni%20Provincia%20Lecce_Tracciato%20dati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zio%20Mastrolembo\Dropbox%20(EasyGov)\Sharing%20Matteo-Maurizio\SUA_Assessment_Matteo\20190304_Assessment_Comuni%20Provincia%20Potenza_Tracciato%20dat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tta\Dropbox%20easygov\Dropbox\Nuova%20cartella\SUA_Assessment_Matteo\20190304_Assessment_Comuni%20Provincia%20Salerno_Tracciato%20dati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tta\Dropbox%20easygov\Dropbox\Nuova%20cartella\SUA_Assessment_Matteo\20190304_Assessment_Comuni%20Provincia%20Salerno_Tracciato%20dati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zio%20Mastrolembo\Dropbox%20(EasyGov)\CUP2%20EasyGov\26_SUA\70_Attivita\Assessment_Iniz\Analisi%20dati\Indagine%20Comuni\20190304_Assessment_Comuni%20Provincia%20Potenza_Tracciato%20dat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zio%20Mastrolembo\Dropbox%20(EasyGov)\CUP2%20EasyGov\26_SUA\70_Attivita\Assessment_Iniz\Analisi%20dati\Indagine%20Comuni\20190304_Assessment_Comuni%20Provincia%20Potenza_Tracciato%20dat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zio%20Mastrolembo\Dropbox%20(EasyGov)\CUP2%20EasyGov\26_SUA\70_Attivita\Assessment_Iniz\Analisi%20dati\Indagine%20Comuni\20190304_Assessment_Comuni%20Provincia%20Potenza_Tracciato%20dat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tta\Dropbox%20easygov\Dropbox\Nuova%20cartella\SUA_Assessment_Matteo\20190304_Assessment_Comuni%20Provincia%20Vicenza_Tracciato%20dat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tta\Dropbox%20easygov\Dropbox\Nuova%20cartella\SUA_Assessment_Matteo\20190304_Assessment_Comuni%20Provincia%20Vicenza_Tracciato%20dat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tta\Dropbox%20easygov\Dropbox\Nuova%20cartella\SUA_Assessment_Matteo\20190304_Assessment_Comuni%20Provincia%20Vicenza_Tracciato%20dat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tta\Dropbox%20easygov\Dropbox\Nuova%20cartella\SUA_Assessment_Matteo\20190304_Assessment_Comuni%20Provincia%20Vicenza_Tracciato%20dati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39502898004907"/>
          <c:y val="3.9918921750650614E-2"/>
          <c:w val="0.6750871545792887"/>
          <c:h val="0.907210846658445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Elaborazioni!$P$2</c:f>
              <c:strCache>
                <c:ptCount val="1"/>
                <c:pt idx="0">
                  <c:v>Totale</c:v>
                </c:pt>
              </c:strCache>
            </c:strRef>
          </c:tx>
          <c:spPr>
            <a:solidFill>
              <a:srgbClr val="1A274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FAE2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74-470A-8780-CEBB9EFBC8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1A274B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Elaborazioni!$Q$1:$AE$1</c:f>
              <c:strCache>
                <c:ptCount val="15"/>
                <c:pt idx="0">
                  <c:v>Altri rispondenti</c:v>
                </c:pt>
                <c:pt idx="1">
                  <c:v>Laurenzana</c:v>
                </c:pt>
                <c:pt idx="2">
                  <c:v>Latronico</c:v>
                </c:pt>
                <c:pt idx="3">
                  <c:v>Venosa</c:v>
                </c:pt>
                <c:pt idx="4">
                  <c:v>Rapolla</c:v>
                </c:pt>
                <c:pt idx="5">
                  <c:v>San Fele</c:v>
                </c:pt>
                <c:pt idx="6">
                  <c:v>Rotonda</c:v>
                </c:pt>
                <c:pt idx="7">
                  <c:v>Terranova di Pollino</c:v>
                </c:pt>
                <c:pt idx="8">
                  <c:v>Brindisi Montagna</c:v>
                </c:pt>
                <c:pt idx="9">
                  <c:v>Cersosimo</c:v>
                </c:pt>
                <c:pt idx="10">
                  <c:v>Genzano di Lucania</c:v>
                </c:pt>
                <c:pt idx="11">
                  <c:v>San Chirico Nuovo</c:v>
                </c:pt>
                <c:pt idx="12">
                  <c:v>Campomaggiore</c:v>
                </c:pt>
                <c:pt idx="13">
                  <c:v>Atella</c:v>
                </c:pt>
                <c:pt idx="14">
                  <c:v>Calvello</c:v>
                </c:pt>
              </c:strCache>
            </c:strRef>
          </c:cat>
          <c:val>
            <c:numRef>
              <c:f>Elaborazioni!$Q$2:$AE$2</c:f>
              <c:numCache>
                <c:formatCode>General</c:formatCode>
                <c:ptCount val="15"/>
                <c:pt idx="0">
                  <c:v>115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13</c:v>
                </c:pt>
                <c:pt idx="6">
                  <c:v>14</c:v>
                </c:pt>
                <c:pt idx="7">
                  <c:v>14</c:v>
                </c:pt>
                <c:pt idx="8">
                  <c:v>20</c:v>
                </c:pt>
                <c:pt idx="9">
                  <c:v>24</c:v>
                </c:pt>
                <c:pt idx="10">
                  <c:v>26</c:v>
                </c:pt>
                <c:pt idx="11">
                  <c:v>29</c:v>
                </c:pt>
                <c:pt idx="12">
                  <c:v>34</c:v>
                </c:pt>
                <c:pt idx="13">
                  <c:v>39</c:v>
                </c:pt>
                <c:pt idx="1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4-470A-8780-CEBB9EFBC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13926136"/>
        <c:axId val="613924536"/>
      </c:barChart>
      <c:catAx>
        <c:axId val="613926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1A274B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13924536"/>
        <c:crosses val="autoZero"/>
        <c:auto val="1"/>
        <c:lblAlgn val="ctr"/>
        <c:lblOffset val="100"/>
        <c:noMultiLvlLbl val="0"/>
      </c:catAx>
      <c:valAx>
        <c:axId val="613924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13926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Elaborazioni!$L$1</c:f>
              <c:strCache>
                <c:ptCount val="1"/>
                <c:pt idx="0">
                  <c:v>Beni e servizi</c:v>
                </c:pt>
              </c:strCache>
            </c:strRef>
          </c:tx>
          <c:spPr>
            <a:solidFill>
              <a:srgbClr val="1A2F4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Elaborazioni!$K$2:$K$10</c:f>
              <c:strCache>
                <c:ptCount val="9"/>
                <c:pt idx="0">
                  <c:v>Nibbiola</c:v>
                </c:pt>
                <c:pt idx="1">
                  <c:v>Romentino</c:v>
                </c:pt>
                <c:pt idx="2">
                  <c:v>Oleggio Castello</c:v>
                </c:pt>
                <c:pt idx="3">
                  <c:v>Ameno</c:v>
                </c:pt>
                <c:pt idx="4">
                  <c:v>Varallo Pombia</c:v>
                </c:pt>
                <c:pt idx="5">
                  <c:v>Cavaglio d'Agogna</c:v>
                </c:pt>
                <c:pt idx="6">
                  <c:v>Landiona</c:v>
                </c:pt>
                <c:pt idx="7">
                  <c:v>Prato Sesia</c:v>
                </c:pt>
                <c:pt idx="8">
                  <c:v>Trecate</c:v>
                </c:pt>
              </c:strCache>
            </c:strRef>
          </c:cat>
          <c:val>
            <c:numRef>
              <c:f>Elaborazioni!$L$2:$L$10</c:f>
              <c:numCache>
                <c:formatCode>General</c:formatCode>
                <c:ptCount val="9"/>
                <c:pt idx="0">
                  <c:v>14</c:v>
                </c:pt>
                <c:pt idx="1">
                  <c:v>6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1D-4613-B008-2892559EC915}"/>
            </c:ext>
          </c:extLst>
        </c:ser>
        <c:ser>
          <c:idx val="1"/>
          <c:order val="1"/>
          <c:tx>
            <c:strRef>
              <c:f>Elaborazioni!$M$1</c:f>
              <c:strCache>
                <c:ptCount val="1"/>
                <c:pt idx="0">
                  <c:v>Lavori</c:v>
                </c:pt>
              </c:strCache>
            </c:strRef>
          </c:tx>
          <c:spPr>
            <a:solidFill>
              <a:srgbClr val="46A63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Elaborazioni!$K$2:$K$10</c:f>
              <c:strCache>
                <c:ptCount val="9"/>
                <c:pt idx="0">
                  <c:v>Nibbiola</c:v>
                </c:pt>
                <c:pt idx="1">
                  <c:v>Romentino</c:v>
                </c:pt>
                <c:pt idx="2">
                  <c:v>Oleggio Castello</c:v>
                </c:pt>
                <c:pt idx="3">
                  <c:v>Ameno</c:v>
                </c:pt>
                <c:pt idx="4">
                  <c:v>Varallo Pombia</c:v>
                </c:pt>
                <c:pt idx="5">
                  <c:v>Cavaglio d'Agogna</c:v>
                </c:pt>
                <c:pt idx="6">
                  <c:v>Landiona</c:v>
                </c:pt>
                <c:pt idx="7">
                  <c:v>Prato Sesia</c:v>
                </c:pt>
                <c:pt idx="8">
                  <c:v>Trecate</c:v>
                </c:pt>
              </c:strCache>
            </c:strRef>
          </c:cat>
          <c:val>
            <c:numRef>
              <c:f>Elaborazioni!$M$2:$M$10</c:f>
              <c:numCache>
                <c:formatCode>General</c:formatCode>
                <c:ptCount val="9"/>
                <c:pt idx="0">
                  <c:v>12</c:v>
                </c:pt>
                <c:pt idx="1">
                  <c:v>2</c:v>
                </c:pt>
                <c:pt idx="2">
                  <c:v>5</c:v>
                </c:pt>
                <c:pt idx="3">
                  <c:v>3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1D-4613-B008-2892559EC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145005879"/>
        <c:axId val="1145006199"/>
      </c:barChart>
      <c:catAx>
        <c:axId val="1145005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5006199"/>
        <c:crosses val="autoZero"/>
        <c:auto val="1"/>
        <c:lblAlgn val="ctr"/>
        <c:lblOffset val="100"/>
        <c:noMultiLvlLbl val="0"/>
      </c:catAx>
      <c:valAx>
        <c:axId val="11450061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5005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65233771615868"/>
          <c:y val="0.10267820560251499"/>
          <c:w val="0.4074164939908827"/>
          <c:h val="0.7167512394284048"/>
        </c:manualLayout>
      </c:layout>
      <c:pieChart>
        <c:varyColors val="1"/>
        <c:ser>
          <c:idx val="0"/>
          <c:order val="0"/>
          <c:tx>
            <c:strRef>
              <c:f>Elaborazioni!$K$61</c:f>
              <c:strCache>
                <c:ptCount val="1"/>
                <c:pt idx="0">
                  <c:v>Totale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46-40BF-A563-2737049F8787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46-40BF-A563-2737049F8787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46-40BF-A563-2737049F8787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246-40BF-A563-2737049F8787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246-40BF-A563-2737049F87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Elaborazioni!$L$39:$P$39</c:f>
              <c:strCache>
                <c:ptCount val="5"/>
                <c:pt idx="0">
                  <c:v>Dirigenti</c:v>
                </c:pt>
                <c:pt idx="1">
                  <c:v>Funzionari</c:v>
                </c:pt>
                <c:pt idx="2">
                  <c:v>Impiegati 
tecnici</c:v>
                </c:pt>
                <c:pt idx="3">
                  <c:v>Impiegati 
amministrativi</c:v>
                </c:pt>
                <c:pt idx="4">
                  <c:v>Altro</c:v>
                </c:pt>
              </c:strCache>
            </c:strRef>
          </c:cat>
          <c:val>
            <c:numRef>
              <c:f>Elaborazioni!$L$61:$P$61</c:f>
              <c:numCache>
                <c:formatCode>_("€"* #,##0.00_);_("€"* \(#,##0.00\);_("€"* "-"??_);_(@_)</c:formatCode>
                <c:ptCount val="5"/>
                <c:pt idx="0">
                  <c:v>4</c:v>
                </c:pt>
                <c:pt idx="1">
                  <c:v>23</c:v>
                </c:pt>
                <c:pt idx="2">
                  <c:v>13</c:v>
                </c:pt>
                <c:pt idx="3">
                  <c:v>23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246-40BF-A563-2737049F8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Elaborazioni!$L$63</c:f>
              <c:strCache>
                <c:ptCount val="1"/>
                <c:pt idx="0">
                  <c:v>Molto complessi 
e problematici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A2-426F-A374-207EBEB9186B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A2-426F-A374-207EBEB9186B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8A2-426F-A374-207EBEB9186B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A2-426F-A374-207EBEB9186B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8A2-426F-A374-207EBEB9186B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8A2-426F-A374-207EBEB918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Elaborazioni!$K$64:$K$69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Elaborazioni!$L$64:$L$69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A2-426F-A374-207EBEB9186B}"/>
            </c:ext>
          </c:extLst>
        </c:ser>
        <c:ser>
          <c:idx val="1"/>
          <c:order val="1"/>
          <c:tx>
            <c:strRef>
              <c:f>Elaborazioni!$M$63</c:f>
              <c:strCache>
                <c:ptCount val="1"/>
                <c:pt idx="0">
                  <c:v>Abbastanza difficili 
da gestire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Elaborazioni!$K$64:$K$69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Elaborazioni!$M$64:$M$69</c:f>
              <c:numCache>
                <c:formatCode>General</c:formatCode>
                <c:ptCount val="6"/>
                <c:pt idx="0">
                  <c:v>7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6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8A2-426F-A374-207EBEB9186B}"/>
            </c:ext>
          </c:extLst>
        </c:ser>
        <c:ser>
          <c:idx val="2"/>
          <c:order val="2"/>
          <c:tx>
            <c:strRef>
              <c:f>Elaborazioni!$N$63</c:f>
              <c:strCache>
                <c:ptCount val="1"/>
                <c:pt idx="0">
                  <c:v>Relativamente semplici 
da gestire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Elaborazioni!$K$64:$K$69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Elaborazioni!$N$64:$N$69</c:f>
              <c:numCache>
                <c:formatCode>General</c:formatCode>
                <c:ptCount val="6"/>
                <c:pt idx="0">
                  <c:v>6</c:v>
                </c:pt>
                <c:pt idx="1">
                  <c:v>7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A2-426F-A374-207EBEB9186B}"/>
            </c:ext>
          </c:extLst>
        </c:ser>
        <c:ser>
          <c:idx val="3"/>
          <c:order val="3"/>
          <c:tx>
            <c:strRef>
              <c:f>Elaborazioni!$O$63</c:f>
              <c:strCache>
                <c:ptCount val="1"/>
                <c:pt idx="0">
                  <c:v>Nessuna 
difficoltà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8A2-426F-A374-207EBEB9186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8A2-426F-A374-207EBEB9186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8A2-426F-A374-207EBEB9186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8A2-426F-A374-207EBEB918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Elaborazioni!$K$64:$K$69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Elaborazioni!$O$64:$O$69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8A2-426F-A374-207EBEB91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3316560"/>
        <c:axId val="693317872"/>
      </c:barChart>
      <c:catAx>
        <c:axId val="693316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ysClr val="window" lastClr="FFFFFF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93317872"/>
        <c:crosses val="autoZero"/>
        <c:auto val="1"/>
        <c:lblAlgn val="ctr"/>
        <c:lblOffset val="100"/>
        <c:noMultiLvlLbl val="0"/>
      </c:catAx>
      <c:valAx>
        <c:axId val="6933178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331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34155897976875E-2"/>
          <c:y val="9.8951990149400579E-2"/>
          <c:w val="0.78062223561767696"/>
          <c:h val="0.8225688452493507"/>
        </c:manualLayout>
      </c:layout>
      <c:ofPieChart>
        <c:ofPieType val="bar"/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78-48EA-9A5F-79B0914247D8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78-48EA-9A5F-79B0914247D8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978-48EA-9A5F-79B0914247D8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978-48EA-9A5F-79B0914247D8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978-48EA-9A5F-79B0914247D8}"/>
              </c:ext>
            </c:extLst>
          </c:dPt>
          <c:dPt>
            <c:idx val="5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978-48EA-9A5F-79B0914247D8}"/>
              </c:ext>
            </c:extLst>
          </c:dPt>
          <c:dLbls>
            <c:dLbl>
              <c:idx val="2"/>
              <c:layout>
                <c:manualLayout>
                  <c:x val="-1.4272309534347168E-16"/>
                  <c:y val="-9.7606314026924268E-3"/>
                </c:manualLayout>
              </c:layout>
              <c:tx>
                <c:rich>
                  <a:bodyPr/>
                  <a:lstStyle/>
                  <a:p>
                    <a:fld id="{1FF5FB6C-3B6C-4483-AF52-DFC2DDA09B0D}" type="CATEGORYNAME">
                      <a:rPr lang="it-IT"/>
                      <a:pPr/>
                      <a:t>[NOME CATEGORIA]</a:t>
                    </a:fld>
                    <a:r>
                      <a:rPr lang="it-IT" baseline="0"/>
                      <a:t>
</a:t>
                    </a:r>
                    <a:fld id="{E532380B-98C7-417A-8F84-D3D682D2BF16}" type="PERCENTAGE">
                      <a:rPr lang="it-IT" baseline="0"/>
                      <a:pPr/>
                      <a:t>[PERCENTUALE]</a:t>
                    </a:fld>
                    <a:endParaRPr lang="it-IT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978-48EA-9A5F-79B0914247D8}"/>
                </c:ext>
              </c:extLst>
            </c:dLbl>
            <c:dLbl>
              <c:idx val="3"/>
              <c:layout>
                <c:manualLayout>
                  <c:x val="7.6555023923443573E-3"/>
                  <c:y val="2.047282554815178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78-48EA-9A5F-79B0914247D8}"/>
                </c:ext>
              </c:extLst>
            </c:dLbl>
            <c:dLbl>
              <c:idx val="4"/>
              <c:layout>
                <c:manualLayout>
                  <c:x val="0"/>
                  <c:y val="9.212771496668317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978-48EA-9A5F-79B0914247D8}"/>
                </c:ext>
              </c:extLst>
            </c:dLbl>
            <c:dLbl>
              <c:idx val="5"/>
              <c:layout>
                <c:manualLayout>
                  <c:x val="-0.20478468899521532"/>
                  <c:y val="-2.7297100730869127E-2"/>
                </c:manualLayout>
              </c:layout>
              <c:tx>
                <c:rich>
                  <a:bodyPr/>
                  <a:lstStyle/>
                  <a:p>
                    <a:r>
                      <a:rPr lang="it-IT"/>
                      <a:t>Acquisti esclusivamente </a:t>
                    </a:r>
                    <a:br>
                      <a:rPr lang="it-IT"/>
                    </a:br>
                    <a:r>
                      <a:rPr lang="it-IT"/>
                      <a:t>in autonomia</a:t>
                    </a:r>
                    <a:r>
                      <a:rPr lang="it-IT" baseline="0"/>
                      <a:t>
</a:t>
                    </a:r>
                    <a:fld id="{9CF99B5B-D45D-4ADB-90B6-51425E54336F}" type="PERCENTAGE">
                      <a:rPr lang="it-IT" baseline="0"/>
                      <a:pPr/>
                      <a:t>[PERCENTUALE]</a:t>
                    </a:fld>
                    <a:endParaRPr lang="it-IT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7978-48EA-9A5F-79B0914247D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Elaborazioni!$K$72:$K$76</c:f>
              <c:strCache>
                <c:ptCount val="5"/>
                <c:pt idx="0">
                  <c:v>Ente capofila</c:v>
                </c:pt>
                <c:pt idx="1">
                  <c:v>Non capofila</c:v>
                </c:pt>
                <c:pt idx="2">
                  <c:v>interessati ad acquisti in forma associata/convenzione sia per beni e servizi che per lavori</c:v>
                </c:pt>
                <c:pt idx="3">
                  <c:v>intessati ad acquisti in forma associata/in convenzione solo per lavori</c:v>
                </c:pt>
                <c:pt idx="4">
                  <c:v>non interessato ad acquisti in forma associata/in convenzione</c:v>
                </c:pt>
              </c:strCache>
            </c:strRef>
          </c:cat>
          <c:val>
            <c:numRef>
              <c:f>Elaborazioni!$L$72:$L$76</c:f>
              <c:numCache>
                <c:formatCode>General</c:formatCode>
                <c:ptCount val="5"/>
                <c:pt idx="0">
                  <c:v>2</c:v>
                </c:pt>
                <c:pt idx="1">
                  <c:v>18</c:v>
                </c:pt>
                <c:pt idx="2">
                  <c:v>7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978-48EA-9A5F-79B091424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68"/>
        <c:splitType val="pos"/>
        <c:splitPos val="3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324676619525342E-2"/>
          <c:y val="6.1857676571510783E-3"/>
          <c:w val="0.95714285495157247"/>
          <c:h val="0.8091191109472519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1A2F4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(2)'!$K$1:$K$9</c:f>
              <c:strCache>
                <c:ptCount val="9"/>
                <c:pt idx="1">
                  <c:v>Poggiardo</c:v>
                </c:pt>
                <c:pt idx="2">
                  <c:v>Taurisano</c:v>
                </c:pt>
                <c:pt idx="3">
                  <c:v>Leverano</c:v>
                </c:pt>
                <c:pt idx="4">
                  <c:v>Cavallino</c:v>
                </c:pt>
                <c:pt idx="5">
                  <c:v>Neviano</c:v>
                </c:pt>
                <c:pt idx="6">
                  <c:v>Alezio</c:v>
                </c:pt>
                <c:pt idx="7">
                  <c:v>Galatina</c:v>
                </c:pt>
                <c:pt idx="8">
                  <c:v>Melpignano</c:v>
                </c:pt>
              </c:strCache>
            </c:strRef>
          </c:cat>
          <c:val>
            <c:numRef>
              <c:f>'Elaborazioni (2)'!$L$1:$L$9</c:f>
              <c:numCache>
                <c:formatCode>General</c:formatCode>
                <c:ptCount val="9"/>
                <c:pt idx="0">
                  <c:v>0</c:v>
                </c:pt>
                <c:pt idx="1">
                  <c:v>10</c:v>
                </c:pt>
                <c:pt idx="2">
                  <c:v>12</c:v>
                </c:pt>
                <c:pt idx="3">
                  <c:v>4</c:v>
                </c:pt>
                <c:pt idx="4">
                  <c:v>3</c:v>
                </c:pt>
                <c:pt idx="5">
                  <c:v>1</c:v>
                </c:pt>
                <c:pt idx="6">
                  <c:v>4</c:v>
                </c:pt>
                <c:pt idx="7">
                  <c:v>5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91-4E6A-BB9D-88037EDA475F}"/>
            </c:ext>
          </c:extLst>
        </c:ser>
        <c:ser>
          <c:idx val="1"/>
          <c:order val="1"/>
          <c:spPr>
            <a:solidFill>
              <a:srgbClr val="46A634"/>
            </a:solidFill>
            <a:ln>
              <a:noFill/>
            </a:ln>
            <a:effectLst/>
          </c:spPr>
          <c:invertIfNegative val="0"/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491-4E6A-BB9D-88037EDA47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(2)'!$K$1:$K$9</c:f>
              <c:strCache>
                <c:ptCount val="9"/>
                <c:pt idx="1">
                  <c:v>Poggiardo</c:v>
                </c:pt>
                <c:pt idx="2">
                  <c:v>Taurisano</c:v>
                </c:pt>
                <c:pt idx="3">
                  <c:v>Leverano</c:v>
                </c:pt>
                <c:pt idx="4">
                  <c:v>Cavallino</c:v>
                </c:pt>
                <c:pt idx="5">
                  <c:v>Neviano</c:v>
                </c:pt>
                <c:pt idx="6">
                  <c:v>Alezio</c:v>
                </c:pt>
                <c:pt idx="7">
                  <c:v>Galatina</c:v>
                </c:pt>
                <c:pt idx="8">
                  <c:v>Melpignano</c:v>
                </c:pt>
              </c:strCache>
            </c:strRef>
          </c:cat>
          <c:val>
            <c:numRef>
              <c:f>'Elaborazioni (2)'!$M$1:$M$9</c:f>
              <c:numCache>
                <c:formatCode>General</c:formatCode>
                <c:ptCount val="9"/>
                <c:pt idx="0">
                  <c:v>0</c:v>
                </c:pt>
                <c:pt idx="1">
                  <c:v>14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91-4E6A-BB9D-88037EDA4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145005879"/>
        <c:axId val="1145006199"/>
      </c:barChart>
      <c:catAx>
        <c:axId val="1145005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5006199"/>
        <c:crosses val="autoZero"/>
        <c:auto val="1"/>
        <c:lblAlgn val="ctr"/>
        <c:lblOffset val="100"/>
        <c:noMultiLvlLbl val="0"/>
      </c:catAx>
      <c:valAx>
        <c:axId val="11450061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5005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65233771615868"/>
          <c:y val="0.10267820560251499"/>
          <c:w val="0.4074164939908827"/>
          <c:h val="0.7167512394284048"/>
        </c:manualLayout>
      </c:layout>
      <c:pieChart>
        <c:varyColors val="1"/>
        <c:ser>
          <c:idx val="0"/>
          <c:order val="0"/>
          <c:tx>
            <c:strRef>
              <c:f>'Elaborazioni (2)'!$K$61</c:f>
              <c:strCache>
                <c:ptCount val="1"/>
                <c:pt idx="0">
                  <c:v>Totale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AF-4FA0-8460-15E7F53E9CE7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AF-4FA0-8460-15E7F53E9CE7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CAF-4FA0-8460-15E7F53E9CE7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CAF-4FA0-8460-15E7F53E9CE7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CAF-4FA0-8460-15E7F53E9C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'Elaborazioni (2)'!$L$39:$P$39</c:f>
              <c:strCache>
                <c:ptCount val="5"/>
                <c:pt idx="0">
                  <c:v>Dirigenti</c:v>
                </c:pt>
                <c:pt idx="1">
                  <c:v>Funzionari</c:v>
                </c:pt>
                <c:pt idx="2">
                  <c:v>Impiegati 
tecnici</c:v>
                </c:pt>
                <c:pt idx="3">
                  <c:v>Impiegati 
amministrativi</c:v>
                </c:pt>
                <c:pt idx="4">
                  <c:v>Altro</c:v>
                </c:pt>
              </c:strCache>
            </c:strRef>
          </c:cat>
          <c:val>
            <c:numRef>
              <c:f>'Elaborazioni (2)'!$L$61:$P$61</c:f>
              <c:numCache>
                <c:formatCode>_("€"* #,##0.00_);_("€"* \(#,##0.00\);_("€"* "-"??_);_(@_)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9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CAF-4FA0-8460-15E7F53E9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'Elaborazioni (2)'!$L$63</c:f>
              <c:strCache>
                <c:ptCount val="1"/>
                <c:pt idx="0">
                  <c:v>Molto complessi 
e problematici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F05-4012-A769-FE0551692975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05-4012-A769-FE0551692975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F05-4012-A769-FE0551692975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05-4012-A769-FE0551692975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F05-4012-A769-FE0551692975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05-4012-A769-FE05516929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'Elaborazioni (2)'!$L$64:$L$69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F05-4012-A769-FE0551692975}"/>
            </c:ext>
          </c:extLst>
        </c:ser>
        <c:ser>
          <c:idx val="1"/>
          <c:order val="1"/>
          <c:tx>
            <c:strRef>
              <c:f>'Elaborazioni (2)'!$M$63</c:f>
              <c:strCache>
                <c:ptCount val="1"/>
                <c:pt idx="0">
                  <c:v>Abbastanza difficili 
da gestire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'Elaborazioni (2)'!$M$64:$M$69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F05-4012-A769-FE0551692975}"/>
            </c:ext>
          </c:extLst>
        </c:ser>
        <c:ser>
          <c:idx val="2"/>
          <c:order val="2"/>
          <c:tx>
            <c:strRef>
              <c:f>'Elaborazioni (2)'!$N$63</c:f>
              <c:strCache>
                <c:ptCount val="1"/>
                <c:pt idx="0">
                  <c:v>Relativamente semplici 
da gestire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'Elaborazioni (2)'!$N$64:$N$69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6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F05-4012-A769-FE0551692975}"/>
            </c:ext>
          </c:extLst>
        </c:ser>
        <c:ser>
          <c:idx val="3"/>
          <c:order val="3"/>
          <c:tx>
            <c:strRef>
              <c:f>'Elaborazioni (2)'!$O$63</c:f>
              <c:strCache>
                <c:ptCount val="1"/>
                <c:pt idx="0">
                  <c:v>Nessuna 
difficoltà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05-4012-A769-FE055169297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F05-4012-A769-FE055169297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F05-4012-A769-FE055169297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F05-4012-A769-FE05516929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'Elaborazioni (2)'!$O$64:$O$69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7F05-4012-A769-FE0551692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3316560"/>
        <c:axId val="693317872"/>
      </c:barChart>
      <c:catAx>
        <c:axId val="693316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ysClr val="window" lastClr="FFFFFF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93317872"/>
        <c:crosses val="autoZero"/>
        <c:auto val="1"/>
        <c:lblAlgn val="ctr"/>
        <c:lblOffset val="100"/>
        <c:noMultiLvlLbl val="0"/>
      </c:catAx>
      <c:valAx>
        <c:axId val="6933178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331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34155897976875E-2"/>
          <c:y val="9.8951990149400579E-2"/>
          <c:w val="0.78062223561767696"/>
          <c:h val="0.8225688452493507"/>
        </c:manualLayout>
      </c:layout>
      <c:ofPieChart>
        <c:ofPieType val="bar"/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53-4ACC-AF3F-C1DB3DFF47EE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53-4ACC-AF3F-C1DB3DFF47EE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53-4ACC-AF3F-C1DB3DFF47EE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F53-4ACC-AF3F-C1DB3DFF47EE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F53-4ACC-AF3F-C1DB3DFF47EE}"/>
              </c:ext>
            </c:extLst>
          </c:dPt>
          <c:dPt>
            <c:idx val="5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F53-4ACC-AF3F-C1DB3DFF47EE}"/>
              </c:ext>
            </c:extLst>
          </c:dPt>
          <c:dLbls>
            <c:dLbl>
              <c:idx val="2"/>
              <c:layout>
                <c:manualLayout>
                  <c:x val="-1.4272309534347168E-16"/>
                  <c:y val="-9.7606314026924268E-3"/>
                </c:manualLayout>
              </c:layout>
              <c:tx>
                <c:rich>
                  <a:bodyPr/>
                  <a:lstStyle/>
                  <a:p>
                    <a:fld id="{1FF5FB6C-3B6C-4483-AF52-DFC2DDA09B0D}" type="CATEGORYNAME">
                      <a:rPr lang="it-IT"/>
                      <a:pPr/>
                      <a:t>[NOME CATEGORIA]</a:t>
                    </a:fld>
                    <a:r>
                      <a:rPr lang="it-IT" baseline="0"/>
                      <a:t>
</a:t>
                    </a:r>
                    <a:fld id="{E532380B-98C7-417A-8F84-D3D682D2BF16}" type="PERCENTAGE">
                      <a:rPr lang="it-IT" baseline="0"/>
                      <a:pPr/>
                      <a:t>[PERCENTUALE]</a:t>
                    </a:fld>
                    <a:endParaRPr lang="it-IT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F53-4ACC-AF3F-C1DB3DFF47EE}"/>
                </c:ext>
              </c:extLst>
            </c:dLbl>
            <c:dLbl>
              <c:idx val="3"/>
              <c:layout>
                <c:manualLayout>
                  <c:x val="7.6555023923443573E-3"/>
                  <c:y val="2.047282554815178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F53-4ACC-AF3F-C1DB3DFF47EE}"/>
                </c:ext>
              </c:extLst>
            </c:dLbl>
            <c:dLbl>
              <c:idx val="4"/>
              <c:layout>
                <c:manualLayout>
                  <c:x val="0"/>
                  <c:y val="9.212771496668317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F53-4ACC-AF3F-C1DB3DFF47EE}"/>
                </c:ext>
              </c:extLst>
            </c:dLbl>
            <c:dLbl>
              <c:idx val="5"/>
              <c:layout>
                <c:manualLayout>
                  <c:x val="-0.20478468899521532"/>
                  <c:y val="-2.7297100730869127E-2"/>
                </c:manualLayout>
              </c:layout>
              <c:tx>
                <c:rich>
                  <a:bodyPr/>
                  <a:lstStyle/>
                  <a:p>
                    <a:r>
                      <a:rPr lang="it-IT"/>
                      <a:t>Acquisti esclusivamente </a:t>
                    </a:r>
                    <a:br>
                      <a:rPr lang="it-IT"/>
                    </a:br>
                    <a:r>
                      <a:rPr lang="it-IT"/>
                      <a:t>in autonomia</a:t>
                    </a:r>
                    <a:r>
                      <a:rPr lang="it-IT" baseline="0"/>
                      <a:t>
</a:t>
                    </a:r>
                    <a:fld id="{9CF99B5B-D45D-4ADB-90B6-51425E54336F}" type="PERCENTAGE">
                      <a:rPr lang="it-IT" baseline="0"/>
                      <a:pPr/>
                      <a:t>[PERCENTUALE]</a:t>
                    </a:fld>
                    <a:endParaRPr lang="it-IT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BF53-4ACC-AF3F-C1DB3DFF47EE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'Elaborazioni (2)'!$K$72:$K$76</c:f>
              <c:strCache>
                <c:ptCount val="5"/>
                <c:pt idx="0">
                  <c:v>Ente capofila</c:v>
                </c:pt>
                <c:pt idx="1">
                  <c:v>Non capofila</c:v>
                </c:pt>
                <c:pt idx="2">
                  <c:v>interessati ad acquisti in forma associata/convenzione sia per beni e servizi che per lavori</c:v>
                </c:pt>
                <c:pt idx="3">
                  <c:v>intessati ad acquisti in forma associata/in convenzione solo per lavori</c:v>
                </c:pt>
                <c:pt idx="4">
                  <c:v>non interessato ad acquisti in forma associata/in convenzione</c:v>
                </c:pt>
              </c:strCache>
            </c:strRef>
          </c:cat>
          <c:val>
            <c:numRef>
              <c:f>'Elaborazioni (2)'!$L$72:$L$76</c:f>
              <c:numCache>
                <c:formatCode>General</c:formatCode>
                <c:ptCount val="5"/>
                <c:pt idx="0">
                  <c:v>2</c:v>
                </c:pt>
                <c:pt idx="1">
                  <c:v>9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F53-4ACC-AF3F-C1DB3DFF4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68"/>
        <c:splitType val="pos"/>
        <c:splitPos val="3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258672777454389E-2"/>
          <c:y val="3.3090418395771308E-2"/>
          <c:w val="0.95708727992640019"/>
          <c:h val="0.811141778372884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'Elaborazioni (2)'!$L$1</c:f>
              <c:strCache>
                <c:ptCount val="1"/>
                <c:pt idx="0">
                  <c:v>Beni e servizi</c:v>
                </c:pt>
              </c:strCache>
            </c:strRef>
          </c:tx>
          <c:spPr>
            <a:solidFill>
              <a:srgbClr val="1A2F4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(2)'!$K$2:$K$4</c:f>
              <c:strCache>
                <c:ptCount val="3"/>
                <c:pt idx="0">
                  <c:v>Cava de' Tirreni</c:v>
                </c:pt>
                <c:pt idx="1">
                  <c:v>Casal Velino</c:v>
                </c:pt>
                <c:pt idx="2">
                  <c:v>Siano</c:v>
                </c:pt>
              </c:strCache>
            </c:strRef>
          </c:cat>
          <c:val>
            <c:numRef>
              <c:f>'Elaborazioni (2)'!$L$2:$L$4</c:f>
              <c:numCache>
                <c:formatCode>General</c:formatCode>
                <c:ptCount val="3"/>
                <c:pt idx="0">
                  <c:v>48</c:v>
                </c:pt>
                <c:pt idx="1">
                  <c:v>12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D-4FAE-A27E-2A4C582728B0}"/>
            </c:ext>
          </c:extLst>
        </c:ser>
        <c:ser>
          <c:idx val="1"/>
          <c:order val="1"/>
          <c:tx>
            <c:strRef>
              <c:f>'Elaborazioni (2)'!$M$1</c:f>
              <c:strCache>
                <c:ptCount val="1"/>
                <c:pt idx="0">
                  <c:v>Lavori</c:v>
                </c:pt>
              </c:strCache>
            </c:strRef>
          </c:tx>
          <c:spPr>
            <a:solidFill>
              <a:srgbClr val="46A634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EBD-4FAE-A27E-2A4C582728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(2)'!$K$2:$K$4</c:f>
              <c:strCache>
                <c:ptCount val="3"/>
                <c:pt idx="0">
                  <c:v>Cava de' Tirreni</c:v>
                </c:pt>
                <c:pt idx="1">
                  <c:v>Casal Velino</c:v>
                </c:pt>
                <c:pt idx="2">
                  <c:v>Siano</c:v>
                </c:pt>
              </c:strCache>
            </c:strRef>
          </c:cat>
          <c:val>
            <c:numRef>
              <c:f>'Elaborazioni (2)'!$M$2:$M$4</c:f>
              <c:numCache>
                <c:formatCode>General</c:formatCode>
                <c:ptCount val="3"/>
                <c:pt idx="0">
                  <c:v>16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BD-4FAE-A27E-2A4C58272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145005879"/>
        <c:axId val="1145006199"/>
      </c:barChart>
      <c:catAx>
        <c:axId val="1145005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5006199"/>
        <c:crosses val="autoZero"/>
        <c:auto val="1"/>
        <c:lblAlgn val="ctr"/>
        <c:lblOffset val="100"/>
        <c:noMultiLvlLbl val="0"/>
      </c:catAx>
      <c:valAx>
        <c:axId val="11450061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5005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65233771615868"/>
          <c:y val="0.10267820560251499"/>
          <c:w val="0.4074164939908827"/>
          <c:h val="0.7167512394284048"/>
        </c:manualLayout>
      </c:layout>
      <c:pieChart>
        <c:varyColors val="1"/>
        <c:ser>
          <c:idx val="0"/>
          <c:order val="0"/>
          <c:tx>
            <c:strRef>
              <c:f>'Elaborazioni (2)'!$K$61</c:f>
              <c:strCache>
                <c:ptCount val="1"/>
                <c:pt idx="0">
                  <c:v>Totale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AF-4FA0-8460-15E7F53E9CE7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AF-4FA0-8460-15E7F53E9CE7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CAF-4FA0-8460-15E7F53E9CE7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CAF-4FA0-8460-15E7F53E9CE7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CAF-4FA0-8460-15E7F53E9C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'Elaborazioni (2)'!$L$39:$P$39</c:f>
              <c:strCache>
                <c:ptCount val="5"/>
                <c:pt idx="0">
                  <c:v>Dirigenti</c:v>
                </c:pt>
                <c:pt idx="1">
                  <c:v>Funzionari</c:v>
                </c:pt>
                <c:pt idx="2">
                  <c:v>Impiegati 
tecnici</c:v>
                </c:pt>
                <c:pt idx="3">
                  <c:v>Impiegati 
amministrativi</c:v>
                </c:pt>
                <c:pt idx="4">
                  <c:v>Altro</c:v>
                </c:pt>
              </c:strCache>
            </c:strRef>
          </c:cat>
          <c:val>
            <c:numRef>
              <c:f>'Elaborazioni (2)'!$L$61:$P$61</c:f>
              <c:numCache>
                <c:formatCode>_("€"* #,##0.00_);_("€"* \(#,##0.00\);_("€"* "-"??_);_(@_)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9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CAF-4FA0-8460-15E7F53E9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33646456355655"/>
          <c:y val="0.13156423402750184"/>
          <c:w val="0.65488404572057379"/>
          <c:h val="0.68132730540270348"/>
        </c:manualLayout>
      </c:layout>
      <c:pieChart>
        <c:varyColors val="1"/>
        <c:ser>
          <c:idx val="0"/>
          <c:order val="0"/>
          <c:spPr>
            <a:solidFill>
              <a:srgbClr val="1A274B"/>
            </a:solidFill>
          </c:spPr>
          <c:dPt>
            <c:idx val="0"/>
            <c:bubble3D val="0"/>
            <c:spPr>
              <a:solidFill>
                <a:srgbClr val="1A274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0F-4215-882F-63C7B557FA8E}"/>
              </c:ext>
            </c:extLst>
          </c:dPt>
          <c:dPt>
            <c:idx val="1"/>
            <c:bubble3D val="0"/>
            <c:spPr>
              <a:solidFill>
                <a:srgbClr val="3FAE2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0F-4215-882F-63C7B557FA8E}"/>
              </c:ext>
            </c:extLst>
          </c:dPt>
          <c:dPt>
            <c:idx val="2"/>
            <c:bubble3D val="0"/>
            <c:spPr>
              <a:solidFill>
                <a:srgbClr val="1A274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0F-4215-882F-63C7B557FA8E}"/>
              </c:ext>
            </c:extLst>
          </c:dPt>
          <c:dPt>
            <c:idx val="3"/>
            <c:bubble3D val="0"/>
            <c:spPr>
              <a:solidFill>
                <a:srgbClr val="1A274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B0F-4215-882F-63C7B557FA8E}"/>
              </c:ext>
            </c:extLst>
          </c:dPt>
          <c:dPt>
            <c:idx val="4"/>
            <c:bubble3D val="0"/>
            <c:spPr>
              <a:solidFill>
                <a:srgbClr val="1A274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B0F-4215-882F-63C7B557FA8E}"/>
              </c:ext>
            </c:extLst>
          </c:dPt>
          <c:dLbls>
            <c:dLbl>
              <c:idx val="1"/>
              <c:layout>
                <c:manualLayout>
                  <c:x val="-9.9687932291747071E-3"/>
                  <c:y val="-6.82427518271728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0F-4215-882F-63C7B557FA8E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1A274B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Elaborazioni!$L$39:$M$39</c:f>
              <c:strCache>
                <c:ptCount val="2"/>
                <c:pt idx="0">
                  <c:v> Beni e servizi </c:v>
                </c:pt>
                <c:pt idx="1">
                  <c:v> Lavori </c:v>
                </c:pt>
              </c:strCache>
            </c:strRef>
          </c:cat>
          <c:val>
            <c:numRef>
              <c:f>Elaborazioni!$L$40:$M$40</c:f>
              <c:numCache>
                <c:formatCode>_(* #,##0.00_);_(* \(#,##0.00\);_(* "-"??_);_(@_)</c:formatCode>
                <c:ptCount val="2"/>
                <c:pt idx="0">
                  <c:v>256</c:v>
                </c:pt>
                <c:pt idx="1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B0F-4215-882F-63C7B557FA8E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AB0F-4215-882F-63C7B557FA8E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AB0F-4215-882F-63C7B557FA8E}"/>
              </c:ext>
            </c:extLst>
          </c:dPt>
          <c:cat>
            <c:strRef>
              <c:f>Elaborazioni!$L$39:$M$39</c:f>
              <c:strCache>
                <c:ptCount val="2"/>
                <c:pt idx="0">
                  <c:v> Beni e servizi </c:v>
                </c:pt>
                <c:pt idx="1">
                  <c:v> Lavori </c:v>
                </c:pt>
              </c:strCache>
            </c:strRef>
          </c:cat>
          <c:val>
            <c:numRef>
              <c:f>Elaborazioni!$L$41:$M$41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F-AB0F-4215-882F-63C7B557F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'Elaborazioni (2)'!$L$63</c:f>
              <c:strCache>
                <c:ptCount val="1"/>
                <c:pt idx="0">
                  <c:v>Molto complessi 
e problematici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8D7-4F46-BCBA-B22EB19B6E9A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8D7-4F46-BCBA-B22EB19B6E9A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8D7-4F46-BCBA-B22EB19B6E9A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8D7-4F46-BCBA-B22EB19B6E9A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8D7-4F46-BCBA-B22EB19B6E9A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8D7-4F46-BCBA-B22EB19B6E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'Elaborazioni (2)'!$L$64:$L$69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D7-4F46-BCBA-B22EB19B6E9A}"/>
            </c:ext>
          </c:extLst>
        </c:ser>
        <c:ser>
          <c:idx val="1"/>
          <c:order val="1"/>
          <c:tx>
            <c:strRef>
              <c:f>'Elaborazioni (2)'!$M$63</c:f>
              <c:strCache>
                <c:ptCount val="1"/>
                <c:pt idx="0">
                  <c:v>Abbastanza difficili 
da gestire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'Elaborazioni (2)'!$M$64:$M$69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8D7-4F46-BCBA-B22EB19B6E9A}"/>
            </c:ext>
          </c:extLst>
        </c:ser>
        <c:ser>
          <c:idx val="2"/>
          <c:order val="2"/>
          <c:tx>
            <c:strRef>
              <c:f>'Elaborazioni (2)'!$N$63</c:f>
              <c:strCache>
                <c:ptCount val="1"/>
                <c:pt idx="0">
                  <c:v>Relativamente semplici 
da gestire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8D7-4F46-BCBA-B22EB19B6E9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8D7-4F46-BCBA-B22EB19B6E9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8D7-4F46-BCBA-B22EB19B6E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'Elaborazioni (2)'!$N$64:$N$69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8D7-4F46-BCBA-B22EB19B6E9A}"/>
            </c:ext>
          </c:extLst>
        </c:ser>
        <c:ser>
          <c:idx val="3"/>
          <c:order val="3"/>
          <c:tx>
            <c:strRef>
              <c:f>'Elaborazioni (2)'!$O$63</c:f>
              <c:strCache>
                <c:ptCount val="1"/>
                <c:pt idx="0">
                  <c:v>Nessuna 
difficoltà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8D7-4F46-BCBA-B22EB19B6E9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8D7-4F46-BCBA-B22EB19B6E9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8D7-4F46-BCBA-B22EB19B6E9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8D7-4F46-BCBA-B22EB19B6E9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8D7-4F46-BCBA-B22EB19B6E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'Elaborazioni (2)'!$O$64:$O$69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8D7-4F46-BCBA-B22EB19B6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3316560"/>
        <c:axId val="693317872"/>
      </c:barChart>
      <c:catAx>
        <c:axId val="693316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ysClr val="window" lastClr="FFFFFF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93317872"/>
        <c:crosses val="autoZero"/>
        <c:auto val="1"/>
        <c:lblAlgn val="ctr"/>
        <c:lblOffset val="100"/>
        <c:noMultiLvlLbl val="0"/>
      </c:catAx>
      <c:valAx>
        <c:axId val="6933178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331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34155897976875E-2"/>
          <c:y val="9.8951990149400579E-2"/>
          <c:w val="0.78062223561767696"/>
          <c:h val="0.8225688452493507"/>
        </c:manualLayout>
      </c:layout>
      <c:ofPieChart>
        <c:ofPieType val="bar"/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69-45AB-B50A-7D7FC8882840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69-45AB-B50A-7D7FC888284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269-45AB-B50A-7D7FC8882840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269-45AB-B50A-7D7FC8882840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269-45AB-B50A-7D7FC8882840}"/>
              </c:ext>
            </c:extLst>
          </c:dPt>
          <c:dPt>
            <c:idx val="5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269-45AB-B50A-7D7FC8882840}"/>
              </c:ext>
            </c:extLst>
          </c:dPt>
          <c:dLbls>
            <c:dLbl>
              <c:idx val="2"/>
              <c:layout>
                <c:manualLayout>
                  <c:x val="4.6046967318706264E-2"/>
                  <c:y val="2.8964243223621414E-2"/>
                </c:manualLayout>
              </c:layout>
              <c:tx>
                <c:rich>
                  <a:bodyPr/>
                  <a:lstStyle/>
                  <a:p>
                    <a:fld id="{1FF5FB6C-3B6C-4483-AF52-DFC2DDA09B0D}" type="CATEGORYNAME">
                      <a:rPr lang="it-IT"/>
                      <a:pPr/>
                      <a:t>[NOME CATEGORIA]</a:t>
                    </a:fld>
                    <a:r>
                      <a:rPr lang="it-IT" baseline="0"/>
                      <a:t>
</a:t>
                    </a:r>
                    <a:fld id="{E532380B-98C7-417A-8F84-D3D682D2BF16}" type="PERCENTAGE">
                      <a:rPr lang="it-IT" baseline="0"/>
                      <a:pPr/>
                      <a:t>[PERCENTUALE]</a:t>
                    </a:fld>
                    <a:endParaRPr lang="it-IT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269-45AB-B50A-7D7FC8882840}"/>
                </c:ext>
              </c:extLst>
            </c:dLbl>
            <c:dLbl>
              <c:idx val="3"/>
              <c:layout>
                <c:manualLayout>
                  <c:x val="3.7523819677763248E-2"/>
                  <c:y val="0.2039130869978929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269-45AB-B50A-7D7FC8882840}"/>
                </c:ext>
              </c:extLst>
            </c:dLbl>
            <c:dLbl>
              <c:idx val="4"/>
              <c:layout>
                <c:manualLayout>
                  <c:x val="0"/>
                  <c:y val="9.212771496668317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269-45AB-B50A-7D7FC8882840}"/>
                </c:ext>
              </c:extLst>
            </c:dLbl>
            <c:dLbl>
              <c:idx val="5"/>
              <c:layout>
                <c:manualLayout>
                  <c:x val="-0.20478468899521532"/>
                  <c:y val="-2.7297100730869127E-2"/>
                </c:manualLayout>
              </c:layout>
              <c:tx>
                <c:rich>
                  <a:bodyPr/>
                  <a:lstStyle/>
                  <a:p>
                    <a:r>
                      <a:rPr lang="it-IT"/>
                      <a:t>Acquisti esclusivamente </a:t>
                    </a:r>
                    <a:br>
                      <a:rPr lang="it-IT"/>
                    </a:br>
                    <a:r>
                      <a:rPr lang="it-IT"/>
                      <a:t>in autonomia</a:t>
                    </a:r>
                    <a:r>
                      <a:rPr lang="it-IT" baseline="0"/>
                      <a:t>
</a:t>
                    </a:r>
                    <a:fld id="{9CF99B5B-D45D-4ADB-90B6-51425E54336F}" type="PERCENTAGE">
                      <a:rPr lang="it-IT" baseline="0"/>
                      <a:pPr/>
                      <a:t>[PERCENTUALE]</a:t>
                    </a:fld>
                    <a:endParaRPr lang="it-IT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4269-45AB-B50A-7D7FC8882840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'Elaborazioni (2)'!$K$72:$K$76</c:f>
              <c:strCache>
                <c:ptCount val="5"/>
                <c:pt idx="0">
                  <c:v>Ente capofila</c:v>
                </c:pt>
                <c:pt idx="1">
                  <c:v>Non capofila</c:v>
                </c:pt>
                <c:pt idx="2">
                  <c:v>interessati ad acquisti in forma associata/convenzione sia per beni e servizi che per lavori</c:v>
                </c:pt>
                <c:pt idx="3">
                  <c:v>intessati ad acquisti in forma associata/in convenzione solo per lavori</c:v>
                </c:pt>
                <c:pt idx="4">
                  <c:v>non interessato ad acquisti in forma associata/in convenzione</c:v>
                </c:pt>
              </c:strCache>
            </c:strRef>
          </c:cat>
          <c:val>
            <c:numRef>
              <c:f>'Elaborazioni (2)'!$L$72:$L$76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269-45AB-B50A-7D7FC8882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68"/>
        <c:splitType val="pos"/>
        <c:splitPos val="3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1884489319215"/>
          <c:y val="0.11951324266284896"/>
          <c:w val="0.4074164939908827"/>
          <c:h val="0.7167512394284048"/>
        </c:manualLayout>
      </c:layout>
      <c:pieChart>
        <c:varyColors val="1"/>
        <c:ser>
          <c:idx val="0"/>
          <c:order val="0"/>
          <c:tx>
            <c:strRef>
              <c:f>Foglio10!$K$61</c:f>
              <c:strCache>
                <c:ptCount val="1"/>
                <c:pt idx="0">
                  <c:v>Totale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01-4FC6-9BAE-C8DC62A0906C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01-4FC6-9BAE-C8DC62A0906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01-4FC6-9BAE-C8DC62A0906C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601-4FC6-9BAE-C8DC62A0906C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601-4FC6-9BAE-C8DC62A0906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D570171-2C39-4048-9A8A-2E8992D3954B}" type="CATEGORYNAME">
                      <a:rPr lang="en-US"/>
                      <a:pPr/>
                      <a:t>[NOME CATEGORIA]</a:t>
                    </a:fld>
                    <a:r>
                      <a:rPr lang="en-US" baseline="0" dirty="0"/>
                      <a:t>
</a:t>
                    </a:r>
                    <a:fld id="{167FB455-A976-405F-8FD0-BD30ECF548B3}" type="PERCENTAGE">
                      <a:rPr lang="en-US" b="1" baseline="0"/>
                      <a:pPr/>
                      <a:t>[PERCENTUALE]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601-4FC6-9BAE-C8DC62A0906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2D08CB0-60BC-47FE-8CB6-2A692A77769A}" type="CATEGORYNAME">
                      <a:rPr lang="en-US"/>
                      <a:pPr/>
                      <a:t>[NOME CATEGORIA]</a:t>
                    </a:fld>
                    <a:r>
                      <a:rPr lang="en-US" baseline="0" dirty="0"/>
                      <a:t>
</a:t>
                    </a:r>
                    <a:fld id="{86930A2A-1DA9-4D69-AE47-8E72C7E8A86E}" type="PERCENTAGE">
                      <a:rPr lang="en-US" b="1" baseline="0"/>
                      <a:pPr/>
                      <a:t>[PERCENTUALE]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601-4FC6-9BAE-C8DC62A0906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A32C5BD-3904-4367-910F-C22A2A0AC651}" type="CATEGORYNAME">
                      <a:rPr lang="en-US"/>
                      <a:pPr/>
                      <a:t>[NOME CATEGORIA]</a:t>
                    </a:fld>
                    <a:r>
                      <a:rPr lang="en-US" baseline="0" dirty="0"/>
                      <a:t>
</a:t>
                    </a:r>
                    <a:fld id="{BF46310B-7CED-479C-9924-88B17482138F}" type="PERCENTAGE">
                      <a:rPr lang="en-US" b="1" baseline="0"/>
                      <a:pPr/>
                      <a:t>[PERCENTUALE]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601-4FC6-9BAE-C8DC62A0906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2DC7CD8-A81F-4901-9999-5B735D966797}" type="CATEGORYNAME">
                      <a:rPr lang="en-US"/>
                      <a:pPr/>
                      <a:t>[NOME CATEGORIA]</a:t>
                    </a:fld>
                    <a:r>
                      <a:rPr lang="en-US" baseline="0" dirty="0"/>
                      <a:t>
</a:t>
                    </a:r>
                    <a:fld id="{AEBE17DD-5FA5-4830-B928-9B7F8A32438C}" type="PERCENTAGE">
                      <a:rPr lang="en-US" b="1" baseline="0"/>
                      <a:pPr/>
                      <a:t>[PERCENTUALE]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601-4FC6-9BAE-C8DC62A0906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02663CE-CC02-484C-B4D2-65D00E02BD00}" type="CATEGORYNAME">
                      <a:rPr lang="en-US"/>
                      <a:pPr/>
                      <a:t>[NOME CATEGORIA]</a:t>
                    </a:fld>
                    <a:r>
                      <a:rPr lang="en-US" baseline="0" dirty="0"/>
                      <a:t>
</a:t>
                    </a:r>
                    <a:fld id="{D3014B6A-C9F7-4F89-904A-3F52DF2E6688}" type="PERCENTAGE">
                      <a:rPr lang="en-US" b="1" baseline="0"/>
                      <a:pPr/>
                      <a:t>[PERCENTUALE]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F601-4FC6-9BAE-C8DC62A09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1A274B"/>
                    </a:solidFill>
                    <a:latin typeface="+mj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Foglio10!$L$43:$P$43</c:f>
              <c:strCache>
                <c:ptCount val="5"/>
                <c:pt idx="0">
                  <c:v>Dirigenti</c:v>
                </c:pt>
                <c:pt idx="1">
                  <c:v>Funzionari</c:v>
                </c:pt>
                <c:pt idx="2">
                  <c:v>Impiegati 
tecnici</c:v>
                </c:pt>
                <c:pt idx="3">
                  <c:v>Impiegati 
amministrativi</c:v>
                </c:pt>
                <c:pt idx="4">
                  <c:v>Altro</c:v>
                </c:pt>
              </c:strCache>
            </c:strRef>
          </c:cat>
          <c:val>
            <c:numRef>
              <c:f>Foglio10!$L$61:$P$61</c:f>
              <c:numCache>
                <c:formatCode>General</c:formatCode>
                <c:ptCount val="5"/>
                <c:pt idx="0">
                  <c:v>22</c:v>
                </c:pt>
                <c:pt idx="1">
                  <c:v>66</c:v>
                </c:pt>
                <c:pt idx="2">
                  <c:v>59</c:v>
                </c:pt>
                <c:pt idx="3">
                  <c:v>59</c:v>
                </c:pt>
                <c:pt idx="4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601-4FC6-9BAE-C8DC62A09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Foglio10!$L$63</c:f>
              <c:strCache>
                <c:ptCount val="1"/>
                <c:pt idx="0">
                  <c:v>Molto complessi 
e problematici</c:v>
                </c:pt>
              </c:strCache>
            </c:strRef>
          </c:tx>
          <c:spPr>
            <a:solidFill>
              <a:srgbClr val="1A274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FFFFFF"/>
                    </a:solidFill>
                    <a:latin typeface="Hind Medium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Foglio10!$K$64:$K$69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Foglio10!$L$64:$L$69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8</c:v>
                </c:pt>
                <c:pt idx="3">
                  <c:v>5</c:v>
                </c:pt>
                <c:pt idx="4">
                  <c:v>10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75-4243-B524-120B3C3E45EF}"/>
            </c:ext>
          </c:extLst>
        </c:ser>
        <c:ser>
          <c:idx val="1"/>
          <c:order val="1"/>
          <c:tx>
            <c:strRef>
              <c:f>Foglio10!$M$63</c:f>
              <c:strCache>
                <c:ptCount val="1"/>
                <c:pt idx="0">
                  <c:v>Abbastanza difficili 
da gestire</c:v>
                </c:pt>
              </c:strCache>
            </c:strRef>
          </c:tx>
          <c:spPr>
            <a:solidFill>
              <a:srgbClr val="2D448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FFFFFF"/>
                    </a:solidFill>
                    <a:latin typeface="Hind Medium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Foglio10!$K$64:$K$69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Foglio10!$M$64:$M$69</c:f>
              <c:numCache>
                <c:formatCode>General</c:formatCode>
                <c:ptCount val="6"/>
                <c:pt idx="0">
                  <c:v>13</c:v>
                </c:pt>
                <c:pt idx="1">
                  <c:v>14</c:v>
                </c:pt>
                <c:pt idx="2">
                  <c:v>10</c:v>
                </c:pt>
                <c:pt idx="3">
                  <c:v>17</c:v>
                </c:pt>
                <c:pt idx="4">
                  <c:v>15</c:v>
                </c:pt>
                <c:pt idx="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75-4243-B524-120B3C3E45EF}"/>
            </c:ext>
          </c:extLst>
        </c:ser>
        <c:ser>
          <c:idx val="2"/>
          <c:order val="2"/>
          <c:tx>
            <c:strRef>
              <c:f>Foglio10!$N$63</c:f>
              <c:strCache>
                <c:ptCount val="1"/>
                <c:pt idx="0">
                  <c:v>Relativamente semplici 
da gestire</c:v>
                </c:pt>
              </c:strCache>
            </c:strRef>
          </c:tx>
          <c:spPr>
            <a:solidFill>
              <a:srgbClr val="A0E69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1A274B"/>
                    </a:solidFill>
                    <a:latin typeface="Hind Medium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Foglio10!$K$64:$K$69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Foglio10!$N$64:$N$69</c:f>
              <c:numCache>
                <c:formatCode>General</c:formatCode>
                <c:ptCount val="6"/>
                <c:pt idx="0">
                  <c:v>20</c:v>
                </c:pt>
                <c:pt idx="1">
                  <c:v>21</c:v>
                </c:pt>
                <c:pt idx="2">
                  <c:v>18</c:v>
                </c:pt>
                <c:pt idx="3">
                  <c:v>17</c:v>
                </c:pt>
                <c:pt idx="4">
                  <c:v>10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75-4243-B524-120B3C3E45EF}"/>
            </c:ext>
          </c:extLst>
        </c:ser>
        <c:ser>
          <c:idx val="3"/>
          <c:order val="3"/>
          <c:tx>
            <c:strRef>
              <c:f>Foglio10!$O$63</c:f>
              <c:strCache>
                <c:ptCount val="1"/>
                <c:pt idx="0">
                  <c:v>Nessuna 
difficoltà</c:v>
                </c:pt>
              </c:strCache>
            </c:strRef>
          </c:tx>
          <c:spPr>
            <a:solidFill>
              <a:srgbClr val="3FAE29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75-4243-B524-120B3C3E45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FFFFFF"/>
                    </a:solidFill>
                    <a:latin typeface="Hind Medium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Foglio10!$K$64:$K$69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Foglio10!$O$64:$O$69</c:f>
              <c:numCache>
                <c:formatCode>General</c:formatCode>
                <c:ptCount val="6"/>
                <c:pt idx="0">
                  <c:v>5</c:v>
                </c:pt>
                <c:pt idx="1">
                  <c:v>3</c:v>
                </c:pt>
                <c:pt idx="2">
                  <c:v>6</c:v>
                </c:pt>
                <c:pt idx="3">
                  <c:v>3</c:v>
                </c:pt>
                <c:pt idx="4">
                  <c:v>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75-4243-B524-120B3C3E4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145005879"/>
        <c:axId val="1145006199"/>
      </c:barChart>
      <c:catAx>
        <c:axId val="114500587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1A274B"/>
                </a:solidFill>
                <a:latin typeface="+mj-lt"/>
                <a:ea typeface="+mn-ea"/>
                <a:cs typeface="+mn-cs"/>
              </a:defRPr>
            </a:pPr>
            <a:endParaRPr lang="it-IT"/>
          </a:p>
        </c:txPr>
        <c:crossAx val="1145006199"/>
        <c:crosses val="autoZero"/>
        <c:auto val="1"/>
        <c:lblAlgn val="ctr"/>
        <c:lblOffset val="100"/>
        <c:noMultiLvlLbl val="0"/>
      </c:catAx>
      <c:valAx>
        <c:axId val="1145006199"/>
        <c:scaling>
          <c:orientation val="minMax"/>
          <c:max val="42"/>
        </c:scaling>
        <c:delete val="1"/>
        <c:axPos val="b"/>
        <c:numFmt formatCode="General" sourceLinked="1"/>
        <c:majorTickMark val="out"/>
        <c:minorTickMark val="none"/>
        <c:tickLblPos val="nextTo"/>
        <c:crossAx val="1145005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605086640030433"/>
          <c:y val="0.82829355286226736"/>
          <c:w val="0.74584297906737573"/>
          <c:h val="0.14813171520791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rgbClr val="1A274B"/>
              </a:solidFill>
              <a:latin typeface="Hind Medium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1A274B"/>
          </a:solidFill>
          <a:latin typeface="Hind Medium"/>
        </a:defRPr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00501190426494E-4"/>
          <c:y val="8.8336824367810707E-2"/>
          <c:w val="0.78062223561767696"/>
          <c:h val="0.8225688452493507"/>
        </c:manualLayout>
      </c:layout>
      <c:ofPieChart>
        <c:ofPieType val="bar"/>
        <c:varyColors val="1"/>
        <c:ser>
          <c:idx val="0"/>
          <c:order val="0"/>
          <c:spPr>
            <a:ln>
              <a:solidFill>
                <a:srgbClr val="3FAE29"/>
              </a:solidFill>
            </a:ln>
          </c:spPr>
          <c:dPt>
            <c:idx val="0"/>
            <c:bubble3D val="0"/>
            <c:spPr>
              <a:solidFill>
                <a:srgbClr val="3FAE29"/>
              </a:solidFill>
              <a:ln>
                <a:solidFill>
                  <a:srgbClr val="3FAE2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C2-484E-8DED-CABBA268E14A}"/>
              </c:ext>
            </c:extLst>
          </c:dPt>
          <c:dPt>
            <c:idx val="1"/>
            <c:bubble3D val="0"/>
            <c:spPr>
              <a:solidFill>
                <a:srgbClr val="A0E692"/>
              </a:solidFill>
              <a:ln>
                <a:solidFill>
                  <a:srgbClr val="3FAE2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C2-484E-8DED-CABBA268E14A}"/>
              </c:ext>
            </c:extLst>
          </c:dPt>
          <c:dPt>
            <c:idx val="2"/>
            <c:bubble3D val="0"/>
            <c:spPr>
              <a:solidFill>
                <a:srgbClr val="1A274B"/>
              </a:solidFill>
              <a:ln>
                <a:solidFill>
                  <a:srgbClr val="3FAE2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C2-484E-8DED-CABBA268E14A}"/>
              </c:ext>
            </c:extLst>
          </c:dPt>
          <c:dPt>
            <c:idx val="3"/>
            <c:bubble3D val="0"/>
            <c:spPr>
              <a:solidFill>
                <a:srgbClr val="2D4483"/>
              </a:solidFill>
              <a:ln>
                <a:solidFill>
                  <a:srgbClr val="3FAE2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C2-484E-8DED-CABBA268E14A}"/>
              </c:ext>
            </c:extLst>
          </c:dPt>
          <c:dPt>
            <c:idx val="4"/>
            <c:bubble3D val="0"/>
            <c:spPr>
              <a:solidFill>
                <a:srgbClr val="647FCA"/>
              </a:solidFill>
              <a:ln>
                <a:solidFill>
                  <a:srgbClr val="3FAE2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5C2-484E-8DED-CABBA268E14A}"/>
              </c:ext>
            </c:extLst>
          </c:dPt>
          <c:dPt>
            <c:idx val="5"/>
            <c:bubble3D val="0"/>
            <c:spPr>
              <a:solidFill>
                <a:srgbClr val="FFFFFF"/>
              </a:solidFill>
              <a:ln>
                <a:solidFill>
                  <a:srgbClr val="1A274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5C2-484E-8DED-CABBA268E14A}"/>
              </c:ext>
            </c:extLst>
          </c:dPt>
          <c:dLbls>
            <c:dLbl>
              <c:idx val="0"/>
              <c:layout>
                <c:manualLayout>
                  <c:x val="1.1473593344231532E-3"/>
                  <c:y val="-1.29739793198066E-1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53033BA-3BCE-4EAC-AE86-F79870B9E375}" type="CATEGORYNAME">
                      <a:rPr lang="en-US" sz="1200"/>
                      <a:pPr algn="ctr">
                        <a:defRPr sz="1200">
                          <a:solidFill>
                            <a:sysClr val="windowText" lastClr="000000"/>
                          </a:solidFill>
                        </a:defRPr>
                      </a:pPr>
                      <a:t>[NOME CATEGORIA]</a:t>
                    </a:fld>
                    <a:r>
                      <a:rPr lang="en-US" sz="1200" baseline="0" dirty="0"/>
                      <a:t>
</a:t>
                    </a:r>
                    <a:fld id="{6E8D09FD-07B9-4787-A5BE-E51981AC32F0}" type="PERCENTAGE">
                      <a:rPr lang="en-US" sz="1200" b="1" baseline="0"/>
                      <a:pPr algn="ctr">
                        <a:defRPr sz="1200">
                          <a:solidFill>
                            <a:sysClr val="windowText" lastClr="000000"/>
                          </a:solidFill>
                        </a:defRPr>
                      </a:pPr>
                      <a:t>[PERCENTUALE]</a:t>
                    </a:fld>
                    <a:endParaRPr lang="en-US" sz="1200" baseline="0" dirty="0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2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5C2-484E-8DED-CABBA268E14A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ADB6610-F49F-400C-AD38-E499E7A3BDFA}" type="CATEGORYNAME">
                      <a:rPr lang="en-US" sz="1200"/>
                      <a:pPr algn="ctr">
                        <a:defRPr sz="1200">
                          <a:solidFill>
                            <a:sysClr val="windowText" lastClr="000000"/>
                          </a:solidFill>
                        </a:defRPr>
                      </a:pPr>
                      <a:t>[NOME CATEGORIA]</a:t>
                    </a:fld>
                    <a:r>
                      <a:rPr lang="en-US" sz="1200" baseline="0" dirty="0"/>
                      <a:t>
</a:t>
                    </a:r>
                    <a:fld id="{D4D48434-A1C2-415A-8335-A0DD6E01703F}" type="PERCENTAGE">
                      <a:rPr lang="en-US" sz="1200" b="1" baseline="0"/>
                      <a:pPr algn="ctr">
                        <a:defRPr sz="1200">
                          <a:solidFill>
                            <a:sysClr val="windowText" lastClr="000000"/>
                          </a:solidFill>
                        </a:defRPr>
                      </a:pPr>
                      <a:t>[PERCENTUALE]</a:t>
                    </a:fld>
                    <a:endParaRPr lang="en-US" sz="1200" baseline="0" dirty="0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2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5C2-484E-8DED-CABBA268E14A}"/>
                </c:ext>
              </c:extLst>
            </c:dLbl>
            <c:dLbl>
              <c:idx val="2"/>
              <c:layout>
                <c:manualLayout>
                  <c:x val="6.8841108349116525E-3"/>
                  <c:y val="-5.484518251172827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l">
                      <a:defRPr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FF5FB6C-3B6C-4483-AF52-DFC2DDA09B0D}" type="CATEGORYNAME">
                      <a:rPr lang="it-IT" sz="1200" smtClean="0"/>
                      <a:pPr algn="l">
                        <a:defRPr sz="1200">
                          <a:solidFill>
                            <a:sysClr val="windowText" lastClr="000000"/>
                          </a:solidFill>
                        </a:defRPr>
                      </a:pPr>
                      <a:t>[NOME CATEGORIA]</a:t>
                    </a:fld>
                    <a:r>
                      <a:rPr lang="it-IT" sz="1200" baseline="0" dirty="0"/>
                      <a:t>
</a:t>
                    </a:r>
                    <a:fld id="{E532380B-98C7-417A-8F84-D3D682D2BF16}" type="PERCENTAGE">
                      <a:rPr lang="it-IT" sz="1200" b="1" baseline="0"/>
                      <a:pPr algn="l">
                        <a:defRPr sz="1200">
                          <a:solidFill>
                            <a:sysClr val="windowText" lastClr="000000"/>
                          </a:solidFill>
                        </a:defRPr>
                      </a:pPr>
                      <a:t>[PERCENTUALE]</a:t>
                    </a:fld>
                    <a:endParaRPr lang="it-IT" sz="1200" baseline="0" dirty="0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2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101162762859348"/>
                      <c:h val="0.4146295797886656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5C2-484E-8DED-CABBA268E14A}"/>
                </c:ext>
              </c:extLst>
            </c:dLbl>
            <c:dLbl>
              <c:idx val="3"/>
              <c:layout>
                <c:manualLayout>
                  <c:x val="4.8993598728689722E-3"/>
                  <c:y val="-7.8344887459412885E-3"/>
                </c:manualLayout>
              </c:layout>
              <c:tx>
                <c:rich>
                  <a:bodyPr/>
                  <a:lstStyle/>
                  <a:p>
                    <a:fld id="{3DB5CD91-0053-4C5F-B9CF-55E54DBDFE7D}" type="CATEGORYNAME">
                      <a:rPr lang="it-IT"/>
                      <a:pPr/>
                      <a:t>[NOME CATEGORIA]</a:t>
                    </a:fld>
                    <a:r>
                      <a:rPr lang="it-IT" baseline="0" dirty="0"/>
                      <a:t>
</a:t>
                    </a:r>
                    <a:fld id="{5CE7C875-4ACA-4740-81DC-FB97ED1C630D}" type="PERCENTAGE">
                      <a:rPr lang="it-IT" b="1" baseline="0"/>
                      <a:pPr/>
                      <a:t>[PERCENTUALE]</a:t>
                    </a:fld>
                    <a:endParaRPr lang="it-IT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799063953538265"/>
                      <c:h val="0.3561398464390611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5C2-484E-8DED-CABBA268E14A}"/>
                </c:ext>
              </c:extLst>
            </c:dLbl>
            <c:dLbl>
              <c:idx val="4"/>
              <c:layout>
                <c:manualLayout>
                  <c:x val="4.2510566772924552E-3"/>
                  <c:y val="5.7139987417787946E-2"/>
                </c:manualLayout>
              </c:layout>
              <c:tx>
                <c:rich>
                  <a:bodyPr/>
                  <a:lstStyle/>
                  <a:p>
                    <a:fld id="{6A49322B-95AF-4955-9531-3E7C543961A7}" type="CATEGORYNAME">
                      <a:rPr lang="it-IT"/>
                      <a:pPr/>
                      <a:t>[NOME CATEGORIA]</a:t>
                    </a:fld>
                    <a:r>
                      <a:rPr lang="it-IT" baseline="0" dirty="0"/>
                      <a:t>
</a:t>
                    </a:r>
                    <a:fld id="{26AAAFDB-758A-497F-B520-2139EDA7CFFE}" type="PERCENTAGE">
                      <a:rPr lang="it-IT" b="1" baseline="0"/>
                      <a:pPr/>
                      <a:t>[PERCENTUALE]</a:t>
                    </a:fld>
                    <a:endParaRPr lang="it-IT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535444143250067"/>
                      <c:h val="0.2870349164742835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5C2-484E-8DED-CABBA268E14A}"/>
                </c:ext>
              </c:extLst>
            </c:dLbl>
            <c:dLbl>
              <c:idx val="5"/>
              <c:layout>
                <c:manualLayout>
                  <c:x val="-0.16323756797765268"/>
                  <c:y val="-2.5282835087766225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it-IT" sz="1200" dirty="0"/>
                      <a:t>Acquisti </a:t>
                    </a:r>
                    <a:br>
                      <a:rPr lang="it-IT" sz="1200" dirty="0"/>
                    </a:br>
                    <a:r>
                      <a:rPr lang="it-IT" sz="1200" dirty="0"/>
                      <a:t>esclusivamente </a:t>
                    </a:r>
                    <a:br>
                      <a:rPr lang="it-IT" sz="1200" dirty="0"/>
                    </a:br>
                    <a:r>
                      <a:rPr lang="it-IT" sz="1200" dirty="0"/>
                      <a:t>in autonomia</a:t>
                    </a:r>
                    <a:r>
                      <a:rPr lang="it-IT" sz="1200" baseline="0" dirty="0"/>
                      <a:t>
</a:t>
                    </a:r>
                    <a:fld id="{9CF99B5B-D45D-4ADB-90B6-51425E54336F}" type="PERCENTAGE">
                      <a:rPr lang="it-IT" sz="1200" b="1" baseline="0"/>
                      <a:pPr algn="ctr">
                        <a:defRPr sz="1200">
                          <a:solidFill>
                            <a:sysClr val="windowText" lastClr="000000"/>
                          </a:solidFill>
                        </a:defRPr>
                      </a:pPr>
                      <a:t>[PERCENTUALE]</a:t>
                    </a:fld>
                    <a:endParaRPr lang="it-IT" sz="1200" baseline="0" dirty="0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sz="12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786364402228044"/>
                      <c:h val="0.3948499300957261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D5C2-484E-8DED-CABBA268E14A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Foglio10!$K$72:$K$76</c:f>
              <c:strCache>
                <c:ptCount val="5"/>
                <c:pt idx="0">
                  <c:v>Ente capofila</c:v>
                </c:pt>
                <c:pt idx="1">
                  <c:v>Non capofila</c:v>
                </c:pt>
                <c:pt idx="2">
                  <c:v>interessati ad acquisti in forma associata/convenzione sia per beni e servizi che per lavori</c:v>
                </c:pt>
                <c:pt idx="3">
                  <c:v>intessati ad acquisti in forma associata/in convenzione solo per lavori</c:v>
                </c:pt>
                <c:pt idx="4">
                  <c:v>non interessato ad acquisti in forma associata/in convenzione</c:v>
                </c:pt>
              </c:strCache>
            </c:strRef>
          </c:cat>
          <c:val>
            <c:numRef>
              <c:f>Foglio10!$L$72:$L$76</c:f>
              <c:numCache>
                <c:formatCode>General</c:formatCode>
                <c:ptCount val="5"/>
                <c:pt idx="0">
                  <c:v>6</c:v>
                </c:pt>
                <c:pt idx="1">
                  <c:v>15</c:v>
                </c:pt>
                <c:pt idx="2">
                  <c:v>16</c:v>
                </c:pt>
                <c:pt idx="3">
                  <c:v>3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5C2-484E-8DED-CABBA268E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61"/>
        <c:splitType val="pos"/>
        <c:splitPos val="3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41114351744269E-3"/>
          <c:y val="1.3457495332335277E-3"/>
          <c:w val="0.95789473684210524"/>
          <c:h val="0.565009160144035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'Elaborazioni (2)'!$L$1</c:f>
              <c:strCache>
                <c:ptCount val="1"/>
                <c:pt idx="0">
                  <c:v>Beni e servizi</c:v>
                </c:pt>
              </c:strCache>
            </c:strRef>
          </c:tx>
          <c:spPr>
            <a:solidFill>
              <a:srgbClr val="1A2F4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(2)'!$K$2:$K$37</c:f>
              <c:strCache>
                <c:ptCount val="36"/>
                <c:pt idx="0">
                  <c:v>Sandrigo</c:v>
                </c:pt>
                <c:pt idx="1">
                  <c:v>Velo d'Astico</c:v>
                </c:pt>
                <c:pt idx="2">
                  <c:v>Zugliano</c:v>
                </c:pt>
                <c:pt idx="3">
                  <c:v>Nove</c:v>
                </c:pt>
                <c:pt idx="4">
                  <c:v>Vicenza</c:v>
                </c:pt>
                <c:pt idx="5">
                  <c:v>Caltrano</c:v>
                </c:pt>
                <c:pt idx="6">
                  <c:v>Isola Vicentina</c:v>
                </c:pt>
                <c:pt idx="7">
                  <c:v>Castelgomberto</c:v>
                </c:pt>
                <c:pt idx="8">
                  <c:v>Chiampo</c:v>
                </c:pt>
                <c:pt idx="9">
                  <c:v>Costabissara</c:v>
                </c:pt>
                <c:pt idx="10">
                  <c:v>Molvena</c:v>
                </c:pt>
                <c:pt idx="11">
                  <c:v>Romano d'Ezzelino</c:v>
                </c:pt>
                <c:pt idx="12">
                  <c:v>Malo</c:v>
                </c:pt>
                <c:pt idx="13">
                  <c:v>Zane'</c:v>
                </c:pt>
                <c:pt idx="14">
                  <c:v>Crespadoro</c:v>
                </c:pt>
                <c:pt idx="15">
                  <c:v>Thiene</c:v>
                </c:pt>
                <c:pt idx="16">
                  <c:v>Valli del Pasubio</c:v>
                </c:pt>
                <c:pt idx="17">
                  <c:v>Villaga</c:v>
                </c:pt>
                <c:pt idx="18">
                  <c:v>Caldogno</c:v>
                </c:pt>
                <c:pt idx="19">
                  <c:v>Campiglia dei Berici</c:v>
                </c:pt>
                <c:pt idx="20">
                  <c:v>Mason Vicentino</c:v>
                </c:pt>
                <c:pt idx="21">
                  <c:v>Recoaro Terme</c:v>
                </c:pt>
                <c:pt idx="22">
                  <c:v>Sarcedo</c:v>
                </c:pt>
                <c:pt idx="23">
                  <c:v>Lugo di Vicenza</c:v>
                </c:pt>
                <c:pt idx="24">
                  <c:v>Brogliano</c:v>
                </c:pt>
                <c:pt idx="25">
                  <c:v>Grisignano di Zocco</c:v>
                </c:pt>
                <c:pt idx="26">
                  <c:v>Gambugliano</c:v>
                </c:pt>
                <c:pt idx="27">
                  <c:v>Barbarano Mossano</c:v>
                </c:pt>
                <c:pt idx="28">
                  <c:v>San Vito di Leguzzano</c:v>
                </c:pt>
                <c:pt idx="29">
                  <c:v>Altissimo</c:v>
                </c:pt>
                <c:pt idx="30">
                  <c:v>Marano Vicentino</c:v>
                </c:pt>
                <c:pt idx="31">
                  <c:v>Posina</c:v>
                </c:pt>
                <c:pt idx="32">
                  <c:v>Castegnero</c:v>
                </c:pt>
                <c:pt idx="33">
                  <c:v>Bressanvido</c:v>
                </c:pt>
                <c:pt idx="34">
                  <c:v>Gambellara</c:v>
                </c:pt>
                <c:pt idx="35">
                  <c:v>Longare</c:v>
                </c:pt>
              </c:strCache>
            </c:strRef>
          </c:cat>
          <c:val>
            <c:numRef>
              <c:f>'Elaborazioni (2)'!$L$2:$L$37</c:f>
              <c:numCache>
                <c:formatCode>General</c:formatCode>
                <c:ptCount val="36"/>
                <c:pt idx="0">
                  <c:v>242</c:v>
                </c:pt>
                <c:pt idx="1">
                  <c:v>140</c:v>
                </c:pt>
                <c:pt idx="2">
                  <c:v>145</c:v>
                </c:pt>
                <c:pt idx="3">
                  <c:v>124</c:v>
                </c:pt>
                <c:pt idx="4">
                  <c:v>99</c:v>
                </c:pt>
                <c:pt idx="5">
                  <c:v>82</c:v>
                </c:pt>
                <c:pt idx="6">
                  <c:v>32</c:v>
                </c:pt>
                <c:pt idx="7">
                  <c:v>25</c:v>
                </c:pt>
                <c:pt idx="8">
                  <c:v>32</c:v>
                </c:pt>
                <c:pt idx="9">
                  <c:v>20</c:v>
                </c:pt>
                <c:pt idx="10">
                  <c:v>2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1</c:v>
                </c:pt>
                <c:pt idx="16">
                  <c:v>7</c:v>
                </c:pt>
                <c:pt idx="17">
                  <c:v>2</c:v>
                </c:pt>
                <c:pt idx="18">
                  <c:v>4</c:v>
                </c:pt>
                <c:pt idx="19">
                  <c:v>6</c:v>
                </c:pt>
                <c:pt idx="20">
                  <c:v>2</c:v>
                </c:pt>
                <c:pt idx="21">
                  <c:v>3</c:v>
                </c:pt>
                <c:pt idx="22">
                  <c:v>3</c:v>
                </c:pt>
                <c:pt idx="23">
                  <c:v>4</c:v>
                </c:pt>
                <c:pt idx="24">
                  <c:v>0</c:v>
                </c:pt>
                <c:pt idx="26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10-4BC2-B6CD-7695F0631C50}"/>
            </c:ext>
          </c:extLst>
        </c:ser>
        <c:ser>
          <c:idx val="1"/>
          <c:order val="1"/>
          <c:tx>
            <c:strRef>
              <c:f>'Elaborazioni (2)'!$M$1</c:f>
              <c:strCache>
                <c:ptCount val="1"/>
                <c:pt idx="0">
                  <c:v>Lavori</c:v>
                </c:pt>
              </c:strCache>
            </c:strRef>
          </c:tx>
          <c:spPr>
            <a:solidFill>
              <a:srgbClr val="46A63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(2)'!$K$2:$K$37</c:f>
              <c:strCache>
                <c:ptCount val="36"/>
                <c:pt idx="0">
                  <c:v>Sandrigo</c:v>
                </c:pt>
                <c:pt idx="1">
                  <c:v>Velo d'Astico</c:v>
                </c:pt>
                <c:pt idx="2">
                  <c:v>Zugliano</c:v>
                </c:pt>
                <c:pt idx="3">
                  <c:v>Nove</c:v>
                </c:pt>
                <c:pt idx="4">
                  <c:v>Vicenza</c:v>
                </c:pt>
                <c:pt idx="5">
                  <c:v>Caltrano</c:v>
                </c:pt>
                <c:pt idx="6">
                  <c:v>Isola Vicentina</c:v>
                </c:pt>
                <c:pt idx="7">
                  <c:v>Castelgomberto</c:v>
                </c:pt>
                <c:pt idx="8">
                  <c:v>Chiampo</c:v>
                </c:pt>
                <c:pt idx="9">
                  <c:v>Costabissara</c:v>
                </c:pt>
                <c:pt idx="10">
                  <c:v>Molvena</c:v>
                </c:pt>
                <c:pt idx="11">
                  <c:v>Romano d'Ezzelino</c:v>
                </c:pt>
                <c:pt idx="12">
                  <c:v>Malo</c:v>
                </c:pt>
                <c:pt idx="13">
                  <c:v>Zane'</c:v>
                </c:pt>
                <c:pt idx="14">
                  <c:v>Crespadoro</c:v>
                </c:pt>
                <c:pt idx="15">
                  <c:v>Thiene</c:v>
                </c:pt>
                <c:pt idx="16">
                  <c:v>Valli del Pasubio</c:v>
                </c:pt>
                <c:pt idx="17">
                  <c:v>Villaga</c:v>
                </c:pt>
                <c:pt idx="18">
                  <c:v>Caldogno</c:v>
                </c:pt>
                <c:pt idx="19">
                  <c:v>Campiglia dei Berici</c:v>
                </c:pt>
                <c:pt idx="20">
                  <c:v>Mason Vicentino</c:v>
                </c:pt>
                <c:pt idx="21">
                  <c:v>Recoaro Terme</c:v>
                </c:pt>
                <c:pt idx="22">
                  <c:v>Sarcedo</c:v>
                </c:pt>
                <c:pt idx="23">
                  <c:v>Lugo di Vicenza</c:v>
                </c:pt>
                <c:pt idx="24">
                  <c:v>Brogliano</c:v>
                </c:pt>
                <c:pt idx="25">
                  <c:v>Grisignano di Zocco</c:v>
                </c:pt>
                <c:pt idx="26">
                  <c:v>Gambugliano</c:v>
                </c:pt>
                <c:pt idx="27">
                  <c:v>Barbarano Mossano</c:v>
                </c:pt>
                <c:pt idx="28">
                  <c:v>San Vito di Leguzzano</c:v>
                </c:pt>
                <c:pt idx="29">
                  <c:v>Altissimo</c:v>
                </c:pt>
                <c:pt idx="30">
                  <c:v>Marano Vicentino</c:v>
                </c:pt>
                <c:pt idx="31">
                  <c:v>Posina</c:v>
                </c:pt>
                <c:pt idx="32">
                  <c:v>Castegnero</c:v>
                </c:pt>
                <c:pt idx="33">
                  <c:v>Bressanvido</c:v>
                </c:pt>
                <c:pt idx="34">
                  <c:v>Gambellara</c:v>
                </c:pt>
                <c:pt idx="35">
                  <c:v>Longare</c:v>
                </c:pt>
              </c:strCache>
            </c:strRef>
          </c:cat>
          <c:val>
            <c:numRef>
              <c:f>'Elaborazioni (2)'!$M$2:$M$37</c:f>
              <c:numCache>
                <c:formatCode>General</c:formatCode>
                <c:ptCount val="36"/>
                <c:pt idx="0">
                  <c:v>50</c:v>
                </c:pt>
                <c:pt idx="1">
                  <c:v>31</c:v>
                </c:pt>
                <c:pt idx="2">
                  <c:v>17</c:v>
                </c:pt>
                <c:pt idx="3">
                  <c:v>18</c:v>
                </c:pt>
                <c:pt idx="4">
                  <c:v>38</c:v>
                </c:pt>
                <c:pt idx="5">
                  <c:v>11</c:v>
                </c:pt>
                <c:pt idx="6">
                  <c:v>10</c:v>
                </c:pt>
                <c:pt idx="7">
                  <c:v>11</c:v>
                </c:pt>
                <c:pt idx="8">
                  <c:v>4</c:v>
                </c:pt>
                <c:pt idx="9">
                  <c:v>10</c:v>
                </c:pt>
                <c:pt idx="10">
                  <c:v>16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  <c:pt idx="15">
                  <c:v>8</c:v>
                </c:pt>
                <c:pt idx="16">
                  <c:v>2</c:v>
                </c:pt>
                <c:pt idx="17">
                  <c:v>6</c:v>
                </c:pt>
                <c:pt idx="18">
                  <c:v>4</c:v>
                </c:pt>
                <c:pt idx="19">
                  <c:v>2</c:v>
                </c:pt>
                <c:pt idx="20">
                  <c:v>4</c:v>
                </c:pt>
                <c:pt idx="21">
                  <c:v>3</c:v>
                </c:pt>
                <c:pt idx="22">
                  <c:v>3</c:v>
                </c:pt>
                <c:pt idx="23">
                  <c:v>1</c:v>
                </c:pt>
                <c:pt idx="24">
                  <c:v>4</c:v>
                </c:pt>
                <c:pt idx="25">
                  <c:v>4</c:v>
                </c:pt>
                <c:pt idx="26">
                  <c:v>2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10-4BC2-B6CD-7695F0631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145005879"/>
        <c:axId val="1145006199"/>
      </c:barChart>
      <c:catAx>
        <c:axId val="1145005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rgbClr val="1A274B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5006199"/>
        <c:crosses val="autoZero"/>
        <c:auto val="1"/>
        <c:lblAlgn val="ctr"/>
        <c:lblOffset val="100"/>
        <c:noMultiLvlLbl val="0"/>
      </c:catAx>
      <c:valAx>
        <c:axId val="11450061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500587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65233771615868"/>
          <c:y val="0.10267820560251499"/>
          <c:w val="0.4074164939908827"/>
          <c:h val="0.7167512394284048"/>
        </c:manualLayout>
      </c:layout>
      <c:pieChart>
        <c:varyColors val="1"/>
        <c:ser>
          <c:idx val="0"/>
          <c:order val="0"/>
          <c:tx>
            <c:strRef>
              <c:f>'Elaborazioni (2)'!$K$83</c:f>
              <c:strCache>
                <c:ptCount val="1"/>
                <c:pt idx="0">
                  <c:v>Comune di Gambugliano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81-43D7-92E0-22A8EB54722D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81-43D7-92E0-22A8EB54722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C81-43D7-92E0-22A8EB54722D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C81-43D7-92E0-22A8EB54722D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C81-43D7-92E0-22A8EB5472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'Elaborazioni (2)'!$L$61:$P$61</c:f>
              <c:strCache>
                <c:ptCount val="5"/>
                <c:pt idx="0">
                  <c:v>Dirigenti</c:v>
                </c:pt>
                <c:pt idx="1">
                  <c:v>Funzionari</c:v>
                </c:pt>
                <c:pt idx="2">
                  <c:v>Impiegati 
tecnici</c:v>
                </c:pt>
                <c:pt idx="3">
                  <c:v>Impiegati 
amministrativi</c:v>
                </c:pt>
                <c:pt idx="4">
                  <c:v>Altro</c:v>
                </c:pt>
              </c:strCache>
            </c:strRef>
          </c:cat>
          <c:val>
            <c:numRef>
              <c:f>'Elaborazioni (2)'!$L$120:$P$120</c:f>
              <c:numCache>
                <c:formatCode>_("€"* #,##0.00_);_("€"* \(#,##0.00\);_("€"* "-"??_);_(@_)</c:formatCode>
                <c:ptCount val="5"/>
                <c:pt idx="0">
                  <c:v>4</c:v>
                </c:pt>
                <c:pt idx="1">
                  <c:v>27</c:v>
                </c:pt>
                <c:pt idx="2">
                  <c:v>26</c:v>
                </c:pt>
                <c:pt idx="3">
                  <c:v>38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C81-43D7-92E0-22A8EB547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'Elaborazioni (2)'!$L$127</c:f>
              <c:strCache>
                <c:ptCount val="1"/>
                <c:pt idx="0">
                  <c:v>Molto complessi 
e problematici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92A-46F6-BB83-81868A9FF85B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92A-46F6-BB83-81868A9FF85B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92A-46F6-BB83-81868A9FF85B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92A-46F6-BB83-81868A9FF85B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92A-46F6-BB83-81868A9FF85B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92A-46F6-BB83-81868A9FF8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(2)'!$K$128:$K$133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'Elaborazioni (2)'!$L$128:$L$133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2A-46F6-BB83-81868A9FF85B}"/>
            </c:ext>
          </c:extLst>
        </c:ser>
        <c:ser>
          <c:idx val="1"/>
          <c:order val="1"/>
          <c:tx>
            <c:strRef>
              <c:f>'Elaborazioni (2)'!$M$127</c:f>
              <c:strCache>
                <c:ptCount val="1"/>
                <c:pt idx="0">
                  <c:v>Abbastanza difficili 
da gestire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(2)'!$K$128:$K$133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'Elaborazioni (2)'!$M$128:$M$133</c:f>
              <c:numCache>
                <c:formatCode>General</c:formatCode>
                <c:ptCount val="6"/>
                <c:pt idx="0">
                  <c:v>21</c:v>
                </c:pt>
                <c:pt idx="1">
                  <c:v>15</c:v>
                </c:pt>
                <c:pt idx="2">
                  <c:v>18</c:v>
                </c:pt>
                <c:pt idx="3">
                  <c:v>27</c:v>
                </c:pt>
                <c:pt idx="4">
                  <c:v>27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92A-46F6-BB83-81868A9FF85B}"/>
            </c:ext>
          </c:extLst>
        </c:ser>
        <c:ser>
          <c:idx val="2"/>
          <c:order val="2"/>
          <c:tx>
            <c:strRef>
              <c:f>'Elaborazioni (2)'!$N$127</c:f>
              <c:strCache>
                <c:ptCount val="1"/>
                <c:pt idx="0">
                  <c:v>Relativamente semplici 
da gestire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(2)'!$K$128:$K$133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'Elaborazioni (2)'!$N$128:$N$133</c:f>
              <c:numCache>
                <c:formatCode>General</c:formatCode>
                <c:ptCount val="6"/>
                <c:pt idx="0">
                  <c:v>19</c:v>
                </c:pt>
                <c:pt idx="1">
                  <c:v>24</c:v>
                </c:pt>
                <c:pt idx="2">
                  <c:v>20</c:v>
                </c:pt>
                <c:pt idx="3">
                  <c:v>14</c:v>
                </c:pt>
                <c:pt idx="4">
                  <c:v>8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2A-46F6-BB83-81868A9FF85B}"/>
            </c:ext>
          </c:extLst>
        </c:ser>
        <c:ser>
          <c:idx val="3"/>
          <c:order val="3"/>
          <c:tx>
            <c:strRef>
              <c:f>'Elaborazioni (2)'!$O$127</c:f>
              <c:strCache>
                <c:ptCount val="1"/>
                <c:pt idx="0">
                  <c:v>Nessuna 
difficoltà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'Elaborazioni (2)'!$K$128:$K$133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'Elaborazioni (2)'!$O$128:$O$133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92A-46F6-BB83-81868A9FF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3316560"/>
        <c:axId val="693317872"/>
      </c:barChart>
      <c:catAx>
        <c:axId val="693316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ysClr val="window" lastClr="FFFFFF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93317872"/>
        <c:crosses val="autoZero"/>
        <c:auto val="1"/>
        <c:lblAlgn val="ctr"/>
        <c:lblOffset val="100"/>
        <c:noMultiLvlLbl val="0"/>
      </c:catAx>
      <c:valAx>
        <c:axId val="6933178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331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34155897976875E-2"/>
          <c:y val="9.8951990149400579E-2"/>
          <c:w val="0.78062223561767696"/>
          <c:h val="0.8225688452493507"/>
        </c:manualLayout>
      </c:layout>
      <c:ofPieChart>
        <c:ofPieType val="bar"/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52C-41F6-AF43-4A09DAC9FE84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52C-41F6-AF43-4A09DAC9FE84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52C-41F6-AF43-4A09DAC9FE84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52C-41F6-AF43-4A09DAC9FE84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52C-41F6-AF43-4A09DAC9FE84}"/>
              </c:ext>
            </c:extLst>
          </c:dPt>
          <c:dPt>
            <c:idx val="5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52C-41F6-AF43-4A09DAC9FE84}"/>
              </c:ext>
            </c:extLst>
          </c:dPt>
          <c:dLbls>
            <c:dLbl>
              <c:idx val="2"/>
              <c:layout>
                <c:manualLayout>
                  <c:x val="2.7133737277054575E-2"/>
                  <c:y val="-0.13664883963769359"/>
                </c:manualLayout>
              </c:layout>
              <c:tx>
                <c:rich>
                  <a:bodyPr/>
                  <a:lstStyle/>
                  <a:p>
                    <a:fld id="{1FF5FB6C-3B6C-4483-AF52-DFC2DDA09B0D}" type="CATEGORYNAME">
                      <a:rPr lang="it-IT"/>
                      <a:pPr/>
                      <a:t>[NOME CATEGORIA]</a:t>
                    </a:fld>
                    <a:r>
                      <a:rPr lang="it-IT" baseline="0"/>
                      <a:t>
</a:t>
                    </a:r>
                    <a:fld id="{E532380B-98C7-417A-8F84-D3D682D2BF16}" type="PERCENTAGE">
                      <a:rPr lang="it-IT" baseline="0"/>
                      <a:pPr/>
                      <a:t>[PERCENTUALE]</a:t>
                    </a:fld>
                    <a:endParaRPr lang="it-IT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52C-41F6-AF43-4A09DAC9FE84}"/>
                </c:ext>
              </c:extLst>
            </c:dLbl>
            <c:dLbl>
              <c:idx val="3"/>
              <c:layout>
                <c:manualLayout>
                  <c:x val="5.1370954034546966E-2"/>
                  <c:y val="-5.76123189928052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52C-41F6-AF43-4A09DAC9FE84}"/>
                </c:ext>
              </c:extLst>
            </c:dLbl>
            <c:dLbl>
              <c:idx val="4"/>
              <c:layout>
                <c:manualLayout>
                  <c:x val="1.6581728335977753E-2"/>
                  <c:y val="0.1116490702037896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52C-41F6-AF43-4A09DAC9FE84}"/>
                </c:ext>
              </c:extLst>
            </c:dLbl>
            <c:dLbl>
              <c:idx val="5"/>
              <c:layout>
                <c:manualLayout>
                  <c:x val="-0.20478468899521532"/>
                  <c:y val="-2.7297100730869127E-2"/>
                </c:manualLayout>
              </c:layout>
              <c:tx>
                <c:rich>
                  <a:bodyPr/>
                  <a:lstStyle/>
                  <a:p>
                    <a:r>
                      <a:rPr lang="it-IT"/>
                      <a:t>Acquisti esclusivamente </a:t>
                    </a:r>
                    <a:br>
                      <a:rPr lang="it-IT"/>
                    </a:br>
                    <a:r>
                      <a:rPr lang="it-IT"/>
                      <a:t>in autonomia</a:t>
                    </a:r>
                    <a:r>
                      <a:rPr lang="it-IT" baseline="0"/>
                      <a:t>
</a:t>
                    </a:r>
                    <a:fld id="{9CF99B5B-D45D-4ADB-90B6-51425E54336F}" type="PERCENTAGE">
                      <a:rPr lang="it-IT" baseline="0"/>
                      <a:pPr/>
                      <a:t>[PERCENTUALE]</a:t>
                    </a:fld>
                    <a:endParaRPr lang="it-IT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52C-41F6-AF43-4A09DAC9FE84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'Elaborazioni (2)'!$K$136:$K$140</c:f>
              <c:strCache>
                <c:ptCount val="5"/>
                <c:pt idx="0">
                  <c:v>Ente capofila</c:v>
                </c:pt>
                <c:pt idx="1">
                  <c:v>Non capofila</c:v>
                </c:pt>
                <c:pt idx="2">
                  <c:v>interessati ad acquisti in forma associata/convenzione sia per beni e servizi che per lavori</c:v>
                </c:pt>
                <c:pt idx="3">
                  <c:v>intessati ad acquisti in forma associata/in convenzione solo per lavori</c:v>
                </c:pt>
                <c:pt idx="4">
                  <c:v>non interessato ad acquisti in forma associata/in convenzione</c:v>
                </c:pt>
              </c:strCache>
            </c:strRef>
          </c:cat>
          <c:val>
            <c:numRef>
              <c:f>'Elaborazioni (2)'!$L$136:$L$140</c:f>
              <c:numCache>
                <c:formatCode>General</c:formatCode>
                <c:ptCount val="5"/>
                <c:pt idx="0">
                  <c:v>5</c:v>
                </c:pt>
                <c:pt idx="1">
                  <c:v>53</c:v>
                </c:pt>
                <c:pt idx="2">
                  <c:v>23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52C-41F6-AF43-4A09DAC9FE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68"/>
        <c:splitType val="pos"/>
        <c:splitPos val="3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01T15:33:00.215" idx="4">
    <p:pos x="5926" y="3500"/>
    <p:text>Qui ho ritenuto più interessante indicare la percentuale degli interessati su chi non ascuista. Ho quindi calcolato che percentuale rappresentano gli enti interessati (21.2% + 12.1%) su quelli che acquistano in autonomia (39,4%)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01T15:10:19.348" idx="3">
    <p:pos x="7191" y="1014"/>
    <p:text>Qui il grafico non risulta "completo" perché 1 ente non ha dato la valutazione degli aspetti Giuridici e Tecnici.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01T15:35:56.996" idx="5">
    <p:pos x="6000" y="3504"/>
    <p:text>Stessa nota della provincia precedente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01T14:39:41.780" idx="2">
    <p:pos x="6344" y="1912"/>
    <p:text>A causa del ristretto campione di Comuni che hanno risposto nelle prossime slides risultano valori molto polarizzati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8B81CB2-823F-4014-A7FD-9D03C16E2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9F3CE0-42B5-48F6-83E2-C39DB57DAE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4B5C9-CC64-450F-91BB-59615A0FF4A4}" type="datetimeFigureOut">
              <a:rPr lang="it-IT" smtClean="0"/>
              <a:t>02/08/2019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B2D662-E5DE-4748-B943-9C45D6584D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D6E7BC-59C8-4F78-9AD1-904909AD7C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79A29-4BBB-4E65-BBB8-02008AC46D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528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BEC5-1692-4E88-9685-8F91418EF228}" type="datetimeFigureOut">
              <a:rPr lang="it-IT" smtClean="0"/>
              <a:t>02/08/2019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FF62-962A-4EC2-B30F-A4C2DB835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2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hyperlink" Target="mailto:direzione@pec.easygov.it" TargetMode="External"/><Relationship Id="rId5" Type="http://schemas.openxmlformats.org/officeDocument/2006/relationships/hyperlink" Target="mailto:info@easygov.it" TargetMode="External"/><Relationship Id="rId4" Type="http://schemas.openxmlformats.org/officeDocument/2006/relationships/hyperlink" Target="http://www.easygov.it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1358E6C-67B0-5647-ACF5-182B2902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608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1675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7268A-DAA0-40FE-ACB2-7D07D78C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31A29-51E7-45A5-9E02-D15FB6E64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4F204E-8F1C-49FE-947E-1ED25A6F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2D7075-1A2A-44AD-B0CD-509B2B2E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02/08/2019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94F787-25F0-4BCA-8FCC-5B5F7892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A67A6A-E3A5-4CA1-80B5-608FE5F6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5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DCCE6-4BE5-46A1-B0B7-848A4258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928AE0-B0F0-458D-B500-9F0C7E40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5967AE-B49C-41A7-B118-53E153F3F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E5ABD4-2E38-4A63-8C5F-584D1B13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63DBFD-0335-4B52-9F7C-5BEDD906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EBE256-2164-4DE6-A7DC-014A16C6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02/08/2019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D36C51-D89B-4C81-918F-3938A3B5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EAD4E8-3FB3-44C0-A3EF-01149118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34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0AEDA-FBA4-43EF-B7CF-9E36641E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00B61A-CBC4-47EB-B022-86BB518A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02/08/2019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2F9401-D2DB-4C18-B0F0-36ECEB0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31A6F5-5FE9-497A-BAD3-72F92BA3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720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3C6A45-46F0-4CBB-84A3-A8D25C78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02/08/2019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A019D9-3BD6-409A-AA70-0B57E77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E143D4-B03B-4D17-93C4-42AF1919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661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DE929-CC91-428B-93C9-E5C0EE1F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463E3-38A4-4C95-8345-84A6C75A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1124FC-BE5A-4048-ACB9-079C0B9A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7BE36E-3F50-487F-A11A-B74B7915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02/08/2019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12D418-E85B-49FF-AE91-CC75685C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1C8B8A-CC10-49B8-AF89-10D1C1D1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02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D2ADD-9035-4C78-A936-62092A00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F2EF89-6DB2-4A38-86AC-146737DEA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B19B4C-2062-41CB-BE8C-141F1D64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4CC168-C892-4A6D-9ADD-5A90238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02/08/2019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6935B1-7D0F-40ED-A2AF-1A695A54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1BB5CC-1741-49D5-956E-5950BCC8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310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A6B3D-C878-439C-A54E-584A5668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820223-B9A5-40DF-849F-516C43EF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0E92D-7059-42F5-A288-97C99627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02/08/2019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AAF5B2-7F22-4496-9842-C4FED7F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16552-B875-49A0-A517-DA8C1270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47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4BDB23-2A69-40C9-B5E3-53BCFB009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AF8307-5A60-4ABB-B3FB-4921E0351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D1C08-F6C9-4AC3-8CD1-D06FB2A7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02/08/2019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588365-6C47-45D7-92DC-93F6E4D1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007434-C619-4AA0-9D35-AD40A27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029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3552395" cy="49685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367808" y="1340768"/>
            <a:ext cx="6816757" cy="49685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1" y="548680"/>
            <a:ext cx="10657184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005456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5184576" cy="453650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6096000" y="1340768"/>
            <a:ext cx="5088565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30F0408-873D-4595-BE78-DC0E7C945B12}"/>
              </a:ext>
            </a:extLst>
          </p:cNvPr>
          <p:cNvSpPr/>
          <p:nvPr userDrawn="1"/>
        </p:nvSpPr>
        <p:spPr>
          <a:xfrm>
            <a:off x="7680176" y="6525344"/>
            <a:ext cx="3132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10125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21986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71940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71940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350371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350371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628802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28802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907233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907233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Sole 10"/>
          <p:cNvSpPr/>
          <p:nvPr userDrawn="1"/>
        </p:nvSpPr>
        <p:spPr>
          <a:xfrm>
            <a:off x="127146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2" name="Sole 11"/>
          <p:cNvSpPr/>
          <p:nvPr userDrawn="1"/>
        </p:nvSpPr>
        <p:spPr>
          <a:xfrm>
            <a:off x="415178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3" name="Sole 12"/>
          <p:cNvSpPr/>
          <p:nvPr userDrawn="1"/>
        </p:nvSpPr>
        <p:spPr>
          <a:xfrm>
            <a:off x="6840083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4" name="Sole 13"/>
          <p:cNvSpPr/>
          <p:nvPr userDrawn="1"/>
        </p:nvSpPr>
        <p:spPr>
          <a:xfrm>
            <a:off x="9624392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501748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84962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0162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5" name="Anello 14"/>
          <p:cNvSpPr/>
          <p:nvPr userDrawn="1"/>
        </p:nvSpPr>
        <p:spPr>
          <a:xfrm>
            <a:off x="90723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 userDrawn="1"/>
        </p:nvSpPr>
        <p:spPr>
          <a:xfrm>
            <a:off x="12954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154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8" name="Anello 17"/>
          <p:cNvSpPr/>
          <p:nvPr userDrawn="1"/>
        </p:nvSpPr>
        <p:spPr>
          <a:xfrm>
            <a:off x="18715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484786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4367809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21" name="Anello 20"/>
          <p:cNvSpPr/>
          <p:nvPr userDrawn="1"/>
        </p:nvSpPr>
        <p:spPr>
          <a:xfrm>
            <a:off x="5423928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 userDrawn="1"/>
        </p:nvSpPr>
        <p:spPr>
          <a:xfrm>
            <a:off x="9114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/>
          <p:nvPr userDrawn="1"/>
        </p:nvSpPr>
        <p:spPr>
          <a:xfrm>
            <a:off x="4463821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/>
          <p:nvPr userDrawn="1"/>
        </p:nvSpPr>
        <p:spPr>
          <a:xfrm>
            <a:off x="81122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242333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722405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10657184" cy="45365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6517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BF6F8-3E76-4884-BAC6-530EF087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69839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4968552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431C3B-4B75-4297-A4C9-4DB80B4ADE66}"/>
              </a:ext>
            </a:extLst>
          </p:cNvPr>
          <p:cNvSpPr/>
          <p:nvPr userDrawn="1"/>
        </p:nvSpPr>
        <p:spPr>
          <a:xfrm>
            <a:off x="7680176" y="6525344"/>
            <a:ext cx="3132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969450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15313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contatti.jpg">
            <a:extLst>
              <a:ext uri="{FF2B5EF4-FFF2-40B4-BE49-F238E27FC236}">
                <a16:creationId xmlns:a16="http://schemas.microsoft.com/office/drawing/2014/main" id="{DC7F2D20-A9E9-9C44-A387-E4F24AFD18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0" y="0"/>
            <a:ext cx="9144000" cy="6858000"/>
          </a:xfrm>
          <a:prstGeom prst="rect">
            <a:avLst/>
          </a:prstGeom>
        </p:spPr>
      </p:pic>
      <p:pic>
        <p:nvPicPr>
          <p:cNvPr id="4" name="Immagine 3" descr="easygov_logo.png">
            <a:extLst>
              <a:ext uri="{FF2B5EF4-FFF2-40B4-BE49-F238E27FC236}">
                <a16:creationId xmlns:a16="http://schemas.microsoft.com/office/drawing/2014/main" id="{5C7062A1-CF5C-4D46-A8E2-6B17DB1037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0" y="4149080"/>
            <a:ext cx="2469776" cy="5092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8C6B7E-6922-4440-85D1-A9B37687D65C}"/>
              </a:ext>
            </a:extLst>
          </p:cNvPr>
          <p:cNvSpPr txBox="1"/>
          <p:nvPr userDrawn="1"/>
        </p:nvSpPr>
        <p:spPr>
          <a:xfrm>
            <a:off x="47328" y="4751273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EASYGOV SOLUTIONS S.R.L.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Tel.: (+39) 02.21118943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Fax: (+39) 0362.275151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Sito web: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4"/>
              </a:rPr>
              <a:t>www.easygov.it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5"/>
              </a:rPr>
              <a:t>info@easygov.it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 Certificata: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6"/>
              </a:rPr>
              <a:t>direzione@pec.easygov.it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SEDE LEGALE: Via Comina, 39 – 20831 Seregno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CAPITALE SOCIALE: Euro 10.000 </a:t>
            </a:r>
            <a:r>
              <a:rPr lang="it-IT" sz="10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i.v</a:t>
            </a:r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CODICE FISCALE – P.IVA: n. 03111770131</a:t>
            </a:r>
          </a:p>
          <a:p>
            <a:r>
              <a:rPr lang="pt-P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R.E.A. MB 1872203</a:t>
            </a:r>
          </a:p>
        </p:txBody>
      </p:sp>
      <p:cxnSp>
        <p:nvCxnSpPr>
          <p:cNvPr id="7" name="Connettore 1 5">
            <a:extLst>
              <a:ext uri="{FF2B5EF4-FFF2-40B4-BE49-F238E27FC236}">
                <a16:creationId xmlns:a16="http://schemas.microsoft.com/office/drawing/2014/main" id="{1792260C-0584-CE4F-BE18-2652B6AAC437}"/>
              </a:ext>
            </a:extLst>
          </p:cNvPr>
          <p:cNvCxnSpPr/>
          <p:nvPr userDrawn="1"/>
        </p:nvCxnSpPr>
        <p:spPr>
          <a:xfrm>
            <a:off x="119336" y="6093296"/>
            <a:ext cx="3600400" cy="0"/>
          </a:xfrm>
          <a:prstGeom prst="line">
            <a:avLst/>
          </a:prstGeom>
          <a:ln w="9525" cmpd="sng">
            <a:solidFill>
              <a:srgbClr val="14284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8C7A0-58D7-4E9E-AEC4-0727CE0A4D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776" y="1556792"/>
            <a:ext cx="7418040" cy="432048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Titolo principale</a:t>
            </a:r>
            <a:br>
              <a:rPr lang="it-IT" dirty="0"/>
            </a:b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DE58DFF0-6FA2-42A7-9A47-CE6C1CD2F6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3832" y="2060848"/>
            <a:ext cx="4824536" cy="3883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 1</a:t>
            </a:r>
          </a:p>
          <a:p>
            <a:pPr lvl="0"/>
            <a:r>
              <a:rPr lang="it-IT" dirty="0"/>
              <a:t>Titolo 2</a:t>
            </a:r>
          </a:p>
          <a:p>
            <a:pPr lvl="0"/>
            <a:r>
              <a:rPr lang="it-IT" dirty="0"/>
              <a:t>Titolo 3</a:t>
            </a:r>
          </a:p>
          <a:p>
            <a:pPr lvl="0"/>
            <a:r>
              <a:rPr lang="it-IT" dirty="0"/>
              <a:t>Titolo 4</a:t>
            </a:r>
          </a:p>
          <a:p>
            <a:pPr lvl="0"/>
            <a:r>
              <a:rPr lang="it-IT" dirty="0"/>
              <a:t>Titolo 5</a:t>
            </a:r>
          </a:p>
        </p:txBody>
      </p: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087F0240-9956-4AE7-87DA-8F1D4768038D}"/>
              </a:ext>
            </a:extLst>
          </p:cNvPr>
          <p:cNvGrpSpPr/>
          <p:nvPr userDrawn="1"/>
        </p:nvGrpSpPr>
        <p:grpSpPr>
          <a:xfrm>
            <a:off x="4192771" y="2222387"/>
            <a:ext cx="319053" cy="216000"/>
            <a:chOff x="4217850" y="2061901"/>
            <a:chExt cx="319053" cy="216000"/>
          </a:xfrm>
          <a:solidFill>
            <a:schemeClr val="bg1"/>
          </a:solidFill>
        </p:grpSpPr>
        <p:sp>
          <p:nvSpPr>
            <p:cNvPr id="64" name="AutoShape 5">
              <a:extLst>
                <a:ext uri="{FF2B5EF4-FFF2-40B4-BE49-F238E27FC236}">
                  <a16:creationId xmlns:a16="http://schemas.microsoft.com/office/drawing/2014/main" id="{BCE85DB0-A14A-4F93-A979-92965950FD56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5" name="AutoShape 5">
              <a:extLst>
                <a:ext uri="{FF2B5EF4-FFF2-40B4-BE49-F238E27FC236}">
                  <a16:creationId xmlns:a16="http://schemas.microsoft.com/office/drawing/2014/main" id="{9BD3275C-F4A0-4156-B836-C5B5C72A384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043B8D56-90C4-4A21-9221-01345184F8EA}"/>
              </a:ext>
            </a:extLst>
          </p:cNvPr>
          <p:cNvGrpSpPr/>
          <p:nvPr userDrawn="1"/>
        </p:nvGrpSpPr>
        <p:grpSpPr>
          <a:xfrm>
            <a:off x="4192771" y="2751742"/>
            <a:ext cx="319053" cy="216000"/>
            <a:chOff x="4217850" y="2523815"/>
            <a:chExt cx="319053" cy="216000"/>
          </a:xfrm>
          <a:solidFill>
            <a:schemeClr val="bg1"/>
          </a:solidFill>
        </p:grpSpPr>
        <p:sp>
          <p:nvSpPr>
            <p:cNvPr id="67" name="AutoShape 5">
              <a:extLst>
                <a:ext uri="{FF2B5EF4-FFF2-40B4-BE49-F238E27FC236}">
                  <a16:creationId xmlns:a16="http://schemas.microsoft.com/office/drawing/2014/main" id="{4915F53F-56F8-42AA-BB51-B3195EC5A989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8" name="AutoShape 5">
              <a:extLst>
                <a:ext uri="{FF2B5EF4-FFF2-40B4-BE49-F238E27FC236}">
                  <a16:creationId xmlns:a16="http://schemas.microsoft.com/office/drawing/2014/main" id="{D8D12671-4451-4BA6-8173-FD1B7F62D030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BA3D9DB3-B92E-4F21-BC57-0221AEC0CD2B}"/>
              </a:ext>
            </a:extLst>
          </p:cNvPr>
          <p:cNvGrpSpPr/>
          <p:nvPr userDrawn="1"/>
        </p:nvGrpSpPr>
        <p:grpSpPr>
          <a:xfrm>
            <a:off x="4192771" y="3281097"/>
            <a:ext cx="319053" cy="216000"/>
            <a:chOff x="4217850" y="2987224"/>
            <a:chExt cx="319053" cy="216000"/>
          </a:xfrm>
          <a:solidFill>
            <a:schemeClr val="bg1"/>
          </a:solidFill>
        </p:grpSpPr>
        <p:sp>
          <p:nvSpPr>
            <p:cNvPr id="70" name="AutoShape 5">
              <a:extLst>
                <a:ext uri="{FF2B5EF4-FFF2-40B4-BE49-F238E27FC236}">
                  <a16:creationId xmlns:a16="http://schemas.microsoft.com/office/drawing/2014/main" id="{0003E9C8-C97D-447A-A4C2-B0F870B6CC02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1" name="AutoShape 5">
              <a:extLst>
                <a:ext uri="{FF2B5EF4-FFF2-40B4-BE49-F238E27FC236}">
                  <a16:creationId xmlns:a16="http://schemas.microsoft.com/office/drawing/2014/main" id="{8A18C58F-3FDC-4593-9FFB-2816B22672B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2E9FDDB1-1815-4032-B78E-7BF891705F66}"/>
              </a:ext>
            </a:extLst>
          </p:cNvPr>
          <p:cNvGrpSpPr/>
          <p:nvPr userDrawn="1"/>
        </p:nvGrpSpPr>
        <p:grpSpPr>
          <a:xfrm>
            <a:off x="4192771" y="3810452"/>
            <a:ext cx="319053" cy="216000"/>
            <a:chOff x="4217850" y="3568060"/>
            <a:chExt cx="319053" cy="216000"/>
          </a:xfrm>
          <a:solidFill>
            <a:schemeClr val="bg1"/>
          </a:solidFill>
        </p:grpSpPr>
        <p:sp>
          <p:nvSpPr>
            <p:cNvPr id="73" name="AutoShape 5">
              <a:extLst>
                <a:ext uri="{FF2B5EF4-FFF2-40B4-BE49-F238E27FC236}">
                  <a16:creationId xmlns:a16="http://schemas.microsoft.com/office/drawing/2014/main" id="{7E6DE5CF-DAD0-42E7-B7D5-67C0EC96FC5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4" name="AutoShape 5">
              <a:extLst>
                <a:ext uri="{FF2B5EF4-FFF2-40B4-BE49-F238E27FC236}">
                  <a16:creationId xmlns:a16="http://schemas.microsoft.com/office/drawing/2014/main" id="{0EDE9CA6-6931-41B0-830F-9AC936105D8D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F73C99A1-B60C-4FA8-BD19-0B577952B96E}"/>
              </a:ext>
            </a:extLst>
          </p:cNvPr>
          <p:cNvGrpSpPr/>
          <p:nvPr userDrawn="1"/>
        </p:nvGrpSpPr>
        <p:grpSpPr>
          <a:xfrm>
            <a:off x="4192771" y="4339807"/>
            <a:ext cx="319053" cy="216000"/>
            <a:chOff x="4217850" y="3993205"/>
            <a:chExt cx="319053" cy="216000"/>
          </a:xfrm>
          <a:solidFill>
            <a:schemeClr val="bg1"/>
          </a:solidFill>
        </p:grpSpPr>
        <p:sp>
          <p:nvSpPr>
            <p:cNvPr id="76" name="AutoShape 5">
              <a:extLst>
                <a:ext uri="{FF2B5EF4-FFF2-40B4-BE49-F238E27FC236}">
                  <a16:creationId xmlns:a16="http://schemas.microsoft.com/office/drawing/2014/main" id="{8E52B206-E1E2-4EF3-A517-02A7C7ADFA1B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7" name="AutoShape 5">
              <a:extLst>
                <a:ext uri="{FF2B5EF4-FFF2-40B4-BE49-F238E27FC236}">
                  <a16:creationId xmlns:a16="http://schemas.microsoft.com/office/drawing/2014/main" id="{D3CD1157-FC6A-4D57-BE6E-F6846768C30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74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8C7A0-58D7-4E9E-AEC4-0727CE0A4D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776" y="1556792"/>
            <a:ext cx="7418040" cy="432048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Titolo principale</a:t>
            </a:r>
            <a:br>
              <a:rPr lang="it-IT" dirty="0"/>
            </a:br>
            <a:endParaRPr lang="it-IT" dirty="0"/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99B8BCBA-8DD4-46C2-BED7-ABA75D9F5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3832" y="2060849"/>
            <a:ext cx="482453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 1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99C7B4B2-5909-4CD8-ADF3-9322790C1B7A}"/>
              </a:ext>
            </a:extLst>
          </p:cNvPr>
          <p:cNvGrpSpPr/>
          <p:nvPr userDrawn="1"/>
        </p:nvGrpSpPr>
        <p:grpSpPr>
          <a:xfrm>
            <a:off x="4192771" y="2222387"/>
            <a:ext cx="319053" cy="216000"/>
            <a:chOff x="4217850" y="2061901"/>
            <a:chExt cx="319053" cy="216000"/>
          </a:xfrm>
          <a:solidFill>
            <a:schemeClr val="bg1"/>
          </a:solidFill>
        </p:grpSpPr>
        <p:sp>
          <p:nvSpPr>
            <p:cNvPr id="29" name="AutoShape 5">
              <a:extLst>
                <a:ext uri="{FF2B5EF4-FFF2-40B4-BE49-F238E27FC236}">
                  <a16:creationId xmlns:a16="http://schemas.microsoft.com/office/drawing/2014/main" id="{6CC16A2D-E9D4-4216-8C36-C9E79FE461B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0" name="AutoShape 5">
              <a:extLst>
                <a:ext uri="{FF2B5EF4-FFF2-40B4-BE49-F238E27FC236}">
                  <a16:creationId xmlns:a16="http://schemas.microsoft.com/office/drawing/2014/main" id="{449F9232-EB70-4393-A4B2-E0C701F6A30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071E6870-89C8-44E5-B4D5-C2F455E0B3ED}"/>
              </a:ext>
            </a:extLst>
          </p:cNvPr>
          <p:cNvGrpSpPr/>
          <p:nvPr userDrawn="1"/>
        </p:nvGrpSpPr>
        <p:grpSpPr>
          <a:xfrm>
            <a:off x="4192771" y="2751742"/>
            <a:ext cx="319053" cy="216000"/>
            <a:chOff x="4217850" y="2523815"/>
            <a:chExt cx="319053" cy="216000"/>
          </a:xfrm>
          <a:solidFill>
            <a:srgbClr val="4F81BD"/>
          </a:solidFill>
        </p:grpSpPr>
        <p:sp>
          <p:nvSpPr>
            <p:cNvPr id="32" name="AutoShape 5">
              <a:extLst>
                <a:ext uri="{FF2B5EF4-FFF2-40B4-BE49-F238E27FC236}">
                  <a16:creationId xmlns:a16="http://schemas.microsoft.com/office/drawing/2014/main" id="{8D49C3EB-BE31-48E2-AD7C-AB9725B80010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3" name="AutoShape 5">
              <a:extLst>
                <a:ext uri="{FF2B5EF4-FFF2-40B4-BE49-F238E27FC236}">
                  <a16:creationId xmlns:a16="http://schemas.microsoft.com/office/drawing/2014/main" id="{0D40F4F4-DE81-447D-A259-7B5F0CA3E0B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C73AD636-3695-4CE6-9870-48D013A874C5}"/>
              </a:ext>
            </a:extLst>
          </p:cNvPr>
          <p:cNvGrpSpPr/>
          <p:nvPr userDrawn="1"/>
        </p:nvGrpSpPr>
        <p:grpSpPr>
          <a:xfrm>
            <a:off x="4192771" y="3281097"/>
            <a:ext cx="319053" cy="216000"/>
            <a:chOff x="4217850" y="2987224"/>
            <a:chExt cx="319053" cy="216000"/>
          </a:xfrm>
          <a:solidFill>
            <a:srgbClr val="4F81BD"/>
          </a:solidFill>
        </p:grpSpPr>
        <p:sp>
          <p:nvSpPr>
            <p:cNvPr id="35" name="AutoShape 5">
              <a:extLst>
                <a:ext uri="{FF2B5EF4-FFF2-40B4-BE49-F238E27FC236}">
                  <a16:creationId xmlns:a16="http://schemas.microsoft.com/office/drawing/2014/main" id="{B8AC8314-167B-4460-9BC3-60379E96DF9D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6" name="AutoShape 5">
              <a:extLst>
                <a:ext uri="{FF2B5EF4-FFF2-40B4-BE49-F238E27FC236}">
                  <a16:creationId xmlns:a16="http://schemas.microsoft.com/office/drawing/2014/main" id="{F112CF79-E0F4-4D90-A78E-FB2F0B4D9A22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C1ECBA09-8A96-476D-B0FD-ADAFC94050B0}"/>
              </a:ext>
            </a:extLst>
          </p:cNvPr>
          <p:cNvGrpSpPr/>
          <p:nvPr userDrawn="1"/>
        </p:nvGrpSpPr>
        <p:grpSpPr>
          <a:xfrm>
            <a:off x="4192771" y="3810452"/>
            <a:ext cx="319053" cy="216000"/>
            <a:chOff x="4217850" y="3568060"/>
            <a:chExt cx="319053" cy="216000"/>
          </a:xfrm>
          <a:solidFill>
            <a:srgbClr val="4F81BD"/>
          </a:solidFill>
        </p:grpSpPr>
        <p:sp>
          <p:nvSpPr>
            <p:cNvPr id="38" name="AutoShape 5">
              <a:extLst>
                <a:ext uri="{FF2B5EF4-FFF2-40B4-BE49-F238E27FC236}">
                  <a16:creationId xmlns:a16="http://schemas.microsoft.com/office/drawing/2014/main" id="{A225F501-47D0-4C41-8D13-592E9161F62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9" name="AutoShape 5">
              <a:extLst>
                <a:ext uri="{FF2B5EF4-FFF2-40B4-BE49-F238E27FC236}">
                  <a16:creationId xmlns:a16="http://schemas.microsoft.com/office/drawing/2014/main" id="{722BF29A-736C-44A9-9588-2189D2C59AC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73F4271-589D-4CF5-89AE-91F1ACF27B7B}"/>
              </a:ext>
            </a:extLst>
          </p:cNvPr>
          <p:cNvGrpSpPr/>
          <p:nvPr userDrawn="1"/>
        </p:nvGrpSpPr>
        <p:grpSpPr>
          <a:xfrm>
            <a:off x="4192771" y="4339807"/>
            <a:ext cx="319053" cy="216000"/>
            <a:chOff x="4217850" y="3993205"/>
            <a:chExt cx="319053" cy="216000"/>
          </a:xfrm>
          <a:solidFill>
            <a:srgbClr val="4F81BD"/>
          </a:solidFill>
        </p:grpSpPr>
        <p:sp>
          <p:nvSpPr>
            <p:cNvPr id="41" name="AutoShape 5">
              <a:extLst>
                <a:ext uri="{FF2B5EF4-FFF2-40B4-BE49-F238E27FC236}">
                  <a16:creationId xmlns:a16="http://schemas.microsoft.com/office/drawing/2014/main" id="{503FFE14-7D5F-481F-9D86-3E5761EBE45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2" name="AutoShape 5">
              <a:extLst>
                <a:ext uri="{FF2B5EF4-FFF2-40B4-BE49-F238E27FC236}">
                  <a16:creationId xmlns:a16="http://schemas.microsoft.com/office/drawing/2014/main" id="{D9379609-88E8-41FD-82C3-C1D3310BABBD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46" name="Segnaposto testo 4">
            <a:extLst>
              <a:ext uri="{FF2B5EF4-FFF2-40B4-BE49-F238E27FC236}">
                <a16:creationId xmlns:a16="http://schemas.microsoft.com/office/drawing/2014/main" id="{299320CD-F435-4877-A67F-A4179F682B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3832" y="2612197"/>
            <a:ext cx="482453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  <a:defRPr sz="1800" b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 2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9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8C7A0-58D7-4E9E-AEC4-0727CE0A4D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776" y="1556792"/>
            <a:ext cx="7418040" cy="432048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4F81BD"/>
                </a:solidFill>
                <a:latin typeface="Hind Medium"/>
                <a:cs typeface="Arial" panose="020B0604020202020204" pitchFamily="34" charset="0"/>
              </a:defRPr>
            </a:lvl1pPr>
          </a:lstStyle>
          <a:p>
            <a:r>
              <a:rPr lang="it-IT" dirty="0"/>
              <a:t>Titolo principale</a:t>
            </a:r>
            <a:br>
              <a:rPr lang="it-IT" dirty="0"/>
            </a:br>
            <a:endParaRPr lang="it-IT" dirty="0"/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99B8BCBA-8DD4-46C2-BED7-ABA75D9F5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3832" y="2636912"/>
            <a:ext cx="482453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it-IT" dirty="0"/>
              <a:t>Indagine presso i Comuni del territorio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Provincia di Potenza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Provincia di Novara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Provincia di Vicenza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Provincia di Lecce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Provincia di Salerno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99C7B4B2-5909-4CD8-ADF3-9322790C1B7A}"/>
              </a:ext>
            </a:extLst>
          </p:cNvPr>
          <p:cNvGrpSpPr/>
          <p:nvPr userDrawn="1"/>
        </p:nvGrpSpPr>
        <p:grpSpPr>
          <a:xfrm>
            <a:off x="4192771" y="2222387"/>
            <a:ext cx="319053" cy="216000"/>
            <a:chOff x="4217850" y="2061901"/>
            <a:chExt cx="319053" cy="216000"/>
          </a:xfrm>
          <a:solidFill>
            <a:srgbClr val="4F81BD"/>
          </a:solidFill>
        </p:grpSpPr>
        <p:sp>
          <p:nvSpPr>
            <p:cNvPr id="29" name="AutoShape 5">
              <a:extLst>
                <a:ext uri="{FF2B5EF4-FFF2-40B4-BE49-F238E27FC236}">
                  <a16:creationId xmlns:a16="http://schemas.microsoft.com/office/drawing/2014/main" id="{6CC16A2D-E9D4-4216-8C36-C9E79FE461B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0" name="AutoShape 5">
              <a:extLst>
                <a:ext uri="{FF2B5EF4-FFF2-40B4-BE49-F238E27FC236}">
                  <a16:creationId xmlns:a16="http://schemas.microsoft.com/office/drawing/2014/main" id="{449F9232-EB70-4393-A4B2-E0C701F6A30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071E6870-89C8-44E5-B4D5-C2F455E0B3ED}"/>
              </a:ext>
            </a:extLst>
          </p:cNvPr>
          <p:cNvGrpSpPr/>
          <p:nvPr userDrawn="1"/>
        </p:nvGrpSpPr>
        <p:grpSpPr>
          <a:xfrm>
            <a:off x="4192771" y="2751742"/>
            <a:ext cx="319053" cy="216000"/>
            <a:chOff x="4217850" y="2523815"/>
            <a:chExt cx="319053" cy="216000"/>
          </a:xfrm>
          <a:solidFill>
            <a:schemeClr val="bg1"/>
          </a:solidFill>
        </p:grpSpPr>
        <p:sp>
          <p:nvSpPr>
            <p:cNvPr id="32" name="AutoShape 5">
              <a:extLst>
                <a:ext uri="{FF2B5EF4-FFF2-40B4-BE49-F238E27FC236}">
                  <a16:creationId xmlns:a16="http://schemas.microsoft.com/office/drawing/2014/main" id="{8D49C3EB-BE31-48E2-AD7C-AB9725B80010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3" name="AutoShape 5">
              <a:extLst>
                <a:ext uri="{FF2B5EF4-FFF2-40B4-BE49-F238E27FC236}">
                  <a16:creationId xmlns:a16="http://schemas.microsoft.com/office/drawing/2014/main" id="{0D40F4F4-DE81-447D-A259-7B5F0CA3E0B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C73AD636-3695-4CE6-9870-48D013A874C5}"/>
              </a:ext>
            </a:extLst>
          </p:cNvPr>
          <p:cNvGrpSpPr/>
          <p:nvPr userDrawn="1"/>
        </p:nvGrpSpPr>
        <p:grpSpPr>
          <a:xfrm>
            <a:off x="4192771" y="4649273"/>
            <a:ext cx="319053" cy="216000"/>
            <a:chOff x="4217850" y="2987224"/>
            <a:chExt cx="319053" cy="216000"/>
          </a:xfrm>
          <a:solidFill>
            <a:srgbClr val="4F81BD"/>
          </a:solidFill>
        </p:grpSpPr>
        <p:sp>
          <p:nvSpPr>
            <p:cNvPr id="35" name="AutoShape 5">
              <a:extLst>
                <a:ext uri="{FF2B5EF4-FFF2-40B4-BE49-F238E27FC236}">
                  <a16:creationId xmlns:a16="http://schemas.microsoft.com/office/drawing/2014/main" id="{B8AC8314-167B-4460-9BC3-60379E96DF9D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6" name="AutoShape 5">
              <a:extLst>
                <a:ext uri="{FF2B5EF4-FFF2-40B4-BE49-F238E27FC236}">
                  <a16:creationId xmlns:a16="http://schemas.microsoft.com/office/drawing/2014/main" id="{F112CF79-E0F4-4D90-A78E-FB2F0B4D9A22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C1ECBA09-8A96-476D-B0FD-ADAFC94050B0}"/>
              </a:ext>
            </a:extLst>
          </p:cNvPr>
          <p:cNvGrpSpPr/>
          <p:nvPr userDrawn="1"/>
        </p:nvGrpSpPr>
        <p:grpSpPr>
          <a:xfrm>
            <a:off x="4192771" y="5178628"/>
            <a:ext cx="319053" cy="216000"/>
            <a:chOff x="4217850" y="3568060"/>
            <a:chExt cx="319053" cy="216000"/>
          </a:xfrm>
          <a:solidFill>
            <a:srgbClr val="4F81BD"/>
          </a:solidFill>
        </p:grpSpPr>
        <p:sp>
          <p:nvSpPr>
            <p:cNvPr id="38" name="AutoShape 5">
              <a:extLst>
                <a:ext uri="{FF2B5EF4-FFF2-40B4-BE49-F238E27FC236}">
                  <a16:creationId xmlns:a16="http://schemas.microsoft.com/office/drawing/2014/main" id="{A225F501-47D0-4C41-8D13-592E9161F62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9" name="AutoShape 5">
              <a:extLst>
                <a:ext uri="{FF2B5EF4-FFF2-40B4-BE49-F238E27FC236}">
                  <a16:creationId xmlns:a16="http://schemas.microsoft.com/office/drawing/2014/main" id="{722BF29A-736C-44A9-9588-2189D2C59AC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73F4271-589D-4CF5-89AE-91F1ACF27B7B}"/>
              </a:ext>
            </a:extLst>
          </p:cNvPr>
          <p:cNvGrpSpPr/>
          <p:nvPr userDrawn="1"/>
        </p:nvGrpSpPr>
        <p:grpSpPr>
          <a:xfrm>
            <a:off x="4192771" y="5707983"/>
            <a:ext cx="319053" cy="216000"/>
            <a:chOff x="4217850" y="3993205"/>
            <a:chExt cx="319053" cy="216000"/>
          </a:xfrm>
          <a:solidFill>
            <a:srgbClr val="4F81BD"/>
          </a:solidFill>
        </p:grpSpPr>
        <p:sp>
          <p:nvSpPr>
            <p:cNvPr id="41" name="AutoShape 5">
              <a:extLst>
                <a:ext uri="{FF2B5EF4-FFF2-40B4-BE49-F238E27FC236}">
                  <a16:creationId xmlns:a16="http://schemas.microsoft.com/office/drawing/2014/main" id="{503FFE14-7D5F-481F-9D86-3E5761EBE45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2" name="AutoShape 5">
              <a:extLst>
                <a:ext uri="{FF2B5EF4-FFF2-40B4-BE49-F238E27FC236}">
                  <a16:creationId xmlns:a16="http://schemas.microsoft.com/office/drawing/2014/main" id="{D9379609-88E8-41FD-82C3-C1D3310BABBD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46" name="Segnaposto testo 4">
            <a:extLst>
              <a:ext uri="{FF2B5EF4-FFF2-40B4-BE49-F238E27FC236}">
                <a16:creationId xmlns:a16="http://schemas.microsoft.com/office/drawing/2014/main" id="{299320CD-F435-4877-A67F-A4179F682B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3832" y="4509120"/>
            <a:ext cx="482453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  <a:defRPr sz="1800" b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 2</a:t>
            </a:r>
          </a:p>
          <a:p>
            <a:pPr lvl="0"/>
            <a:endParaRPr lang="it-IT" dirty="0"/>
          </a:p>
        </p:txBody>
      </p:sp>
      <p:sp>
        <p:nvSpPr>
          <p:cNvPr id="23" name="Segnaposto testo 4">
            <a:extLst>
              <a:ext uri="{FF2B5EF4-FFF2-40B4-BE49-F238E27FC236}">
                <a16:creationId xmlns:a16="http://schemas.microsoft.com/office/drawing/2014/main" id="{06895E74-302B-4CED-9743-D0B2C921CB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3832" y="2078359"/>
            <a:ext cx="482453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 1</a:t>
            </a:r>
          </a:p>
        </p:txBody>
      </p:sp>
    </p:spTree>
    <p:extLst>
      <p:ext uri="{BB962C8B-B14F-4D97-AF65-F5344CB8AC3E}">
        <p14:creationId xmlns:p14="http://schemas.microsoft.com/office/powerpoint/2010/main" val="32459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573BE-2185-43CB-BDBB-7ED1504C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5C1768-9F76-48ED-A532-6971001E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02D07-8D6C-4F54-B18A-DC762D01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02/08/2019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460BE7-7A89-4DFA-922F-A484439A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9713F-53EC-4FAA-A39F-CFAAD006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12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6389F-A677-4D25-848D-8C6EA110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3D58C5-4028-457C-ABF8-9E65ABDB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40C588-7828-493A-B4E7-CDC50573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02/08/2019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DB562-7009-4087-A094-588F489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BCD20E-7BF7-4AB2-BA62-FF711C9B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43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65000-716D-4BEB-BECA-6C381E89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B53F71-CE75-48CC-A5BD-4994D0D2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1F313-CDA5-44FC-A805-DFDE59DA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02/08/2019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691F3-9F57-4A42-A876-CF8A000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A5891-F942-41D9-83B7-D5040251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easygov_cover.jpg">
            <a:extLst>
              <a:ext uri="{FF2B5EF4-FFF2-40B4-BE49-F238E27FC236}">
                <a16:creationId xmlns:a16="http://schemas.microsoft.com/office/drawing/2014/main" id="{5D52DF21-609A-BD42-AE44-ECE24AD1C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r" defTabSz="457189" rtl="0" eaLnBrk="1" latinLnBrk="0" hangingPunct="1">
        <a:spcBef>
          <a:spcPct val="0"/>
        </a:spcBef>
        <a:buNone/>
        <a:defRPr lang="it-IT" sz="3200" b="1" kern="1200" dirty="0">
          <a:solidFill>
            <a:srgbClr val="14284B"/>
          </a:solidFill>
          <a:latin typeface="Hind Light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intro-1.jpg">
            <a:extLst>
              <a:ext uri="{FF2B5EF4-FFF2-40B4-BE49-F238E27FC236}">
                <a16:creationId xmlns:a16="http://schemas.microsoft.com/office/drawing/2014/main" id="{326C0B2C-66C4-0D4E-921F-42A6B1936E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3119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4000" b="0" i="0" kern="1200">
          <a:solidFill>
            <a:srgbClr val="14284B"/>
          </a:solidFill>
          <a:latin typeface="Oswald Regular"/>
          <a:ea typeface="+mj-ea"/>
          <a:cs typeface="Oswald Regular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12EE4F7-FD61-444F-B14A-D866E5B1314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AA6D72-1CD0-440D-9C15-B8046FE85FB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64191" y="30952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1C76EBB-3203-469A-A6D0-9A26378AA641}"/>
              </a:ext>
            </a:extLst>
          </p:cNvPr>
          <p:cNvCxnSpPr/>
          <p:nvPr userDrawn="1"/>
        </p:nvCxnSpPr>
        <p:spPr>
          <a:xfrm>
            <a:off x="3898856" y="749655"/>
            <a:ext cx="0" cy="5376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magine 28">
            <a:extLst>
              <a:ext uri="{FF2B5EF4-FFF2-40B4-BE49-F238E27FC236}">
                <a16:creationId xmlns:a16="http://schemas.microsoft.com/office/drawing/2014/main" id="{07B772E7-AD4D-4185-A705-3780650683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96" y="30626"/>
            <a:ext cx="4834846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4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025DE06-FE3A-4B22-B097-2D70F01394D4}"/>
              </a:ext>
            </a:extLst>
          </p:cNvPr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642330-1641-45A7-92B9-5843DEA189F8}"/>
              </a:ext>
            </a:extLst>
          </p:cNvPr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11" name="Immagine 10" descr="easygov_logo.png">
            <a:extLst>
              <a:ext uri="{FF2B5EF4-FFF2-40B4-BE49-F238E27FC236}">
                <a16:creationId xmlns:a16="http://schemas.microsoft.com/office/drawing/2014/main" id="{3C022713-3DDF-4234-8D47-D171C1D9211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7381" y="1556792"/>
            <a:ext cx="10969219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err="1"/>
              <a:t>Testo</a:t>
            </a:r>
            <a:endParaRPr lang="nl-NL" dirty="0"/>
          </a:p>
        </p:txBody>
      </p:sp>
      <p:sp>
        <p:nvSpPr>
          <p:cNvPr id="7" name="Rettangolo 6"/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6" name="Rettangolo 5"/>
          <p:cNvSpPr/>
          <p:nvPr userDrawn="1"/>
        </p:nvSpPr>
        <p:spPr>
          <a:xfrm>
            <a:off x="335361" y="548680"/>
            <a:ext cx="96011" cy="648072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9264352" y="6567166"/>
            <a:ext cx="2891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fld id="{B788FD01-2033-421F-BA71-0E92D466CDC9}" type="slidenum">
              <a:rPr lang="it-IT" sz="1000" b="0" i="0" baseline="0" smtClean="0">
                <a:solidFill>
                  <a:srgbClr val="14284B"/>
                </a:solidFill>
                <a:latin typeface="Hind Light"/>
                <a:cs typeface="Hind Light"/>
              </a:rPr>
              <a:t>‹N›</a:t>
            </a:fld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9" name="Immagine 8" descr="easygov_logo.png">
            <a:extLst>
              <a:ext uri="{FF2B5EF4-FFF2-40B4-BE49-F238E27FC236}">
                <a16:creationId xmlns:a16="http://schemas.microsoft.com/office/drawing/2014/main" id="{6F2FC4B5-BC89-F848-8770-A6F1FC1693F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A9FE4E-3BA4-4DA0-B108-C2990B0798F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96" y="30626"/>
            <a:ext cx="4834846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72" r:id="rId3"/>
    <p:sldLayoutId id="2147483673" r:id="rId4"/>
    <p:sldLayoutId id="2147483674" r:id="rId5"/>
    <p:sldLayoutId id="2147483677" r:id="rId6"/>
    <p:sldLayoutId id="2147483678" r:id="rId7"/>
    <p:sldLayoutId id="2147483676" r:id="rId8"/>
  </p:sldLayoutIdLst>
  <p:hf hdr="0"/>
  <p:txStyles>
    <p:titleStyle>
      <a:lvl1pPr marL="0" marR="0" indent="0" algn="l" defTabSz="914377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nl-NL" sz="2800" b="0" i="0" kern="1200" dirty="0">
          <a:solidFill>
            <a:srgbClr val="14284B"/>
          </a:solidFill>
          <a:latin typeface="Hind Light"/>
          <a:ea typeface="+mn-ea"/>
          <a:cs typeface="Hind Light"/>
        </a:defRPr>
      </a:lvl1pPr>
    </p:titleStyle>
    <p:bodyStyle>
      <a:lvl1pPr marL="268288" indent="-268288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1pPr>
      <a:lvl2pPr marL="457188" indent="0" algn="l" defTabSz="914377" rtl="0" eaLnBrk="1" latinLnBrk="0" hangingPunct="1">
        <a:spcBef>
          <a:spcPct val="20000"/>
        </a:spcBef>
        <a:buFont typeface="Arial" panose="020B0604020202020204" pitchFamily="34" charset="0"/>
        <a:buNone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11" Type="http://schemas.openxmlformats.org/officeDocument/2006/relationships/image" Target="../media/image16.gif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4871864" y="3125352"/>
            <a:ext cx="6840760" cy="1887824"/>
          </a:xfrm>
        </p:spPr>
        <p:txBody>
          <a:bodyPr>
            <a:normAutofit fontScale="90000"/>
          </a:bodyPr>
          <a:lstStyle/>
          <a:p>
            <a:r>
              <a:rPr lang="it-IT" sz="4900" b="0" dirty="0"/>
              <a:t>Progetto </a:t>
            </a:r>
            <a:r>
              <a:rPr lang="it-IT" sz="4900" dirty="0"/>
              <a:t>SUA</a:t>
            </a:r>
            <a:br>
              <a:rPr lang="it-IT" sz="4900" b="0" dirty="0"/>
            </a:br>
            <a:br>
              <a:rPr lang="it-IT" sz="3600" b="0" dirty="0"/>
            </a:br>
            <a:r>
              <a:rPr lang="it-IT" sz="4400" dirty="0"/>
              <a:t>Report di </a:t>
            </a:r>
            <a:r>
              <a:rPr lang="it-IT" sz="4400" dirty="0" err="1"/>
              <a:t>assessment</a:t>
            </a:r>
            <a:r>
              <a:rPr lang="it-IT" sz="4400" dirty="0"/>
              <a:t> </a:t>
            </a:r>
            <a:br>
              <a:rPr lang="it-IT" sz="4400" dirty="0"/>
            </a:br>
            <a:r>
              <a:rPr lang="it-IT" sz="4400" dirty="0"/>
              <a:t>del contesto degli Enti Riusanti </a:t>
            </a:r>
          </a:p>
        </p:txBody>
      </p:sp>
      <p:pic>
        <p:nvPicPr>
          <p:cNvPr id="1026" name="Picture 2" descr="Risultati immagini per Provincia di Potenz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51" y="5862188"/>
            <a:ext cx="643225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Provincia di Brescia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62" y="5862188"/>
            <a:ext cx="56700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magine correl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48" y="6024188"/>
            <a:ext cx="287999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Segnaposto contenuto 5">
            <a:extLst>
              <a:ext uri="{FF2B5EF4-FFF2-40B4-BE49-F238E27FC236}">
                <a16:creationId xmlns:a16="http://schemas.microsoft.com/office/drawing/2014/main" id="{77F4764F-00A1-9B4E-99A7-267057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/>
          <a:stretch/>
        </p:blipFill>
        <p:spPr>
          <a:xfrm>
            <a:off x="6295964" y="296627"/>
            <a:ext cx="2068523" cy="8235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CA2A380-B36D-3449-BBD2-E26959C65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2515" y="256226"/>
            <a:ext cx="1399508" cy="706648"/>
          </a:xfrm>
          <a:prstGeom prst="rect">
            <a:avLst/>
          </a:prstGeom>
        </p:spPr>
      </p:pic>
      <p:pic>
        <p:nvPicPr>
          <p:cNvPr id="12" name="Picture 2" descr="Risultati immagini per Agenzia per la coesione territoriale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748" y="234807"/>
            <a:ext cx="2168767" cy="76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provincia di vicenza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31" y="5862188"/>
            <a:ext cx="556416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Provincia di Salerno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233" y="5862188"/>
            <a:ext cx="47628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isultati immagini per Provincia di Novara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199" y="5862188"/>
            <a:ext cx="509544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magine 14" descr="Risultati immagini per provincia lecce">
            <a:extLst>
              <a:ext uri="{FF2B5EF4-FFF2-40B4-BE49-F238E27FC236}">
                <a16:creationId xmlns:a16="http://schemas.microsoft.com/office/drawing/2014/main" id="{30B3DD0C-32C8-46D3-AE25-49EA96F8A34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721" y="5862188"/>
            <a:ext cx="529302" cy="7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760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Potenza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D10D133B-75F0-4548-A7D0-5C5B8AED776D}"/>
              </a:ext>
            </a:extLst>
          </p:cNvPr>
          <p:cNvSpPr>
            <a:spLocks/>
          </p:cNvSpPr>
          <p:nvPr/>
        </p:nvSpPr>
        <p:spPr bwMode="auto">
          <a:xfrm>
            <a:off x="527149" y="5627005"/>
            <a:ext cx="188589" cy="180000"/>
          </a:xfrm>
          <a:custGeom>
            <a:avLst/>
            <a:gdLst>
              <a:gd name="T0" fmla="*/ 6 w 50"/>
              <a:gd name="T1" fmla="*/ 1 h 51"/>
              <a:gd name="T2" fmla="*/ 17 w 50"/>
              <a:gd name="T3" fmla="*/ 2 h 51"/>
              <a:gd name="T4" fmla="*/ 27 w 50"/>
              <a:gd name="T5" fmla="*/ 6 h 51"/>
              <a:gd name="T6" fmla="*/ 32 w 50"/>
              <a:gd name="T7" fmla="*/ 8 h 51"/>
              <a:gd name="T8" fmla="*/ 40 w 50"/>
              <a:gd name="T9" fmla="*/ 14 h 51"/>
              <a:gd name="T10" fmla="*/ 47 w 50"/>
              <a:gd name="T11" fmla="*/ 23 h 51"/>
              <a:gd name="T12" fmla="*/ 49 w 50"/>
              <a:gd name="T13" fmla="*/ 26 h 51"/>
              <a:gd name="T14" fmla="*/ 49 w 50"/>
              <a:gd name="T15" fmla="*/ 28 h 51"/>
              <a:gd name="T16" fmla="*/ 46 w 50"/>
              <a:gd name="T17" fmla="*/ 33 h 51"/>
              <a:gd name="T18" fmla="*/ 38 w 50"/>
              <a:gd name="T19" fmla="*/ 39 h 51"/>
              <a:gd name="T20" fmla="*/ 32 w 50"/>
              <a:gd name="T21" fmla="*/ 42 h 51"/>
              <a:gd name="T22" fmla="*/ 29 w 50"/>
              <a:gd name="T23" fmla="*/ 44 h 51"/>
              <a:gd name="T24" fmla="*/ 21 w 50"/>
              <a:gd name="T25" fmla="*/ 47 h 51"/>
              <a:gd name="T26" fmla="*/ 15 w 50"/>
              <a:gd name="T27" fmla="*/ 49 h 51"/>
              <a:gd name="T28" fmla="*/ 12 w 50"/>
              <a:gd name="T29" fmla="*/ 50 h 51"/>
              <a:gd name="T30" fmla="*/ 8 w 50"/>
              <a:gd name="T31" fmla="*/ 50 h 51"/>
              <a:gd name="T32" fmla="*/ 4 w 50"/>
              <a:gd name="T33" fmla="*/ 47 h 51"/>
              <a:gd name="T34" fmla="*/ 3 w 50"/>
              <a:gd name="T35" fmla="*/ 44 h 51"/>
              <a:gd name="T36" fmla="*/ 1 w 50"/>
              <a:gd name="T37" fmla="*/ 36 h 51"/>
              <a:gd name="T38" fmla="*/ 1 w 50"/>
              <a:gd name="T39" fmla="*/ 33 h 51"/>
              <a:gd name="T40" fmla="*/ 0 w 50"/>
              <a:gd name="T41" fmla="*/ 21 h 51"/>
              <a:gd name="T42" fmla="*/ 1 w 50"/>
              <a:gd name="T43" fmla="*/ 15 h 51"/>
              <a:gd name="T44" fmla="*/ 2 w 50"/>
              <a:gd name="T45" fmla="*/ 10 h 51"/>
              <a:gd name="T46" fmla="*/ 3 w 50"/>
              <a:gd name="T47" fmla="*/ 3 h 51"/>
              <a:gd name="T48" fmla="*/ 6 w 50"/>
              <a:gd name="T49" fmla="*/ 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51">
                <a:moveTo>
                  <a:pt x="6" y="1"/>
                </a:moveTo>
                <a:cubicBezTo>
                  <a:pt x="9" y="0"/>
                  <a:pt x="13" y="1"/>
                  <a:pt x="17" y="2"/>
                </a:cubicBezTo>
                <a:cubicBezTo>
                  <a:pt x="20" y="3"/>
                  <a:pt x="23" y="5"/>
                  <a:pt x="27" y="6"/>
                </a:cubicBezTo>
                <a:cubicBezTo>
                  <a:pt x="29" y="6"/>
                  <a:pt x="31" y="7"/>
                  <a:pt x="32" y="8"/>
                </a:cubicBezTo>
                <a:cubicBezTo>
                  <a:pt x="35" y="10"/>
                  <a:pt x="38" y="12"/>
                  <a:pt x="40" y="14"/>
                </a:cubicBezTo>
                <a:cubicBezTo>
                  <a:pt x="43" y="17"/>
                  <a:pt x="45" y="20"/>
                  <a:pt x="47" y="23"/>
                </a:cubicBezTo>
                <a:cubicBezTo>
                  <a:pt x="48" y="24"/>
                  <a:pt x="49" y="25"/>
                  <a:pt x="49" y="26"/>
                </a:cubicBezTo>
                <a:cubicBezTo>
                  <a:pt x="50" y="26"/>
                  <a:pt x="49" y="28"/>
                  <a:pt x="49" y="28"/>
                </a:cubicBezTo>
                <a:cubicBezTo>
                  <a:pt x="48" y="30"/>
                  <a:pt x="47" y="32"/>
                  <a:pt x="46" y="33"/>
                </a:cubicBezTo>
                <a:cubicBezTo>
                  <a:pt x="43" y="35"/>
                  <a:pt x="41" y="37"/>
                  <a:pt x="38" y="39"/>
                </a:cubicBezTo>
                <a:cubicBezTo>
                  <a:pt x="36" y="41"/>
                  <a:pt x="34" y="41"/>
                  <a:pt x="32" y="42"/>
                </a:cubicBezTo>
                <a:cubicBezTo>
                  <a:pt x="31" y="43"/>
                  <a:pt x="30" y="44"/>
                  <a:pt x="29" y="44"/>
                </a:cubicBezTo>
                <a:cubicBezTo>
                  <a:pt x="26" y="45"/>
                  <a:pt x="24" y="46"/>
                  <a:pt x="21" y="47"/>
                </a:cubicBezTo>
                <a:cubicBezTo>
                  <a:pt x="19" y="48"/>
                  <a:pt x="17" y="49"/>
                  <a:pt x="15" y="49"/>
                </a:cubicBezTo>
                <a:cubicBezTo>
                  <a:pt x="14" y="50"/>
                  <a:pt x="13" y="50"/>
                  <a:pt x="12" y="50"/>
                </a:cubicBezTo>
                <a:cubicBezTo>
                  <a:pt x="11" y="50"/>
                  <a:pt x="9" y="50"/>
                  <a:pt x="8" y="50"/>
                </a:cubicBezTo>
                <a:cubicBezTo>
                  <a:pt x="6" y="51"/>
                  <a:pt x="4" y="50"/>
                  <a:pt x="4" y="47"/>
                </a:cubicBezTo>
                <a:cubicBezTo>
                  <a:pt x="4" y="46"/>
                  <a:pt x="4" y="45"/>
                  <a:pt x="3" y="44"/>
                </a:cubicBezTo>
                <a:cubicBezTo>
                  <a:pt x="3" y="41"/>
                  <a:pt x="2" y="39"/>
                  <a:pt x="1" y="36"/>
                </a:cubicBezTo>
                <a:cubicBezTo>
                  <a:pt x="1" y="35"/>
                  <a:pt x="1" y="34"/>
                  <a:pt x="1" y="33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9"/>
                  <a:pt x="1" y="17"/>
                  <a:pt x="1" y="15"/>
                </a:cubicBezTo>
                <a:cubicBezTo>
                  <a:pt x="1" y="13"/>
                  <a:pt x="1" y="12"/>
                  <a:pt x="2" y="10"/>
                </a:cubicBezTo>
                <a:cubicBezTo>
                  <a:pt x="2" y="8"/>
                  <a:pt x="3" y="5"/>
                  <a:pt x="3" y="3"/>
                </a:cubicBezTo>
                <a:cubicBezTo>
                  <a:pt x="3" y="1"/>
                  <a:pt x="3" y="1"/>
                  <a:pt x="6" y="1"/>
                </a:cubicBezTo>
                <a:close/>
              </a:path>
            </a:pathLst>
          </a:custGeom>
          <a:solidFill>
            <a:srgbClr val="1A274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ind Medium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C38F89F-4523-4C2B-8FFE-E5D86AE29769}"/>
              </a:ext>
            </a:extLst>
          </p:cNvPr>
          <p:cNvSpPr txBox="1"/>
          <p:nvPr/>
        </p:nvSpPr>
        <p:spPr>
          <a:xfrm>
            <a:off x="1036901" y="5518973"/>
            <a:ext cx="9307571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600" i="1" dirty="0"/>
              <a:t>Tra gli enti che attualmente acquistano in autonomia (55%), una quota maggioritaria (pari al 40% del totale) manifesta un interesse ad acquisti in forma associata</a:t>
            </a:r>
            <a:endParaRPr lang="it-IT" sz="1600" b="1" i="1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72DDF81E-427C-4141-BCC4-300692CCD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605907"/>
              </p:ext>
            </p:extLst>
          </p:nvPr>
        </p:nvGraphicFramePr>
        <p:xfrm>
          <a:off x="715737" y="1640843"/>
          <a:ext cx="11068895" cy="3589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262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CDEFE5-5A39-40F3-87D4-07346B35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Vicenza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C5A90B4-CAF4-49AB-9785-66A38EE9D268}"/>
              </a:ext>
            </a:extLst>
          </p:cNvPr>
          <p:cNvCxnSpPr/>
          <p:nvPr/>
        </p:nvCxnSpPr>
        <p:spPr>
          <a:xfrm>
            <a:off x="4007768" y="1484784"/>
            <a:ext cx="0" cy="4751387"/>
          </a:xfrm>
          <a:prstGeom prst="line">
            <a:avLst/>
          </a:prstGeom>
          <a:ln w="38100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9DDBCFB-D8D5-44DE-8398-024F4661C38E}"/>
              </a:ext>
            </a:extLst>
          </p:cNvPr>
          <p:cNvGrpSpPr/>
          <p:nvPr/>
        </p:nvGrpSpPr>
        <p:grpSpPr>
          <a:xfrm>
            <a:off x="4314305" y="1556792"/>
            <a:ext cx="7200000" cy="646331"/>
            <a:chOff x="4314306" y="1556792"/>
            <a:chExt cx="6872131" cy="64633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635BF044-7771-4E1A-B262-1C4D63E45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F92E972-86F7-4514-8626-39D91F1A0D27}"/>
                </a:ext>
              </a:extLst>
            </p:cNvPr>
            <p:cNvSpPr txBox="1"/>
            <p:nvPr/>
          </p:nvSpPr>
          <p:spPr>
            <a:xfrm>
              <a:off x="4800843" y="1556792"/>
              <a:ext cx="638559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Indagine in modalità CAWI (Computer </a:t>
              </a:r>
              <a:r>
                <a:rPr lang="it-IT" dirty="0" err="1">
                  <a:latin typeface="Hind Medium"/>
                </a:rPr>
                <a:t>Assisted</a:t>
              </a:r>
              <a:r>
                <a:rPr lang="it-IT" dirty="0">
                  <a:latin typeface="Hind Medium"/>
                </a:rPr>
                <a:t> Web </a:t>
              </a:r>
              <a:r>
                <a:rPr lang="it-IT" dirty="0" err="1">
                  <a:latin typeface="Hind Medium"/>
                </a:rPr>
                <a:t>Interviewing</a:t>
              </a:r>
              <a:r>
                <a:rPr lang="it-IT" dirty="0">
                  <a:latin typeface="Hind Medium"/>
                </a:rPr>
                <a:t>) </a:t>
              </a:r>
            </a:p>
            <a:p>
              <a:r>
                <a:rPr lang="it-IT" dirty="0">
                  <a:latin typeface="Hind Medium"/>
                </a:rPr>
                <a:t>somministrata nei mesi di gennaio e febbraio 2019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563DE02C-A047-4B03-AE6D-4ADB5C4C9AE2}"/>
              </a:ext>
            </a:extLst>
          </p:cNvPr>
          <p:cNvGrpSpPr/>
          <p:nvPr/>
        </p:nvGrpSpPr>
        <p:grpSpPr>
          <a:xfrm>
            <a:off x="4314306" y="2276369"/>
            <a:ext cx="7200000" cy="646331"/>
            <a:chOff x="4314306" y="2274227"/>
            <a:chExt cx="7207351" cy="646331"/>
          </a:xfrm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109DA23D-CBB0-45A8-9298-9E7D6E1D6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C3FCDC-A24A-4AAC-8F36-750F78CE47EE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Invito a partecipare diffuso tramite PEC del Presidente della Provincia </a:t>
              </a:r>
              <a:br>
                <a:rPr lang="it-IT" dirty="0">
                  <a:latin typeface="Hind Medium"/>
                </a:rPr>
              </a:br>
              <a:r>
                <a:rPr lang="it-IT" dirty="0">
                  <a:latin typeface="Hind Medium"/>
                </a:rPr>
                <a:t>agli indirizzi istituzionali dei </a:t>
              </a:r>
              <a:r>
                <a:rPr lang="it-IT" b="1" dirty="0">
                  <a:latin typeface="Hind Medium"/>
                </a:rPr>
                <a:t>114 Comuni </a:t>
              </a:r>
              <a:r>
                <a:rPr lang="it-IT" dirty="0">
                  <a:latin typeface="Hind Medium"/>
                </a:rPr>
                <a:t>della Provincia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21FB49C-96E2-42A2-8723-B5873BCC8E40}"/>
              </a:ext>
            </a:extLst>
          </p:cNvPr>
          <p:cNvGrpSpPr/>
          <p:nvPr/>
        </p:nvGrpSpPr>
        <p:grpSpPr>
          <a:xfrm>
            <a:off x="4314306" y="2995946"/>
            <a:ext cx="7200000" cy="2088000"/>
            <a:chOff x="4314306" y="2274227"/>
            <a:chExt cx="7686537" cy="208800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4275B1-A598-4BB7-A7AA-2A8897801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86EC308-EEF1-4D5B-888C-8359B392522A}"/>
                </a:ext>
              </a:extLst>
            </p:cNvPr>
            <p:cNvSpPr txBox="1"/>
            <p:nvPr/>
          </p:nvSpPr>
          <p:spPr>
            <a:xfrm>
              <a:off x="4800844" y="2274227"/>
              <a:ext cx="7199999" cy="2088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Al </a:t>
              </a:r>
              <a:r>
                <a:rPr lang="it-IT" dirty="0">
                  <a:latin typeface="+mj-lt"/>
                </a:rPr>
                <a:t>questionario hanno risposto complessivamente </a:t>
              </a:r>
              <a:r>
                <a:rPr lang="it-IT" b="1" dirty="0">
                  <a:latin typeface="+mj-lt"/>
                </a:rPr>
                <a:t>58 Enti, </a:t>
              </a:r>
              <a:r>
                <a:rPr lang="it-IT" dirty="0">
                  <a:latin typeface="+mj-lt"/>
                </a:rPr>
                <a:t>consentendo di acquisire una fotografia generale delle principali dinamiche in atto a livello territoriale con particolare riferimento a: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attuale </a:t>
              </a:r>
              <a:r>
                <a:rPr lang="it-IT" b="1" dirty="0">
                  <a:latin typeface="+mj-lt"/>
                </a:rPr>
                <a:t>modello di governance </a:t>
              </a:r>
              <a:r>
                <a:rPr lang="it-IT" dirty="0">
                  <a:latin typeface="+mj-lt"/>
                </a:rPr>
                <a:t>degli acquisti da parte dei Comuni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assetto organizzativo e </a:t>
              </a:r>
              <a:r>
                <a:rPr lang="it-IT" b="1" dirty="0">
                  <a:latin typeface="+mj-lt"/>
                </a:rPr>
                <a:t>strategie di collaborazione </a:t>
              </a:r>
              <a:r>
                <a:rPr lang="it-IT" dirty="0">
                  <a:latin typeface="+mj-lt"/>
                </a:rPr>
                <a:t>in atto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b="1" dirty="0">
                  <a:latin typeface="+mj-lt"/>
                </a:rPr>
                <a:t>professionalità</a:t>
              </a:r>
              <a:r>
                <a:rPr lang="it-IT" dirty="0">
                  <a:latin typeface="+mj-lt"/>
                </a:rPr>
                <a:t> e competenze dedicate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b="1" dirty="0">
                  <a:latin typeface="+mj-lt"/>
                </a:rPr>
                <a:t>elementi di criticità </a:t>
              </a:r>
              <a:r>
                <a:rPr lang="it-IT" dirty="0">
                  <a:latin typeface="+mj-lt"/>
                </a:rPr>
                <a:t>riscontrati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A319842-4AA0-440B-8F75-BC42D0DA157D}"/>
              </a:ext>
            </a:extLst>
          </p:cNvPr>
          <p:cNvGrpSpPr/>
          <p:nvPr/>
        </p:nvGrpSpPr>
        <p:grpSpPr>
          <a:xfrm>
            <a:off x="4314306" y="5157192"/>
            <a:ext cx="7200000" cy="646331"/>
            <a:chOff x="4314306" y="2274227"/>
            <a:chExt cx="7207351" cy="646331"/>
          </a:xfrm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B33323D-80EC-4C5A-9A38-F0D905378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3CA3D5B-BD14-4A1A-8554-4935321A6F98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Da tali basi sarà possibile valutare prospettive e direttrici di sviluppo della Stazione Unica Appaltante della Provincia di Vicenza</a:t>
              </a:r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6B4CB567-7AC7-4518-A8BA-7965AA172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" t="7476" r="7105" b="7476"/>
          <a:stretch/>
        </p:blipFill>
        <p:spPr>
          <a:xfrm>
            <a:off x="335360" y="1556792"/>
            <a:ext cx="3079378" cy="44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1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Vicenza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149" y="908731"/>
            <a:ext cx="10969450" cy="288925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5C45672-38D8-4403-A2A4-23196264B536}"/>
              </a:ext>
            </a:extLst>
          </p:cNvPr>
          <p:cNvSpPr txBox="1"/>
          <p:nvPr/>
        </p:nvSpPr>
        <p:spPr>
          <a:xfrm>
            <a:off x="335363" y="1339863"/>
            <a:ext cx="828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/>
              <a:t>Numero di gare bandite </a:t>
            </a:r>
            <a:r>
              <a:rPr lang="it-IT" b="1" dirty="0"/>
              <a:t>nel 2018 presso i Comuni della Prov. di Vicenza, per tipologia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F1F21D5-6688-440E-8952-39CC3CF2A746}"/>
              </a:ext>
            </a:extLst>
          </p:cNvPr>
          <p:cNvSpPr txBox="1"/>
          <p:nvPr/>
        </p:nvSpPr>
        <p:spPr>
          <a:xfrm>
            <a:off x="8832304" y="1556792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complessivo per le 1015 gare di beni e servizi:</a:t>
            </a:r>
          </a:p>
          <a:p>
            <a:pPr algn="ctr"/>
            <a:r>
              <a:rPr lang="it-IT" b="1" dirty="0"/>
              <a:t>€ 277.364.639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E13A005-A7CD-4131-A2AC-8953802C1190}"/>
              </a:ext>
            </a:extLst>
          </p:cNvPr>
          <p:cNvSpPr txBox="1"/>
          <p:nvPr/>
        </p:nvSpPr>
        <p:spPr>
          <a:xfrm>
            <a:off x="8832304" y="2557327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complessivo per le </a:t>
            </a:r>
            <a:br>
              <a:rPr lang="it-IT" dirty="0"/>
            </a:br>
            <a:r>
              <a:rPr lang="it-IT" dirty="0"/>
              <a:t>281 gare di lavori:</a:t>
            </a:r>
          </a:p>
          <a:p>
            <a:pPr algn="ctr"/>
            <a:r>
              <a:rPr lang="it-IT" b="1" dirty="0"/>
              <a:t>€ 26.749.703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E504C01E-6075-42D7-83B4-759DD000EB61}"/>
              </a:ext>
            </a:extLst>
          </p:cNvPr>
          <p:cNvCxnSpPr>
            <a:cxnSpLocks/>
          </p:cNvCxnSpPr>
          <p:nvPr/>
        </p:nvCxnSpPr>
        <p:spPr>
          <a:xfrm rot="5400000">
            <a:off x="10362304" y="2477866"/>
            <a:ext cx="0" cy="216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E91921-7FE4-4B90-B6CB-C4506ACE8B7D}"/>
              </a:ext>
            </a:extLst>
          </p:cNvPr>
          <p:cNvSpPr txBox="1"/>
          <p:nvPr/>
        </p:nvSpPr>
        <p:spPr>
          <a:xfrm>
            <a:off x="8832304" y="3635073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medio beni e servizi:</a:t>
            </a:r>
          </a:p>
          <a:p>
            <a:pPr algn="ctr"/>
            <a:r>
              <a:rPr lang="it-IT" b="1" dirty="0"/>
              <a:t>€ 943.642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ACC0AFB-92E1-4BE6-B984-BC4884C5B5F9}"/>
              </a:ext>
            </a:extLst>
          </p:cNvPr>
          <p:cNvSpPr txBox="1"/>
          <p:nvPr/>
        </p:nvSpPr>
        <p:spPr>
          <a:xfrm>
            <a:off x="8832304" y="4358611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medio lavori:</a:t>
            </a:r>
          </a:p>
          <a:p>
            <a:pPr algn="ctr"/>
            <a:r>
              <a:rPr lang="it-IT" b="1" dirty="0"/>
              <a:t>€ 835.928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023D50B3-3BCA-40C4-9F08-0B4C7D866D84}"/>
              </a:ext>
            </a:extLst>
          </p:cNvPr>
          <p:cNvCxnSpPr>
            <a:cxnSpLocks/>
          </p:cNvCxnSpPr>
          <p:nvPr/>
        </p:nvCxnSpPr>
        <p:spPr>
          <a:xfrm rot="5400000">
            <a:off x="10362304" y="4002149"/>
            <a:ext cx="0" cy="216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EC89561-88DD-4DE0-9D84-7A7A498E7DB3}"/>
              </a:ext>
            </a:extLst>
          </p:cNvPr>
          <p:cNvSpPr txBox="1"/>
          <p:nvPr/>
        </p:nvSpPr>
        <p:spPr>
          <a:xfrm>
            <a:off x="8832304" y="5159355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Variazione n. gare 2017/2018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Beni e servizi </a:t>
            </a:r>
            <a:r>
              <a:rPr lang="it-IT" b="1" dirty="0"/>
              <a:t>+4,5%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Lavori </a:t>
            </a:r>
            <a:r>
              <a:rPr lang="it-IT" b="1" dirty="0"/>
              <a:t>+22,17%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FA27470-59AB-4914-9DE6-C543441014B7}"/>
              </a:ext>
            </a:extLst>
          </p:cNvPr>
          <p:cNvCxnSpPr/>
          <p:nvPr/>
        </p:nvCxnSpPr>
        <p:spPr>
          <a:xfrm>
            <a:off x="8688288" y="1484784"/>
            <a:ext cx="0" cy="4751387"/>
          </a:xfrm>
          <a:prstGeom prst="line">
            <a:avLst/>
          </a:prstGeom>
          <a:ln w="12700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39F12A5B-EDB4-42E1-ACFD-FAA81382D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458993"/>
              </p:ext>
            </p:extLst>
          </p:nvPr>
        </p:nvGraphicFramePr>
        <p:xfrm>
          <a:off x="380056" y="1714878"/>
          <a:ext cx="8240845" cy="4486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485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Vicenza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9E69FC-3D29-4154-AFBE-16491D362BEB}"/>
              </a:ext>
            </a:extLst>
          </p:cNvPr>
          <p:cNvSpPr txBox="1"/>
          <p:nvPr/>
        </p:nvSpPr>
        <p:spPr>
          <a:xfrm>
            <a:off x="335363" y="1339863"/>
            <a:ext cx="838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Risorse dedicate alla funzione acquisti presso i Comuni, per qualifica e inquadramento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A83FF4B-3AC1-4833-910F-E69B219571D1}"/>
              </a:ext>
            </a:extLst>
          </p:cNvPr>
          <p:cNvCxnSpPr>
            <a:cxnSpLocks/>
          </p:cNvCxnSpPr>
          <p:nvPr/>
        </p:nvCxnSpPr>
        <p:spPr>
          <a:xfrm flipV="1">
            <a:off x="6456040" y="1988840"/>
            <a:ext cx="0" cy="4032448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F7920A76-F7C9-44CE-A076-0A06AEDCB094}"/>
              </a:ext>
            </a:extLst>
          </p:cNvPr>
          <p:cNvGrpSpPr/>
          <p:nvPr/>
        </p:nvGrpSpPr>
        <p:grpSpPr>
          <a:xfrm>
            <a:off x="6888088" y="1988840"/>
            <a:ext cx="4937751" cy="646331"/>
            <a:chOff x="4314306" y="1556792"/>
            <a:chExt cx="4712881" cy="646331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5878074-8037-4B64-A29E-316A0219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E041ACE-FFF6-4149-BD6B-DA5BD558F37C}"/>
                </a:ext>
              </a:extLst>
            </p:cNvPr>
            <p:cNvSpPr txBox="1"/>
            <p:nvPr/>
          </p:nvSpPr>
          <p:spPr>
            <a:xfrm>
              <a:off x="4800843" y="1556792"/>
              <a:ext cx="422634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i="1" dirty="0">
                  <a:latin typeface="Hind Medium"/>
                </a:rPr>
                <a:t>Numero medio dipendenti per Comune</a:t>
              </a:r>
            </a:p>
            <a:p>
              <a:r>
                <a:rPr lang="it-IT" b="1" i="1" dirty="0">
                  <a:latin typeface="Hind Medium"/>
                </a:rPr>
                <a:t>7,4</a:t>
              </a:r>
            </a:p>
            <a:p>
              <a:br>
                <a:rPr lang="it-IT" i="1" dirty="0">
                  <a:latin typeface="Hind Medium"/>
                </a:rPr>
              </a:br>
              <a:r>
                <a:rPr lang="it-IT" i="1" dirty="0">
                  <a:latin typeface="Hind Medium"/>
                </a:rPr>
                <a:t>Di cui:</a:t>
              </a:r>
            </a:p>
            <a:p>
              <a:r>
                <a:rPr lang="it-IT" i="1" dirty="0">
                  <a:latin typeface="Hind Medium"/>
                </a:rPr>
                <a:t>0,3 dirigenti</a:t>
              </a:r>
            </a:p>
            <a:p>
              <a:r>
                <a:rPr lang="it-IT" i="1">
                  <a:latin typeface="Hind Medium"/>
                </a:rPr>
                <a:t>2,2 </a:t>
              </a:r>
              <a:r>
                <a:rPr lang="it-IT" i="1" dirty="0">
                  <a:latin typeface="Hind Medium"/>
                </a:rPr>
                <a:t>funzionari</a:t>
              </a:r>
            </a:p>
            <a:p>
              <a:r>
                <a:rPr lang="it-IT" i="1" dirty="0">
                  <a:latin typeface="Hind Medium"/>
                </a:rPr>
                <a:t>4,9 impiegati o altro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4DCD9282-CA88-449A-88BC-D76E5AA39FAE}"/>
              </a:ext>
            </a:extLst>
          </p:cNvPr>
          <p:cNvGrpSpPr/>
          <p:nvPr/>
        </p:nvGrpSpPr>
        <p:grpSpPr>
          <a:xfrm>
            <a:off x="6888088" y="4294837"/>
            <a:ext cx="4937751" cy="646331"/>
            <a:chOff x="4314306" y="1556792"/>
            <a:chExt cx="4712881" cy="646331"/>
          </a:xfrm>
        </p:grpSpPr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49C8C033-7D7B-49A7-B1E3-3186E23E2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05F665F5-6C67-4C32-AF28-154FF9D92010}"/>
                </a:ext>
              </a:extLst>
            </p:cNvPr>
            <p:cNvSpPr txBox="1"/>
            <p:nvPr/>
          </p:nvSpPr>
          <p:spPr>
            <a:xfrm>
              <a:off x="4800843" y="1556792"/>
              <a:ext cx="422634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i="1" dirty="0">
                  <a:latin typeface="Hind Medium"/>
                </a:rPr>
                <a:t>Quota di personale a tempo indeterminato</a:t>
              </a:r>
            </a:p>
            <a:p>
              <a:r>
                <a:rPr lang="it-IT" b="1" i="1" dirty="0">
                  <a:latin typeface="Hind Medium"/>
                </a:rPr>
                <a:t>90%</a:t>
              </a:r>
            </a:p>
          </p:txBody>
        </p:sp>
      </p:grp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2EB5929E-F65C-42EE-835B-00104BC89E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097234"/>
              </p:ext>
            </p:extLst>
          </p:nvPr>
        </p:nvGraphicFramePr>
        <p:xfrm>
          <a:off x="486917" y="1988840"/>
          <a:ext cx="6185148" cy="3847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569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Vicenza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D10D133B-75F0-4548-A7D0-5C5B8AED776D}"/>
              </a:ext>
            </a:extLst>
          </p:cNvPr>
          <p:cNvSpPr>
            <a:spLocks/>
          </p:cNvSpPr>
          <p:nvPr/>
        </p:nvSpPr>
        <p:spPr bwMode="auto">
          <a:xfrm>
            <a:off x="527149" y="5627005"/>
            <a:ext cx="188589" cy="180000"/>
          </a:xfrm>
          <a:custGeom>
            <a:avLst/>
            <a:gdLst>
              <a:gd name="T0" fmla="*/ 6 w 50"/>
              <a:gd name="T1" fmla="*/ 1 h 51"/>
              <a:gd name="T2" fmla="*/ 17 w 50"/>
              <a:gd name="T3" fmla="*/ 2 h 51"/>
              <a:gd name="T4" fmla="*/ 27 w 50"/>
              <a:gd name="T5" fmla="*/ 6 h 51"/>
              <a:gd name="T6" fmla="*/ 32 w 50"/>
              <a:gd name="T7" fmla="*/ 8 h 51"/>
              <a:gd name="T8" fmla="*/ 40 w 50"/>
              <a:gd name="T9" fmla="*/ 14 h 51"/>
              <a:gd name="T10" fmla="*/ 47 w 50"/>
              <a:gd name="T11" fmla="*/ 23 h 51"/>
              <a:gd name="T12" fmla="*/ 49 w 50"/>
              <a:gd name="T13" fmla="*/ 26 h 51"/>
              <a:gd name="T14" fmla="*/ 49 w 50"/>
              <a:gd name="T15" fmla="*/ 28 h 51"/>
              <a:gd name="T16" fmla="*/ 46 w 50"/>
              <a:gd name="T17" fmla="*/ 33 h 51"/>
              <a:gd name="T18" fmla="*/ 38 w 50"/>
              <a:gd name="T19" fmla="*/ 39 h 51"/>
              <a:gd name="T20" fmla="*/ 32 w 50"/>
              <a:gd name="T21" fmla="*/ 42 h 51"/>
              <a:gd name="T22" fmla="*/ 29 w 50"/>
              <a:gd name="T23" fmla="*/ 44 h 51"/>
              <a:gd name="T24" fmla="*/ 21 w 50"/>
              <a:gd name="T25" fmla="*/ 47 h 51"/>
              <a:gd name="T26" fmla="*/ 15 w 50"/>
              <a:gd name="T27" fmla="*/ 49 h 51"/>
              <a:gd name="T28" fmla="*/ 12 w 50"/>
              <a:gd name="T29" fmla="*/ 50 h 51"/>
              <a:gd name="T30" fmla="*/ 8 w 50"/>
              <a:gd name="T31" fmla="*/ 50 h 51"/>
              <a:gd name="T32" fmla="*/ 4 w 50"/>
              <a:gd name="T33" fmla="*/ 47 h 51"/>
              <a:gd name="T34" fmla="*/ 3 w 50"/>
              <a:gd name="T35" fmla="*/ 44 h 51"/>
              <a:gd name="T36" fmla="*/ 1 w 50"/>
              <a:gd name="T37" fmla="*/ 36 h 51"/>
              <a:gd name="T38" fmla="*/ 1 w 50"/>
              <a:gd name="T39" fmla="*/ 33 h 51"/>
              <a:gd name="T40" fmla="*/ 0 w 50"/>
              <a:gd name="T41" fmla="*/ 21 h 51"/>
              <a:gd name="T42" fmla="*/ 1 w 50"/>
              <a:gd name="T43" fmla="*/ 15 h 51"/>
              <a:gd name="T44" fmla="*/ 2 w 50"/>
              <a:gd name="T45" fmla="*/ 10 h 51"/>
              <a:gd name="T46" fmla="*/ 3 w 50"/>
              <a:gd name="T47" fmla="*/ 3 h 51"/>
              <a:gd name="T48" fmla="*/ 6 w 50"/>
              <a:gd name="T49" fmla="*/ 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51">
                <a:moveTo>
                  <a:pt x="6" y="1"/>
                </a:moveTo>
                <a:cubicBezTo>
                  <a:pt x="9" y="0"/>
                  <a:pt x="13" y="1"/>
                  <a:pt x="17" y="2"/>
                </a:cubicBezTo>
                <a:cubicBezTo>
                  <a:pt x="20" y="3"/>
                  <a:pt x="23" y="5"/>
                  <a:pt x="27" y="6"/>
                </a:cubicBezTo>
                <a:cubicBezTo>
                  <a:pt x="29" y="6"/>
                  <a:pt x="31" y="7"/>
                  <a:pt x="32" y="8"/>
                </a:cubicBezTo>
                <a:cubicBezTo>
                  <a:pt x="35" y="10"/>
                  <a:pt x="38" y="12"/>
                  <a:pt x="40" y="14"/>
                </a:cubicBezTo>
                <a:cubicBezTo>
                  <a:pt x="43" y="17"/>
                  <a:pt x="45" y="20"/>
                  <a:pt x="47" y="23"/>
                </a:cubicBezTo>
                <a:cubicBezTo>
                  <a:pt x="48" y="24"/>
                  <a:pt x="49" y="25"/>
                  <a:pt x="49" y="26"/>
                </a:cubicBezTo>
                <a:cubicBezTo>
                  <a:pt x="50" y="26"/>
                  <a:pt x="49" y="28"/>
                  <a:pt x="49" y="28"/>
                </a:cubicBezTo>
                <a:cubicBezTo>
                  <a:pt x="48" y="30"/>
                  <a:pt x="47" y="32"/>
                  <a:pt x="46" y="33"/>
                </a:cubicBezTo>
                <a:cubicBezTo>
                  <a:pt x="43" y="35"/>
                  <a:pt x="41" y="37"/>
                  <a:pt x="38" y="39"/>
                </a:cubicBezTo>
                <a:cubicBezTo>
                  <a:pt x="36" y="41"/>
                  <a:pt x="34" y="41"/>
                  <a:pt x="32" y="42"/>
                </a:cubicBezTo>
                <a:cubicBezTo>
                  <a:pt x="31" y="43"/>
                  <a:pt x="30" y="44"/>
                  <a:pt x="29" y="44"/>
                </a:cubicBezTo>
                <a:cubicBezTo>
                  <a:pt x="26" y="45"/>
                  <a:pt x="24" y="46"/>
                  <a:pt x="21" y="47"/>
                </a:cubicBezTo>
                <a:cubicBezTo>
                  <a:pt x="19" y="48"/>
                  <a:pt x="17" y="49"/>
                  <a:pt x="15" y="49"/>
                </a:cubicBezTo>
                <a:cubicBezTo>
                  <a:pt x="14" y="50"/>
                  <a:pt x="13" y="50"/>
                  <a:pt x="12" y="50"/>
                </a:cubicBezTo>
                <a:cubicBezTo>
                  <a:pt x="11" y="50"/>
                  <a:pt x="9" y="50"/>
                  <a:pt x="8" y="50"/>
                </a:cubicBezTo>
                <a:cubicBezTo>
                  <a:pt x="6" y="51"/>
                  <a:pt x="4" y="50"/>
                  <a:pt x="4" y="47"/>
                </a:cubicBezTo>
                <a:cubicBezTo>
                  <a:pt x="4" y="46"/>
                  <a:pt x="4" y="45"/>
                  <a:pt x="3" y="44"/>
                </a:cubicBezTo>
                <a:cubicBezTo>
                  <a:pt x="3" y="41"/>
                  <a:pt x="2" y="39"/>
                  <a:pt x="1" y="36"/>
                </a:cubicBezTo>
                <a:cubicBezTo>
                  <a:pt x="1" y="35"/>
                  <a:pt x="1" y="34"/>
                  <a:pt x="1" y="33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9"/>
                  <a:pt x="1" y="17"/>
                  <a:pt x="1" y="15"/>
                </a:cubicBezTo>
                <a:cubicBezTo>
                  <a:pt x="1" y="13"/>
                  <a:pt x="1" y="12"/>
                  <a:pt x="2" y="10"/>
                </a:cubicBezTo>
                <a:cubicBezTo>
                  <a:pt x="2" y="8"/>
                  <a:pt x="3" y="5"/>
                  <a:pt x="3" y="3"/>
                </a:cubicBezTo>
                <a:cubicBezTo>
                  <a:pt x="3" y="1"/>
                  <a:pt x="3" y="1"/>
                  <a:pt x="6" y="1"/>
                </a:cubicBezTo>
                <a:close/>
              </a:path>
            </a:pathLst>
          </a:custGeom>
          <a:solidFill>
            <a:srgbClr val="1A274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ind Medium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C38F89F-4523-4C2B-8FFE-E5D86AE29769}"/>
              </a:ext>
            </a:extLst>
          </p:cNvPr>
          <p:cNvSpPr txBox="1"/>
          <p:nvPr/>
        </p:nvSpPr>
        <p:spPr>
          <a:xfrm>
            <a:off x="1036901" y="5518973"/>
            <a:ext cx="1045969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b="1" i="1" dirty="0">
                <a:latin typeface="Hind Medium"/>
              </a:rPr>
              <a:t>Gli aspetti giuridici sono di gran lunga la maggiore causa di preoccupazione per gli enti, li classificano come molto complessi nel 76% dei casi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BAADA167-B895-4125-89E7-B5F4000D4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152499"/>
              </p:ext>
            </p:extLst>
          </p:nvPr>
        </p:nvGraphicFramePr>
        <p:xfrm>
          <a:off x="715738" y="1700809"/>
          <a:ext cx="10636846" cy="363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609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Vicenza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D10D133B-75F0-4548-A7D0-5C5B8AED776D}"/>
              </a:ext>
            </a:extLst>
          </p:cNvPr>
          <p:cNvSpPr>
            <a:spLocks/>
          </p:cNvSpPr>
          <p:nvPr/>
        </p:nvSpPr>
        <p:spPr bwMode="auto">
          <a:xfrm>
            <a:off x="527149" y="5627005"/>
            <a:ext cx="188589" cy="180000"/>
          </a:xfrm>
          <a:custGeom>
            <a:avLst/>
            <a:gdLst>
              <a:gd name="T0" fmla="*/ 6 w 50"/>
              <a:gd name="T1" fmla="*/ 1 h 51"/>
              <a:gd name="T2" fmla="*/ 17 w 50"/>
              <a:gd name="T3" fmla="*/ 2 h 51"/>
              <a:gd name="T4" fmla="*/ 27 w 50"/>
              <a:gd name="T5" fmla="*/ 6 h 51"/>
              <a:gd name="T6" fmla="*/ 32 w 50"/>
              <a:gd name="T7" fmla="*/ 8 h 51"/>
              <a:gd name="T8" fmla="*/ 40 w 50"/>
              <a:gd name="T9" fmla="*/ 14 h 51"/>
              <a:gd name="T10" fmla="*/ 47 w 50"/>
              <a:gd name="T11" fmla="*/ 23 h 51"/>
              <a:gd name="T12" fmla="*/ 49 w 50"/>
              <a:gd name="T13" fmla="*/ 26 h 51"/>
              <a:gd name="T14" fmla="*/ 49 w 50"/>
              <a:gd name="T15" fmla="*/ 28 h 51"/>
              <a:gd name="T16" fmla="*/ 46 w 50"/>
              <a:gd name="T17" fmla="*/ 33 h 51"/>
              <a:gd name="T18" fmla="*/ 38 w 50"/>
              <a:gd name="T19" fmla="*/ 39 h 51"/>
              <a:gd name="T20" fmla="*/ 32 w 50"/>
              <a:gd name="T21" fmla="*/ 42 h 51"/>
              <a:gd name="T22" fmla="*/ 29 w 50"/>
              <a:gd name="T23" fmla="*/ 44 h 51"/>
              <a:gd name="T24" fmla="*/ 21 w 50"/>
              <a:gd name="T25" fmla="*/ 47 h 51"/>
              <a:gd name="T26" fmla="*/ 15 w 50"/>
              <a:gd name="T27" fmla="*/ 49 h 51"/>
              <a:gd name="T28" fmla="*/ 12 w 50"/>
              <a:gd name="T29" fmla="*/ 50 h 51"/>
              <a:gd name="T30" fmla="*/ 8 w 50"/>
              <a:gd name="T31" fmla="*/ 50 h 51"/>
              <a:gd name="T32" fmla="*/ 4 w 50"/>
              <a:gd name="T33" fmla="*/ 47 h 51"/>
              <a:gd name="T34" fmla="*/ 3 w 50"/>
              <a:gd name="T35" fmla="*/ 44 h 51"/>
              <a:gd name="T36" fmla="*/ 1 w 50"/>
              <a:gd name="T37" fmla="*/ 36 h 51"/>
              <a:gd name="T38" fmla="*/ 1 w 50"/>
              <a:gd name="T39" fmla="*/ 33 h 51"/>
              <a:gd name="T40" fmla="*/ 0 w 50"/>
              <a:gd name="T41" fmla="*/ 21 h 51"/>
              <a:gd name="T42" fmla="*/ 1 w 50"/>
              <a:gd name="T43" fmla="*/ 15 h 51"/>
              <a:gd name="T44" fmla="*/ 2 w 50"/>
              <a:gd name="T45" fmla="*/ 10 h 51"/>
              <a:gd name="T46" fmla="*/ 3 w 50"/>
              <a:gd name="T47" fmla="*/ 3 h 51"/>
              <a:gd name="T48" fmla="*/ 6 w 50"/>
              <a:gd name="T49" fmla="*/ 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51">
                <a:moveTo>
                  <a:pt x="6" y="1"/>
                </a:moveTo>
                <a:cubicBezTo>
                  <a:pt x="9" y="0"/>
                  <a:pt x="13" y="1"/>
                  <a:pt x="17" y="2"/>
                </a:cubicBezTo>
                <a:cubicBezTo>
                  <a:pt x="20" y="3"/>
                  <a:pt x="23" y="5"/>
                  <a:pt x="27" y="6"/>
                </a:cubicBezTo>
                <a:cubicBezTo>
                  <a:pt x="29" y="6"/>
                  <a:pt x="31" y="7"/>
                  <a:pt x="32" y="8"/>
                </a:cubicBezTo>
                <a:cubicBezTo>
                  <a:pt x="35" y="10"/>
                  <a:pt x="38" y="12"/>
                  <a:pt x="40" y="14"/>
                </a:cubicBezTo>
                <a:cubicBezTo>
                  <a:pt x="43" y="17"/>
                  <a:pt x="45" y="20"/>
                  <a:pt x="47" y="23"/>
                </a:cubicBezTo>
                <a:cubicBezTo>
                  <a:pt x="48" y="24"/>
                  <a:pt x="49" y="25"/>
                  <a:pt x="49" y="26"/>
                </a:cubicBezTo>
                <a:cubicBezTo>
                  <a:pt x="50" y="26"/>
                  <a:pt x="49" y="28"/>
                  <a:pt x="49" y="28"/>
                </a:cubicBezTo>
                <a:cubicBezTo>
                  <a:pt x="48" y="30"/>
                  <a:pt x="47" y="32"/>
                  <a:pt x="46" y="33"/>
                </a:cubicBezTo>
                <a:cubicBezTo>
                  <a:pt x="43" y="35"/>
                  <a:pt x="41" y="37"/>
                  <a:pt x="38" y="39"/>
                </a:cubicBezTo>
                <a:cubicBezTo>
                  <a:pt x="36" y="41"/>
                  <a:pt x="34" y="41"/>
                  <a:pt x="32" y="42"/>
                </a:cubicBezTo>
                <a:cubicBezTo>
                  <a:pt x="31" y="43"/>
                  <a:pt x="30" y="44"/>
                  <a:pt x="29" y="44"/>
                </a:cubicBezTo>
                <a:cubicBezTo>
                  <a:pt x="26" y="45"/>
                  <a:pt x="24" y="46"/>
                  <a:pt x="21" y="47"/>
                </a:cubicBezTo>
                <a:cubicBezTo>
                  <a:pt x="19" y="48"/>
                  <a:pt x="17" y="49"/>
                  <a:pt x="15" y="49"/>
                </a:cubicBezTo>
                <a:cubicBezTo>
                  <a:pt x="14" y="50"/>
                  <a:pt x="13" y="50"/>
                  <a:pt x="12" y="50"/>
                </a:cubicBezTo>
                <a:cubicBezTo>
                  <a:pt x="11" y="50"/>
                  <a:pt x="9" y="50"/>
                  <a:pt x="8" y="50"/>
                </a:cubicBezTo>
                <a:cubicBezTo>
                  <a:pt x="6" y="51"/>
                  <a:pt x="4" y="50"/>
                  <a:pt x="4" y="47"/>
                </a:cubicBezTo>
                <a:cubicBezTo>
                  <a:pt x="4" y="46"/>
                  <a:pt x="4" y="45"/>
                  <a:pt x="3" y="44"/>
                </a:cubicBezTo>
                <a:cubicBezTo>
                  <a:pt x="3" y="41"/>
                  <a:pt x="2" y="39"/>
                  <a:pt x="1" y="36"/>
                </a:cubicBezTo>
                <a:cubicBezTo>
                  <a:pt x="1" y="35"/>
                  <a:pt x="1" y="34"/>
                  <a:pt x="1" y="33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9"/>
                  <a:pt x="1" y="17"/>
                  <a:pt x="1" y="15"/>
                </a:cubicBezTo>
                <a:cubicBezTo>
                  <a:pt x="1" y="13"/>
                  <a:pt x="1" y="12"/>
                  <a:pt x="2" y="10"/>
                </a:cubicBezTo>
                <a:cubicBezTo>
                  <a:pt x="2" y="8"/>
                  <a:pt x="3" y="5"/>
                  <a:pt x="3" y="3"/>
                </a:cubicBezTo>
                <a:cubicBezTo>
                  <a:pt x="3" y="1"/>
                  <a:pt x="3" y="1"/>
                  <a:pt x="6" y="1"/>
                </a:cubicBezTo>
                <a:close/>
              </a:path>
            </a:pathLst>
          </a:custGeom>
          <a:solidFill>
            <a:srgbClr val="1A274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ind Medium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C38F89F-4523-4C2B-8FFE-E5D86AE29769}"/>
              </a:ext>
            </a:extLst>
          </p:cNvPr>
          <p:cNvSpPr txBox="1"/>
          <p:nvPr/>
        </p:nvSpPr>
        <p:spPr>
          <a:xfrm>
            <a:off x="866151" y="5483839"/>
            <a:ext cx="1045969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i="1" dirty="0">
                <a:latin typeface="Hind Medium"/>
              </a:rPr>
              <a:t>Tra gli enti che acquistano esclusivamente in autonomia (34%) spicca un elevato interesse ad acquisti in forma associata, che viene manifestato dalla quasi totalità degli enti.</a:t>
            </a:r>
            <a:endParaRPr lang="it-IT" b="1" i="1" dirty="0">
              <a:latin typeface="Hind Medium"/>
            </a:endParaRP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40FA801B-3C23-436C-A927-D004BD951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017437"/>
              </p:ext>
            </p:extLst>
          </p:nvPr>
        </p:nvGraphicFramePr>
        <p:xfrm>
          <a:off x="1127448" y="1326601"/>
          <a:ext cx="8424936" cy="3903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095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CDEFE5-5A39-40F3-87D4-07346B35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Novara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C5A90B4-CAF4-49AB-9785-66A38EE9D268}"/>
              </a:ext>
            </a:extLst>
          </p:cNvPr>
          <p:cNvCxnSpPr/>
          <p:nvPr/>
        </p:nvCxnSpPr>
        <p:spPr>
          <a:xfrm>
            <a:off x="4007768" y="1484784"/>
            <a:ext cx="0" cy="4751387"/>
          </a:xfrm>
          <a:prstGeom prst="line">
            <a:avLst/>
          </a:prstGeom>
          <a:ln w="38100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9DDBCFB-D8D5-44DE-8398-024F4661C38E}"/>
              </a:ext>
            </a:extLst>
          </p:cNvPr>
          <p:cNvGrpSpPr/>
          <p:nvPr/>
        </p:nvGrpSpPr>
        <p:grpSpPr>
          <a:xfrm>
            <a:off x="4314305" y="1556792"/>
            <a:ext cx="7200000" cy="646331"/>
            <a:chOff x="4314306" y="1556792"/>
            <a:chExt cx="6872131" cy="64633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635BF044-7771-4E1A-B262-1C4D63E45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F92E972-86F7-4514-8626-39D91F1A0D27}"/>
                </a:ext>
              </a:extLst>
            </p:cNvPr>
            <p:cNvSpPr txBox="1"/>
            <p:nvPr/>
          </p:nvSpPr>
          <p:spPr>
            <a:xfrm>
              <a:off x="4800843" y="1556792"/>
              <a:ext cx="638559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Indagine in modalità CAWI (Computer </a:t>
              </a:r>
              <a:r>
                <a:rPr lang="it-IT" dirty="0" err="1">
                  <a:latin typeface="Hind Medium"/>
                </a:rPr>
                <a:t>Assisted</a:t>
              </a:r>
              <a:r>
                <a:rPr lang="it-IT" dirty="0">
                  <a:latin typeface="Hind Medium"/>
                </a:rPr>
                <a:t> Web </a:t>
              </a:r>
              <a:r>
                <a:rPr lang="it-IT" dirty="0" err="1">
                  <a:latin typeface="Hind Medium"/>
                </a:rPr>
                <a:t>Interviewing</a:t>
              </a:r>
              <a:r>
                <a:rPr lang="it-IT" dirty="0">
                  <a:latin typeface="Hind Medium"/>
                </a:rPr>
                <a:t>) </a:t>
              </a:r>
            </a:p>
            <a:p>
              <a:r>
                <a:rPr lang="it-IT" dirty="0">
                  <a:latin typeface="Hind Medium"/>
                </a:rPr>
                <a:t>somministrata nei mesi di gennaio e febbraio 2019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563DE02C-A047-4B03-AE6D-4ADB5C4C9AE2}"/>
              </a:ext>
            </a:extLst>
          </p:cNvPr>
          <p:cNvGrpSpPr/>
          <p:nvPr/>
        </p:nvGrpSpPr>
        <p:grpSpPr>
          <a:xfrm>
            <a:off x="4314306" y="2276369"/>
            <a:ext cx="7200000" cy="646331"/>
            <a:chOff x="4314306" y="2274227"/>
            <a:chExt cx="7207351" cy="646331"/>
          </a:xfrm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109DA23D-CBB0-45A8-9298-9E7D6E1D6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C3FCDC-A24A-4AAC-8F36-750F78CE47EE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Invito a partecipare diffuso tramite PEC del Presidente della Provincia </a:t>
              </a:r>
              <a:br>
                <a:rPr lang="it-IT" dirty="0">
                  <a:latin typeface="Hind Medium"/>
                </a:rPr>
              </a:br>
              <a:r>
                <a:rPr lang="it-IT" dirty="0">
                  <a:latin typeface="Hind Medium"/>
                </a:rPr>
                <a:t>agli indirizzi istituzionali dei </a:t>
              </a:r>
              <a:r>
                <a:rPr lang="it-IT" b="1" dirty="0">
                  <a:latin typeface="Hind Medium"/>
                </a:rPr>
                <a:t>88 Comuni </a:t>
              </a:r>
              <a:r>
                <a:rPr lang="it-IT" dirty="0">
                  <a:latin typeface="Hind Medium"/>
                </a:rPr>
                <a:t>della Provincia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21FB49C-96E2-42A2-8723-B5873BCC8E40}"/>
              </a:ext>
            </a:extLst>
          </p:cNvPr>
          <p:cNvGrpSpPr/>
          <p:nvPr/>
        </p:nvGrpSpPr>
        <p:grpSpPr>
          <a:xfrm>
            <a:off x="4314306" y="2995946"/>
            <a:ext cx="7200000" cy="2088000"/>
            <a:chOff x="4314306" y="2274227"/>
            <a:chExt cx="7686537" cy="208800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4275B1-A598-4BB7-A7AA-2A8897801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86EC308-EEF1-4D5B-888C-8359B392522A}"/>
                </a:ext>
              </a:extLst>
            </p:cNvPr>
            <p:cNvSpPr txBox="1"/>
            <p:nvPr/>
          </p:nvSpPr>
          <p:spPr>
            <a:xfrm>
              <a:off x="4800844" y="2274227"/>
              <a:ext cx="7199999" cy="2088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Al </a:t>
              </a:r>
              <a:r>
                <a:rPr lang="it-IT" dirty="0">
                  <a:latin typeface="+mj-lt"/>
                </a:rPr>
                <a:t>questionario hanno risposto complessivamente </a:t>
              </a:r>
              <a:r>
                <a:rPr lang="it-IT" b="1" dirty="0">
                  <a:latin typeface="+mj-lt"/>
                </a:rPr>
                <a:t>21 Enti, </a:t>
              </a:r>
              <a:r>
                <a:rPr lang="it-IT" dirty="0">
                  <a:latin typeface="+mj-lt"/>
                </a:rPr>
                <a:t>consentendo di acquisire una fotografia generale delle principali dinamiche in atto a livello territoriale con particolare riferimento a: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attuale </a:t>
              </a:r>
              <a:r>
                <a:rPr lang="it-IT" b="1" dirty="0">
                  <a:latin typeface="+mj-lt"/>
                </a:rPr>
                <a:t>modello di governance </a:t>
              </a:r>
              <a:r>
                <a:rPr lang="it-IT" dirty="0">
                  <a:latin typeface="+mj-lt"/>
                </a:rPr>
                <a:t>degli acquisti da parte dei Comuni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assetto organizzativo e </a:t>
              </a:r>
              <a:r>
                <a:rPr lang="it-IT" b="1" dirty="0">
                  <a:latin typeface="+mj-lt"/>
                </a:rPr>
                <a:t>strategie di collaborazione </a:t>
              </a:r>
              <a:r>
                <a:rPr lang="it-IT" dirty="0">
                  <a:latin typeface="+mj-lt"/>
                </a:rPr>
                <a:t>in atto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b="1" dirty="0">
                  <a:latin typeface="+mj-lt"/>
                </a:rPr>
                <a:t>professionalità</a:t>
              </a:r>
              <a:r>
                <a:rPr lang="it-IT" dirty="0">
                  <a:latin typeface="+mj-lt"/>
                </a:rPr>
                <a:t> e competenze dedicate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b="1" dirty="0">
                  <a:latin typeface="+mj-lt"/>
                </a:rPr>
                <a:t>elementi di criticità </a:t>
              </a:r>
              <a:r>
                <a:rPr lang="it-IT" dirty="0">
                  <a:latin typeface="+mj-lt"/>
                </a:rPr>
                <a:t>riscontrati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A319842-4AA0-440B-8F75-BC42D0DA157D}"/>
              </a:ext>
            </a:extLst>
          </p:cNvPr>
          <p:cNvGrpSpPr/>
          <p:nvPr/>
        </p:nvGrpSpPr>
        <p:grpSpPr>
          <a:xfrm>
            <a:off x="4314306" y="5157192"/>
            <a:ext cx="7200000" cy="646331"/>
            <a:chOff x="4314306" y="2274227"/>
            <a:chExt cx="7207351" cy="646331"/>
          </a:xfrm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B33323D-80EC-4C5A-9A38-F0D905378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3CA3D5B-BD14-4A1A-8554-4935321A6F98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Da tali basi sarà possibile valutare prospettive e direttrici di sviluppo della Stazione Unica Appaltante della Provincia di Novara</a:t>
              </a:r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6F598516-809A-464C-B4A1-5025FC89D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2" r="19292"/>
          <a:stretch/>
        </p:blipFill>
        <p:spPr>
          <a:xfrm>
            <a:off x="832168" y="1690247"/>
            <a:ext cx="2836925" cy="43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8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Novara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149" y="908731"/>
            <a:ext cx="10969450" cy="288925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5C45672-38D8-4403-A2A4-23196264B536}"/>
              </a:ext>
            </a:extLst>
          </p:cNvPr>
          <p:cNvSpPr txBox="1"/>
          <p:nvPr/>
        </p:nvSpPr>
        <p:spPr>
          <a:xfrm>
            <a:off x="335363" y="1339863"/>
            <a:ext cx="824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/>
              <a:t>Numero di gare bandite </a:t>
            </a:r>
            <a:r>
              <a:rPr lang="it-IT" b="1" dirty="0"/>
              <a:t>nel 2018 presso i Comuni della Prov. di Novara, per tipologia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F1F21D5-6688-440E-8952-39CC3CF2A746}"/>
              </a:ext>
            </a:extLst>
          </p:cNvPr>
          <p:cNvSpPr txBox="1"/>
          <p:nvPr/>
        </p:nvSpPr>
        <p:spPr>
          <a:xfrm>
            <a:off x="8832304" y="1556792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complessivo per le </a:t>
            </a:r>
            <a:br>
              <a:rPr lang="it-IT" dirty="0"/>
            </a:br>
            <a:r>
              <a:rPr lang="it-IT" dirty="0"/>
              <a:t>33 gare di beni e servizi:</a:t>
            </a:r>
          </a:p>
          <a:p>
            <a:pPr algn="ctr"/>
            <a:r>
              <a:rPr lang="it-IT" b="1" dirty="0"/>
              <a:t>€ 1.796.777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E13A005-A7CD-4131-A2AC-8953802C1190}"/>
              </a:ext>
            </a:extLst>
          </p:cNvPr>
          <p:cNvSpPr txBox="1"/>
          <p:nvPr/>
        </p:nvSpPr>
        <p:spPr>
          <a:xfrm>
            <a:off x="8832304" y="2557327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complessivo per le </a:t>
            </a:r>
            <a:br>
              <a:rPr lang="it-IT" dirty="0"/>
            </a:br>
            <a:r>
              <a:rPr lang="it-IT" dirty="0"/>
              <a:t>22 gare di lavori:</a:t>
            </a:r>
          </a:p>
          <a:p>
            <a:pPr algn="ctr"/>
            <a:r>
              <a:rPr lang="it-IT" b="1" dirty="0"/>
              <a:t>€ 237.000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E504C01E-6075-42D7-83B4-759DD000EB61}"/>
              </a:ext>
            </a:extLst>
          </p:cNvPr>
          <p:cNvCxnSpPr>
            <a:cxnSpLocks/>
          </p:cNvCxnSpPr>
          <p:nvPr/>
        </p:nvCxnSpPr>
        <p:spPr>
          <a:xfrm rot="5400000">
            <a:off x="10362304" y="2477866"/>
            <a:ext cx="0" cy="216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E91921-7FE4-4B90-B6CB-C4506ACE8B7D}"/>
              </a:ext>
            </a:extLst>
          </p:cNvPr>
          <p:cNvSpPr txBox="1"/>
          <p:nvPr/>
        </p:nvSpPr>
        <p:spPr>
          <a:xfrm>
            <a:off x="8832304" y="3635073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medio beni e servizi:</a:t>
            </a:r>
          </a:p>
          <a:p>
            <a:pPr algn="ctr"/>
            <a:r>
              <a:rPr lang="it-IT" b="1" dirty="0"/>
              <a:t>€ 199.641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ACC0AFB-92E1-4BE6-B984-BC4884C5B5F9}"/>
              </a:ext>
            </a:extLst>
          </p:cNvPr>
          <p:cNvSpPr txBox="1"/>
          <p:nvPr/>
        </p:nvSpPr>
        <p:spPr>
          <a:xfrm>
            <a:off x="8832304" y="4358611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medio lavori:</a:t>
            </a:r>
          </a:p>
          <a:p>
            <a:pPr algn="ctr"/>
            <a:r>
              <a:rPr lang="it-IT" b="1" dirty="0"/>
              <a:t>€ 39.500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023D50B3-3BCA-40C4-9F08-0B4C7D866D84}"/>
              </a:ext>
            </a:extLst>
          </p:cNvPr>
          <p:cNvCxnSpPr>
            <a:cxnSpLocks/>
          </p:cNvCxnSpPr>
          <p:nvPr/>
        </p:nvCxnSpPr>
        <p:spPr>
          <a:xfrm rot="5400000">
            <a:off x="10362304" y="4002149"/>
            <a:ext cx="0" cy="216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EC89561-88DD-4DE0-9D84-7A7A498E7DB3}"/>
              </a:ext>
            </a:extLst>
          </p:cNvPr>
          <p:cNvSpPr txBox="1"/>
          <p:nvPr/>
        </p:nvSpPr>
        <p:spPr>
          <a:xfrm>
            <a:off x="8832304" y="5159355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Variazione n. gare 2017/2018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Beni e servizi </a:t>
            </a:r>
            <a:r>
              <a:rPr lang="it-IT" b="1" dirty="0"/>
              <a:t>+73%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Lavori </a:t>
            </a:r>
            <a:r>
              <a:rPr lang="it-IT" b="1" dirty="0"/>
              <a:t>+29%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FA27470-59AB-4914-9DE6-C543441014B7}"/>
              </a:ext>
            </a:extLst>
          </p:cNvPr>
          <p:cNvCxnSpPr/>
          <p:nvPr/>
        </p:nvCxnSpPr>
        <p:spPr>
          <a:xfrm>
            <a:off x="8688288" y="1484784"/>
            <a:ext cx="0" cy="4751387"/>
          </a:xfrm>
          <a:prstGeom prst="line">
            <a:avLst/>
          </a:prstGeom>
          <a:ln w="12700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CF8E66BA-789F-4ECA-B343-C30E622EA0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68933"/>
              </p:ext>
            </p:extLst>
          </p:nvPr>
        </p:nvGraphicFramePr>
        <p:xfrm>
          <a:off x="507067" y="2337643"/>
          <a:ext cx="6451003" cy="3745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305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Novara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9E69FC-3D29-4154-AFBE-16491D362BEB}"/>
              </a:ext>
            </a:extLst>
          </p:cNvPr>
          <p:cNvSpPr txBox="1"/>
          <p:nvPr/>
        </p:nvSpPr>
        <p:spPr>
          <a:xfrm>
            <a:off x="335363" y="1339863"/>
            <a:ext cx="838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Risorse dedicate alla funzione acquisti presso i Comuni, per qualifica e inquadramento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A83FF4B-3AC1-4833-910F-E69B219571D1}"/>
              </a:ext>
            </a:extLst>
          </p:cNvPr>
          <p:cNvCxnSpPr>
            <a:cxnSpLocks/>
          </p:cNvCxnSpPr>
          <p:nvPr/>
        </p:nvCxnSpPr>
        <p:spPr>
          <a:xfrm flipV="1">
            <a:off x="6456040" y="1988840"/>
            <a:ext cx="0" cy="4032448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F7920A76-F7C9-44CE-A076-0A06AEDCB094}"/>
              </a:ext>
            </a:extLst>
          </p:cNvPr>
          <p:cNvGrpSpPr/>
          <p:nvPr/>
        </p:nvGrpSpPr>
        <p:grpSpPr>
          <a:xfrm>
            <a:off x="6888088" y="1988840"/>
            <a:ext cx="4937751" cy="646331"/>
            <a:chOff x="4314306" y="1556792"/>
            <a:chExt cx="4712881" cy="646331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5878074-8037-4B64-A29E-316A0219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E041ACE-FFF6-4149-BD6B-DA5BD558F37C}"/>
                </a:ext>
              </a:extLst>
            </p:cNvPr>
            <p:cNvSpPr txBox="1"/>
            <p:nvPr/>
          </p:nvSpPr>
          <p:spPr>
            <a:xfrm>
              <a:off x="4800843" y="1556792"/>
              <a:ext cx="422634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i="1" dirty="0">
                  <a:latin typeface="Hind Medium"/>
                </a:rPr>
                <a:t>Numero medio dipendenti per Comune</a:t>
              </a:r>
            </a:p>
            <a:p>
              <a:r>
                <a:rPr lang="it-IT" b="1" i="1" dirty="0">
                  <a:latin typeface="Hind Medium"/>
                </a:rPr>
                <a:t>5</a:t>
              </a:r>
            </a:p>
            <a:p>
              <a:br>
                <a:rPr lang="it-IT" i="1" dirty="0">
                  <a:latin typeface="Hind Medium"/>
                </a:rPr>
              </a:br>
              <a:r>
                <a:rPr lang="it-IT" i="1" dirty="0">
                  <a:latin typeface="Hind Medium"/>
                </a:rPr>
                <a:t>Di cui:</a:t>
              </a:r>
            </a:p>
            <a:p>
              <a:r>
                <a:rPr lang="it-IT" i="1" dirty="0">
                  <a:latin typeface="Hind Medium"/>
                </a:rPr>
                <a:t>0,3 dirigenti</a:t>
              </a:r>
            </a:p>
            <a:p>
              <a:r>
                <a:rPr lang="it-IT" i="1" dirty="0">
                  <a:latin typeface="Hind Medium"/>
                </a:rPr>
                <a:t>1,8 funzionari</a:t>
              </a:r>
            </a:p>
            <a:p>
              <a:r>
                <a:rPr lang="it-IT" i="1" dirty="0">
                  <a:latin typeface="Hind Medium"/>
                </a:rPr>
                <a:t>2,9 impiegati o altro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4DCD9282-CA88-449A-88BC-D76E5AA39FAE}"/>
              </a:ext>
            </a:extLst>
          </p:cNvPr>
          <p:cNvGrpSpPr/>
          <p:nvPr/>
        </p:nvGrpSpPr>
        <p:grpSpPr>
          <a:xfrm>
            <a:off x="6888088" y="4294837"/>
            <a:ext cx="4937751" cy="646331"/>
            <a:chOff x="4314306" y="1556792"/>
            <a:chExt cx="4712881" cy="646331"/>
          </a:xfrm>
        </p:grpSpPr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49C8C033-7D7B-49A7-B1E3-3186E23E2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05F665F5-6C67-4C32-AF28-154FF9D92010}"/>
                </a:ext>
              </a:extLst>
            </p:cNvPr>
            <p:cNvSpPr txBox="1"/>
            <p:nvPr/>
          </p:nvSpPr>
          <p:spPr>
            <a:xfrm>
              <a:off x="4800843" y="1556792"/>
              <a:ext cx="422634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i="1" dirty="0">
                  <a:latin typeface="Hind Medium"/>
                </a:rPr>
                <a:t>Quota di personale a tempo indeterminato</a:t>
              </a:r>
            </a:p>
            <a:p>
              <a:r>
                <a:rPr lang="it-IT" b="1" i="1" dirty="0">
                  <a:latin typeface="Hind Medium"/>
                </a:rPr>
                <a:t>87%</a:t>
              </a:r>
            </a:p>
          </p:txBody>
        </p:sp>
      </p:grp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4A8C2CBA-8022-40F9-91C5-DE9F7E8A19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720963"/>
              </p:ext>
            </p:extLst>
          </p:nvPr>
        </p:nvGraphicFramePr>
        <p:xfrm>
          <a:off x="208173" y="2004370"/>
          <a:ext cx="6519333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5787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Novara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D10D133B-75F0-4548-A7D0-5C5B8AED776D}"/>
              </a:ext>
            </a:extLst>
          </p:cNvPr>
          <p:cNvSpPr>
            <a:spLocks/>
          </p:cNvSpPr>
          <p:nvPr/>
        </p:nvSpPr>
        <p:spPr bwMode="auto">
          <a:xfrm>
            <a:off x="527149" y="5627005"/>
            <a:ext cx="188589" cy="180000"/>
          </a:xfrm>
          <a:custGeom>
            <a:avLst/>
            <a:gdLst>
              <a:gd name="T0" fmla="*/ 6 w 50"/>
              <a:gd name="T1" fmla="*/ 1 h 51"/>
              <a:gd name="T2" fmla="*/ 17 w 50"/>
              <a:gd name="T3" fmla="*/ 2 h 51"/>
              <a:gd name="T4" fmla="*/ 27 w 50"/>
              <a:gd name="T5" fmla="*/ 6 h 51"/>
              <a:gd name="T6" fmla="*/ 32 w 50"/>
              <a:gd name="T7" fmla="*/ 8 h 51"/>
              <a:gd name="T8" fmla="*/ 40 w 50"/>
              <a:gd name="T9" fmla="*/ 14 h 51"/>
              <a:gd name="T10" fmla="*/ 47 w 50"/>
              <a:gd name="T11" fmla="*/ 23 h 51"/>
              <a:gd name="T12" fmla="*/ 49 w 50"/>
              <a:gd name="T13" fmla="*/ 26 h 51"/>
              <a:gd name="T14" fmla="*/ 49 w 50"/>
              <a:gd name="T15" fmla="*/ 28 h 51"/>
              <a:gd name="T16" fmla="*/ 46 w 50"/>
              <a:gd name="T17" fmla="*/ 33 h 51"/>
              <a:gd name="T18" fmla="*/ 38 w 50"/>
              <a:gd name="T19" fmla="*/ 39 h 51"/>
              <a:gd name="T20" fmla="*/ 32 w 50"/>
              <a:gd name="T21" fmla="*/ 42 h 51"/>
              <a:gd name="T22" fmla="*/ 29 w 50"/>
              <a:gd name="T23" fmla="*/ 44 h 51"/>
              <a:gd name="T24" fmla="*/ 21 w 50"/>
              <a:gd name="T25" fmla="*/ 47 h 51"/>
              <a:gd name="T26" fmla="*/ 15 w 50"/>
              <a:gd name="T27" fmla="*/ 49 h 51"/>
              <a:gd name="T28" fmla="*/ 12 w 50"/>
              <a:gd name="T29" fmla="*/ 50 h 51"/>
              <a:gd name="T30" fmla="*/ 8 w 50"/>
              <a:gd name="T31" fmla="*/ 50 h 51"/>
              <a:gd name="T32" fmla="*/ 4 w 50"/>
              <a:gd name="T33" fmla="*/ 47 h 51"/>
              <a:gd name="T34" fmla="*/ 3 w 50"/>
              <a:gd name="T35" fmla="*/ 44 h 51"/>
              <a:gd name="T36" fmla="*/ 1 w 50"/>
              <a:gd name="T37" fmla="*/ 36 h 51"/>
              <a:gd name="T38" fmla="*/ 1 w 50"/>
              <a:gd name="T39" fmla="*/ 33 h 51"/>
              <a:gd name="T40" fmla="*/ 0 w 50"/>
              <a:gd name="T41" fmla="*/ 21 h 51"/>
              <a:gd name="T42" fmla="*/ 1 w 50"/>
              <a:gd name="T43" fmla="*/ 15 h 51"/>
              <a:gd name="T44" fmla="*/ 2 w 50"/>
              <a:gd name="T45" fmla="*/ 10 h 51"/>
              <a:gd name="T46" fmla="*/ 3 w 50"/>
              <a:gd name="T47" fmla="*/ 3 h 51"/>
              <a:gd name="T48" fmla="*/ 6 w 50"/>
              <a:gd name="T49" fmla="*/ 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51">
                <a:moveTo>
                  <a:pt x="6" y="1"/>
                </a:moveTo>
                <a:cubicBezTo>
                  <a:pt x="9" y="0"/>
                  <a:pt x="13" y="1"/>
                  <a:pt x="17" y="2"/>
                </a:cubicBezTo>
                <a:cubicBezTo>
                  <a:pt x="20" y="3"/>
                  <a:pt x="23" y="5"/>
                  <a:pt x="27" y="6"/>
                </a:cubicBezTo>
                <a:cubicBezTo>
                  <a:pt x="29" y="6"/>
                  <a:pt x="31" y="7"/>
                  <a:pt x="32" y="8"/>
                </a:cubicBezTo>
                <a:cubicBezTo>
                  <a:pt x="35" y="10"/>
                  <a:pt x="38" y="12"/>
                  <a:pt x="40" y="14"/>
                </a:cubicBezTo>
                <a:cubicBezTo>
                  <a:pt x="43" y="17"/>
                  <a:pt x="45" y="20"/>
                  <a:pt x="47" y="23"/>
                </a:cubicBezTo>
                <a:cubicBezTo>
                  <a:pt x="48" y="24"/>
                  <a:pt x="49" y="25"/>
                  <a:pt x="49" y="26"/>
                </a:cubicBezTo>
                <a:cubicBezTo>
                  <a:pt x="50" y="26"/>
                  <a:pt x="49" y="28"/>
                  <a:pt x="49" y="28"/>
                </a:cubicBezTo>
                <a:cubicBezTo>
                  <a:pt x="48" y="30"/>
                  <a:pt x="47" y="32"/>
                  <a:pt x="46" y="33"/>
                </a:cubicBezTo>
                <a:cubicBezTo>
                  <a:pt x="43" y="35"/>
                  <a:pt x="41" y="37"/>
                  <a:pt x="38" y="39"/>
                </a:cubicBezTo>
                <a:cubicBezTo>
                  <a:pt x="36" y="41"/>
                  <a:pt x="34" y="41"/>
                  <a:pt x="32" y="42"/>
                </a:cubicBezTo>
                <a:cubicBezTo>
                  <a:pt x="31" y="43"/>
                  <a:pt x="30" y="44"/>
                  <a:pt x="29" y="44"/>
                </a:cubicBezTo>
                <a:cubicBezTo>
                  <a:pt x="26" y="45"/>
                  <a:pt x="24" y="46"/>
                  <a:pt x="21" y="47"/>
                </a:cubicBezTo>
                <a:cubicBezTo>
                  <a:pt x="19" y="48"/>
                  <a:pt x="17" y="49"/>
                  <a:pt x="15" y="49"/>
                </a:cubicBezTo>
                <a:cubicBezTo>
                  <a:pt x="14" y="50"/>
                  <a:pt x="13" y="50"/>
                  <a:pt x="12" y="50"/>
                </a:cubicBezTo>
                <a:cubicBezTo>
                  <a:pt x="11" y="50"/>
                  <a:pt x="9" y="50"/>
                  <a:pt x="8" y="50"/>
                </a:cubicBezTo>
                <a:cubicBezTo>
                  <a:pt x="6" y="51"/>
                  <a:pt x="4" y="50"/>
                  <a:pt x="4" y="47"/>
                </a:cubicBezTo>
                <a:cubicBezTo>
                  <a:pt x="4" y="46"/>
                  <a:pt x="4" y="45"/>
                  <a:pt x="3" y="44"/>
                </a:cubicBezTo>
                <a:cubicBezTo>
                  <a:pt x="3" y="41"/>
                  <a:pt x="2" y="39"/>
                  <a:pt x="1" y="36"/>
                </a:cubicBezTo>
                <a:cubicBezTo>
                  <a:pt x="1" y="35"/>
                  <a:pt x="1" y="34"/>
                  <a:pt x="1" y="33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9"/>
                  <a:pt x="1" y="17"/>
                  <a:pt x="1" y="15"/>
                </a:cubicBezTo>
                <a:cubicBezTo>
                  <a:pt x="1" y="13"/>
                  <a:pt x="1" y="12"/>
                  <a:pt x="2" y="10"/>
                </a:cubicBezTo>
                <a:cubicBezTo>
                  <a:pt x="2" y="8"/>
                  <a:pt x="3" y="5"/>
                  <a:pt x="3" y="3"/>
                </a:cubicBezTo>
                <a:cubicBezTo>
                  <a:pt x="3" y="1"/>
                  <a:pt x="3" y="1"/>
                  <a:pt x="6" y="1"/>
                </a:cubicBezTo>
                <a:close/>
              </a:path>
            </a:pathLst>
          </a:custGeom>
          <a:solidFill>
            <a:srgbClr val="1A274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ind Medium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C38F89F-4523-4C2B-8FFE-E5D86AE29769}"/>
              </a:ext>
            </a:extLst>
          </p:cNvPr>
          <p:cNvSpPr txBox="1"/>
          <p:nvPr/>
        </p:nvSpPr>
        <p:spPr>
          <a:xfrm>
            <a:off x="1036901" y="5518973"/>
            <a:ext cx="1045969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i="1" dirty="0">
                <a:latin typeface="Hind Medium"/>
              </a:rPr>
              <a:t>La preoccupazione degli enti è spartita in maniera equilibrata tra gli aspetti giuridici, di responsabilità personale e riguardanti gli aspetti amministrativi.</a:t>
            </a:r>
            <a:endParaRPr lang="it-IT" b="1" i="1" dirty="0">
              <a:latin typeface="Hind Medium"/>
            </a:endParaRP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BAADA167-B895-4125-89E7-B5F4000D4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311141"/>
              </p:ext>
            </p:extLst>
          </p:nvPr>
        </p:nvGraphicFramePr>
        <p:xfrm>
          <a:off x="715738" y="1610370"/>
          <a:ext cx="11140902" cy="363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131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81FD76E-CDBD-49E6-8688-ED8F08E3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Report di </a:t>
            </a:r>
            <a:r>
              <a:rPr lang="it-IT" i="1" dirty="0" err="1"/>
              <a:t>assessment</a:t>
            </a:r>
            <a:r>
              <a:rPr lang="it-IT" dirty="0"/>
              <a:t> del contesto degli Enti riusanti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6AFBB686-1220-4CEC-8487-73BBE41A44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Metodologia e obiettivi dell’analisi</a:t>
            </a:r>
          </a:p>
          <a:p>
            <a:r>
              <a:rPr lang="it-IT" dirty="0"/>
              <a:t>Indagine presso i Comuni del territorio</a:t>
            </a:r>
          </a:p>
          <a:p>
            <a:r>
              <a:rPr lang="it-IT" dirty="0"/>
              <a:t>Assetto organizzativo degli Enti riusanti</a:t>
            </a:r>
          </a:p>
          <a:p>
            <a:r>
              <a:rPr lang="it-IT" dirty="0"/>
              <a:t>Contesto normativo di riferimento</a:t>
            </a:r>
          </a:p>
          <a:p>
            <a:r>
              <a:rPr lang="it-IT" dirty="0"/>
              <a:t>Conclusioni e prossimi passi</a:t>
            </a:r>
          </a:p>
        </p:txBody>
      </p:sp>
    </p:spTree>
    <p:extLst>
      <p:ext uri="{BB962C8B-B14F-4D97-AF65-F5344CB8AC3E}">
        <p14:creationId xmlns:p14="http://schemas.microsoft.com/office/powerpoint/2010/main" val="3785629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Novara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D10D133B-75F0-4548-A7D0-5C5B8AED776D}"/>
              </a:ext>
            </a:extLst>
          </p:cNvPr>
          <p:cNvSpPr>
            <a:spLocks/>
          </p:cNvSpPr>
          <p:nvPr/>
        </p:nvSpPr>
        <p:spPr bwMode="auto">
          <a:xfrm>
            <a:off x="527149" y="5627005"/>
            <a:ext cx="188589" cy="180000"/>
          </a:xfrm>
          <a:custGeom>
            <a:avLst/>
            <a:gdLst>
              <a:gd name="T0" fmla="*/ 6 w 50"/>
              <a:gd name="T1" fmla="*/ 1 h 51"/>
              <a:gd name="T2" fmla="*/ 17 w 50"/>
              <a:gd name="T3" fmla="*/ 2 h 51"/>
              <a:gd name="T4" fmla="*/ 27 w 50"/>
              <a:gd name="T5" fmla="*/ 6 h 51"/>
              <a:gd name="T6" fmla="*/ 32 w 50"/>
              <a:gd name="T7" fmla="*/ 8 h 51"/>
              <a:gd name="T8" fmla="*/ 40 w 50"/>
              <a:gd name="T9" fmla="*/ 14 h 51"/>
              <a:gd name="T10" fmla="*/ 47 w 50"/>
              <a:gd name="T11" fmla="*/ 23 h 51"/>
              <a:gd name="T12" fmla="*/ 49 w 50"/>
              <a:gd name="T13" fmla="*/ 26 h 51"/>
              <a:gd name="T14" fmla="*/ 49 w 50"/>
              <a:gd name="T15" fmla="*/ 28 h 51"/>
              <a:gd name="T16" fmla="*/ 46 w 50"/>
              <a:gd name="T17" fmla="*/ 33 h 51"/>
              <a:gd name="T18" fmla="*/ 38 w 50"/>
              <a:gd name="T19" fmla="*/ 39 h 51"/>
              <a:gd name="T20" fmla="*/ 32 w 50"/>
              <a:gd name="T21" fmla="*/ 42 h 51"/>
              <a:gd name="T22" fmla="*/ 29 w 50"/>
              <a:gd name="T23" fmla="*/ 44 h 51"/>
              <a:gd name="T24" fmla="*/ 21 w 50"/>
              <a:gd name="T25" fmla="*/ 47 h 51"/>
              <a:gd name="T26" fmla="*/ 15 w 50"/>
              <a:gd name="T27" fmla="*/ 49 h 51"/>
              <a:gd name="T28" fmla="*/ 12 w 50"/>
              <a:gd name="T29" fmla="*/ 50 h 51"/>
              <a:gd name="T30" fmla="*/ 8 w 50"/>
              <a:gd name="T31" fmla="*/ 50 h 51"/>
              <a:gd name="T32" fmla="*/ 4 w 50"/>
              <a:gd name="T33" fmla="*/ 47 h 51"/>
              <a:gd name="T34" fmla="*/ 3 w 50"/>
              <a:gd name="T35" fmla="*/ 44 h 51"/>
              <a:gd name="T36" fmla="*/ 1 w 50"/>
              <a:gd name="T37" fmla="*/ 36 h 51"/>
              <a:gd name="T38" fmla="*/ 1 w 50"/>
              <a:gd name="T39" fmla="*/ 33 h 51"/>
              <a:gd name="T40" fmla="*/ 0 w 50"/>
              <a:gd name="T41" fmla="*/ 21 h 51"/>
              <a:gd name="T42" fmla="*/ 1 w 50"/>
              <a:gd name="T43" fmla="*/ 15 h 51"/>
              <a:gd name="T44" fmla="*/ 2 w 50"/>
              <a:gd name="T45" fmla="*/ 10 h 51"/>
              <a:gd name="T46" fmla="*/ 3 w 50"/>
              <a:gd name="T47" fmla="*/ 3 h 51"/>
              <a:gd name="T48" fmla="*/ 6 w 50"/>
              <a:gd name="T49" fmla="*/ 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51">
                <a:moveTo>
                  <a:pt x="6" y="1"/>
                </a:moveTo>
                <a:cubicBezTo>
                  <a:pt x="9" y="0"/>
                  <a:pt x="13" y="1"/>
                  <a:pt x="17" y="2"/>
                </a:cubicBezTo>
                <a:cubicBezTo>
                  <a:pt x="20" y="3"/>
                  <a:pt x="23" y="5"/>
                  <a:pt x="27" y="6"/>
                </a:cubicBezTo>
                <a:cubicBezTo>
                  <a:pt x="29" y="6"/>
                  <a:pt x="31" y="7"/>
                  <a:pt x="32" y="8"/>
                </a:cubicBezTo>
                <a:cubicBezTo>
                  <a:pt x="35" y="10"/>
                  <a:pt x="38" y="12"/>
                  <a:pt x="40" y="14"/>
                </a:cubicBezTo>
                <a:cubicBezTo>
                  <a:pt x="43" y="17"/>
                  <a:pt x="45" y="20"/>
                  <a:pt x="47" y="23"/>
                </a:cubicBezTo>
                <a:cubicBezTo>
                  <a:pt x="48" y="24"/>
                  <a:pt x="49" y="25"/>
                  <a:pt x="49" y="26"/>
                </a:cubicBezTo>
                <a:cubicBezTo>
                  <a:pt x="50" y="26"/>
                  <a:pt x="49" y="28"/>
                  <a:pt x="49" y="28"/>
                </a:cubicBezTo>
                <a:cubicBezTo>
                  <a:pt x="48" y="30"/>
                  <a:pt x="47" y="32"/>
                  <a:pt x="46" y="33"/>
                </a:cubicBezTo>
                <a:cubicBezTo>
                  <a:pt x="43" y="35"/>
                  <a:pt x="41" y="37"/>
                  <a:pt x="38" y="39"/>
                </a:cubicBezTo>
                <a:cubicBezTo>
                  <a:pt x="36" y="41"/>
                  <a:pt x="34" y="41"/>
                  <a:pt x="32" y="42"/>
                </a:cubicBezTo>
                <a:cubicBezTo>
                  <a:pt x="31" y="43"/>
                  <a:pt x="30" y="44"/>
                  <a:pt x="29" y="44"/>
                </a:cubicBezTo>
                <a:cubicBezTo>
                  <a:pt x="26" y="45"/>
                  <a:pt x="24" y="46"/>
                  <a:pt x="21" y="47"/>
                </a:cubicBezTo>
                <a:cubicBezTo>
                  <a:pt x="19" y="48"/>
                  <a:pt x="17" y="49"/>
                  <a:pt x="15" y="49"/>
                </a:cubicBezTo>
                <a:cubicBezTo>
                  <a:pt x="14" y="50"/>
                  <a:pt x="13" y="50"/>
                  <a:pt x="12" y="50"/>
                </a:cubicBezTo>
                <a:cubicBezTo>
                  <a:pt x="11" y="50"/>
                  <a:pt x="9" y="50"/>
                  <a:pt x="8" y="50"/>
                </a:cubicBezTo>
                <a:cubicBezTo>
                  <a:pt x="6" y="51"/>
                  <a:pt x="4" y="50"/>
                  <a:pt x="4" y="47"/>
                </a:cubicBezTo>
                <a:cubicBezTo>
                  <a:pt x="4" y="46"/>
                  <a:pt x="4" y="45"/>
                  <a:pt x="3" y="44"/>
                </a:cubicBezTo>
                <a:cubicBezTo>
                  <a:pt x="3" y="41"/>
                  <a:pt x="2" y="39"/>
                  <a:pt x="1" y="36"/>
                </a:cubicBezTo>
                <a:cubicBezTo>
                  <a:pt x="1" y="35"/>
                  <a:pt x="1" y="34"/>
                  <a:pt x="1" y="33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9"/>
                  <a:pt x="1" y="17"/>
                  <a:pt x="1" y="15"/>
                </a:cubicBezTo>
                <a:cubicBezTo>
                  <a:pt x="1" y="13"/>
                  <a:pt x="1" y="12"/>
                  <a:pt x="2" y="10"/>
                </a:cubicBezTo>
                <a:cubicBezTo>
                  <a:pt x="2" y="8"/>
                  <a:pt x="3" y="5"/>
                  <a:pt x="3" y="3"/>
                </a:cubicBezTo>
                <a:cubicBezTo>
                  <a:pt x="3" y="1"/>
                  <a:pt x="3" y="1"/>
                  <a:pt x="6" y="1"/>
                </a:cubicBezTo>
                <a:close/>
              </a:path>
            </a:pathLst>
          </a:custGeom>
          <a:solidFill>
            <a:srgbClr val="1A274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ind Medium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C38F89F-4523-4C2B-8FFE-E5D86AE29769}"/>
              </a:ext>
            </a:extLst>
          </p:cNvPr>
          <p:cNvSpPr txBox="1"/>
          <p:nvPr/>
        </p:nvSpPr>
        <p:spPr>
          <a:xfrm>
            <a:off x="1036901" y="5518973"/>
            <a:ext cx="1045969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i="1" dirty="0">
                <a:latin typeface="Hind Medium"/>
              </a:rPr>
              <a:t>L’interesse ad adottare forme di acquisto in forma associata coinvolge la maggior parte (82%) degli enti che ad oggi acquista in autonomia.</a:t>
            </a:r>
            <a:endParaRPr lang="it-IT" b="1" i="1" dirty="0">
              <a:latin typeface="Hind Medium"/>
            </a:endParaRP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16F3EE94-EF94-4E8C-A471-FE628C703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459778"/>
              </p:ext>
            </p:extLst>
          </p:nvPr>
        </p:nvGraphicFramePr>
        <p:xfrm>
          <a:off x="715738" y="1523745"/>
          <a:ext cx="10276805" cy="3810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9395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CDEFE5-5A39-40F3-87D4-07346B35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LECCE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C5A90B4-CAF4-49AB-9785-66A38EE9D268}"/>
              </a:ext>
            </a:extLst>
          </p:cNvPr>
          <p:cNvCxnSpPr/>
          <p:nvPr/>
        </p:nvCxnSpPr>
        <p:spPr>
          <a:xfrm>
            <a:off x="4007768" y="1484784"/>
            <a:ext cx="0" cy="4751387"/>
          </a:xfrm>
          <a:prstGeom prst="line">
            <a:avLst/>
          </a:prstGeom>
          <a:ln w="38100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9DDBCFB-D8D5-44DE-8398-024F4661C38E}"/>
              </a:ext>
            </a:extLst>
          </p:cNvPr>
          <p:cNvGrpSpPr/>
          <p:nvPr/>
        </p:nvGrpSpPr>
        <p:grpSpPr>
          <a:xfrm>
            <a:off x="4314305" y="1556792"/>
            <a:ext cx="7200000" cy="646331"/>
            <a:chOff x="4314306" y="1556792"/>
            <a:chExt cx="6872131" cy="64633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635BF044-7771-4E1A-B262-1C4D63E45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F92E972-86F7-4514-8626-39D91F1A0D27}"/>
                </a:ext>
              </a:extLst>
            </p:cNvPr>
            <p:cNvSpPr txBox="1"/>
            <p:nvPr/>
          </p:nvSpPr>
          <p:spPr>
            <a:xfrm>
              <a:off x="4800843" y="1556792"/>
              <a:ext cx="638559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Indagine in modalità CAWI (Computer </a:t>
              </a:r>
              <a:r>
                <a:rPr lang="it-IT" dirty="0" err="1">
                  <a:latin typeface="Hind Medium"/>
                </a:rPr>
                <a:t>Assisted</a:t>
              </a:r>
              <a:r>
                <a:rPr lang="it-IT" dirty="0">
                  <a:latin typeface="Hind Medium"/>
                </a:rPr>
                <a:t> Web </a:t>
              </a:r>
              <a:r>
                <a:rPr lang="it-IT" dirty="0" err="1">
                  <a:latin typeface="Hind Medium"/>
                </a:rPr>
                <a:t>Interviewing</a:t>
              </a:r>
              <a:r>
                <a:rPr lang="it-IT" dirty="0">
                  <a:latin typeface="Hind Medium"/>
                </a:rPr>
                <a:t>) </a:t>
              </a:r>
            </a:p>
            <a:p>
              <a:r>
                <a:rPr lang="it-IT" dirty="0">
                  <a:latin typeface="Hind Medium"/>
                </a:rPr>
                <a:t>somministrata nei mesi di gennaio e febbraio 2019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563DE02C-A047-4B03-AE6D-4ADB5C4C9AE2}"/>
              </a:ext>
            </a:extLst>
          </p:cNvPr>
          <p:cNvGrpSpPr/>
          <p:nvPr/>
        </p:nvGrpSpPr>
        <p:grpSpPr>
          <a:xfrm>
            <a:off x="4314306" y="2276369"/>
            <a:ext cx="7200000" cy="646331"/>
            <a:chOff x="4314306" y="2274227"/>
            <a:chExt cx="7207351" cy="646331"/>
          </a:xfrm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109DA23D-CBB0-45A8-9298-9E7D6E1D6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C3FCDC-A24A-4AAC-8F36-750F78CE47EE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Invito a partecipare diffuso tramite PEC del Presidente della Provincia </a:t>
              </a:r>
              <a:br>
                <a:rPr lang="it-IT" dirty="0">
                  <a:latin typeface="Hind Medium"/>
                </a:rPr>
              </a:br>
              <a:r>
                <a:rPr lang="it-IT" dirty="0">
                  <a:latin typeface="Hind Medium"/>
                </a:rPr>
                <a:t>agli indirizzi istituzionali dei </a:t>
              </a:r>
              <a:r>
                <a:rPr lang="it-IT" b="1" dirty="0">
                  <a:latin typeface="Hind Medium"/>
                </a:rPr>
                <a:t>96 Comuni </a:t>
              </a:r>
              <a:r>
                <a:rPr lang="it-IT" dirty="0">
                  <a:latin typeface="Hind Medium"/>
                </a:rPr>
                <a:t>della Provincia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21FB49C-96E2-42A2-8723-B5873BCC8E40}"/>
              </a:ext>
            </a:extLst>
          </p:cNvPr>
          <p:cNvGrpSpPr/>
          <p:nvPr/>
        </p:nvGrpSpPr>
        <p:grpSpPr>
          <a:xfrm>
            <a:off x="4314306" y="2995946"/>
            <a:ext cx="7200000" cy="2088000"/>
            <a:chOff x="4314306" y="2274227"/>
            <a:chExt cx="7686537" cy="208800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4275B1-A598-4BB7-A7AA-2A8897801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86EC308-EEF1-4D5B-888C-8359B392522A}"/>
                </a:ext>
              </a:extLst>
            </p:cNvPr>
            <p:cNvSpPr txBox="1"/>
            <p:nvPr/>
          </p:nvSpPr>
          <p:spPr>
            <a:xfrm>
              <a:off x="4800844" y="2274227"/>
              <a:ext cx="7199999" cy="2088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Al </a:t>
              </a:r>
              <a:r>
                <a:rPr lang="it-IT" dirty="0">
                  <a:latin typeface="+mj-lt"/>
                </a:rPr>
                <a:t>questionario hanno risposto complessivamente </a:t>
              </a:r>
              <a:r>
                <a:rPr lang="it-IT" b="1" dirty="0">
                  <a:latin typeface="+mj-lt"/>
                </a:rPr>
                <a:t>13 Enti, </a:t>
              </a:r>
              <a:r>
                <a:rPr lang="it-IT" dirty="0">
                  <a:latin typeface="+mj-lt"/>
                </a:rPr>
                <a:t>consentendo di acquisire una fotografia generale delle principali dinamiche in atto a livello territoriale con particolare riferimento a: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attuale </a:t>
              </a:r>
              <a:r>
                <a:rPr lang="it-IT" b="1" dirty="0">
                  <a:latin typeface="+mj-lt"/>
                </a:rPr>
                <a:t>modello di governance </a:t>
              </a:r>
              <a:r>
                <a:rPr lang="it-IT" dirty="0">
                  <a:latin typeface="+mj-lt"/>
                </a:rPr>
                <a:t>degli acquisti da parte dei Comuni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assetto organizzativo e </a:t>
              </a:r>
              <a:r>
                <a:rPr lang="it-IT" b="1" dirty="0">
                  <a:latin typeface="+mj-lt"/>
                </a:rPr>
                <a:t>strategie di collaborazione </a:t>
              </a:r>
              <a:r>
                <a:rPr lang="it-IT" dirty="0">
                  <a:latin typeface="+mj-lt"/>
                </a:rPr>
                <a:t>in atto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b="1" dirty="0">
                  <a:latin typeface="+mj-lt"/>
                </a:rPr>
                <a:t>professionalità</a:t>
              </a:r>
              <a:r>
                <a:rPr lang="it-IT" dirty="0">
                  <a:latin typeface="+mj-lt"/>
                </a:rPr>
                <a:t> e competenze dedicate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b="1" dirty="0">
                  <a:latin typeface="+mj-lt"/>
                </a:rPr>
                <a:t>elementi di criticità </a:t>
              </a:r>
              <a:r>
                <a:rPr lang="it-IT" dirty="0">
                  <a:latin typeface="+mj-lt"/>
                </a:rPr>
                <a:t>riscontrati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A319842-4AA0-440B-8F75-BC42D0DA157D}"/>
              </a:ext>
            </a:extLst>
          </p:cNvPr>
          <p:cNvGrpSpPr/>
          <p:nvPr/>
        </p:nvGrpSpPr>
        <p:grpSpPr>
          <a:xfrm>
            <a:off x="4314306" y="5157192"/>
            <a:ext cx="7200000" cy="646331"/>
            <a:chOff x="4314306" y="2274227"/>
            <a:chExt cx="7207351" cy="646331"/>
          </a:xfrm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B33323D-80EC-4C5A-9A38-F0D905378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3CA3D5B-BD14-4A1A-8554-4935321A6F98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Da tali basi sarà possibile valutare prospettive e direttrici di sviluppo della Stazione Unica Appaltante della Provincia di Lecce</a:t>
              </a:r>
            </a:p>
          </p:txBody>
        </p:sp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6500349F-B566-44CB-A2AF-E276F1B1E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36" b="89732" l="9598" r="89732">
                        <a14:foregroundMark x1="35714" y1="9152" x2="35714" y2="9152"/>
                        <a14:foregroundMark x1="47321" y1="8036" x2="47321" y2="80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49" y="2073218"/>
            <a:ext cx="3048570" cy="304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9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LECCE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149" y="908731"/>
            <a:ext cx="10969450" cy="288925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5C45672-38D8-4403-A2A4-23196264B536}"/>
              </a:ext>
            </a:extLst>
          </p:cNvPr>
          <p:cNvSpPr txBox="1"/>
          <p:nvPr/>
        </p:nvSpPr>
        <p:spPr>
          <a:xfrm>
            <a:off x="335363" y="1339863"/>
            <a:ext cx="807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/>
              <a:t>Numero di gare bandite </a:t>
            </a:r>
            <a:r>
              <a:rPr lang="it-IT" b="1" dirty="0"/>
              <a:t>nel 2018 presso i Comuni della Prov. di Lecce, per tipologia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F1F21D5-6688-440E-8952-39CC3CF2A746}"/>
              </a:ext>
            </a:extLst>
          </p:cNvPr>
          <p:cNvSpPr txBox="1"/>
          <p:nvPr/>
        </p:nvSpPr>
        <p:spPr>
          <a:xfrm>
            <a:off x="8832304" y="1556792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complessivo per le </a:t>
            </a:r>
            <a:br>
              <a:rPr lang="it-IT" dirty="0"/>
            </a:br>
            <a:r>
              <a:rPr lang="it-IT" dirty="0"/>
              <a:t>33 gare di beni e servizi:</a:t>
            </a:r>
          </a:p>
          <a:p>
            <a:pPr algn="ctr"/>
            <a:r>
              <a:rPr lang="it-IT" b="1" dirty="0"/>
              <a:t>€ 790.000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E13A005-A7CD-4131-A2AC-8953802C1190}"/>
              </a:ext>
            </a:extLst>
          </p:cNvPr>
          <p:cNvSpPr txBox="1"/>
          <p:nvPr/>
        </p:nvSpPr>
        <p:spPr>
          <a:xfrm>
            <a:off x="8832304" y="2557327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complessivo per le </a:t>
            </a:r>
            <a:br>
              <a:rPr lang="it-IT" dirty="0"/>
            </a:br>
            <a:r>
              <a:rPr lang="it-IT" dirty="0"/>
              <a:t>22 gare di lavori:</a:t>
            </a:r>
          </a:p>
          <a:p>
            <a:pPr algn="ctr"/>
            <a:r>
              <a:rPr lang="it-IT" b="1" dirty="0"/>
              <a:t>€ 5.260.000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E504C01E-6075-42D7-83B4-759DD000EB61}"/>
              </a:ext>
            </a:extLst>
          </p:cNvPr>
          <p:cNvCxnSpPr>
            <a:cxnSpLocks/>
          </p:cNvCxnSpPr>
          <p:nvPr/>
        </p:nvCxnSpPr>
        <p:spPr>
          <a:xfrm rot="5400000">
            <a:off x="10362304" y="2477866"/>
            <a:ext cx="0" cy="216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E91921-7FE4-4B90-B6CB-C4506ACE8B7D}"/>
              </a:ext>
            </a:extLst>
          </p:cNvPr>
          <p:cNvSpPr txBox="1"/>
          <p:nvPr/>
        </p:nvSpPr>
        <p:spPr>
          <a:xfrm>
            <a:off x="8832304" y="3635073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medio beni e servizi:</a:t>
            </a:r>
          </a:p>
          <a:p>
            <a:pPr algn="ctr"/>
            <a:r>
              <a:rPr lang="it-IT" b="1" dirty="0"/>
              <a:t>€ 158.641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ACC0AFB-92E1-4BE6-B984-BC4884C5B5F9}"/>
              </a:ext>
            </a:extLst>
          </p:cNvPr>
          <p:cNvSpPr txBox="1"/>
          <p:nvPr/>
        </p:nvSpPr>
        <p:spPr>
          <a:xfrm>
            <a:off x="8832304" y="4358611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medio lavori:</a:t>
            </a:r>
          </a:p>
          <a:p>
            <a:pPr algn="ctr"/>
            <a:r>
              <a:rPr lang="it-IT" b="1" dirty="0"/>
              <a:t>€ 1.052.000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023D50B3-3BCA-40C4-9F08-0B4C7D866D84}"/>
              </a:ext>
            </a:extLst>
          </p:cNvPr>
          <p:cNvCxnSpPr>
            <a:cxnSpLocks/>
          </p:cNvCxnSpPr>
          <p:nvPr/>
        </p:nvCxnSpPr>
        <p:spPr>
          <a:xfrm rot="5400000">
            <a:off x="10362304" y="4002149"/>
            <a:ext cx="0" cy="216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EC89561-88DD-4DE0-9D84-7A7A498E7DB3}"/>
              </a:ext>
            </a:extLst>
          </p:cNvPr>
          <p:cNvSpPr txBox="1"/>
          <p:nvPr/>
        </p:nvSpPr>
        <p:spPr>
          <a:xfrm>
            <a:off x="8832304" y="5159355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Variazione n. gare 2017/2018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Beni e servizi </a:t>
            </a:r>
            <a:r>
              <a:rPr lang="it-IT" b="1" dirty="0"/>
              <a:t>+10%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Lavori </a:t>
            </a:r>
            <a:r>
              <a:rPr lang="it-IT" b="1" dirty="0"/>
              <a:t>+23%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FA27470-59AB-4914-9DE6-C543441014B7}"/>
              </a:ext>
            </a:extLst>
          </p:cNvPr>
          <p:cNvCxnSpPr/>
          <p:nvPr/>
        </p:nvCxnSpPr>
        <p:spPr>
          <a:xfrm>
            <a:off x="8688288" y="1484784"/>
            <a:ext cx="0" cy="4751387"/>
          </a:xfrm>
          <a:prstGeom prst="line">
            <a:avLst/>
          </a:prstGeom>
          <a:ln w="12700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C8268BDC-B41A-4F22-8E8B-C8A7D2094E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391845"/>
              </p:ext>
            </p:extLst>
          </p:nvPr>
        </p:nvGraphicFramePr>
        <p:xfrm>
          <a:off x="350396" y="1828403"/>
          <a:ext cx="6519333" cy="425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279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LECCE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9E69FC-3D29-4154-AFBE-16491D362BEB}"/>
              </a:ext>
            </a:extLst>
          </p:cNvPr>
          <p:cNvSpPr txBox="1"/>
          <p:nvPr/>
        </p:nvSpPr>
        <p:spPr>
          <a:xfrm>
            <a:off x="335363" y="1339863"/>
            <a:ext cx="838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Risorse dedicate alla funzione acquisti presso i Comuni, per qualifica e inquadramento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A83FF4B-3AC1-4833-910F-E69B219571D1}"/>
              </a:ext>
            </a:extLst>
          </p:cNvPr>
          <p:cNvCxnSpPr>
            <a:cxnSpLocks/>
          </p:cNvCxnSpPr>
          <p:nvPr/>
        </p:nvCxnSpPr>
        <p:spPr>
          <a:xfrm flipV="1">
            <a:off x="6456040" y="1988840"/>
            <a:ext cx="0" cy="4032448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F7920A76-F7C9-44CE-A076-0A06AEDCB094}"/>
              </a:ext>
            </a:extLst>
          </p:cNvPr>
          <p:cNvGrpSpPr/>
          <p:nvPr/>
        </p:nvGrpSpPr>
        <p:grpSpPr>
          <a:xfrm>
            <a:off x="6888088" y="1988840"/>
            <a:ext cx="4937751" cy="646331"/>
            <a:chOff x="4314306" y="1556792"/>
            <a:chExt cx="4712881" cy="646331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5878074-8037-4B64-A29E-316A0219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E041ACE-FFF6-4149-BD6B-DA5BD558F37C}"/>
                </a:ext>
              </a:extLst>
            </p:cNvPr>
            <p:cNvSpPr txBox="1"/>
            <p:nvPr/>
          </p:nvSpPr>
          <p:spPr>
            <a:xfrm>
              <a:off x="4800843" y="1556792"/>
              <a:ext cx="422634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i="1" dirty="0">
                  <a:latin typeface="Hind Medium"/>
                </a:rPr>
                <a:t>Numero medio dipendenti per Comune</a:t>
              </a:r>
            </a:p>
            <a:p>
              <a:r>
                <a:rPr lang="it-IT" b="1" i="1" dirty="0">
                  <a:latin typeface="Hind Medium"/>
                </a:rPr>
                <a:t>6,2</a:t>
              </a:r>
            </a:p>
            <a:p>
              <a:br>
                <a:rPr lang="it-IT" i="1" dirty="0">
                  <a:latin typeface="Hind Medium"/>
                </a:rPr>
              </a:br>
              <a:r>
                <a:rPr lang="it-IT" i="1" dirty="0">
                  <a:latin typeface="Hind Medium"/>
                </a:rPr>
                <a:t>Di cui:</a:t>
              </a:r>
            </a:p>
            <a:p>
              <a:r>
                <a:rPr lang="it-IT" i="1" dirty="0">
                  <a:latin typeface="Hind Medium"/>
                </a:rPr>
                <a:t>1,8 dirigenti</a:t>
              </a:r>
            </a:p>
            <a:p>
              <a:r>
                <a:rPr lang="it-IT" i="1" dirty="0">
                  <a:latin typeface="Hind Medium"/>
                </a:rPr>
                <a:t>1,1 funzionari</a:t>
              </a:r>
            </a:p>
            <a:p>
              <a:r>
                <a:rPr lang="it-IT" i="1" dirty="0">
                  <a:latin typeface="Hind Medium"/>
                </a:rPr>
                <a:t>3,3 impiegati o altro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4DCD9282-CA88-449A-88BC-D76E5AA39FAE}"/>
              </a:ext>
            </a:extLst>
          </p:cNvPr>
          <p:cNvGrpSpPr/>
          <p:nvPr/>
        </p:nvGrpSpPr>
        <p:grpSpPr>
          <a:xfrm>
            <a:off x="6888088" y="4294837"/>
            <a:ext cx="4937751" cy="646331"/>
            <a:chOff x="4314306" y="1556792"/>
            <a:chExt cx="4712881" cy="646331"/>
          </a:xfrm>
        </p:grpSpPr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49C8C033-7D7B-49A7-B1E3-3186E23E2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05F665F5-6C67-4C32-AF28-154FF9D92010}"/>
                </a:ext>
              </a:extLst>
            </p:cNvPr>
            <p:cNvSpPr txBox="1"/>
            <p:nvPr/>
          </p:nvSpPr>
          <p:spPr>
            <a:xfrm>
              <a:off x="4800843" y="1556792"/>
              <a:ext cx="422634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i="1" dirty="0">
                  <a:latin typeface="Hind Medium"/>
                </a:rPr>
                <a:t>Quota di personale a tempo indeterminato</a:t>
              </a:r>
            </a:p>
            <a:p>
              <a:r>
                <a:rPr lang="it-IT" b="1" i="1" dirty="0">
                  <a:latin typeface="Hind Medium"/>
                </a:rPr>
                <a:t>61%</a:t>
              </a:r>
            </a:p>
          </p:txBody>
        </p:sp>
      </p:grp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9361D7D5-E980-4C2B-8DC5-65845A8A0F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796470"/>
              </p:ext>
            </p:extLst>
          </p:nvPr>
        </p:nvGraphicFramePr>
        <p:xfrm>
          <a:off x="47592" y="2096872"/>
          <a:ext cx="6519333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5436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LECCE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D10D133B-75F0-4548-A7D0-5C5B8AED776D}"/>
              </a:ext>
            </a:extLst>
          </p:cNvPr>
          <p:cNvSpPr>
            <a:spLocks/>
          </p:cNvSpPr>
          <p:nvPr/>
        </p:nvSpPr>
        <p:spPr bwMode="auto">
          <a:xfrm>
            <a:off x="527149" y="5627005"/>
            <a:ext cx="188589" cy="180000"/>
          </a:xfrm>
          <a:custGeom>
            <a:avLst/>
            <a:gdLst>
              <a:gd name="T0" fmla="*/ 6 w 50"/>
              <a:gd name="T1" fmla="*/ 1 h 51"/>
              <a:gd name="T2" fmla="*/ 17 w 50"/>
              <a:gd name="T3" fmla="*/ 2 h 51"/>
              <a:gd name="T4" fmla="*/ 27 w 50"/>
              <a:gd name="T5" fmla="*/ 6 h 51"/>
              <a:gd name="T6" fmla="*/ 32 w 50"/>
              <a:gd name="T7" fmla="*/ 8 h 51"/>
              <a:gd name="T8" fmla="*/ 40 w 50"/>
              <a:gd name="T9" fmla="*/ 14 h 51"/>
              <a:gd name="T10" fmla="*/ 47 w 50"/>
              <a:gd name="T11" fmla="*/ 23 h 51"/>
              <a:gd name="T12" fmla="*/ 49 w 50"/>
              <a:gd name="T13" fmla="*/ 26 h 51"/>
              <a:gd name="T14" fmla="*/ 49 w 50"/>
              <a:gd name="T15" fmla="*/ 28 h 51"/>
              <a:gd name="T16" fmla="*/ 46 w 50"/>
              <a:gd name="T17" fmla="*/ 33 h 51"/>
              <a:gd name="T18" fmla="*/ 38 w 50"/>
              <a:gd name="T19" fmla="*/ 39 h 51"/>
              <a:gd name="T20" fmla="*/ 32 w 50"/>
              <a:gd name="T21" fmla="*/ 42 h 51"/>
              <a:gd name="T22" fmla="*/ 29 w 50"/>
              <a:gd name="T23" fmla="*/ 44 h 51"/>
              <a:gd name="T24" fmla="*/ 21 w 50"/>
              <a:gd name="T25" fmla="*/ 47 h 51"/>
              <a:gd name="T26" fmla="*/ 15 w 50"/>
              <a:gd name="T27" fmla="*/ 49 h 51"/>
              <a:gd name="T28" fmla="*/ 12 w 50"/>
              <a:gd name="T29" fmla="*/ 50 h 51"/>
              <a:gd name="T30" fmla="*/ 8 w 50"/>
              <a:gd name="T31" fmla="*/ 50 h 51"/>
              <a:gd name="T32" fmla="*/ 4 w 50"/>
              <a:gd name="T33" fmla="*/ 47 h 51"/>
              <a:gd name="T34" fmla="*/ 3 w 50"/>
              <a:gd name="T35" fmla="*/ 44 h 51"/>
              <a:gd name="T36" fmla="*/ 1 w 50"/>
              <a:gd name="T37" fmla="*/ 36 h 51"/>
              <a:gd name="T38" fmla="*/ 1 w 50"/>
              <a:gd name="T39" fmla="*/ 33 h 51"/>
              <a:gd name="T40" fmla="*/ 0 w 50"/>
              <a:gd name="T41" fmla="*/ 21 h 51"/>
              <a:gd name="T42" fmla="*/ 1 w 50"/>
              <a:gd name="T43" fmla="*/ 15 h 51"/>
              <a:gd name="T44" fmla="*/ 2 w 50"/>
              <a:gd name="T45" fmla="*/ 10 h 51"/>
              <a:gd name="T46" fmla="*/ 3 w 50"/>
              <a:gd name="T47" fmla="*/ 3 h 51"/>
              <a:gd name="T48" fmla="*/ 6 w 50"/>
              <a:gd name="T49" fmla="*/ 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51">
                <a:moveTo>
                  <a:pt x="6" y="1"/>
                </a:moveTo>
                <a:cubicBezTo>
                  <a:pt x="9" y="0"/>
                  <a:pt x="13" y="1"/>
                  <a:pt x="17" y="2"/>
                </a:cubicBezTo>
                <a:cubicBezTo>
                  <a:pt x="20" y="3"/>
                  <a:pt x="23" y="5"/>
                  <a:pt x="27" y="6"/>
                </a:cubicBezTo>
                <a:cubicBezTo>
                  <a:pt x="29" y="6"/>
                  <a:pt x="31" y="7"/>
                  <a:pt x="32" y="8"/>
                </a:cubicBezTo>
                <a:cubicBezTo>
                  <a:pt x="35" y="10"/>
                  <a:pt x="38" y="12"/>
                  <a:pt x="40" y="14"/>
                </a:cubicBezTo>
                <a:cubicBezTo>
                  <a:pt x="43" y="17"/>
                  <a:pt x="45" y="20"/>
                  <a:pt x="47" y="23"/>
                </a:cubicBezTo>
                <a:cubicBezTo>
                  <a:pt x="48" y="24"/>
                  <a:pt x="49" y="25"/>
                  <a:pt x="49" y="26"/>
                </a:cubicBezTo>
                <a:cubicBezTo>
                  <a:pt x="50" y="26"/>
                  <a:pt x="49" y="28"/>
                  <a:pt x="49" y="28"/>
                </a:cubicBezTo>
                <a:cubicBezTo>
                  <a:pt x="48" y="30"/>
                  <a:pt x="47" y="32"/>
                  <a:pt x="46" y="33"/>
                </a:cubicBezTo>
                <a:cubicBezTo>
                  <a:pt x="43" y="35"/>
                  <a:pt x="41" y="37"/>
                  <a:pt x="38" y="39"/>
                </a:cubicBezTo>
                <a:cubicBezTo>
                  <a:pt x="36" y="41"/>
                  <a:pt x="34" y="41"/>
                  <a:pt x="32" y="42"/>
                </a:cubicBezTo>
                <a:cubicBezTo>
                  <a:pt x="31" y="43"/>
                  <a:pt x="30" y="44"/>
                  <a:pt x="29" y="44"/>
                </a:cubicBezTo>
                <a:cubicBezTo>
                  <a:pt x="26" y="45"/>
                  <a:pt x="24" y="46"/>
                  <a:pt x="21" y="47"/>
                </a:cubicBezTo>
                <a:cubicBezTo>
                  <a:pt x="19" y="48"/>
                  <a:pt x="17" y="49"/>
                  <a:pt x="15" y="49"/>
                </a:cubicBezTo>
                <a:cubicBezTo>
                  <a:pt x="14" y="50"/>
                  <a:pt x="13" y="50"/>
                  <a:pt x="12" y="50"/>
                </a:cubicBezTo>
                <a:cubicBezTo>
                  <a:pt x="11" y="50"/>
                  <a:pt x="9" y="50"/>
                  <a:pt x="8" y="50"/>
                </a:cubicBezTo>
                <a:cubicBezTo>
                  <a:pt x="6" y="51"/>
                  <a:pt x="4" y="50"/>
                  <a:pt x="4" y="47"/>
                </a:cubicBezTo>
                <a:cubicBezTo>
                  <a:pt x="4" y="46"/>
                  <a:pt x="4" y="45"/>
                  <a:pt x="3" y="44"/>
                </a:cubicBezTo>
                <a:cubicBezTo>
                  <a:pt x="3" y="41"/>
                  <a:pt x="2" y="39"/>
                  <a:pt x="1" y="36"/>
                </a:cubicBezTo>
                <a:cubicBezTo>
                  <a:pt x="1" y="35"/>
                  <a:pt x="1" y="34"/>
                  <a:pt x="1" y="33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9"/>
                  <a:pt x="1" y="17"/>
                  <a:pt x="1" y="15"/>
                </a:cubicBezTo>
                <a:cubicBezTo>
                  <a:pt x="1" y="13"/>
                  <a:pt x="1" y="12"/>
                  <a:pt x="2" y="10"/>
                </a:cubicBezTo>
                <a:cubicBezTo>
                  <a:pt x="2" y="8"/>
                  <a:pt x="3" y="5"/>
                  <a:pt x="3" y="3"/>
                </a:cubicBezTo>
                <a:cubicBezTo>
                  <a:pt x="3" y="1"/>
                  <a:pt x="3" y="1"/>
                  <a:pt x="6" y="1"/>
                </a:cubicBezTo>
                <a:close/>
              </a:path>
            </a:pathLst>
          </a:custGeom>
          <a:solidFill>
            <a:srgbClr val="1A274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ind Medium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C38F89F-4523-4C2B-8FFE-E5D86AE29769}"/>
              </a:ext>
            </a:extLst>
          </p:cNvPr>
          <p:cNvSpPr txBox="1"/>
          <p:nvPr/>
        </p:nvSpPr>
        <p:spPr>
          <a:xfrm>
            <a:off x="1036901" y="5518973"/>
            <a:ext cx="1045969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i="1" dirty="0">
                <a:latin typeface="Hind Medium"/>
              </a:rPr>
              <a:t>Inserire commento esplicativo, incluse percentuali</a:t>
            </a:r>
            <a:endParaRPr lang="it-IT" b="1" i="1" dirty="0">
              <a:latin typeface="Hind Medium"/>
            </a:endParaRP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E46B4F10-50B8-4558-9646-A5D7E8812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736925"/>
              </p:ext>
            </p:extLst>
          </p:nvPr>
        </p:nvGraphicFramePr>
        <p:xfrm>
          <a:off x="1118177" y="1610370"/>
          <a:ext cx="10297144" cy="363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5077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LECCE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D10D133B-75F0-4548-A7D0-5C5B8AED776D}"/>
              </a:ext>
            </a:extLst>
          </p:cNvPr>
          <p:cNvSpPr>
            <a:spLocks/>
          </p:cNvSpPr>
          <p:nvPr/>
        </p:nvSpPr>
        <p:spPr bwMode="auto">
          <a:xfrm>
            <a:off x="527149" y="5627005"/>
            <a:ext cx="188589" cy="180000"/>
          </a:xfrm>
          <a:custGeom>
            <a:avLst/>
            <a:gdLst>
              <a:gd name="T0" fmla="*/ 6 w 50"/>
              <a:gd name="T1" fmla="*/ 1 h 51"/>
              <a:gd name="T2" fmla="*/ 17 w 50"/>
              <a:gd name="T3" fmla="*/ 2 h 51"/>
              <a:gd name="T4" fmla="*/ 27 w 50"/>
              <a:gd name="T5" fmla="*/ 6 h 51"/>
              <a:gd name="T6" fmla="*/ 32 w 50"/>
              <a:gd name="T7" fmla="*/ 8 h 51"/>
              <a:gd name="T8" fmla="*/ 40 w 50"/>
              <a:gd name="T9" fmla="*/ 14 h 51"/>
              <a:gd name="T10" fmla="*/ 47 w 50"/>
              <a:gd name="T11" fmla="*/ 23 h 51"/>
              <a:gd name="T12" fmla="*/ 49 w 50"/>
              <a:gd name="T13" fmla="*/ 26 h 51"/>
              <a:gd name="T14" fmla="*/ 49 w 50"/>
              <a:gd name="T15" fmla="*/ 28 h 51"/>
              <a:gd name="T16" fmla="*/ 46 w 50"/>
              <a:gd name="T17" fmla="*/ 33 h 51"/>
              <a:gd name="T18" fmla="*/ 38 w 50"/>
              <a:gd name="T19" fmla="*/ 39 h 51"/>
              <a:gd name="T20" fmla="*/ 32 w 50"/>
              <a:gd name="T21" fmla="*/ 42 h 51"/>
              <a:gd name="T22" fmla="*/ 29 w 50"/>
              <a:gd name="T23" fmla="*/ 44 h 51"/>
              <a:gd name="T24" fmla="*/ 21 w 50"/>
              <a:gd name="T25" fmla="*/ 47 h 51"/>
              <a:gd name="T26" fmla="*/ 15 w 50"/>
              <a:gd name="T27" fmla="*/ 49 h 51"/>
              <a:gd name="T28" fmla="*/ 12 w 50"/>
              <a:gd name="T29" fmla="*/ 50 h 51"/>
              <a:gd name="T30" fmla="*/ 8 w 50"/>
              <a:gd name="T31" fmla="*/ 50 h 51"/>
              <a:gd name="T32" fmla="*/ 4 w 50"/>
              <a:gd name="T33" fmla="*/ 47 h 51"/>
              <a:gd name="T34" fmla="*/ 3 w 50"/>
              <a:gd name="T35" fmla="*/ 44 h 51"/>
              <a:gd name="T36" fmla="*/ 1 w 50"/>
              <a:gd name="T37" fmla="*/ 36 h 51"/>
              <a:gd name="T38" fmla="*/ 1 w 50"/>
              <a:gd name="T39" fmla="*/ 33 h 51"/>
              <a:gd name="T40" fmla="*/ 0 w 50"/>
              <a:gd name="T41" fmla="*/ 21 h 51"/>
              <a:gd name="T42" fmla="*/ 1 w 50"/>
              <a:gd name="T43" fmla="*/ 15 h 51"/>
              <a:gd name="T44" fmla="*/ 2 w 50"/>
              <a:gd name="T45" fmla="*/ 10 h 51"/>
              <a:gd name="T46" fmla="*/ 3 w 50"/>
              <a:gd name="T47" fmla="*/ 3 h 51"/>
              <a:gd name="T48" fmla="*/ 6 w 50"/>
              <a:gd name="T49" fmla="*/ 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51">
                <a:moveTo>
                  <a:pt x="6" y="1"/>
                </a:moveTo>
                <a:cubicBezTo>
                  <a:pt x="9" y="0"/>
                  <a:pt x="13" y="1"/>
                  <a:pt x="17" y="2"/>
                </a:cubicBezTo>
                <a:cubicBezTo>
                  <a:pt x="20" y="3"/>
                  <a:pt x="23" y="5"/>
                  <a:pt x="27" y="6"/>
                </a:cubicBezTo>
                <a:cubicBezTo>
                  <a:pt x="29" y="6"/>
                  <a:pt x="31" y="7"/>
                  <a:pt x="32" y="8"/>
                </a:cubicBezTo>
                <a:cubicBezTo>
                  <a:pt x="35" y="10"/>
                  <a:pt x="38" y="12"/>
                  <a:pt x="40" y="14"/>
                </a:cubicBezTo>
                <a:cubicBezTo>
                  <a:pt x="43" y="17"/>
                  <a:pt x="45" y="20"/>
                  <a:pt x="47" y="23"/>
                </a:cubicBezTo>
                <a:cubicBezTo>
                  <a:pt x="48" y="24"/>
                  <a:pt x="49" y="25"/>
                  <a:pt x="49" y="26"/>
                </a:cubicBezTo>
                <a:cubicBezTo>
                  <a:pt x="50" y="26"/>
                  <a:pt x="49" y="28"/>
                  <a:pt x="49" y="28"/>
                </a:cubicBezTo>
                <a:cubicBezTo>
                  <a:pt x="48" y="30"/>
                  <a:pt x="47" y="32"/>
                  <a:pt x="46" y="33"/>
                </a:cubicBezTo>
                <a:cubicBezTo>
                  <a:pt x="43" y="35"/>
                  <a:pt x="41" y="37"/>
                  <a:pt x="38" y="39"/>
                </a:cubicBezTo>
                <a:cubicBezTo>
                  <a:pt x="36" y="41"/>
                  <a:pt x="34" y="41"/>
                  <a:pt x="32" y="42"/>
                </a:cubicBezTo>
                <a:cubicBezTo>
                  <a:pt x="31" y="43"/>
                  <a:pt x="30" y="44"/>
                  <a:pt x="29" y="44"/>
                </a:cubicBezTo>
                <a:cubicBezTo>
                  <a:pt x="26" y="45"/>
                  <a:pt x="24" y="46"/>
                  <a:pt x="21" y="47"/>
                </a:cubicBezTo>
                <a:cubicBezTo>
                  <a:pt x="19" y="48"/>
                  <a:pt x="17" y="49"/>
                  <a:pt x="15" y="49"/>
                </a:cubicBezTo>
                <a:cubicBezTo>
                  <a:pt x="14" y="50"/>
                  <a:pt x="13" y="50"/>
                  <a:pt x="12" y="50"/>
                </a:cubicBezTo>
                <a:cubicBezTo>
                  <a:pt x="11" y="50"/>
                  <a:pt x="9" y="50"/>
                  <a:pt x="8" y="50"/>
                </a:cubicBezTo>
                <a:cubicBezTo>
                  <a:pt x="6" y="51"/>
                  <a:pt x="4" y="50"/>
                  <a:pt x="4" y="47"/>
                </a:cubicBezTo>
                <a:cubicBezTo>
                  <a:pt x="4" y="46"/>
                  <a:pt x="4" y="45"/>
                  <a:pt x="3" y="44"/>
                </a:cubicBezTo>
                <a:cubicBezTo>
                  <a:pt x="3" y="41"/>
                  <a:pt x="2" y="39"/>
                  <a:pt x="1" y="36"/>
                </a:cubicBezTo>
                <a:cubicBezTo>
                  <a:pt x="1" y="35"/>
                  <a:pt x="1" y="34"/>
                  <a:pt x="1" y="33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9"/>
                  <a:pt x="1" y="17"/>
                  <a:pt x="1" y="15"/>
                </a:cubicBezTo>
                <a:cubicBezTo>
                  <a:pt x="1" y="13"/>
                  <a:pt x="1" y="12"/>
                  <a:pt x="2" y="10"/>
                </a:cubicBezTo>
                <a:cubicBezTo>
                  <a:pt x="2" y="8"/>
                  <a:pt x="3" y="5"/>
                  <a:pt x="3" y="3"/>
                </a:cubicBezTo>
                <a:cubicBezTo>
                  <a:pt x="3" y="1"/>
                  <a:pt x="3" y="1"/>
                  <a:pt x="6" y="1"/>
                </a:cubicBezTo>
                <a:close/>
              </a:path>
            </a:pathLst>
          </a:custGeom>
          <a:solidFill>
            <a:srgbClr val="1A274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ind Medium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C38F89F-4523-4C2B-8FFE-E5D86AE29769}"/>
              </a:ext>
            </a:extLst>
          </p:cNvPr>
          <p:cNvSpPr txBox="1"/>
          <p:nvPr/>
        </p:nvSpPr>
        <p:spPr>
          <a:xfrm>
            <a:off x="1036901" y="5518973"/>
            <a:ext cx="1045969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i="1" dirty="0">
                <a:latin typeface="Hind Medium"/>
              </a:rPr>
              <a:t>L’interesse nell’adottare forme di acquisto in forma associata coinvolge la maggior parte (73%) degli enti che ad oggi acquista in autonomia.</a:t>
            </a:r>
            <a:endParaRPr lang="it-IT" b="1" i="1" dirty="0">
              <a:latin typeface="Hind Medium"/>
            </a:endParaRP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E9E7FDF0-233D-4144-B954-9E14029457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590322"/>
              </p:ext>
            </p:extLst>
          </p:nvPr>
        </p:nvGraphicFramePr>
        <p:xfrm>
          <a:off x="1036901" y="1477282"/>
          <a:ext cx="10171667" cy="3903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3716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CDEFE5-5A39-40F3-87D4-07346B35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SALERNO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C5A90B4-CAF4-49AB-9785-66A38EE9D268}"/>
              </a:ext>
            </a:extLst>
          </p:cNvPr>
          <p:cNvCxnSpPr/>
          <p:nvPr/>
        </p:nvCxnSpPr>
        <p:spPr>
          <a:xfrm>
            <a:off x="4007768" y="1484784"/>
            <a:ext cx="0" cy="4751387"/>
          </a:xfrm>
          <a:prstGeom prst="line">
            <a:avLst/>
          </a:prstGeom>
          <a:ln w="38100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9DDBCFB-D8D5-44DE-8398-024F4661C38E}"/>
              </a:ext>
            </a:extLst>
          </p:cNvPr>
          <p:cNvGrpSpPr/>
          <p:nvPr/>
        </p:nvGrpSpPr>
        <p:grpSpPr>
          <a:xfrm>
            <a:off x="4314305" y="1556792"/>
            <a:ext cx="7200000" cy="646331"/>
            <a:chOff x="4314306" y="1556792"/>
            <a:chExt cx="6872131" cy="64633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635BF044-7771-4E1A-B262-1C4D63E45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F92E972-86F7-4514-8626-39D91F1A0D27}"/>
                </a:ext>
              </a:extLst>
            </p:cNvPr>
            <p:cNvSpPr txBox="1"/>
            <p:nvPr/>
          </p:nvSpPr>
          <p:spPr>
            <a:xfrm>
              <a:off x="4800843" y="1556792"/>
              <a:ext cx="638559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Indagine in modalità CAWI (Computer </a:t>
              </a:r>
              <a:r>
                <a:rPr lang="it-IT" dirty="0" err="1">
                  <a:latin typeface="Hind Medium"/>
                </a:rPr>
                <a:t>Assisted</a:t>
              </a:r>
              <a:r>
                <a:rPr lang="it-IT" dirty="0">
                  <a:latin typeface="Hind Medium"/>
                </a:rPr>
                <a:t> Web </a:t>
              </a:r>
              <a:r>
                <a:rPr lang="it-IT" dirty="0" err="1">
                  <a:latin typeface="Hind Medium"/>
                </a:rPr>
                <a:t>Interviewing</a:t>
              </a:r>
              <a:r>
                <a:rPr lang="it-IT" dirty="0">
                  <a:latin typeface="Hind Medium"/>
                </a:rPr>
                <a:t>) </a:t>
              </a:r>
            </a:p>
            <a:p>
              <a:r>
                <a:rPr lang="it-IT" dirty="0">
                  <a:latin typeface="Hind Medium"/>
                </a:rPr>
                <a:t>somministrata nei mesi di gennaio e febbraio 2019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563DE02C-A047-4B03-AE6D-4ADB5C4C9AE2}"/>
              </a:ext>
            </a:extLst>
          </p:cNvPr>
          <p:cNvGrpSpPr/>
          <p:nvPr/>
        </p:nvGrpSpPr>
        <p:grpSpPr>
          <a:xfrm>
            <a:off x="4314306" y="2276369"/>
            <a:ext cx="7200000" cy="646331"/>
            <a:chOff x="4314306" y="2274227"/>
            <a:chExt cx="7207351" cy="646331"/>
          </a:xfrm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109DA23D-CBB0-45A8-9298-9E7D6E1D6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C3FCDC-A24A-4AAC-8F36-750F78CE47EE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Invito a partecipare diffuso tramite PEC del Presidente della Provincia </a:t>
              </a:r>
              <a:br>
                <a:rPr lang="it-IT" dirty="0">
                  <a:latin typeface="Hind Medium"/>
                </a:rPr>
              </a:br>
              <a:r>
                <a:rPr lang="it-IT" dirty="0">
                  <a:latin typeface="Hind Medium"/>
                </a:rPr>
                <a:t>agli indirizzi istituzionali dei </a:t>
              </a:r>
              <a:r>
                <a:rPr lang="it-IT" b="1" dirty="0">
                  <a:latin typeface="Hind Medium"/>
                </a:rPr>
                <a:t>158 Comuni </a:t>
              </a:r>
              <a:r>
                <a:rPr lang="it-IT" dirty="0">
                  <a:latin typeface="Hind Medium"/>
                </a:rPr>
                <a:t>della Provincia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21FB49C-96E2-42A2-8723-B5873BCC8E40}"/>
              </a:ext>
            </a:extLst>
          </p:cNvPr>
          <p:cNvGrpSpPr/>
          <p:nvPr/>
        </p:nvGrpSpPr>
        <p:grpSpPr>
          <a:xfrm>
            <a:off x="4314306" y="2995946"/>
            <a:ext cx="7200000" cy="2088000"/>
            <a:chOff x="4314306" y="2274227"/>
            <a:chExt cx="7686537" cy="208800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4275B1-A598-4BB7-A7AA-2A8897801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86EC308-EEF1-4D5B-888C-8359B392522A}"/>
                </a:ext>
              </a:extLst>
            </p:cNvPr>
            <p:cNvSpPr txBox="1"/>
            <p:nvPr/>
          </p:nvSpPr>
          <p:spPr>
            <a:xfrm>
              <a:off x="4800844" y="2274227"/>
              <a:ext cx="7199999" cy="2088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Al </a:t>
              </a:r>
              <a:r>
                <a:rPr lang="it-IT" dirty="0">
                  <a:latin typeface="+mj-lt"/>
                </a:rPr>
                <a:t>questionario hanno risposto complessivamente </a:t>
              </a:r>
              <a:r>
                <a:rPr lang="it-IT" b="1" dirty="0">
                  <a:latin typeface="+mj-lt"/>
                </a:rPr>
                <a:t>6 Enti, </a:t>
              </a:r>
              <a:r>
                <a:rPr lang="it-IT" dirty="0">
                  <a:latin typeface="+mj-lt"/>
                </a:rPr>
                <a:t>consentendo di acquisire una fotografia generale delle principali dinamiche in atto a livello territoriale con particolare riferimento a: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attuale </a:t>
              </a:r>
              <a:r>
                <a:rPr lang="it-IT" b="1" dirty="0">
                  <a:latin typeface="+mj-lt"/>
                </a:rPr>
                <a:t>modello di governance </a:t>
              </a:r>
              <a:r>
                <a:rPr lang="it-IT" dirty="0">
                  <a:latin typeface="+mj-lt"/>
                </a:rPr>
                <a:t>degli acquisti da parte dei Comuni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assetto organizzativo e </a:t>
              </a:r>
              <a:r>
                <a:rPr lang="it-IT" b="1" dirty="0">
                  <a:latin typeface="+mj-lt"/>
                </a:rPr>
                <a:t>strategie di collaborazione </a:t>
              </a:r>
              <a:r>
                <a:rPr lang="it-IT" dirty="0">
                  <a:latin typeface="+mj-lt"/>
                </a:rPr>
                <a:t>in atto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b="1" dirty="0">
                  <a:latin typeface="+mj-lt"/>
                </a:rPr>
                <a:t>professionalità</a:t>
              </a:r>
              <a:r>
                <a:rPr lang="it-IT" dirty="0">
                  <a:latin typeface="+mj-lt"/>
                </a:rPr>
                <a:t> e competenze dedicate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b="1" dirty="0">
                  <a:latin typeface="+mj-lt"/>
                </a:rPr>
                <a:t>elementi di criticità </a:t>
              </a:r>
              <a:r>
                <a:rPr lang="it-IT" dirty="0">
                  <a:latin typeface="+mj-lt"/>
                </a:rPr>
                <a:t>riscontrati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A319842-4AA0-440B-8F75-BC42D0DA157D}"/>
              </a:ext>
            </a:extLst>
          </p:cNvPr>
          <p:cNvGrpSpPr/>
          <p:nvPr/>
        </p:nvGrpSpPr>
        <p:grpSpPr>
          <a:xfrm>
            <a:off x="4314306" y="5157192"/>
            <a:ext cx="7200000" cy="646331"/>
            <a:chOff x="4314306" y="2274227"/>
            <a:chExt cx="7207351" cy="646331"/>
          </a:xfrm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B33323D-80EC-4C5A-9A38-F0D905378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3CA3D5B-BD14-4A1A-8554-4935321A6F98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Da tali basi sarà possibile valutare prospettive e direttrici di sviluppo della Stazione Unica Appaltante della Provincia di Salerno</a:t>
              </a:r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893B55B6-2F65-4824-8425-0F80A0ACE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9" y="2276369"/>
            <a:ext cx="3333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2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SALERNO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149" y="908731"/>
            <a:ext cx="10969450" cy="288925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5C45672-38D8-4403-A2A4-23196264B536}"/>
              </a:ext>
            </a:extLst>
          </p:cNvPr>
          <p:cNvSpPr txBox="1"/>
          <p:nvPr/>
        </p:nvSpPr>
        <p:spPr>
          <a:xfrm>
            <a:off x="335363" y="1339863"/>
            <a:ext cx="827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/>
              <a:t>Numero di gare bandite </a:t>
            </a:r>
            <a:r>
              <a:rPr lang="it-IT" b="1" dirty="0"/>
              <a:t>nel 2018 presso i Comuni della Prov. di Salerno, per tipologia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F1F21D5-6688-440E-8952-39CC3CF2A746}"/>
              </a:ext>
            </a:extLst>
          </p:cNvPr>
          <p:cNvSpPr txBox="1"/>
          <p:nvPr/>
        </p:nvSpPr>
        <p:spPr>
          <a:xfrm>
            <a:off x="8832304" y="1556792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complessivo per le </a:t>
            </a:r>
            <a:br>
              <a:rPr lang="it-IT" dirty="0"/>
            </a:br>
            <a:r>
              <a:rPr lang="it-IT" dirty="0"/>
              <a:t>62 gare di beni e servizi:</a:t>
            </a:r>
          </a:p>
          <a:p>
            <a:pPr algn="ctr"/>
            <a:r>
              <a:rPr lang="it-IT" b="1" dirty="0"/>
              <a:t>€ 2.044.400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E13A005-A7CD-4131-A2AC-8953802C1190}"/>
              </a:ext>
            </a:extLst>
          </p:cNvPr>
          <p:cNvSpPr txBox="1"/>
          <p:nvPr/>
        </p:nvSpPr>
        <p:spPr>
          <a:xfrm>
            <a:off x="8832304" y="2557327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complessivo per le </a:t>
            </a:r>
            <a:br>
              <a:rPr lang="it-IT" dirty="0"/>
            </a:br>
            <a:r>
              <a:rPr lang="it-IT" dirty="0"/>
              <a:t>21 gare di lavori:</a:t>
            </a:r>
          </a:p>
          <a:p>
            <a:pPr algn="ctr"/>
            <a:r>
              <a:rPr lang="it-IT" b="1" dirty="0"/>
              <a:t>€ 55.687.945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E504C01E-6075-42D7-83B4-759DD000EB61}"/>
              </a:ext>
            </a:extLst>
          </p:cNvPr>
          <p:cNvCxnSpPr>
            <a:cxnSpLocks/>
          </p:cNvCxnSpPr>
          <p:nvPr/>
        </p:nvCxnSpPr>
        <p:spPr>
          <a:xfrm rot="5400000">
            <a:off x="10362304" y="2477866"/>
            <a:ext cx="0" cy="216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E91921-7FE4-4B90-B6CB-C4506ACE8B7D}"/>
              </a:ext>
            </a:extLst>
          </p:cNvPr>
          <p:cNvSpPr txBox="1"/>
          <p:nvPr/>
        </p:nvSpPr>
        <p:spPr>
          <a:xfrm>
            <a:off x="8832304" y="3635073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medio beni e servizi:</a:t>
            </a:r>
          </a:p>
          <a:p>
            <a:pPr algn="ctr"/>
            <a:r>
              <a:rPr lang="it-IT" b="1" dirty="0"/>
              <a:t>€ 6.814.800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ACC0AFB-92E1-4BE6-B984-BC4884C5B5F9}"/>
              </a:ext>
            </a:extLst>
          </p:cNvPr>
          <p:cNvSpPr txBox="1"/>
          <p:nvPr/>
        </p:nvSpPr>
        <p:spPr>
          <a:xfrm>
            <a:off x="8832304" y="4358611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medio lavori:</a:t>
            </a:r>
          </a:p>
          <a:p>
            <a:pPr algn="ctr"/>
            <a:r>
              <a:rPr lang="it-IT" b="1" dirty="0"/>
              <a:t>€ 18.565.981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023D50B3-3BCA-40C4-9F08-0B4C7D866D84}"/>
              </a:ext>
            </a:extLst>
          </p:cNvPr>
          <p:cNvCxnSpPr>
            <a:cxnSpLocks/>
          </p:cNvCxnSpPr>
          <p:nvPr/>
        </p:nvCxnSpPr>
        <p:spPr>
          <a:xfrm rot="5400000">
            <a:off x="10362304" y="4002149"/>
            <a:ext cx="0" cy="216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EC89561-88DD-4DE0-9D84-7A7A498E7DB3}"/>
              </a:ext>
            </a:extLst>
          </p:cNvPr>
          <p:cNvSpPr txBox="1"/>
          <p:nvPr/>
        </p:nvSpPr>
        <p:spPr>
          <a:xfrm>
            <a:off x="8832304" y="5159355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Variazione n. gare 2017/2018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Beni e servizi </a:t>
            </a:r>
            <a:r>
              <a:rPr lang="it-IT" b="1" dirty="0"/>
              <a:t>+97%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Lavori </a:t>
            </a:r>
            <a:r>
              <a:rPr lang="it-IT" b="1" dirty="0"/>
              <a:t>+325%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FA27470-59AB-4914-9DE6-C543441014B7}"/>
              </a:ext>
            </a:extLst>
          </p:cNvPr>
          <p:cNvCxnSpPr/>
          <p:nvPr/>
        </p:nvCxnSpPr>
        <p:spPr>
          <a:xfrm>
            <a:off x="8688288" y="1484784"/>
            <a:ext cx="0" cy="4751387"/>
          </a:xfrm>
          <a:prstGeom prst="line">
            <a:avLst/>
          </a:prstGeom>
          <a:ln w="12700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E4D1AFD3-9950-4252-BAE4-630D16C5B6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040483"/>
              </p:ext>
            </p:extLst>
          </p:nvPr>
        </p:nvGraphicFramePr>
        <p:xfrm>
          <a:off x="527149" y="2164647"/>
          <a:ext cx="6510890" cy="3837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4715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SALERNO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9E69FC-3D29-4154-AFBE-16491D362BEB}"/>
              </a:ext>
            </a:extLst>
          </p:cNvPr>
          <p:cNvSpPr txBox="1"/>
          <p:nvPr/>
        </p:nvSpPr>
        <p:spPr>
          <a:xfrm>
            <a:off x="335363" y="1339863"/>
            <a:ext cx="838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Risorse dedicate alla funzione acquisti presso i Comuni, per qualifica e inquadramento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A83FF4B-3AC1-4833-910F-E69B219571D1}"/>
              </a:ext>
            </a:extLst>
          </p:cNvPr>
          <p:cNvCxnSpPr>
            <a:cxnSpLocks/>
          </p:cNvCxnSpPr>
          <p:nvPr/>
        </p:nvCxnSpPr>
        <p:spPr>
          <a:xfrm flipV="1">
            <a:off x="6456040" y="1988840"/>
            <a:ext cx="0" cy="4032448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F7920A76-F7C9-44CE-A076-0A06AEDCB094}"/>
              </a:ext>
            </a:extLst>
          </p:cNvPr>
          <p:cNvGrpSpPr/>
          <p:nvPr/>
        </p:nvGrpSpPr>
        <p:grpSpPr>
          <a:xfrm>
            <a:off x="6888088" y="1988840"/>
            <a:ext cx="4937751" cy="646331"/>
            <a:chOff x="4314306" y="1556792"/>
            <a:chExt cx="4712881" cy="646331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5878074-8037-4B64-A29E-316A0219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E041ACE-FFF6-4149-BD6B-DA5BD558F37C}"/>
                </a:ext>
              </a:extLst>
            </p:cNvPr>
            <p:cNvSpPr txBox="1"/>
            <p:nvPr/>
          </p:nvSpPr>
          <p:spPr>
            <a:xfrm>
              <a:off x="4800843" y="1556792"/>
              <a:ext cx="422634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i="1" dirty="0">
                  <a:latin typeface="Hind Medium"/>
                </a:rPr>
                <a:t>Numero medio dipendenti per Comune</a:t>
              </a:r>
            </a:p>
            <a:p>
              <a:r>
                <a:rPr lang="it-IT" b="1" i="1" dirty="0">
                  <a:latin typeface="Hind Medium"/>
                </a:rPr>
                <a:t>8</a:t>
              </a:r>
            </a:p>
            <a:p>
              <a:br>
                <a:rPr lang="it-IT" i="1" dirty="0">
                  <a:latin typeface="Hind Medium"/>
                </a:rPr>
              </a:br>
              <a:r>
                <a:rPr lang="it-IT" i="1" dirty="0">
                  <a:latin typeface="Hind Medium"/>
                </a:rPr>
                <a:t>Di cui:</a:t>
              </a:r>
            </a:p>
            <a:p>
              <a:r>
                <a:rPr lang="it-IT" i="1" dirty="0">
                  <a:latin typeface="Hind Medium"/>
                </a:rPr>
                <a:t>1 dirigenti</a:t>
              </a:r>
            </a:p>
            <a:p>
              <a:r>
                <a:rPr lang="it-IT" i="1" dirty="0">
                  <a:latin typeface="Hind Medium"/>
                </a:rPr>
                <a:t>1,8 funzionari</a:t>
              </a:r>
            </a:p>
            <a:p>
              <a:r>
                <a:rPr lang="it-IT" i="1" dirty="0">
                  <a:latin typeface="Hind Medium"/>
                </a:rPr>
                <a:t>5,2 impiegati o altro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4DCD9282-CA88-449A-88BC-D76E5AA39FAE}"/>
              </a:ext>
            </a:extLst>
          </p:cNvPr>
          <p:cNvGrpSpPr/>
          <p:nvPr/>
        </p:nvGrpSpPr>
        <p:grpSpPr>
          <a:xfrm>
            <a:off x="6888088" y="4294837"/>
            <a:ext cx="4937751" cy="646331"/>
            <a:chOff x="4314306" y="1556792"/>
            <a:chExt cx="4712881" cy="646331"/>
          </a:xfrm>
        </p:grpSpPr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49C8C033-7D7B-49A7-B1E3-3186E23E2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05F665F5-6C67-4C32-AF28-154FF9D92010}"/>
                </a:ext>
              </a:extLst>
            </p:cNvPr>
            <p:cNvSpPr txBox="1"/>
            <p:nvPr/>
          </p:nvSpPr>
          <p:spPr>
            <a:xfrm>
              <a:off x="4800843" y="1556792"/>
              <a:ext cx="422634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i="1" dirty="0">
                  <a:latin typeface="Hind Medium"/>
                </a:rPr>
                <a:t>Quota di personale a tempo indeterminato</a:t>
              </a:r>
            </a:p>
            <a:p>
              <a:r>
                <a:rPr lang="it-IT" b="1" i="1" dirty="0">
                  <a:latin typeface="Hind Medium"/>
                </a:rPr>
                <a:t>66%</a:t>
              </a:r>
            </a:p>
          </p:txBody>
        </p:sp>
      </p:grp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9361D7D5-E980-4C2B-8DC5-65845A8A0F59}"/>
              </a:ext>
            </a:extLst>
          </p:cNvPr>
          <p:cNvGraphicFramePr>
            <a:graphicFrameLocks/>
          </p:cNvGraphicFramePr>
          <p:nvPr/>
        </p:nvGraphicFramePr>
        <p:xfrm>
          <a:off x="47592" y="2096872"/>
          <a:ext cx="6519333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7232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SALERNO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D10D133B-75F0-4548-A7D0-5C5B8AED776D}"/>
              </a:ext>
            </a:extLst>
          </p:cNvPr>
          <p:cNvSpPr>
            <a:spLocks/>
          </p:cNvSpPr>
          <p:nvPr/>
        </p:nvSpPr>
        <p:spPr bwMode="auto">
          <a:xfrm>
            <a:off x="527149" y="5627005"/>
            <a:ext cx="188589" cy="180000"/>
          </a:xfrm>
          <a:custGeom>
            <a:avLst/>
            <a:gdLst>
              <a:gd name="T0" fmla="*/ 6 w 50"/>
              <a:gd name="T1" fmla="*/ 1 h 51"/>
              <a:gd name="T2" fmla="*/ 17 w 50"/>
              <a:gd name="T3" fmla="*/ 2 h 51"/>
              <a:gd name="T4" fmla="*/ 27 w 50"/>
              <a:gd name="T5" fmla="*/ 6 h 51"/>
              <a:gd name="T6" fmla="*/ 32 w 50"/>
              <a:gd name="T7" fmla="*/ 8 h 51"/>
              <a:gd name="T8" fmla="*/ 40 w 50"/>
              <a:gd name="T9" fmla="*/ 14 h 51"/>
              <a:gd name="T10" fmla="*/ 47 w 50"/>
              <a:gd name="T11" fmla="*/ 23 h 51"/>
              <a:gd name="T12" fmla="*/ 49 w 50"/>
              <a:gd name="T13" fmla="*/ 26 h 51"/>
              <a:gd name="T14" fmla="*/ 49 w 50"/>
              <a:gd name="T15" fmla="*/ 28 h 51"/>
              <a:gd name="T16" fmla="*/ 46 w 50"/>
              <a:gd name="T17" fmla="*/ 33 h 51"/>
              <a:gd name="T18" fmla="*/ 38 w 50"/>
              <a:gd name="T19" fmla="*/ 39 h 51"/>
              <a:gd name="T20" fmla="*/ 32 w 50"/>
              <a:gd name="T21" fmla="*/ 42 h 51"/>
              <a:gd name="T22" fmla="*/ 29 w 50"/>
              <a:gd name="T23" fmla="*/ 44 h 51"/>
              <a:gd name="T24" fmla="*/ 21 w 50"/>
              <a:gd name="T25" fmla="*/ 47 h 51"/>
              <a:gd name="T26" fmla="*/ 15 w 50"/>
              <a:gd name="T27" fmla="*/ 49 h 51"/>
              <a:gd name="T28" fmla="*/ 12 w 50"/>
              <a:gd name="T29" fmla="*/ 50 h 51"/>
              <a:gd name="T30" fmla="*/ 8 w 50"/>
              <a:gd name="T31" fmla="*/ 50 h 51"/>
              <a:gd name="T32" fmla="*/ 4 w 50"/>
              <a:gd name="T33" fmla="*/ 47 h 51"/>
              <a:gd name="T34" fmla="*/ 3 w 50"/>
              <a:gd name="T35" fmla="*/ 44 h 51"/>
              <a:gd name="T36" fmla="*/ 1 w 50"/>
              <a:gd name="T37" fmla="*/ 36 h 51"/>
              <a:gd name="T38" fmla="*/ 1 w 50"/>
              <a:gd name="T39" fmla="*/ 33 h 51"/>
              <a:gd name="T40" fmla="*/ 0 w 50"/>
              <a:gd name="T41" fmla="*/ 21 h 51"/>
              <a:gd name="T42" fmla="*/ 1 w 50"/>
              <a:gd name="T43" fmla="*/ 15 h 51"/>
              <a:gd name="T44" fmla="*/ 2 w 50"/>
              <a:gd name="T45" fmla="*/ 10 h 51"/>
              <a:gd name="T46" fmla="*/ 3 w 50"/>
              <a:gd name="T47" fmla="*/ 3 h 51"/>
              <a:gd name="T48" fmla="*/ 6 w 50"/>
              <a:gd name="T49" fmla="*/ 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51">
                <a:moveTo>
                  <a:pt x="6" y="1"/>
                </a:moveTo>
                <a:cubicBezTo>
                  <a:pt x="9" y="0"/>
                  <a:pt x="13" y="1"/>
                  <a:pt x="17" y="2"/>
                </a:cubicBezTo>
                <a:cubicBezTo>
                  <a:pt x="20" y="3"/>
                  <a:pt x="23" y="5"/>
                  <a:pt x="27" y="6"/>
                </a:cubicBezTo>
                <a:cubicBezTo>
                  <a:pt x="29" y="6"/>
                  <a:pt x="31" y="7"/>
                  <a:pt x="32" y="8"/>
                </a:cubicBezTo>
                <a:cubicBezTo>
                  <a:pt x="35" y="10"/>
                  <a:pt x="38" y="12"/>
                  <a:pt x="40" y="14"/>
                </a:cubicBezTo>
                <a:cubicBezTo>
                  <a:pt x="43" y="17"/>
                  <a:pt x="45" y="20"/>
                  <a:pt x="47" y="23"/>
                </a:cubicBezTo>
                <a:cubicBezTo>
                  <a:pt x="48" y="24"/>
                  <a:pt x="49" y="25"/>
                  <a:pt x="49" y="26"/>
                </a:cubicBezTo>
                <a:cubicBezTo>
                  <a:pt x="50" y="26"/>
                  <a:pt x="49" y="28"/>
                  <a:pt x="49" y="28"/>
                </a:cubicBezTo>
                <a:cubicBezTo>
                  <a:pt x="48" y="30"/>
                  <a:pt x="47" y="32"/>
                  <a:pt x="46" y="33"/>
                </a:cubicBezTo>
                <a:cubicBezTo>
                  <a:pt x="43" y="35"/>
                  <a:pt x="41" y="37"/>
                  <a:pt x="38" y="39"/>
                </a:cubicBezTo>
                <a:cubicBezTo>
                  <a:pt x="36" y="41"/>
                  <a:pt x="34" y="41"/>
                  <a:pt x="32" y="42"/>
                </a:cubicBezTo>
                <a:cubicBezTo>
                  <a:pt x="31" y="43"/>
                  <a:pt x="30" y="44"/>
                  <a:pt x="29" y="44"/>
                </a:cubicBezTo>
                <a:cubicBezTo>
                  <a:pt x="26" y="45"/>
                  <a:pt x="24" y="46"/>
                  <a:pt x="21" y="47"/>
                </a:cubicBezTo>
                <a:cubicBezTo>
                  <a:pt x="19" y="48"/>
                  <a:pt x="17" y="49"/>
                  <a:pt x="15" y="49"/>
                </a:cubicBezTo>
                <a:cubicBezTo>
                  <a:pt x="14" y="50"/>
                  <a:pt x="13" y="50"/>
                  <a:pt x="12" y="50"/>
                </a:cubicBezTo>
                <a:cubicBezTo>
                  <a:pt x="11" y="50"/>
                  <a:pt x="9" y="50"/>
                  <a:pt x="8" y="50"/>
                </a:cubicBezTo>
                <a:cubicBezTo>
                  <a:pt x="6" y="51"/>
                  <a:pt x="4" y="50"/>
                  <a:pt x="4" y="47"/>
                </a:cubicBezTo>
                <a:cubicBezTo>
                  <a:pt x="4" y="46"/>
                  <a:pt x="4" y="45"/>
                  <a:pt x="3" y="44"/>
                </a:cubicBezTo>
                <a:cubicBezTo>
                  <a:pt x="3" y="41"/>
                  <a:pt x="2" y="39"/>
                  <a:pt x="1" y="36"/>
                </a:cubicBezTo>
                <a:cubicBezTo>
                  <a:pt x="1" y="35"/>
                  <a:pt x="1" y="34"/>
                  <a:pt x="1" y="33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9"/>
                  <a:pt x="1" y="17"/>
                  <a:pt x="1" y="15"/>
                </a:cubicBezTo>
                <a:cubicBezTo>
                  <a:pt x="1" y="13"/>
                  <a:pt x="1" y="12"/>
                  <a:pt x="2" y="10"/>
                </a:cubicBezTo>
                <a:cubicBezTo>
                  <a:pt x="2" y="8"/>
                  <a:pt x="3" y="5"/>
                  <a:pt x="3" y="3"/>
                </a:cubicBezTo>
                <a:cubicBezTo>
                  <a:pt x="3" y="1"/>
                  <a:pt x="3" y="1"/>
                  <a:pt x="6" y="1"/>
                </a:cubicBezTo>
                <a:close/>
              </a:path>
            </a:pathLst>
          </a:custGeom>
          <a:solidFill>
            <a:srgbClr val="1A274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ind Medium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C38F89F-4523-4C2B-8FFE-E5D86AE29769}"/>
              </a:ext>
            </a:extLst>
          </p:cNvPr>
          <p:cNvSpPr txBox="1"/>
          <p:nvPr/>
        </p:nvSpPr>
        <p:spPr>
          <a:xfrm>
            <a:off x="1036901" y="5518973"/>
            <a:ext cx="1045969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i="1" dirty="0">
                <a:latin typeface="Hind Medium"/>
              </a:rPr>
              <a:t>Inserire commento esplicativo, incluse percentuali</a:t>
            </a:r>
            <a:endParaRPr lang="it-IT" b="1" i="1" dirty="0">
              <a:latin typeface="Hind Medium"/>
            </a:endParaRP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B697C0E1-3BE5-45AD-9858-26FE02412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5571"/>
              </p:ext>
            </p:extLst>
          </p:nvPr>
        </p:nvGraphicFramePr>
        <p:xfrm>
          <a:off x="1199456" y="1610370"/>
          <a:ext cx="9721080" cy="363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644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30C93-11AB-4E37-96E0-DAB46E23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Report di </a:t>
            </a:r>
            <a:r>
              <a:rPr lang="it-IT" dirty="0" err="1"/>
              <a:t>assessment</a:t>
            </a:r>
            <a:r>
              <a:rPr lang="it-IT" dirty="0"/>
              <a:t> del contesto degli Enti riusanti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C35BA6-03AA-423D-9619-525E251220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Metodologia e obiettivi dell’analisi</a:t>
            </a:r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D47F7A-93EE-4044-8E40-B75FC5B1E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Indagine presso i Comuni del territorio</a:t>
            </a:r>
          </a:p>
          <a:p>
            <a:r>
              <a:rPr lang="it-IT" dirty="0"/>
              <a:t>Assetto organizzativo degli Enti riusanti</a:t>
            </a:r>
          </a:p>
          <a:p>
            <a:r>
              <a:rPr lang="it-IT" dirty="0"/>
              <a:t>Contesto normativo di riferimento</a:t>
            </a:r>
          </a:p>
          <a:p>
            <a:r>
              <a:rPr lang="it-IT" dirty="0"/>
              <a:t>Conclusioni e prossimi passi</a:t>
            </a:r>
          </a:p>
        </p:txBody>
      </p:sp>
    </p:spTree>
    <p:extLst>
      <p:ext uri="{BB962C8B-B14F-4D97-AF65-F5344CB8AC3E}">
        <p14:creationId xmlns:p14="http://schemas.microsoft.com/office/powerpoint/2010/main" val="3206152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SALERNO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D10D133B-75F0-4548-A7D0-5C5B8AED776D}"/>
              </a:ext>
            </a:extLst>
          </p:cNvPr>
          <p:cNvSpPr>
            <a:spLocks/>
          </p:cNvSpPr>
          <p:nvPr/>
        </p:nvSpPr>
        <p:spPr bwMode="auto">
          <a:xfrm>
            <a:off x="527149" y="5627005"/>
            <a:ext cx="188589" cy="180000"/>
          </a:xfrm>
          <a:custGeom>
            <a:avLst/>
            <a:gdLst>
              <a:gd name="T0" fmla="*/ 6 w 50"/>
              <a:gd name="T1" fmla="*/ 1 h 51"/>
              <a:gd name="T2" fmla="*/ 17 w 50"/>
              <a:gd name="T3" fmla="*/ 2 h 51"/>
              <a:gd name="T4" fmla="*/ 27 w 50"/>
              <a:gd name="T5" fmla="*/ 6 h 51"/>
              <a:gd name="T6" fmla="*/ 32 w 50"/>
              <a:gd name="T7" fmla="*/ 8 h 51"/>
              <a:gd name="T8" fmla="*/ 40 w 50"/>
              <a:gd name="T9" fmla="*/ 14 h 51"/>
              <a:gd name="T10" fmla="*/ 47 w 50"/>
              <a:gd name="T11" fmla="*/ 23 h 51"/>
              <a:gd name="T12" fmla="*/ 49 w 50"/>
              <a:gd name="T13" fmla="*/ 26 h 51"/>
              <a:gd name="T14" fmla="*/ 49 w 50"/>
              <a:gd name="T15" fmla="*/ 28 h 51"/>
              <a:gd name="T16" fmla="*/ 46 w 50"/>
              <a:gd name="T17" fmla="*/ 33 h 51"/>
              <a:gd name="T18" fmla="*/ 38 w 50"/>
              <a:gd name="T19" fmla="*/ 39 h 51"/>
              <a:gd name="T20" fmla="*/ 32 w 50"/>
              <a:gd name="T21" fmla="*/ 42 h 51"/>
              <a:gd name="T22" fmla="*/ 29 w 50"/>
              <a:gd name="T23" fmla="*/ 44 h 51"/>
              <a:gd name="T24" fmla="*/ 21 w 50"/>
              <a:gd name="T25" fmla="*/ 47 h 51"/>
              <a:gd name="T26" fmla="*/ 15 w 50"/>
              <a:gd name="T27" fmla="*/ 49 h 51"/>
              <a:gd name="T28" fmla="*/ 12 w 50"/>
              <a:gd name="T29" fmla="*/ 50 h 51"/>
              <a:gd name="T30" fmla="*/ 8 w 50"/>
              <a:gd name="T31" fmla="*/ 50 h 51"/>
              <a:gd name="T32" fmla="*/ 4 w 50"/>
              <a:gd name="T33" fmla="*/ 47 h 51"/>
              <a:gd name="T34" fmla="*/ 3 w 50"/>
              <a:gd name="T35" fmla="*/ 44 h 51"/>
              <a:gd name="T36" fmla="*/ 1 w 50"/>
              <a:gd name="T37" fmla="*/ 36 h 51"/>
              <a:gd name="T38" fmla="*/ 1 w 50"/>
              <a:gd name="T39" fmla="*/ 33 h 51"/>
              <a:gd name="T40" fmla="*/ 0 w 50"/>
              <a:gd name="T41" fmla="*/ 21 h 51"/>
              <a:gd name="T42" fmla="*/ 1 w 50"/>
              <a:gd name="T43" fmla="*/ 15 h 51"/>
              <a:gd name="T44" fmla="*/ 2 w 50"/>
              <a:gd name="T45" fmla="*/ 10 h 51"/>
              <a:gd name="T46" fmla="*/ 3 w 50"/>
              <a:gd name="T47" fmla="*/ 3 h 51"/>
              <a:gd name="T48" fmla="*/ 6 w 50"/>
              <a:gd name="T49" fmla="*/ 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51">
                <a:moveTo>
                  <a:pt x="6" y="1"/>
                </a:moveTo>
                <a:cubicBezTo>
                  <a:pt x="9" y="0"/>
                  <a:pt x="13" y="1"/>
                  <a:pt x="17" y="2"/>
                </a:cubicBezTo>
                <a:cubicBezTo>
                  <a:pt x="20" y="3"/>
                  <a:pt x="23" y="5"/>
                  <a:pt x="27" y="6"/>
                </a:cubicBezTo>
                <a:cubicBezTo>
                  <a:pt x="29" y="6"/>
                  <a:pt x="31" y="7"/>
                  <a:pt x="32" y="8"/>
                </a:cubicBezTo>
                <a:cubicBezTo>
                  <a:pt x="35" y="10"/>
                  <a:pt x="38" y="12"/>
                  <a:pt x="40" y="14"/>
                </a:cubicBezTo>
                <a:cubicBezTo>
                  <a:pt x="43" y="17"/>
                  <a:pt x="45" y="20"/>
                  <a:pt x="47" y="23"/>
                </a:cubicBezTo>
                <a:cubicBezTo>
                  <a:pt x="48" y="24"/>
                  <a:pt x="49" y="25"/>
                  <a:pt x="49" y="26"/>
                </a:cubicBezTo>
                <a:cubicBezTo>
                  <a:pt x="50" y="26"/>
                  <a:pt x="49" y="28"/>
                  <a:pt x="49" y="28"/>
                </a:cubicBezTo>
                <a:cubicBezTo>
                  <a:pt x="48" y="30"/>
                  <a:pt x="47" y="32"/>
                  <a:pt x="46" y="33"/>
                </a:cubicBezTo>
                <a:cubicBezTo>
                  <a:pt x="43" y="35"/>
                  <a:pt x="41" y="37"/>
                  <a:pt x="38" y="39"/>
                </a:cubicBezTo>
                <a:cubicBezTo>
                  <a:pt x="36" y="41"/>
                  <a:pt x="34" y="41"/>
                  <a:pt x="32" y="42"/>
                </a:cubicBezTo>
                <a:cubicBezTo>
                  <a:pt x="31" y="43"/>
                  <a:pt x="30" y="44"/>
                  <a:pt x="29" y="44"/>
                </a:cubicBezTo>
                <a:cubicBezTo>
                  <a:pt x="26" y="45"/>
                  <a:pt x="24" y="46"/>
                  <a:pt x="21" y="47"/>
                </a:cubicBezTo>
                <a:cubicBezTo>
                  <a:pt x="19" y="48"/>
                  <a:pt x="17" y="49"/>
                  <a:pt x="15" y="49"/>
                </a:cubicBezTo>
                <a:cubicBezTo>
                  <a:pt x="14" y="50"/>
                  <a:pt x="13" y="50"/>
                  <a:pt x="12" y="50"/>
                </a:cubicBezTo>
                <a:cubicBezTo>
                  <a:pt x="11" y="50"/>
                  <a:pt x="9" y="50"/>
                  <a:pt x="8" y="50"/>
                </a:cubicBezTo>
                <a:cubicBezTo>
                  <a:pt x="6" y="51"/>
                  <a:pt x="4" y="50"/>
                  <a:pt x="4" y="47"/>
                </a:cubicBezTo>
                <a:cubicBezTo>
                  <a:pt x="4" y="46"/>
                  <a:pt x="4" y="45"/>
                  <a:pt x="3" y="44"/>
                </a:cubicBezTo>
                <a:cubicBezTo>
                  <a:pt x="3" y="41"/>
                  <a:pt x="2" y="39"/>
                  <a:pt x="1" y="36"/>
                </a:cubicBezTo>
                <a:cubicBezTo>
                  <a:pt x="1" y="35"/>
                  <a:pt x="1" y="34"/>
                  <a:pt x="1" y="33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9"/>
                  <a:pt x="1" y="17"/>
                  <a:pt x="1" y="15"/>
                </a:cubicBezTo>
                <a:cubicBezTo>
                  <a:pt x="1" y="13"/>
                  <a:pt x="1" y="12"/>
                  <a:pt x="2" y="10"/>
                </a:cubicBezTo>
                <a:cubicBezTo>
                  <a:pt x="2" y="8"/>
                  <a:pt x="3" y="5"/>
                  <a:pt x="3" y="3"/>
                </a:cubicBezTo>
                <a:cubicBezTo>
                  <a:pt x="3" y="1"/>
                  <a:pt x="3" y="1"/>
                  <a:pt x="6" y="1"/>
                </a:cubicBezTo>
                <a:close/>
              </a:path>
            </a:pathLst>
          </a:custGeom>
          <a:solidFill>
            <a:srgbClr val="1A274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ind Medium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C38F89F-4523-4C2B-8FFE-E5D86AE29769}"/>
              </a:ext>
            </a:extLst>
          </p:cNvPr>
          <p:cNvSpPr txBox="1"/>
          <p:nvPr/>
        </p:nvSpPr>
        <p:spPr>
          <a:xfrm>
            <a:off x="1036901" y="5518973"/>
            <a:ext cx="1045969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i="1" dirty="0">
                <a:latin typeface="Hind Medium"/>
              </a:rPr>
              <a:t>Inserire commento esplicativo, incluse percentuali</a:t>
            </a:r>
            <a:endParaRPr lang="it-IT" b="1" i="1" dirty="0">
              <a:latin typeface="Hind Medium"/>
            </a:endParaRP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2EDABCC0-01CF-48A7-9AAE-0C711C4BF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444904"/>
              </p:ext>
            </p:extLst>
          </p:nvPr>
        </p:nvGraphicFramePr>
        <p:xfrm>
          <a:off x="715739" y="1455877"/>
          <a:ext cx="10204798" cy="3946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04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Metodologia e obiettivi dell’analisi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E3F1A4-9B6A-494A-803A-D0FFEA01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8" y="1556792"/>
            <a:ext cx="10969211" cy="4752528"/>
          </a:xfrm>
        </p:spPr>
        <p:txBody>
          <a:bodyPr>
            <a:normAutofit/>
          </a:bodyPr>
          <a:lstStyle/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0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368C1-B0FF-41ED-AC40-FEC0727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Report di </a:t>
            </a:r>
            <a:r>
              <a:rPr lang="it-IT" dirty="0" err="1"/>
              <a:t>assessment</a:t>
            </a:r>
            <a:r>
              <a:rPr lang="it-IT" dirty="0"/>
              <a:t> del contesto degli Enti riusanti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114FC-D4FD-433D-9E86-C1A7336671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3832" y="2708920"/>
            <a:ext cx="4824536" cy="504056"/>
          </a:xfrm>
        </p:spPr>
        <p:txBody>
          <a:bodyPr/>
          <a:lstStyle/>
          <a:p>
            <a:r>
              <a:rPr lang="it-IT" dirty="0"/>
              <a:t>Indagine presso i Comuni del territorio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Provincia di Potenza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Provincia di Novara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Provincia di Vicenza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Provincia di Lecce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Provincia di Salerno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0FB9BB-885F-43EB-BCA8-21C705808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Assetto organizzativo degli Enti riusanti</a:t>
            </a:r>
          </a:p>
          <a:p>
            <a:r>
              <a:rPr lang="it-IT" dirty="0"/>
              <a:t>Contesto normativo di riferimento</a:t>
            </a:r>
          </a:p>
          <a:p>
            <a:r>
              <a:rPr lang="it-IT" dirty="0"/>
              <a:t>Conclusioni e prossimi passi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72CEE4-6ED8-4F59-A40B-89AA39D036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solidFill>
                  <a:srgbClr val="4F81BD"/>
                </a:solidFill>
              </a:rPr>
              <a:t>Metodologia e obiettivi dell’analisi</a:t>
            </a:r>
          </a:p>
        </p:txBody>
      </p:sp>
    </p:spTree>
    <p:extLst>
      <p:ext uri="{BB962C8B-B14F-4D97-AF65-F5344CB8AC3E}">
        <p14:creationId xmlns:p14="http://schemas.microsoft.com/office/powerpoint/2010/main" val="393814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Potenza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2C2C3B3-14FD-4A6A-9999-7319C4E59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49" y="1484784"/>
            <a:ext cx="3174082" cy="4751387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C5A90B4-CAF4-49AB-9785-66A38EE9D268}"/>
              </a:ext>
            </a:extLst>
          </p:cNvPr>
          <p:cNvCxnSpPr/>
          <p:nvPr/>
        </p:nvCxnSpPr>
        <p:spPr>
          <a:xfrm>
            <a:off x="4007768" y="1484784"/>
            <a:ext cx="0" cy="4751387"/>
          </a:xfrm>
          <a:prstGeom prst="line">
            <a:avLst/>
          </a:prstGeom>
          <a:ln w="38100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9DDBCFB-D8D5-44DE-8398-024F4661C38E}"/>
              </a:ext>
            </a:extLst>
          </p:cNvPr>
          <p:cNvGrpSpPr/>
          <p:nvPr/>
        </p:nvGrpSpPr>
        <p:grpSpPr>
          <a:xfrm>
            <a:off x="4314310" y="1556792"/>
            <a:ext cx="7199995" cy="646331"/>
            <a:chOff x="4314306" y="1556792"/>
            <a:chExt cx="6872119" cy="64633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635BF044-7771-4E1A-B262-1C4D63E45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F92E972-86F7-4514-8626-39D91F1A0D27}"/>
                </a:ext>
              </a:extLst>
            </p:cNvPr>
            <p:cNvSpPr txBox="1"/>
            <p:nvPr/>
          </p:nvSpPr>
          <p:spPr>
            <a:xfrm>
              <a:off x="4800843" y="1556792"/>
              <a:ext cx="638559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Indagine in modalità CAWI (Computer </a:t>
              </a:r>
              <a:r>
                <a:rPr lang="it-IT" dirty="0" err="1">
                  <a:latin typeface="Hind Medium"/>
                </a:rPr>
                <a:t>Assisted</a:t>
              </a:r>
              <a:r>
                <a:rPr lang="it-IT" dirty="0">
                  <a:latin typeface="Hind Medium"/>
                </a:rPr>
                <a:t> Web </a:t>
              </a:r>
              <a:r>
                <a:rPr lang="it-IT" dirty="0" err="1">
                  <a:latin typeface="Hind Medium"/>
                </a:rPr>
                <a:t>Interviewing</a:t>
              </a:r>
              <a:r>
                <a:rPr lang="it-IT" dirty="0">
                  <a:latin typeface="Hind Medium"/>
                </a:rPr>
                <a:t>) </a:t>
              </a:r>
            </a:p>
            <a:p>
              <a:r>
                <a:rPr lang="it-IT" dirty="0">
                  <a:latin typeface="Hind Medium"/>
                </a:rPr>
                <a:t>somministrata nei mesi di dicembre 2018 e gennaio 2019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563DE02C-A047-4B03-AE6D-4ADB5C4C9AE2}"/>
              </a:ext>
            </a:extLst>
          </p:cNvPr>
          <p:cNvGrpSpPr/>
          <p:nvPr/>
        </p:nvGrpSpPr>
        <p:grpSpPr>
          <a:xfrm>
            <a:off x="4314306" y="2276369"/>
            <a:ext cx="7200000" cy="646331"/>
            <a:chOff x="4314306" y="2274227"/>
            <a:chExt cx="7207351" cy="646331"/>
          </a:xfrm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109DA23D-CBB0-45A8-9298-9E7D6E1D6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C3FCDC-A24A-4AAC-8F36-750F78CE47EE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Invito a partecipare diffuso tramite PEC del Presidente della Provincia </a:t>
              </a:r>
              <a:br>
                <a:rPr lang="it-IT" dirty="0">
                  <a:latin typeface="Hind Medium"/>
                </a:rPr>
              </a:br>
              <a:r>
                <a:rPr lang="it-IT" dirty="0">
                  <a:latin typeface="Hind Medium"/>
                </a:rPr>
                <a:t>agli indirizzi istituzionali dei </a:t>
              </a:r>
              <a:r>
                <a:rPr lang="it-IT" b="1" dirty="0">
                  <a:latin typeface="Hind Medium"/>
                </a:rPr>
                <a:t>100 Comuni </a:t>
              </a:r>
              <a:r>
                <a:rPr lang="it-IT" dirty="0">
                  <a:latin typeface="Hind Medium"/>
                </a:rPr>
                <a:t>della Provincia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21FB49C-96E2-42A2-8723-B5873BCC8E40}"/>
              </a:ext>
            </a:extLst>
          </p:cNvPr>
          <p:cNvGrpSpPr/>
          <p:nvPr/>
        </p:nvGrpSpPr>
        <p:grpSpPr>
          <a:xfrm>
            <a:off x="4314306" y="2995946"/>
            <a:ext cx="7200000" cy="2088000"/>
            <a:chOff x="4314306" y="2274227"/>
            <a:chExt cx="7686537" cy="208800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4275B1-A598-4BB7-A7AA-2A8897801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86EC308-EEF1-4D5B-888C-8359B392522A}"/>
                </a:ext>
              </a:extLst>
            </p:cNvPr>
            <p:cNvSpPr txBox="1"/>
            <p:nvPr/>
          </p:nvSpPr>
          <p:spPr>
            <a:xfrm>
              <a:off x="4800844" y="2274227"/>
              <a:ext cx="7199999" cy="2088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Al </a:t>
              </a:r>
              <a:r>
                <a:rPr lang="it-IT" dirty="0">
                  <a:latin typeface="+mj-lt"/>
                </a:rPr>
                <a:t>questionario hanno risposto complessivamente </a:t>
              </a:r>
              <a:r>
                <a:rPr lang="it-IT" b="1" dirty="0">
                  <a:latin typeface="+mj-lt"/>
                </a:rPr>
                <a:t>47 Enti, </a:t>
              </a:r>
              <a:r>
                <a:rPr lang="it-IT" dirty="0">
                  <a:latin typeface="+mj-lt"/>
                </a:rPr>
                <a:t>consentendo di acquisire una fotografia generale delle principali dinamiche in atto a livello territoriale con particolare riferimento a: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attuale </a:t>
              </a:r>
              <a:r>
                <a:rPr lang="it-IT" b="1" dirty="0">
                  <a:latin typeface="+mj-lt"/>
                </a:rPr>
                <a:t>modello di governance </a:t>
              </a:r>
              <a:r>
                <a:rPr lang="it-IT" dirty="0">
                  <a:latin typeface="+mj-lt"/>
                </a:rPr>
                <a:t>degli acquisti da parte dei Comuni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assetto organizzativo e </a:t>
              </a:r>
              <a:r>
                <a:rPr lang="it-IT" b="1" dirty="0">
                  <a:latin typeface="+mj-lt"/>
                </a:rPr>
                <a:t>strategie di collaborazione </a:t>
              </a:r>
              <a:r>
                <a:rPr lang="it-IT" dirty="0">
                  <a:latin typeface="+mj-lt"/>
                </a:rPr>
                <a:t>in atto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b="1" dirty="0">
                  <a:latin typeface="+mj-lt"/>
                </a:rPr>
                <a:t>professionalità</a:t>
              </a:r>
              <a:r>
                <a:rPr lang="it-IT" dirty="0">
                  <a:latin typeface="+mj-lt"/>
                </a:rPr>
                <a:t> e competenze dedicate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b="1" dirty="0">
                  <a:latin typeface="+mj-lt"/>
                </a:rPr>
                <a:t>elementi di criticità </a:t>
              </a:r>
              <a:r>
                <a:rPr lang="it-IT" dirty="0">
                  <a:latin typeface="+mj-lt"/>
                </a:rPr>
                <a:t>riscontrati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A319842-4AA0-440B-8F75-BC42D0DA157D}"/>
              </a:ext>
            </a:extLst>
          </p:cNvPr>
          <p:cNvGrpSpPr/>
          <p:nvPr/>
        </p:nvGrpSpPr>
        <p:grpSpPr>
          <a:xfrm>
            <a:off x="4314306" y="5157192"/>
            <a:ext cx="7200000" cy="646331"/>
            <a:chOff x="4314306" y="2274227"/>
            <a:chExt cx="7207351" cy="646331"/>
          </a:xfrm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B33323D-80EC-4C5A-9A38-F0D905378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3CA3D5B-BD14-4A1A-8554-4935321A6F98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Da tali basi sarà possibile valutare prospettive e direttrici di sviluppo della nuova Stazione Unica Appaltante della Provincia di Potenza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32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AC8A494F-1ECD-4CCC-AFA2-82DF1385489B}"/>
              </a:ext>
            </a:extLst>
          </p:cNvPr>
          <p:cNvGrpSpPr/>
          <p:nvPr/>
        </p:nvGrpSpPr>
        <p:grpSpPr>
          <a:xfrm>
            <a:off x="8940846" y="1989981"/>
            <a:ext cx="3060000" cy="4464337"/>
            <a:chOff x="8940846" y="2085256"/>
            <a:chExt cx="3060000" cy="4464337"/>
          </a:xfrm>
        </p:grpSpPr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8F1F21D5-6688-440E-8952-39CC3CF2A746}"/>
                </a:ext>
              </a:extLst>
            </p:cNvPr>
            <p:cNvSpPr txBox="1"/>
            <p:nvPr/>
          </p:nvSpPr>
          <p:spPr>
            <a:xfrm>
              <a:off x="8940846" y="2085256"/>
              <a:ext cx="306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Importo complessivo per le </a:t>
              </a:r>
              <a:br>
                <a:rPr lang="it-IT" sz="1600" dirty="0"/>
              </a:br>
              <a:r>
                <a:rPr lang="it-IT" sz="1600" b="1" dirty="0"/>
                <a:t>256 </a:t>
              </a:r>
              <a:r>
                <a:rPr lang="it-IT" sz="1600" dirty="0"/>
                <a:t>gare di beni e servizi:</a:t>
              </a:r>
            </a:p>
            <a:p>
              <a:pPr algn="ctr"/>
              <a:r>
                <a:rPr lang="it-IT" sz="1600" b="1" dirty="0"/>
                <a:t>€ 18.806.361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9E13A005-A7CD-4131-A2AC-8953802C1190}"/>
                </a:ext>
              </a:extLst>
            </p:cNvPr>
            <p:cNvSpPr txBox="1"/>
            <p:nvPr/>
          </p:nvSpPr>
          <p:spPr>
            <a:xfrm>
              <a:off x="8940846" y="3085791"/>
              <a:ext cx="306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Importo complessivo per le </a:t>
              </a:r>
              <a:br>
                <a:rPr lang="it-IT" sz="1600" dirty="0"/>
              </a:br>
              <a:r>
                <a:rPr lang="it-IT" sz="1600" b="1" dirty="0"/>
                <a:t>158 </a:t>
              </a:r>
              <a:r>
                <a:rPr lang="it-IT" sz="1600" dirty="0"/>
                <a:t>gare di lavori:</a:t>
              </a:r>
            </a:p>
            <a:p>
              <a:pPr algn="ctr"/>
              <a:r>
                <a:rPr lang="it-IT" sz="1600" b="1" dirty="0"/>
                <a:t>€ 17.882.693</a:t>
              </a: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E504C01E-6075-42D7-83B4-759DD000EB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470846" y="3006330"/>
              <a:ext cx="0" cy="2160000"/>
            </a:xfrm>
            <a:prstGeom prst="line">
              <a:avLst/>
            </a:prstGeom>
            <a:ln w="9525">
              <a:solidFill>
                <a:srgbClr val="1A27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0E91921-7FE4-4B90-B6CB-C4506ACE8B7D}"/>
                </a:ext>
              </a:extLst>
            </p:cNvPr>
            <p:cNvSpPr txBox="1"/>
            <p:nvPr/>
          </p:nvSpPr>
          <p:spPr>
            <a:xfrm>
              <a:off x="8940846" y="4163537"/>
              <a:ext cx="306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Importo medio beni e servizi:</a:t>
              </a:r>
            </a:p>
            <a:p>
              <a:pPr algn="ctr"/>
              <a:r>
                <a:rPr lang="it-IT" sz="1600" b="1" dirty="0"/>
                <a:t>€ 73.462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7ACC0AFB-92E1-4BE6-B984-BC4884C5B5F9}"/>
                </a:ext>
              </a:extLst>
            </p:cNvPr>
            <p:cNvSpPr txBox="1"/>
            <p:nvPr/>
          </p:nvSpPr>
          <p:spPr>
            <a:xfrm>
              <a:off x="8940846" y="4887075"/>
              <a:ext cx="306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Importo medio lavori:</a:t>
              </a:r>
            </a:p>
            <a:p>
              <a:pPr algn="ctr"/>
              <a:r>
                <a:rPr lang="it-IT" sz="1600" b="1" dirty="0"/>
                <a:t>€ 113.182</a:t>
              </a:r>
            </a:p>
          </p:txBody>
        </p: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023D50B3-3BCA-40C4-9F08-0B4C7D866D8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470846" y="4530613"/>
              <a:ext cx="0" cy="2160000"/>
            </a:xfrm>
            <a:prstGeom prst="line">
              <a:avLst/>
            </a:prstGeom>
            <a:ln w="9525">
              <a:solidFill>
                <a:srgbClr val="1A27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5EC89561-88DD-4DE0-9D84-7A7A498E7DB3}"/>
                </a:ext>
              </a:extLst>
            </p:cNvPr>
            <p:cNvSpPr txBox="1"/>
            <p:nvPr/>
          </p:nvSpPr>
          <p:spPr>
            <a:xfrm>
              <a:off x="8940846" y="5687819"/>
              <a:ext cx="306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Comune con importo medio per gara più elevato:</a:t>
              </a:r>
            </a:p>
            <a:p>
              <a:pPr algn="ctr"/>
              <a:r>
                <a:rPr lang="it-IT" sz="1600" b="1" dirty="0"/>
                <a:t>Rapone ( &gt; 2 mln. €)</a:t>
              </a: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Potenza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149" y="908731"/>
            <a:ext cx="10969450" cy="288925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5C45672-38D8-4403-A2A4-23196264B536}"/>
              </a:ext>
            </a:extLst>
          </p:cNvPr>
          <p:cNvSpPr txBox="1"/>
          <p:nvPr/>
        </p:nvSpPr>
        <p:spPr>
          <a:xfrm>
            <a:off x="347011" y="1558825"/>
            <a:ext cx="5673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u="sng" dirty="0"/>
              <a:t>414 gare bandite</a:t>
            </a:r>
            <a:r>
              <a:rPr lang="it-IT" sz="1600" dirty="0"/>
              <a:t> nel 2017 presso i Comuni della Prov. di Potenza*</a:t>
            </a: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365F670D-88B4-4FC0-A941-B90698B36C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477975"/>
              </p:ext>
            </p:extLst>
          </p:nvPr>
        </p:nvGraphicFramePr>
        <p:xfrm>
          <a:off x="192642" y="2388112"/>
          <a:ext cx="6622142" cy="3921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625A3121-5222-4004-9F42-756270E4DA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556602"/>
              </p:ext>
            </p:extLst>
          </p:nvPr>
        </p:nvGraphicFramePr>
        <p:xfrm>
          <a:off x="4511825" y="2060848"/>
          <a:ext cx="3821927" cy="3722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FB881A1-5D81-407D-A433-668848D47C03}"/>
              </a:ext>
            </a:extLst>
          </p:cNvPr>
          <p:cNvSpPr txBox="1"/>
          <p:nvPr/>
        </p:nvSpPr>
        <p:spPr>
          <a:xfrm>
            <a:off x="335363" y="2079504"/>
            <a:ext cx="1481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/>
              <a:t>Dettaglio Comuni</a:t>
            </a:r>
            <a:endParaRPr lang="it-IT" sz="14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D96843B-1697-490F-9975-C4F692BC5047}"/>
              </a:ext>
            </a:extLst>
          </p:cNvPr>
          <p:cNvSpPr txBox="1"/>
          <p:nvPr/>
        </p:nvSpPr>
        <p:spPr>
          <a:xfrm>
            <a:off x="4654546" y="2079504"/>
            <a:ext cx="1566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/>
              <a:t>Dettaglio tipologia</a:t>
            </a:r>
            <a:endParaRPr lang="it-IT" sz="1400" dirty="0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B03B93A-F6D2-4BF7-B3B7-9B04C1988A6C}"/>
              </a:ext>
            </a:extLst>
          </p:cNvPr>
          <p:cNvCxnSpPr>
            <a:cxnSpLocks/>
          </p:cNvCxnSpPr>
          <p:nvPr/>
        </p:nvCxnSpPr>
        <p:spPr>
          <a:xfrm flipV="1">
            <a:off x="8832304" y="2407346"/>
            <a:ext cx="0" cy="360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B32D3FC-ECCC-46E5-ACDE-21B38C0C7CC8}"/>
              </a:ext>
            </a:extLst>
          </p:cNvPr>
          <p:cNvSpPr txBox="1"/>
          <p:nvPr/>
        </p:nvSpPr>
        <p:spPr>
          <a:xfrm>
            <a:off x="7680176" y="6453336"/>
            <a:ext cx="410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(*) Dato rilevato su un totale di 36 comuni rispondenti</a:t>
            </a:r>
          </a:p>
        </p:txBody>
      </p:sp>
    </p:spTree>
    <p:extLst>
      <p:ext uri="{BB962C8B-B14F-4D97-AF65-F5344CB8AC3E}">
        <p14:creationId xmlns:p14="http://schemas.microsoft.com/office/powerpoint/2010/main" val="254681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25EACC6B-F56C-45E6-9508-80D37B639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447260"/>
              </p:ext>
            </p:extLst>
          </p:nvPr>
        </p:nvGraphicFramePr>
        <p:xfrm>
          <a:off x="407368" y="2393404"/>
          <a:ext cx="6635750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Potenza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A83FF4B-3AC1-4833-910F-E69B219571D1}"/>
              </a:ext>
            </a:extLst>
          </p:cNvPr>
          <p:cNvCxnSpPr>
            <a:cxnSpLocks/>
          </p:cNvCxnSpPr>
          <p:nvPr/>
        </p:nvCxnSpPr>
        <p:spPr>
          <a:xfrm flipV="1">
            <a:off x="6816080" y="2407346"/>
            <a:ext cx="0" cy="360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4244896C-D939-4E84-958E-F53CF769D628}"/>
              </a:ext>
            </a:extLst>
          </p:cNvPr>
          <p:cNvGrpSpPr/>
          <p:nvPr/>
        </p:nvGrpSpPr>
        <p:grpSpPr>
          <a:xfrm>
            <a:off x="7397840" y="2731182"/>
            <a:ext cx="4427999" cy="2952328"/>
            <a:chOff x="7397840" y="1988840"/>
            <a:chExt cx="4427999" cy="2952328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E041ACE-FFF6-4149-BD6B-DA5BD558F37C}"/>
                </a:ext>
              </a:extLst>
            </p:cNvPr>
            <p:cNvSpPr txBox="1"/>
            <p:nvPr/>
          </p:nvSpPr>
          <p:spPr>
            <a:xfrm>
              <a:off x="7397840" y="1988840"/>
              <a:ext cx="4427999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sz="1600" i="1" dirty="0">
                  <a:latin typeface="+mj-lt"/>
                </a:rPr>
                <a:t>Numero medio dipendenti per Comune</a:t>
              </a:r>
            </a:p>
            <a:p>
              <a:r>
                <a:rPr lang="it-IT" sz="1600" b="1" i="1" dirty="0">
                  <a:latin typeface="+mj-lt"/>
                </a:rPr>
                <a:t>5,8</a:t>
              </a:r>
            </a:p>
            <a:p>
              <a:br>
                <a:rPr lang="it-IT" sz="1600" i="1" dirty="0">
                  <a:latin typeface="+mj-lt"/>
                </a:rPr>
              </a:br>
              <a:r>
                <a:rPr lang="it-IT" sz="1600" i="1" dirty="0">
                  <a:latin typeface="+mj-lt"/>
                </a:rPr>
                <a:t>Di cui:</a:t>
              </a:r>
            </a:p>
            <a:p>
              <a:r>
                <a:rPr lang="it-IT" sz="1600" i="1" dirty="0">
                  <a:latin typeface="+mj-lt"/>
                </a:rPr>
                <a:t>0,5 dirigenti</a:t>
              </a:r>
            </a:p>
            <a:p>
              <a:r>
                <a:rPr lang="it-IT" sz="1600" i="1" dirty="0">
                  <a:latin typeface="+mj-lt"/>
                </a:rPr>
                <a:t>1,6 funzionari</a:t>
              </a:r>
            </a:p>
            <a:p>
              <a:r>
                <a:rPr lang="it-IT" sz="1600" i="1" dirty="0">
                  <a:latin typeface="+mj-lt"/>
                </a:rPr>
                <a:t>3,7 impiegati o altro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05F665F5-6C67-4C32-AF28-154FF9D92010}"/>
                </a:ext>
              </a:extLst>
            </p:cNvPr>
            <p:cNvSpPr txBox="1"/>
            <p:nvPr/>
          </p:nvSpPr>
          <p:spPr>
            <a:xfrm>
              <a:off x="7397840" y="4294837"/>
              <a:ext cx="4427999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sz="1600" i="1" dirty="0">
                  <a:latin typeface="+mj-lt"/>
                </a:rPr>
                <a:t>Quota di personale a tempo indeterminato</a:t>
              </a:r>
            </a:p>
            <a:p>
              <a:r>
                <a:rPr lang="it-IT" sz="1600" b="1" i="1" dirty="0">
                  <a:latin typeface="+mj-lt"/>
                </a:rPr>
                <a:t>87%</a:t>
              </a: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7291A80-9CEE-4A35-A8C5-41FB60D7F02D}"/>
              </a:ext>
            </a:extLst>
          </p:cNvPr>
          <p:cNvSpPr txBox="1"/>
          <p:nvPr/>
        </p:nvSpPr>
        <p:spPr>
          <a:xfrm>
            <a:off x="347011" y="1558825"/>
            <a:ext cx="7025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u="sng" dirty="0"/>
              <a:t>239 risorse dedicate</a:t>
            </a:r>
            <a:r>
              <a:rPr lang="it-IT" sz="1600" b="1" dirty="0"/>
              <a:t> </a:t>
            </a:r>
            <a:r>
              <a:rPr lang="it-IT" sz="1600" dirty="0"/>
              <a:t>alla funzione acquisti presso i Comuni della Prov. di Potenza*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F44648F-C938-434A-805B-89206355DFEE}"/>
              </a:ext>
            </a:extLst>
          </p:cNvPr>
          <p:cNvSpPr txBox="1"/>
          <p:nvPr/>
        </p:nvSpPr>
        <p:spPr>
          <a:xfrm>
            <a:off x="335363" y="2079504"/>
            <a:ext cx="2100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/>
              <a:t>Dettaglio inquadramento </a:t>
            </a:r>
            <a:endParaRPr lang="it-IT" sz="14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5B9E340-EBF0-4C85-AAC2-FF0E36F6D610}"/>
              </a:ext>
            </a:extLst>
          </p:cNvPr>
          <p:cNvSpPr txBox="1"/>
          <p:nvPr/>
        </p:nvSpPr>
        <p:spPr>
          <a:xfrm>
            <a:off x="7680176" y="6453336"/>
            <a:ext cx="410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(*) Dato rilevato su un totale di 17 comuni rispondenti</a:t>
            </a:r>
          </a:p>
        </p:txBody>
      </p:sp>
    </p:spTree>
    <p:extLst>
      <p:ext uri="{BB962C8B-B14F-4D97-AF65-F5344CB8AC3E}">
        <p14:creationId xmlns:p14="http://schemas.microsoft.com/office/powerpoint/2010/main" val="234186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Potenza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C38F89F-4523-4C2B-8FFE-E5D86AE29769}"/>
              </a:ext>
            </a:extLst>
          </p:cNvPr>
          <p:cNvSpPr txBox="1"/>
          <p:nvPr/>
        </p:nvSpPr>
        <p:spPr>
          <a:xfrm>
            <a:off x="9048338" y="2277788"/>
            <a:ext cx="2880304" cy="38875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600" i="1" dirty="0">
                <a:latin typeface="+mj-lt"/>
              </a:rPr>
              <a:t>Gli aspetti afferenti all’</a:t>
            </a:r>
            <a:r>
              <a:rPr lang="it-IT" sz="1600" b="1" i="1" dirty="0">
                <a:latin typeface="+mj-lt"/>
              </a:rPr>
              <a:t>ambito giuridico </a:t>
            </a:r>
            <a:r>
              <a:rPr lang="it-IT" sz="1600" i="1" dirty="0">
                <a:latin typeface="+mj-lt"/>
              </a:rPr>
              <a:t>sono i più problematici da gestire per gli enti</a:t>
            </a:r>
          </a:p>
          <a:p>
            <a:endParaRPr lang="it-IT" sz="1600" i="1" dirty="0">
              <a:latin typeface="+mj-lt"/>
            </a:endParaRPr>
          </a:p>
          <a:p>
            <a:r>
              <a:rPr lang="it-IT" sz="1600" i="1" dirty="0">
                <a:latin typeface="+mj-lt"/>
              </a:rPr>
              <a:t>La maggioranza dei rispondenti riscontra difficoltà, talvolta particolarmente rilevanti, anche rispetto ai temi della </a:t>
            </a:r>
            <a:r>
              <a:rPr lang="it-IT" sz="1600" b="1" i="1" dirty="0">
                <a:latin typeface="+mj-lt"/>
              </a:rPr>
              <a:t>responsabilità personale </a:t>
            </a:r>
            <a:r>
              <a:rPr lang="it-IT" sz="1600" i="1" dirty="0">
                <a:latin typeface="+mj-lt"/>
              </a:rPr>
              <a:t>e delle </a:t>
            </a:r>
            <a:r>
              <a:rPr lang="it-IT" sz="1600" b="1" i="1" dirty="0">
                <a:latin typeface="+mj-lt"/>
              </a:rPr>
              <a:t>procedure amministrative</a:t>
            </a:r>
          </a:p>
          <a:p>
            <a:endParaRPr lang="it-IT" sz="1600" b="1" i="1" dirty="0">
              <a:latin typeface="+mj-lt"/>
            </a:endParaRPr>
          </a:p>
          <a:p>
            <a:r>
              <a:rPr lang="it-IT" sz="1600" i="1" dirty="0">
                <a:latin typeface="+mj-lt"/>
              </a:rPr>
              <a:t>È diffusa, inoltre, la richiesta di supporto in merito alla digitalizzazione del procedimento di gara</a:t>
            </a:r>
          </a:p>
          <a:p>
            <a:endParaRPr lang="it-IT" sz="1600" i="1"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CE30A0B-3D3B-4405-BE52-8F26D4C824A0}"/>
              </a:ext>
            </a:extLst>
          </p:cNvPr>
          <p:cNvSpPr txBox="1"/>
          <p:nvPr/>
        </p:nvSpPr>
        <p:spPr>
          <a:xfrm>
            <a:off x="347011" y="1558825"/>
            <a:ext cx="9096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Gli </a:t>
            </a:r>
            <a:r>
              <a:rPr lang="it-IT" sz="1600" b="1" u="sng" dirty="0"/>
              <a:t>elementi di criticità</a:t>
            </a:r>
            <a:r>
              <a:rPr lang="it-IT" sz="1600" b="1" dirty="0"/>
              <a:t> </a:t>
            </a:r>
            <a:r>
              <a:rPr lang="it-IT" sz="1600" dirty="0"/>
              <a:t>riscontrati dai Comuni della Prov. di Potenza* nella gestione delle procedure di gara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8644B-C745-4550-B971-E1092C31B2CD}"/>
              </a:ext>
            </a:extLst>
          </p:cNvPr>
          <p:cNvSpPr txBox="1"/>
          <p:nvPr/>
        </p:nvSpPr>
        <p:spPr>
          <a:xfrm>
            <a:off x="7680176" y="6453336"/>
            <a:ext cx="410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(*) Dato rilevato su un totale di 42 comuni rispondenti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75D10D1-F3C7-4430-8765-9C6DA3885BC4}"/>
              </a:ext>
            </a:extLst>
          </p:cNvPr>
          <p:cNvCxnSpPr>
            <a:cxnSpLocks/>
          </p:cNvCxnSpPr>
          <p:nvPr/>
        </p:nvCxnSpPr>
        <p:spPr>
          <a:xfrm flipV="1">
            <a:off x="8832304" y="2407346"/>
            <a:ext cx="0" cy="360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07533115-1211-41C7-B278-47EC9E5F0C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949398"/>
              </p:ext>
            </p:extLst>
          </p:nvPr>
        </p:nvGraphicFramePr>
        <p:xfrm>
          <a:off x="407368" y="2520748"/>
          <a:ext cx="8064888" cy="371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9E175FD-8294-49B6-B829-A1C47E1FABE3}"/>
              </a:ext>
            </a:extLst>
          </p:cNvPr>
          <p:cNvSpPr txBox="1"/>
          <p:nvPr/>
        </p:nvSpPr>
        <p:spPr>
          <a:xfrm>
            <a:off x="335363" y="2079504"/>
            <a:ext cx="1508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/>
              <a:t>Dettaglio criticità 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77764441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ersonalizzata">
  <a:themeElements>
    <a:clrScheme name="EasyGov 1">
      <a:dk1>
        <a:srgbClr val="13284A"/>
      </a:dk1>
      <a:lt1>
        <a:srgbClr val="FFFFFF"/>
      </a:lt1>
      <a:dk2>
        <a:srgbClr val="00455C"/>
      </a:dk2>
      <a:lt2>
        <a:srgbClr val="EEECE1"/>
      </a:lt2>
      <a:accent1>
        <a:srgbClr val="9ABA57"/>
      </a:accent1>
      <a:accent2>
        <a:srgbClr val="547788"/>
      </a:accent2>
      <a:accent3>
        <a:srgbClr val="AF4744"/>
      </a:accent3>
      <a:accent4>
        <a:srgbClr val="C4CED3"/>
      </a:accent4>
      <a:accent5>
        <a:srgbClr val="A4B987"/>
      </a:accent5>
      <a:accent6>
        <a:srgbClr val="33B0C2"/>
      </a:accent6>
      <a:hlink>
        <a:srgbClr val="BFE96E"/>
      </a:hlink>
      <a:folHlink>
        <a:srgbClr val="6F7C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ruttura personalizz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ntoorthema">
  <a:themeElements>
    <a:clrScheme name="EasyGov">
      <a:dk1>
        <a:srgbClr val="13284A"/>
      </a:dk1>
      <a:lt1>
        <a:srgbClr val="FFFFFF"/>
      </a:lt1>
      <a:dk2>
        <a:srgbClr val="1F497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1602</Words>
  <Application>Microsoft Office PowerPoint</Application>
  <PresentationFormat>Widescreen</PresentationFormat>
  <Paragraphs>302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30</vt:i4>
      </vt:variant>
    </vt:vector>
  </HeadingPairs>
  <TitlesOfParts>
    <vt:vector size="42" baseType="lpstr">
      <vt:lpstr>Arial</vt:lpstr>
      <vt:lpstr>Calibri</vt:lpstr>
      <vt:lpstr>Calibri Light</vt:lpstr>
      <vt:lpstr>Hind Light</vt:lpstr>
      <vt:lpstr>Hind Medium</vt:lpstr>
      <vt:lpstr>Oswald Regular</vt:lpstr>
      <vt:lpstr>Segoe Print</vt:lpstr>
      <vt:lpstr>Struttura personalizzata</vt:lpstr>
      <vt:lpstr>1_Struttura personalizzata</vt:lpstr>
      <vt:lpstr>1_Personalizza struttura</vt:lpstr>
      <vt:lpstr>Personalizza struttura</vt:lpstr>
      <vt:lpstr>Kantoorthema</vt:lpstr>
      <vt:lpstr>Progetto SUA  Report di assessment  del contesto degli Enti Riusanti </vt:lpstr>
      <vt:lpstr>Report di assessment del contesto degli Enti riusanti</vt:lpstr>
      <vt:lpstr>Report di assessment del contesto degli Enti riusanti</vt:lpstr>
      <vt:lpstr>Metodologia e obiettivi dell’analisi</vt:lpstr>
      <vt:lpstr>Report di assessment del contesto degli Enti riusanti</vt:lpstr>
      <vt:lpstr>Provincia di Potenza</vt:lpstr>
      <vt:lpstr>Provincia di Potenza</vt:lpstr>
      <vt:lpstr>Provincia di Potenza</vt:lpstr>
      <vt:lpstr>Provincia di Potenza</vt:lpstr>
      <vt:lpstr>Provincia di Potenza</vt:lpstr>
      <vt:lpstr>Provincia di Vicenza</vt:lpstr>
      <vt:lpstr>Provincia di Vicenza</vt:lpstr>
      <vt:lpstr>Provincia di Vicenza</vt:lpstr>
      <vt:lpstr>Provincia di Vicenza</vt:lpstr>
      <vt:lpstr>Provincia di Vicenza</vt:lpstr>
      <vt:lpstr>Provincia di Novara</vt:lpstr>
      <vt:lpstr>Provincia di Novara</vt:lpstr>
      <vt:lpstr>Provincia di Novara</vt:lpstr>
      <vt:lpstr>Provincia di Novara</vt:lpstr>
      <vt:lpstr>Provincia di Novara</vt:lpstr>
      <vt:lpstr>Provincia di LECCE</vt:lpstr>
      <vt:lpstr>Provincia di LECCE</vt:lpstr>
      <vt:lpstr>Provincia di LECCE</vt:lpstr>
      <vt:lpstr>Provincia di LECCE</vt:lpstr>
      <vt:lpstr>Provincia di LECCE</vt:lpstr>
      <vt:lpstr>Provincia di SALERNO</vt:lpstr>
      <vt:lpstr>Provincia di SALERNO</vt:lpstr>
      <vt:lpstr>Provincia di SALERNO</vt:lpstr>
      <vt:lpstr>Provincia di SALERNO</vt:lpstr>
      <vt:lpstr>Provincia di SALERNO</vt:lpstr>
    </vt:vector>
  </TitlesOfParts>
  <Manager/>
  <Company>Easygov Solutions S.r.l.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Giulia</dc:creator>
  <cp:keywords/>
  <dc:description/>
  <cp:lastModifiedBy>Maurizio Mastrolembo</cp:lastModifiedBy>
  <cp:revision>394</cp:revision>
  <cp:lastPrinted>2018-05-02T16:38:51Z</cp:lastPrinted>
  <dcterms:created xsi:type="dcterms:W3CDTF">2015-05-22T08:18:03Z</dcterms:created>
  <dcterms:modified xsi:type="dcterms:W3CDTF">2019-08-02T14:20:12Z</dcterms:modified>
  <cp:category/>
</cp:coreProperties>
</file>