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48" r:id="rId4"/>
  </p:sldMasterIdLst>
  <p:notesMasterIdLst>
    <p:notesMasterId r:id="rId8"/>
  </p:notesMasterIdLst>
  <p:handoutMasterIdLst>
    <p:handoutMasterId r:id="rId9"/>
  </p:handoutMasterIdLst>
  <p:sldIdLst>
    <p:sldId id="431" r:id="rId5"/>
    <p:sldId id="514" r:id="rId6"/>
    <p:sldId id="515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Maurizio Mastrolembo" initials="MM" lastIdx="1" clrIdx="1">
    <p:extLst>
      <p:ext uri="{19B8F6BF-5375-455C-9EA6-DF929625EA0E}">
        <p15:presenceInfo xmlns:p15="http://schemas.microsoft.com/office/powerpoint/2012/main" userId="556a747ea0e2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9A17"/>
    <a:srgbClr val="FFD403"/>
    <a:srgbClr val="3FAE29"/>
    <a:srgbClr val="17244A"/>
    <a:srgbClr val="DCE6F2"/>
    <a:srgbClr val="FFFFFF"/>
    <a:srgbClr val="7F7F7F"/>
    <a:srgbClr val="50D236"/>
    <a:srgbClr val="29741A"/>
    <a:srgbClr val="184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291" autoAdjust="0"/>
  </p:normalViewPr>
  <p:slideViewPr>
    <p:cSldViewPr>
      <p:cViewPr varScale="1">
        <p:scale>
          <a:sx n="41" d="100"/>
          <a:sy n="41" d="100"/>
        </p:scale>
        <p:origin x="56" y="596"/>
      </p:cViewPr>
      <p:guideLst>
        <p:guide orient="horz" pos="4156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0D0E-A6FB-4108-8799-E9B14B2EBE54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3AE3-F73C-4102-8F31-97478CFD9B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158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CCF6E-FA9F-4600-8804-91CAD726660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2C1855C-6299-4884-9021-917A70EA3CA4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449234-9D46-4425-B0B7-87384A4672AB}"/>
              </a:ext>
            </a:extLst>
          </p:cNvPr>
          <p:cNvSpPr/>
          <p:nvPr userDrawn="1"/>
        </p:nvSpPr>
        <p:spPr>
          <a:xfrm>
            <a:off x="4065499" y="1511925"/>
            <a:ext cx="5628833" cy="4500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principale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1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2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3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4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5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0000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 6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800DB9-48A3-4FA3-969B-20EF83C58305}"/>
              </a:ext>
            </a:extLst>
          </p:cNvPr>
          <p:cNvGrpSpPr/>
          <p:nvPr userDrawn="1"/>
        </p:nvGrpSpPr>
        <p:grpSpPr>
          <a:xfrm>
            <a:off x="4217850" y="2061901"/>
            <a:ext cx="319053" cy="216000"/>
            <a:chOff x="4217850" y="2061901"/>
            <a:chExt cx="319053" cy="216000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CF18C98-B268-4732-ACF8-86289166039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3C58F2A-B849-4FD1-9717-CF00DAF0DD6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D566DB7-46BF-4701-9DD6-7B59EE1BA8E2}"/>
              </a:ext>
            </a:extLst>
          </p:cNvPr>
          <p:cNvGrpSpPr/>
          <p:nvPr userDrawn="1"/>
        </p:nvGrpSpPr>
        <p:grpSpPr>
          <a:xfrm>
            <a:off x="4217850" y="2573959"/>
            <a:ext cx="319053" cy="216000"/>
            <a:chOff x="4217850" y="2523815"/>
            <a:chExt cx="319053" cy="2160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17BE9AD2-3398-446E-8739-27DC8AD24C2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AAE18D9-0C3E-4705-B822-37CF018B4FD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09C18A5-27F5-44AE-8028-A65ADBC6EDCE}"/>
              </a:ext>
            </a:extLst>
          </p:cNvPr>
          <p:cNvGrpSpPr/>
          <p:nvPr userDrawn="1"/>
        </p:nvGrpSpPr>
        <p:grpSpPr>
          <a:xfrm>
            <a:off x="4217850" y="3122999"/>
            <a:ext cx="319053" cy="216000"/>
            <a:chOff x="4217850" y="2987224"/>
            <a:chExt cx="319053" cy="216000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2737C864-051C-4A1D-B48A-69902D33FDF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B117A17C-3844-4923-A2B0-8247D5F34FA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8B06795-0D94-4909-A7AA-059CB81FA0CA}"/>
              </a:ext>
            </a:extLst>
          </p:cNvPr>
          <p:cNvGrpSpPr/>
          <p:nvPr userDrawn="1"/>
        </p:nvGrpSpPr>
        <p:grpSpPr>
          <a:xfrm>
            <a:off x="4217850" y="3672039"/>
            <a:ext cx="319053" cy="216000"/>
            <a:chOff x="4217850" y="3568060"/>
            <a:chExt cx="319053" cy="216000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892652A-E551-408A-9B54-83052A699D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AutoShape 5">
              <a:extLst>
                <a:ext uri="{FF2B5EF4-FFF2-40B4-BE49-F238E27FC236}">
                  <a16:creationId xmlns:a16="http://schemas.microsoft.com/office/drawing/2014/main" id="{E0249040-E698-45CB-90D6-3F78250538F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solidFill>
              <a:schemeClr val="tx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4" name="Rettangolo 23">
            <a:extLst>
              <a:ext uri="{FF2B5EF4-FFF2-40B4-BE49-F238E27FC236}">
                <a16:creationId xmlns:a16="http://schemas.microsoft.com/office/drawing/2014/main" id="{39264603-AAD6-4ED2-8751-5136E2CC97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BE9E201-8CC2-47AF-9436-CC562D0893F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16591" y="32476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62F56E7-BC6E-4C55-9476-6A5F8EE9856A}"/>
              </a:ext>
            </a:extLst>
          </p:cNvPr>
          <p:cNvCxnSpPr/>
          <p:nvPr userDrawn="1"/>
        </p:nvCxnSpPr>
        <p:spPr>
          <a:xfrm>
            <a:off x="4051256" y="9020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252078-8AAB-4823-B433-24D054F52421}"/>
              </a:ext>
            </a:extLst>
          </p:cNvPr>
          <p:cNvGrpSpPr/>
          <p:nvPr userDrawn="1"/>
        </p:nvGrpSpPr>
        <p:grpSpPr>
          <a:xfrm>
            <a:off x="4715639" y="3247624"/>
            <a:ext cx="5628833" cy="2471039"/>
            <a:chOff x="4217899" y="1664325"/>
            <a:chExt cx="5628833" cy="2471039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BB653CD-78C8-457B-BC1B-EAFED2AC11C3}"/>
                </a:ext>
              </a:extLst>
            </p:cNvPr>
            <p:cNvSpPr/>
            <p:nvPr userDrawn="1"/>
          </p:nvSpPr>
          <p:spPr>
            <a:xfrm>
              <a:off x="4217899" y="1664325"/>
              <a:ext cx="5628833" cy="2250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Progetto SUA | Riunione plenaria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management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Attività di </a:t>
              </a:r>
              <a:r>
                <a:rPr lang="it-IT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it-IT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Obiettivi di progetto</a:t>
              </a:r>
            </a:p>
            <a:p>
              <a:endPara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40000"/>
              <a:r>
                <a:rPr lang="it-IT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Prossimi passi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D2E00102-5F3E-40E6-A829-683904C43930}"/>
                </a:ext>
              </a:extLst>
            </p:cNvPr>
            <p:cNvGrpSpPr/>
            <p:nvPr userDrawn="1"/>
          </p:nvGrpSpPr>
          <p:grpSpPr>
            <a:xfrm>
              <a:off x="4370250" y="2299439"/>
              <a:ext cx="319053" cy="216000"/>
              <a:chOff x="4217850" y="2061901"/>
              <a:chExt cx="319053" cy="216000"/>
            </a:xfrm>
            <a:solidFill>
              <a:schemeClr val="bg1"/>
            </a:solidFill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5F771937-C175-487E-9B25-51E2DD5EB8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0" name="AutoShape 5">
                <a:extLst>
                  <a:ext uri="{FF2B5EF4-FFF2-40B4-BE49-F238E27FC236}">
                    <a16:creationId xmlns:a16="http://schemas.microsoft.com/office/drawing/2014/main" id="{965EFAD1-B94D-4AC3-A60E-43054C9969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061901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B85CB0F0-15CD-42D8-AD36-9743CD653BF8}"/>
                </a:ext>
              </a:extLst>
            </p:cNvPr>
            <p:cNvGrpSpPr/>
            <p:nvPr userDrawn="1"/>
          </p:nvGrpSpPr>
          <p:grpSpPr>
            <a:xfrm>
              <a:off x="4370250" y="2848479"/>
              <a:ext cx="319053" cy="216000"/>
              <a:chOff x="4217850" y="2523815"/>
              <a:chExt cx="319053" cy="216000"/>
            </a:xfrm>
            <a:solidFill>
              <a:schemeClr val="bg1"/>
            </a:solidFill>
          </p:grpSpPr>
          <p:sp>
            <p:nvSpPr>
              <p:cNvPr id="32" name="AutoShape 5">
                <a:extLst>
                  <a:ext uri="{FF2B5EF4-FFF2-40B4-BE49-F238E27FC236}">
                    <a16:creationId xmlns:a16="http://schemas.microsoft.com/office/drawing/2014/main" id="{93A2349E-C7A9-434B-B768-17CCFECFF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3" name="AutoShape 5">
                <a:extLst>
                  <a:ext uri="{FF2B5EF4-FFF2-40B4-BE49-F238E27FC236}">
                    <a16:creationId xmlns:a16="http://schemas.microsoft.com/office/drawing/2014/main" id="{C99E40BA-257F-4B87-9454-71E2CC7567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523815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66DA73-50B1-4330-97F5-D4A4C9D26983}"/>
                </a:ext>
              </a:extLst>
            </p:cNvPr>
            <p:cNvGrpSpPr/>
            <p:nvPr userDrawn="1"/>
          </p:nvGrpSpPr>
          <p:grpSpPr>
            <a:xfrm>
              <a:off x="4370250" y="3397519"/>
              <a:ext cx="319053" cy="737845"/>
              <a:chOff x="4217850" y="2987224"/>
              <a:chExt cx="319053" cy="737845"/>
            </a:xfrm>
            <a:solidFill>
              <a:schemeClr val="bg1"/>
            </a:solidFill>
          </p:grpSpPr>
          <p:sp>
            <p:nvSpPr>
              <p:cNvPr id="35" name="AutoShape 5">
                <a:extLst>
                  <a:ext uri="{FF2B5EF4-FFF2-40B4-BE49-F238E27FC236}">
                    <a16:creationId xmlns:a16="http://schemas.microsoft.com/office/drawing/2014/main" id="{BFDDE969-B78B-4E74-B89A-16A2E63C5B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21785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6" name="AutoShape 5">
                <a:extLst>
                  <a:ext uri="{FF2B5EF4-FFF2-40B4-BE49-F238E27FC236}">
                    <a16:creationId xmlns:a16="http://schemas.microsoft.com/office/drawing/2014/main" id="{17C25DC3-5A37-4A65-B53F-9270210572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gray">
              <a:xfrm flipV="1">
                <a:off x="4365660" y="2987224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9" name="AutoShape 5">
                <a:extLst>
                  <a:ext uri="{FF2B5EF4-FFF2-40B4-BE49-F238E27FC236}">
                    <a16:creationId xmlns:a16="http://schemas.microsoft.com/office/drawing/2014/main" id="{A8033AC2-34A4-4ADB-86F2-B86A344AF6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21785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0" name="AutoShape 5">
                <a:extLst>
                  <a:ext uri="{FF2B5EF4-FFF2-40B4-BE49-F238E27FC236}">
                    <a16:creationId xmlns:a16="http://schemas.microsoft.com/office/drawing/2014/main" id="{C7B3411C-62F4-4032-A4CB-6175A867BA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 flipV="1">
                <a:off x="4365660" y="3509069"/>
                <a:ext cx="171243" cy="216000"/>
              </a:xfrm>
              <a:prstGeom prst="chevron">
                <a:avLst>
                  <a:gd name="adj" fmla="val 39616"/>
                </a:avLst>
              </a:prstGeom>
              <a:grpFill/>
              <a:ln w="9525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338554"/>
          </a:xfrm>
        </p:spPr>
        <p:txBody>
          <a:bodyPr>
            <a:spAutoFit/>
          </a:bodyPr>
          <a:lstStyle>
            <a:lvl1pPr marL="0" indent="0" algn="just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600">
                <a:latin typeface="+mj-lt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6B6FA4-5FDF-4120-BEA9-51D43664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620688"/>
            <a:ext cx="10969219" cy="360040"/>
          </a:xfrm>
        </p:spPr>
        <p:txBody>
          <a:bodyPr lIns="36000" tIns="0" rIns="36000" bIns="0" anchor="t">
            <a:noAutofit/>
          </a:bodyPr>
          <a:lstStyle>
            <a:lvl1pPr>
              <a:defRPr sz="2400" b="1">
                <a:latin typeface="+mj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62D2C1-3EEF-433F-8281-A112CE7A7D6E}"/>
              </a:ext>
            </a:extLst>
          </p:cNvPr>
          <p:cNvSpPr/>
          <p:nvPr userDrawn="1"/>
        </p:nvSpPr>
        <p:spPr>
          <a:xfrm>
            <a:off x="7752184" y="6525344"/>
            <a:ext cx="3312368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1369EB1B-459C-40FF-A0DB-ABB0104CB6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038290" y="6520541"/>
            <a:ext cx="1823244" cy="272910"/>
            <a:chOff x="1631504" y="2748552"/>
            <a:chExt cx="6012755" cy="900000"/>
          </a:xfrm>
        </p:grpSpPr>
        <p:pic>
          <p:nvPicPr>
            <p:cNvPr id="9" name="Picture 2" descr="Risultati immagini per Provincia di Potenza logo">
              <a:extLst>
                <a:ext uri="{FF2B5EF4-FFF2-40B4-BE49-F238E27FC236}">
                  <a16:creationId xmlns:a16="http://schemas.microsoft.com/office/drawing/2014/main" id="{FC507E37-0FEE-4073-8F71-3A1766C29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Risultati immagini per Provincia di Brescia logo">
              <a:extLst>
                <a:ext uri="{FF2B5EF4-FFF2-40B4-BE49-F238E27FC236}">
                  <a16:creationId xmlns:a16="http://schemas.microsoft.com/office/drawing/2014/main" id="{CE8AFC3C-CC3F-4FC7-A903-FB8425AFD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isultati immagini per provincia di vicenza logo">
              <a:extLst>
                <a:ext uri="{FF2B5EF4-FFF2-40B4-BE49-F238E27FC236}">
                  <a16:creationId xmlns:a16="http://schemas.microsoft.com/office/drawing/2014/main" id="{8EBFBE49-1977-46A7-96BF-25478FC88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Risultati immagini per Provincia di Salerno logo">
              <a:extLst>
                <a:ext uri="{FF2B5EF4-FFF2-40B4-BE49-F238E27FC236}">
                  <a16:creationId xmlns:a16="http://schemas.microsoft.com/office/drawing/2014/main" id="{55EC009D-C4B1-4E07-953E-3B58B9CDF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isultati immagini per Provincia di Novara logo">
              <a:extLst>
                <a:ext uri="{FF2B5EF4-FFF2-40B4-BE49-F238E27FC236}">
                  <a16:creationId xmlns:a16="http://schemas.microsoft.com/office/drawing/2014/main" id="{755128AC-825D-407F-AC48-CE9957614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magine 13" descr="Risultati immagini per provincia lecce">
              <a:extLst>
                <a:ext uri="{FF2B5EF4-FFF2-40B4-BE49-F238E27FC236}">
                  <a16:creationId xmlns:a16="http://schemas.microsoft.com/office/drawing/2014/main" id="{84720EDA-52BB-48E0-A4C7-599596CFB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3AC4AE5-32EA-4F0E-B6AC-9E840909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ACCD9BA7-EA41-4B73-9406-B68F06D9EA7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49255" y="6525344"/>
            <a:ext cx="900000" cy="277657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29F85970-F1B5-4EFF-9B27-7C7F09762C3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96267" y="0"/>
            <a:ext cx="5024759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07/10/2019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8AB6250-85F7-4C47-B696-928215BF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48" y="5877272"/>
            <a:ext cx="7939568" cy="980728"/>
          </a:xfrm>
          <a:prstGeom prst="rect">
            <a:avLst/>
          </a:prstGeom>
        </p:spPr>
      </p:pic>
      <p:sp>
        <p:nvSpPr>
          <p:cNvPr id="26" name="Titolo 4">
            <a:extLst>
              <a:ext uri="{FF2B5EF4-FFF2-40B4-BE49-F238E27FC236}">
                <a16:creationId xmlns:a16="http://schemas.microsoft.com/office/drawing/2014/main" id="{AA69E5A9-722F-4F8A-9CFC-CD73B133A670}"/>
              </a:ext>
            </a:extLst>
          </p:cNvPr>
          <p:cNvSpPr txBox="1">
            <a:spLocks/>
          </p:cNvSpPr>
          <p:nvPr/>
        </p:nvSpPr>
        <p:spPr>
          <a:xfrm>
            <a:off x="6168008" y="1871852"/>
            <a:ext cx="5532103" cy="29226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+mj-cs"/>
              </a:defRPr>
            </a:lvl1pPr>
          </a:lstStyle>
          <a:p>
            <a:pPr algn="ctr"/>
            <a:r>
              <a:rPr lang="it-IT" cap="small" dirty="0"/>
              <a:t>Progetto SUA</a:t>
            </a:r>
          </a:p>
          <a:p>
            <a:pPr algn="ctr"/>
            <a:br>
              <a:rPr lang="it-IT" b="0" dirty="0"/>
            </a:br>
            <a:r>
              <a:rPr lang="it-IT" b="0" dirty="0"/>
              <a:t>Predisposizione archivio </a:t>
            </a:r>
            <a:br>
              <a:rPr lang="it-IT" b="0" dirty="0"/>
            </a:br>
            <a:r>
              <a:rPr lang="it-IT" b="0" dirty="0"/>
              <a:t>per conservazione documentale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364C8D4-F638-485F-BECF-28CAA7072E3B}"/>
              </a:ext>
            </a:extLst>
          </p:cNvPr>
          <p:cNvGrpSpPr>
            <a:grpSpLocks noChangeAspect="1"/>
          </p:cNvGrpSpPr>
          <p:nvPr/>
        </p:nvGrpSpPr>
        <p:grpSpPr>
          <a:xfrm>
            <a:off x="6600056" y="476672"/>
            <a:ext cx="5100056" cy="763395"/>
            <a:chOff x="1631504" y="2748552"/>
            <a:chExt cx="6012755" cy="900000"/>
          </a:xfrm>
        </p:grpSpPr>
        <p:pic>
          <p:nvPicPr>
            <p:cNvPr id="28" name="Picture 2" descr="Risultati immagini per Provincia di Potenza logo">
              <a:extLst>
                <a:ext uri="{FF2B5EF4-FFF2-40B4-BE49-F238E27FC236}">
                  <a16:creationId xmlns:a16="http://schemas.microsoft.com/office/drawing/2014/main" id="{8D2801D9-E964-469E-A883-F49C3D0CF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04" y="2748552"/>
              <a:ext cx="765746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Risultati immagini per Provincia di Brescia logo">
              <a:extLst>
                <a:ext uri="{FF2B5EF4-FFF2-40B4-BE49-F238E27FC236}">
                  <a16:creationId xmlns:a16="http://schemas.microsoft.com/office/drawing/2014/main" id="{A01B590F-278D-40AD-B163-F26BE133F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800" y="2748552"/>
              <a:ext cx="675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isultati immagini per provincia di vicenza logo">
              <a:extLst>
                <a:ext uri="{FF2B5EF4-FFF2-40B4-BE49-F238E27FC236}">
                  <a16:creationId xmlns:a16="http://schemas.microsoft.com/office/drawing/2014/main" id="{A83AA90A-2CEE-4159-888E-D270F40B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486" y="2748552"/>
              <a:ext cx="6624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Risultati immagini per Provincia di Salerno logo">
              <a:extLst>
                <a:ext uri="{FF2B5EF4-FFF2-40B4-BE49-F238E27FC236}">
                  <a16:creationId xmlns:a16="http://schemas.microsoft.com/office/drawing/2014/main" id="{1D0731B7-5DF0-4FC8-B433-45FC3B38B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436" y="2748552"/>
              <a:ext cx="567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Risultati immagini per Provincia di Novara logo">
              <a:extLst>
                <a:ext uri="{FF2B5EF4-FFF2-40B4-BE49-F238E27FC236}">
                  <a16:creationId xmlns:a16="http://schemas.microsoft.com/office/drawing/2014/main" id="{A205ACBE-6391-429C-AAD1-5660C677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986" y="2748552"/>
              <a:ext cx="6066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magine 32" descr="Risultati immagini per provincia lecce">
              <a:extLst>
                <a:ext uri="{FF2B5EF4-FFF2-40B4-BE49-F238E27FC236}">
                  <a16:creationId xmlns:a16="http://schemas.microsoft.com/office/drawing/2014/main" id="{8635B755-3A5B-47C5-9DAC-2F5F8087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137" y="2748552"/>
              <a:ext cx="630122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77244474-E9D9-4FA1-AF95-1E2C9018F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350" y="2748552"/>
              <a:ext cx="902586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Obblighi di conservazione documentale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52CD52E-775F-4356-8100-020BFCBF62B9}"/>
              </a:ext>
            </a:extLst>
          </p:cNvPr>
          <p:cNvSpPr/>
          <p:nvPr/>
        </p:nvSpPr>
        <p:spPr>
          <a:xfrm>
            <a:off x="611989" y="1568775"/>
            <a:ext cx="10800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/>
              <a:t>Tutti i partner sono tenuti a conservare, anche mediante fascicolo informatico, la documentazione e i dati relativi a ciascuna operazione. Le spese incluse possono infatti essere sottoposte a verifiche </a:t>
            </a:r>
            <a:r>
              <a:rPr lang="it-IT" i="1" dirty="0"/>
              <a:t>in loco</a:t>
            </a:r>
            <a:r>
              <a:rPr lang="it-IT" dirty="0"/>
              <a:t>.</a:t>
            </a:r>
          </a:p>
          <a:p>
            <a:pPr algn="ctr"/>
            <a:r>
              <a:rPr lang="it-IT" dirty="0"/>
              <a:t>I documenti possono essere conservati nelle seguenti forme:</a:t>
            </a:r>
          </a:p>
          <a:p>
            <a:pPr marL="285750" indent="-285750" algn="ctr">
              <a:buFontTx/>
              <a:buChar char="-"/>
            </a:pPr>
            <a:r>
              <a:rPr lang="it-IT" dirty="0"/>
              <a:t>Formato fisico (originali o copie autenticate)</a:t>
            </a:r>
          </a:p>
          <a:p>
            <a:pPr marL="285750" indent="-285750" algn="ctr">
              <a:buFontTx/>
              <a:buChar char="-"/>
            </a:pPr>
            <a:r>
              <a:rPr lang="it-IT" dirty="0"/>
              <a:t>Formato elettronico (versioni elettroniche corrispondenti agli originali oppure documenti esistenti soltanto in versione elettronica)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C669B5D-D6F8-4C6D-A17E-06D9F16E5808}"/>
              </a:ext>
            </a:extLst>
          </p:cNvPr>
          <p:cNvCxnSpPr>
            <a:cxnSpLocks/>
          </p:cNvCxnSpPr>
          <p:nvPr/>
        </p:nvCxnSpPr>
        <p:spPr>
          <a:xfrm>
            <a:off x="358480" y="4005064"/>
            <a:ext cx="11498160" cy="0"/>
          </a:xfrm>
          <a:prstGeom prst="line">
            <a:avLst/>
          </a:prstGeom>
          <a:ln w="19050">
            <a:solidFill>
              <a:srgbClr val="132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5E6E1186-FD20-4FA7-8755-C5C978DFDF5B}"/>
              </a:ext>
            </a:extLst>
          </p:cNvPr>
          <p:cNvGrpSpPr/>
          <p:nvPr/>
        </p:nvGrpSpPr>
        <p:grpSpPr>
          <a:xfrm>
            <a:off x="2616031" y="5583941"/>
            <a:ext cx="7712260" cy="720000"/>
            <a:chOff x="1589278" y="5711212"/>
            <a:chExt cx="6912768" cy="720000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4D4EA65F-B48F-4331-A8BC-B909C5990FC5}"/>
                </a:ext>
              </a:extLst>
            </p:cNvPr>
            <p:cNvSpPr/>
            <p:nvPr/>
          </p:nvSpPr>
          <p:spPr>
            <a:xfrm rot="16200000">
              <a:off x="4685662" y="2614828"/>
              <a:ext cx="720000" cy="6912768"/>
            </a:xfrm>
            <a:prstGeom prst="roundRect">
              <a:avLst>
                <a:gd name="adj" fmla="val 9007"/>
              </a:avLst>
            </a:prstGeom>
            <a:solidFill>
              <a:srgbClr val="DCF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EAD8650-1224-4336-9192-ED09A1A26137}"/>
                </a:ext>
              </a:extLst>
            </p:cNvPr>
            <p:cNvSpPr/>
            <p:nvPr/>
          </p:nvSpPr>
          <p:spPr>
            <a:xfrm>
              <a:off x="1589278" y="5778824"/>
              <a:ext cx="6912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it-IT" sz="1600" dirty="0"/>
                <a:t>I documenti devono essere conservati per 3 anni a decorrere dal 31 dicembre successivo alla presentazione dei conti nei quali sono incluse le spese dell’operazione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Documentazione progettuale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52CD52E-775F-4356-8100-020BFCBF62B9}"/>
              </a:ext>
            </a:extLst>
          </p:cNvPr>
          <p:cNvSpPr/>
          <p:nvPr/>
        </p:nvSpPr>
        <p:spPr>
          <a:xfrm>
            <a:off x="611989" y="1568775"/>
            <a:ext cx="1080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buAutoNum type="arabicPeriod"/>
            </a:pPr>
            <a:r>
              <a:rPr lang="it-IT" dirty="0"/>
              <a:t>Progetto presentato dal Beneficiario</a:t>
            </a:r>
          </a:p>
          <a:p>
            <a:pPr marL="342900" indent="-342900" algn="ctr">
              <a:buAutoNum type="arabicPeriod"/>
            </a:pPr>
            <a:r>
              <a:rPr lang="it-IT" dirty="0"/>
              <a:t>Convenzione con l’Autorità di gestione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C669B5D-D6F8-4C6D-A17E-06D9F16E5808}"/>
              </a:ext>
            </a:extLst>
          </p:cNvPr>
          <p:cNvCxnSpPr>
            <a:cxnSpLocks/>
          </p:cNvCxnSpPr>
          <p:nvPr/>
        </p:nvCxnSpPr>
        <p:spPr>
          <a:xfrm>
            <a:off x="358480" y="4005064"/>
            <a:ext cx="11498160" cy="0"/>
          </a:xfrm>
          <a:prstGeom prst="line">
            <a:avLst/>
          </a:prstGeom>
          <a:ln w="19050">
            <a:solidFill>
              <a:srgbClr val="132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5E6E1186-FD20-4FA7-8755-C5C978DFDF5B}"/>
              </a:ext>
            </a:extLst>
          </p:cNvPr>
          <p:cNvGrpSpPr/>
          <p:nvPr/>
        </p:nvGrpSpPr>
        <p:grpSpPr>
          <a:xfrm>
            <a:off x="2616031" y="5583941"/>
            <a:ext cx="7712260" cy="720000"/>
            <a:chOff x="1589278" y="5711212"/>
            <a:chExt cx="6912768" cy="720000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4D4EA65F-B48F-4331-A8BC-B909C5990FC5}"/>
                </a:ext>
              </a:extLst>
            </p:cNvPr>
            <p:cNvSpPr/>
            <p:nvPr/>
          </p:nvSpPr>
          <p:spPr>
            <a:xfrm rot="16200000">
              <a:off x="4685662" y="2614828"/>
              <a:ext cx="720000" cy="6912768"/>
            </a:xfrm>
            <a:prstGeom prst="roundRect">
              <a:avLst>
                <a:gd name="adj" fmla="val 9007"/>
              </a:avLst>
            </a:prstGeom>
            <a:solidFill>
              <a:srgbClr val="DCF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EAD8650-1224-4336-9192-ED09A1A26137}"/>
                </a:ext>
              </a:extLst>
            </p:cNvPr>
            <p:cNvSpPr/>
            <p:nvPr/>
          </p:nvSpPr>
          <p:spPr>
            <a:xfrm>
              <a:off x="1589278" y="5778824"/>
              <a:ext cx="6912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it-IT" sz="1600" dirty="0"/>
                <a:t>I documenti devono essere conservati per 3 anni a decorrere dal 31 dicembre successivo alla presentazione dei conti nei quali sono incluse le spese dell’operazione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0657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Hind Light</vt:lpstr>
      <vt:lpstr>Hind Medium</vt:lpstr>
      <vt:lpstr>Oswald Regular</vt:lpstr>
      <vt:lpstr>Segoe Print</vt:lpstr>
      <vt:lpstr>Struttura personalizzata</vt:lpstr>
      <vt:lpstr>1_Struttura personalizzata</vt:lpstr>
      <vt:lpstr>Personalizza struttura</vt:lpstr>
      <vt:lpstr>Kantoorthema</vt:lpstr>
      <vt:lpstr>Presentazione standard di PowerPoint</vt:lpstr>
      <vt:lpstr>Obblighi di conservazione documentale</vt:lpstr>
      <vt:lpstr>Documentazione progettuale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664</cp:revision>
  <cp:lastPrinted>2018-05-02T16:38:51Z</cp:lastPrinted>
  <dcterms:created xsi:type="dcterms:W3CDTF">2015-05-22T08:18:03Z</dcterms:created>
  <dcterms:modified xsi:type="dcterms:W3CDTF">2019-10-07T15:55:56Z</dcterms:modified>
  <cp:category/>
</cp:coreProperties>
</file>